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slide+xml" PartName="/ppt/slides/slide223.xml"/>
  <Override ContentType="application/vnd.openxmlformats-officedocument.presentationml.slide+xml" PartName="/ppt/slides/slide224.xml"/>
  <Override ContentType="application/vnd.openxmlformats-officedocument.presentationml.slide+xml" PartName="/ppt/slides/slide225.xml"/>
  <Override ContentType="application/vnd.openxmlformats-officedocument.presentationml.slide+xml" PartName="/ppt/slides/slide226.xml"/>
  <Override ContentType="application/vnd.openxmlformats-officedocument.presentationml.slide+xml" PartName="/ppt/slides/slide227.xml"/>
  <Override ContentType="application/vnd.openxmlformats-officedocument.presentationml.slide+xml" PartName="/ppt/slides/slide228.xml"/>
  <Override ContentType="application/vnd.openxmlformats-officedocument.presentationml.slide+xml" PartName="/ppt/slides/slide229.xml"/>
  <Override ContentType="application/vnd.openxmlformats-officedocument.presentationml.slide+xml" PartName="/ppt/slides/slide230.xml"/>
  <Override ContentType="application/vnd.openxmlformats-officedocument.presentationml.slide+xml" PartName="/ppt/slides/slide231.xml"/>
  <Override ContentType="application/vnd.openxmlformats-officedocument.presentationml.slide+xml" PartName="/ppt/slides/slide232.xml"/>
  <Override ContentType="application/vnd.openxmlformats-officedocument.presentationml.slide+xml" PartName="/ppt/slides/slide233.xml"/>
  <Override ContentType="application/vnd.openxmlformats-officedocument.presentationml.slide+xml" PartName="/ppt/slides/slide234.xml"/>
  <Override ContentType="application/vnd.openxmlformats-officedocument.presentationml.slide+xml" PartName="/ppt/slides/slide235.xml"/>
  <Override ContentType="application/vnd.openxmlformats-officedocument.presentationml.slide+xml" PartName="/ppt/slides/slide236.xml"/>
  <Override ContentType="application/vnd.openxmlformats-officedocument.presentationml.slide+xml" PartName="/ppt/slides/slide237.xml"/>
  <Override ContentType="application/vnd.openxmlformats-officedocument.presentationml.slide+xml" PartName="/ppt/slides/slide238.xml"/>
  <Override ContentType="application/vnd.openxmlformats-officedocument.presentationml.slide+xml" PartName="/ppt/slides/slide239.xml"/>
  <Override ContentType="application/vnd.openxmlformats-officedocument.presentationml.slide+xml" PartName="/ppt/slides/slide240.xml"/>
  <Override ContentType="application/vnd.openxmlformats-officedocument.presentationml.slide+xml" PartName="/ppt/slides/slide241.xml"/>
  <Override ContentType="application/vnd.openxmlformats-officedocument.presentationml.slide+xml" PartName="/ppt/slides/slide242.xml"/>
  <Override ContentType="application/vnd.openxmlformats-officedocument.presentationml.slide+xml" PartName="/ppt/slides/slide243.xml"/>
  <Override ContentType="application/vnd.openxmlformats-officedocument.presentationml.slide+xml" PartName="/ppt/slides/slide244.xml"/>
  <Override ContentType="application/vnd.openxmlformats-officedocument.presentationml.slide+xml" PartName="/ppt/slides/slide245.xml"/>
  <Override ContentType="application/vnd.openxmlformats-officedocument.presentationml.slide+xml" PartName="/ppt/slides/slide246.xml"/>
  <Override ContentType="application/vnd.openxmlformats-officedocument.presentationml.slide+xml" PartName="/ppt/slides/slide247.xml"/>
  <Override ContentType="application/vnd.openxmlformats-officedocument.presentationml.slide+xml" PartName="/ppt/slides/slide248.xml"/>
  <Override ContentType="application/vnd.openxmlformats-officedocument.presentationml.slide+xml" PartName="/ppt/slides/slide249.xml"/>
  <Override ContentType="application/vnd.openxmlformats-officedocument.presentationml.slide+xml" PartName="/ppt/slides/slide250.xml"/>
  <Override ContentType="application/vnd.openxmlformats-officedocument.presentationml.slide+xml" PartName="/ppt/slides/slide251.xml"/>
  <Override ContentType="application/vnd.openxmlformats-officedocument.presentationml.slide+xml" PartName="/ppt/slides/slide252.xml"/>
  <Override ContentType="application/vnd.openxmlformats-officedocument.presentationml.slide+xml" PartName="/ppt/slides/slide253.xml"/>
  <Override ContentType="application/vnd.openxmlformats-officedocument.presentationml.slide+xml" PartName="/ppt/slides/slide254.xml"/>
  <Override ContentType="application/vnd.openxmlformats-officedocument.presentationml.slide+xml" PartName="/ppt/slides/slide255.xml"/>
  <Override ContentType="application/vnd.openxmlformats-officedocument.presentationml.slide+xml" PartName="/ppt/slides/slide256.xml"/>
  <Override ContentType="application/vnd.openxmlformats-officedocument.presentationml.slide+xml" PartName="/ppt/slides/slide257.xml"/>
  <Override ContentType="application/vnd.openxmlformats-officedocument.presentationml.slide+xml" PartName="/ppt/slides/slide258.xml"/>
  <Override ContentType="application/vnd.openxmlformats-officedocument.presentationml.slide+xml" PartName="/ppt/slides/slide259.xml"/>
  <Override ContentType="application/vnd.openxmlformats-officedocument.presentationml.slide+xml" PartName="/ppt/slides/slide260.xml"/>
  <Override ContentType="application/vnd.openxmlformats-officedocument.presentationml.slide+xml" PartName="/ppt/slides/slide261.xml"/>
  <Override ContentType="application/vnd.openxmlformats-officedocument.presentationml.slide+xml" PartName="/ppt/slides/slide262.xml"/>
  <Override ContentType="application/vnd.openxmlformats-officedocument.presentationml.slide+xml" PartName="/ppt/slides/slide263.xml"/>
  <Override ContentType="application/vnd.openxmlformats-officedocument.presentationml.slide+xml" PartName="/ppt/slides/slide264.xml"/>
  <Override ContentType="application/vnd.openxmlformats-officedocument.presentationml.slide+xml" PartName="/ppt/slides/slide265.xml"/>
  <Override ContentType="application/vnd.openxmlformats-officedocument.presentationml.slide+xml" PartName="/ppt/slides/slide266.xml"/>
  <Override ContentType="application/vnd.openxmlformats-officedocument.presentationml.slide+xml" PartName="/ppt/slides/slide267.xml"/>
  <Override ContentType="application/vnd.openxmlformats-officedocument.presentationml.slide+xml" PartName="/ppt/slides/slide268.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inkml+xml" PartName="/ppt/ink/ink1.xml"/>
  <Override ContentType="application/inkml+xml" PartName="/ppt/ink/ink2.xml"/>
  <Override ContentType="application/inkml+xml" PartName="/ppt/ink/ink3.xml"/>
  <Override ContentType="application/inkml+xml" PartName="/ppt/ink/ink4.xml"/>
  <Override ContentType="application/inkml+xml" PartName="/ppt/ink/ink5.xml"/>
  <Override ContentType="application/inkml+xml" PartName="/ppt/ink/ink6.xml"/>
  <Override ContentType="application/inkml+xml" PartName="/ppt/ink/ink7.xml"/>
  <Override ContentType="application/inkml+xml" PartName="/ppt/ink/ink8.xml"/>
  <Override ContentType="application/inkml+xml" PartName="/ppt/ink/ink9.xml"/>
  <Override ContentType="application/inkml+xml" PartName="/ppt/ink/ink10.xml"/>
  <Override ContentType="application/inkml+xml" PartName="/ppt/ink/ink11.xml"/>
  <Override ContentType="application/inkml+xml" PartName="/ppt/ink/ink12.xml"/>
  <Override ContentType="application/inkml+xml" PartName="/ppt/ink/ink13.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0"/>
  </p:notesMasterIdLst>
  <p:handoutMasterIdLst>
    <p:handoutMasterId r:id="rId271"/>
  </p:handoutMasterIdLst>
  <p:sldIdLst>
    <p:sldId id="298" r:id="rId2"/>
    <p:sldId id="9544" r:id="rId3"/>
    <p:sldId id="9545" r:id="rId4"/>
    <p:sldId id="7697" r:id="rId5"/>
    <p:sldId id="9340" r:id="rId6"/>
    <p:sldId id="7698" r:id="rId7"/>
    <p:sldId id="7699" r:id="rId8"/>
    <p:sldId id="7700" r:id="rId9"/>
    <p:sldId id="3625" r:id="rId10"/>
    <p:sldId id="1087" r:id="rId11"/>
    <p:sldId id="7751" r:id="rId12"/>
    <p:sldId id="1155" r:id="rId13"/>
    <p:sldId id="1088" r:id="rId14"/>
    <p:sldId id="5447" r:id="rId15"/>
    <p:sldId id="7701" r:id="rId16"/>
    <p:sldId id="5631" r:id="rId17"/>
    <p:sldId id="5624" r:id="rId18"/>
    <p:sldId id="5625" r:id="rId19"/>
    <p:sldId id="5626" r:id="rId20"/>
    <p:sldId id="5627" r:id="rId21"/>
    <p:sldId id="5628" r:id="rId22"/>
    <p:sldId id="5629" r:id="rId23"/>
    <p:sldId id="6348" r:id="rId24"/>
    <p:sldId id="5429" r:id="rId25"/>
    <p:sldId id="9444" r:id="rId26"/>
    <p:sldId id="7636" r:id="rId27"/>
    <p:sldId id="5432" r:id="rId28"/>
    <p:sldId id="3561" r:id="rId29"/>
    <p:sldId id="3550" r:id="rId30"/>
    <p:sldId id="3565" r:id="rId31"/>
    <p:sldId id="5448" r:id="rId32"/>
    <p:sldId id="7706" r:id="rId33"/>
    <p:sldId id="1080" r:id="rId34"/>
    <p:sldId id="3549" r:id="rId35"/>
    <p:sldId id="7400" r:id="rId36"/>
    <p:sldId id="7704" r:id="rId37"/>
    <p:sldId id="7705" r:id="rId38"/>
    <p:sldId id="3541" r:id="rId39"/>
    <p:sldId id="9522" r:id="rId40"/>
    <p:sldId id="9516" r:id="rId41"/>
    <p:sldId id="9517" r:id="rId42"/>
    <p:sldId id="9518" r:id="rId43"/>
    <p:sldId id="9895" r:id="rId44"/>
    <p:sldId id="9896" r:id="rId45"/>
    <p:sldId id="9897" r:id="rId46"/>
    <p:sldId id="9907" r:id="rId47"/>
    <p:sldId id="9425" r:id="rId48"/>
    <p:sldId id="9898" r:id="rId49"/>
    <p:sldId id="9899" r:id="rId50"/>
    <p:sldId id="9552" r:id="rId51"/>
    <p:sldId id="9707" r:id="rId52"/>
    <p:sldId id="9553" r:id="rId53"/>
    <p:sldId id="9900" r:id="rId54"/>
    <p:sldId id="9901" r:id="rId55"/>
    <p:sldId id="9902" r:id="rId56"/>
    <p:sldId id="9903" r:id="rId57"/>
    <p:sldId id="9904" r:id="rId58"/>
    <p:sldId id="9905" r:id="rId59"/>
    <p:sldId id="9906" r:id="rId60"/>
    <p:sldId id="9908" r:id="rId61"/>
    <p:sldId id="9909" r:id="rId62"/>
    <p:sldId id="9910" r:id="rId63"/>
    <p:sldId id="9911" r:id="rId64"/>
    <p:sldId id="9912" r:id="rId65"/>
    <p:sldId id="9322" r:id="rId66"/>
    <p:sldId id="9323" r:id="rId67"/>
    <p:sldId id="9894" r:id="rId68"/>
    <p:sldId id="9139" r:id="rId69"/>
    <p:sldId id="9913" r:id="rId70"/>
    <p:sldId id="8932" r:id="rId71"/>
    <p:sldId id="9345" r:id="rId72"/>
    <p:sldId id="9888" r:id="rId73"/>
    <p:sldId id="9889" r:id="rId74"/>
    <p:sldId id="9890" r:id="rId75"/>
    <p:sldId id="9891" r:id="rId76"/>
    <p:sldId id="9892" r:id="rId77"/>
    <p:sldId id="9893" r:id="rId78"/>
    <p:sldId id="9860" r:id="rId79"/>
    <p:sldId id="9875" r:id="rId80"/>
    <p:sldId id="9876" r:id="rId81"/>
    <p:sldId id="9877" r:id="rId82"/>
    <p:sldId id="9878" r:id="rId83"/>
    <p:sldId id="9880" r:id="rId84"/>
    <p:sldId id="9886" r:id="rId85"/>
    <p:sldId id="9887" r:id="rId86"/>
    <p:sldId id="7724" r:id="rId87"/>
    <p:sldId id="9693" r:id="rId88"/>
    <p:sldId id="6713" r:id="rId89"/>
    <p:sldId id="6714" r:id="rId90"/>
    <p:sldId id="9347" r:id="rId91"/>
    <p:sldId id="3572" r:id="rId92"/>
    <p:sldId id="6218" r:id="rId93"/>
    <p:sldId id="6735" r:id="rId94"/>
    <p:sldId id="9699" r:id="rId95"/>
    <p:sldId id="9700" r:id="rId96"/>
    <p:sldId id="9701" r:id="rId97"/>
    <p:sldId id="9684" r:id="rId98"/>
    <p:sldId id="9685" r:id="rId99"/>
    <p:sldId id="4926" r:id="rId100"/>
    <p:sldId id="6584" r:id="rId101"/>
    <p:sldId id="379" r:id="rId102"/>
    <p:sldId id="380" r:id="rId103"/>
    <p:sldId id="6806" r:id="rId104"/>
    <p:sldId id="6807" r:id="rId105"/>
    <p:sldId id="7392" r:id="rId106"/>
    <p:sldId id="9694" r:id="rId107"/>
    <p:sldId id="9695" r:id="rId108"/>
    <p:sldId id="9696" r:id="rId109"/>
    <p:sldId id="384" r:id="rId110"/>
    <p:sldId id="5012" r:id="rId111"/>
    <p:sldId id="6808" r:id="rId112"/>
    <p:sldId id="4928" r:id="rId113"/>
    <p:sldId id="434" r:id="rId114"/>
    <p:sldId id="393" r:id="rId115"/>
    <p:sldId id="4699" r:id="rId116"/>
    <p:sldId id="437" r:id="rId117"/>
    <p:sldId id="6825" r:id="rId118"/>
    <p:sldId id="6818" r:id="rId119"/>
    <p:sldId id="398" r:id="rId120"/>
    <p:sldId id="6819" r:id="rId121"/>
    <p:sldId id="4929" r:id="rId122"/>
    <p:sldId id="6820" r:id="rId123"/>
    <p:sldId id="6821" r:id="rId124"/>
    <p:sldId id="6822" r:id="rId125"/>
    <p:sldId id="6823" r:id="rId126"/>
    <p:sldId id="412" r:id="rId127"/>
    <p:sldId id="6589" r:id="rId128"/>
    <p:sldId id="417" r:id="rId129"/>
    <p:sldId id="6824" r:id="rId130"/>
    <p:sldId id="8874" r:id="rId131"/>
    <p:sldId id="8875" r:id="rId132"/>
    <p:sldId id="7393" r:id="rId133"/>
    <p:sldId id="6840" r:id="rId134"/>
    <p:sldId id="6841" r:id="rId135"/>
    <p:sldId id="6842" r:id="rId136"/>
    <p:sldId id="4678" r:id="rId137"/>
    <p:sldId id="4679" r:id="rId138"/>
    <p:sldId id="8876" r:id="rId139"/>
    <p:sldId id="7394" r:id="rId140"/>
    <p:sldId id="416" r:id="rId141"/>
    <p:sldId id="4680" r:id="rId142"/>
    <p:sldId id="4681" r:id="rId143"/>
    <p:sldId id="6591" r:id="rId144"/>
    <p:sldId id="420" r:id="rId145"/>
    <p:sldId id="8877" r:id="rId146"/>
    <p:sldId id="6828" r:id="rId147"/>
    <p:sldId id="6829" r:id="rId148"/>
    <p:sldId id="424" r:id="rId149"/>
    <p:sldId id="6843" r:id="rId150"/>
    <p:sldId id="4702" r:id="rId151"/>
    <p:sldId id="441" r:id="rId152"/>
    <p:sldId id="343" r:id="rId153"/>
    <p:sldId id="346" r:id="rId154"/>
    <p:sldId id="347" r:id="rId155"/>
    <p:sldId id="6862" r:id="rId156"/>
    <p:sldId id="349" r:id="rId157"/>
    <p:sldId id="6830" r:id="rId158"/>
    <p:sldId id="6831" r:id="rId159"/>
    <p:sldId id="4700" r:id="rId160"/>
    <p:sldId id="439" r:id="rId161"/>
    <p:sldId id="6844" r:id="rId162"/>
    <p:sldId id="5467" r:id="rId163"/>
    <p:sldId id="6845" r:id="rId164"/>
    <p:sldId id="6608" r:id="rId165"/>
    <p:sldId id="6609" r:id="rId166"/>
    <p:sldId id="428" r:id="rId167"/>
    <p:sldId id="6610" r:id="rId168"/>
    <p:sldId id="8878" r:id="rId169"/>
    <p:sldId id="6834" r:id="rId170"/>
    <p:sldId id="6835" r:id="rId171"/>
    <p:sldId id="4701" r:id="rId172"/>
    <p:sldId id="6846" r:id="rId173"/>
    <p:sldId id="4708" r:id="rId174"/>
    <p:sldId id="4707" r:id="rId175"/>
    <p:sldId id="4706" r:id="rId176"/>
    <p:sldId id="4709" r:id="rId177"/>
    <p:sldId id="6847" r:id="rId178"/>
    <p:sldId id="6848" r:id="rId179"/>
    <p:sldId id="5460" r:id="rId180"/>
    <p:sldId id="5461" r:id="rId181"/>
    <p:sldId id="5049" r:id="rId182"/>
    <p:sldId id="5048" r:id="rId183"/>
    <p:sldId id="5050" r:id="rId184"/>
    <p:sldId id="6836" r:id="rId185"/>
    <p:sldId id="6837" r:id="rId186"/>
    <p:sldId id="7395" r:id="rId187"/>
    <p:sldId id="6851" r:id="rId188"/>
    <p:sldId id="409" r:id="rId189"/>
    <p:sldId id="4685" r:id="rId190"/>
    <p:sldId id="4686" r:id="rId191"/>
    <p:sldId id="6852" r:id="rId192"/>
    <p:sldId id="6853" r:id="rId193"/>
    <p:sldId id="4689" r:id="rId194"/>
    <p:sldId id="4713" r:id="rId195"/>
    <p:sldId id="6854" r:id="rId196"/>
    <p:sldId id="4714" r:id="rId197"/>
    <p:sldId id="6855" r:id="rId198"/>
    <p:sldId id="5042" r:id="rId199"/>
    <p:sldId id="5043" r:id="rId200"/>
    <p:sldId id="5044" r:id="rId201"/>
    <p:sldId id="5045" r:id="rId202"/>
    <p:sldId id="5041" r:id="rId203"/>
    <p:sldId id="5046" r:id="rId204"/>
    <p:sldId id="5040" r:id="rId205"/>
    <p:sldId id="5047" r:id="rId206"/>
    <p:sldId id="6856" r:id="rId207"/>
    <p:sldId id="6857" r:id="rId208"/>
    <p:sldId id="6858" r:id="rId209"/>
    <p:sldId id="6859" r:id="rId210"/>
    <p:sldId id="6838" r:id="rId211"/>
    <p:sldId id="6839" r:id="rId212"/>
    <p:sldId id="4693" r:id="rId213"/>
    <p:sldId id="4715" r:id="rId214"/>
    <p:sldId id="4694" r:id="rId215"/>
    <p:sldId id="4695" r:id="rId216"/>
    <p:sldId id="6860" r:id="rId217"/>
    <p:sldId id="6861" r:id="rId218"/>
    <p:sldId id="445" r:id="rId219"/>
    <p:sldId id="4696" r:id="rId220"/>
    <p:sldId id="446" r:id="rId221"/>
    <p:sldId id="447" r:id="rId222"/>
    <p:sldId id="4716" r:id="rId223"/>
    <p:sldId id="4717" r:id="rId224"/>
    <p:sldId id="4718" r:id="rId225"/>
    <p:sldId id="4719" r:id="rId226"/>
    <p:sldId id="4939" r:id="rId227"/>
    <p:sldId id="4940" r:id="rId228"/>
    <p:sldId id="4941" r:id="rId229"/>
    <p:sldId id="4942" r:id="rId230"/>
    <p:sldId id="4943" r:id="rId231"/>
    <p:sldId id="448" r:id="rId232"/>
    <p:sldId id="6832" r:id="rId233"/>
    <p:sldId id="6833" r:id="rId234"/>
    <p:sldId id="430" r:id="rId235"/>
    <p:sldId id="6849" r:id="rId236"/>
    <p:sldId id="8909" r:id="rId237"/>
    <p:sldId id="8910" r:id="rId238"/>
    <p:sldId id="6689" r:id="rId239"/>
    <p:sldId id="4391" r:id="rId240"/>
    <p:sldId id="7417" r:id="rId241"/>
    <p:sldId id="4514" r:id="rId242"/>
    <p:sldId id="4193" r:id="rId243"/>
    <p:sldId id="7426" r:id="rId244"/>
    <p:sldId id="6690" r:id="rId245"/>
    <p:sldId id="5465" r:id="rId246"/>
    <p:sldId id="6691" r:id="rId247"/>
    <p:sldId id="7419" r:id="rId248"/>
    <p:sldId id="7422" r:id="rId249"/>
    <p:sldId id="7423" r:id="rId250"/>
    <p:sldId id="7424" r:id="rId251"/>
    <p:sldId id="7425" r:id="rId252"/>
    <p:sldId id="9702" r:id="rId253"/>
    <p:sldId id="9703" r:id="rId254"/>
    <p:sldId id="9705" r:id="rId255"/>
    <p:sldId id="9706" r:id="rId256"/>
    <p:sldId id="9549" r:id="rId257"/>
    <p:sldId id="9704" r:id="rId258"/>
    <p:sldId id="4986" r:id="rId259"/>
    <p:sldId id="7413" r:id="rId260"/>
    <p:sldId id="7414" r:id="rId261"/>
    <p:sldId id="7416" r:id="rId262"/>
    <p:sldId id="6397" r:id="rId263"/>
    <p:sldId id="7415" r:id="rId264"/>
    <p:sldId id="9914" r:id="rId265"/>
    <p:sldId id="9915" r:id="rId266"/>
    <p:sldId id="6398" r:id="rId267"/>
    <p:sldId id="6399" r:id="rId268"/>
    <p:sldId id="6400" r:id="rId269"/>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31"/>
    <p:restoredTop sz="94714"/>
  </p:normalViewPr>
  <p:slideViewPr>
    <p:cSldViewPr snapToObjects="1">
      <p:cViewPr>
        <p:scale>
          <a:sx n="180" d="100"/>
          <a:sy n="180" d="100"/>
        </p:scale>
        <p:origin x="1528" y="1392"/>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21" d="100"/>
          <a:sy n="121" d="100"/>
        </p:scale>
        <p:origin x="32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handoutMaster" Target="handoutMasters/handout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03B16-6862-D189-C008-62729E632E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75C1470-7E20-0023-852B-4BF3A149ED5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51FA547-E71D-BA40-A1C6-FEBEF3A71F9D}" type="datetime1">
              <a:rPr lang="en-US" altLang="en-US"/>
              <a:pPr>
                <a:defRPr/>
              </a:pPr>
              <a:t>4/9/24</a:t>
            </a:fld>
            <a:endParaRPr lang="en-US" altLang="en-US"/>
          </a:p>
        </p:txBody>
      </p:sp>
      <p:sp>
        <p:nvSpPr>
          <p:cNvPr id="4" name="Footer Placeholder 3">
            <a:extLst>
              <a:ext uri="{FF2B5EF4-FFF2-40B4-BE49-F238E27FC236}">
                <a16:creationId xmlns:a16="http://schemas.microsoft.com/office/drawing/2014/main" id="{4385ABF8-955D-EA57-E59E-726CA20246C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A65FC14-1E9F-0AEE-F8E0-7699633616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1340-48BF-3149-932A-4C39D19EA92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35.279"/>
    </inkml:context>
    <inkml:brush xml:id="br0">
      <inkml:brushProperty name="width" value="0.1" units="cm"/>
      <inkml:brushProperty name="height" value="0.1" units="cm"/>
      <inkml:brushProperty name="color" value="#E71224"/>
    </inkml:brush>
  </inkml:definitions>
  <inkml:trace contextRef="#ctx0" brushRef="#br0">1 142 24575,'54'0'0,"0"0"0,21 2 0,7 2 0,-9 1 0,4 0 0,3 2 0,10 1 0,4 2 0,1-1 0,-21-2 0,2 1 0,-1-1 0,1-1 0,0 0 0,0-1 0,-1-1 0,1 0 0,20 0 0,0-1 0,-2-1 0,-7-2 0,-3 0 0,-1 0 0,-5 0 0,-3 0 0,0 0 0,-7 0 0,-2 1 0,0 1 0,26 1 0,-2 2 0,-8 3 0,-2 2 0,-13 1 0,-2 2 0,-5-1 0,-1-1 0,0-1 0,1-2 0,-1-3 0,3-2 0,17-1 0,4-1 0,10-1 0,1 0 0,2 1 0,1-1 0,1 2 0,-1 0 0,-11-1 0,-3 1 0,-7 0 0,-1 1 0,-1 1 0,-1-1 0,-4 2 0,-1-1 0,4 1 0,1-1 0,3 0 0,-1-2 0,-7 0 0,-3-1 0,-10-1 0,-2 0 0,36 0 0,-13 0 0,11 0 0,-4 0 0,8 0 0,8 0 0,-14 0 0,7 0 0,5 0 0,2 0 0,2 0-207,-6 0 0,3 0 1,2 0-1,2 0 0,-1 0 1,-1 0 206,-14 0 0,1 0 0,0 0 0,-1 0 0,1 0 0,-2 0 0,-1 0 0,9 0 0,0 0 0,-1-1 0,-2 1 0,-2 0 0,-4-1 0,18 1 0,-4-1 0,-5 0 0,-3 0 0,6 0 0,-5-1 0,-6 1 0,15-1 0,-8 1 0,-16 0 0,-5 0 0,-9 2 0,0-2 0,5-1 0,3-2 620,16-7 0,5-5-620,-16 0 0,3-3 0,2-1 0,10-3 0,3-2 0,2-1 0,-19 6 0,1-1 0,1 1 0,0 0 0,0 3 0,0 0 0,0 1 0,0 1 0,22-1 0,-1 2 0,-1 2 0,-4 3 0,-1 0 0,-2 3 0,-8 2 0,-2 1 0,-2 1 0,-8 1 0,-2 0 0,-3 0 0,19 1 0,-6 0 0,-17 0 0,-5 0 0,28 0 0,-22 0 0,-11 5 0,-8 1 0,0-1 0,0 0 0,3-5 0,2 0 0,-7 0 0,-13 0 0,-10 0 0,26 0 0,7 0 0,11 0 0,6 1 0,9 0 0,6 2 0,-1 2 0,6 2 0,3 1 0,2 1 0,-7 0 0,2 1 0,2 1 0,0 1 0,0 0 0,0 1 0,1 1 0,0-1 0,-1 2 0,-1-1 0,-4 0 0,-1 1 0,-1-1 0,-1 0 0,-1 0 0,9 1 0,0-1 0,-3-1 0,-4-1 0,12 1 0,-4-2 0,-2-1 0,-11-2 0,-2 0 0,-2-3 0,27-3 0,-4-6 0,-11-6 0,-1-3 0,-5-2 0,-1-1 0,-5-1 0,-2 1 0,-8 4 0,0 3 0,3 3 0,2 2 0,9 2 0,2 1 0,2 1 0,2 0 0,2 0 0,0 0 0,-6 0 0,-3 0 0,-12 0 0,-3 0 0,-5-1 0,-3-1 0,29-6 0,-14-4 0,-15-2 0,-15 1 0,-17 5 0,-11 4 0,-8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20:06.043"/>
    </inkml:context>
    <inkml:brush xml:id="br0">
      <inkml:brushProperty name="width" value="0.05" units="cm"/>
      <inkml:brushProperty name="height" value="0.05" units="cm"/>
      <inkml:brushProperty name="color" value="#E71224"/>
    </inkml:brush>
  </inkml:definitions>
  <inkml:trace contextRef="#ctx0" brushRef="#br0">689 1 24575,'-28'0'0,"-19"5"0,-22 4 0,-7 2 0,10-1 0,14-2 0,5-1 0,-6 2 0,-8 7 0,0 1 0,9 5 0,15 0 0,15 0 0,10 3 0,8 3 0,2 7 0,2 8 0,2 4 0,2-4 0,1-5 0,0-7 0,-1-1 0,-1 3 0,-1 11 0,-2 17 0,-2 11 0,-2 3 0,-1-9 0,1-13 0,2-16 0,2-11 0,0-5 0,0-2 0,0 2 0,0 1 0,0 3 0,0 1 0,1 6 0,4-1 0,3 0 0,4 2 0,5-4 0,3 0 0,6-4 0,7-7 0,9 0 0,10 1 0,9 5 0,4 4 0,-4 0 0,-7-4 0,-9-6 0,-4-7 0,4-6 0,7-3 0,5-2 0,7 0 0,5 0 0,7 0 0,14 0 0,-37 0 0,2 0 0,6 0 0,3 0 0,8 0 0,4 0 0,6 0 0,2 0 0,0 0 0,0 0 0,-2 0 0,0 0 0,-5 0 0,-1 0 0,1 0 0,0 0 0,12 0 0,2 0 0,-23 0 0,2 0 0,0 0 0,2 0 0,0 0 0,0 0 0,-2 0 0,-1 0 0,-1 0 0,24 0 0,-2 0 0,-5 0 0,-1 0 0,0-1 0,-1 0 0,-1-2 0,-1 0 0,-4-1 0,-2-1 0,-7 0 0,-2-1 0,-6 0 0,-1 1 0,-4 2 0,-1 1 0,-2-1 0,-2 2 0,43 1 0,-6 0 0,-3 0 0,-1 0 0,-6 0 0,-13 0 0,-17 0 0,-15-1 0,-14-1 0,-7-4 0,-5-5 0,-4-7 0,0-12 0,-2-10 0,0-29 0,1 18 0,0-5 0,2-11 0,1-3 0,1-10 0,0-1 0,1 4 0,-1 2 0,-2 9 0,-1 3 0,-3 8 0,-3 3 0,-11-25 0,-6 22 0,-5 20 0,-2 17 0,-2 9 0,-8 7 0,-13 5 0,-17 6 0,-22 9 0,38-8 0,-3 1 0,-3-1 0,-2-1 0,1-1 0,-1-3 0,2-1 0,1-2 0,1-1 0,1-2 0,-3-4 0,-1-2 0,-4-2 0,-1-2 0,-2-1 0,-1-1 0,0 0 0,0-1 0,3 2 0,1 1 0,2-1 0,1-1 0,0 0 0,1 0 0,-2 0 0,0 1 0,1-1 0,-2 0 0,-7 4 0,-1 1 0,-2 2 0,-2 1 0,-4 2 0,-2 1 0,-4 2 0,-1 0 0,0 0 0,0 0 0,-6 0 0,0 0 0,0 0 0,-1 0 0,1 0 0,-1 0 0,0 0 0,1 0 0,3 0 0,1 0 0,5 0 0,2 0 0,6 0 0,3 0 0,11 0 0,2 0 0,-36 0 0,20 0 0,14 0 0,10 0 0,6 0 0,6 0 0,15 0 0,8 0 0,11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6T07:12:27.923"/>
    </inkml:context>
    <inkml:brush xml:id="br0">
      <inkml:brushProperty name="width" value="0.035" units="cm"/>
      <inkml:brushProperty name="height" value="0.035" units="cm"/>
      <inkml:brushProperty name="color" value="#E71224"/>
    </inkml:brush>
  </inkml:definitions>
  <inkml:trace contextRef="#ctx0" brushRef="#br0">444 17 24575,'-15'0'0,"-9"0"0,-12 0 0,-3 0 0,3 2 0,6 1 0,5 3 0,-1 2 0,2 1 0,4-2 0,4-1 0,6-1 0,1 0 0,-1 2 0,-3 3 0,-2 3 0,-3 2 0,-3 3 0,1 2 0,2 0 0,6-2 0,7-1 0,4-1 0,1 2 0,0 3 0,0 3 0,0 4 0,0 1 0,0 1 0,0-2 0,0-2 0,0 0 0,0-3 0,0-1 0,1-3 0,1 0 0,0 1 0,1 2 0,3 2 0,4 3 0,5 1 0,7 3 0,9 2 0,6-1 0,6 1 0,2-4 0,2-3 0,1-5 0,1-4 0,1-4 0,4-4 0,8-4 0,9-3 0,1-2 0,9 0 0,4-4 0,3-10 0,3-8 0,-12-5 0,-8 0 0,-7 5 0,-6 6 0,-5 2 0,-7 2 0,-10-1 0,-6 0 0,-9-1 0,-6-7 0,-5-10 0,-6-11 0,-5-5 0,-7-4 0,-7 3 0,-6 3 0,-3 2 0,-2 2 0,3 3 0,3 5 0,2 7 0,4 7 0,0 5 0,-2 3 0,-4-1 0,-3 0 0,-6-1 0,-7-2 0,-6 3 0,-4-1 0,0 5 0,3 2 0,2 3 0,3 1 0,2 0 0,1-4 0,2-2 0,-2-3 0,-2 0 0,0 1 0,2 2 0,3 0 0,4 1 0,2 3 0,1 1 0,2 1 0,0 2 0,2-1 0,4-1 0,16-7 0,-2 6 0,12-4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27.690"/>
    </inkml:context>
    <inkml:brush xml:id="br0">
      <inkml:brushProperty name="width" value="0.2" units="cm"/>
      <inkml:brushProperty name="height" value="0.2" units="cm"/>
      <inkml:brushProperty name="color" value="#E71224"/>
    </inkml:brush>
  </inkml:definitions>
  <inkml:trace contextRef="#ctx0" brushRef="#br0">941 0 24575,'-6'31'0,"-19"26"0,0-10 0,-5 4 0,-7 13 0,-3 2 0,-3 5 0,0-2 0,6-9 0,3-2 0,7-9 0,1-3 0,-20 41 0,2-3 0,-2 0 0,4-10 0,7-14 0,6-8 0,4-5 0,1 6 0,-3 13 0,-1 8 0,1 4 0,6-11 0,-1-5 0,-4 2 0,-4 3 0,-1 0 0,9-12 0,8-13 0,6-12 0,3-7 0,-1-2 0,2-2 0,0-3 0,2-3 0,2 2 0,0-10 0,0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32.922"/>
    </inkml:context>
    <inkml:brush xml:id="br0">
      <inkml:brushProperty name="width" value="0.2" units="cm"/>
      <inkml:brushProperty name="height" value="0.2" units="cm"/>
      <inkml:brushProperty name="color" value="#E71224"/>
    </inkml:brush>
  </inkml:definitions>
  <inkml:trace contextRef="#ctx0" brushRef="#br0">1 0 24575,'21'68'0,"3"0"0,6 5 0,-1-8 0,-3-5 0,-1-1 0,0 4 0,-2 4 0,-3-4 0,-4-10 0,-2-12 0,-1-11 0,0-5 0,5-1 0,1-3 0,1 0 0,-1 0 0,-5 1 0,-3 1 0,-3-1 0,-2-3 0,0-2 0,0-4 0,0-2 0,0-3 0,1 0 0,-1 2 0,-1-5 0,0 3 0,-2-3 0,1-1 0,1 0 0,1 2 0,-1 2 0,-1 1 0,0-2 0,-2-1 0,0-2 0,3-1 0,-1-1 0,4-2 0,-1-1 0,-1-2 0,2 1 0,-1 0 0,2 1 0,0-2 0,2-3 0,3-3 0,2-2 0,4-4 0,3 0 0,6-2 0,7 0 0,27-2 0,30-2 0,-35 9 0,3 0 0,3-1 0,-1 1 0,-11 1 0,-4 0 0,22-6 0,-27 2 0,-12 3 0,21-6 0,30-8 0,-26 11 0,2 0 0,5-2 0,-1 1 0,-9 4 0,-4 1 0,22-5 0,-27 3 0,-18 6 0,-7 0 0,-9 4 0,-9 3 0,-21 4 0,8 0 0,-8 0 0,15-1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41.179"/>
    </inkml:context>
    <inkml:brush xml:id="br0">
      <inkml:brushProperty name="width" value="0.1" units="cm"/>
      <inkml:brushProperty name="height" value="0.1" units="cm"/>
      <inkml:brushProperty name="color" value="#E71224"/>
    </inkml:brush>
  </inkml:definitions>
  <inkml:trace contextRef="#ctx0" brushRef="#br0">0 205 24575,'79'0'0,"-18"1"0,8 1 0,19 1 0,7 1 0,-23 0 0,2 0 0,-1 1 0,-5 2 0,-1 0 0,-1 1 0,29 4 0,-2 2 0,-4-1 0,-1 1 0,-7-3 0,-1-1 0,8-3 0,1-3 0,1-1 0,1-3 0,4-5 0,1-2 0,-4-2 0,-3-1 0,-14-1 0,-5-1 0,-11 2 0,-5 1 0,17 0 0,-21 7 0,18 5 0,-9 2 0,9 1 0,3 0 0,8 2 0,6 0 0,-5-1 0,6 1 0,2 1 0,1-1 0,-10 0 0,1-1 0,1 0 0,2 0 0,1 0-141,9-1 0,3 1 0,1-2 0,1 0 0,-1 0 141,0 0 0,1-2 0,-1 1 0,1-1 0,-1-2 0,0 1 0,-1-2 0,0 0 0,0-1 0,-1-1 0,-4-1 0,0 0 0,-1-1 0,-1-1 0,-4-1 0,6-2 0,-2 0 0,-3-2 0,-3-2 0,13-3 0,-3-2 0,-6 0 0,-17 0 0,-5 0 0,-4 1 0,6-3 0,-6 1 0,22-2 0,-27 13 705,-12 7-705,-3 0 0,-6 0 0,-13 0 0,4 0 0,37 0 0,-8 0 0,9 0 0,31 0 0,8 0 0,-20-1 0,2 0 0,2 0 0,4-1 0,1-1 0,-1 0 0,1 0 0,0-1 0,-2 1 0,-7-1 0,-2 1 0,-1-1 0,-7 2 0,-1 0 0,-3 0 0,25 0 0,-5 1 0,-9 1 0,-3 0 0,-1 0 0,-1 0 0,7 1 0,1-2 0,3 1 0,4-2 0,-17-3 0,4-1 0,0-1 0,4-2 0,0-1 0,0-1 0,0-1 0,0-1 0,0 1 0,-1 0 0,-1 1 0,-2 2 0,18-1 0,-3 4 0,-3 4 0,-2 3 0,-3 5 0,-1 4 0,-7 2 0,-2 3 0,1 4 0,-3 3 0,-6-1 0,-3 2 0,-11-3 0,-4 1 0,31 17 0,-30-6 0,-8 0 0,6 0 0,11-1 0,14-1 0,15-3 0,11-7 0,0-6 0,-8-6 0,-11-5 0,-5-2 0,-1-1 0,4 0 0,2-2 0,-3-4 0,-4 0 0,2 0 0,-3 4 0,3-1 0,-4-3 0,-11 0 0,-5 1 0,9 2 0,22 3 0,-13 0 0,9 0 0,-13 0 0,4 0 0,2 0 0,8 0 0,3 0 0,1 0 0,2 0 0,1 0 0,-3 0 0,-9 0 0,-3 0 0,0 0 0,26 0 0,-3 0 0,-11-1 0,-4-1 0,-11 1 0,-4-1 0,-12 1 0,-5-1 0,21-1 0,-32 3 0,-17 0 0,-12 0 0,-3 0 0,4 0 0,4 0 0,2 0 0,-6 0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5.495"/>
    </inkml:context>
    <inkml:brush xml:id="br0">
      <inkml:brushProperty name="width" value="0.035" units="cm"/>
      <inkml:brushProperty name="height" value="0.035" units="cm"/>
      <inkml:brushProperty name="color" value="#E71224"/>
    </inkml:brush>
  </inkml:definitions>
  <inkml:trace contextRef="#ctx0" brushRef="#br0">1 128 24575,'16'0'0,"20"-5"0,20-7 0,10-5 0,-1-1 0,-8 5 0,-10 3 0,0 3 0,-5 3 0,-4 2 0,6 2 0,-1-2 0,3 0 0,4-2 0,-9 0 0,2 2 0,-2-2 0,-4 2 0,6-2 0,-5-2 0,3 2 0,2 0 0,-4 2 0,-4 2 0,-10 0 0,-10 0 0,1 0 0,2 0 0,11 0 0,5 0 0,-3 0 0,-11 0 0,-9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9.694"/>
    </inkml:context>
    <inkml:brush xml:id="br0">
      <inkml:brushProperty name="width" value="0.035" units="cm"/>
      <inkml:brushProperty name="height" value="0.035" units="cm"/>
      <inkml:brushProperty name="color" value="#E71224"/>
    </inkml:brush>
  </inkml:definitions>
  <inkml:trace contextRef="#ctx0" brushRef="#br0">1 47 24575,'3'-4'0,"19"2"0,27 1 0,27 1 0,13 0 0,-12 0 0,-15 0 0,-9 0 0,-3 0 0,2 0 0,-5 0 0,-10 0 0,-8 0 0,-2 0 0,-1 0 0,1 0 0,-3 0 0,-8 0 0,-8-3 0,-3 0 0,-1-1 0,2 0 0,5 1 0,2 1 0,9-3 0,4 0 0,1 0 0,-1 2 0,-9 1 0,1 2 0,0 0 0,7 0 0,6 0 0,-2 0 0,-4 0 0,-6 0 0,-2 0 0,1 0 0,0 0 0,-5 0 0,-3 0 0,-3 0 0,-5 0 0,2 0 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1:43.331"/>
    </inkml:context>
    <inkml:brush xml:id="br0">
      <inkml:brushProperty name="width" value="0.05" units="cm"/>
      <inkml:brushProperty name="height" value="0.05" units="cm"/>
      <inkml:brushProperty name="color" value="#E71224"/>
    </inkml:brush>
  </inkml:definitions>
  <inkml:trace contextRef="#ctx0" brushRef="#br0">434 298 24575,'-20'0'0,"-12"1"0,-14 6 0,-5 7 0,4 7 0,8 2 0,4-1 0,4 0 0,4-2 0,5 1 0,4-3 0,4-3 0,3-1 0,4 0 0,2 3 0,-2 4 0,-2 8 0,3 7 0,1 6 0,4 4 0,4 0 0,5 1 0,6-2 0,3-1 0,-1-2 0,2-3 0,1-4 0,0-9 0,-4-1 0,-6-4 0,-5-2 0,-4 1 0,0-5 0,0 6 0,3 6 0,3 5 0,4 5 0,3 1 0,-1-3 0,-2-2 0,-2-4 0,3-3 0,1-5 0,4-5 0,4-1 0,3-1 0,1 4 0,4 4 0,6 0 0,5-3 0,6-6 0,8-6 0,9-5 0,9-2 0,9 0 0,4 0 0,-2 0 0,-1 0 0,-2-2 0,-1-4 0,-1-3 0,-4-4 0,-2 2 0,-3 2 0,0 1 0,-2 0 0,-4-1 0,2 2 0,3 3 0,6 2 0,2 2 0,-2 0 0,-1 0 0,-5 1 0,-4 3 0,-6 1 0,-4-1 0,-6-2 0,-5-2 0,-6 0 0,-7 0 0,-5 0 0,-5 0 0,-4 0 0,0 0 0,1-2 0,0-5 0,-1-7 0,-2-8 0,-5-11 0,-3-10 0,-12-7 0,-8 1 0,-10 6 0,-2 6 0,4 2 0,5-3 0,7-6 0,3-11 0,2-13 0,1-12 0,0-6 0,0-1 0,0 1 0,-4 2 0,-5 4 0,-6 6 0,-6 7 0,-3 6 0,-3 4 0,0 4 0,-2 7 0,-2 8 0,-9 11 0,-10 9 0,-14 8 0,-1 6 0,1 3 0,6 1 0,4 2 0,-5 5 0,-1 6 0,0 3 0,1 1 0,1 0 0,8-6 0,2-2 0,-2 2 0,-6 3 0,-15 6 0,-2 3 0,2-10 0,6-2 0,5-7 0,6 0 0,7 2 0,9 3 0,6 6 0,2 3 0,0-1 0,-2-3 0,1-2 0,3 1 0,7 4 0,5 3 0,5 3 0,0-1 0,-1-6 0,1-6 0,2-8 0,6-3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5:17.795"/>
    </inkml:context>
    <inkml:brush xml:id="br0">
      <inkml:brushProperty name="width" value="0.05" units="cm"/>
      <inkml:brushProperty name="height" value="0.05" units="cm"/>
      <inkml:brushProperty name="color" value="#E71224"/>
    </inkml:brush>
  </inkml:definitions>
  <inkml:trace contextRef="#ctx0" brushRef="#br0">1226 1 24575,'-34'0'0,"-34"0"0,19 0 0,-3 0 0,-4 0 0,1 0 0,-36 0 0,24 4 0,9 6 0,-9 13 0,-4 6 0,2 2 0,14-1 0,19-7 0,9-3 0,6-2 0,4 0 0,0 2 0,-1 5 0,-4 6 0,-2 4 0,-1 5 0,0 2 0,3 5 0,0 7 0,5 5 0,5 4 0,3-3 0,-2-3 0,-1-2 0,-3-2 0,-4 5 0,-1 5 0,1-2 0,4 3 0,7 4 0,8 11 0,5-29 0,3 2 0,2 7 0,2 2 0,2 4 0,0 1 0,0 1 0,-2 0 0,-2-5 0,-3-1 0,-1-6 0,-2-2 0,1 40 0,5-11 0,13 5 0,-5-39 0,3 1 0,5 4 0,1 0 0,1 1 0,1-1 0,-3-6 0,0-3 0,19 30 0,-10-19 0,-4-15 0,-4-8 0,8-6 0,19-1 0,22 1 0,-29-13 0,4 0 0,4-1 0,2-1 0,6-1 0,1 0 0,1-2 0,1 0 0,2-2 0,0 0 0,0 0 0,-1-1 0,-2-1 0,-1-1 0,2 0 0,0-1 0,-1-1 0,1-1 0,0 1 0,1-2 0,0 1 0,-1-2 0,-2 0 0,-1 0 0,-2-3 0,-1 0 0,0 1 0,0-1 0,1 1 0,0 1 0,-1-1 0,0 0 0,-5 1 0,1 1 0,-1-1 0,0-1 0,3-2 0,1 0 0,7 0 0,1-1 0,5-1 0,-1-1 0,-3 1 0,-1 0 0,-5 0 0,-1 0 0,4-1 0,2 0 0,8 1 0,4-1 0,9 0 0,2 0 0,2 2 0,0 0 0,-8 1 0,-3-2 0,-10-1 0,-4-3 0,-5-1 0,-4-4 0,-8-2 0,-2-3 0,27-31 0,-16-27 0,-33 22 0,-3-7 0,1-19 0,-3-8 0,-8 16 0,-1-3 0,-1-3 0,-2-5 0,-2-1 0,-1-2 0,-4-5 0,-2 0 0,-2 1 0,-2 2 0,-3 1 0,-1 3 0,-1 10 0,-2 1 0,-1 4 0,-8-22 0,-3 8 0,2 22 0,-2 6 0,-19-26 0,-1 26 0,-5 14 0,-14-2 0,18 22 0,-4 2 0,-15-4 0,-6 1 0,-11-1 0,-4 3 0,-8 2 0,-2 4 0,25 7 0,-1 2 0,-1 2 0,-6 3 0,-1 2 0,-2 3 0,-12 2 0,-4 3 0,-1 1 0,18 1 0,-2 0 0,0 2 0,0 0 0,-2 0 0,-1 2 0,0 0 0,1 0 0,3-1 0,0 1 0,0 0 0,3-2 0,-18 3 0,2-1 0,2-2 0,8-2 0,3-2 0,1 0 0,9-2 0,1-1 0,2-1 0,-21 0 0,5-1 0,14-1 0,3 0 0,14 0 0,4 0 0,-26 0 0,15-4 0,7-5 0,-1-4 0,-6-4 0,-5 1 0,-2 5 0,1 5 0,7 4 0,8 2 0,6 0 0,8-2 0,8-1 0,7 0 0,4-2 0,7 3 0,0 0 0,8 2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3:20.530"/>
    </inkml:context>
    <inkml:brush xml:id="br0">
      <inkml:brushProperty name="width" value="0.05" units="cm"/>
      <inkml:brushProperty name="height" value="0.05" units="cm"/>
      <inkml:brushProperty name="color" value="#E71224"/>
    </inkml:brush>
  </inkml:definitions>
  <inkml:trace contextRef="#ctx0" brushRef="#br0">286 0 24575,'-28'3'0,"-14"9"0,-12 13 0,-4 10 0,10 4 0,17-7 0,15-7 0,10-5 0,4-4 0,2-2 0,0-2 0,0-2 0,3-2 0,2-1 0,5-1 0,2-1 0,-2 1 0,0 2 0,-4 1 0,1 4 0,-2 2 0,0 6 0,2 11 0,0 9 0,1 11 0,0 7 0,-3-1 0,1-2 0,1-6 0,1-5 0,0-3 0,2-4 0,1-2 0,-1-2 0,0-3 0,-2-4 0,0-9 0,2-5 0,4-5 0,2-3 0,4 0 0,3 4 0,8 2 0,13 5 0,13 0 0,11-2 0,6-5 0,0-3 0,-8-3 0,-14-3 0,-16 0 0,-13 0 0,-7-1 0,0-3 0,0-2 0,2-4 0,-2 0 0,-4-2 0,-5-6 0,-3-11 0,-4-8 0,-6-4 0,-5 1 0,-2 7 0,0 4 0,3 3 0,2 4 0,0 0 0,0-1 0,1-3 0,3-1 0,1 0 0,1-2 0,-1 2 0,1 0 0,-1-1 0,-1-4 0,-3-8 0,-1-6 0,-3-5 0,0-1 0,2 4 0,1 7 0,2 7 0,-2 10 0,-2 8 0,-1 4 0,-1 4 0,1 0 0,-3 0 0,-4-1 0,-4 3 0,-7 1 0,-2 3 0,-4 2 0,0 1 0,1 2 0,3-1 0,1 0 0,-5-4 0,-6-7 0,-2-3 0,5-1 0,10 4 0,9 5 0,6 3 0,4 1 0,5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7:42.313"/>
    </inkml:context>
    <inkml:brush xml:id="br0">
      <inkml:brushProperty name="width" value="0.05" units="cm"/>
      <inkml:brushProperty name="height" value="0.05" units="cm"/>
      <inkml:brushProperty name="color" value="#E71224"/>
    </inkml:brush>
  </inkml:definitions>
  <inkml:trace contextRef="#ctx0" brushRef="#br0">716 220 24575,'-23'0'0,"-34"2"0,9 4 0,-6 3 0,-11 4 0,-1 3 0,1 3 0,3 3 0,12-2 0,6 2 0,-11 14 0,25-9 0,9-3 0,3-2 0,-1-2 0,3 0 0,4 1 0,5 3 0,3 13 0,7 35 0,2-15 0,0 6 0,2 14 0,1 2 0,2 4 0,-1 0 0,0-6 0,-1-1 0,0-9 0,0-1 0,0-6 0,0 0 0,1-4 0,2 0 0,2-5 0,2 0 0,2-4 0,1 0 0,21 41 0,-2-12 0,-4-16 0,-4-19 0,2-20 0,11-11 0,23-8 0,26-2 0,-38 0 0,0 0 0,0 0 0,-1 0 0,32 0 0,-24-2 0,-18-5 0,-12-6 0,-4-6 0,1-6 0,2-5 0,1 2 0,-4 4 0,-6 5 0,-6 5 0,-6 1 0,-4 0 0,-3-4 0,-1-6 0,2-7 0,3-24 0,8-25 0,4-13 0,-3-1 0,-4 21 0,-14 9 0,-11-16 0,5 29 0,-2-3 0,-2-6 0,0-1 0,1-1 0,-1 2 0,2 2 0,0 2 0,1 2 0,0 0 0,2 1 0,-1 1 0,-9-43 0,-1 14 0,-6 14 0,-4 2 0,-6-2 0,-5-2 0,-2-2 0,-1 13 0,2 17 0,0 17 0,-4 17 0,1 14 0,-3 11 0,2 7 0,7 3 0,7-1 0,13-2 0,8 5 0,8 0 0,2 0 0,1-3 0,0-4 0,0-5 0,0-2 0,0-4 0,0 2 0,0-1 0,0 0 0,0-1 0,2-4 0,3-3 0,-2-3 0,0-3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16:14.277"/>
    </inkml:context>
    <inkml:brush xml:id="br0">
      <inkml:brushProperty name="width" value="0.05" units="cm"/>
      <inkml:brushProperty name="height" value="0.05" units="cm"/>
      <inkml:brushProperty name="color" value="#E71224"/>
    </inkml:brush>
  </inkml:definitions>
  <inkml:trace contextRef="#ctx0" brushRef="#br0">675 1 24575,'-50'1'0,"-29"6"0,25 0 0,-2 1 0,-2 2 0,2 2 0,-38 12 0,26-2 0,20-4 0,13-4 0,10-2 0,9-1 0,4-1 0,4 4 0,4 4 0,2 4 0,2 4 0,0 9 0,0 9 0,0 18 0,0 18 0,-2 16 0,1-39 0,0 3 0,-1 3 0,1 1 0,-1-2 0,1-1 0,2-6 0,1-4 0,3 21 0,4-26 0,3-17 0,0-4 0,2 6 0,3 10 0,4 7 0,2 2 0,0-4 0,-1-9 0,-2-7 0,1-6 0,8 3 0,5 5 0,7 6 0,0 2 0,-6-4 0,-4-5 0,-5-6 0,8-7 0,25-5 0,36-7 0,-30-4 0,4-2 0,10 1 0,2-2 0,1 1 0,1-2 0,-1-1 0,0-1 0,-3-1 0,-1-2 0,2-1 0,1 0 0,1 0 0,1 0 0,1 0 0,0 1 0,2 1 0,0 0 0,-6 0 0,-1 0 0,-7 0 0,-3-1 0,-8 1 0,-2 0 0,-7-1 0,-1 0 0,46-7 0,-6 1 0,-3 0 0,-3 2 0,4 1 0,-38 5 0,0 0 0,6 0 0,1 0 0,3 1 0,0-1 0,0 0 0,-2 1 0,-5-1 0,-2 1 0,35-7 0,-25 0 0,-20 0 0,-15 0 0,-9 0 0,-3-1 0,-1 0 0,2-1 0,6 0 0,12 0 0,5 0 0,2 3 0,-11 4 0,-13 1 0,-11-3 0,-5-7 0,-5-11 0,-5-18 0,-5-26 0,-4-23 0,10 42 0,0-1 0,-6-47 0,1 8 0,4 5 0,1 1 0,4 8 0,4 22 0,0 21 0,0 16 0,0 3 0,0 1 0,0-2 0,0-3 0,0-1 0,0-4 0,-2-2 0,-3-1 0,-4 1 0,-7 2 0,-6-2 0,-4-3 0,-5-1 0,-3 3 0,-4 5 0,-6 8 0,-1 6 0,-6 4 0,-14 4 0,-20 0 0,33 0 0,-3 0 0,-6 0 0,-2 0 0,0 1 0,-1 0 0,-3 2 0,-1 1 0,0 1 0,-1 0 0,2 0 0,-1 0 0,3-1 0,0-1 0,6-2 0,1 0 0,3-1 0,1 0 0,-44 0 0,10 0 0,2 0 0,-7 0 0,-4 0 0,46 0 0,0 0 0,-3 0 0,0 0 0,-3 0 0,0-1 0,-4 0 0,-1 0 0,-1-1 0,1-1 0,0 0 0,1 1 0,-2 0 0,1 0 0,-1 1 0,1 0 0,4 1 0,1 0 0,-41 0 0,14 0 0,14 0 0,12 0 0,19 0 0,17-4 0,10-4 0,0-3 0,-4-1 0,-7 1 0,-3 3 0,2 2 0,4 1 0,6 4 0,3 1 0,-2 0 0,-8 0 0,-13 0 0,-7 0 0,1 0 0,13 1 0,15 3 0,19 35 0,-4-25 0,8 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2D183-1D79-2DC5-9772-DFA4B162CCF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9208DFD-6283-49B5-F3EA-05F822B76D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8DFE32D-6DBA-D244-B46B-35576D592A4A}" type="datetime1">
              <a:rPr lang="en-US" altLang="en-US"/>
              <a:pPr>
                <a:defRPr/>
              </a:pPr>
              <a:t>4/9/24</a:t>
            </a:fld>
            <a:endParaRPr lang="en-US" altLang="en-US"/>
          </a:p>
        </p:txBody>
      </p:sp>
      <p:sp>
        <p:nvSpPr>
          <p:cNvPr id="4" name="Slide Image Placeholder 3">
            <a:extLst>
              <a:ext uri="{FF2B5EF4-FFF2-40B4-BE49-F238E27FC236}">
                <a16:creationId xmlns:a16="http://schemas.microsoft.com/office/drawing/2014/main" id="{3B6A6593-51CC-0E5F-D244-02D28A511C3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73A9EA-EFFF-A2F2-FF5B-C3767C739D6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EF0CABCD-7419-769D-D969-9884512347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8F44510-6270-A217-5429-4995E72ADB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86B754A-C585-4D48-8BF6-211F2141A8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074BAF6-DA65-8BA9-0FB6-FD202E343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11B8B4-C62C-D9ED-F949-F8BABF9BE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A47D6DD8-8A14-2889-3B0D-F66349057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5A9CB4-0E25-7840-90DA-86317BBA009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Slide Image Placeholder 1">
            <a:extLst>
              <a:ext uri="{FF2B5EF4-FFF2-40B4-BE49-F238E27FC236}">
                <a16:creationId xmlns:a16="http://schemas.microsoft.com/office/drawing/2014/main" id="{FFE6EA16-53BB-B274-6477-475E9173E5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0" name="Notes Placeholder 2">
            <a:extLst>
              <a:ext uri="{FF2B5EF4-FFF2-40B4-BE49-F238E27FC236}">
                <a16:creationId xmlns:a16="http://schemas.microsoft.com/office/drawing/2014/main" id="{7F165EEA-816C-FF62-86A8-ADCE95499A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3F45B0FA-4706-E8B3-90E9-AB49D930D48B}"/>
              </a:ext>
            </a:extLst>
          </p:cNvPr>
          <p:cNvSpPr>
            <a:spLocks noGrp="1"/>
          </p:cNvSpPr>
          <p:nvPr>
            <p:ph type="sldNum" sz="quarter" idx="5"/>
          </p:nvPr>
        </p:nvSpPr>
        <p:spPr/>
        <p:txBody>
          <a:bodyPr/>
          <a:lstStyle/>
          <a:p>
            <a:pPr fontAlgn="auto">
              <a:spcBef>
                <a:spcPts val="0"/>
              </a:spcBef>
              <a:spcAft>
                <a:spcPts val="0"/>
              </a:spcAft>
              <a:defRPr/>
            </a:pPr>
            <a:fld id="{8543304A-D051-C640-BD86-B99D74D9E944}" type="slidenum">
              <a:rPr lang="en-US" smtClean="0">
                <a:solidFill>
                  <a:prstClr val="black"/>
                </a:solidFill>
                <a:latin typeface="Calibri"/>
                <a:ea typeface="+mn-ea"/>
              </a:rPr>
              <a:pPr fontAlgn="auto">
                <a:spcBef>
                  <a:spcPts val="0"/>
                </a:spcBef>
                <a:spcAft>
                  <a:spcPts val="0"/>
                </a:spcAft>
                <a:defRPr/>
              </a:pPr>
              <a:t>109</a:t>
            </a:fld>
            <a:endParaRPr lang="en-US">
              <a:solidFill>
                <a:prstClr val="black"/>
              </a:solidFill>
              <a:latin typeface="Calibri"/>
              <a:ea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Slide Image Placeholder 1">
            <a:extLst>
              <a:ext uri="{FF2B5EF4-FFF2-40B4-BE49-F238E27FC236}">
                <a16:creationId xmlns:a16="http://schemas.microsoft.com/office/drawing/2014/main" id="{51BCE601-EADC-F834-9BFF-D83DC8C7E2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6" name="Notes Placeholder 2">
            <a:extLst>
              <a:ext uri="{FF2B5EF4-FFF2-40B4-BE49-F238E27FC236}">
                <a16:creationId xmlns:a16="http://schemas.microsoft.com/office/drawing/2014/main" id="{50C05E8F-0714-345C-FC41-A17B9B9D92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7CEECA2-7415-F182-AAAD-7D8DBF7C5715}"/>
              </a:ext>
            </a:extLst>
          </p:cNvPr>
          <p:cNvSpPr>
            <a:spLocks noGrp="1"/>
          </p:cNvSpPr>
          <p:nvPr>
            <p:ph type="sldNum" sz="quarter" idx="5"/>
          </p:nvPr>
        </p:nvSpPr>
        <p:spPr/>
        <p:txBody>
          <a:bodyPr/>
          <a:lstStyle/>
          <a:p>
            <a:pPr fontAlgn="auto">
              <a:spcBef>
                <a:spcPts val="0"/>
              </a:spcBef>
              <a:spcAft>
                <a:spcPts val="0"/>
              </a:spcAft>
              <a:defRPr/>
            </a:pPr>
            <a:fld id="{01B718CE-FAE7-7948-9BB0-C08942C4713A}" type="slidenum">
              <a:rPr lang="en-US" smtClean="0">
                <a:solidFill>
                  <a:prstClr val="black"/>
                </a:solidFill>
                <a:latin typeface="Calibri"/>
                <a:ea typeface="+mn-ea"/>
              </a:rPr>
              <a:pPr fontAlgn="auto">
                <a:spcBef>
                  <a:spcPts val="0"/>
                </a:spcBef>
                <a:spcAft>
                  <a:spcPts val="0"/>
                </a:spcAft>
                <a:defRPr/>
              </a:pPr>
              <a:t>112</a:t>
            </a:fld>
            <a:endParaRPr lang="en-US">
              <a:solidFill>
                <a:prstClr val="black"/>
              </a:solidFill>
              <a:latin typeface="Calibri"/>
              <a:ea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a:extLst>
              <a:ext uri="{FF2B5EF4-FFF2-40B4-BE49-F238E27FC236}">
                <a16:creationId xmlns:a16="http://schemas.microsoft.com/office/drawing/2014/main" id="{780B85BE-E57C-CEC1-AD0E-86D51A392D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4" name="Notes Placeholder 2">
            <a:extLst>
              <a:ext uri="{FF2B5EF4-FFF2-40B4-BE49-F238E27FC236}">
                <a16:creationId xmlns:a16="http://schemas.microsoft.com/office/drawing/2014/main" id="{1AB03668-1A87-E60C-BDED-4CCB049B1E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ADF003B-69AE-81FC-E45E-546560237CF5}"/>
              </a:ext>
            </a:extLst>
          </p:cNvPr>
          <p:cNvSpPr>
            <a:spLocks noGrp="1"/>
          </p:cNvSpPr>
          <p:nvPr>
            <p:ph type="sldNum" sz="quarter" idx="5"/>
          </p:nvPr>
        </p:nvSpPr>
        <p:spPr/>
        <p:txBody>
          <a:bodyPr/>
          <a:lstStyle/>
          <a:p>
            <a:pPr fontAlgn="auto">
              <a:spcBef>
                <a:spcPts val="0"/>
              </a:spcBef>
              <a:spcAft>
                <a:spcPts val="0"/>
              </a:spcAft>
              <a:defRPr/>
            </a:pPr>
            <a:fld id="{741024C6-D79F-B74D-95AB-83631D2AFB85}" type="slidenum">
              <a:rPr lang="en-US" smtClean="0">
                <a:solidFill>
                  <a:prstClr val="black"/>
                </a:solidFill>
                <a:latin typeface="Calibri"/>
                <a:ea typeface="+mn-ea"/>
              </a:rPr>
              <a:pPr fontAlgn="auto">
                <a:spcBef>
                  <a:spcPts val="0"/>
                </a:spcBef>
                <a:spcAft>
                  <a:spcPts val="0"/>
                </a:spcAft>
                <a:defRPr/>
              </a:pPr>
              <a:t>113</a:t>
            </a:fld>
            <a:endParaRPr lang="en-US">
              <a:solidFill>
                <a:prstClr val="black"/>
              </a:solidFill>
              <a:latin typeface="Calibri"/>
              <a:ea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Slide Image Placeholder 1">
            <a:extLst>
              <a:ext uri="{FF2B5EF4-FFF2-40B4-BE49-F238E27FC236}">
                <a16:creationId xmlns:a16="http://schemas.microsoft.com/office/drawing/2014/main" id="{54C5EAF5-0DFE-9416-9ADE-00DE48CF91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2" name="Notes Placeholder 2">
            <a:extLst>
              <a:ext uri="{FF2B5EF4-FFF2-40B4-BE49-F238E27FC236}">
                <a16:creationId xmlns:a16="http://schemas.microsoft.com/office/drawing/2014/main" id="{571793D6-EA7E-8068-D738-0F50FAD1B1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FEAB0EF-EB66-19A9-F8A9-E10ECE0A7324}"/>
              </a:ext>
            </a:extLst>
          </p:cNvPr>
          <p:cNvSpPr>
            <a:spLocks noGrp="1"/>
          </p:cNvSpPr>
          <p:nvPr>
            <p:ph type="sldNum" sz="quarter" idx="5"/>
          </p:nvPr>
        </p:nvSpPr>
        <p:spPr/>
        <p:txBody>
          <a:bodyPr/>
          <a:lstStyle/>
          <a:p>
            <a:pPr fontAlgn="auto">
              <a:spcBef>
                <a:spcPts val="0"/>
              </a:spcBef>
              <a:spcAft>
                <a:spcPts val="0"/>
              </a:spcAft>
              <a:defRPr/>
            </a:pPr>
            <a:fld id="{41489629-07EC-2245-8220-F5DB1566B771}" type="slidenum">
              <a:rPr lang="en-US" smtClean="0">
                <a:solidFill>
                  <a:prstClr val="black"/>
                </a:solidFill>
                <a:latin typeface="Calibri"/>
                <a:ea typeface="+mn-ea"/>
              </a:rPr>
              <a:pPr fontAlgn="auto">
                <a:spcBef>
                  <a:spcPts val="0"/>
                </a:spcBef>
                <a:spcAft>
                  <a:spcPts val="0"/>
                </a:spcAft>
                <a:defRPr/>
              </a:pPr>
              <a:t>114</a:t>
            </a:fld>
            <a:endParaRPr lang="en-US">
              <a:solidFill>
                <a:prstClr val="black"/>
              </a:solidFill>
              <a:latin typeface="Calibri"/>
              <a:ea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F3E317D6-3C0E-1FFF-197E-D7DFC4D65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0232C4E7-EB6B-BD15-70CC-4FF3E2B0A0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8E518B9-596D-64C6-80A8-A61716384C94}"/>
              </a:ext>
            </a:extLst>
          </p:cNvPr>
          <p:cNvSpPr>
            <a:spLocks noGrp="1"/>
          </p:cNvSpPr>
          <p:nvPr>
            <p:ph type="sldNum" sz="quarter" idx="5"/>
          </p:nvPr>
        </p:nvSpPr>
        <p:spPr/>
        <p:txBody>
          <a:bodyPr/>
          <a:lstStyle/>
          <a:p>
            <a:pPr fontAlgn="auto">
              <a:spcBef>
                <a:spcPts val="0"/>
              </a:spcBef>
              <a:spcAft>
                <a:spcPts val="0"/>
              </a:spcAft>
              <a:defRPr/>
            </a:pPr>
            <a:fld id="{D96E2738-A189-F84C-B581-DBCB4A32EA40}" type="slidenum">
              <a:rPr lang="en-US" smtClean="0">
                <a:solidFill>
                  <a:prstClr val="black"/>
                </a:solidFill>
                <a:latin typeface="Calibri"/>
                <a:ea typeface="+mn-ea"/>
              </a:rPr>
              <a:pPr fontAlgn="auto">
                <a:spcBef>
                  <a:spcPts val="0"/>
                </a:spcBef>
                <a:spcAft>
                  <a:spcPts val="0"/>
                </a:spcAft>
                <a:defRPr/>
              </a:pPr>
              <a:t>116</a:t>
            </a:fld>
            <a:endParaRPr lang="en-US">
              <a:solidFill>
                <a:prstClr val="black"/>
              </a:solidFill>
              <a:latin typeface="Calibri"/>
              <a:ea typeface="+mn-ea"/>
            </a:endParaRPr>
          </a:p>
        </p:txBody>
      </p:sp>
    </p:spTree>
    <p:extLst>
      <p:ext uri="{BB962C8B-B14F-4D97-AF65-F5344CB8AC3E}">
        <p14:creationId xmlns:p14="http://schemas.microsoft.com/office/powerpoint/2010/main" val="4187275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Slide Image Placeholder 1">
            <a:extLst>
              <a:ext uri="{FF2B5EF4-FFF2-40B4-BE49-F238E27FC236}">
                <a16:creationId xmlns:a16="http://schemas.microsoft.com/office/drawing/2014/main" id="{71D36D1E-9E4C-0665-90DB-DEB6C6D05A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8" name="Notes Placeholder 2">
            <a:extLst>
              <a:ext uri="{FF2B5EF4-FFF2-40B4-BE49-F238E27FC236}">
                <a16:creationId xmlns:a16="http://schemas.microsoft.com/office/drawing/2014/main" id="{D9CD0771-8A7C-9EF0-D19F-21F0D7769E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C4541FF-E92E-E336-1250-411D1D12058F}"/>
              </a:ext>
            </a:extLst>
          </p:cNvPr>
          <p:cNvSpPr>
            <a:spLocks noGrp="1"/>
          </p:cNvSpPr>
          <p:nvPr>
            <p:ph type="sldNum" sz="quarter" idx="5"/>
          </p:nvPr>
        </p:nvSpPr>
        <p:spPr/>
        <p:txBody>
          <a:bodyPr/>
          <a:lstStyle/>
          <a:p>
            <a:pPr fontAlgn="auto">
              <a:spcBef>
                <a:spcPts val="0"/>
              </a:spcBef>
              <a:spcAft>
                <a:spcPts val="0"/>
              </a:spcAft>
              <a:defRPr/>
            </a:pPr>
            <a:fld id="{FC619558-79E6-7149-98FB-8EA42220A394}" type="slidenum">
              <a:rPr lang="en-US" smtClean="0">
                <a:solidFill>
                  <a:prstClr val="black"/>
                </a:solidFill>
                <a:latin typeface="Calibri"/>
                <a:ea typeface="+mn-ea"/>
              </a:rPr>
              <a:pPr fontAlgn="auto">
                <a:spcBef>
                  <a:spcPts val="0"/>
                </a:spcBef>
                <a:spcAft>
                  <a:spcPts val="0"/>
                </a:spcAft>
                <a:defRPr/>
              </a:pPr>
              <a:t>119</a:t>
            </a:fld>
            <a:endParaRPr lang="en-US">
              <a:solidFill>
                <a:prstClr val="black"/>
              </a:solidFill>
              <a:latin typeface="Calibri"/>
              <a:ea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Slide Image Placeholder 1">
            <a:extLst>
              <a:ext uri="{FF2B5EF4-FFF2-40B4-BE49-F238E27FC236}">
                <a16:creationId xmlns:a16="http://schemas.microsoft.com/office/drawing/2014/main" id="{68368732-A665-DFC8-B857-1D703955E1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0" name="Notes Placeholder 2">
            <a:extLst>
              <a:ext uri="{FF2B5EF4-FFF2-40B4-BE49-F238E27FC236}">
                <a16:creationId xmlns:a16="http://schemas.microsoft.com/office/drawing/2014/main" id="{A6C360E6-6848-F710-BEB4-224B6A25A5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7D549F7-19B1-1F35-2169-0ED147B56665}"/>
              </a:ext>
            </a:extLst>
          </p:cNvPr>
          <p:cNvSpPr>
            <a:spLocks noGrp="1"/>
          </p:cNvSpPr>
          <p:nvPr>
            <p:ph type="sldNum" sz="quarter" idx="5"/>
          </p:nvPr>
        </p:nvSpPr>
        <p:spPr/>
        <p:txBody>
          <a:bodyPr/>
          <a:lstStyle/>
          <a:p>
            <a:pPr fontAlgn="auto">
              <a:spcBef>
                <a:spcPts val="0"/>
              </a:spcBef>
              <a:spcAft>
                <a:spcPts val="0"/>
              </a:spcAft>
              <a:defRPr/>
            </a:pPr>
            <a:fld id="{B09C413A-5108-C949-AA63-B35728A91325}" type="slidenum">
              <a:rPr lang="en-US" smtClean="0">
                <a:solidFill>
                  <a:prstClr val="black"/>
                </a:solidFill>
                <a:latin typeface="Calibri"/>
                <a:ea typeface="+mn-ea"/>
              </a:rPr>
              <a:pPr fontAlgn="auto">
                <a:spcBef>
                  <a:spcPts val="0"/>
                </a:spcBef>
                <a:spcAft>
                  <a:spcPts val="0"/>
                </a:spcAft>
                <a:defRPr/>
              </a:pPr>
              <a:t>121</a:t>
            </a:fld>
            <a:endParaRPr lang="en-US">
              <a:solidFill>
                <a:prstClr val="black"/>
              </a:solidFill>
              <a:latin typeface="Calibri"/>
              <a:ea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891CCB77-DE6B-5D3E-7765-AF18D5B533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BE2A9E61-F3B4-C027-EE3E-229B9863EF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2318803-350F-B3DF-EDF7-266116A0F65B}"/>
              </a:ext>
            </a:extLst>
          </p:cNvPr>
          <p:cNvSpPr>
            <a:spLocks noGrp="1"/>
          </p:cNvSpPr>
          <p:nvPr>
            <p:ph type="sldNum" sz="quarter" idx="5"/>
          </p:nvPr>
        </p:nvSpPr>
        <p:spPr/>
        <p:txBody>
          <a:bodyPr/>
          <a:lstStyle/>
          <a:p>
            <a:pPr fontAlgn="auto">
              <a:spcBef>
                <a:spcPts val="0"/>
              </a:spcBef>
              <a:spcAft>
                <a:spcPts val="0"/>
              </a:spcAft>
              <a:defRPr/>
            </a:pPr>
            <a:fld id="{A600D4D2-5F6B-7C43-8473-4D5CD855F66A}" type="slidenum">
              <a:rPr lang="en-US" smtClean="0">
                <a:solidFill>
                  <a:prstClr val="black"/>
                </a:solidFill>
                <a:latin typeface="Calibri"/>
                <a:ea typeface="+mn-ea"/>
              </a:rPr>
              <a:pPr fontAlgn="auto">
                <a:spcBef>
                  <a:spcPts val="0"/>
                </a:spcBef>
                <a:spcAft>
                  <a:spcPts val="0"/>
                </a:spcAft>
                <a:defRPr/>
              </a:pPr>
              <a:t>126</a:t>
            </a:fld>
            <a:endParaRPr lang="en-US">
              <a:solidFill>
                <a:prstClr val="black"/>
              </a:solidFill>
              <a:latin typeface="Calibri"/>
              <a:ea typeface="+mn-e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958C6C46-48F2-47C9-1BBA-391A39801A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830F182D-982F-3ED2-E491-6056897C2B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B7E6696-3100-E2F0-104B-6084AD5438C8}"/>
              </a:ext>
            </a:extLst>
          </p:cNvPr>
          <p:cNvSpPr>
            <a:spLocks noGrp="1"/>
          </p:cNvSpPr>
          <p:nvPr>
            <p:ph type="sldNum" sz="quarter" idx="5"/>
          </p:nvPr>
        </p:nvSpPr>
        <p:spPr/>
        <p:txBody>
          <a:bodyPr/>
          <a:lstStyle/>
          <a:p>
            <a:pPr fontAlgn="auto">
              <a:spcBef>
                <a:spcPts val="0"/>
              </a:spcBef>
              <a:spcAft>
                <a:spcPts val="0"/>
              </a:spcAft>
              <a:defRPr/>
            </a:pPr>
            <a:fld id="{C2838500-DD2F-764E-91F4-60CFFA992D39}" type="slidenum">
              <a:rPr lang="en-US" smtClean="0">
                <a:solidFill>
                  <a:prstClr val="black"/>
                </a:solidFill>
                <a:latin typeface="Calibri"/>
                <a:ea typeface="+mn-ea"/>
              </a:rPr>
              <a:pPr fontAlgn="auto">
                <a:spcBef>
                  <a:spcPts val="0"/>
                </a:spcBef>
                <a:spcAft>
                  <a:spcPts val="0"/>
                </a:spcAft>
                <a:defRPr/>
              </a:pPr>
              <a:t>127</a:t>
            </a:fld>
            <a:endParaRPr lang="en-US">
              <a:solidFill>
                <a:prstClr val="black"/>
              </a:solidFill>
              <a:latin typeface="Calibri"/>
              <a:ea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AD1DF1B7-B1EA-9987-032C-585F35A798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1262496D-6E5E-359E-193C-E9CC96EA71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DB3CA0C-38F3-2828-90B3-994D156E1190}"/>
              </a:ext>
            </a:extLst>
          </p:cNvPr>
          <p:cNvSpPr>
            <a:spLocks noGrp="1"/>
          </p:cNvSpPr>
          <p:nvPr>
            <p:ph type="sldNum" sz="quarter" idx="5"/>
          </p:nvPr>
        </p:nvSpPr>
        <p:spPr/>
        <p:txBody>
          <a:bodyPr/>
          <a:lstStyle/>
          <a:p>
            <a:pPr fontAlgn="auto">
              <a:spcBef>
                <a:spcPts val="0"/>
              </a:spcBef>
              <a:spcAft>
                <a:spcPts val="0"/>
              </a:spcAft>
              <a:defRPr/>
            </a:pPr>
            <a:fld id="{00DAE633-F893-A14C-B74A-41B512B651E6}" type="slidenum">
              <a:rPr lang="en-US" smtClean="0">
                <a:solidFill>
                  <a:prstClr val="black"/>
                </a:solidFill>
                <a:latin typeface="Calibri"/>
                <a:ea typeface="+mn-ea"/>
              </a:rPr>
              <a:pPr fontAlgn="auto">
                <a:spcBef>
                  <a:spcPts val="0"/>
                </a:spcBef>
                <a:spcAft>
                  <a:spcPts val="0"/>
                </a:spcAft>
                <a:defRPr/>
              </a:pPr>
              <a:t>128</a:t>
            </a:fld>
            <a:endParaRPr lang="en-US">
              <a:solidFill>
                <a:prstClr val="black"/>
              </a:solidFill>
              <a:latin typeface="Calibri"/>
              <a:ea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DAC8E7D1-9747-6CA5-BD02-CE0304F76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E6E708EA-8AC6-A361-8F1A-394F0031B5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3" name="Slide Number Placeholder 3">
            <a:extLst>
              <a:ext uri="{FF2B5EF4-FFF2-40B4-BE49-F238E27FC236}">
                <a16:creationId xmlns:a16="http://schemas.microsoft.com/office/drawing/2014/main" id="{06D05A87-5375-C5C6-B1C9-07BEB7968A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200CE7-6EE3-B543-AD8A-DE7CB43AF0E4}" type="slidenum">
              <a:rPr lang="en-US" altLang="en-US" sz="1200" smtClean="0">
                <a:latin typeface="Calibri" panose="020F0502020204030204" pitchFamily="34" charset="0"/>
              </a:rPr>
              <a:pPr/>
              <a:t>31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2452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CF2E0353-C24F-3B80-7F29-D29B8D60FD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a:extLst>
              <a:ext uri="{FF2B5EF4-FFF2-40B4-BE49-F238E27FC236}">
                <a16:creationId xmlns:a16="http://schemas.microsoft.com/office/drawing/2014/main" id="{0A61D82E-F3D5-435E-3EE9-19750DE1BB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47792554-AA90-D613-0326-A68428922310}"/>
              </a:ext>
            </a:extLst>
          </p:cNvPr>
          <p:cNvSpPr>
            <a:spLocks noGrp="1"/>
          </p:cNvSpPr>
          <p:nvPr>
            <p:ph type="sldNum" sz="quarter" idx="5"/>
          </p:nvPr>
        </p:nvSpPr>
        <p:spPr/>
        <p:txBody>
          <a:bodyPr/>
          <a:lstStyle/>
          <a:p>
            <a:pPr fontAlgn="auto">
              <a:spcBef>
                <a:spcPts val="0"/>
              </a:spcBef>
              <a:spcAft>
                <a:spcPts val="0"/>
              </a:spcAft>
              <a:defRPr/>
            </a:pPr>
            <a:fld id="{6138F358-5629-E347-91B3-7D4F229498D8}" type="slidenum">
              <a:rPr lang="en-US" smtClean="0">
                <a:solidFill>
                  <a:prstClr val="black"/>
                </a:solidFill>
                <a:latin typeface="Calibri"/>
                <a:ea typeface="+mn-ea"/>
              </a:rPr>
              <a:pPr fontAlgn="auto">
                <a:spcBef>
                  <a:spcPts val="0"/>
                </a:spcBef>
                <a:spcAft>
                  <a:spcPts val="0"/>
                </a:spcAft>
                <a:defRPr/>
              </a:pPr>
              <a:t>132</a:t>
            </a:fld>
            <a:endParaRPr lang="en-US">
              <a:solidFill>
                <a:prstClr val="black"/>
              </a:solidFill>
              <a:latin typeface="Calibri"/>
              <a:ea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A3902A41-C7E0-8372-B64D-82D2D02E78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BB9C8875-ACEA-2059-88CA-3E51B7A3CC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0E52B90-4AC3-9C72-D460-01E581D5A7DA}"/>
              </a:ext>
            </a:extLst>
          </p:cNvPr>
          <p:cNvSpPr>
            <a:spLocks noGrp="1"/>
          </p:cNvSpPr>
          <p:nvPr>
            <p:ph type="sldNum" sz="quarter" idx="5"/>
          </p:nvPr>
        </p:nvSpPr>
        <p:spPr/>
        <p:txBody>
          <a:bodyPr/>
          <a:lstStyle/>
          <a:p>
            <a:pPr fontAlgn="auto">
              <a:spcBef>
                <a:spcPts val="0"/>
              </a:spcBef>
              <a:spcAft>
                <a:spcPts val="0"/>
              </a:spcAft>
              <a:defRPr/>
            </a:pPr>
            <a:fld id="{97A94CC8-6426-2340-BA49-3EB33A2F9596}" type="slidenum">
              <a:rPr lang="en-US" smtClean="0">
                <a:solidFill>
                  <a:prstClr val="black"/>
                </a:solidFill>
                <a:latin typeface="Calibri"/>
                <a:ea typeface="+mn-ea"/>
              </a:rPr>
              <a:pPr fontAlgn="auto">
                <a:spcBef>
                  <a:spcPts val="0"/>
                </a:spcBef>
                <a:spcAft>
                  <a:spcPts val="0"/>
                </a:spcAft>
                <a:defRPr/>
              </a:pPr>
              <a:t>136</a:t>
            </a:fld>
            <a:endParaRPr lang="en-US">
              <a:solidFill>
                <a:prstClr val="black"/>
              </a:solidFill>
              <a:latin typeface="Calibri"/>
              <a:ea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305242E0-D622-289B-7093-FC9C68F705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E6475502-7496-7992-0FFA-BB78E42ACA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57CF6A6-89EE-E40D-6C26-FD4476BCF943}"/>
              </a:ext>
            </a:extLst>
          </p:cNvPr>
          <p:cNvSpPr>
            <a:spLocks noGrp="1"/>
          </p:cNvSpPr>
          <p:nvPr>
            <p:ph type="sldNum" sz="quarter" idx="5"/>
          </p:nvPr>
        </p:nvSpPr>
        <p:spPr/>
        <p:txBody>
          <a:bodyPr/>
          <a:lstStyle/>
          <a:p>
            <a:pPr fontAlgn="auto">
              <a:spcBef>
                <a:spcPts val="0"/>
              </a:spcBef>
              <a:spcAft>
                <a:spcPts val="0"/>
              </a:spcAft>
              <a:defRPr/>
            </a:pPr>
            <a:fld id="{FCC031BD-5872-F146-87C3-BF3F1BA76FAC}" type="slidenum">
              <a:rPr lang="en-US" smtClean="0">
                <a:solidFill>
                  <a:prstClr val="black"/>
                </a:solidFill>
                <a:latin typeface="Calibri"/>
                <a:ea typeface="+mn-ea"/>
              </a:rPr>
              <a:pPr fontAlgn="auto">
                <a:spcBef>
                  <a:spcPts val="0"/>
                </a:spcBef>
                <a:spcAft>
                  <a:spcPts val="0"/>
                </a:spcAft>
                <a:defRPr/>
              </a:pPr>
              <a:t>137</a:t>
            </a:fld>
            <a:endParaRPr lang="en-US">
              <a:solidFill>
                <a:prstClr val="black"/>
              </a:solidFill>
              <a:latin typeface="Calibri"/>
              <a:ea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E512F0E7-0EB0-040B-B861-DF0F18A02E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0332F1AD-473D-F866-0018-5C340359A7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9B70F474-217E-DDEB-0696-DEF41D87AD42}"/>
              </a:ext>
            </a:extLst>
          </p:cNvPr>
          <p:cNvSpPr>
            <a:spLocks noGrp="1"/>
          </p:cNvSpPr>
          <p:nvPr>
            <p:ph type="sldNum" sz="quarter" idx="5"/>
          </p:nvPr>
        </p:nvSpPr>
        <p:spPr/>
        <p:txBody>
          <a:bodyPr/>
          <a:lstStyle/>
          <a:p>
            <a:pPr fontAlgn="auto">
              <a:spcBef>
                <a:spcPts val="0"/>
              </a:spcBef>
              <a:spcAft>
                <a:spcPts val="0"/>
              </a:spcAft>
              <a:defRPr/>
            </a:pPr>
            <a:fld id="{1B77CD78-3753-CD47-92EB-A74580667F2C}" type="slidenum">
              <a:rPr lang="en-US" smtClean="0">
                <a:solidFill>
                  <a:prstClr val="black"/>
                </a:solidFill>
                <a:latin typeface="Calibri"/>
                <a:ea typeface="+mn-ea"/>
              </a:rPr>
              <a:pPr fontAlgn="auto">
                <a:spcBef>
                  <a:spcPts val="0"/>
                </a:spcBef>
                <a:spcAft>
                  <a:spcPts val="0"/>
                </a:spcAft>
                <a:defRPr/>
              </a:pPr>
              <a:t>138</a:t>
            </a:fld>
            <a:endParaRPr lang="en-US">
              <a:solidFill>
                <a:prstClr val="black"/>
              </a:solidFill>
              <a:latin typeface="Calibri"/>
              <a:ea typeface="+mn-e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3DF53C96-04E8-FCCD-21A5-745695DF61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5FDDE122-170F-6E31-9123-5268385748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51B3EC9-6BE6-9BC7-BA2A-9E2CF79FD21D}"/>
              </a:ext>
            </a:extLst>
          </p:cNvPr>
          <p:cNvSpPr>
            <a:spLocks noGrp="1"/>
          </p:cNvSpPr>
          <p:nvPr>
            <p:ph type="sldNum" sz="quarter" idx="5"/>
          </p:nvPr>
        </p:nvSpPr>
        <p:spPr/>
        <p:txBody>
          <a:bodyPr/>
          <a:lstStyle/>
          <a:p>
            <a:pPr fontAlgn="auto">
              <a:spcBef>
                <a:spcPts val="0"/>
              </a:spcBef>
              <a:spcAft>
                <a:spcPts val="0"/>
              </a:spcAft>
              <a:defRPr/>
            </a:pPr>
            <a:fld id="{258F783C-509D-504E-9380-9759D70FE561}" type="slidenum">
              <a:rPr lang="en-US" smtClean="0">
                <a:solidFill>
                  <a:prstClr val="black"/>
                </a:solidFill>
                <a:latin typeface="Calibri"/>
                <a:ea typeface="+mn-ea"/>
              </a:rPr>
              <a:pPr fontAlgn="auto">
                <a:spcBef>
                  <a:spcPts val="0"/>
                </a:spcBef>
                <a:spcAft>
                  <a:spcPts val="0"/>
                </a:spcAft>
                <a:defRPr/>
              </a:pPr>
              <a:t>139</a:t>
            </a:fld>
            <a:endParaRPr lang="en-US">
              <a:solidFill>
                <a:prstClr val="black"/>
              </a:solidFill>
              <a:latin typeface="Calibri"/>
              <a:ea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7A2C382D-8DCF-2A26-E3AF-7C906E3C5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a:extLst>
              <a:ext uri="{FF2B5EF4-FFF2-40B4-BE49-F238E27FC236}">
                <a16:creationId xmlns:a16="http://schemas.microsoft.com/office/drawing/2014/main" id="{30D022BD-05F3-3D6F-BB95-161205F3F5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D895D856-D9F8-8264-E427-BAC02B9224DE}"/>
              </a:ext>
            </a:extLst>
          </p:cNvPr>
          <p:cNvSpPr>
            <a:spLocks noGrp="1"/>
          </p:cNvSpPr>
          <p:nvPr>
            <p:ph type="sldNum" sz="quarter" idx="5"/>
          </p:nvPr>
        </p:nvSpPr>
        <p:spPr/>
        <p:txBody>
          <a:bodyPr/>
          <a:lstStyle/>
          <a:p>
            <a:pPr fontAlgn="auto">
              <a:spcBef>
                <a:spcPts val="0"/>
              </a:spcBef>
              <a:spcAft>
                <a:spcPts val="0"/>
              </a:spcAft>
              <a:defRPr/>
            </a:pPr>
            <a:fld id="{C48E35C0-8B3C-EF44-8AE7-4E641587400E}" type="slidenum">
              <a:rPr lang="en-US" smtClean="0">
                <a:solidFill>
                  <a:prstClr val="black"/>
                </a:solidFill>
                <a:latin typeface="Calibri"/>
                <a:ea typeface="+mn-ea"/>
              </a:rPr>
              <a:pPr fontAlgn="auto">
                <a:spcBef>
                  <a:spcPts val="0"/>
                </a:spcBef>
                <a:spcAft>
                  <a:spcPts val="0"/>
                </a:spcAft>
                <a:defRPr/>
              </a:pPr>
              <a:t>140</a:t>
            </a:fld>
            <a:endParaRPr lang="en-US">
              <a:solidFill>
                <a:prstClr val="black"/>
              </a:solidFill>
              <a:latin typeface="Calibri"/>
              <a:ea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D4691A91-AA8D-16D0-5C5E-F34327E00B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6A3DF73D-A58C-192F-97BA-7570AF4F5C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556656FB-12B1-677A-A0B8-CCB77FC7B47A}"/>
              </a:ext>
            </a:extLst>
          </p:cNvPr>
          <p:cNvSpPr>
            <a:spLocks noGrp="1"/>
          </p:cNvSpPr>
          <p:nvPr>
            <p:ph type="sldNum" sz="quarter" idx="5"/>
          </p:nvPr>
        </p:nvSpPr>
        <p:spPr/>
        <p:txBody>
          <a:bodyPr/>
          <a:lstStyle/>
          <a:p>
            <a:pPr fontAlgn="auto">
              <a:spcBef>
                <a:spcPts val="0"/>
              </a:spcBef>
              <a:spcAft>
                <a:spcPts val="0"/>
              </a:spcAft>
              <a:defRPr/>
            </a:pPr>
            <a:fld id="{096CC735-936B-5F44-8D35-6EA8B2A3FA28}" type="slidenum">
              <a:rPr lang="en-US" smtClean="0">
                <a:solidFill>
                  <a:prstClr val="black"/>
                </a:solidFill>
                <a:latin typeface="Calibri"/>
                <a:ea typeface="+mn-ea"/>
              </a:rPr>
              <a:pPr fontAlgn="auto">
                <a:spcBef>
                  <a:spcPts val="0"/>
                </a:spcBef>
                <a:spcAft>
                  <a:spcPts val="0"/>
                </a:spcAft>
                <a:defRPr/>
              </a:pPr>
              <a:t>141</a:t>
            </a:fld>
            <a:endParaRPr lang="en-US">
              <a:solidFill>
                <a:prstClr val="black"/>
              </a:solidFill>
              <a:latin typeface="Calibri"/>
              <a:ea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D8A24A82-3AD7-36C4-9B4E-1CC737068D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D0692FD4-7282-AB09-CDC0-40A547910B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36AB1201-D1E8-131B-F3CE-1F80442B780E}"/>
              </a:ext>
            </a:extLst>
          </p:cNvPr>
          <p:cNvSpPr>
            <a:spLocks noGrp="1"/>
          </p:cNvSpPr>
          <p:nvPr>
            <p:ph type="sldNum" sz="quarter" idx="5"/>
          </p:nvPr>
        </p:nvSpPr>
        <p:spPr/>
        <p:txBody>
          <a:bodyPr/>
          <a:lstStyle/>
          <a:p>
            <a:pPr fontAlgn="auto">
              <a:spcBef>
                <a:spcPts val="0"/>
              </a:spcBef>
              <a:spcAft>
                <a:spcPts val="0"/>
              </a:spcAft>
              <a:defRPr/>
            </a:pPr>
            <a:fld id="{D932730D-E9C6-694C-830B-7B3DA3ECA824}" type="slidenum">
              <a:rPr lang="en-US" smtClean="0">
                <a:solidFill>
                  <a:prstClr val="black"/>
                </a:solidFill>
                <a:latin typeface="Calibri"/>
                <a:ea typeface="+mn-ea"/>
              </a:rPr>
              <a:pPr fontAlgn="auto">
                <a:spcBef>
                  <a:spcPts val="0"/>
                </a:spcBef>
                <a:spcAft>
                  <a:spcPts val="0"/>
                </a:spcAft>
                <a:defRPr/>
              </a:pPr>
              <a:t>142</a:t>
            </a:fld>
            <a:endParaRPr lang="en-US">
              <a:solidFill>
                <a:prstClr val="black"/>
              </a:solidFill>
              <a:latin typeface="Calibri"/>
              <a:ea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1C464D09-FCCD-0A72-4E90-C6E7188033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a:extLst>
              <a:ext uri="{FF2B5EF4-FFF2-40B4-BE49-F238E27FC236}">
                <a16:creationId xmlns:a16="http://schemas.microsoft.com/office/drawing/2014/main" id="{3AA80818-FAFF-6EDC-AAD3-9A0C109D92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3B4E319-359D-A2C2-E702-F355F567456B}"/>
              </a:ext>
            </a:extLst>
          </p:cNvPr>
          <p:cNvSpPr>
            <a:spLocks noGrp="1"/>
          </p:cNvSpPr>
          <p:nvPr>
            <p:ph type="sldNum" sz="quarter" idx="5"/>
          </p:nvPr>
        </p:nvSpPr>
        <p:spPr/>
        <p:txBody>
          <a:bodyPr/>
          <a:lstStyle/>
          <a:p>
            <a:pPr fontAlgn="auto">
              <a:spcBef>
                <a:spcPts val="0"/>
              </a:spcBef>
              <a:spcAft>
                <a:spcPts val="0"/>
              </a:spcAft>
              <a:defRPr/>
            </a:pPr>
            <a:fld id="{359E520E-9CCD-9D40-8940-773A4DABE7FD}" type="slidenum">
              <a:rPr lang="en-US" smtClean="0">
                <a:solidFill>
                  <a:prstClr val="black"/>
                </a:solidFill>
                <a:latin typeface="Calibri"/>
                <a:ea typeface="+mn-ea"/>
              </a:rPr>
              <a:pPr fontAlgn="auto">
                <a:spcBef>
                  <a:spcPts val="0"/>
                </a:spcBef>
                <a:spcAft>
                  <a:spcPts val="0"/>
                </a:spcAft>
                <a:defRPr/>
              </a:pPr>
              <a:t>143</a:t>
            </a:fld>
            <a:endParaRPr lang="en-US">
              <a:solidFill>
                <a:prstClr val="black"/>
              </a:solidFill>
              <a:latin typeface="Calibri"/>
              <a:ea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C5512645-AB8C-31CA-B169-310FE6E02C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0A03BDCA-0351-5DC2-1D34-C3A8F0EE39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F37AAA5-9F96-B6DB-C391-EED792B0094D}"/>
              </a:ext>
            </a:extLst>
          </p:cNvPr>
          <p:cNvSpPr>
            <a:spLocks noGrp="1"/>
          </p:cNvSpPr>
          <p:nvPr>
            <p:ph type="sldNum" sz="quarter" idx="5"/>
          </p:nvPr>
        </p:nvSpPr>
        <p:spPr/>
        <p:txBody>
          <a:bodyPr/>
          <a:lstStyle/>
          <a:p>
            <a:pPr fontAlgn="auto">
              <a:spcBef>
                <a:spcPts val="0"/>
              </a:spcBef>
              <a:spcAft>
                <a:spcPts val="0"/>
              </a:spcAft>
              <a:defRPr/>
            </a:pPr>
            <a:fld id="{339A5059-335D-114B-B088-306306B7F54F}" type="slidenum">
              <a:rPr lang="en-US" smtClean="0">
                <a:solidFill>
                  <a:prstClr val="black"/>
                </a:solidFill>
                <a:latin typeface="Calibri"/>
                <a:ea typeface="+mn-ea"/>
              </a:rPr>
              <a:pPr fontAlgn="auto">
                <a:spcBef>
                  <a:spcPts val="0"/>
                </a:spcBef>
                <a:spcAft>
                  <a:spcPts val="0"/>
                </a:spcAft>
                <a:defRPr/>
              </a:pPr>
              <a:t>144</a:t>
            </a:fld>
            <a:endParaRPr lang="en-US">
              <a:solidFill>
                <a:prstClr val="black"/>
              </a:solidFill>
              <a:latin typeface="Calibri"/>
              <a:ea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FDFEABF-7951-F10E-3BD6-E6AFE3B061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E6076453-08A6-C724-6155-339AA86230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19" name="Slide Number Placeholder 3">
            <a:extLst>
              <a:ext uri="{FF2B5EF4-FFF2-40B4-BE49-F238E27FC236}">
                <a16:creationId xmlns:a16="http://schemas.microsoft.com/office/drawing/2014/main" id="{CFA2B239-5CB3-FEF8-6558-B71FC3C821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990101-DEF9-9548-8793-A44863775B2D}" type="slidenum">
              <a:rPr lang="en-US" altLang="en-US" sz="1200" smtClean="0">
                <a:latin typeface="Calibri" panose="020F0502020204030204" pitchFamily="34" charset="0"/>
              </a:rPr>
              <a:pPr/>
              <a:t>33</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5095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1F7D4995-6EBE-3E32-6257-5B7BC63729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a:extLst>
              <a:ext uri="{FF2B5EF4-FFF2-40B4-BE49-F238E27FC236}">
                <a16:creationId xmlns:a16="http://schemas.microsoft.com/office/drawing/2014/main" id="{7CBD9931-7C23-4052-68D2-61F64DF8D7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6A2C045-0EB4-1595-3FFD-1B0F76C71070}"/>
              </a:ext>
            </a:extLst>
          </p:cNvPr>
          <p:cNvSpPr>
            <a:spLocks noGrp="1"/>
          </p:cNvSpPr>
          <p:nvPr>
            <p:ph type="sldNum" sz="quarter" idx="5"/>
          </p:nvPr>
        </p:nvSpPr>
        <p:spPr/>
        <p:txBody>
          <a:bodyPr/>
          <a:lstStyle/>
          <a:p>
            <a:pPr fontAlgn="auto">
              <a:spcBef>
                <a:spcPts val="0"/>
              </a:spcBef>
              <a:spcAft>
                <a:spcPts val="0"/>
              </a:spcAft>
              <a:defRPr/>
            </a:pPr>
            <a:fld id="{148A7F9A-65D9-674B-BFE5-2F8DCF30C736}" type="slidenum">
              <a:rPr lang="en-US" smtClean="0">
                <a:solidFill>
                  <a:prstClr val="black"/>
                </a:solidFill>
                <a:latin typeface="Calibri"/>
                <a:ea typeface="+mn-ea"/>
              </a:rPr>
              <a:pPr fontAlgn="auto">
                <a:spcBef>
                  <a:spcPts val="0"/>
                </a:spcBef>
                <a:spcAft>
                  <a:spcPts val="0"/>
                </a:spcAft>
                <a:defRPr/>
              </a:pPr>
              <a:t>145</a:t>
            </a:fld>
            <a:endParaRPr lang="en-US">
              <a:solidFill>
                <a:prstClr val="black"/>
              </a:solidFill>
              <a:latin typeface="Calibri"/>
              <a:ea typeface="+mn-e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5EBC69D2-E420-9286-6E6F-12B9EF39E3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E29C568C-36FA-DD0B-2F2A-3CCA1445EC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3ADA5C1E-2C0E-804C-9C01-927BF50F2411}"/>
              </a:ext>
            </a:extLst>
          </p:cNvPr>
          <p:cNvSpPr>
            <a:spLocks noGrp="1"/>
          </p:cNvSpPr>
          <p:nvPr>
            <p:ph type="sldNum" sz="quarter" idx="5"/>
          </p:nvPr>
        </p:nvSpPr>
        <p:spPr/>
        <p:txBody>
          <a:bodyPr/>
          <a:lstStyle/>
          <a:p>
            <a:pPr fontAlgn="auto">
              <a:spcBef>
                <a:spcPts val="0"/>
              </a:spcBef>
              <a:spcAft>
                <a:spcPts val="0"/>
              </a:spcAft>
              <a:defRPr/>
            </a:pPr>
            <a:fld id="{5A04289C-605F-D643-880D-DA9FF2FDB5B3}" type="slidenum">
              <a:rPr lang="en-US" smtClean="0">
                <a:solidFill>
                  <a:prstClr val="black"/>
                </a:solidFill>
                <a:latin typeface="Calibri"/>
                <a:ea typeface="+mn-ea"/>
              </a:rPr>
              <a:pPr fontAlgn="auto">
                <a:spcBef>
                  <a:spcPts val="0"/>
                </a:spcBef>
                <a:spcAft>
                  <a:spcPts val="0"/>
                </a:spcAft>
                <a:defRPr/>
              </a:pPr>
              <a:t>148</a:t>
            </a:fld>
            <a:endParaRPr lang="en-US">
              <a:solidFill>
                <a:prstClr val="black"/>
              </a:solidFill>
              <a:latin typeface="Calibri"/>
              <a:ea typeface="+mn-e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6FB435AB-50FB-4F54-FF07-297686D309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a:extLst>
              <a:ext uri="{FF2B5EF4-FFF2-40B4-BE49-F238E27FC236}">
                <a16:creationId xmlns:a16="http://schemas.microsoft.com/office/drawing/2014/main" id="{D2BF3009-A74E-2080-1F1B-F779E57C9D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948457E6-5D79-2EEE-387D-28453220BBCD}"/>
              </a:ext>
            </a:extLst>
          </p:cNvPr>
          <p:cNvSpPr>
            <a:spLocks noGrp="1"/>
          </p:cNvSpPr>
          <p:nvPr>
            <p:ph type="sldNum" sz="quarter" idx="5"/>
          </p:nvPr>
        </p:nvSpPr>
        <p:spPr/>
        <p:txBody>
          <a:bodyPr/>
          <a:lstStyle/>
          <a:p>
            <a:pPr fontAlgn="auto">
              <a:spcBef>
                <a:spcPts val="0"/>
              </a:spcBef>
              <a:spcAft>
                <a:spcPts val="0"/>
              </a:spcAft>
              <a:defRPr/>
            </a:pPr>
            <a:fld id="{1936F594-A082-A94A-B4C7-533F2FB0DCA4}" type="slidenum">
              <a:rPr lang="en-US" smtClean="0">
                <a:solidFill>
                  <a:prstClr val="black"/>
                </a:solidFill>
                <a:latin typeface="Calibri"/>
                <a:ea typeface="+mn-ea"/>
              </a:rPr>
              <a:pPr fontAlgn="auto">
                <a:spcBef>
                  <a:spcPts val="0"/>
                </a:spcBef>
                <a:spcAft>
                  <a:spcPts val="0"/>
                </a:spcAft>
                <a:defRPr/>
              </a:pPr>
              <a:t>150</a:t>
            </a:fld>
            <a:endParaRPr lang="en-US">
              <a:solidFill>
                <a:prstClr val="black"/>
              </a:solidFill>
              <a:latin typeface="Calibri"/>
              <a:ea typeface="+mn-e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9AD47657-1BF6-C5C1-DA0C-C1C98C78A3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62C7A56C-9E57-632C-990D-60F6FD531A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649190A-E7FD-A339-CD75-840CCFB86CA1}"/>
              </a:ext>
            </a:extLst>
          </p:cNvPr>
          <p:cNvSpPr>
            <a:spLocks noGrp="1"/>
          </p:cNvSpPr>
          <p:nvPr>
            <p:ph type="sldNum" sz="quarter" idx="5"/>
          </p:nvPr>
        </p:nvSpPr>
        <p:spPr/>
        <p:txBody>
          <a:bodyPr/>
          <a:lstStyle/>
          <a:p>
            <a:pPr fontAlgn="auto">
              <a:spcBef>
                <a:spcPts val="0"/>
              </a:spcBef>
              <a:spcAft>
                <a:spcPts val="0"/>
              </a:spcAft>
              <a:defRPr/>
            </a:pPr>
            <a:fld id="{4BA12B72-04F6-4642-B52F-C30C36926020}" type="slidenum">
              <a:rPr lang="en-US" smtClean="0">
                <a:solidFill>
                  <a:prstClr val="black"/>
                </a:solidFill>
                <a:latin typeface="Calibri"/>
                <a:ea typeface="+mn-ea"/>
              </a:rPr>
              <a:pPr fontAlgn="auto">
                <a:spcBef>
                  <a:spcPts val="0"/>
                </a:spcBef>
                <a:spcAft>
                  <a:spcPts val="0"/>
                </a:spcAft>
                <a:defRPr/>
              </a:pPr>
              <a:t>151</a:t>
            </a:fld>
            <a:endParaRPr lang="en-US">
              <a:solidFill>
                <a:prstClr val="black"/>
              </a:solidFill>
              <a:latin typeface="Calibri"/>
              <a:ea typeface="+mn-e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a:extLst>
              <a:ext uri="{FF2B5EF4-FFF2-40B4-BE49-F238E27FC236}">
                <a16:creationId xmlns:a16="http://schemas.microsoft.com/office/drawing/2014/main" id="{D173A217-A1BE-42CA-8CF8-637C1C846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es Placeholder 2">
            <a:extLst>
              <a:ext uri="{FF2B5EF4-FFF2-40B4-BE49-F238E27FC236}">
                <a16:creationId xmlns:a16="http://schemas.microsoft.com/office/drawing/2014/main" id="{6E22FD2D-36FF-65D6-88A1-126AB5DD72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3DE5AE0-F59C-E94E-EDBE-A0B8EBBBAC30}"/>
              </a:ext>
            </a:extLst>
          </p:cNvPr>
          <p:cNvSpPr>
            <a:spLocks noGrp="1"/>
          </p:cNvSpPr>
          <p:nvPr>
            <p:ph type="sldNum" sz="quarter" idx="5"/>
          </p:nvPr>
        </p:nvSpPr>
        <p:spPr/>
        <p:txBody>
          <a:bodyPr/>
          <a:lstStyle/>
          <a:p>
            <a:pPr fontAlgn="auto">
              <a:spcBef>
                <a:spcPts val="0"/>
              </a:spcBef>
              <a:spcAft>
                <a:spcPts val="0"/>
              </a:spcAft>
              <a:defRPr/>
            </a:pPr>
            <a:fld id="{0325C0DD-90D4-F445-8F5B-BCC66B6E3FDB}" type="slidenum">
              <a:rPr lang="en-US" smtClean="0">
                <a:solidFill>
                  <a:prstClr val="black"/>
                </a:solidFill>
                <a:latin typeface="Calibri"/>
                <a:ea typeface="+mn-ea"/>
              </a:rPr>
              <a:pPr fontAlgn="auto">
                <a:spcBef>
                  <a:spcPts val="0"/>
                </a:spcBef>
                <a:spcAft>
                  <a:spcPts val="0"/>
                </a:spcAft>
                <a:defRPr/>
              </a:pPr>
              <a:t>159</a:t>
            </a:fld>
            <a:endParaRPr lang="en-US">
              <a:solidFill>
                <a:prstClr val="black"/>
              </a:solidFill>
              <a:latin typeface="Calibri"/>
              <a:ea typeface="+mn-e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a:extLst>
              <a:ext uri="{FF2B5EF4-FFF2-40B4-BE49-F238E27FC236}">
                <a16:creationId xmlns:a16="http://schemas.microsoft.com/office/drawing/2014/main" id="{AAA32922-C4B3-1B49-10A7-977F521507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es Placeholder 2">
            <a:extLst>
              <a:ext uri="{FF2B5EF4-FFF2-40B4-BE49-F238E27FC236}">
                <a16:creationId xmlns:a16="http://schemas.microsoft.com/office/drawing/2014/main" id="{8CBC7CA0-B5CC-6A9D-BACC-349C7985F8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3198C51C-4B45-4B7F-DCEB-572A3E6BB218}"/>
              </a:ext>
            </a:extLst>
          </p:cNvPr>
          <p:cNvSpPr>
            <a:spLocks noGrp="1"/>
          </p:cNvSpPr>
          <p:nvPr>
            <p:ph type="sldNum" sz="quarter" idx="5"/>
          </p:nvPr>
        </p:nvSpPr>
        <p:spPr/>
        <p:txBody>
          <a:bodyPr/>
          <a:lstStyle/>
          <a:p>
            <a:pPr fontAlgn="auto">
              <a:spcBef>
                <a:spcPts val="0"/>
              </a:spcBef>
              <a:spcAft>
                <a:spcPts val="0"/>
              </a:spcAft>
              <a:defRPr/>
            </a:pPr>
            <a:fld id="{007E8998-4DA8-7946-AD23-1CAA4D4C03D9}" type="slidenum">
              <a:rPr lang="en-US" smtClean="0">
                <a:solidFill>
                  <a:prstClr val="black"/>
                </a:solidFill>
                <a:latin typeface="Calibri"/>
                <a:ea typeface="+mn-ea"/>
              </a:rPr>
              <a:pPr fontAlgn="auto">
                <a:spcBef>
                  <a:spcPts val="0"/>
                </a:spcBef>
                <a:spcAft>
                  <a:spcPts val="0"/>
                </a:spcAft>
                <a:defRPr/>
              </a:pPr>
              <a:t>160</a:t>
            </a:fld>
            <a:endParaRPr lang="en-US">
              <a:solidFill>
                <a:prstClr val="black"/>
              </a:solidFill>
              <a:latin typeface="Calibri"/>
              <a:ea typeface="+mn-e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FB61C3E9-91CB-A4C3-9ACC-04777A29F2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a:extLst>
              <a:ext uri="{FF2B5EF4-FFF2-40B4-BE49-F238E27FC236}">
                <a16:creationId xmlns:a16="http://schemas.microsoft.com/office/drawing/2014/main" id="{66E15DA9-86C0-721B-D61F-4475C52FDB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88622EA-5A4D-C588-D5C5-C3709BE4A89D}"/>
              </a:ext>
            </a:extLst>
          </p:cNvPr>
          <p:cNvSpPr>
            <a:spLocks noGrp="1"/>
          </p:cNvSpPr>
          <p:nvPr>
            <p:ph type="sldNum" sz="quarter" idx="5"/>
          </p:nvPr>
        </p:nvSpPr>
        <p:spPr/>
        <p:txBody>
          <a:bodyPr/>
          <a:lstStyle/>
          <a:p>
            <a:pPr fontAlgn="auto">
              <a:spcBef>
                <a:spcPts val="0"/>
              </a:spcBef>
              <a:spcAft>
                <a:spcPts val="0"/>
              </a:spcAft>
              <a:defRPr/>
            </a:pPr>
            <a:fld id="{A36EE02C-5B3B-7048-9B07-09F3DCF6AF08}" type="slidenum">
              <a:rPr lang="en-US" smtClean="0">
                <a:solidFill>
                  <a:prstClr val="black"/>
                </a:solidFill>
                <a:latin typeface="Calibri"/>
                <a:ea typeface="+mn-ea"/>
              </a:rPr>
              <a:pPr fontAlgn="auto">
                <a:spcBef>
                  <a:spcPts val="0"/>
                </a:spcBef>
                <a:spcAft>
                  <a:spcPts val="0"/>
                </a:spcAft>
                <a:defRPr/>
              </a:pPr>
              <a:t>164</a:t>
            </a:fld>
            <a:endParaRPr lang="en-US">
              <a:solidFill>
                <a:prstClr val="black"/>
              </a:solidFill>
              <a:latin typeface="Calibri"/>
              <a:ea typeface="+mn-e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931CBA3D-7915-785A-3085-4C9C56D2F4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a:extLst>
              <a:ext uri="{FF2B5EF4-FFF2-40B4-BE49-F238E27FC236}">
                <a16:creationId xmlns:a16="http://schemas.microsoft.com/office/drawing/2014/main" id="{0BEC927B-0490-940A-FB37-3AC7AFAC21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9F8CD6A-D098-6F1A-7594-89E25F7F7588}"/>
              </a:ext>
            </a:extLst>
          </p:cNvPr>
          <p:cNvSpPr>
            <a:spLocks noGrp="1"/>
          </p:cNvSpPr>
          <p:nvPr>
            <p:ph type="sldNum" sz="quarter" idx="5"/>
          </p:nvPr>
        </p:nvSpPr>
        <p:spPr/>
        <p:txBody>
          <a:bodyPr/>
          <a:lstStyle/>
          <a:p>
            <a:pPr fontAlgn="auto">
              <a:spcBef>
                <a:spcPts val="0"/>
              </a:spcBef>
              <a:spcAft>
                <a:spcPts val="0"/>
              </a:spcAft>
              <a:defRPr/>
            </a:pPr>
            <a:fld id="{BB7FBDD1-6FF5-C94A-8B65-BEFE895BD957}" type="slidenum">
              <a:rPr lang="en-US" smtClean="0">
                <a:solidFill>
                  <a:prstClr val="black"/>
                </a:solidFill>
                <a:latin typeface="Calibri"/>
                <a:ea typeface="+mn-ea"/>
              </a:rPr>
              <a:pPr fontAlgn="auto">
                <a:spcBef>
                  <a:spcPts val="0"/>
                </a:spcBef>
                <a:spcAft>
                  <a:spcPts val="0"/>
                </a:spcAft>
                <a:defRPr/>
              </a:pPr>
              <a:t>165</a:t>
            </a:fld>
            <a:endParaRPr lang="en-US">
              <a:solidFill>
                <a:prstClr val="black"/>
              </a:solidFill>
              <a:latin typeface="Calibri"/>
              <a:ea typeface="+mn-e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322726EA-6989-F54F-CC7D-8CBF67E473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a:extLst>
              <a:ext uri="{FF2B5EF4-FFF2-40B4-BE49-F238E27FC236}">
                <a16:creationId xmlns:a16="http://schemas.microsoft.com/office/drawing/2014/main" id="{E556C68E-4DEE-8585-9BD8-D2152BCD20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39FF8DC4-79D9-D422-FB39-B9EE0B0F1BF0}"/>
              </a:ext>
            </a:extLst>
          </p:cNvPr>
          <p:cNvSpPr>
            <a:spLocks noGrp="1"/>
          </p:cNvSpPr>
          <p:nvPr>
            <p:ph type="sldNum" sz="quarter" idx="5"/>
          </p:nvPr>
        </p:nvSpPr>
        <p:spPr/>
        <p:txBody>
          <a:bodyPr/>
          <a:lstStyle/>
          <a:p>
            <a:pPr fontAlgn="auto">
              <a:spcBef>
                <a:spcPts val="0"/>
              </a:spcBef>
              <a:spcAft>
                <a:spcPts val="0"/>
              </a:spcAft>
              <a:defRPr/>
            </a:pPr>
            <a:fld id="{522870B8-564B-3449-874E-51E9389D55BE}" type="slidenum">
              <a:rPr lang="en-US" smtClean="0">
                <a:solidFill>
                  <a:prstClr val="black"/>
                </a:solidFill>
                <a:latin typeface="Calibri"/>
                <a:ea typeface="+mn-ea"/>
              </a:rPr>
              <a:pPr fontAlgn="auto">
                <a:spcBef>
                  <a:spcPts val="0"/>
                </a:spcBef>
                <a:spcAft>
                  <a:spcPts val="0"/>
                </a:spcAft>
                <a:defRPr/>
              </a:pPr>
              <a:t>166</a:t>
            </a:fld>
            <a:endParaRPr lang="en-US">
              <a:solidFill>
                <a:prstClr val="black"/>
              </a:solidFill>
              <a:latin typeface="Calibri"/>
              <a:ea typeface="+mn-e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996F4215-5055-B4FD-6547-9046008384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BA16BEB3-94A1-91F6-B255-664C32222A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3C0FE1A-E445-0D98-E0C4-9FFA0BB4888C}"/>
              </a:ext>
            </a:extLst>
          </p:cNvPr>
          <p:cNvSpPr>
            <a:spLocks noGrp="1"/>
          </p:cNvSpPr>
          <p:nvPr>
            <p:ph type="sldNum" sz="quarter" idx="5"/>
          </p:nvPr>
        </p:nvSpPr>
        <p:spPr/>
        <p:txBody>
          <a:bodyPr/>
          <a:lstStyle/>
          <a:p>
            <a:pPr fontAlgn="auto">
              <a:spcBef>
                <a:spcPts val="0"/>
              </a:spcBef>
              <a:spcAft>
                <a:spcPts val="0"/>
              </a:spcAft>
              <a:defRPr/>
            </a:pPr>
            <a:fld id="{E3AD6A72-1E7B-D64E-B077-6C5C09E19509}" type="slidenum">
              <a:rPr lang="en-US" smtClean="0">
                <a:solidFill>
                  <a:prstClr val="black"/>
                </a:solidFill>
                <a:latin typeface="Calibri"/>
                <a:ea typeface="+mn-ea"/>
              </a:rPr>
              <a:pPr fontAlgn="auto">
                <a:spcBef>
                  <a:spcPts val="0"/>
                </a:spcBef>
                <a:spcAft>
                  <a:spcPts val="0"/>
                </a:spcAft>
                <a:defRPr/>
              </a:pPr>
              <a:t>167</a:t>
            </a:fld>
            <a:endParaRPr lang="en-US">
              <a:solidFill>
                <a:prstClr val="black"/>
              </a:solidFill>
              <a:latin typeface="Calibri"/>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Slide Image Placeholder 1">
            <a:extLst>
              <a:ext uri="{FF2B5EF4-FFF2-40B4-BE49-F238E27FC236}">
                <a16:creationId xmlns:a16="http://schemas.microsoft.com/office/drawing/2014/main" id="{226B1A2E-632B-8B29-B424-487A840996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2" name="Notes Placeholder 2">
            <a:extLst>
              <a:ext uri="{FF2B5EF4-FFF2-40B4-BE49-F238E27FC236}">
                <a16:creationId xmlns:a16="http://schemas.microsoft.com/office/drawing/2014/main" id="{7307CA5C-2B9A-AC96-A7B4-7F79205987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98186ED-80A1-5B75-8DDF-4D446D5CD925}"/>
              </a:ext>
            </a:extLst>
          </p:cNvPr>
          <p:cNvSpPr>
            <a:spLocks noGrp="1"/>
          </p:cNvSpPr>
          <p:nvPr>
            <p:ph type="sldNum" sz="quarter" idx="5"/>
          </p:nvPr>
        </p:nvSpPr>
        <p:spPr/>
        <p:txBody>
          <a:bodyPr/>
          <a:lstStyle/>
          <a:p>
            <a:pPr fontAlgn="auto">
              <a:spcBef>
                <a:spcPts val="0"/>
              </a:spcBef>
              <a:spcAft>
                <a:spcPts val="0"/>
              </a:spcAft>
              <a:defRPr/>
            </a:pPr>
            <a:fld id="{9EB0233F-3097-5D45-9610-8CF1221F2039}" type="slidenum">
              <a:rPr lang="en-US" smtClean="0">
                <a:solidFill>
                  <a:prstClr val="black"/>
                </a:solidFill>
                <a:latin typeface="Calibri"/>
                <a:ea typeface="+mn-ea"/>
              </a:rPr>
              <a:pPr fontAlgn="auto">
                <a:spcBef>
                  <a:spcPts val="0"/>
                </a:spcBef>
                <a:spcAft>
                  <a:spcPts val="0"/>
                </a:spcAft>
                <a:defRPr/>
              </a:pPr>
              <a:t>99</a:t>
            </a:fld>
            <a:endParaRPr lang="en-US">
              <a:solidFill>
                <a:prstClr val="black"/>
              </a:solidFill>
              <a:latin typeface="Calibri"/>
              <a:ea typeface="+mn-e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a:extLst>
              <a:ext uri="{FF2B5EF4-FFF2-40B4-BE49-F238E27FC236}">
                <a16:creationId xmlns:a16="http://schemas.microsoft.com/office/drawing/2014/main" id="{93C3BEE8-834E-5F3D-2CA1-83D7831141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es Placeholder 2">
            <a:extLst>
              <a:ext uri="{FF2B5EF4-FFF2-40B4-BE49-F238E27FC236}">
                <a16:creationId xmlns:a16="http://schemas.microsoft.com/office/drawing/2014/main" id="{83E3B3D9-16E7-D6A2-2A61-BFBE31B531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59F8ABE4-96B3-9F6E-A4E9-42760A2C551C}"/>
              </a:ext>
            </a:extLst>
          </p:cNvPr>
          <p:cNvSpPr>
            <a:spLocks noGrp="1"/>
          </p:cNvSpPr>
          <p:nvPr>
            <p:ph type="sldNum" sz="quarter" idx="5"/>
          </p:nvPr>
        </p:nvSpPr>
        <p:spPr/>
        <p:txBody>
          <a:bodyPr/>
          <a:lstStyle/>
          <a:p>
            <a:pPr fontAlgn="auto">
              <a:spcBef>
                <a:spcPts val="0"/>
              </a:spcBef>
              <a:spcAft>
                <a:spcPts val="0"/>
              </a:spcAft>
              <a:defRPr/>
            </a:pPr>
            <a:fld id="{0F17ED48-0661-B447-AE09-F59EBE49269C}" type="slidenum">
              <a:rPr lang="en-US" smtClean="0">
                <a:solidFill>
                  <a:prstClr val="black"/>
                </a:solidFill>
                <a:latin typeface="Calibri"/>
                <a:ea typeface="+mn-ea"/>
              </a:rPr>
              <a:pPr fontAlgn="auto">
                <a:spcBef>
                  <a:spcPts val="0"/>
                </a:spcBef>
                <a:spcAft>
                  <a:spcPts val="0"/>
                </a:spcAft>
                <a:defRPr/>
              </a:pPr>
              <a:t>171</a:t>
            </a:fld>
            <a:endParaRPr lang="en-US">
              <a:solidFill>
                <a:prstClr val="black"/>
              </a:solidFill>
              <a:latin typeface="Calibri"/>
              <a:ea typeface="+mn-e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05310200-6088-B19D-AC50-B23E122B5B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es Placeholder 2">
            <a:extLst>
              <a:ext uri="{FF2B5EF4-FFF2-40B4-BE49-F238E27FC236}">
                <a16:creationId xmlns:a16="http://schemas.microsoft.com/office/drawing/2014/main" id="{BB35CE9A-C255-8B40-8F5D-FE3E5DA4B0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2DEB4E7-BA0F-6018-735C-94113F19A081}"/>
              </a:ext>
            </a:extLst>
          </p:cNvPr>
          <p:cNvSpPr>
            <a:spLocks noGrp="1"/>
          </p:cNvSpPr>
          <p:nvPr>
            <p:ph type="sldNum" sz="quarter" idx="5"/>
          </p:nvPr>
        </p:nvSpPr>
        <p:spPr/>
        <p:txBody>
          <a:bodyPr/>
          <a:lstStyle/>
          <a:p>
            <a:pPr fontAlgn="auto">
              <a:spcBef>
                <a:spcPts val="0"/>
              </a:spcBef>
              <a:spcAft>
                <a:spcPts val="0"/>
              </a:spcAft>
              <a:defRPr/>
            </a:pPr>
            <a:fld id="{34926FFF-F692-6447-892B-3478CB879835}" type="slidenum">
              <a:rPr lang="en-US" smtClean="0">
                <a:solidFill>
                  <a:prstClr val="black"/>
                </a:solidFill>
                <a:latin typeface="Calibri"/>
                <a:ea typeface="+mn-ea"/>
              </a:rPr>
              <a:pPr fontAlgn="auto">
                <a:spcBef>
                  <a:spcPts val="0"/>
                </a:spcBef>
                <a:spcAft>
                  <a:spcPts val="0"/>
                </a:spcAft>
                <a:defRPr/>
              </a:pPr>
              <a:t>173</a:t>
            </a:fld>
            <a:endParaRPr lang="en-US">
              <a:solidFill>
                <a:prstClr val="black"/>
              </a:solidFill>
              <a:latin typeface="Calibri"/>
              <a:ea typeface="+mn-e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a:extLst>
              <a:ext uri="{FF2B5EF4-FFF2-40B4-BE49-F238E27FC236}">
                <a16:creationId xmlns:a16="http://schemas.microsoft.com/office/drawing/2014/main" id="{0001F938-B673-7A66-3AEA-1C0C895062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a:extLst>
              <a:ext uri="{FF2B5EF4-FFF2-40B4-BE49-F238E27FC236}">
                <a16:creationId xmlns:a16="http://schemas.microsoft.com/office/drawing/2014/main" id="{B1014DC5-20F6-EA5D-B22C-A5DEDF8AAC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BEF9A25-6405-9F1C-126A-DF951293ED3C}"/>
              </a:ext>
            </a:extLst>
          </p:cNvPr>
          <p:cNvSpPr>
            <a:spLocks noGrp="1"/>
          </p:cNvSpPr>
          <p:nvPr>
            <p:ph type="sldNum" sz="quarter" idx="5"/>
          </p:nvPr>
        </p:nvSpPr>
        <p:spPr/>
        <p:txBody>
          <a:bodyPr/>
          <a:lstStyle/>
          <a:p>
            <a:pPr fontAlgn="auto">
              <a:spcBef>
                <a:spcPts val="0"/>
              </a:spcBef>
              <a:spcAft>
                <a:spcPts val="0"/>
              </a:spcAft>
              <a:defRPr/>
            </a:pPr>
            <a:fld id="{B6B0F0F1-0F51-6C41-9E4F-A17C66996014}" type="slidenum">
              <a:rPr lang="en-US" smtClean="0">
                <a:solidFill>
                  <a:prstClr val="black"/>
                </a:solidFill>
                <a:latin typeface="Calibri"/>
                <a:ea typeface="+mn-ea"/>
              </a:rPr>
              <a:pPr fontAlgn="auto">
                <a:spcBef>
                  <a:spcPts val="0"/>
                </a:spcBef>
                <a:spcAft>
                  <a:spcPts val="0"/>
                </a:spcAft>
                <a:defRPr/>
              </a:pPr>
              <a:t>174</a:t>
            </a:fld>
            <a:endParaRPr lang="en-US">
              <a:solidFill>
                <a:prstClr val="black"/>
              </a:solidFill>
              <a:latin typeface="Calibri"/>
              <a:ea typeface="+mn-e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a:extLst>
              <a:ext uri="{FF2B5EF4-FFF2-40B4-BE49-F238E27FC236}">
                <a16:creationId xmlns:a16="http://schemas.microsoft.com/office/drawing/2014/main" id="{BF2C8E7A-385C-E41B-FDCF-F7D23B0A97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6" name="Notes Placeholder 2">
            <a:extLst>
              <a:ext uri="{FF2B5EF4-FFF2-40B4-BE49-F238E27FC236}">
                <a16:creationId xmlns:a16="http://schemas.microsoft.com/office/drawing/2014/main" id="{C735A89C-A40A-58BC-E3D4-1E31D1109D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B276EBD-CD50-BF0F-3B4A-707A69E0895D}"/>
              </a:ext>
            </a:extLst>
          </p:cNvPr>
          <p:cNvSpPr>
            <a:spLocks noGrp="1"/>
          </p:cNvSpPr>
          <p:nvPr>
            <p:ph type="sldNum" sz="quarter" idx="5"/>
          </p:nvPr>
        </p:nvSpPr>
        <p:spPr/>
        <p:txBody>
          <a:bodyPr/>
          <a:lstStyle/>
          <a:p>
            <a:pPr fontAlgn="auto">
              <a:spcBef>
                <a:spcPts val="0"/>
              </a:spcBef>
              <a:spcAft>
                <a:spcPts val="0"/>
              </a:spcAft>
              <a:defRPr/>
            </a:pPr>
            <a:fld id="{64720313-BEAB-224D-87E7-362CEC17D23C}" type="slidenum">
              <a:rPr lang="en-US" smtClean="0">
                <a:solidFill>
                  <a:prstClr val="black"/>
                </a:solidFill>
                <a:latin typeface="Calibri"/>
                <a:ea typeface="+mn-ea"/>
              </a:rPr>
              <a:pPr fontAlgn="auto">
                <a:spcBef>
                  <a:spcPts val="0"/>
                </a:spcBef>
                <a:spcAft>
                  <a:spcPts val="0"/>
                </a:spcAft>
                <a:defRPr/>
              </a:pPr>
              <a:t>175</a:t>
            </a:fld>
            <a:endParaRPr lang="en-US">
              <a:solidFill>
                <a:prstClr val="black"/>
              </a:solidFill>
              <a:latin typeface="Calibri"/>
              <a:ea typeface="+mn-e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073C6928-9252-A42E-2B0F-88882B7943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a:extLst>
              <a:ext uri="{FF2B5EF4-FFF2-40B4-BE49-F238E27FC236}">
                <a16:creationId xmlns:a16="http://schemas.microsoft.com/office/drawing/2014/main" id="{13083C02-162D-62E6-0E1A-3D6389D66B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419DFAF-E651-6021-F004-32667473A80E}"/>
              </a:ext>
            </a:extLst>
          </p:cNvPr>
          <p:cNvSpPr>
            <a:spLocks noGrp="1"/>
          </p:cNvSpPr>
          <p:nvPr>
            <p:ph type="sldNum" sz="quarter" idx="5"/>
          </p:nvPr>
        </p:nvSpPr>
        <p:spPr/>
        <p:txBody>
          <a:bodyPr/>
          <a:lstStyle/>
          <a:p>
            <a:pPr fontAlgn="auto">
              <a:spcBef>
                <a:spcPts val="0"/>
              </a:spcBef>
              <a:spcAft>
                <a:spcPts val="0"/>
              </a:spcAft>
              <a:defRPr/>
            </a:pPr>
            <a:fld id="{F111C2CC-E0C0-FA4C-9729-38B315AD8B43}" type="slidenum">
              <a:rPr lang="en-US" smtClean="0">
                <a:solidFill>
                  <a:prstClr val="black"/>
                </a:solidFill>
                <a:latin typeface="Calibri"/>
                <a:ea typeface="+mn-ea"/>
              </a:rPr>
              <a:pPr fontAlgn="auto">
                <a:spcBef>
                  <a:spcPts val="0"/>
                </a:spcBef>
                <a:spcAft>
                  <a:spcPts val="0"/>
                </a:spcAft>
                <a:defRPr/>
              </a:pPr>
              <a:t>176</a:t>
            </a:fld>
            <a:endParaRPr lang="en-US">
              <a:solidFill>
                <a:prstClr val="black"/>
              </a:solidFill>
              <a:latin typeface="Calibri"/>
              <a:ea typeface="+mn-e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B938493E-C74A-A722-B199-70BFAF17D2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a:extLst>
              <a:ext uri="{FF2B5EF4-FFF2-40B4-BE49-F238E27FC236}">
                <a16:creationId xmlns:a16="http://schemas.microsoft.com/office/drawing/2014/main" id="{FA1CCEA1-79C5-94F8-5EA0-520468281C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58C7FCF1-424C-CA06-4A19-E03728EC3AC2}"/>
              </a:ext>
            </a:extLst>
          </p:cNvPr>
          <p:cNvSpPr>
            <a:spLocks noGrp="1"/>
          </p:cNvSpPr>
          <p:nvPr>
            <p:ph type="sldNum" sz="quarter" idx="5"/>
          </p:nvPr>
        </p:nvSpPr>
        <p:spPr/>
        <p:txBody>
          <a:bodyPr/>
          <a:lstStyle/>
          <a:p>
            <a:pPr fontAlgn="auto">
              <a:spcBef>
                <a:spcPts val="0"/>
              </a:spcBef>
              <a:spcAft>
                <a:spcPts val="0"/>
              </a:spcAft>
              <a:defRPr/>
            </a:pPr>
            <a:fld id="{144158F1-F443-0446-BAD6-892156005192}" type="slidenum">
              <a:rPr lang="en-US" smtClean="0">
                <a:solidFill>
                  <a:prstClr val="black"/>
                </a:solidFill>
                <a:latin typeface="Calibri"/>
                <a:ea typeface="+mn-ea"/>
              </a:rPr>
              <a:pPr fontAlgn="auto">
                <a:spcBef>
                  <a:spcPts val="0"/>
                </a:spcBef>
                <a:spcAft>
                  <a:spcPts val="0"/>
                </a:spcAft>
                <a:defRPr/>
              </a:pPr>
              <a:t>179</a:t>
            </a:fld>
            <a:endParaRPr lang="en-US">
              <a:solidFill>
                <a:prstClr val="black"/>
              </a:solidFill>
              <a:latin typeface="Calibri"/>
              <a:ea typeface="+mn-e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42F6AAE5-4856-0A39-C3D6-22F0C83B72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a:extLst>
              <a:ext uri="{FF2B5EF4-FFF2-40B4-BE49-F238E27FC236}">
                <a16:creationId xmlns:a16="http://schemas.microsoft.com/office/drawing/2014/main" id="{BE6A0555-2F20-445C-4977-587BC7D3A1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222E52F-74B0-F1CD-F88F-75833F8E01C7}"/>
              </a:ext>
            </a:extLst>
          </p:cNvPr>
          <p:cNvSpPr>
            <a:spLocks noGrp="1"/>
          </p:cNvSpPr>
          <p:nvPr>
            <p:ph type="sldNum" sz="quarter" idx="5"/>
          </p:nvPr>
        </p:nvSpPr>
        <p:spPr/>
        <p:txBody>
          <a:bodyPr/>
          <a:lstStyle/>
          <a:p>
            <a:pPr fontAlgn="auto">
              <a:spcBef>
                <a:spcPts val="0"/>
              </a:spcBef>
              <a:spcAft>
                <a:spcPts val="0"/>
              </a:spcAft>
              <a:defRPr/>
            </a:pPr>
            <a:fld id="{CB405849-5136-DB49-B1E2-CF8DDB33E753}" type="slidenum">
              <a:rPr lang="en-US" smtClean="0">
                <a:solidFill>
                  <a:prstClr val="black"/>
                </a:solidFill>
                <a:latin typeface="Calibri"/>
                <a:ea typeface="+mn-ea"/>
              </a:rPr>
              <a:pPr fontAlgn="auto">
                <a:spcBef>
                  <a:spcPts val="0"/>
                </a:spcBef>
                <a:spcAft>
                  <a:spcPts val="0"/>
                </a:spcAft>
                <a:defRPr/>
              </a:pPr>
              <a:t>180</a:t>
            </a:fld>
            <a:endParaRPr lang="en-US">
              <a:solidFill>
                <a:prstClr val="black"/>
              </a:solidFill>
              <a:latin typeface="Calibri"/>
              <a:ea typeface="+mn-e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a:extLst>
              <a:ext uri="{FF2B5EF4-FFF2-40B4-BE49-F238E27FC236}">
                <a16:creationId xmlns:a16="http://schemas.microsoft.com/office/drawing/2014/main" id="{25E3B2EF-236C-A6F8-91FB-E62F505372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Notes Placeholder 2">
            <a:extLst>
              <a:ext uri="{FF2B5EF4-FFF2-40B4-BE49-F238E27FC236}">
                <a16:creationId xmlns:a16="http://schemas.microsoft.com/office/drawing/2014/main" id="{5B72EA1C-9308-3E20-DFF6-89B3107719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CF7D912E-CA4F-CF79-8B4D-E18B4568649E}"/>
              </a:ext>
            </a:extLst>
          </p:cNvPr>
          <p:cNvSpPr>
            <a:spLocks noGrp="1"/>
          </p:cNvSpPr>
          <p:nvPr>
            <p:ph type="sldNum" sz="quarter" idx="5"/>
          </p:nvPr>
        </p:nvSpPr>
        <p:spPr/>
        <p:txBody>
          <a:bodyPr/>
          <a:lstStyle/>
          <a:p>
            <a:pPr fontAlgn="auto">
              <a:spcBef>
                <a:spcPts val="0"/>
              </a:spcBef>
              <a:spcAft>
                <a:spcPts val="0"/>
              </a:spcAft>
              <a:defRPr/>
            </a:pPr>
            <a:fld id="{2664F98F-D9BD-7641-8785-E6641C051D41}" type="slidenum">
              <a:rPr lang="en-US" smtClean="0">
                <a:solidFill>
                  <a:prstClr val="black"/>
                </a:solidFill>
                <a:latin typeface="Calibri"/>
                <a:ea typeface="+mn-ea"/>
              </a:rPr>
              <a:pPr fontAlgn="auto">
                <a:spcBef>
                  <a:spcPts val="0"/>
                </a:spcBef>
                <a:spcAft>
                  <a:spcPts val="0"/>
                </a:spcAft>
                <a:defRPr/>
              </a:pPr>
              <a:t>188</a:t>
            </a:fld>
            <a:endParaRPr lang="en-US">
              <a:solidFill>
                <a:prstClr val="black"/>
              </a:solidFill>
              <a:latin typeface="Calibri"/>
              <a:ea typeface="+mn-ea"/>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a:extLst>
              <a:ext uri="{FF2B5EF4-FFF2-40B4-BE49-F238E27FC236}">
                <a16:creationId xmlns:a16="http://schemas.microsoft.com/office/drawing/2014/main" id="{7F0FE65A-185E-2FB9-C91B-532E09CC8A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a:extLst>
              <a:ext uri="{FF2B5EF4-FFF2-40B4-BE49-F238E27FC236}">
                <a16:creationId xmlns:a16="http://schemas.microsoft.com/office/drawing/2014/main" id="{CB802664-7051-1B0E-9C7F-90E481E9E4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28AD964-5D87-7EFB-CDE7-AD46D7C99850}"/>
              </a:ext>
            </a:extLst>
          </p:cNvPr>
          <p:cNvSpPr>
            <a:spLocks noGrp="1"/>
          </p:cNvSpPr>
          <p:nvPr>
            <p:ph type="sldNum" sz="quarter" idx="5"/>
          </p:nvPr>
        </p:nvSpPr>
        <p:spPr/>
        <p:txBody>
          <a:bodyPr/>
          <a:lstStyle/>
          <a:p>
            <a:pPr fontAlgn="auto">
              <a:spcBef>
                <a:spcPts val="0"/>
              </a:spcBef>
              <a:spcAft>
                <a:spcPts val="0"/>
              </a:spcAft>
              <a:defRPr/>
            </a:pPr>
            <a:fld id="{5672ADCA-30DB-4345-B4E5-6BE78121AA5F}" type="slidenum">
              <a:rPr lang="en-US" smtClean="0">
                <a:solidFill>
                  <a:prstClr val="black"/>
                </a:solidFill>
                <a:latin typeface="Calibri"/>
                <a:ea typeface="+mn-ea"/>
              </a:rPr>
              <a:pPr fontAlgn="auto">
                <a:spcBef>
                  <a:spcPts val="0"/>
                </a:spcBef>
                <a:spcAft>
                  <a:spcPts val="0"/>
                </a:spcAft>
                <a:defRPr/>
              </a:pPr>
              <a:t>189</a:t>
            </a:fld>
            <a:endParaRPr lang="en-US">
              <a:solidFill>
                <a:prstClr val="black"/>
              </a:solidFill>
              <a:latin typeface="Calibri"/>
              <a:ea typeface="+mn-e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885B5D2D-A7A3-B774-EC45-DE5DB2B9D9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7166AC17-14F6-DC18-7539-8034144ABB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5C54FAF9-D800-77CD-E084-F8888BD4E2A9}"/>
              </a:ext>
            </a:extLst>
          </p:cNvPr>
          <p:cNvSpPr>
            <a:spLocks noGrp="1"/>
          </p:cNvSpPr>
          <p:nvPr>
            <p:ph type="sldNum" sz="quarter" idx="5"/>
          </p:nvPr>
        </p:nvSpPr>
        <p:spPr/>
        <p:txBody>
          <a:bodyPr/>
          <a:lstStyle/>
          <a:p>
            <a:pPr fontAlgn="auto">
              <a:spcBef>
                <a:spcPts val="0"/>
              </a:spcBef>
              <a:spcAft>
                <a:spcPts val="0"/>
              </a:spcAft>
              <a:defRPr/>
            </a:pPr>
            <a:fld id="{8E9899CD-60C1-4340-B74D-E19F1980AE2A}" type="slidenum">
              <a:rPr lang="en-US" smtClean="0">
                <a:solidFill>
                  <a:prstClr val="black"/>
                </a:solidFill>
                <a:latin typeface="Calibri"/>
                <a:ea typeface="+mn-ea"/>
              </a:rPr>
              <a:pPr fontAlgn="auto">
                <a:spcBef>
                  <a:spcPts val="0"/>
                </a:spcBef>
                <a:spcAft>
                  <a:spcPts val="0"/>
                </a:spcAft>
                <a:defRPr/>
              </a:pPr>
              <a:t>190</a:t>
            </a:fld>
            <a:endParaRPr lang="en-US">
              <a:solidFill>
                <a:prstClr val="black"/>
              </a:solidFill>
              <a:latin typeface="Calibri"/>
              <a:ea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a:extLst>
              <a:ext uri="{FF2B5EF4-FFF2-40B4-BE49-F238E27FC236}">
                <a16:creationId xmlns:a16="http://schemas.microsoft.com/office/drawing/2014/main" id="{C42ED42C-8DE5-A99B-74D2-2233C10CAC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0" name="Notes Placeholder 2">
            <a:extLst>
              <a:ext uri="{FF2B5EF4-FFF2-40B4-BE49-F238E27FC236}">
                <a16:creationId xmlns:a16="http://schemas.microsoft.com/office/drawing/2014/main" id="{E3F36694-A7FF-452D-2205-99DAF8FC39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4FD6F43-FF86-AD3F-297C-A2B9F7177C0D}"/>
              </a:ext>
            </a:extLst>
          </p:cNvPr>
          <p:cNvSpPr>
            <a:spLocks noGrp="1"/>
          </p:cNvSpPr>
          <p:nvPr>
            <p:ph type="sldNum" sz="quarter" idx="5"/>
          </p:nvPr>
        </p:nvSpPr>
        <p:spPr/>
        <p:txBody>
          <a:bodyPr/>
          <a:lstStyle/>
          <a:p>
            <a:pPr fontAlgn="auto">
              <a:spcBef>
                <a:spcPts val="0"/>
              </a:spcBef>
              <a:spcAft>
                <a:spcPts val="0"/>
              </a:spcAft>
              <a:defRPr/>
            </a:pPr>
            <a:fld id="{9C65715E-5CAC-8E41-89D4-F5C1CB9652CF}" type="slidenum">
              <a:rPr lang="en-US" smtClean="0">
                <a:solidFill>
                  <a:prstClr val="black"/>
                </a:solidFill>
                <a:latin typeface="Calibri"/>
                <a:ea typeface="+mn-ea"/>
              </a:rPr>
              <a:pPr fontAlgn="auto">
                <a:spcBef>
                  <a:spcPts val="0"/>
                </a:spcBef>
                <a:spcAft>
                  <a:spcPts val="0"/>
                </a:spcAft>
                <a:defRPr/>
              </a:pPr>
              <a:t>100</a:t>
            </a:fld>
            <a:endParaRPr lang="en-US">
              <a:solidFill>
                <a:prstClr val="black"/>
              </a:solidFill>
              <a:latin typeface="Calibri"/>
              <a:ea typeface="+mn-e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a:extLst>
              <a:ext uri="{FF2B5EF4-FFF2-40B4-BE49-F238E27FC236}">
                <a16:creationId xmlns:a16="http://schemas.microsoft.com/office/drawing/2014/main" id="{3BFE4C03-105B-899C-FE18-FA7A27F1BB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a:extLst>
              <a:ext uri="{FF2B5EF4-FFF2-40B4-BE49-F238E27FC236}">
                <a16:creationId xmlns:a16="http://schemas.microsoft.com/office/drawing/2014/main" id="{4A783A38-6499-941B-D8E8-C06A273618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47796B11-FB35-3E03-089D-21065410D152}"/>
              </a:ext>
            </a:extLst>
          </p:cNvPr>
          <p:cNvSpPr>
            <a:spLocks noGrp="1"/>
          </p:cNvSpPr>
          <p:nvPr>
            <p:ph type="sldNum" sz="quarter" idx="5"/>
          </p:nvPr>
        </p:nvSpPr>
        <p:spPr/>
        <p:txBody>
          <a:bodyPr/>
          <a:lstStyle/>
          <a:p>
            <a:pPr fontAlgn="auto">
              <a:spcBef>
                <a:spcPts val="0"/>
              </a:spcBef>
              <a:spcAft>
                <a:spcPts val="0"/>
              </a:spcAft>
              <a:defRPr/>
            </a:pPr>
            <a:fld id="{BB18518A-93D8-4E43-9656-7A10A8521491}" type="slidenum">
              <a:rPr lang="en-US" smtClean="0">
                <a:solidFill>
                  <a:prstClr val="black"/>
                </a:solidFill>
                <a:latin typeface="Calibri"/>
                <a:ea typeface="+mn-ea"/>
              </a:rPr>
              <a:pPr fontAlgn="auto">
                <a:spcBef>
                  <a:spcPts val="0"/>
                </a:spcBef>
                <a:spcAft>
                  <a:spcPts val="0"/>
                </a:spcAft>
                <a:defRPr/>
              </a:pPr>
              <a:t>193</a:t>
            </a:fld>
            <a:endParaRPr lang="en-US">
              <a:solidFill>
                <a:prstClr val="black"/>
              </a:solidFill>
              <a:latin typeface="Calibri"/>
              <a:ea typeface="+mn-e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a:extLst>
              <a:ext uri="{FF2B5EF4-FFF2-40B4-BE49-F238E27FC236}">
                <a16:creationId xmlns:a16="http://schemas.microsoft.com/office/drawing/2014/main" id="{A255CCF7-62A7-154A-0655-EED81141C1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Notes Placeholder 2">
            <a:extLst>
              <a:ext uri="{FF2B5EF4-FFF2-40B4-BE49-F238E27FC236}">
                <a16:creationId xmlns:a16="http://schemas.microsoft.com/office/drawing/2014/main" id="{FCC5848A-5C79-22F2-E009-C138752EA9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1F00511-52EA-B607-7478-CDF37C5DF90C}"/>
              </a:ext>
            </a:extLst>
          </p:cNvPr>
          <p:cNvSpPr>
            <a:spLocks noGrp="1"/>
          </p:cNvSpPr>
          <p:nvPr>
            <p:ph type="sldNum" sz="quarter" idx="5"/>
          </p:nvPr>
        </p:nvSpPr>
        <p:spPr/>
        <p:txBody>
          <a:bodyPr/>
          <a:lstStyle/>
          <a:p>
            <a:pPr fontAlgn="auto">
              <a:spcBef>
                <a:spcPts val="0"/>
              </a:spcBef>
              <a:spcAft>
                <a:spcPts val="0"/>
              </a:spcAft>
              <a:defRPr/>
            </a:pPr>
            <a:fld id="{2056194F-D247-694D-85E9-6BCD27F12034}" type="slidenum">
              <a:rPr lang="en-US" smtClean="0">
                <a:solidFill>
                  <a:prstClr val="black"/>
                </a:solidFill>
                <a:latin typeface="Calibri"/>
                <a:ea typeface="+mn-ea"/>
              </a:rPr>
              <a:pPr fontAlgn="auto">
                <a:spcBef>
                  <a:spcPts val="0"/>
                </a:spcBef>
                <a:spcAft>
                  <a:spcPts val="0"/>
                </a:spcAft>
                <a:defRPr/>
              </a:pPr>
              <a:t>194</a:t>
            </a:fld>
            <a:endParaRPr lang="en-US">
              <a:solidFill>
                <a:prstClr val="black"/>
              </a:solidFill>
              <a:latin typeface="Calibri"/>
              <a:ea typeface="+mn-ea"/>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a:extLst>
              <a:ext uri="{FF2B5EF4-FFF2-40B4-BE49-F238E27FC236}">
                <a16:creationId xmlns:a16="http://schemas.microsoft.com/office/drawing/2014/main" id="{67D54519-41CB-DFC0-FF54-81C638693C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8" name="Notes Placeholder 2">
            <a:extLst>
              <a:ext uri="{FF2B5EF4-FFF2-40B4-BE49-F238E27FC236}">
                <a16:creationId xmlns:a16="http://schemas.microsoft.com/office/drawing/2014/main" id="{D67A1BA6-4F0F-DEA8-FAD2-569F5D2353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AAFD632-7C42-4D65-C0D5-B8E65BD59B44}"/>
              </a:ext>
            </a:extLst>
          </p:cNvPr>
          <p:cNvSpPr>
            <a:spLocks noGrp="1"/>
          </p:cNvSpPr>
          <p:nvPr>
            <p:ph type="sldNum" sz="quarter" idx="5"/>
          </p:nvPr>
        </p:nvSpPr>
        <p:spPr/>
        <p:txBody>
          <a:bodyPr/>
          <a:lstStyle/>
          <a:p>
            <a:pPr fontAlgn="auto">
              <a:spcBef>
                <a:spcPts val="0"/>
              </a:spcBef>
              <a:spcAft>
                <a:spcPts val="0"/>
              </a:spcAft>
              <a:defRPr/>
            </a:pPr>
            <a:fld id="{434EF0A9-639E-9E4B-A13A-148D2960EBD1}" type="slidenum">
              <a:rPr lang="en-US" smtClean="0">
                <a:solidFill>
                  <a:prstClr val="black"/>
                </a:solidFill>
                <a:latin typeface="Calibri"/>
                <a:ea typeface="+mn-ea"/>
              </a:rPr>
              <a:pPr fontAlgn="auto">
                <a:spcBef>
                  <a:spcPts val="0"/>
                </a:spcBef>
                <a:spcAft>
                  <a:spcPts val="0"/>
                </a:spcAft>
                <a:defRPr/>
              </a:pPr>
              <a:t>196</a:t>
            </a:fld>
            <a:endParaRPr lang="en-US">
              <a:solidFill>
                <a:prstClr val="black"/>
              </a:solidFill>
              <a:latin typeface="Calibri"/>
              <a:ea typeface="+mn-e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a:extLst>
              <a:ext uri="{FF2B5EF4-FFF2-40B4-BE49-F238E27FC236}">
                <a16:creationId xmlns:a16="http://schemas.microsoft.com/office/drawing/2014/main" id="{72669B60-3800-950E-3DD0-C7C34DD5D2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6" name="Notes Placeholder 2">
            <a:extLst>
              <a:ext uri="{FF2B5EF4-FFF2-40B4-BE49-F238E27FC236}">
                <a16:creationId xmlns:a16="http://schemas.microsoft.com/office/drawing/2014/main" id="{EDC35920-CD26-36BA-804F-61940373E7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56351E0-155D-7939-D492-5A20C113B1C6}"/>
              </a:ext>
            </a:extLst>
          </p:cNvPr>
          <p:cNvSpPr>
            <a:spLocks noGrp="1"/>
          </p:cNvSpPr>
          <p:nvPr>
            <p:ph type="sldNum" sz="quarter" idx="5"/>
          </p:nvPr>
        </p:nvSpPr>
        <p:spPr/>
        <p:txBody>
          <a:bodyPr/>
          <a:lstStyle/>
          <a:p>
            <a:pPr fontAlgn="auto">
              <a:spcBef>
                <a:spcPts val="0"/>
              </a:spcBef>
              <a:spcAft>
                <a:spcPts val="0"/>
              </a:spcAft>
              <a:defRPr/>
            </a:pPr>
            <a:fld id="{26FAA9E8-EFB6-2047-A648-150D25545BAF}" type="slidenum">
              <a:rPr lang="en-US" smtClean="0">
                <a:solidFill>
                  <a:prstClr val="black"/>
                </a:solidFill>
                <a:latin typeface="Calibri"/>
                <a:ea typeface="+mn-ea"/>
              </a:rPr>
              <a:pPr fontAlgn="auto">
                <a:spcBef>
                  <a:spcPts val="0"/>
                </a:spcBef>
                <a:spcAft>
                  <a:spcPts val="0"/>
                </a:spcAft>
                <a:defRPr/>
              </a:pPr>
              <a:t>212</a:t>
            </a:fld>
            <a:endParaRPr lang="en-US">
              <a:solidFill>
                <a:prstClr val="black"/>
              </a:solidFill>
              <a:latin typeface="Calibri"/>
              <a:ea typeface="+mn-ea"/>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a:extLst>
              <a:ext uri="{FF2B5EF4-FFF2-40B4-BE49-F238E27FC236}">
                <a16:creationId xmlns:a16="http://schemas.microsoft.com/office/drawing/2014/main" id="{1F821871-1F8C-40E3-F929-FA9C5F5824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Notes Placeholder 2">
            <a:extLst>
              <a:ext uri="{FF2B5EF4-FFF2-40B4-BE49-F238E27FC236}">
                <a16:creationId xmlns:a16="http://schemas.microsoft.com/office/drawing/2014/main" id="{568E9DE5-36CF-7A78-B650-CA2410B0CB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DC3BD10-2598-D1E8-FF94-2C165CF18D82}"/>
              </a:ext>
            </a:extLst>
          </p:cNvPr>
          <p:cNvSpPr>
            <a:spLocks noGrp="1"/>
          </p:cNvSpPr>
          <p:nvPr>
            <p:ph type="sldNum" sz="quarter" idx="5"/>
          </p:nvPr>
        </p:nvSpPr>
        <p:spPr/>
        <p:txBody>
          <a:bodyPr/>
          <a:lstStyle/>
          <a:p>
            <a:pPr fontAlgn="auto">
              <a:spcBef>
                <a:spcPts val="0"/>
              </a:spcBef>
              <a:spcAft>
                <a:spcPts val="0"/>
              </a:spcAft>
              <a:defRPr/>
            </a:pPr>
            <a:fld id="{9843373E-6399-CA48-A5FE-294ACA7DBBC2}" type="slidenum">
              <a:rPr lang="en-US" smtClean="0">
                <a:solidFill>
                  <a:prstClr val="black"/>
                </a:solidFill>
                <a:latin typeface="Calibri"/>
                <a:ea typeface="+mn-ea"/>
              </a:rPr>
              <a:pPr fontAlgn="auto">
                <a:spcBef>
                  <a:spcPts val="0"/>
                </a:spcBef>
                <a:spcAft>
                  <a:spcPts val="0"/>
                </a:spcAft>
                <a:defRPr/>
              </a:pPr>
              <a:t>213</a:t>
            </a:fld>
            <a:endParaRPr lang="en-US">
              <a:solidFill>
                <a:prstClr val="black"/>
              </a:solidFill>
              <a:latin typeface="Calibri"/>
              <a:ea typeface="+mn-e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a:extLst>
              <a:ext uri="{FF2B5EF4-FFF2-40B4-BE49-F238E27FC236}">
                <a16:creationId xmlns:a16="http://schemas.microsoft.com/office/drawing/2014/main" id="{6146138D-EB51-5D5A-69EF-E82A67E272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a:extLst>
              <a:ext uri="{FF2B5EF4-FFF2-40B4-BE49-F238E27FC236}">
                <a16:creationId xmlns:a16="http://schemas.microsoft.com/office/drawing/2014/main" id="{FF0686D4-C647-2AEC-F82C-3C9C08A270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9268E047-DC48-7BB1-1E04-83910AB99910}"/>
              </a:ext>
            </a:extLst>
          </p:cNvPr>
          <p:cNvSpPr>
            <a:spLocks noGrp="1"/>
          </p:cNvSpPr>
          <p:nvPr>
            <p:ph type="sldNum" sz="quarter" idx="5"/>
          </p:nvPr>
        </p:nvSpPr>
        <p:spPr/>
        <p:txBody>
          <a:bodyPr/>
          <a:lstStyle/>
          <a:p>
            <a:pPr fontAlgn="auto">
              <a:spcBef>
                <a:spcPts val="0"/>
              </a:spcBef>
              <a:spcAft>
                <a:spcPts val="0"/>
              </a:spcAft>
              <a:defRPr/>
            </a:pPr>
            <a:fld id="{ACE2EC28-BFCF-A040-AB60-042A0F85368F}" type="slidenum">
              <a:rPr lang="en-US" smtClean="0">
                <a:solidFill>
                  <a:prstClr val="black"/>
                </a:solidFill>
                <a:latin typeface="Calibri"/>
                <a:ea typeface="+mn-ea"/>
              </a:rPr>
              <a:pPr fontAlgn="auto">
                <a:spcBef>
                  <a:spcPts val="0"/>
                </a:spcBef>
                <a:spcAft>
                  <a:spcPts val="0"/>
                </a:spcAft>
                <a:defRPr/>
              </a:pPr>
              <a:t>214</a:t>
            </a:fld>
            <a:endParaRPr lang="en-US">
              <a:solidFill>
                <a:prstClr val="black"/>
              </a:solidFill>
              <a:latin typeface="Calibri"/>
              <a:ea typeface="+mn-ea"/>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23781218-BD90-8BB4-8A1A-84E45EAAB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a:extLst>
              <a:ext uri="{FF2B5EF4-FFF2-40B4-BE49-F238E27FC236}">
                <a16:creationId xmlns:a16="http://schemas.microsoft.com/office/drawing/2014/main" id="{251F17FE-57D8-BF8A-974D-34D530524F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58490A6-13E7-87B3-2633-2DB988009936}"/>
              </a:ext>
            </a:extLst>
          </p:cNvPr>
          <p:cNvSpPr>
            <a:spLocks noGrp="1"/>
          </p:cNvSpPr>
          <p:nvPr>
            <p:ph type="sldNum" sz="quarter" idx="5"/>
          </p:nvPr>
        </p:nvSpPr>
        <p:spPr/>
        <p:txBody>
          <a:bodyPr/>
          <a:lstStyle/>
          <a:p>
            <a:pPr fontAlgn="auto">
              <a:spcBef>
                <a:spcPts val="0"/>
              </a:spcBef>
              <a:spcAft>
                <a:spcPts val="0"/>
              </a:spcAft>
              <a:defRPr/>
            </a:pPr>
            <a:fld id="{5E29CF36-B990-854A-8760-B04F0BC42223}" type="slidenum">
              <a:rPr lang="en-US" smtClean="0">
                <a:solidFill>
                  <a:prstClr val="black"/>
                </a:solidFill>
                <a:latin typeface="Calibri"/>
                <a:ea typeface="+mn-ea"/>
              </a:rPr>
              <a:pPr fontAlgn="auto">
                <a:spcBef>
                  <a:spcPts val="0"/>
                </a:spcBef>
                <a:spcAft>
                  <a:spcPts val="0"/>
                </a:spcAft>
                <a:defRPr/>
              </a:pPr>
              <a:t>215</a:t>
            </a:fld>
            <a:endParaRPr lang="en-US">
              <a:solidFill>
                <a:prstClr val="black"/>
              </a:solidFill>
              <a:latin typeface="Calibri"/>
              <a:ea typeface="+mn-ea"/>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a:extLst>
              <a:ext uri="{FF2B5EF4-FFF2-40B4-BE49-F238E27FC236}">
                <a16:creationId xmlns:a16="http://schemas.microsoft.com/office/drawing/2014/main" id="{E110EE48-FD41-547D-B8AC-DD6D86FE76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Notes Placeholder 2">
            <a:extLst>
              <a:ext uri="{FF2B5EF4-FFF2-40B4-BE49-F238E27FC236}">
                <a16:creationId xmlns:a16="http://schemas.microsoft.com/office/drawing/2014/main" id="{151A8F20-E1E1-D04B-E1E3-885AA845FA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F4ACA17-A639-5DBE-8B04-6FBA1B60DEBA}"/>
              </a:ext>
            </a:extLst>
          </p:cNvPr>
          <p:cNvSpPr>
            <a:spLocks noGrp="1"/>
          </p:cNvSpPr>
          <p:nvPr>
            <p:ph type="sldNum" sz="quarter" idx="5"/>
          </p:nvPr>
        </p:nvSpPr>
        <p:spPr/>
        <p:txBody>
          <a:bodyPr/>
          <a:lstStyle/>
          <a:p>
            <a:pPr fontAlgn="auto">
              <a:spcBef>
                <a:spcPts val="0"/>
              </a:spcBef>
              <a:spcAft>
                <a:spcPts val="0"/>
              </a:spcAft>
              <a:defRPr/>
            </a:pPr>
            <a:fld id="{1E2BFAE4-04C4-2F49-9938-7C27145104D9}" type="slidenum">
              <a:rPr lang="en-US" smtClean="0">
                <a:solidFill>
                  <a:prstClr val="black"/>
                </a:solidFill>
                <a:latin typeface="Calibri"/>
                <a:ea typeface="+mn-ea"/>
              </a:rPr>
              <a:pPr fontAlgn="auto">
                <a:spcBef>
                  <a:spcPts val="0"/>
                </a:spcBef>
                <a:spcAft>
                  <a:spcPts val="0"/>
                </a:spcAft>
                <a:defRPr/>
              </a:pPr>
              <a:t>218</a:t>
            </a:fld>
            <a:endParaRPr lang="en-US">
              <a:solidFill>
                <a:prstClr val="black"/>
              </a:solidFill>
              <a:latin typeface="Calibri"/>
              <a:ea typeface="+mn-ea"/>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a:extLst>
              <a:ext uri="{FF2B5EF4-FFF2-40B4-BE49-F238E27FC236}">
                <a16:creationId xmlns:a16="http://schemas.microsoft.com/office/drawing/2014/main" id="{704D1020-F11E-BA0C-9BD3-64B7813A03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4" name="Notes Placeholder 2">
            <a:extLst>
              <a:ext uri="{FF2B5EF4-FFF2-40B4-BE49-F238E27FC236}">
                <a16:creationId xmlns:a16="http://schemas.microsoft.com/office/drawing/2014/main" id="{126E583D-1FE9-E104-7735-19C5440CB9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3CB1100-5B70-31D2-FD87-538680D55330}"/>
              </a:ext>
            </a:extLst>
          </p:cNvPr>
          <p:cNvSpPr>
            <a:spLocks noGrp="1"/>
          </p:cNvSpPr>
          <p:nvPr>
            <p:ph type="sldNum" sz="quarter" idx="5"/>
          </p:nvPr>
        </p:nvSpPr>
        <p:spPr/>
        <p:txBody>
          <a:bodyPr/>
          <a:lstStyle/>
          <a:p>
            <a:pPr fontAlgn="auto">
              <a:spcBef>
                <a:spcPts val="0"/>
              </a:spcBef>
              <a:spcAft>
                <a:spcPts val="0"/>
              </a:spcAft>
              <a:defRPr/>
            </a:pPr>
            <a:fld id="{8C64F83F-8196-8643-9FC6-7901CF383986}" type="slidenum">
              <a:rPr lang="en-US" smtClean="0">
                <a:solidFill>
                  <a:prstClr val="black"/>
                </a:solidFill>
                <a:latin typeface="Calibri"/>
                <a:ea typeface="+mn-ea"/>
              </a:rPr>
              <a:pPr fontAlgn="auto">
                <a:spcBef>
                  <a:spcPts val="0"/>
                </a:spcBef>
                <a:spcAft>
                  <a:spcPts val="0"/>
                </a:spcAft>
                <a:defRPr/>
              </a:pPr>
              <a:t>219</a:t>
            </a:fld>
            <a:endParaRPr lang="en-US">
              <a:solidFill>
                <a:prstClr val="black"/>
              </a:solidFill>
              <a:latin typeface="Calibri"/>
              <a:ea typeface="+mn-ea"/>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a:extLst>
              <a:ext uri="{FF2B5EF4-FFF2-40B4-BE49-F238E27FC236}">
                <a16:creationId xmlns:a16="http://schemas.microsoft.com/office/drawing/2014/main" id="{4EEAA3FB-8148-D5F5-E1E2-9421C28571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2" name="Notes Placeholder 2">
            <a:extLst>
              <a:ext uri="{FF2B5EF4-FFF2-40B4-BE49-F238E27FC236}">
                <a16:creationId xmlns:a16="http://schemas.microsoft.com/office/drawing/2014/main" id="{7C84014E-5C4A-1F9A-A2F6-4166D9C28D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90C6F285-897C-5CE9-70D0-905B7D7883FA}"/>
              </a:ext>
            </a:extLst>
          </p:cNvPr>
          <p:cNvSpPr>
            <a:spLocks noGrp="1"/>
          </p:cNvSpPr>
          <p:nvPr>
            <p:ph type="sldNum" sz="quarter" idx="5"/>
          </p:nvPr>
        </p:nvSpPr>
        <p:spPr/>
        <p:txBody>
          <a:bodyPr/>
          <a:lstStyle/>
          <a:p>
            <a:pPr fontAlgn="auto">
              <a:spcBef>
                <a:spcPts val="0"/>
              </a:spcBef>
              <a:spcAft>
                <a:spcPts val="0"/>
              </a:spcAft>
              <a:defRPr/>
            </a:pPr>
            <a:fld id="{32030950-144C-7A44-BDF3-FDFA05D37D24}" type="slidenum">
              <a:rPr lang="en-US" smtClean="0">
                <a:solidFill>
                  <a:prstClr val="black"/>
                </a:solidFill>
                <a:latin typeface="Calibri"/>
                <a:ea typeface="+mn-ea"/>
              </a:rPr>
              <a:pPr fontAlgn="auto">
                <a:spcBef>
                  <a:spcPts val="0"/>
                </a:spcBef>
                <a:spcAft>
                  <a:spcPts val="0"/>
                </a:spcAft>
                <a:defRPr/>
              </a:pPr>
              <a:t>220</a:t>
            </a:fld>
            <a:endParaRPr lang="en-US">
              <a:solidFill>
                <a:prstClr val="black"/>
              </a:solidFill>
              <a:latin typeface="Calibri"/>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a:extLst>
              <a:ext uri="{FF2B5EF4-FFF2-40B4-BE49-F238E27FC236}">
                <a16:creationId xmlns:a16="http://schemas.microsoft.com/office/drawing/2014/main" id="{4FB6697B-5AEC-6817-B660-7A8E1950F0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8" name="Notes Placeholder 2">
            <a:extLst>
              <a:ext uri="{FF2B5EF4-FFF2-40B4-BE49-F238E27FC236}">
                <a16:creationId xmlns:a16="http://schemas.microsoft.com/office/drawing/2014/main" id="{CF8C86BD-B85D-9F6A-1DE3-B4A15C1D9E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950CCBD-FDE7-94F6-DD92-1059604F574E}"/>
              </a:ext>
            </a:extLst>
          </p:cNvPr>
          <p:cNvSpPr>
            <a:spLocks noGrp="1"/>
          </p:cNvSpPr>
          <p:nvPr>
            <p:ph type="sldNum" sz="quarter" idx="5"/>
          </p:nvPr>
        </p:nvSpPr>
        <p:spPr/>
        <p:txBody>
          <a:bodyPr/>
          <a:lstStyle/>
          <a:p>
            <a:pPr fontAlgn="auto">
              <a:spcBef>
                <a:spcPts val="0"/>
              </a:spcBef>
              <a:spcAft>
                <a:spcPts val="0"/>
              </a:spcAft>
              <a:defRPr/>
            </a:pPr>
            <a:fld id="{2F5A3F54-3C77-1B42-9D1A-A522F3AFDA5F}" type="slidenum">
              <a:rPr lang="en-US" smtClean="0">
                <a:solidFill>
                  <a:prstClr val="black"/>
                </a:solidFill>
                <a:latin typeface="Calibri"/>
                <a:ea typeface="+mn-ea"/>
              </a:rPr>
              <a:pPr fontAlgn="auto">
                <a:spcBef>
                  <a:spcPts val="0"/>
                </a:spcBef>
                <a:spcAft>
                  <a:spcPts val="0"/>
                </a:spcAft>
                <a:defRPr/>
              </a:pPr>
              <a:t>101</a:t>
            </a:fld>
            <a:endParaRPr lang="en-US">
              <a:solidFill>
                <a:prstClr val="black"/>
              </a:solidFill>
              <a:latin typeface="Calibri"/>
              <a:ea typeface="+mn-ea"/>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a:extLst>
              <a:ext uri="{FF2B5EF4-FFF2-40B4-BE49-F238E27FC236}">
                <a16:creationId xmlns:a16="http://schemas.microsoft.com/office/drawing/2014/main" id="{63FC7C99-0D22-5E5B-290C-DCA852DC74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0" name="Notes Placeholder 2">
            <a:extLst>
              <a:ext uri="{FF2B5EF4-FFF2-40B4-BE49-F238E27FC236}">
                <a16:creationId xmlns:a16="http://schemas.microsoft.com/office/drawing/2014/main" id="{C0E06944-BC91-74CB-F1A9-79E9F5C8A7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0EB8AD2-2E8D-8909-0DE1-C36E6E0A0AAF}"/>
              </a:ext>
            </a:extLst>
          </p:cNvPr>
          <p:cNvSpPr>
            <a:spLocks noGrp="1"/>
          </p:cNvSpPr>
          <p:nvPr>
            <p:ph type="sldNum" sz="quarter" idx="5"/>
          </p:nvPr>
        </p:nvSpPr>
        <p:spPr/>
        <p:txBody>
          <a:bodyPr/>
          <a:lstStyle/>
          <a:p>
            <a:pPr fontAlgn="auto">
              <a:spcBef>
                <a:spcPts val="0"/>
              </a:spcBef>
              <a:spcAft>
                <a:spcPts val="0"/>
              </a:spcAft>
              <a:defRPr/>
            </a:pPr>
            <a:fld id="{2ECE5508-3125-B54C-8B26-5714D19CDC86}" type="slidenum">
              <a:rPr lang="en-US" smtClean="0">
                <a:solidFill>
                  <a:prstClr val="black"/>
                </a:solidFill>
                <a:latin typeface="Calibri"/>
                <a:ea typeface="+mn-ea"/>
              </a:rPr>
              <a:pPr fontAlgn="auto">
                <a:spcBef>
                  <a:spcPts val="0"/>
                </a:spcBef>
                <a:spcAft>
                  <a:spcPts val="0"/>
                </a:spcAft>
                <a:defRPr/>
              </a:pPr>
              <a:t>221</a:t>
            </a:fld>
            <a:endParaRPr lang="en-US">
              <a:solidFill>
                <a:prstClr val="black"/>
              </a:solidFill>
              <a:latin typeface="Calibri"/>
              <a:ea typeface="+mn-ea"/>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a:extLst>
              <a:ext uri="{FF2B5EF4-FFF2-40B4-BE49-F238E27FC236}">
                <a16:creationId xmlns:a16="http://schemas.microsoft.com/office/drawing/2014/main" id="{03B4498B-3FCC-DD87-B09C-70760B5AF5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8" name="Notes Placeholder 2">
            <a:extLst>
              <a:ext uri="{FF2B5EF4-FFF2-40B4-BE49-F238E27FC236}">
                <a16:creationId xmlns:a16="http://schemas.microsoft.com/office/drawing/2014/main" id="{8781B8A5-7E15-E43D-44F9-10993324EC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2CC95F7-57FE-A4B4-413D-509F567207FA}"/>
              </a:ext>
            </a:extLst>
          </p:cNvPr>
          <p:cNvSpPr>
            <a:spLocks noGrp="1"/>
          </p:cNvSpPr>
          <p:nvPr>
            <p:ph type="sldNum" sz="quarter" idx="5"/>
          </p:nvPr>
        </p:nvSpPr>
        <p:spPr/>
        <p:txBody>
          <a:bodyPr/>
          <a:lstStyle/>
          <a:p>
            <a:pPr fontAlgn="auto">
              <a:spcBef>
                <a:spcPts val="0"/>
              </a:spcBef>
              <a:spcAft>
                <a:spcPts val="0"/>
              </a:spcAft>
              <a:defRPr/>
            </a:pPr>
            <a:fld id="{1E69CA0B-852A-0145-BA74-9F5E1C23F0A3}" type="slidenum">
              <a:rPr lang="en-US" smtClean="0">
                <a:solidFill>
                  <a:prstClr val="black"/>
                </a:solidFill>
                <a:latin typeface="Calibri"/>
                <a:ea typeface="+mn-ea"/>
              </a:rPr>
              <a:pPr fontAlgn="auto">
                <a:spcBef>
                  <a:spcPts val="0"/>
                </a:spcBef>
                <a:spcAft>
                  <a:spcPts val="0"/>
                </a:spcAft>
                <a:defRPr/>
              </a:pPr>
              <a:t>222</a:t>
            </a:fld>
            <a:endParaRPr lang="en-US">
              <a:solidFill>
                <a:prstClr val="black"/>
              </a:solidFill>
              <a:latin typeface="Calibri"/>
              <a:ea typeface="+mn-ea"/>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a:extLst>
              <a:ext uri="{FF2B5EF4-FFF2-40B4-BE49-F238E27FC236}">
                <a16:creationId xmlns:a16="http://schemas.microsoft.com/office/drawing/2014/main" id="{E833D8BD-B94C-5586-AF38-4FE7CECE09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Notes Placeholder 2">
            <a:extLst>
              <a:ext uri="{FF2B5EF4-FFF2-40B4-BE49-F238E27FC236}">
                <a16:creationId xmlns:a16="http://schemas.microsoft.com/office/drawing/2014/main" id="{D229798B-2C5D-7401-E4DE-1224DD385E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1B1F5F7-193E-0FCE-C319-B83A57502D25}"/>
              </a:ext>
            </a:extLst>
          </p:cNvPr>
          <p:cNvSpPr>
            <a:spLocks noGrp="1"/>
          </p:cNvSpPr>
          <p:nvPr>
            <p:ph type="sldNum" sz="quarter" idx="5"/>
          </p:nvPr>
        </p:nvSpPr>
        <p:spPr/>
        <p:txBody>
          <a:bodyPr/>
          <a:lstStyle/>
          <a:p>
            <a:pPr fontAlgn="auto">
              <a:spcBef>
                <a:spcPts val="0"/>
              </a:spcBef>
              <a:spcAft>
                <a:spcPts val="0"/>
              </a:spcAft>
              <a:defRPr/>
            </a:pPr>
            <a:fld id="{4915CEE2-171B-A34A-8B8D-BA1D56D74A92}" type="slidenum">
              <a:rPr lang="en-US" smtClean="0">
                <a:solidFill>
                  <a:prstClr val="black"/>
                </a:solidFill>
                <a:latin typeface="Calibri"/>
                <a:ea typeface="+mn-ea"/>
              </a:rPr>
              <a:pPr fontAlgn="auto">
                <a:spcBef>
                  <a:spcPts val="0"/>
                </a:spcBef>
                <a:spcAft>
                  <a:spcPts val="0"/>
                </a:spcAft>
                <a:defRPr/>
              </a:pPr>
              <a:t>223</a:t>
            </a:fld>
            <a:endParaRPr lang="en-US">
              <a:solidFill>
                <a:prstClr val="black"/>
              </a:solidFill>
              <a:latin typeface="Calibri"/>
              <a:ea typeface="+mn-ea"/>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a:extLst>
              <a:ext uri="{FF2B5EF4-FFF2-40B4-BE49-F238E27FC236}">
                <a16:creationId xmlns:a16="http://schemas.microsoft.com/office/drawing/2014/main" id="{B73B4308-1AC8-88BF-C718-30052DC21C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4" name="Notes Placeholder 2">
            <a:extLst>
              <a:ext uri="{FF2B5EF4-FFF2-40B4-BE49-F238E27FC236}">
                <a16:creationId xmlns:a16="http://schemas.microsoft.com/office/drawing/2014/main" id="{C809D6BD-A829-2D45-87E0-6AAF364350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5A2720B9-CA40-C5BC-BCD5-2C8F7B217D8C}"/>
              </a:ext>
            </a:extLst>
          </p:cNvPr>
          <p:cNvSpPr>
            <a:spLocks noGrp="1"/>
          </p:cNvSpPr>
          <p:nvPr>
            <p:ph type="sldNum" sz="quarter" idx="5"/>
          </p:nvPr>
        </p:nvSpPr>
        <p:spPr/>
        <p:txBody>
          <a:bodyPr/>
          <a:lstStyle/>
          <a:p>
            <a:pPr fontAlgn="auto">
              <a:spcBef>
                <a:spcPts val="0"/>
              </a:spcBef>
              <a:spcAft>
                <a:spcPts val="0"/>
              </a:spcAft>
              <a:defRPr/>
            </a:pPr>
            <a:fld id="{CD2F3949-C1B6-FA4D-A0CB-0EAD200A22BE}" type="slidenum">
              <a:rPr lang="en-US" smtClean="0">
                <a:solidFill>
                  <a:prstClr val="black"/>
                </a:solidFill>
                <a:latin typeface="Calibri"/>
                <a:ea typeface="+mn-ea"/>
              </a:rPr>
              <a:pPr fontAlgn="auto">
                <a:spcBef>
                  <a:spcPts val="0"/>
                </a:spcBef>
                <a:spcAft>
                  <a:spcPts val="0"/>
                </a:spcAft>
                <a:defRPr/>
              </a:pPr>
              <a:t>224</a:t>
            </a:fld>
            <a:endParaRPr lang="en-US">
              <a:solidFill>
                <a:prstClr val="black"/>
              </a:solidFill>
              <a:latin typeface="Calibri"/>
              <a:ea typeface="+mn-ea"/>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a:extLst>
              <a:ext uri="{FF2B5EF4-FFF2-40B4-BE49-F238E27FC236}">
                <a16:creationId xmlns:a16="http://schemas.microsoft.com/office/drawing/2014/main" id="{F78E6284-2C48-291F-23AD-90133FD423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2" name="Notes Placeholder 2">
            <a:extLst>
              <a:ext uri="{FF2B5EF4-FFF2-40B4-BE49-F238E27FC236}">
                <a16:creationId xmlns:a16="http://schemas.microsoft.com/office/drawing/2014/main" id="{388A874E-CB2D-D6BF-793E-A2117CF534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C0B20B08-B746-E136-8F7D-7BEFB4F68315}"/>
              </a:ext>
            </a:extLst>
          </p:cNvPr>
          <p:cNvSpPr>
            <a:spLocks noGrp="1"/>
          </p:cNvSpPr>
          <p:nvPr>
            <p:ph type="sldNum" sz="quarter" idx="5"/>
          </p:nvPr>
        </p:nvSpPr>
        <p:spPr/>
        <p:txBody>
          <a:bodyPr/>
          <a:lstStyle/>
          <a:p>
            <a:pPr fontAlgn="auto">
              <a:spcBef>
                <a:spcPts val="0"/>
              </a:spcBef>
              <a:spcAft>
                <a:spcPts val="0"/>
              </a:spcAft>
              <a:defRPr/>
            </a:pPr>
            <a:fld id="{94B280D7-77FE-874F-BD47-DD6F0819A189}" type="slidenum">
              <a:rPr lang="en-US" smtClean="0">
                <a:solidFill>
                  <a:prstClr val="black"/>
                </a:solidFill>
                <a:latin typeface="Calibri"/>
                <a:ea typeface="+mn-ea"/>
              </a:rPr>
              <a:pPr fontAlgn="auto">
                <a:spcBef>
                  <a:spcPts val="0"/>
                </a:spcBef>
                <a:spcAft>
                  <a:spcPts val="0"/>
                </a:spcAft>
                <a:defRPr/>
              </a:pPr>
              <a:t>225</a:t>
            </a:fld>
            <a:endParaRPr lang="en-US">
              <a:solidFill>
                <a:prstClr val="black"/>
              </a:solidFill>
              <a:latin typeface="Calibri"/>
              <a:ea typeface="+mn-ea"/>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a:extLst>
              <a:ext uri="{FF2B5EF4-FFF2-40B4-BE49-F238E27FC236}">
                <a16:creationId xmlns:a16="http://schemas.microsoft.com/office/drawing/2014/main" id="{1CA69782-B8E2-5713-B2A6-E3E0590BA2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0" name="Notes Placeholder 2">
            <a:extLst>
              <a:ext uri="{FF2B5EF4-FFF2-40B4-BE49-F238E27FC236}">
                <a16:creationId xmlns:a16="http://schemas.microsoft.com/office/drawing/2014/main" id="{3EFDB12D-9F8D-C572-7E0F-254A31505F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0460998-1B26-89BB-8D11-1BB3274601C1}"/>
              </a:ext>
            </a:extLst>
          </p:cNvPr>
          <p:cNvSpPr>
            <a:spLocks noGrp="1"/>
          </p:cNvSpPr>
          <p:nvPr>
            <p:ph type="sldNum" sz="quarter" idx="5"/>
          </p:nvPr>
        </p:nvSpPr>
        <p:spPr/>
        <p:txBody>
          <a:bodyPr/>
          <a:lstStyle/>
          <a:p>
            <a:pPr fontAlgn="auto">
              <a:spcBef>
                <a:spcPts val="0"/>
              </a:spcBef>
              <a:spcAft>
                <a:spcPts val="0"/>
              </a:spcAft>
              <a:defRPr/>
            </a:pPr>
            <a:fld id="{187354D5-08F2-E149-890B-FD528796FEE4}" type="slidenum">
              <a:rPr lang="en-US" smtClean="0">
                <a:solidFill>
                  <a:prstClr val="black"/>
                </a:solidFill>
                <a:latin typeface="Calibri"/>
                <a:ea typeface="+mn-ea"/>
              </a:rPr>
              <a:pPr fontAlgn="auto">
                <a:spcBef>
                  <a:spcPts val="0"/>
                </a:spcBef>
                <a:spcAft>
                  <a:spcPts val="0"/>
                </a:spcAft>
                <a:defRPr/>
              </a:pPr>
              <a:t>226</a:t>
            </a:fld>
            <a:endParaRPr lang="en-US">
              <a:solidFill>
                <a:prstClr val="black"/>
              </a:solidFill>
              <a:latin typeface="Calibri"/>
              <a:ea typeface="+mn-ea"/>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a:extLst>
              <a:ext uri="{FF2B5EF4-FFF2-40B4-BE49-F238E27FC236}">
                <a16:creationId xmlns:a16="http://schemas.microsoft.com/office/drawing/2014/main" id="{836537F6-2D0F-7B1B-DCEC-B13B303B74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8" name="Notes Placeholder 2">
            <a:extLst>
              <a:ext uri="{FF2B5EF4-FFF2-40B4-BE49-F238E27FC236}">
                <a16:creationId xmlns:a16="http://schemas.microsoft.com/office/drawing/2014/main" id="{A91349AE-C5B9-F92E-60E3-CD85BCED0B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3E4A172-EC88-5E34-D372-73823F91E6B9}"/>
              </a:ext>
            </a:extLst>
          </p:cNvPr>
          <p:cNvSpPr>
            <a:spLocks noGrp="1"/>
          </p:cNvSpPr>
          <p:nvPr>
            <p:ph type="sldNum" sz="quarter" idx="5"/>
          </p:nvPr>
        </p:nvSpPr>
        <p:spPr/>
        <p:txBody>
          <a:bodyPr/>
          <a:lstStyle/>
          <a:p>
            <a:pPr fontAlgn="auto">
              <a:spcBef>
                <a:spcPts val="0"/>
              </a:spcBef>
              <a:spcAft>
                <a:spcPts val="0"/>
              </a:spcAft>
              <a:defRPr/>
            </a:pPr>
            <a:fld id="{1FDA7317-42CC-9440-BBF8-B9ECD0C1762C}" type="slidenum">
              <a:rPr lang="en-US" smtClean="0">
                <a:solidFill>
                  <a:prstClr val="black"/>
                </a:solidFill>
                <a:latin typeface="Calibri"/>
                <a:ea typeface="+mn-ea"/>
              </a:rPr>
              <a:pPr fontAlgn="auto">
                <a:spcBef>
                  <a:spcPts val="0"/>
                </a:spcBef>
                <a:spcAft>
                  <a:spcPts val="0"/>
                </a:spcAft>
                <a:defRPr/>
              </a:pPr>
              <a:t>227</a:t>
            </a:fld>
            <a:endParaRPr lang="en-US">
              <a:solidFill>
                <a:prstClr val="black"/>
              </a:solidFill>
              <a:latin typeface="Calibri"/>
              <a:ea typeface="+mn-ea"/>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a:extLst>
              <a:ext uri="{FF2B5EF4-FFF2-40B4-BE49-F238E27FC236}">
                <a16:creationId xmlns:a16="http://schemas.microsoft.com/office/drawing/2014/main" id="{324A20B9-707E-B3F6-6FD3-35626461D0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Notes Placeholder 2">
            <a:extLst>
              <a:ext uri="{FF2B5EF4-FFF2-40B4-BE49-F238E27FC236}">
                <a16:creationId xmlns:a16="http://schemas.microsoft.com/office/drawing/2014/main" id="{80226DC6-E114-48FB-3898-244B90CD07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B251351-EB12-A20F-8069-1B585D94E556}"/>
              </a:ext>
            </a:extLst>
          </p:cNvPr>
          <p:cNvSpPr>
            <a:spLocks noGrp="1"/>
          </p:cNvSpPr>
          <p:nvPr>
            <p:ph type="sldNum" sz="quarter" idx="5"/>
          </p:nvPr>
        </p:nvSpPr>
        <p:spPr/>
        <p:txBody>
          <a:bodyPr/>
          <a:lstStyle/>
          <a:p>
            <a:pPr fontAlgn="auto">
              <a:spcBef>
                <a:spcPts val="0"/>
              </a:spcBef>
              <a:spcAft>
                <a:spcPts val="0"/>
              </a:spcAft>
              <a:defRPr/>
            </a:pPr>
            <a:fld id="{F8876BC8-86B0-D446-AA88-699536037B78}" type="slidenum">
              <a:rPr lang="en-US" smtClean="0">
                <a:solidFill>
                  <a:prstClr val="black"/>
                </a:solidFill>
                <a:latin typeface="Calibri"/>
                <a:ea typeface="+mn-ea"/>
              </a:rPr>
              <a:pPr fontAlgn="auto">
                <a:spcBef>
                  <a:spcPts val="0"/>
                </a:spcBef>
                <a:spcAft>
                  <a:spcPts val="0"/>
                </a:spcAft>
                <a:defRPr/>
              </a:pPr>
              <a:t>228</a:t>
            </a:fld>
            <a:endParaRPr lang="en-US">
              <a:solidFill>
                <a:prstClr val="black"/>
              </a:solidFill>
              <a:latin typeface="Calibri"/>
              <a:ea typeface="+mn-ea"/>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a:extLst>
              <a:ext uri="{FF2B5EF4-FFF2-40B4-BE49-F238E27FC236}">
                <a16:creationId xmlns:a16="http://schemas.microsoft.com/office/drawing/2014/main" id="{4E9AA8BD-548D-FD06-0C3F-1A3E5CE9CB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4" name="Notes Placeholder 2">
            <a:extLst>
              <a:ext uri="{FF2B5EF4-FFF2-40B4-BE49-F238E27FC236}">
                <a16:creationId xmlns:a16="http://schemas.microsoft.com/office/drawing/2014/main" id="{087D38A9-88C1-453E-6BEB-93A65EE46C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AA91F65-BA07-7101-9A90-8FDA6EA3766F}"/>
              </a:ext>
            </a:extLst>
          </p:cNvPr>
          <p:cNvSpPr>
            <a:spLocks noGrp="1"/>
          </p:cNvSpPr>
          <p:nvPr>
            <p:ph type="sldNum" sz="quarter" idx="5"/>
          </p:nvPr>
        </p:nvSpPr>
        <p:spPr/>
        <p:txBody>
          <a:bodyPr/>
          <a:lstStyle/>
          <a:p>
            <a:pPr fontAlgn="auto">
              <a:spcBef>
                <a:spcPts val="0"/>
              </a:spcBef>
              <a:spcAft>
                <a:spcPts val="0"/>
              </a:spcAft>
              <a:defRPr/>
            </a:pPr>
            <a:fld id="{6AF276D2-95C3-B740-96EE-FCE962DA2F33}" type="slidenum">
              <a:rPr lang="en-US" smtClean="0">
                <a:solidFill>
                  <a:prstClr val="black"/>
                </a:solidFill>
                <a:latin typeface="Calibri"/>
                <a:ea typeface="+mn-ea"/>
              </a:rPr>
              <a:pPr fontAlgn="auto">
                <a:spcBef>
                  <a:spcPts val="0"/>
                </a:spcBef>
                <a:spcAft>
                  <a:spcPts val="0"/>
                </a:spcAft>
                <a:defRPr/>
              </a:pPr>
              <a:t>229</a:t>
            </a:fld>
            <a:endParaRPr lang="en-US">
              <a:solidFill>
                <a:prstClr val="black"/>
              </a:solidFill>
              <a:latin typeface="Calibri"/>
              <a:ea typeface="+mn-ea"/>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a:extLst>
              <a:ext uri="{FF2B5EF4-FFF2-40B4-BE49-F238E27FC236}">
                <a16:creationId xmlns:a16="http://schemas.microsoft.com/office/drawing/2014/main" id="{2C0E71B5-3E00-9391-9577-C3168BF12E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2" name="Notes Placeholder 2">
            <a:extLst>
              <a:ext uri="{FF2B5EF4-FFF2-40B4-BE49-F238E27FC236}">
                <a16:creationId xmlns:a16="http://schemas.microsoft.com/office/drawing/2014/main" id="{C6F8C110-E522-28FA-A5F3-BA59934708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3DB9965-7229-C0E6-B7D1-F3D989FD2B2C}"/>
              </a:ext>
            </a:extLst>
          </p:cNvPr>
          <p:cNvSpPr>
            <a:spLocks noGrp="1"/>
          </p:cNvSpPr>
          <p:nvPr>
            <p:ph type="sldNum" sz="quarter" idx="5"/>
          </p:nvPr>
        </p:nvSpPr>
        <p:spPr/>
        <p:txBody>
          <a:bodyPr/>
          <a:lstStyle/>
          <a:p>
            <a:pPr fontAlgn="auto">
              <a:spcBef>
                <a:spcPts val="0"/>
              </a:spcBef>
              <a:spcAft>
                <a:spcPts val="0"/>
              </a:spcAft>
              <a:defRPr/>
            </a:pPr>
            <a:fld id="{FC2D5166-1CA8-B541-B60D-A5EA3FBF435D}" type="slidenum">
              <a:rPr lang="en-US" smtClean="0">
                <a:solidFill>
                  <a:prstClr val="black"/>
                </a:solidFill>
                <a:latin typeface="Calibri"/>
                <a:ea typeface="+mn-ea"/>
              </a:rPr>
              <a:pPr fontAlgn="auto">
                <a:spcBef>
                  <a:spcPts val="0"/>
                </a:spcBef>
                <a:spcAft>
                  <a:spcPts val="0"/>
                </a:spcAft>
                <a:defRPr/>
              </a:pPr>
              <a:t>230</a:t>
            </a:fld>
            <a:endParaRPr lang="en-US">
              <a:solidFill>
                <a:prstClr val="black"/>
              </a:solidFill>
              <a:latin typeface="Calibri"/>
              <a:ea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Slide Image Placeholder 1">
            <a:extLst>
              <a:ext uri="{FF2B5EF4-FFF2-40B4-BE49-F238E27FC236}">
                <a16:creationId xmlns:a16="http://schemas.microsoft.com/office/drawing/2014/main" id="{5EED1AAF-540E-9B04-443E-19C7700133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4" name="Notes Placeholder 2">
            <a:extLst>
              <a:ext uri="{FF2B5EF4-FFF2-40B4-BE49-F238E27FC236}">
                <a16:creationId xmlns:a16="http://schemas.microsoft.com/office/drawing/2014/main" id="{DFA8E91E-8B2D-6446-47AA-33E1E1619D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63209DC-A47A-EE1D-659B-240819C80490}"/>
              </a:ext>
            </a:extLst>
          </p:cNvPr>
          <p:cNvSpPr>
            <a:spLocks noGrp="1"/>
          </p:cNvSpPr>
          <p:nvPr>
            <p:ph type="sldNum" sz="quarter" idx="5"/>
          </p:nvPr>
        </p:nvSpPr>
        <p:spPr/>
        <p:txBody>
          <a:bodyPr/>
          <a:lstStyle/>
          <a:p>
            <a:pPr fontAlgn="auto">
              <a:spcBef>
                <a:spcPts val="0"/>
              </a:spcBef>
              <a:spcAft>
                <a:spcPts val="0"/>
              </a:spcAft>
              <a:defRPr/>
            </a:pPr>
            <a:fld id="{1526643D-45D0-6A48-82F6-82BED6F8EC74}" type="slidenum">
              <a:rPr lang="en-US" smtClean="0">
                <a:solidFill>
                  <a:prstClr val="black"/>
                </a:solidFill>
                <a:latin typeface="Calibri"/>
                <a:ea typeface="+mn-ea"/>
              </a:rPr>
              <a:pPr fontAlgn="auto">
                <a:spcBef>
                  <a:spcPts val="0"/>
                </a:spcBef>
                <a:spcAft>
                  <a:spcPts val="0"/>
                </a:spcAft>
                <a:defRPr/>
              </a:pPr>
              <a:t>102</a:t>
            </a:fld>
            <a:endParaRPr lang="en-US">
              <a:solidFill>
                <a:prstClr val="black"/>
              </a:solidFill>
              <a:latin typeface="Calibri"/>
              <a:ea typeface="+mn-ea"/>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a:extLst>
              <a:ext uri="{FF2B5EF4-FFF2-40B4-BE49-F238E27FC236}">
                <a16:creationId xmlns:a16="http://schemas.microsoft.com/office/drawing/2014/main" id="{D4A13552-4E2F-86AF-C832-F03DEB5B34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0" name="Notes Placeholder 2">
            <a:extLst>
              <a:ext uri="{FF2B5EF4-FFF2-40B4-BE49-F238E27FC236}">
                <a16:creationId xmlns:a16="http://schemas.microsoft.com/office/drawing/2014/main" id="{3AD1A823-183D-F49B-23CB-5D03EB8F76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0F6E079-48E0-9240-452D-11E87AA36701}"/>
              </a:ext>
            </a:extLst>
          </p:cNvPr>
          <p:cNvSpPr>
            <a:spLocks noGrp="1"/>
          </p:cNvSpPr>
          <p:nvPr>
            <p:ph type="sldNum" sz="quarter" idx="5"/>
          </p:nvPr>
        </p:nvSpPr>
        <p:spPr/>
        <p:txBody>
          <a:bodyPr/>
          <a:lstStyle/>
          <a:p>
            <a:pPr fontAlgn="auto">
              <a:spcBef>
                <a:spcPts val="0"/>
              </a:spcBef>
              <a:spcAft>
                <a:spcPts val="0"/>
              </a:spcAft>
              <a:defRPr/>
            </a:pPr>
            <a:fld id="{3A5E5974-7C5A-BC45-895A-04EF5B86772A}" type="slidenum">
              <a:rPr lang="en-US" smtClean="0">
                <a:solidFill>
                  <a:prstClr val="black"/>
                </a:solidFill>
                <a:latin typeface="Calibri"/>
                <a:ea typeface="+mn-ea"/>
              </a:rPr>
              <a:pPr fontAlgn="auto">
                <a:spcBef>
                  <a:spcPts val="0"/>
                </a:spcBef>
                <a:spcAft>
                  <a:spcPts val="0"/>
                </a:spcAft>
                <a:defRPr/>
              </a:pPr>
              <a:t>231</a:t>
            </a:fld>
            <a:endParaRPr lang="en-US">
              <a:solidFill>
                <a:prstClr val="black"/>
              </a:solidFill>
              <a:latin typeface="Calibri"/>
              <a:ea typeface="+mn-ea"/>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a:extLst>
              <a:ext uri="{FF2B5EF4-FFF2-40B4-BE49-F238E27FC236}">
                <a16:creationId xmlns:a16="http://schemas.microsoft.com/office/drawing/2014/main" id="{4B9C06C3-9F31-0049-482B-88DF7FA397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2" name="Notes Placeholder 2">
            <a:extLst>
              <a:ext uri="{FF2B5EF4-FFF2-40B4-BE49-F238E27FC236}">
                <a16:creationId xmlns:a16="http://schemas.microsoft.com/office/drawing/2014/main" id="{5362417A-DABE-AAEB-9AF3-BE9CDD727A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BD3DF9E-C6B2-8272-69E5-D91A4986ECF8}"/>
              </a:ext>
            </a:extLst>
          </p:cNvPr>
          <p:cNvSpPr>
            <a:spLocks noGrp="1"/>
          </p:cNvSpPr>
          <p:nvPr>
            <p:ph type="sldNum" sz="quarter" idx="5"/>
          </p:nvPr>
        </p:nvSpPr>
        <p:spPr/>
        <p:txBody>
          <a:bodyPr/>
          <a:lstStyle/>
          <a:p>
            <a:pPr fontAlgn="auto">
              <a:spcBef>
                <a:spcPts val="0"/>
              </a:spcBef>
              <a:spcAft>
                <a:spcPts val="0"/>
              </a:spcAft>
              <a:defRPr/>
            </a:pPr>
            <a:fld id="{1F7ABB6F-AF70-7546-8037-44C9058E6ECF}" type="slidenum">
              <a:rPr lang="en-US" smtClean="0">
                <a:solidFill>
                  <a:prstClr val="black"/>
                </a:solidFill>
                <a:latin typeface="Calibri"/>
                <a:ea typeface="+mn-ea"/>
              </a:rPr>
              <a:pPr fontAlgn="auto">
                <a:spcBef>
                  <a:spcPts val="0"/>
                </a:spcBef>
                <a:spcAft>
                  <a:spcPts val="0"/>
                </a:spcAft>
                <a:defRPr/>
              </a:pPr>
              <a:t>234</a:t>
            </a:fld>
            <a:endParaRPr lang="en-US">
              <a:solidFill>
                <a:prstClr val="black"/>
              </a:solidFill>
              <a:latin typeface="Calibri"/>
              <a:ea typeface="+mn-ea"/>
            </a:endParaRPr>
          </a:p>
        </p:txBody>
      </p:sp>
    </p:spTree>
    <p:extLst>
      <p:ext uri="{BB962C8B-B14F-4D97-AF65-F5344CB8AC3E}">
        <p14:creationId xmlns:p14="http://schemas.microsoft.com/office/powerpoint/2010/main" val="25085591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49DD5F02-9A19-35D4-FE9A-EC8F062997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A431560A-83C8-AAB5-8413-6672B7666A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3" name="Slide Number Placeholder 3">
            <a:extLst>
              <a:ext uri="{FF2B5EF4-FFF2-40B4-BE49-F238E27FC236}">
                <a16:creationId xmlns:a16="http://schemas.microsoft.com/office/drawing/2014/main" id="{D4B04E97-465A-3919-14BB-187783F7C5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148B34C-5A33-0F46-A5EC-B7B708BA3C62}" type="slidenum">
              <a:rPr lang="en-US" altLang="en-US" sz="1200" smtClean="0">
                <a:latin typeface="Calibri" panose="020F0502020204030204" pitchFamily="34" charset="0"/>
              </a:rPr>
              <a:pPr/>
              <a:t>258</a:t>
            </a:fld>
            <a:endParaRPr lang="en-US" altLang="en-US" sz="1200">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930D9925-02E6-D500-9984-EEB14FEEC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21F6D82-1BBB-6831-91EF-0D537368A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8467" name="Slide Number Placeholder 3">
            <a:extLst>
              <a:ext uri="{FF2B5EF4-FFF2-40B4-BE49-F238E27FC236}">
                <a16:creationId xmlns:a16="http://schemas.microsoft.com/office/drawing/2014/main" id="{4F5D6DD5-364A-3F39-18F4-6453C2D23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DF3CD-479D-7D4E-AD72-80E419DDC4ED}" type="slidenum">
              <a:rPr lang="en-US" altLang="en-US" sz="1200" smtClean="0">
                <a:latin typeface="Calibri" panose="020F0502020204030204" pitchFamily="34" charset="0"/>
              </a:rPr>
              <a:pPr/>
              <a:t>262</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Slide Image Placeholder 1">
            <a:extLst>
              <a:ext uri="{FF2B5EF4-FFF2-40B4-BE49-F238E27FC236}">
                <a16:creationId xmlns:a16="http://schemas.microsoft.com/office/drawing/2014/main" id="{AA57E121-B066-EFD1-64CC-4E6677C4DA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2" name="Notes Placeholder 2">
            <a:extLst>
              <a:ext uri="{FF2B5EF4-FFF2-40B4-BE49-F238E27FC236}">
                <a16:creationId xmlns:a16="http://schemas.microsoft.com/office/drawing/2014/main" id="{02A74CD9-5931-8485-9081-A00298BB1E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0D0DF4F-8DE1-9C3B-BDB2-B4D3D214BF75}"/>
              </a:ext>
            </a:extLst>
          </p:cNvPr>
          <p:cNvSpPr>
            <a:spLocks noGrp="1"/>
          </p:cNvSpPr>
          <p:nvPr>
            <p:ph type="sldNum" sz="quarter" idx="5"/>
          </p:nvPr>
        </p:nvSpPr>
        <p:spPr/>
        <p:txBody>
          <a:bodyPr/>
          <a:lstStyle/>
          <a:p>
            <a:pPr fontAlgn="auto">
              <a:spcBef>
                <a:spcPts val="0"/>
              </a:spcBef>
              <a:spcAft>
                <a:spcPts val="0"/>
              </a:spcAft>
              <a:defRPr/>
            </a:pPr>
            <a:fld id="{2073A941-5651-0840-8D1B-9ABF5D87570E}" type="slidenum">
              <a:rPr lang="en-US" smtClean="0">
                <a:solidFill>
                  <a:prstClr val="black"/>
                </a:solidFill>
                <a:latin typeface="Calibri"/>
                <a:ea typeface="+mn-ea"/>
              </a:rPr>
              <a:pPr fontAlgn="auto">
                <a:spcBef>
                  <a:spcPts val="0"/>
                </a:spcBef>
                <a:spcAft>
                  <a:spcPts val="0"/>
                </a:spcAft>
                <a:defRPr/>
              </a:pPr>
              <a:t>103</a:t>
            </a:fld>
            <a:endParaRPr lang="en-US">
              <a:solidFill>
                <a:prstClr val="black"/>
              </a:solidFill>
              <a:latin typeface="Calibri"/>
              <a:ea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Slide Image Placeholder 1">
            <a:extLst>
              <a:ext uri="{FF2B5EF4-FFF2-40B4-BE49-F238E27FC236}">
                <a16:creationId xmlns:a16="http://schemas.microsoft.com/office/drawing/2014/main" id="{EA47B45B-8A6E-7E78-0FD8-76DCC35EF8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2" name="Notes Placeholder 2">
            <a:extLst>
              <a:ext uri="{FF2B5EF4-FFF2-40B4-BE49-F238E27FC236}">
                <a16:creationId xmlns:a16="http://schemas.microsoft.com/office/drawing/2014/main" id="{0E8D8C3D-A6F3-2C59-FA9A-1ACC1839CC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EB748C1-1560-FBC2-6204-E3AB5915506D}"/>
              </a:ext>
            </a:extLst>
          </p:cNvPr>
          <p:cNvSpPr>
            <a:spLocks noGrp="1"/>
          </p:cNvSpPr>
          <p:nvPr>
            <p:ph type="sldNum" sz="quarter" idx="5"/>
          </p:nvPr>
        </p:nvSpPr>
        <p:spPr/>
        <p:txBody>
          <a:bodyPr/>
          <a:lstStyle/>
          <a:p>
            <a:pPr fontAlgn="auto">
              <a:spcBef>
                <a:spcPts val="0"/>
              </a:spcBef>
              <a:spcAft>
                <a:spcPts val="0"/>
              </a:spcAft>
              <a:defRPr/>
            </a:pPr>
            <a:fld id="{5C264DE2-F443-CC48-9658-2238F6156558}" type="slidenum">
              <a:rPr lang="en-US" smtClean="0">
                <a:solidFill>
                  <a:prstClr val="black"/>
                </a:solidFill>
                <a:latin typeface="Calibri"/>
                <a:ea typeface="+mn-ea"/>
              </a:rPr>
              <a:pPr fontAlgn="auto">
                <a:spcBef>
                  <a:spcPts val="0"/>
                </a:spcBef>
                <a:spcAft>
                  <a:spcPts val="0"/>
                </a:spcAft>
                <a:defRPr/>
              </a:pPr>
              <a:t>104</a:t>
            </a:fld>
            <a:endParaRPr lang="en-US">
              <a:solidFill>
                <a:prstClr val="black"/>
              </a:solidFill>
              <a:latin typeface="Calibri"/>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BABDFE93-6A38-5BAC-B117-1DBE7C7F68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9C2CF04-FA51-71D8-60E1-72709CF3FF4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3013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A3D18-2828-197C-320E-927E750849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DA90C-A876-6383-97C5-E05101C178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2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9492E-3515-949F-9F87-866DD9A84C6F}"/>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0D21DF24-357A-35C5-5BBE-022A319726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0521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C2592-8DD6-2C46-E33F-8D0AB936AF4D}"/>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0ED23E25-58EB-F8CD-79F3-D67487DE3D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25548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03B80E1-198C-B99F-9461-3E6B8F7B5E3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CED51A3-31D2-D340-8C23-A6762819C51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728CAFFC-F673-3FE7-8235-058D2CF5CE6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60E39552-C966-FCF2-A82D-1D3EFC8818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428660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1A5C958-A1DD-5523-2812-600690219DF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0C15617-B003-9840-93C1-7734D8DEBC9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DAD99ADC-0383-32C5-56E2-286C623B6626}"/>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5A1B3479-6D1E-F58F-6C13-20B64C3490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801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EEE7DA1E-3520-5BAB-4B4C-1DBA57D716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567E96FA-85AB-8B89-DA9D-000105B94FD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E44374-8D67-294F-A580-79101C093B1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1746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8D53BC8-1162-E92D-BCC8-FA60634ABC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E7DB09E1-B10E-6880-DE89-23C43769F90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712716-8EE4-9343-B45D-20B925351A1E}"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3838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BA75446-21E2-712B-1102-FFB75C83A08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C7D87AA-8DA7-2C4A-A861-4A4B5C81DF58}"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949BFB-8730-E561-F824-7C6449A083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3939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4AB7E68-A717-B335-9F47-81126B32CDB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144CD56-DD45-EF4C-AA9C-9D30325F360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31577997-8AC2-BB8B-2127-5FBCDD35D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402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5A9A-4C16-8843-3191-A3F1EAF3C5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967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51BB8D88-CA7A-A1EC-1914-B598A40D0F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3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7D30C1E-DC1B-6903-617D-F178D4FAAA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4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153737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8598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6570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5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75CF434-ED7C-077D-8A16-EEFDE81A20D3}"/>
              </a:ext>
            </a:extLst>
          </p:cNvPr>
          <p:cNvSpPr>
            <a:spLocks noGrp="1"/>
          </p:cNvSpPr>
          <p:nvPr>
            <p:ph type="dt" sz="half" idx="10"/>
          </p:nvPr>
        </p:nvSpPr>
        <p:spPr>
          <a:xfrm>
            <a:off x="0" y="0"/>
            <a:ext cx="0" cy="0"/>
          </a:xfrm>
        </p:spPr>
        <p:txBody>
          <a:bodyPr/>
          <a:lstStyle>
            <a:lvl1pPr>
              <a:defRPr/>
            </a:lvl1pPr>
          </a:lstStyle>
          <a:p>
            <a:pPr>
              <a:defRPr/>
            </a:pPr>
            <a:fld id="{CF5A45CC-6938-894F-A90C-AD0722B0A77C}" type="datetime1">
              <a:rPr lang="en-CA"/>
              <a:pPr>
                <a:defRPr/>
              </a:pPr>
              <a:t>2024-04-09</a:t>
            </a:fld>
            <a:endParaRPr lang="en-US"/>
          </a:p>
        </p:txBody>
      </p:sp>
      <p:sp>
        <p:nvSpPr>
          <p:cNvPr id="5" name="Footer Placeholder 4">
            <a:extLst>
              <a:ext uri="{FF2B5EF4-FFF2-40B4-BE49-F238E27FC236}">
                <a16:creationId xmlns:a16="http://schemas.microsoft.com/office/drawing/2014/main" id="{0B5F54DA-AC8C-C88B-1E39-21CA0C5AC41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45C6F-86C1-3B26-BADD-AC418D77CA64}"/>
              </a:ext>
            </a:extLst>
          </p:cNvPr>
          <p:cNvSpPr>
            <a:spLocks noGrp="1"/>
          </p:cNvSpPr>
          <p:nvPr>
            <p:ph type="sldNum" sz="quarter" idx="12"/>
          </p:nvPr>
        </p:nvSpPr>
        <p:spPr>
          <a:xfrm>
            <a:off x="0" y="0"/>
            <a:ext cx="0" cy="0"/>
          </a:xfrm>
        </p:spPr>
        <p:txBody>
          <a:bodyPr/>
          <a:lstStyle>
            <a:lvl1pPr>
              <a:defRPr/>
            </a:lvl1pPr>
          </a:lstStyle>
          <a:p>
            <a:pPr>
              <a:defRPr/>
            </a:pPr>
            <a:fld id="{03ACF0D9-0AAF-904D-8C10-2F6E14241FDB}" type="slidenum">
              <a:rPr lang="en-US"/>
              <a:pPr>
                <a:defRPr/>
              </a:pPr>
              <a:t>‹#›</a:t>
            </a:fld>
            <a:endParaRPr lang="en-US"/>
          </a:p>
        </p:txBody>
      </p:sp>
    </p:spTree>
    <p:extLst>
      <p:ext uri="{BB962C8B-B14F-4D97-AF65-F5344CB8AC3E}">
        <p14:creationId xmlns:p14="http://schemas.microsoft.com/office/powerpoint/2010/main" val="111958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070B0-038E-08D2-BAD6-7221D537E06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29EFA95-CCDB-2CB8-23E6-2904D73E73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2B3088D5-A60F-5524-AD72-24774A5BA0FE}"/>
              </a:ext>
            </a:extLst>
          </p:cNvPr>
          <p:cNvPicPr>
            <a:picLocks noChangeAspect="1" noChangeArrowheads="1"/>
          </p:cNvPicPr>
          <p:nvPr userDrawn="1"/>
        </p:nvPicPr>
        <p:blipFill rotWithShape="1">
          <a:blip r:embed="rId3"/>
          <a:srcRect l="242" t="21508" r="-242" b="9224"/>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85055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3893-26C5-01AD-96F3-9536248D296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2D569ED-152A-B747-B981-372BF49899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9691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D1FE-9DA6-2B3C-97F7-254CB05F57B2}"/>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AB873854-2D61-5A25-30F3-15F630C375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7552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6B6C4-0314-FBE4-E527-775DBDD9FAB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F2B4351-1082-0421-6DAF-D9A70DBB44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35916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57D78-8484-EB53-429F-46217DA2079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C0BEE87-ADC6-CE13-142E-D40BC240FD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7102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4A38D-A198-1245-08E7-2AD9474649C1}"/>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E57E911-9EAD-B4A3-683D-8D81C87983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143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C9BED-0E95-25CA-3CC2-95CF7BB40AC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C4B7542-3CC3-8D23-C1A8-C2DE8D90A5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0145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889" r:id="rId22"/>
    <p:sldLayoutId id="2147485890" r:id="rId23"/>
    <p:sldLayoutId id="2147485891" r:id="rId24"/>
    <p:sldLayoutId id="2147485892" r:id="rId25"/>
    <p:sldLayoutId id="2147485914" r:id="rId2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jon.festinger@ubc.ca" TargetMode="External"/><Relationship Id="rId7" Type="http://schemas.openxmlformats.org/officeDocument/2006/relationships/customXml" Target="../ink/ink2.xml"/><Relationship Id="rId2" Type="http://schemas.openxmlformats.org/officeDocument/2006/relationships/hyperlink" Target="http://cms.ubc.ca/" TargetMode="Externa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customXml" Target="../ink/ink1.xml"/><Relationship Id="rId4" Type="http://schemas.openxmlformats.org/officeDocument/2006/relationships/hyperlink" Target="mailto:jon_festinger@thecdm.ca"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arget="../media/image90.jpeg" Type="http://schemas.openxmlformats.org/officeDocument/2006/relationships/image"/><Relationship Id="rId1" Target="../slideLayouts/slideLayout25.xml" Type="http://schemas.openxmlformats.org/officeDocument/2006/relationships/slideLayout"/></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2" Target="../media/image92.jpeg" Type="http://schemas.openxmlformats.org/officeDocument/2006/relationships/image"/><Relationship Id="rId1" Target="../slideLayouts/slideLayout24.xml" Type="http://schemas.openxmlformats.org/officeDocument/2006/relationships/slideLayout"/></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2" Target="../media/image93.jpeg" Type="http://schemas.openxmlformats.org/officeDocument/2006/relationships/image"/><Relationship Id="rId1" Target="../slideLayouts/slideLayout25.xml" Type="http://schemas.openxmlformats.org/officeDocument/2006/relationships/slideLayout"/></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arget="../ink/ink3.xml" Type="http://schemas.openxmlformats.org/officeDocument/2006/relationships/customXml"/><Relationship Id="rId2" Target="../media/image20.jpeg" Type="http://schemas.openxmlformats.org/officeDocument/2006/relationships/image"/><Relationship Id="rId1" Target="../slideLayouts/slideLayout25.xml" Type="http://schemas.openxmlformats.org/officeDocument/2006/relationships/slideLayout"/><Relationship Id="rId6" Target="../media/image46.png" Type="http://schemas.openxmlformats.org/officeDocument/2006/relationships/image"/><Relationship Id="rId5" Target="../ink/ink4.xml" Type="http://schemas.openxmlformats.org/officeDocument/2006/relationships/customXml"/><Relationship Id="rId4" Target="../media/image45.png" Type="http://schemas.openxmlformats.org/officeDocument/2006/relationships/image"/></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2.png"/><Relationship Id="rId1" Type="http://schemas.openxmlformats.org/officeDocument/2006/relationships/slideLayout" Target="../slideLayouts/slideLayout26.xml"/><Relationship Id="rId4" Type="http://schemas.openxmlformats.org/officeDocument/2006/relationships/image" Target="../media/image200.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168.xml.rels><?xml version="1.0" encoding="UTF-8" standalone="yes" ?><Relationships xmlns="http://schemas.openxmlformats.org/package/2006/relationships"><Relationship Id="rId2" Target="../media/image98.jpeg" Type="http://schemas.openxmlformats.org/officeDocument/2006/relationships/image"/><Relationship Id="rId1" Target="../slideLayouts/slideLayout25.xml" Type="http://schemas.openxmlformats.org/officeDocument/2006/relationships/slideLayout"/></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3.png"/><Relationship Id="rId1" Type="http://schemas.openxmlformats.org/officeDocument/2006/relationships/slideLayout" Target="../slideLayouts/slideLayout26.xml"/><Relationship Id="rId4" Type="http://schemas.openxmlformats.org/officeDocument/2006/relationships/image" Target="../media/image220.png"/></Relationships>
</file>

<file path=ppt/slides/_rels/slide1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2.png"/><Relationship Id="rId1" Type="http://schemas.openxmlformats.org/officeDocument/2006/relationships/slideLayout" Target="../slideLayouts/slideLayout26.xml"/><Relationship Id="rId4" Type="http://schemas.openxmlformats.org/officeDocument/2006/relationships/image" Target="../media/image230.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3" Target="../media/image100.png" Type="http://schemas.openxmlformats.org/officeDocument/2006/relationships/image"/><Relationship Id="rId2" Target="../media/image99.jpeg" Type="http://schemas.openxmlformats.org/officeDocument/2006/relationships/image"/><Relationship Id="rId1" Target="../slideLayouts/slideLayout24.xml" Type="http://schemas.openxmlformats.org/officeDocument/2006/relationships/slideLayout"/><Relationship Id="rId4" Target="../media/image101.jpeg" Type="http://schemas.openxmlformats.org/officeDocument/2006/relationships/image"/></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2" Target="../media/image92.jpeg" Type="http://schemas.openxmlformats.org/officeDocument/2006/relationships/image"/><Relationship Id="rId1" Target="../slideLayouts/slideLayout24.xml" Type="http://schemas.openxmlformats.org/officeDocument/2006/relationships/slideLayout"/></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4.png"/><Relationship Id="rId1" Type="http://schemas.openxmlformats.org/officeDocument/2006/relationships/slideLayout" Target="../slideLayouts/slideLayout26.xml"/><Relationship Id="rId4" Type="http://schemas.openxmlformats.org/officeDocument/2006/relationships/image" Target="../media/image250.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8.xml.rels><?xml version="1.0" encoding="UTF-8" standalone="yes" ?><Relationships xmlns="http://schemas.openxmlformats.org/package/2006/relationships"><Relationship Id="rId2" Target="../media/image102.jpeg" Type="http://schemas.openxmlformats.org/officeDocument/2006/relationships/image"/><Relationship Id="rId1" Target="../slideLayouts/slideLayout25.xml" Type="http://schemas.openxmlformats.org/officeDocument/2006/relationships/slideLayout"/></Relationships>
</file>

<file path=ppt/slides/_rels/slide1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5.png"/><Relationship Id="rId1" Type="http://schemas.openxmlformats.org/officeDocument/2006/relationships/slideLayout" Target="../slideLayouts/slideLayout26.xml"/><Relationship Id="rId4" Type="http://schemas.openxmlformats.org/officeDocument/2006/relationships/image" Target="../media/image270.png"/></Relationships>
</file>

<file path=ppt/slides/_rels/slide200.xml.rels><?xml version="1.0" encoding="UTF-8" standalone="yes" ?><Relationships xmlns="http://schemas.openxmlformats.org/package/2006/relationships"><Relationship Id="rId2" Target="../media/image104.jpeg" Type="http://schemas.openxmlformats.org/officeDocument/2006/relationships/image"/><Relationship Id="rId1" Target="../slideLayouts/slideLayout25.xml" Type="http://schemas.openxmlformats.org/officeDocument/2006/relationships/slideLayout"/></Relationships>
</file>

<file path=ppt/slides/_rels/slide201.xml.rels><?xml version="1.0" encoding="UTF-8" standalone="yes" ?><Relationships xmlns="http://schemas.openxmlformats.org/package/2006/relationships"><Relationship Id="rId2" Target="../media/image105.jpeg" Type="http://schemas.openxmlformats.org/officeDocument/2006/relationships/image"/><Relationship Id="rId1" Target="../slideLayouts/slideLayout25.xml" Type="http://schemas.openxmlformats.org/officeDocument/2006/relationships/slideLayout"/></Relationships>
</file>

<file path=ppt/slides/_rels/slide202.xml.rels><?xml version="1.0" encoding="UTF-8" standalone="yes" ?><Relationships xmlns="http://schemas.openxmlformats.org/package/2006/relationships"><Relationship Id="rId2" Target="../media/image106.jpeg" Type="http://schemas.openxmlformats.org/officeDocument/2006/relationships/image"/><Relationship Id="rId1" Target="../slideLayouts/slideLayout25.xml" Type="http://schemas.openxmlformats.org/officeDocument/2006/relationships/slideLayout"/></Relationships>
</file>

<file path=ppt/slides/_rels/slide203.xml.rels><?xml version="1.0" encoding="UTF-8" standalone="yes" ?><Relationships xmlns="http://schemas.openxmlformats.org/package/2006/relationships"><Relationship Id="rId2" Target="../media/image107.jpeg" Type="http://schemas.openxmlformats.org/officeDocument/2006/relationships/image"/><Relationship Id="rId1" Target="../slideLayouts/slideLayout25.xml" Type="http://schemas.openxmlformats.org/officeDocument/2006/relationships/slideLayout"/></Relationships>
</file>

<file path=ppt/slides/_rels/slide2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youtu.be/BwgnXZ98AfI" TargetMode="External"/><Relationship Id="rId1" Type="http://schemas.openxmlformats.org/officeDocument/2006/relationships/slideLayout" Target="../slideLayouts/slideLayout25.xml"/></Relationships>
</file>

<file path=ppt/slides/_rels/slide205.xml.rels><?xml version="1.0" encoding="UTF-8" standalone="yes" ?><Relationships xmlns="http://schemas.openxmlformats.org/package/2006/relationships"><Relationship Id="rId2" Target="../media/image109.jpeg" Type="http://schemas.openxmlformats.org/officeDocument/2006/relationships/image"/><Relationship Id="rId1" Target="../slideLayouts/slideLayout25.xml" Type="http://schemas.openxmlformats.org/officeDocument/2006/relationships/slideLayout"/></Relationships>
</file>

<file path=ppt/slides/_rels/slide2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207.xml.rels><?xml version="1.0" encoding="UTF-8" standalone="yes" ?><Relationships xmlns="http://schemas.openxmlformats.org/package/2006/relationships"><Relationship Id="rId2" Target="../media/image111.jpeg" Type="http://schemas.openxmlformats.org/officeDocument/2006/relationships/image"/><Relationship Id="rId1" Target="../slideLayouts/slideLayout25.xml" Type="http://schemas.openxmlformats.org/officeDocument/2006/relationships/slideLayout"/></Relationships>
</file>

<file path=ppt/slides/_rels/slide208.xml.rels><?xml version="1.0" encoding="UTF-8" standalone="yes" ?><Relationships xmlns="http://schemas.openxmlformats.org/package/2006/relationships"><Relationship Id="rId2" Target="../media/image112.jpeg" Type="http://schemas.openxmlformats.org/officeDocument/2006/relationships/image"/><Relationship Id="rId1" Target="../slideLayouts/slideLayout25.xml" Type="http://schemas.openxmlformats.org/officeDocument/2006/relationships/slideLayout"/></Relationships>
</file>

<file path=ppt/slides/_rels/slide2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6.xml"/><Relationship Id="rId5" Type="http://schemas.openxmlformats.org/officeDocument/2006/relationships/image" Target="../media/image300.png"/><Relationship Id="rId4" Type="http://schemas.openxmlformats.org/officeDocument/2006/relationships/customXml" Target="../ink/ink10.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8.png"/><Relationship Id="rId1" Type="http://schemas.openxmlformats.org/officeDocument/2006/relationships/slideLayout" Target="../slideLayouts/slideLayout25.xml"/><Relationship Id="rId4" Type="http://schemas.openxmlformats.org/officeDocument/2006/relationships/image" Target="../media/image280.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235.xml.rels><?xml version="1.0" encoding="UTF-8" standalone="yes" ?><Relationships xmlns="http://schemas.openxmlformats.org/package/2006/relationships"><Relationship Id="rId2" Target="../media/image114.jpeg" Type="http://schemas.openxmlformats.org/officeDocument/2006/relationships/image"/><Relationship Id="rId1" Target="../slideLayouts/slideLayout25.xml" Type="http://schemas.openxmlformats.org/officeDocument/2006/relationships/slideLayout"/></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23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arget="../media/image29.jpeg" Type="http://schemas.openxmlformats.org/officeDocument/2006/relationships/image"/><Relationship Id="rId1" Target="../slideLayouts/slideLayout25.xml" Type="http://schemas.openxmlformats.org/officeDocument/2006/relationships/slideLayout"/></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248.xml.rels><?xml version="1.0" encoding="UTF-8" standalone="yes" ?><Relationships xmlns="http://schemas.openxmlformats.org/package/2006/relationships"><Relationship Id="rId2" Target="../media/image117.jpeg" Type="http://schemas.openxmlformats.org/officeDocument/2006/relationships/image"/><Relationship Id="rId1" Target="../slideLayouts/slideLayout25.xml" Type="http://schemas.openxmlformats.org/officeDocument/2006/relationships/slideLayout"/></Relationships>
</file>

<file path=ppt/slides/_rels/slide2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5.xml"/></Relationships>
</file>

<file path=ppt/slides/_rels/slide2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5.xml"/></Relationships>
</file>

<file path=ppt/slides/_rels/slide2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5.xml"/></Relationships>
</file>

<file path=ppt/slides/_rels/slide2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5.xml"/></Relationships>
</file>

<file path=ppt/slides/_rels/slide2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5.xml"/></Relationships>
</file>

<file path=ppt/slides/_rels/slide2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5.xml"/></Relationships>
</file>

<file path=ppt/slides/_rels/slide256.xml.rels><?xml version="1.0" encoding="UTF-8" standalone="yes" ?><Relationships xmlns="http://schemas.openxmlformats.org/package/2006/relationships"><Relationship Id="rId2" Target="../media/image125.jpeg" Type="http://schemas.openxmlformats.org/officeDocument/2006/relationships/image"/><Relationship Id="rId1" Target="../slideLayouts/slideLayout23.xml" Type="http://schemas.openxmlformats.org/officeDocument/2006/relationships/slideLayout"/></Relationships>
</file>

<file path=ppt/slides/_rels/slide2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5.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4.xml.rels><?xml version="1.0" encoding="UTF-8" standalone="yes" ?><Relationships xmlns="http://schemas.openxmlformats.org/package/2006/relationships"><Relationship Id="rId2" Target="../media/image128.jpeg" Type="http://schemas.openxmlformats.org/officeDocument/2006/relationships/image"/><Relationship Id="rId1" Target="../slideLayouts/slideLayout25.xml" Type="http://schemas.openxmlformats.org/officeDocument/2006/relationships/slideLayout"/></Relationships>
</file>

<file path=ppt/slides/_rels/slide26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5.xml"/></Relationships>
</file>

<file path=ppt/slides/_rels/slide26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arget="../media/image580.png" Type="http://schemas.openxmlformats.org/officeDocument/2006/relationships/image"/><Relationship Id="rId7" Target="../media/image32.jpeg" Type="http://schemas.openxmlformats.org/officeDocument/2006/relationships/image"/><Relationship Id="rId2" Target="../ink/ink12.xml" Type="http://schemas.openxmlformats.org/officeDocument/2006/relationships/customXml"/><Relationship Id="rId1" Target="../slideLayouts/slideLayout25.xml" Type="http://schemas.openxmlformats.org/officeDocument/2006/relationships/slideLayout"/><Relationship Id="rId6" Target="../media/image31.jpeg" Type="http://schemas.openxmlformats.org/officeDocument/2006/relationships/image"/><Relationship Id="rId5" Target="../media/image59.png" Type="http://schemas.openxmlformats.org/officeDocument/2006/relationships/image"/><Relationship Id="rId4" Target="../ink/ink13.xml" Type="http://schemas.openxmlformats.org/officeDocument/2006/relationships/custom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hyperlink" Target="mailto:jfestinger@telus.ne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arget="../media/image36.jpeg" Type="http://schemas.openxmlformats.org/officeDocument/2006/relationships/image"/><Relationship Id="rId1" Target="../slideLayouts/slideLayout25.xml" Type="http://schemas.openxmlformats.org/officeDocument/2006/relationships/slideLayout"/></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arget="../media/image38.jpeg" Type="http://schemas.openxmlformats.org/officeDocument/2006/relationships/image"/><Relationship Id="rId1" Target="../slideLayouts/slideLayout25.xml" Type="http://schemas.openxmlformats.org/officeDocument/2006/relationships/slideLayout"/></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arget="../media/image40.jpeg" Type="http://schemas.openxmlformats.org/officeDocument/2006/relationships/image"/><Relationship Id="rId1" Target="../slideLayouts/slideLayout25.xml" Type="http://schemas.openxmlformats.org/officeDocument/2006/relationships/slideLayout"/></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arget="../media/image43.jpeg" Type="http://schemas.openxmlformats.org/officeDocument/2006/relationships/image"/><Relationship Id="rId1" Target="../slideLayouts/slideLayout25.xml" Type="http://schemas.openxmlformats.org/officeDocument/2006/relationships/slideLayout"/></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arget="../media/image44.jpeg" Type="http://schemas.openxmlformats.org/officeDocument/2006/relationships/image"/><Relationship Id="rId1" Target="../slideLayouts/slideLayout25.xml" Type="http://schemas.openxmlformats.org/officeDocument/2006/relationships/slideLayout"/></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arget="../media/image47.jpeg" Type="http://schemas.openxmlformats.org/officeDocument/2006/relationships/image"/><Relationship Id="rId1" Target="../slideLayouts/slideLayout25.xml" Type="http://schemas.openxmlformats.org/officeDocument/2006/relationships/slideLayout"/></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arget="../media/image49.jpeg" Type="http://schemas.openxmlformats.org/officeDocument/2006/relationships/image"/><Relationship Id="rId1" Target="../slideLayouts/slideLayout25.xml" Type="http://schemas.openxmlformats.org/officeDocument/2006/relationships/slideLayout"/></Relationships>
</file>

<file path=ppt/slides/_rels/slide55.xml.rels><?xml version="1.0" encoding="UTF-8" standalone="yes" ?><Relationships xmlns="http://schemas.openxmlformats.org/package/2006/relationships"><Relationship Id="rId2" Target="../media/image50.jpeg" Type="http://schemas.openxmlformats.org/officeDocument/2006/relationships/image"/><Relationship Id="rId1" Target="../slideLayouts/slideLayout25.xml" Type="http://schemas.openxmlformats.org/officeDocument/2006/relationships/slideLayout"/></Relationships>
</file>

<file path=ppt/slides/_rels/slide56.xml.rels><?xml version="1.0" encoding="UTF-8" standalone="yes" ?><Relationships xmlns="http://schemas.openxmlformats.org/package/2006/relationships"><Relationship Id="rId2" Target="../media/image51.jpeg" Type="http://schemas.openxmlformats.org/officeDocument/2006/relationships/image"/><Relationship Id="rId1" Target="../slideLayouts/slideLayout25.xml" Type="http://schemas.openxmlformats.org/officeDocument/2006/relationships/slideLayout"/></Relationships>
</file>

<file path=ppt/slides/_rels/slide57.xml.rels><?xml version="1.0" encoding="UTF-8" standalone="yes" ?><Relationships xmlns="http://schemas.openxmlformats.org/package/2006/relationships"><Relationship Id="rId2" Target="../media/image52.jpeg" Type="http://schemas.openxmlformats.org/officeDocument/2006/relationships/image"/><Relationship Id="rId1" Target="../slideLayouts/slideLayout25.xml" Type="http://schemas.openxmlformats.org/officeDocument/2006/relationships/slideLayout"/></Relationships>
</file>

<file path=ppt/slides/_rels/slide58.xml.rels><?xml version="1.0" encoding="UTF-8" standalone="yes" ?><Relationships xmlns="http://schemas.openxmlformats.org/package/2006/relationships"><Relationship Id="rId2" Target="../media/image53.jpeg" Type="http://schemas.openxmlformats.org/officeDocument/2006/relationships/image"/><Relationship Id="rId1" Target="../slideLayouts/slideLayout25.xml" Type="http://schemas.openxmlformats.org/officeDocument/2006/relationships/slideLayout"/></Relationships>
</file>

<file path=ppt/slides/_rels/slide59.xml.rels><?xml version="1.0" encoding="UTF-8" standalone="yes" ?><Relationships xmlns="http://schemas.openxmlformats.org/package/2006/relationships"><Relationship Id="rId2" Target="../media/image54.jpeg" Type="http://schemas.openxmlformats.org/officeDocument/2006/relationships/image"/><Relationship Id="rId1" Target="../slideLayouts/slideLayout25.xml" Type="http://schemas.openxmlformats.org/officeDocument/2006/relationships/slideLayout"/></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arget="../media/image55.jpeg" Type="http://schemas.openxmlformats.org/officeDocument/2006/relationships/image"/><Relationship Id="rId1" Target="../slideLayouts/slideLayout25.xml" Type="http://schemas.openxmlformats.org/officeDocument/2006/relationships/slideLayout"/></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arget="../media/image61.jpeg" Type="http://schemas.openxmlformats.org/officeDocument/2006/relationships/image"/><Relationship Id="rId2" Target="../media/image60.jpeg" Type="http://schemas.openxmlformats.org/officeDocument/2006/relationships/image"/><Relationship Id="rId1" Target="../slideLayouts/slideLayout25.xml" Type="http://schemas.openxmlformats.org/officeDocument/2006/relationships/slideLayout"/></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arget="../media/image65.jpeg" Type="http://schemas.openxmlformats.org/officeDocument/2006/relationships/image"/><Relationship Id="rId1" Target="../slideLayouts/slideLayout25.xml" Type="http://schemas.openxmlformats.org/officeDocument/2006/relationships/slideLayout"/></Relationships>
</file>

<file path=ppt/slides/_rels/slide69.xml.rels><?xml version="1.0" encoding="UTF-8" standalone="yes" ?><Relationships xmlns="http://schemas.openxmlformats.org/package/2006/relationships"><Relationship Id="rId2" Target="../media/image66.jpeg" Type="http://schemas.openxmlformats.org/officeDocument/2006/relationships/image"/><Relationship Id="rId1" Target="../slideLayouts/slideLayout25.xml" Type="http://schemas.openxmlformats.org/officeDocument/2006/relationships/slideLayout"/></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arget="../media/image67.jpeg" Type="http://schemas.openxmlformats.org/officeDocument/2006/relationships/image"/><Relationship Id="rId1" Target="../slideLayouts/slideLayout25.xml" Type="http://schemas.openxmlformats.org/officeDocument/2006/relationships/slideLayout"/></Relationships>
</file>

<file path=ppt/slides/_rels/slide71.xml.rels><?xml version="1.0" encoding="UTF-8" standalone="yes" ?><Relationships xmlns="http://schemas.openxmlformats.org/package/2006/relationships"><Relationship Id="rId2" Target="../media/image68.jpeg" Type="http://schemas.openxmlformats.org/officeDocument/2006/relationships/image"/><Relationship Id="rId1" Target="../slideLayouts/slideLayout25.xml" Type="http://schemas.openxmlformats.org/officeDocument/2006/relationships/slideLayout"/></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arget="../media/image73.jpeg" Type="http://schemas.openxmlformats.org/officeDocument/2006/relationships/image"/><Relationship Id="rId1" Target="../slideLayouts/slideLayout25.xml" Type="http://schemas.openxmlformats.org/officeDocument/2006/relationships/slideLayout"/></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arget="../media/image75.jpeg" Type="http://schemas.openxmlformats.org/officeDocument/2006/relationships/image"/><Relationship Id="rId1" Target="../slideLayouts/slideLayout25.xml" Type="http://schemas.openxmlformats.org/officeDocument/2006/relationships/slideLayout"/></Relationships>
</file>

<file path=ppt/slides/_rels/slide79.xml.rels><?xml version="1.0" encoding="UTF-8" standalone="yes" ?><Relationships xmlns="http://schemas.openxmlformats.org/package/2006/relationships"><Relationship Id="rId2" Target="../media/image76.jpeg" Type="http://schemas.openxmlformats.org/officeDocument/2006/relationships/image"/><Relationship Id="rId1" Target="../slideLayouts/slideLayout25.xml" Type="http://schemas.openxmlformats.org/officeDocument/2006/relationships/slideLayout"/></Relationships>
</file>

<file path=ppt/slides/_rels/slide8.xml.rels><?xml version="1.0" encoding="UTF-8" standalone="yes" ?><Relationships xmlns="http://schemas.openxmlformats.org/package/2006/relationships"><Relationship Id="rId3" Target="../media/image17.jpeg" Type="http://schemas.openxmlformats.org/officeDocument/2006/relationships/image"/><Relationship Id="rId2" Target="https://iplaw.allard.ubc.ca/" TargetMode="External" Type="http://schemas.openxmlformats.org/officeDocument/2006/relationships/hyperlink"/><Relationship Id="rId1" Target="../slideLayouts/slideLayout23.xml" Type="http://schemas.openxmlformats.org/officeDocument/2006/relationships/slideLayout"/><Relationship Id="rId4" Target="../media/image18.jpeg" Type="http://schemas.openxmlformats.org/officeDocument/2006/relationships/image"/></Relationships>
</file>

<file path=ppt/slides/_rels/slide80.xml.rels><?xml version="1.0" encoding="UTF-8" standalone="yes" ?><Relationships xmlns="http://schemas.openxmlformats.org/package/2006/relationships"><Relationship Id="rId2" Target="../media/image77.jpeg" Type="http://schemas.openxmlformats.org/officeDocument/2006/relationships/image"/><Relationship Id="rId1" Target="../slideLayouts/slideLayout25.xml" Type="http://schemas.openxmlformats.org/officeDocument/2006/relationships/slideLayout"/></Relationships>
</file>

<file path=ppt/slides/_rels/slide81.xml.rels><?xml version="1.0" encoding="UTF-8" standalone="yes" ?><Relationships xmlns="http://schemas.openxmlformats.org/package/2006/relationships"><Relationship Id="rId2" Target="../media/image78.jpeg" Type="http://schemas.openxmlformats.org/officeDocument/2006/relationships/image"/><Relationship Id="rId1" Target="../slideLayouts/slideLayout25.xml" Type="http://schemas.openxmlformats.org/officeDocument/2006/relationships/slideLayout"/></Relationships>
</file>

<file path=ppt/slides/_rels/slide82.xml.rels><?xml version="1.0" encoding="UTF-8" standalone="yes" ?><Relationships xmlns="http://schemas.openxmlformats.org/package/2006/relationships"><Relationship Id="rId2" Target="../media/image79.jpeg" Type="http://schemas.openxmlformats.org/officeDocument/2006/relationships/image"/><Relationship Id="rId1" Target="../slideLayouts/slideLayout25.xml" Type="http://schemas.openxmlformats.org/officeDocument/2006/relationships/slideLayout"/></Relationships>
</file>

<file path=ppt/slides/_rels/slide83.xml.rels><?xml version="1.0" encoding="UTF-8" standalone="yes" ?><Relationships xmlns="http://schemas.openxmlformats.org/package/2006/relationships"><Relationship Id="rId2" Target="../media/image80.jpeg" Type="http://schemas.openxmlformats.org/officeDocument/2006/relationships/image"/><Relationship Id="rId1" Target="../slideLayouts/slideLayout25.xml" Type="http://schemas.openxmlformats.org/officeDocument/2006/relationships/slideLayout"/></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arget="../media/image83.jpeg" Type="http://schemas.openxmlformats.org/officeDocument/2006/relationships/image"/><Relationship Id="rId1" Target="../slideLayouts/slideLayout25.xml" Type="http://schemas.openxmlformats.org/officeDocument/2006/relationships/slideLayout"/></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arget="https://iplaw.allard.ubc.ca/2020/06/01/gowlings-roch-ripley-r-nelson-godfrey-on-patent-remedies-etc/" TargetMode="External" Type="http://schemas.openxmlformats.org/officeDocument/2006/relationships/hyperlink"/><Relationship Id="rId2" Target="../media/image87.jpeg" Type="http://schemas.openxmlformats.org/officeDocument/2006/relationships/image"/><Relationship Id="rId1" Target="../slideLayouts/slideLayout25.xml" Type="http://schemas.openxmlformats.org/officeDocument/2006/relationships/slideLayout"/></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arget="../media/image89.jpeg" Type="http://schemas.openxmlformats.org/officeDocument/2006/relationships/image"/><Relationship Id="rId1" Target="../slideLayouts/slideLayout25.xml" Type="http://schemas.openxmlformats.org/officeDocument/2006/relationships/slideLayout"/></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3">
            <a:extLst>
              <a:ext uri="{FF2B5EF4-FFF2-40B4-BE49-F238E27FC236}">
                <a16:creationId xmlns:a16="http://schemas.microsoft.com/office/drawing/2014/main" id="{7C03DCDB-9D69-5581-C0E9-D29F69A59C8D}"/>
              </a:ext>
            </a:extLst>
          </p:cNvPr>
          <p:cNvSpPr>
            <a:spLocks noGrp="1"/>
          </p:cNvSpPr>
          <p:nvPr>
            <p:ph type="body" sz="quarter" idx="11"/>
          </p:nvPr>
        </p:nvSpPr>
        <p:spPr bwMode="auto">
          <a:xfrm>
            <a:off x="365125" y="52388"/>
            <a:ext cx="8778875" cy="936402"/>
          </a:xfrm>
        </p:spPr>
        <p:txBody>
          <a:bodyPr/>
          <a:lstStyle/>
          <a:p>
            <a:pPr>
              <a:defRPr/>
            </a:pPr>
            <a:endParaRPr lang="en-US" sz="6000" spc="100" dirty="0">
              <a:ea typeface="ＭＳ Ｐゴシック" charset="-128"/>
            </a:endParaRPr>
          </a:p>
          <a:p>
            <a:pPr>
              <a:defRPr/>
            </a:pPr>
            <a:r>
              <a:rPr lang="en-US" sz="6000" spc="100" dirty="0">
                <a:ea typeface="ＭＳ Ｐゴシック" charset="-128"/>
              </a:rPr>
              <a:t>Patents </a:t>
            </a:r>
            <a:r>
              <a:rPr lang="en-US" sz="6000" spc="100" dirty="0">
                <a:solidFill>
                  <a:srgbClr val="FF0000"/>
                </a:solidFill>
                <a:ea typeface="ＭＳ Ｐゴシック" charset="-128"/>
              </a:rPr>
              <a:t>2</a:t>
            </a:r>
          </a:p>
        </p:txBody>
      </p:sp>
      <p:sp>
        <p:nvSpPr>
          <p:cNvPr id="16386" name="Text Placeholder 2">
            <a:extLst>
              <a:ext uri="{FF2B5EF4-FFF2-40B4-BE49-F238E27FC236}">
                <a16:creationId xmlns:a16="http://schemas.microsoft.com/office/drawing/2014/main" id="{47C0539B-3EAE-04A3-028A-267E117A87AB}"/>
              </a:ext>
            </a:extLst>
          </p:cNvPr>
          <p:cNvSpPr>
            <a:spLocks noGrp="1"/>
          </p:cNvSpPr>
          <p:nvPr>
            <p:ph type="body" sz="quarter" idx="12"/>
          </p:nvPr>
        </p:nvSpPr>
        <p:spPr bwMode="auto">
          <a:xfrm>
            <a:off x="366713" y="1276350"/>
            <a:ext cx="5429250" cy="1871663"/>
          </a:xfrm>
        </p:spPr>
        <p:txBody>
          <a:bodyPr/>
          <a:lstStyle/>
          <a:p>
            <a:pPr>
              <a:defRPr/>
            </a:pPr>
            <a:r>
              <a:rPr lang="en-US" b="1">
                <a:solidFill>
                  <a:srgbClr val="FFFF00"/>
                </a:solidFill>
                <a:cs typeface="Lucida Console"/>
              </a:rPr>
              <a:t>Talk </a:t>
            </a:r>
            <a:r>
              <a:rPr lang="en-US" b="1">
                <a:solidFill>
                  <a:srgbClr val="FF0000"/>
                </a:solidFill>
                <a:cs typeface="Lucida Console"/>
              </a:rPr>
              <a:t>13</a:t>
            </a:r>
            <a:endParaRPr lang="en-US" b="1" dirty="0">
              <a:solidFill>
                <a:srgbClr val="FFFF00"/>
              </a:solidFill>
              <a:cs typeface="Lucida Console"/>
            </a:endParaRPr>
          </a:p>
          <a:p>
            <a:pPr>
              <a:defRPr/>
            </a:pPr>
            <a:r>
              <a:rPr lang="en-US" b="1" dirty="0">
                <a:solidFill>
                  <a:srgbClr val="FFFF00"/>
                </a:solidFill>
                <a:cs typeface="Lucida Console"/>
              </a:rPr>
              <a:t>LAW 422 002</a:t>
            </a:r>
          </a:p>
          <a:p>
            <a:pPr>
              <a:defRPr/>
            </a:pPr>
            <a:r>
              <a:rPr lang="en-US" b="1" dirty="0">
                <a:solidFill>
                  <a:srgbClr val="FFFF00"/>
                </a:solidFill>
                <a:cs typeface="Lucida Console"/>
              </a:rPr>
              <a:t>Intellectual Property Law </a:t>
            </a:r>
          </a:p>
          <a:p>
            <a:pPr>
              <a:defRPr/>
            </a:pPr>
            <a:r>
              <a:rPr lang="en-US" b="1" dirty="0">
                <a:solidFill>
                  <a:srgbClr val="FFFF00"/>
                </a:solidFill>
                <a:cs typeface="Lucida Console"/>
              </a:rPr>
              <a:t>Allard School of Law</a:t>
            </a:r>
            <a:r>
              <a:rPr lang="en-US" b="1" dirty="0">
                <a:solidFill>
                  <a:srgbClr val="FF0000"/>
                </a:solidFill>
                <a:cs typeface="Lucida Console"/>
              </a:rPr>
              <a:t>,</a:t>
            </a:r>
            <a:r>
              <a:rPr lang="en-US" b="1" dirty="0">
                <a:solidFill>
                  <a:srgbClr val="FFFF00"/>
                </a:solidFill>
                <a:cs typeface="Lucida Console"/>
              </a:rPr>
              <a:t> UBC</a:t>
            </a:r>
          </a:p>
          <a:p>
            <a:pPr>
              <a:defRPr/>
            </a:pPr>
            <a:r>
              <a:rPr lang="en-US" b="1" dirty="0">
                <a:solidFill>
                  <a:srgbClr val="FFFF00"/>
                </a:solidFill>
                <a:cs typeface="Lucida Console"/>
              </a:rPr>
              <a:t>Spring</a:t>
            </a:r>
            <a:r>
              <a:rPr lang="en-US" b="1" dirty="0">
                <a:solidFill>
                  <a:srgbClr val="FF0000"/>
                </a:solidFill>
                <a:cs typeface="Lucida Console"/>
              </a:rPr>
              <a:t>,</a:t>
            </a:r>
            <a:r>
              <a:rPr lang="en-US" b="1" dirty="0">
                <a:solidFill>
                  <a:srgbClr val="FFFF00"/>
                </a:solidFill>
                <a:cs typeface="Lucida Console"/>
              </a:rPr>
              <a:t> 2024</a:t>
            </a:r>
          </a:p>
          <a:p>
            <a:pPr>
              <a:buFont typeface="Arial" charset="0"/>
              <a:buNone/>
              <a:defRPr/>
            </a:pPr>
            <a:r>
              <a:rPr lang="en-US" dirty="0">
                <a:ea typeface="ＭＳ Ｐゴシック" charset="-128"/>
              </a:rPr>
              <a:t> </a:t>
            </a:r>
          </a:p>
        </p:txBody>
      </p:sp>
      <p:sp>
        <p:nvSpPr>
          <p:cNvPr id="2" name="Text Placeholder 1">
            <a:extLst>
              <a:ext uri="{FF2B5EF4-FFF2-40B4-BE49-F238E27FC236}">
                <a16:creationId xmlns:a16="http://schemas.microsoft.com/office/drawing/2014/main" id="{4AC834AE-764E-0D2B-1885-9A99FBF114CE}"/>
              </a:ext>
            </a:extLst>
          </p:cNvPr>
          <p:cNvSpPr>
            <a:spLocks noGrp="1"/>
          </p:cNvSpPr>
          <p:nvPr>
            <p:ph type="body" sz="quarter" idx="13"/>
          </p:nvPr>
        </p:nvSpPr>
        <p:spPr>
          <a:xfrm>
            <a:off x="366713" y="3292475"/>
            <a:ext cx="5429250" cy="1079500"/>
          </a:xfrm>
        </p:spPr>
        <p:txBody>
          <a:bodyPr/>
          <a:lstStyle/>
          <a:p>
            <a:pPr>
              <a:defRPr/>
            </a:pPr>
            <a:r>
              <a:rPr lang="en-US" dirty="0">
                <a:cs typeface="Lucida Console"/>
              </a:rPr>
              <a:t>Jon Festinger K.C.</a:t>
            </a:r>
          </a:p>
          <a:p>
            <a:pPr>
              <a:defRPr/>
            </a:pPr>
            <a:r>
              <a:rPr lang="en-CA" dirty="0">
                <a:cs typeface="Lucida Console"/>
              </a:rPr>
              <a:t>Adjunct Professor, UBC Allard</a:t>
            </a:r>
          </a:p>
          <a:p>
            <a:pPr>
              <a:defRPr/>
            </a:pPr>
            <a:r>
              <a:rPr lang="en-CA" dirty="0">
                <a:cs typeface="Lucida Console"/>
              </a:rPr>
              <a:t>Of Counsel, Chandler Fogden Lyman</a:t>
            </a:r>
          </a:p>
          <a:p>
            <a:pPr>
              <a:defRPr/>
            </a:pPr>
            <a:r>
              <a:rPr lang="en-CA" dirty="0">
                <a:cs typeface="Lucida Console"/>
                <a:hlinkClick r:id="rId3"/>
              </a:rPr>
              <a:t>https://iplaw.allard.ubc.ca/</a:t>
            </a:r>
            <a:r>
              <a:rPr lang="en-CA" dirty="0">
                <a:cs typeface="Lucida Console"/>
              </a:rPr>
              <a:t> </a:t>
            </a:r>
          </a:p>
        </p:txBody>
      </p:sp>
      <p:pic>
        <p:nvPicPr>
          <p:cNvPr id="25604" name="Content Placeholder 3" descr="JF.png">
            <a:extLst>
              <a:ext uri="{FF2B5EF4-FFF2-40B4-BE49-F238E27FC236}">
                <a16:creationId xmlns:a16="http://schemas.microsoft.com/office/drawing/2014/main" id="{E25F15AB-ECB1-568F-E7F1-86FD66AB1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969" t="29807" r="941" b="27147"/>
          <a:stretch>
            <a:fillRect/>
          </a:stretch>
        </p:blipFill>
        <p:spPr bwMode="auto">
          <a:xfrm>
            <a:off x="6403975" y="2871788"/>
            <a:ext cx="23844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739-AE9A-3FF9-8572-2DD90A4BB603}"/>
              </a:ext>
            </a:extLst>
          </p:cNvPr>
          <p:cNvSpPr>
            <a:spLocks noGrp="1"/>
          </p:cNvSpPr>
          <p:nvPr>
            <p:ph type="title"/>
          </p:nvPr>
        </p:nvSpPr>
        <p:spPr>
          <a:xfrm>
            <a:off x="1314450" y="0"/>
            <a:ext cx="6686550" cy="746125"/>
          </a:xfrm>
        </p:spPr>
        <p:txBody>
          <a:bodyPr>
            <a:noAutofit/>
          </a:bodyPr>
          <a:lstStyle/>
          <a:p>
            <a:pPr>
              <a:defRPr/>
            </a:pPr>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954E53EE-88AF-DD75-C39D-92B4AB73C907}"/>
              </a:ext>
            </a:extLst>
          </p:cNvPr>
          <p:cNvSpPr>
            <a:spLocks noGrp="1"/>
          </p:cNvSpPr>
          <p:nvPr>
            <p:ph sz="quarter" idx="10"/>
          </p:nvPr>
        </p:nvSpPr>
        <p:spPr>
          <a:xfrm>
            <a:off x="1314450" y="850900"/>
            <a:ext cx="6515100" cy="3846513"/>
          </a:xfrm>
        </p:spPr>
        <p:txBody>
          <a:bodyPr>
            <a:normAutofit fontScale="85000" lnSpcReduction="10000"/>
          </a:bodyPr>
          <a:lstStyle/>
          <a:p>
            <a:pPr marL="0" indent="0">
              <a:lnSpc>
                <a:spcPct val="110000"/>
              </a:lnSpc>
              <a:buFont typeface="Arial" panose="020B0604020202020204" pitchFamily="34" charset="0"/>
              <a:buNone/>
              <a:defRPr/>
            </a:pPr>
            <a:r>
              <a:rPr lang="en-CA" sz="2400" dirty="0">
                <a:solidFill>
                  <a:schemeClr val="bg1"/>
                </a:solidFill>
              </a:rPr>
              <a:t>1. Please create an account at </a:t>
            </a:r>
            <a:r>
              <a:rPr lang="en-CA" sz="2400" dirty="0">
                <a:solidFill>
                  <a:schemeClr val="bg1"/>
                </a:solidFill>
                <a:hlinkClick r:id="rId2"/>
              </a:rPr>
              <a:t>http://cms.ubc.ca/</a:t>
            </a:r>
            <a:r>
              <a:rPr lang="en-CA" sz="2400" dirty="0">
                <a:solidFill>
                  <a:schemeClr val="bg1"/>
                </a:solidFill>
              </a:rPr>
              <a:t> using your CWL.</a:t>
            </a:r>
          </a:p>
          <a:p>
            <a:pPr marL="0" indent="0">
              <a:lnSpc>
                <a:spcPct val="110000"/>
              </a:lnSpc>
              <a:buFont typeface="Arial" panose="020B0604020202020204" pitchFamily="34" charset="0"/>
              <a:buNone/>
              <a:defRPr/>
            </a:pPr>
            <a:r>
              <a:rPr lang="en-CA" sz="2400" dirty="0">
                <a:solidFill>
                  <a:schemeClr val="bg1"/>
                </a:solidFill>
              </a:rPr>
              <a:t>2. Once you create an account and sign in at </a:t>
            </a:r>
            <a:r>
              <a:rPr lang="en-CA" sz="2400" dirty="0">
                <a:solidFill>
                  <a:schemeClr val="bg1"/>
                </a:solidFill>
                <a:hlinkClick r:id="rId2"/>
              </a:rPr>
              <a:t>http://cms.ubc.ca/</a:t>
            </a:r>
            <a:r>
              <a:rPr lang="en-CA" sz="2400" dirty="0">
                <a:solidFill>
                  <a:schemeClr val="bg1"/>
                </a:solidFill>
              </a:rPr>
              <a:t> you can click your name in the top right. Halfway down the following page will be your WordPress email address.</a:t>
            </a:r>
          </a:p>
          <a:p>
            <a:pPr marL="0" indent="0">
              <a:lnSpc>
                <a:spcPct val="110000"/>
              </a:lnSpc>
              <a:buFont typeface="Arial" panose="020B0604020202020204" pitchFamily="34" charset="0"/>
              <a:buNone/>
              <a:defRPr/>
            </a:pPr>
            <a:r>
              <a:rPr lang="en-CA" sz="2400" dirty="0">
                <a:solidFill>
                  <a:schemeClr val="bg1"/>
                </a:solidFill>
              </a:rPr>
              <a:t>3. Send me your WordPress email address at </a:t>
            </a:r>
            <a:r>
              <a:rPr lang="en-CA" sz="2400" dirty="0">
                <a:solidFill>
                  <a:schemeClr val="bg1"/>
                </a:solidFill>
                <a:hlinkClick r:id="rId3"/>
              </a:rPr>
              <a:t>jon.festinger@ubc.ca</a:t>
            </a:r>
            <a:r>
              <a:rPr lang="en-CA" sz="2400" dirty="0">
                <a:solidFill>
                  <a:schemeClr val="bg1"/>
                </a:solidFill>
              </a:rPr>
              <a:t>  or at </a:t>
            </a:r>
            <a:r>
              <a:rPr lang="en-CA" sz="2400" dirty="0">
                <a:solidFill>
                  <a:schemeClr val="bg1"/>
                </a:solidFill>
                <a:hlinkClick r:id="rId4"/>
              </a:rPr>
              <a:t>jon_festinger@thecdm.ca</a:t>
            </a:r>
            <a:r>
              <a:rPr lang="en-CA" sz="2400" dirty="0">
                <a:solidFill>
                  <a:schemeClr val="bg1"/>
                </a:solidFill>
              </a:rPr>
              <a:t> </a:t>
            </a:r>
          </a:p>
          <a:p>
            <a:pPr marL="0" indent="0">
              <a:lnSpc>
                <a:spcPct val="110000"/>
              </a:lnSpc>
              <a:buFont typeface="Arial" panose="020B0604020202020204" pitchFamily="34" charset="0"/>
              <a:buNone/>
              <a:defRPr/>
            </a:pPr>
            <a:r>
              <a:rPr lang="en-CA" sz="2400" dirty="0">
                <a:solidFill>
                  <a:schemeClr val="bg1"/>
                </a:solidFill>
              </a:rPr>
              <a:t>4. Then, I will invite you to participate with authoring privileges via your WordPress email address.</a:t>
            </a:r>
          </a:p>
          <a:p>
            <a:pPr marL="0" indent="0">
              <a:buFont typeface="Arial" panose="020B0604020202020204" pitchFamily="34" charset="0"/>
              <a:buNone/>
              <a:defRPr/>
            </a:pP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27F81F-EB8C-6AC9-84FF-FC5AD56F173D}"/>
                  </a:ext>
                </a:extLst>
              </p14:cNvPr>
              <p14:cNvContentPartPr/>
              <p14:nvPr/>
            </p14:nvContentPartPr>
            <p14:xfrm>
              <a:off x="1304595" y="3652987"/>
              <a:ext cx="6215040" cy="144360"/>
            </p14:xfrm>
          </p:contentPart>
        </mc:Choice>
        <mc:Fallback xmlns="">
          <p:pic>
            <p:nvPicPr>
              <p:cNvPr id="5" name="Ink 4">
                <a:extLst>
                  <a:ext uri="{FF2B5EF4-FFF2-40B4-BE49-F238E27FC236}">
                    <a16:creationId xmlns:a16="http://schemas.microsoft.com/office/drawing/2014/main" id="{E527F81F-EB8C-6AC9-84FF-FC5AD56F173D}"/>
                  </a:ext>
                </a:extLst>
              </p:cNvPr>
              <p:cNvPicPr/>
              <p:nvPr/>
            </p:nvPicPr>
            <p:blipFill>
              <a:blip r:embed="rId6"/>
              <a:stretch>
                <a:fillRect/>
              </a:stretch>
            </p:blipFill>
            <p:spPr>
              <a:xfrm>
                <a:off x="1286955" y="3634987"/>
                <a:ext cx="625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595C1C2-8D43-61A2-19F0-D2841D7C714F}"/>
                  </a:ext>
                </a:extLst>
              </p14:cNvPr>
              <p14:cNvContentPartPr/>
              <p14:nvPr/>
            </p14:nvContentPartPr>
            <p14:xfrm>
              <a:off x="1218195" y="3888427"/>
              <a:ext cx="5393160" cy="158400"/>
            </p14:xfrm>
          </p:contentPart>
        </mc:Choice>
        <mc:Fallback xmlns="">
          <p:pic>
            <p:nvPicPr>
              <p:cNvPr id="6" name="Ink 5">
                <a:extLst>
                  <a:ext uri="{FF2B5EF4-FFF2-40B4-BE49-F238E27FC236}">
                    <a16:creationId xmlns:a16="http://schemas.microsoft.com/office/drawing/2014/main" id="{6595C1C2-8D43-61A2-19F0-D2841D7C714F}"/>
                  </a:ext>
                </a:extLst>
              </p:cNvPr>
              <p:cNvPicPr/>
              <p:nvPr/>
            </p:nvPicPr>
            <p:blipFill>
              <a:blip r:embed="rId8"/>
              <a:stretch>
                <a:fillRect/>
              </a:stretch>
            </p:blipFill>
            <p:spPr>
              <a:xfrm>
                <a:off x="1200195" y="3870787"/>
                <a:ext cx="5428800" cy="194040"/>
              </a:xfrm>
              <a:prstGeom prst="rect">
                <a:avLst/>
              </a:prstGeom>
            </p:spPr>
          </p:pic>
        </mc:Fallback>
      </mc:AlternateContent>
    </p:spTree>
    <p:extLst>
      <p:ext uri="{BB962C8B-B14F-4D97-AF65-F5344CB8AC3E}">
        <p14:creationId xmlns:p14="http://schemas.microsoft.com/office/powerpoint/2010/main" val="22094494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13C38F-34EC-3A7F-D4E4-7D77CD9B5731}"/>
              </a:ext>
            </a:extLst>
          </p:cNvPr>
          <p:cNvSpPr>
            <a:spLocks noGrp="1"/>
          </p:cNvSpPr>
          <p:nvPr>
            <p:ph type="title"/>
          </p:nvPr>
        </p:nvSpPr>
        <p:spPr>
          <a:xfrm>
            <a:off x="1485900" y="52388"/>
            <a:ext cx="6172200" cy="646112"/>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196F03E2-42CD-244F-AC54-393757EAB6BD}"/>
              </a:ext>
            </a:extLst>
          </p:cNvPr>
          <p:cNvSpPr>
            <a:spLocks noGrp="1"/>
          </p:cNvSpPr>
          <p:nvPr>
            <p:ph idx="1"/>
          </p:nvPr>
        </p:nvSpPr>
        <p:spPr>
          <a:xfrm>
            <a:off x="179388" y="987425"/>
            <a:ext cx="8785225" cy="3967163"/>
          </a:xfrm>
        </p:spPr>
        <p:txBody>
          <a:bodyPr>
            <a:noAutofit/>
          </a:bodyPr>
          <a:lstStyle/>
          <a:p>
            <a:pPr marL="0" indent="0">
              <a:buFont typeface="Arial" panose="020B0604020202020204" pitchFamily="34" charset="0"/>
              <a:buNone/>
              <a:defRPr/>
            </a:pPr>
            <a:r>
              <a:rPr lang="en-US" sz="2100" dirty="0">
                <a:solidFill>
                  <a:srgbClr val="FFFF00"/>
                </a:solidFill>
              </a:rPr>
              <a:t>Federal Government</a:t>
            </a:r>
            <a:r>
              <a:rPr lang="en-US" sz="2100" dirty="0">
                <a:solidFill>
                  <a:schemeClr val="bg1"/>
                </a:solidFill>
              </a:rPr>
              <a:t>: </a:t>
            </a:r>
          </a:p>
          <a:p>
            <a:pPr>
              <a:defRPr/>
            </a:pPr>
            <a:r>
              <a:rPr lang="en-US" sz="2100" dirty="0">
                <a:solidFill>
                  <a:schemeClr val="bg1"/>
                </a:solidFill>
              </a:rPr>
              <a:t>Authority over patents: </a:t>
            </a:r>
            <a:r>
              <a:rPr lang="en-US" sz="2100" dirty="0">
                <a:solidFill>
                  <a:srgbClr val="FF0000"/>
                </a:solidFill>
              </a:rPr>
              <a:t>s. 91(22), </a:t>
            </a:r>
            <a:r>
              <a:rPr lang="en-US" sz="2100" i="1" dirty="0">
                <a:solidFill>
                  <a:schemeClr val="bg1"/>
                </a:solidFill>
              </a:rPr>
              <a:t>Constitution Act, 1867</a:t>
            </a:r>
          </a:p>
          <a:p>
            <a:pPr>
              <a:defRPr/>
            </a:pPr>
            <a:r>
              <a:rPr lang="en-US" sz="2100" dirty="0">
                <a:solidFill>
                  <a:schemeClr val="bg1"/>
                </a:solidFill>
              </a:rPr>
              <a:t>Authority exercised in part through the enactment of the </a:t>
            </a:r>
            <a:r>
              <a:rPr lang="en-US" sz="2100" i="1" dirty="0">
                <a:solidFill>
                  <a:schemeClr val="bg1"/>
                </a:solidFill>
              </a:rPr>
              <a:t>Patent Act,</a:t>
            </a:r>
            <a:r>
              <a:rPr lang="en-US" sz="2100" dirty="0">
                <a:solidFill>
                  <a:schemeClr val="bg1"/>
                </a:solidFill>
              </a:rPr>
              <a:t> RSC, c. P-4 </a:t>
            </a:r>
          </a:p>
          <a:p>
            <a:pPr marL="0" indent="0">
              <a:buFont typeface="Arial" panose="020B0604020202020204" pitchFamily="34" charset="0"/>
              <a:buNone/>
              <a:defRPr/>
            </a:pPr>
            <a:r>
              <a:rPr lang="en-US" sz="2100" dirty="0">
                <a:solidFill>
                  <a:srgbClr val="FFFF00"/>
                </a:solidFill>
              </a:rPr>
              <a:t>Definition of patent</a:t>
            </a:r>
            <a:r>
              <a:rPr lang="en-US" sz="2100" dirty="0">
                <a:solidFill>
                  <a:schemeClr val="bg1"/>
                </a:solidFill>
              </a:rPr>
              <a:t>:</a:t>
            </a:r>
          </a:p>
          <a:p>
            <a:pPr>
              <a:defRPr/>
            </a:pPr>
            <a:r>
              <a:rPr lang="en-CA" sz="2100" b="1" i="1" dirty="0">
                <a:solidFill>
                  <a:srgbClr val="FF0000"/>
                </a:solidFill>
              </a:rPr>
              <a:t>a limited term monopoly for an invention; the right, given to an inventor by the government, to exclude others from making, using or selling one’s invention from the day the patent is granted. </a:t>
            </a:r>
          </a:p>
          <a:p>
            <a:pPr>
              <a:defRPr/>
            </a:pPr>
            <a:r>
              <a:rPr lang="en-CA" sz="2100" dirty="0">
                <a:solidFill>
                  <a:schemeClr val="bg1"/>
                </a:solidFill>
              </a:rPr>
              <a:t>“…</a:t>
            </a:r>
            <a:r>
              <a:rPr lang="en-CA" sz="2100" dirty="0">
                <a:solidFill>
                  <a:srgbClr val="FFFF00"/>
                </a:solidFill>
              </a:rPr>
              <a:t>to advance research and development and to encourage broader economic activity</a:t>
            </a:r>
            <a:r>
              <a:rPr lang="en-CA" sz="2100" dirty="0">
                <a:solidFill>
                  <a:schemeClr val="bg1"/>
                </a:solidFill>
              </a:rPr>
              <a:t>” (</a:t>
            </a:r>
            <a:r>
              <a:rPr lang="en-CA" sz="2100" i="1" dirty="0">
                <a:solidFill>
                  <a:srgbClr val="00B0F0"/>
                </a:solidFill>
              </a:rPr>
              <a:t>Free World Trust</a:t>
            </a:r>
            <a:r>
              <a:rPr lang="en-CA" sz="2100" dirty="0">
                <a:solidFill>
                  <a:schemeClr val="bg1"/>
                </a:solidFill>
              </a:rPr>
              <a:t>, 2000 SCC)</a:t>
            </a:r>
          </a:p>
          <a:p>
            <a:pPr>
              <a:defRPr/>
            </a:pPr>
            <a:endParaRPr lang="en-US" sz="2100" dirty="0">
              <a:solidFill>
                <a:schemeClr val="bg1"/>
              </a:solidFill>
            </a:endParaRPr>
          </a:p>
        </p:txBody>
      </p:sp>
      <p:sp>
        <p:nvSpPr>
          <p:cNvPr id="4" name="Slide Number Placeholder 3">
            <a:extLst>
              <a:ext uri="{FF2B5EF4-FFF2-40B4-BE49-F238E27FC236}">
                <a16:creationId xmlns:a16="http://schemas.microsoft.com/office/drawing/2014/main" id="{49575D30-8DD3-C035-AABC-B31FF360BBC3}"/>
              </a:ext>
            </a:extLst>
          </p:cNvPr>
          <p:cNvSpPr>
            <a:spLocks noGrp="1"/>
          </p:cNvSpPr>
          <p:nvPr>
            <p:ph type="sldNum" sz="quarter" idx="12"/>
          </p:nvPr>
        </p:nvSpPr>
        <p:spPr/>
        <p:txBody>
          <a:bodyPr/>
          <a:lstStyle/>
          <a:p>
            <a:pPr defTabSz="342900" eaLnBrk="1" fontAlgn="auto" hangingPunct="1">
              <a:spcBef>
                <a:spcPts val="0"/>
              </a:spcBef>
              <a:spcAft>
                <a:spcPts val="0"/>
              </a:spcAft>
              <a:defRPr/>
            </a:pPr>
            <a:fld id="{00A083CD-7B98-1446-8261-243CF232CC92}" type="slidenum">
              <a:rPr lang="en-US" sz="1350">
                <a:solidFill>
                  <a:prstClr val="black"/>
                </a:solidFill>
                <a:latin typeface="Arial"/>
                <a:ea typeface="+mn-ea"/>
              </a:rPr>
              <a:pPr defTabSz="342900" eaLnBrk="1" fontAlgn="auto" hangingPunct="1">
                <a:spcBef>
                  <a:spcPts val="0"/>
                </a:spcBef>
                <a:spcAft>
                  <a:spcPts val="0"/>
                </a:spcAft>
                <a:defRPr/>
              </a:pPr>
              <a:t>100</a:t>
            </a:fld>
            <a:endParaRPr lang="en-US" sz="1350">
              <a:solidFill>
                <a:prstClr val="black"/>
              </a:solidFill>
              <a:latin typeface="Arial"/>
              <a:ea typeface="+mn-ea"/>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le 5">
            <a:extLst>
              <a:ext uri="{FF2B5EF4-FFF2-40B4-BE49-F238E27FC236}">
                <a16:creationId xmlns:a16="http://schemas.microsoft.com/office/drawing/2014/main" id="{3647B3F9-A6DF-8BC6-9A08-FE948EE3870B}"/>
              </a:ext>
            </a:extLst>
          </p:cNvPr>
          <p:cNvSpPr>
            <a:spLocks noGrp="1" noChangeArrowheads="1"/>
          </p:cNvSpPr>
          <p:nvPr>
            <p:ph type="title"/>
          </p:nvPr>
        </p:nvSpPr>
        <p:spPr bwMode="auto">
          <a:xfrm>
            <a:off x="1485900" y="206375"/>
            <a:ext cx="6172200" cy="785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463874" name="Content Placeholder 1">
            <a:extLst>
              <a:ext uri="{FF2B5EF4-FFF2-40B4-BE49-F238E27FC236}">
                <a16:creationId xmlns:a16="http://schemas.microsoft.com/office/drawing/2014/main" id="{8E2616A9-48AF-8DC1-90B7-56F124DB860D}"/>
              </a:ext>
            </a:extLst>
          </p:cNvPr>
          <p:cNvSpPr>
            <a:spLocks noGrp="1" noChangeArrowheads="1"/>
          </p:cNvSpPr>
          <p:nvPr>
            <p:ph idx="1"/>
          </p:nvPr>
        </p:nvSpPr>
        <p:spPr bwMode="auto">
          <a:xfrm>
            <a:off x="250825" y="1173163"/>
            <a:ext cx="8893175" cy="3763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chemeClr val="bg1"/>
                </a:solidFill>
              </a:rPr>
              <a:t>”</a:t>
            </a:r>
            <a:r>
              <a:rPr lang="en-US" altLang="en-US" dirty="0">
                <a:solidFill>
                  <a:srgbClr val="FFFF00"/>
                </a:solidFill>
              </a:rPr>
              <a:t>Patentee</a:t>
            </a:r>
            <a:r>
              <a:rPr lang="en-US" altLang="en-US" dirty="0">
                <a:solidFill>
                  <a:schemeClr val="bg1"/>
                </a:solidFill>
              </a:rPr>
              <a:t>” can only get a </a:t>
            </a:r>
            <a:r>
              <a:rPr lang="en-US" altLang="en-US" dirty="0">
                <a:solidFill>
                  <a:srgbClr val="FFFF00"/>
                </a:solidFill>
              </a:rPr>
              <a:t>patent </a:t>
            </a:r>
            <a:r>
              <a:rPr lang="en-US" altLang="en-US" dirty="0">
                <a:solidFill>
                  <a:schemeClr val="bg1"/>
                </a:solidFill>
              </a:rPr>
              <a:t>for “</a:t>
            </a:r>
            <a:r>
              <a:rPr lang="en-US" altLang="en-US" dirty="0">
                <a:solidFill>
                  <a:srgbClr val="FFFF00"/>
                </a:solidFill>
              </a:rPr>
              <a:t>inventions</a:t>
            </a:r>
            <a:r>
              <a:rPr lang="en-US" altLang="en-US" dirty="0">
                <a:solidFill>
                  <a:schemeClr val="bg1"/>
                </a:solidFill>
              </a:rPr>
              <a:t>” </a:t>
            </a:r>
            <a:r>
              <a:rPr lang="en-US" altLang="en-US" dirty="0">
                <a:solidFill>
                  <a:srgbClr val="FF0000"/>
                </a:solidFill>
              </a:rPr>
              <a:t>(</a:t>
            </a:r>
            <a:r>
              <a:rPr lang="en-US" altLang="en-US" dirty="0">
                <a:solidFill>
                  <a:schemeClr val="bg1"/>
                </a:solidFill>
              </a:rPr>
              <a:t>s. 2</a:t>
            </a:r>
            <a:r>
              <a:rPr lang="en-US" altLang="en-US" dirty="0">
                <a:solidFill>
                  <a:srgbClr val="FF0000"/>
                </a:solidFill>
              </a:rPr>
              <a:t>)</a:t>
            </a:r>
          </a:p>
          <a:p>
            <a:r>
              <a:rPr lang="en-US" altLang="en-US" dirty="0">
                <a:solidFill>
                  <a:schemeClr val="bg1"/>
                </a:solidFill>
              </a:rPr>
              <a:t>Also, patent only granted if your invention is </a:t>
            </a:r>
            <a:r>
              <a:rPr lang="en-US" altLang="en-US" dirty="0">
                <a:solidFill>
                  <a:srgbClr val="FFFF00"/>
                </a:solidFill>
              </a:rPr>
              <a:t>novel, useful, and non-obvious</a:t>
            </a:r>
            <a:r>
              <a:rPr lang="en-US" altLang="en-US" dirty="0">
                <a:solidFill>
                  <a:schemeClr val="bg1"/>
                </a:solidFill>
              </a:rPr>
              <a:t> </a:t>
            </a:r>
            <a:r>
              <a:rPr lang="en-US" altLang="en-US" dirty="0">
                <a:solidFill>
                  <a:srgbClr val="FF0000"/>
                </a:solidFill>
              </a:rPr>
              <a:t>(</a:t>
            </a:r>
            <a:r>
              <a:rPr lang="en-US" altLang="en-US" dirty="0">
                <a:solidFill>
                  <a:schemeClr val="bg1"/>
                </a:solidFill>
              </a:rPr>
              <a:t>ss. 2, 28.3</a:t>
            </a:r>
            <a:r>
              <a:rPr lang="en-US" altLang="en-US" dirty="0">
                <a:solidFill>
                  <a:srgbClr val="FF0000"/>
                </a:solidFill>
              </a:rPr>
              <a:t>)</a:t>
            </a:r>
          </a:p>
          <a:p>
            <a:r>
              <a:rPr lang="en-US" altLang="en-US" dirty="0">
                <a:solidFill>
                  <a:schemeClr val="bg1"/>
                </a:solidFill>
              </a:rPr>
              <a:t>Term of protection: </a:t>
            </a:r>
            <a:r>
              <a:rPr lang="en-US" altLang="en-US" dirty="0">
                <a:solidFill>
                  <a:srgbClr val="FFFF00"/>
                </a:solidFill>
              </a:rPr>
              <a:t>20 years </a:t>
            </a:r>
            <a:r>
              <a:rPr lang="en-US" altLang="en-US" dirty="0">
                <a:solidFill>
                  <a:srgbClr val="FF0000"/>
                </a:solidFill>
              </a:rPr>
              <a:t>(</a:t>
            </a:r>
            <a:r>
              <a:rPr lang="en-US" altLang="en-US" dirty="0">
                <a:solidFill>
                  <a:schemeClr val="bg1"/>
                </a:solidFill>
              </a:rPr>
              <a:t>ss. 44, 46</a:t>
            </a:r>
            <a:r>
              <a:rPr lang="en-US" altLang="en-US" dirty="0">
                <a:solidFill>
                  <a:srgbClr val="FF0000"/>
                </a:solidFill>
              </a:rPr>
              <a:t>)</a:t>
            </a:r>
          </a:p>
          <a:p>
            <a:r>
              <a:rPr lang="en-US" altLang="en-US" dirty="0">
                <a:solidFill>
                  <a:srgbClr val="00B0F0"/>
                </a:solidFill>
              </a:rPr>
              <a:t>Contrast with confidential information</a:t>
            </a:r>
          </a:p>
        </p:txBody>
      </p:sp>
      <p:sp>
        <p:nvSpPr>
          <p:cNvPr id="4" name="Slide Number Placeholder 3">
            <a:extLst>
              <a:ext uri="{FF2B5EF4-FFF2-40B4-BE49-F238E27FC236}">
                <a16:creationId xmlns:a16="http://schemas.microsoft.com/office/drawing/2014/main" id="{76C15A4C-9C7B-D369-FC9E-41AC59E78679}"/>
              </a:ext>
            </a:extLst>
          </p:cNvPr>
          <p:cNvSpPr>
            <a:spLocks noGrp="1"/>
          </p:cNvSpPr>
          <p:nvPr>
            <p:ph type="sldNum" sz="quarter" idx="12"/>
          </p:nvPr>
        </p:nvSpPr>
        <p:spPr/>
        <p:txBody>
          <a:bodyPr/>
          <a:lstStyle/>
          <a:p>
            <a:pPr defTabSz="342900" eaLnBrk="1" fontAlgn="auto" hangingPunct="1">
              <a:spcBef>
                <a:spcPts val="0"/>
              </a:spcBef>
              <a:spcAft>
                <a:spcPts val="0"/>
              </a:spcAft>
              <a:defRPr/>
            </a:pPr>
            <a:fld id="{62CC6169-2757-6549-A5EE-6939C3A97B0F}" type="slidenum">
              <a:rPr lang="en-US" sz="1350">
                <a:solidFill>
                  <a:prstClr val="black"/>
                </a:solidFill>
                <a:latin typeface="Arial"/>
                <a:ea typeface="+mn-ea"/>
              </a:rPr>
              <a:pPr defTabSz="342900" eaLnBrk="1" fontAlgn="auto" hangingPunct="1">
                <a:spcBef>
                  <a:spcPts val="0"/>
                </a:spcBef>
                <a:spcAft>
                  <a:spcPts val="0"/>
                </a:spcAft>
                <a:defRPr/>
              </a:pPr>
              <a:t>101</a:t>
            </a:fld>
            <a:endParaRPr lang="en-US" sz="1350">
              <a:solidFill>
                <a:prstClr val="black"/>
              </a:solidFill>
              <a:latin typeface="Arial"/>
              <a:ea typeface="+mn-e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itle 5">
            <a:extLst>
              <a:ext uri="{FF2B5EF4-FFF2-40B4-BE49-F238E27FC236}">
                <a16:creationId xmlns:a16="http://schemas.microsoft.com/office/drawing/2014/main" id="{8E3C8C74-5B80-C439-4FE8-335641EEB447}"/>
              </a:ext>
            </a:extLst>
          </p:cNvPr>
          <p:cNvSpPr>
            <a:spLocks noGrp="1" noChangeArrowheads="1"/>
          </p:cNvSpPr>
          <p:nvPr>
            <p:ph type="title"/>
          </p:nvPr>
        </p:nvSpPr>
        <p:spPr bwMode="auto">
          <a:xfrm>
            <a:off x="1485900" y="84138"/>
            <a:ext cx="6172200" cy="747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467970" name="Content Placeholder 1">
            <a:extLst>
              <a:ext uri="{FF2B5EF4-FFF2-40B4-BE49-F238E27FC236}">
                <a16:creationId xmlns:a16="http://schemas.microsoft.com/office/drawing/2014/main" id="{F8EE9506-62D2-E01F-55C7-500626524DCA}"/>
              </a:ext>
            </a:extLst>
          </p:cNvPr>
          <p:cNvSpPr>
            <a:spLocks noGrp="1" noChangeArrowheads="1"/>
          </p:cNvSpPr>
          <p:nvPr>
            <p:ph idx="1"/>
          </p:nvPr>
        </p:nvSpPr>
        <p:spPr bwMode="auto">
          <a:xfrm>
            <a:off x="215900" y="987425"/>
            <a:ext cx="8712200" cy="3973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solidFill>
                  <a:schemeClr val="bg1"/>
                </a:solidFill>
              </a:rPr>
              <a:t>At its core, the patent system is a </a:t>
            </a:r>
            <a:r>
              <a:rPr lang="en-US" altLang="en-US" sz="2800">
                <a:solidFill>
                  <a:srgbClr val="FF0000"/>
                </a:solidFill>
              </a:rPr>
              <a:t>bargain</a:t>
            </a:r>
            <a:r>
              <a:rPr lang="en-US" altLang="en-US" sz="2800">
                <a:solidFill>
                  <a:srgbClr val="FFFF00"/>
                </a:solidFill>
              </a:rPr>
              <a:t> between the inventor</a:t>
            </a:r>
            <a:r>
              <a:rPr lang="en-US" altLang="en-US" sz="2800">
                <a:solidFill>
                  <a:schemeClr val="bg1"/>
                </a:solidFill>
              </a:rPr>
              <a:t> </a:t>
            </a:r>
            <a:r>
              <a:rPr lang="en-US" altLang="en-US" sz="2800">
                <a:solidFill>
                  <a:srgbClr val="FFFF00"/>
                </a:solidFill>
              </a:rPr>
              <a:t>and</a:t>
            </a:r>
            <a:r>
              <a:rPr lang="en-US" altLang="en-US" sz="2800">
                <a:solidFill>
                  <a:schemeClr val="bg1"/>
                </a:solidFill>
              </a:rPr>
              <a:t> the </a:t>
            </a:r>
            <a:r>
              <a:rPr lang="en-US" altLang="en-US" sz="2800">
                <a:solidFill>
                  <a:srgbClr val="FFFF00"/>
                </a:solidFill>
              </a:rPr>
              <a:t>public</a:t>
            </a:r>
            <a:r>
              <a:rPr lang="en-US" altLang="en-US" sz="2800">
                <a:solidFill>
                  <a:schemeClr val="bg1"/>
                </a:solidFill>
              </a:rPr>
              <a:t>:</a:t>
            </a:r>
          </a:p>
          <a:p>
            <a:r>
              <a:rPr lang="en-US" altLang="en-US" sz="2800">
                <a:solidFill>
                  <a:schemeClr val="bg1"/>
                </a:solidFill>
              </a:rPr>
              <a:t>One party </a:t>
            </a:r>
            <a:r>
              <a:rPr lang="en-US" altLang="en-US" sz="2800">
                <a:solidFill>
                  <a:srgbClr val="FFFF00"/>
                </a:solidFill>
              </a:rPr>
              <a:t>discloses an invention </a:t>
            </a:r>
            <a:r>
              <a:rPr lang="en-US" altLang="en-US" sz="2800">
                <a:solidFill>
                  <a:schemeClr val="bg1"/>
                </a:solidFill>
              </a:rPr>
              <a:t>in exchange </a:t>
            </a:r>
            <a:r>
              <a:rPr lang="en-US" altLang="en-US" sz="2800">
                <a:solidFill>
                  <a:srgbClr val="FF0000"/>
                </a:solidFill>
              </a:rPr>
              <a:t>for</a:t>
            </a:r>
            <a:r>
              <a:rPr lang="en-US" altLang="en-US" sz="2800">
                <a:solidFill>
                  <a:schemeClr val="bg1"/>
                </a:solidFill>
              </a:rPr>
              <a:t> a </a:t>
            </a:r>
            <a:r>
              <a:rPr lang="en-US" altLang="en-US" sz="2800">
                <a:solidFill>
                  <a:srgbClr val="FFFF00"/>
                </a:solidFill>
              </a:rPr>
              <a:t>20 year monopoly </a:t>
            </a:r>
            <a:r>
              <a:rPr lang="en-US" altLang="en-US" sz="2800">
                <a:solidFill>
                  <a:schemeClr val="bg1"/>
                </a:solidFill>
              </a:rPr>
              <a:t>period in which to make, use, and sell the invention</a:t>
            </a:r>
          </a:p>
          <a:p>
            <a:r>
              <a:rPr lang="en-US" altLang="en-US" sz="2800">
                <a:solidFill>
                  <a:schemeClr val="bg1"/>
                </a:solidFill>
              </a:rPr>
              <a:t>See</a:t>
            </a:r>
            <a:r>
              <a:rPr lang="en-US" altLang="en-US" sz="2800">
                <a:solidFill>
                  <a:srgbClr val="00B0F0"/>
                </a:solidFill>
              </a:rPr>
              <a:t> </a:t>
            </a:r>
            <a:r>
              <a:rPr lang="en-US" altLang="en-US" sz="2800" i="1">
                <a:solidFill>
                  <a:srgbClr val="00B0F0"/>
                </a:solidFill>
              </a:rPr>
              <a:t>Teva Canada Ltd. v. Pfizer Canada, Inc.</a:t>
            </a:r>
          </a:p>
          <a:p>
            <a:pPr lvl="1">
              <a:buFont typeface="Courier New" panose="02070309020205020404" pitchFamily="49" charset="0"/>
              <a:buChar char="o"/>
            </a:pPr>
            <a:r>
              <a:rPr lang="en-CA" altLang="en-US">
                <a:solidFill>
                  <a:srgbClr val="FFFF00"/>
                </a:solidFill>
              </a:rPr>
              <a:t>FACTS</a:t>
            </a:r>
            <a:r>
              <a:rPr lang="en-CA" altLang="en-US">
                <a:solidFill>
                  <a:srgbClr val="FF0000"/>
                </a:solidFill>
              </a:rPr>
              <a:t>:</a:t>
            </a:r>
            <a:r>
              <a:rPr lang="en-CA" altLang="en-US">
                <a:solidFill>
                  <a:schemeClr val="bg1"/>
                </a:solidFill>
              </a:rPr>
              <a:t> Teva had challenged the validity of Pfizer’s patent for Viagra.</a:t>
            </a:r>
            <a:r>
              <a:rPr lang="en-US" altLang="en-US">
                <a:solidFill>
                  <a:schemeClr val="bg1"/>
                </a:solidFill>
              </a:rPr>
              <a:t> </a:t>
            </a:r>
          </a:p>
        </p:txBody>
      </p:sp>
      <p:sp>
        <p:nvSpPr>
          <p:cNvPr id="4" name="Slide Number Placeholder 3">
            <a:extLst>
              <a:ext uri="{FF2B5EF4-FFF2-40B4-BE49-F238E27FC236}">
                <a16:creationId xmlns:a16="http://schemas.microsoft.com/office/drawing/2014/main" id="{21C3115F-E481-0CC1-1FBA-D8A545AAD152}"/>
              </a:ext>
            </a:extLst>
          </p:cNvPr>
          <p:cNvSpPr>
            <a:spLocks noGrp="1"/>
          </p:cNvSpPr>
          <p:nvPr>
            <p:ph type="sldNum" sz="quarter" idx="12"/>
          </p:nvPr>
        </p:nvSpPr>
        <p:spPr/>
        <p:txBody>
          <a:bodyPr/>
          <a:lstStyle/>
          <a:p>
            <a:pPr defTabSz="342900" eaLnBrk="1" fontAlgn="auto" hangingPunct="1">
              <a:spcBef>
                <a:spcPts val="0"/>
              </a:spcBef>
              <a:spcAft>
                <a:spcPts val="0"/>
              </a:spcAft>
              <a:defRPr/>
            </a:pPr>
            <a:fld id="{28C9B102-9653-6A4D-A57A-851D629EF87D}" type="slidenum">
              <a:rPr lang="en-US" sz="1350">
                <a:solidFill>
                  <a:prstClr val="black"/>
                </a:solidFill>
                <a:latin typeface="Arial"/>
                <a:ea typeface="+mn-ea"/>
              </a:rPr>
              <a:pPr defTabSz="342900" eaLnBrk="1" fontAlgn="auto" hangingPunct="1">
                <a:spcBef>
                  <a:spcPts val="0"/>
                </a:spcBef>
                <a:spcAft>
                  <a:spcPts val="0"/>
                </a:spcAft>
                <a:defRPr/>
              </a:pPr>
              <a:t>102</a:t>
            </a:fld>
            <a:endParaRPr lang="en-US" sz="1350">
              <a:solidFill>
                <a:prstClr val="black"/>
              </a:solidFill>
              <a:latin typeface="Arial"/>
              <a:ea typeface="+mn-ea"/>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itle 5">
            <a:extLst>
              <a:ext uri="{FF2B5EF4-FFF2-40B4-BE49-F238E27FC236}">
                <a16:creationId xmlns:a16="http://schemas.microsoft.com/office/drawing/2014/main" id="{76225C0D-1330-3E1E-DD82-C5EEDE00843B}"/>
              </a:ext>
            </a:extLst>
          </p:cNvPr>
          <p:cNvSpPr>
            <a:spLocks noGrp="1" noChangeArrowheads="1"/>
          </p:cNvSpPr>
          <p:nvPr>
            <p:ph type="title"/>
          </p:nvPr>
        </p:nvSpPr>
        <p:spPr bwMode="auto">
          <a:xfrm>
            <a:off x="1485900" y="0"/>
            <a:ext cx="6172200" cy="717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The Patent Bargain</a:t>
            </a:r>
          </a:p>
        </p:txBody>
      </p:sp>
      <p:sp>
        <p:nvSpPr>
          <p:cNvPr id="2" name="Content Placeholder 1">
            <a:extLst>
              <a:ext uri="{FF2B5EF4-FFF2-40B4-BE49-F238E27FC236}">
                <a16:creationId xmlns:a16="http://schemas.microsoft.com/office/drawing/2014/main" id="{51EA33E0-ABAA-4081-0DA9-92649B8BCE9D}"/>
              </a:ext>
            </a:extLst>
          </p:cNvPr>
          <p:cNvSpPr>
            <a:spLocks noGrp="1"/>
          </p:cNvSpPr>
          <p:nvPr>
            <p:ph idx="1"/>
          </p:nvPr>
        </p:nvSpPr>
        <p:spPr>
          <a:xfrm>
            <a:off x="323850" y="987425"/>
            <a:ext cx="8496300" cy="3851275"/>
          </a:xfrm>
        </p:spPr>
        <p:txBody>
          <a:bodyPr>
            <a:noAutofit/>
          </a:bodyPr>
          <a:lstStyle/>
          <a:p>
            <a:pPr marL="0" indent="0">
              <a:buFont typeface="Arial" panose="020B0604020202020204" pitchFamily="34" charset="0"/>
              <a:buNone/>
              <a:defRPr/>
            </a:pPr>
            <a:r>
              <a:rPr lang="en-US" sz="2250" i="1" dirty="0" err="1">
                <a:solidFill>
                  <a:srgbClr val="00B0F0"/>
                </a:solidFill>
              </a:rPr>
              <a:t>Teva</a:t>
            </a:r>
            <a:r>
              <a:rPr lang="en-US" sz="2250" i="1" dirty="0">
                <a:solidFill>
                  <a:srgbClr val="00B0F0"/>
                </a:solidFill>
              </a:rPr>
              <a:t> Canada Ltd. v. Pfizer Canada, Inc.</a:t>
            </a:r>
            <a:endParaRPr lang="en-US" sz="2250" b="1" i="1" dirty="0">
              <a:solidFill>
                <a:srgbClr val="00B0F0"/>
              </a:solidFill>
            </a:endParaRPr>
          </a:p>
          <a:p>
            <a:pPr>
              <a:defRPr/>
            </a:pPr>
            <a:r>
              <a:rPr lang="en-CA" sz="2250" dirty="0">
                <a:solidFill>
                  <a:srgbClr val="FFFF00"/>
                </a:solidFill>
              </a:rPr>
              <a:t>FACTS</a:t>
            </a:r>
            <a:r>
              <a:rPr lang="en-CA" sz="2250" dirty="0">
                <a:solidFill>
                  <a:srgbClr val="FF0000"/>
                </a:solidFill>
              </a:rPr>
              <a:t>:</a:t>
            </a:r>
            <a:r>
              <a:rPr lang="en-CA" sz="2250" dirty="0">
                <a:solidFill>
                  <a:schemeClr val="bg1"/>
                </a:solidFill>
              </a:rPr>
              <a:t> Teva had challenged the validity of Pfizer’s patent for Viagra.</a:t>
            </a:r>
            <a:r>
              <a:rPr lang="en-US" sz="2250" dirty="0">
                <a:solidFill>
                  <a:schemeClr val="bg1"/>
                </a:solidFill>
              </a:rPr>
              <a:t> </a:t>
            </a:r>
          </a:p>
          <a:p>
            <a:pPr>
              <a:defRPr/>
            </a:pPr>
            <a:r>
              <a:rPr lang="en-US" sz="2250" dirty="0">
                <a:solidFill>
                  <a:schemeClr val="bg1"/>
                </a:solidFill>
              </a:rPr>
              <a:t>“[N]</a:t>
            </a:r>
            <a:r>
              <a:rPr lang="en-US" sz="2250" dirty="0" err="1">
                <a:solidFill>
                  <a:schemeClr val="bg1"/>
                </a:solidFill>
              </a:rPr>
              <a:t>ot</a:t>
            </a:r>
            <a:r>
              <a:rPr lang="en-US" sz="2250" dirty="0">
                <a:solidFill>
                  <a:schemeClr val="bg1"/>
                </a:solidFill>
              </a:rPr>
              <a:t> intended as an accolade or civic award for ingenuity. </a:t>
            </a:r>
            <a:r>
              <a:rPr lang="en-CA" sz="2250" dirty="0">
                <a:solidFill>
                  <a:srgbClr val="FFFF00"/>
                </a:solidFill>
              </a:rPr>
              <a:t>It is a method by which inventive solutions to practical problems are </a:t>
            </a:r>
            <a:r>
              <a:rPr lang="en-CA" sz="2250" dirty="0">
                <a:solidFill>
                  <a:srgbClr val="FF0000"/>
                </a:solidFill>
              </a:rPr>
              <a:t>coaxed into the public domain</a:t>
            </a:r>
            <a:r>
              <a:rPr lang="en-CA" sz="2250" dirty="0">
                <a:solidFill>
                  <a:srgbClr val="FFFF00"/>
                </a:solidFill>
              </a:rPr>
              <a:t> by the promise of a limited monopoly for a limited time</a:t>
            </a:r>
            <a:r>
              <a:rPr lang="en-CA" sz="2250" dirty="0">
                <a:solidFill>
                  <a:schemeClr val="bg1"/>
                </a:solidFill>
              </a:rPr>
              <a:t>.”</a:t>
            </a:r>
          </a:p>
          <a:p>
            <a:pPr>
              <a:defRPr/>
            </a:pPr>
            <a:r>
              <a:rPr lang="en-CA" sz="2250" dirty="0">
                <a:solidFill>
                  <a:srgbClr val="FFFF00"/>
                </a:solidFill>
              </a:rPr>
              <a:t>Patent specification </a:t>
            </a:r>
            <a:r>
              <a:rPr lang="en-CA" sz="2250" dirty="0">
                <a:solidFill>
                  <a:srgbClr val="FF0000"/>
                </a:solidFill>
              </a:rPr>
              <a:t>=</a:t>
            </a:r>
            <a:r>
              <a:rPr lang="en-CA" sz="2250" dirty="0">
                <a:solidFill>
                  <a:schemeClr val="bg1"/>
                </a:solidFill>
              </a:rPr>
              <a:t> </a:t>
            </a:r>
            <a:r>
              <a:rPr lang="en-CA" sz="2250" dirty="0">
                <a:solidFill>
                  <a:srgbClr val="FFFF00"/>
                </a:solidFill>
              </a:rPr>
              <a:t>heart of the disclosure requirement</a:t>
            </a:r>
          </a:p>
          <a:p>
            <a:pPr>
              <a:defRPr/>
            </a:pPr>
            <a:r>
              <a:rPr lang="en-US" sz="2400" dirty="0">
                <a:solidFill>
                  <a:schemeClr val="bg1"/>
                </a:solidFill>
              </a:rPr>
              <a:t>Patent system is a “</a:t>
            </a:r>
            <a:r>
              <a:rPr lang="en-US" sz="2400" dirty="0">
                <a:solidFill>
                  <a:srgbClr val="FFFF00"/>
                </a:solidFill>
              </a:rPr>
              <a:t>quid pro quo</a:t>
            </a:r>
            <a:r>
              <a:rPr lang="en-US" sz="2400" dirty="0">
                <a:solidFill>
                  <a:schemeClr val="bg1"/>
                </a:solidFill>
              </a:rPr>
              <a:t>”</a:t>
            </a:r>
          </a:p>
          <a:p>
            <a:pPr>
              <a:defRPr/>
            </a:pPr>
            <a:endParaRPr lang="en-US" sz="2250" dirty="0">
              <a:solidFill>
                <a:srgbClr val="FFFF00"/>
              </a:solidFill>
            </a:endParaRPr>
          </a:p>
        </p:txBody>
      </p:sp>
      <p:sp>
        <p:nvSpPr>
          <p:cNvPr id="4" name="Slide Number Placeholder 3">
            <a:extLst>
              <a:ext uri="{FF2B5EF4-FFF2-40B4-BE49-F238E27FC236}">
                <a16:creationId xmlns:a16="http://schemas.microsoft.com/office/drawing/2014/main" id="{F8678523-A8EA-478F-DD2C-0231C1945CFD}"/>
              </a:ext>
            </a:extLst>
          </p:cNvPr>
          <p:cNvSpPr>
            <a:spLocks noGrp="1"/>
          </p:cNvSpPr>
          <p:nvPr>
            <p:ph type="sldNum" sz="quarter" idx="12"/>
          </p:nvPr>
        </p:nvSpPr>
        <p:spPr/>
        <p:txBody>
          <a:bodyPr/>
          <a:lstStyle/>
          <a:p>
            <a:pPr defTabSz="342900" eaLnBrk="1" fontAlgn="auto" hangingPunct="1">
              <a:spcBef>
                <a:spcPts val="0"/>
              </a:spcBef>
              <a:spcAft>
                <a:spcPts val="0"/>
              </a:spcAft>
              <a:defRPr/>
            </a:pPr>
            <a:fld id="{890B022A-D669-8A40-992A-92C3383019D6}" type="slidenum">
              <a:rPr lang="en-US" sz="1350">
                <a:solidFill>
                  <a:prstClr val="black"/>
                </a:solidFill>
                <a:latin typeface="Arial"/>
                <a:ea typeface="+mn-ea"/>
              </a:rPr>
              <a:pPr defTabSz="342900" eaLnBrk="1" fontAlgn="auto" hangingPunct="1">
                <a:spcBef>
                  <a:spcPts val="0"/>
                </a:spcBef>
                <a:spcAft>
                  <a:spcPts val="0"/>
                </a:spcAft>
                <a:defRPr/>
              </a:pPr>
              <a:t>103</a:t>
            </a:fld>
            <a:endParaRPr lang="en-US" sz="1350">
              <a:solidFill>
                <a:prstClr val="black"/>
              </a:solidFill>
              <a:latin typeface="Arial"/>
              <a:ea typeface="+mn-e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Title 5">
            <a:extLst>
              <a:ext uri="{FF2B5EF4-FFF2-40B4-BE49-F238E27FC236}">
                <a16:creationId xmlns:a16="http://schemas.microsoft.com/office/drawing/2014/main" id="{E22C27D7-B685-544E-E0D8-A6F313ABED4E}"/>
              </a:ext>
            </a:extLst>
          </p:cNvPr>
          <p:cNvSpPr>
            <a:spLocks noGrp="1" noChangeArrowheads="1"/>
          </p:cNvSpPr>
          <p:nvPr>
            <p:ph type="title"/>
          </p:nvPr>
        </p:nvSpPr>
        <p:spPr bwMode="auto">
          <a:xfrm>
            <a:off x="1485900" y="92075"/>
            <a:ext cx="6172200" cy="739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480258" name="Content Placeholder 1">
            <a:extLst>
              <a:ext uri="{FF2B5EF4-FFF2-40B4-BE49-F238E27FC236}">
                <a16:creationId xmlns:a16="http://schemas.microsoft.com/office/drawing/2014/main" id="{8D3E2E50-6C0B-1D7C-F3C0-DC08F32D12CB}"/>
              </a:ext>
            </a:extLst>
          </p:cNvPr>
          <p:cNvSpPr>
            <a:spLocks noGrp="1" noChangeArrowheads="1"/>
          </p:cNvSpPr>
          <p:nvPr>
            <p:ph idx="1"/>
          </p:nvPr>
        </p:nvSpPr>
        <p:spPr bwMode="auto">
          <a:xfrm>
            <a:off x="684213" y="987425"/>
            <a:ext cx="7775575" cy="3852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dirty="0">
                <a:solidFill>
                  <a:schemeClr val="bg1"/>
                </a:solidFill>
              </a:rPr>
              <a:t>Invention </a:t>
            </a:r>
            <a:r>
              <a:rPr lang="en-US" altLang="en-US" sz="3000" dirty="0">
                <a:solidFill>
                  <a:srgbClr val="FF0000"/>
                </a:solidFill>
              </a:rPr>
              <a:t>=</a:t>
            </a:r>
            <a:r>
              <a:rPr lang="en-US" altLang="en-US" sz="3000" dirty="0">
                <a:solidFill>
                  <a:schemeClr val="bg1"/>
                </a:solidFill>
              </a:rPr>
              <a:t> </a:t>
            </a:r>
            <a:r>
              <a:rPr lang="en-CA" altLang="en-US" sz="3000" dirty="0">
                <a:solidFill>
                  <a:srgbClr val="00B0F0"/>
                </a:solidFill>
              </a:rPr>
              <a:t>…</a:t>
            </a:r>
            <a:r>
              <a:rPr lang="en-CA" altLang="en-US" sz="3000" dirty="0">
                <a:solidFill>
                  <a:schemeClr val="bg1"/>
                </a:solidFill>
              </a:rPr>
              <a:t> any </a:t>
            </a:r>
            <a:r>
              <a:rPr lang="en-CA" altLang="en-US" sz="3000" dirty="0">
                <a:solidFill>
                  <a:srgbClr val="FFFF00"/>
                </a:solidFill>
              </a:rPr>
              <a:t>new</a:t>
            </a:r>
            <a:r>
              <a:rPr lang="en-CA" altLang="en-US" sz="3000" dirty="0">
                <a:solidFill>
                  <a:schemeClr val="bg1"/>
                </a:solidFill>
              </a:rPr>
              <a:t> and </a:t>
            </a:r>
            <a:r>
              <a:rPr lang="en-CA" altLang="en-US" sz="3000" dirty="0">
                <a:solidFill>
                  <a:srgbClr val="FFFF00"/>
                </a:solidFill>
              </a:rPr>
              <a:t>useful</a:t>
            </a:r>
            <a:r>
              <a:rPr lang="en-CA" altLang="en-US" sz="3000" dirty="0">
                <a:solidFill>
                  <a:schemeClr val="bg1"/>
                </a:solidFill>
              </a:rPr>
              <a:t> </a:t>
            </a:r>
            <a:r>
              <a:rPr lang="en-CA" altLang="en-US" sz="3000" dirty="0">
                <a:solidFill>
                  <a:srgbClr val="FFFF00"/>
                </a:solidFill>
              </a:rPr>
              <a:t>art</a:t>
            </a:r>
            <a:r>
              <a:rPr lang="en-CA" altLang="en-US" sz="3000" dirty="0">
                <a:solidFill>
                  <a:schemeClr val="bg1"/>
                </a:solidFill>
              </a:rPr>
              <a:t>, </a:t>
            </a:r>
            <a:r>
              <a:rPr lang="en-CA" altLang="en-US" sz="3000" dirty="0">
                <a:solidFill>
                  <a:srgbClr val="FFFF00"/>
                </a:solidFill>
              </a:rPr>
              <a:t>process</a:t>
            </a:r>
            <a:r>
              <a:rPr lang="en-CA" altLang="en-US" sz="3000" dirty="0">
                <a:solidFill>
                  <a:schemeClr val="bg1"/>
                </a:solidFill>
              </a:rPr>
              <a:t>, </a:t>
            </a:r>
            <a:r>
              <a:rPr lang="en-CA" altLang="en-US" sz="3000" dirty="0">
                <a:solidFill>
                  <a:srgbClr val="FFFF00"/>
                </a:solidFill>
              </a:rPr>
              <a:t>machine</a:t>
            </a:r>
            <a:r>
              <a:rPr lang="en-CA" altLang="en-US" sz="3000" dirty="0">
                <a:solidFill>
                  <a:schemeClr val="bg1"/>
                </a:solidFill>
              </a:rPr>
              <a:t>, </a:t>
            </a:r>
            <a:r>
              <a:rPr lang="en-CA" altLang="en-US" sz="3000" dirty="0">
                <a:solidFill>
                  <a:srgbClr val="FFFF00"/>
                </a:solidFill>
              </a:rPr>
              <a:t>manufacture</a:t>
            </a:r>
            <a:r>
              <a:rPr lang="en-CA" altLang="en-US" sz="3000" dirty="0">
                <a:solidFill>
                  <a:schemeClr val="bg1"/>
                </a:solidFill>
              </a:rPr>
              <a:t> or </a:t>
            </a:r>
            <a:r>
              <a:rPr lang="en-CA" altLang="en-US" sz="3000" dirty="0">
                <a:solidFill>
                  <a:srgbClr val="FFFF00"/>
                </a:solidFill>
              </a:rPr>
              <a:t>composition of matter</a:t>
            </a:r>
            <a:r>
              <a:rPr lang="en-CA" altLang="en-US" sz="3000" dirty="0">
                <a:solidFill>
                  <a:schemeClr val="bg1"/>
                </a:solidFill>
              </a:rPr>
              <a:t>, or </a:t>
            </a:r>
            <a:r>
              <a:rPr lang="en-CA" altLang="en-US" sz="3000" dirty="0">
                <a:solidFill>
                  <a:srgbClr val="FFFF00"/>
                </a:solidFill>
              </a:rPr>
              <a:t>any new and useful improvement</a:t>
            </a:r>
            <a:r>
              <a:rPr lang="en-CA" altLang="en-US" sz="3000" dirty="0">
                <a:solidFill>
                  <a:schemeClr val="bg1"/>
                </a:solidFill>
              </a:rPr>
              <a:t> in any art, process, machine, manufacture or composition of matter </a:t>
            </a:r>
            <a:r>
              <a:rPr lang="en-CA" altLang="en-US" sz="3000" dirty="0">
                <a:solidFill>
                  <a:srgbClr val="FF0000"/>
                </a:solidFill>
              </a:rPr>
              <a:t>(</a:t>
            </a:r>
            <a:r>
              <a:rPr lang="en-CA" altLang="en-US" sz="3000" dirty="0">
                <a:solidFill>
                  <a:schemeClr val="bg1"/>
                </a:solidFill>
              </a:rPr>
              <a:t>s. 2, Patent Act</a:t>
            </a:r>
            <a:r>
              <a:rPr lang="en-CA" altLang="en-US" sz="3000" dirty="0">
                <a:solidFill>
                  <a:srgbClr val="FF0000"/>
                </a:solidFill>
              </a:rPr>
              <a:t>)</a:t>
            </a:r>
          </a:p>
          <a:p>
            <a:r>
              <a:rPr lang="en-CA" altLang="en-US" sz="3000" dirty="0">
                <a:solidFill>
                  <a:srgbClr val="FFFF00"/>
                </a:solidFill>
              </a:rPr>
              <a:t>Contrast to Copyright </a:t>
            </a:r>
            <a:r>
              <a:rPr lang="en-CA" altLang="en-US" sz="3000" dirty="0">
                <a:solidFill>
                  <a:schemeClr val="bg1"/>
                </a:solidFill>
              </a:rPr>
              <a:t>where </a:t>
            </a:r>
            <a:r>
              <a:rPr lang="en-CA" altLang="en-US" sz="3000" dirty="0">
                <a:solidFill>
                  <a:srgbClr val="00B0F0"/>
                </a:solidFill>
              </a:rPr>
              <a:t>“</a:t>
            </a:r>
            <a:r>
              <a:rPr lang="en-CA" altLang="en-US" sz="3000" dirty="0">
                <a:solidFill>
                  <a:srgbClr val="FF0000"/>
                </a:solidFill>
              </a:rPr>
              <a:t>mods</a:t>
            </a:r>
            <a:r>
              <a:rPr lang="en-CA" altLang="en-US" sz="3000" dirty="0">
                <a:solidFill>
                  <a:srgbClr val="00B0F0"/>
                </a:solidFill>
              </a:rPr>
              <a:t>”</a:t>
            </a:r>
            <a:r>
              <a:rPr lang="en-CA" altLang="en-US" sz="3000" dirty="0">
                <a:solidFill>
                  <a:schemeClr val="bg1"/>
                </a:solidFill>
              </a:rPr>
              <a:t> are discouraged rather than encouraged </a:t>
            </a:r>
          </a:p>
        </p:txBody>
      </p:sp>
      <p:sp>
        <p:nvSpPr>
          <p:cNvPr id="4" name="Slide Number Placeholder 3">
            <a:extLst>
              <a:ext uri="{FF2B5EF4-FFF2-40B4-BE49-F238E27FC236}">
                <a16:creationId xmlns:a16="http://schemas.microsoft.com/office/drawing/2014/main" id="{4894E30F-E585-8B8B-095E-025D43560BA5}"/>
              </a:ext>
            </a:extLst>
          </p:cNvPr>
          <p:cNvSpPr>
            <a:spLocks noGrp="1"/>
          </p:cNvSpPr>
          <p:nvPr>
            <p:ph type="sldNum" sz="quarter" idx="12"/>
          </p:nvPr>
        </p:nvSpPr>
        <p:spPr/>
        <p:txBody>
          <a:bodyPr/>
          <a:lstStyle/>
          <a:p>
            <a:pPr defTabSz="342900" eaLnBrk="1" fontAlgn="auto" hangingPunct="1">
              <a:spcBef>
                <a:spcPts val="0"/>
              </a:spcBef>
              <a:spcAft>
                <a:spcPts val="0"/>
              </a:spcAft>
              <a:defRPr/>
            </a:pPr>
            <a:fld id="{F1BDA0C0-92AE-9F4C-9D45-65B4072A4929}" type="slidenum">
              <a:rPr lang="en-US" sz="1350">
                <a:solidFill>
                  <a:prstClr val="black"/>
                </a:solidFill>
                <a:latin typeface="Arial"/>
                <a:ea typeface="+mn-ea"/>
              </a:rPr>
              <a:pPr defTabSz="342900" eaLnBrk="1" fontAlgn="auto" hangingPunct="1">
                <a:spcBef>
                  <a:spcPts val="0"/>
                </a:spcBef>
                <a:spcAft>
                  <a:spcPts val="0"/>
                </a:spcAft>
                <a:defRPr/>
              </a:pPr>
              <a:t>104</a:t>
            </a:fld>
            <a:endParaRPr lang="en-US" sz="1350">
              <a:solidFill>
                <a:prstClr val="black"/>
              </a:solidFill>
              <a:latin typeface="Arial"/>
              <a:ea typeface="+mn-ea"/>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C8CD70-0253-4363-C3A5-1EFB67874BCA}"/>
              </a:ext>
            </a:extLst>
          </p:cNvPr>
          <p:cNvSpPr txBox="1"/>
          <p:nvPr/>
        </p:nvSpPr>
        <p:spPr>
          <a:xfrm>
            <a:off x="1150938" y="1563688"/>
            <a:ext cx="5978525" cy="2554287"/>
          </a:xfrm>
          <a:prstGeom prst="rect">
            <a:avLst/>
          </a:prstGeom>
          <a:noFill/>
        </p:spPr>
        <p:txBody>
          <a:bodyPr wrap="none">
            <a:spAutoFit/>
          </a:bodyPr>
          <a:lstStyle/>
          <a:p>
            <a:pPr marL="342900" indent="-342900">
              <a:buFont typeface="Arial" panose="020B0604020202020204" pitchFamily="34" charset="0"/>
              <a:buChar char="•"/>
              <a:defRPr/>
            </a:pPr>
            <a:r>
              <a:rPr lang="en-US" sz="4000" dirty="0">
                <a:solidFill>
                  <a:srgbClr val="FF0000"/>
                </a:solidFill>
              </a:rPr>
              <a:t>Novelty and usefulness </a:t>
            </a:r>
          </a:p>
          <a:p>
            <a:pPr>
              <a:defRPr/>
            </a:pPr>
            <a:r>
              <a:rPr lang="en-US" sz="4000" dirty="0">
                <a:solidFill>
                  <a:schemeClr val="bg1"/>
                </a:solidFill>
              </a:rPr>
              <a:t>(see s. 2, Patent Act)</a:t>
            </a:r>
          </a:p>
          <a:p>
            <a:pPr marL="342900" indent="-342900">
              <a:buFont typeface="Arial" panose="020B0604020202020204" pitchFamily="34" charset="0"/>
              <a:buChar char="•"/>
              <a:defRPr/>
            </a:pPr>
            <a:r>
              <a:rPr lang="en-US" sz="4000" dirty="0">
                <a:solidFill>
                  <a:srgbClr val="FF0000"/>
                </a:solidFill>
              </a:rPr>
              <a:t>Non-obviousness</a:t>
            </a:r>
            <a:r>
              <a:rPr lang="en-US" sz="4000" dirty="0">
                <a:solidFill>
                  <a:schemeClr val="bg1"/>
                </a:solidFill>
              </a:rPr>
              <a:t> </a:t>
            </a:r>
          </a:p>
          <a:p>
            <a:pPr>
              <a:defRPr/>
            </a:pPr>
            <a:r>
              <a:rPr lang="en-US" sz="4000" dirty="0">
                <a:solidFill>
                  <a:schemeClr val="bg1"/>
                </a:solidFill>
              </a:rPr>
              <a:t>(see s. 28.3, Patent Act)</a:t>
            </a:r>
          </a:p>
        </p:txBody>
      </p:sp>
      <p:sp>
        <p:nvSpPr>
          <p:cNvPr id="479234" name="TextBox 2">
            <a:extLst>
              <a:ext uri="{FF2B5EF4-FFF2-40B4-BE49-F238E27FC236}">
                <a16:creationId xmlns:a16="http://schemas.microsoft.com/office/drawing/2014/main" id="{90A63DB9-C5F3-7740-E4F1-AB210DC89F65}"/>
              </a:ext>
            </a:extLst>
          </p:cNvPr>
          <p:cNvSpPr txBox="1">
            <a:spLocks noChangeArrowheads="1"/>
          </p:cNvSpPr>
          <p:nvPr/>
        </p:nvSpPr>
        <p:spPr bwMode="auto">
          <a:xfrm>
            <a:off x="2935288" y="268288"/>
            <a:ext cx="2411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Patents</a:t>
            </a:r>
            <a:endParaRPr lang="en-US" altLang="en-US" sz="48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a:extLst>
              <a:ext uri="{FF2B5EF4-FFF2-40B4-BE49-F238E27FC236}">
                <a16:creationId xmlns:a16="http://schemas.microsoft.com/office/drawing/2014/main" id="{EE370076-9638-A05B-EABB-D3B81D3AE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838200"/>
            <a:ext cx="3695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1424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2429E-6B7C-9C54-B0DA-0DBD715C72C7}"/>
            </a:ext>
          </a:extLst>
        </p:cNvPr>
        <p:cNvGrpSpPr/>
        <p:nvPr/>
      </p:nvGrpSpPr>
      <p:grpSpPr>
        <a:xfrm>
          <a:off x="0" y="0"/>
          <a:ext cx="0" cy="0"/>
          <a:chOff x="0" y="0"/>
          <a:chExt cx="0" cy="0"/>
        </a:xfrm>
      </p:grpSpPr>
      <p:sp>
        <p:nvSpPr>
          <p:cNvPr id="94209" name="Content Placeholder 2">
            <a:extLst>
              <a:ext uri="{FF2B5EF4-FFF2-40B4-BE49-F238E27FC236}">
                <a16:creationId xmlns:a16="http://schemas.microsoft.com/office/drawing/2014/main" id="{D0C16F4B-E10A-29AF-BF49-E46CE2163B3D}"/>
              </a:ext>
            </a:extLst>
          </p:cNvPr>
          <p:cNvSpPr>
            <a:spLocks noGrp="1" noChangeArrowheads="1"/>
          </p:cNvSpPr>
          <p:nvPr>
            <p:ph sz="quarter" idx="10"/>
          </p:nvPr>
        </p:nvSpPr>
        <p:spPr bwMode="auto">
          <a:xfrm>
            <a:off x="1444625" y="336550"/>
            <a:ext cx="6232525" cy="414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Now</a:t>
            </a:r>
            <a:r>
              <a:rPr lang="en-US" altLang="en-US" sz="3300">
                <a:solidFill>
                  <a:srgbClr val="FF0000"/>
                </a:solidFill>
                <a:latin typeface="P22 Typewriter"/>
                <a:ea typeface="P22 Typewriter"/>
                <a:cs typeface="P22 Typewriter"/>
              </a:rPr>
              <a:t>,</a:t>
            </a:r>
            <a:r>
              <a:rPr lang="en-US" altLang="en-US" sz="3300">
                <a:solidFill>
                  <a:srgbClr val="FFFF00"/>
                </a:solidFill>
                <a:latin typeface="P22 Typewriter"/>
                <a:ea typeface="P22 Typewriter"/>
                <a:cs typeface="P22 Typewriter"/>
              </a:rPr>
              <a:t> to our regularly </a:t>
            </a:r>
          </a:p>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scheduled programming</a:t>
            </a:r>
            <a:r>
              <a:rPr lang="en-US" altLang="en-US" sz="3300">
                <a:solidFill>
                  <a:srgbClr val="FF0000"/>
                </a:solidFill>
                <a:latin typeface="P22 Typewriter"/>
                <a:ea typeface="P22 Typewriter"/>
                <a:cs typeface="P22 Typewriter"/>
              </a:rPr>
              <a:t>…</a:t>
            </a:r>
          </a:p>
        </p:txBody>
      </p:sp>
      <p:pic>
        <p:nvPicPr>
          <p:cNvPr id="94210" name="Content Placeholder 3" descr="file7991274103168.jpg">
            <a:extLst>
              <a:ext uri="{FF2B5EF4-FFF2-40B4-BE49-F238E27FC236}">
                <a16:creationId xmlns:a16="http://schemas.microsoft.com/office/drawing/2014/main" id="{7B7E7C30-041D-DE4A-C1F8-518A86C4E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 r="-124"/>
          <a:stretch>
            <a:fillRect/>
          </a:stretch>
        </p:blipFill>
        <p:spPr bwMode="auto">
          <a:xfrm>
            <a:off x="2638425" y="1612900"/>
            <a:ext cx="38671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4138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a:extLst>
              <a:ext uri="{FF2B5EF4-FFF2-40B4-BE49-F238E27FC236}">
                <a16:creationId xmlns:a16="http://schemas.microsoft.com/office/drawing/2014/main" id="{B2F4C5E6-6AD1-BE3E-D170-BACA76B4339C}"/>
              </a:ext>
            </a:extLst>
          </p:cNvPr>
          <p:cNvSpPr>
            <a:spLocks noGrp="1" noChangeArrowheads="1"/>
          </p:cNvSpPr>
          <p:nvPr>
            <p:ph type="title"/>
          </p:nvPr>
        </p:nvSpPr>
        <p:spPr bwMode="auto">
          <a:xfrm>
            <a:off x="1485900" y="841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On with the show</a:t>
            </a:r>
            <a:r>
              <a:rPr lang="en-US" altLang="en-US">
                <a:solidFill>
                  <a:srgbClr val="FF0000"/>
                </a:solidFill>
              </a:rPr>
              <a:t>…</a:t>
            </a:r>
          </a:p>
        </p:txBody>
      </p:sp>
      <p:pic>
        <p:nvPicPr>
          <p:cNvPr id="291842" name="Picture 2">
            <a:extLst>
              <a:ext uri="{FF2B5EF4-FFF2-40B4-BE49-F238E27FC236}">
                <a16:creationId xmlns:a16="http://schemas.microsoft.com/office/drawing/2014/main" id="{A989CF68-42AB-E79A-B13E-1E84014FE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155700"/>
            <a:ext cx="4521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469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5">
            <a:extLst>
              <a:ext uri="{FF2B5EF4-FFF2-40B4-BE49-F238E27FC236}">
                <a16:creationId xmlns:a16="http://schemas.microsoft.com/office/drawing/2014/main" id="{A5E19B22-B169-D3BD-9DD2-94F0C93CF5C7}"/>
              </a:ext>
            </a:extLst>
          </p:cNvPr>
          <p:cNvSpPr>
            <a:spLocks noGrp="1" noChangeArrowheads="1"/>
          </p:cNvSpPr>
          <p:nvPr>
            <p:ph type="title"/>
          </p:nvPr>
        </p:nvSpPr>
        <p:spPr bwMode="auto">
          <a:xfrm>
            <a:off x="1485900" y="112713"/>
            <a:ext cx="6172200"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57A552D4-494A-7458-3E6F-6129564315F0}"/>
              </a:ext>
            </a:extLst>
          </p:cNvPr>
          <p:cNvSpPr>
            <a:spLocks noGrp="1"/>
          </p:cNvSpPr>
          <p:nvPr>
            <p:ph idx="1"/>
          </p:nvPr>
        </p:nvSpPr>
        <p:spPr>
          <a:xfrm>
            <a:off x="468313" y="1058863"/>
            <a:ext cx="8207375" cy="3744912"/>
          </a:xfrm>
        </p:spPr>
        <p:txBody>
          <a:bodyPr>
            <a:noAutofit/>
          </a:bodyPr>
          <a:lstStyle/>
          <a:p>
            <a:pPr marL="0" indent="0">
              <a:buFont typeface="Arial" panose="020B0604020202020204" pitchFamily="34" charset="0"/>
              <a:buNone/>
              <a:defRPr/>
            </a:pPr>
            <a:r>
              <a:rPr lang="en-US" sz="2100" i="1" dirty="0">
                <a:solidFill>
                  <a:srgbClr val="00B0F0"/>
                </a:solidFill>
              </a:rPr>
              <a:t>Harvard College </a:t>
            </a:r>
            <a:r>
              <a:rPr lang="en-US" sz="2100" dirty="0">
                <a:solidFill>
                  <a:schemeClr val="bg1"/>
                </a:solidFill>
              </a:rPr>
              <a:t>(SCC):</a:t>
            </a:r>
          </a:p>
          <a:p>
            <a:pPr>
              <a:defRPr/>
            </a:pPr>
            <a:r>
              <a:rPr lang="en-US" sz="2100" dirty="0">
                <a:solidFill>
                  <a:schemeClr val="bg1"/>
                </a:solidFill>
              </a:rPr>
              <a:t>Majority</a:t>
            </a:r>
          </a:p>
          <a:p>
            <a:pPr lvl="1">
              <a:buFont typeface="Courier New" panose="02070309020205020404" pitchFamily="49" charset="0"/>
              <a:buChar char="o"/>
              <a:defRPr/>
            </a:pPr>
            <a:r>
              <a:rPr lang="en-US" sz="2100" dirty="0">
                <a:solidFill>
                  <a:schemeClr val="bg1"/>
                </a:solidFill>
              </a:rPr>
              <a:t>Invention defined broadly, should be interpreted broadly; but is not unlimited</a:t>
            </a:r>
          </a:p>
          <a:p>
            <a:pPr lvl="1">
              <a:buFont typeface="Courier New" panose="02070309020205020404" pitchFamily="49" charset="0"/>
              <a:buChar char="o"/>
              <a:defRPr/>
            </a:pPr>
            <a:r>
              <a:rPr lang="en-US" sz="2100" dirty="0">
                <a:solidFill>
                  <a:schemeClr val="bg1"/>
                </a:solidFill>
              </a:rPr>
              <a:t>Some subject matter is outside the scope of protection</a:t>
            </a:r>
          </a:p>
          <a:p>
            <a:pPr>
              <a:defRPr/>
            </a:pPr>
            <a:r>
              <a:rPr lang="en-US" sz="2100" dirty="0">
                <a:solidFill>
                  <a:srgbClr val="FF0000"/>
                </a:solidFill>
              </a:rPr>
              <a:t>Commissioner has no discretion </a:t>
            </a:r>
            <a:r>
              <a:rPr lang="en-US" sz="2100" dirty="0">
                <a:solidFill>
                  <a:srgbClr val="FFFF00"/>
                </a:solidFill>
              </a:rPr>
              <a:t>to refuse a patent on the basis of public policy considerations independent of express provisions of the </a:t>
            </a:r>
            <a:r>
              <a:rPr lang="en-US" sz="2100" i="1" dirty="0">
                <a:solidFill>
                  <a:srgbClr val="FFFF00"/>
                </a:solidFill>
              </a:rPr>
              <a:t>Act</a:t>
            </a:r>
            <a:endParaRPr lang="en-US" sz="2100" dirty="0">
              <a:solidFill>
                <a:srgbClr val="FFFF00"/>
              </a:solidFill>
            </a:endParaRPr>
          </a:p>
        </p:txBody>
      </p:sp>
      <p:sp>
        <p:nvSpPr>
          <p:cNvPr id="4" name="Slide Number Placeholder 3">
            <a:extLst>
              <a:ext uri="{FF2B5EF4-FFF2-40B4-BE49-F238E27FC236}">
                <a16:creationId xmlns:a16="http://schemas.microsoft.com/office/drawing/2014/main" id="{2D727B16-7130-C848-56E1-8A19E9C3CAE5}"/>
              </a:ext>
            </a:extLst>
          </p:cNvPr>
          <p:cNvSpPr>
            <a:spLocks noGrp="1"/>
          </p:cNvSpPr>
          <p:nvPr>
            <p:ph type="sldNum" sz="quarter" idx="12"/>
          </p:nvPr>
        </p:nvSpPr>
        <p:spPr/>
        <p:txBody>
          <a:bodyPr/>
          <a:lstStyle/>
          <a:p>
            <a:pPr defTabSz="342900" eaLnBrk="1" fontAlgn="auto" hangingPunct="1">
              <a:spcBef>
                <a:spcPts val="0"/>
              </a:spcBef>
              <a:spcAft>
                <a:spcPts val="0"/>
              </a:spcAft>
              <a:defRPr/>
            </a:pPr>
            <a:fld id="{CC8D1E9A-4101-ED46-AA2A-7CE66AA82601}" type="slidenum">
              <a:rPr lang="en-US" sz="1350">
                <a:solidFill>
                  <a:prstClr val="black"/>
                </a:solidFill>
                <a:latin typeface="Arial"/>
                <a:ea typeface="+mn-ea"/>
              </a:rPr>
              <a:pPr defTabSz="342900" eaLnBrk="1" fontAlgn="auto" hangingPunct="1">
                <a:spcBef>
                  <a:spcPts val="0"/>
                </a:spcBef>
                <a:spcAft>
                  <a:spcPts val="0"/>
                </a:spcAft>
                <a:defRPr/>
              </a:pPr>
              <a:t>109</a:t>
            </a:fld>
            <a:endParaRPr lang="en-US" sz="1350">
              <a:solidFill>
                <a:prstClr val="black"/>
              </a:solidFill>
              <a:latin typeface="Arial"/>
              <a:ea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01162-DE4E-8737-78FE-4B5350B919E7}"/>
              </a:ext>
            </a:extLst>
          </p:cNvPr>
          <p:cNvSpPr txBox="1"/>
          <p:nvPr/>
        </p:nvSpPr>
        <p:spPr>
          <a:xfrm>
            <a:off x="746749" y="267494"/>
            <a:ext cx="7202613" cy="1938992"/>
          </a:xfrm>
          <a:prstGeom prst="rect">
            <a:avLst/>
          </a:prstGeom>
          <a:noFill/>
        </p:spPr>
        <p:txBody>
          <a:bodyPr wrap="none" rtlCol="0">
            <a:spAutoFit/>
          </a:bodyPr>
          <a:lstStyle/>
          <a:p>
            <a:pPr algn="ctr"/>
            <a:r>
              <a:rPr lang="en-US" sz="4000" dirty="0">
                <a:solidFill>
                  <a:schemeClr val="bg1"/>
                </a:solidFill>
              </a:rPr>
              <a:t>Have responded to everyone</a:t>
            </a:r>
            <a:r>
              <a:rPr lang="en-US" sz="4000" dirty="0">
                <a:solidFill>
                  <a:srgbClr val="FF0000"/>
                </a:solidFill>
              </a:rPr>
              <a:t>? </a:t>
            </a:r>
          </a:p>
          <a:p>
            <a:pPr algn="ctr"/>
            <a:r>
              <a:rPr lang="en-US" sz="4000" b="1" dirty="0">
                <a:solidFill>
                  <a:srgbClr val="FF0000"/>
                </a:solidFill>
              </a:rPr>
              <a:t>+ </a:t>
            </a:r>
          </a:p>
          <a:p>
            <a:pPr algn="ctr"/>
            <a:r>
              <a:rPr lang="en-US" sz="4000" dirty="0">
                <a:solidFill>
                  <a:srgbClr val="FF0000"/>
                </a:solidFill>
              </a:rPr>
              <a:t>…</a:t>
            </a:r>
            <a:r>
              <a:rPr lang="en-US" sz="4000" dirty="0">
                <a:solidFill>
                  <a:schemeClr val="bg1"/>
                </a:solidFill>
              </a:rPr>
              <a:t>to some who didn</a:t>
            </a:r>
            <a:r>
              <a:rPr lang="en-US" sz="4000" dirty="0">
                <a:solidFill>
                  <a:srgbClr val="FF0000"/>
                </a:solidFill>
              </a:rPr>
              <a:t>’</a:t>
            </a:r>
            <a:r>
              <a:rPr lang="en-US" sz="4000" dirty="0">
                <a:solidFill>
                  <a:schemeClr val="bg1"/>
                </a:solidFill>
              </a:rPr>
              <a:t>t ask</a:t>
            </a:r>
            <a:r>
              <a:rPr lang="en-US" sz="4000" dirty="0">
                <a:solidFill>
                  <a:srgbClr val="FF0000"/>
                </a:solidFill>
              </a:rPr>
              <a:t>?</a:t>
            </a:r>
          </a:p>
        </p:txBody>
      </p:sp>
      <p:pic>
        <p:nvPicPr>
          <p:cNvPr id="4" name="Picture 3">
            <a:extLst>
              <a:ext uri="{FF2B5EF4-FFF2-40B4-BE49-F238E27FC236}">
                <a16:creationId xmlns:a16="http://schemas.microsoft.com/office/drawing/2014/main" id="{1B97C450-D8A1-4AB9-F8C2-948F0FBF745A}"/>
              </a:ext>
            </a:extLst>
          </p:cNvPr>
          <p:cNvPicPr>
            <a:picLocks noChangeAspect="1"/>
          </p:cNvPicPr>
          <p:nvPr/>
        </p:nvPicPr>
        <p:blipFill>
          <a:blip r:embed="rId2"/>
          <a:stretch>
            <a:fillRect/>
          </a:stretch>
        </p:blipFill>
        <p:spPr>
          <a:xfrm>
            <a:off x="3200567" y="2355726"/>
            <a:ext cx="2742865" cy="2643758"/>
          </a:xfrm>
          <a:prstGeom prst="rect">
            <a:avLst/>
          </a:prstGeom>
        </p:spPr>
      </p:pic>
    </p:spTree>
    <p:extLst>
      <p:ext uri="{BB962C8B-B14F-4D97-AF65-F5344CB8AC3E}">
        <p14:creationId xmlns:p14="http://schemas.microsoft.com/office/powerpoint/2010/main" val="11297903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Title 1">
            <a:extLst>
              <a:ext uri="{FF2B5EF4-FFF2-40B4-BE49-F238E27FC236}">
                <a16:creationId xmlns:a16="http://schemas.microsoft.com/office/drawing/2014/main" id="{73282EC9-EE71-7C54-D26C-9AB8B9EB8B26}"/>
              </a:ext>
            </a:extLst>
          </p:cNvPr>
          <p:cNvSpPr>
            <a:spLocks noGrp="1" noChangeArrowheads="1"/>
          </p:cNvSpPr>
          <p:nvPr>
            <p:ph type="title"/>
          </p:nvPr>
        </p:nvSpPr>
        <p:spPr bwMode="auto">
          <a:xfrm>
            <a:off x="1143000" y="0"/>
            <a:ext cx="6858000" cy="835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a:solidFill>
                  <a:srgbClr val="FFFF00"/>
                </a:solidFill>
              </a:rPr>
              <a:t>My comments on majority decision in </a:t>
            </a:r>
            <a:r>
              <a:rPr lang="en-US" altLang="en-US" sz="1800" i="1">
                <a:solidFill>
                  <a:srgbClr val="00B0F0"/>
                </a:solidFill>
              </a:rPr>
              <a:t>Harvard College </a:t>
            </a:r>
            <a:br>
              <a:rPr lang="en-US" altLang="en-US" sz="1800" i="1">
                <a:solidFill>
                  <a:srgbClr val="00B0F0"/>
                </a:solidFill>
              </a:rPr>
            </a:br>
            <a:r>
              <a:rPr lang="en-US" altLang="en-US" sz="1800" i="1">
                <a:solidFill>
                  <a:srgbClr val="FF0000"/>
                </a:solidFill>
              </a:rPr>
              <a:t>(</a:t>
            </a:r>
            <a:r>
              <a:rPr lang="en-US" altLang="en-US" sz="1800" i="1">
                <a:solidFill>
                  <a:schemeClr val="bg1"/>
                </a:solidFill>
              </a:rPr>
              <a:t>have edited out regrettably inappropriate comments</a:t>
            </a:r>
            <a:r>
              <a:rPr lang="en-US" altLang="en-US" sz="1800" i="1">
                <a:solidFill>
                  <a:srgbClr val="FF0000"/>
                </a:solidFill>
              </a:rPr>
              <a:t>)</a:t>
            </a:r>
          </a:p>
        </p:txBody>
      </p:sp>
      <p:sp>
        <p:nvSpPr>
          <p:cNvPr id="3" name="Content Placeholder 2">
            <a:extLst>
              <a:ext uri="{FF2B5EF4-FFF2-40B4-BE49-F238E27FC236}">
                <a16:creationId xmlns:a16="http://schemas.microsoft.com/office/drawing/2014/main" id="{E4EBE8B3-09BF-9702-FBC7-43B49DF1F665}"/>
              </a:ext>
            </a:extLst>
          </p:cNvPr>
          <p:cNvSpPr>
            <a:spLocks noGrp="1"/>
          </p:cNvSpPr>
          <p:nvPr>
            <p:ph sz="quarter" idx="10"/>
          </p:nvPr>
        </p:nvSpPr>
        <p:spPr>
          <a:xfrm>
            <a:off x="323850" y="987425"/>
            <a:ext cx="8496300" cy="3816350"/>
          </a:xfrm>
        </p:spPr>
        <p:txBody>
          <a:bodyPr>
            <a:noAutofit/>
          </a:bodyPr>
          <a:lstStyle/>
          <a:p>
            <a:pPr>
              <a:defRPr/>
            </a:pPr>
            <a:r>
              <a:rPr lang="en-US" sz="1200" dirty="0">
                <a:solidFill>
                  <a:schemeClr val="bg1"/>
                </a:solidFill>
              </a:rPr>
              <a:t>“…</a:t>
            </a:r>
            <a:r>
              <a:rPr lang="en-US" sz="1200" dirty="0">
                <a:solidFill>
                  <a:srgbClr val="FFFF00"/>
                </a:solidFill>
              </a:rPr>
              <a:t>I have spent way too much arguing in my head with Mr. Justice </a:t>
            </a:r>
            <a:r>
              <a:rPr lang="en-US" sz="1200" dirty="0" err="1">
                <a:solidFill>
                  <a:srgbClr val="FFFF00"/>
                </a:solidFill>
              </a:rPr>
              <a:t>Bastarache’s</a:t>
            </a:r>
            <a:r>
              <a:rPr lang="en-US" sz="1200" dirty="0">
                <a:solidFill>
                  <a:srgbClr val="FFFF00"/>
                </a:solidFill>
              </a:rPr>
              <a:t> every word in </a:t>
            </a:r>
            <a:r>
              <a:rPr lang="en-US" sz="1200" i="1" dirty="0">
                <a:solidFill>
                  <a:srgbClr val="FFFF00"/>
                </a:solidFill>
              </a:rPr>
              <a:t>Harvard Mouse</a:t>
            </a:r>
            <a:r>
              <a:rPr lang="en-US" sz="1200" i="1" dirty="0">
                <a:solidFill>
                  <a:schemeClr val="bg1"/>
                </a:solidFill>
              </a:rPr>
              <a:t>.</a:t>
            </a:r>
            <a:r>
              <a:rPr lang="en-US" sz="1200" dirty="0">
                <a:solidFill>
                  <a:schemeClr val="bg1"/>
                </a:solidFill>
              </a:rPr>
              <a:t>” – email to Prof. Graham Reynolds, 8.15.20.</a:t>
            </a:r>
          </a:p>
          <a:p>
            <a:pPr>
              <a:defRPr/>
            </a:pPr>
            <a:r>
              <a:rPr lang="en-US" sz="1200" dirty="0">
                <a:solidFill>
                  <a:schemeClr val="bg1"/>
                </a:solidFill>
              </a:rPr>
              <a:t>My original (unexpurgated but decontextualized) marginal notes in the textbook version of the case:</a:t>
            </a:r>
          </a:p>
          <a:p>
            <a:pPr lvl="1">
              <a:buFont typeface="Courier New" panose="02070309020205020404" pitchFamily="49" charset="0"/>
              <a:buChar char="o"/>
              <a:defRPr/>
            </a:pPr>
            <a:r>
              <a:rPr lang="en-US" sz="1200" dirty="0">
                <a:solidFill>
                  <a:schemeClr val="bg1"/>
                </a:solidFill>
              </a:rPr>
              <a:t>”STRAINED WOULD BE AN UNDERSTATEMENT. INTELLECTUALLY HONEST?”</a:t>
            </a:r>
          </a:p>
          <a:p>
            <a:pPr lvl="1">
              <a:buFont typeface="Courier New" panose="02070309020205020404" pitchFamily="49" charset="0"/>
              <a:buChar char="o"/>
              <a:defRPr/>
            </a:pPr>
            <a:r>
              <a:rPr lang="en-US" sz="1200" dirty="0">
                <a:solidFill>
                  <a:schemeClr val="bg1"/>
                </a:solidFill>
              </a:rPr>
              <a:t>Huh?</a:t>
            </a:r>
          </a:p>
          <a:p>
            <a:pPr lvl="1">
              <a:buFont typeface="Courier New" panose="02070309020205020404" pitchFamily="49" charset="0"/>
              <a:buChar char="o"/>
              <a:defRPr/>
            </a:pPr>
            <a:r>
              <a:rPr lang="en-US" sz="1200" dirty="0">
                <a:solidFill>
                  <a:schemeClr val="bg1"/>
                </a:solidFill>
              </a:rPr>
              <a:t>Huh?</a:t>
            </a:r>
          </a:p>
          <a:p>
            <a:pPr lvl="1">
              <a:buFont typeface="Courier New" panose="02070309020205020404" pitchFamily="49" charset="0"/>
              <a:buChar char="o"/>
              <a:defRPr/>
            </a:pPr>
            <a:r>
              <a:rPr lang="en-US" sz="1200" dirty="0">
                <a:solidFill>
                  <a:schemeClr val="bg1"/>
                </a:solidFill>
              </a:rPr>
              <a:t>Worst writing in the history of the Court (SCC)???</a:t>
            </a:r>
          </a:p>
          <a:p>
            <a:pPr lvl="1">
              <a:buFont typeface="Courier New" panose="02070309020205020404" pitchFamily="49" charset="0"/>
              <a:buChar char="o"/>
              <a:defRPr/>
            </a:pPr>
            <a:r>
              <a:rPr lang="en-US" sz="1200" dirty="0">
                <a:solidFill>
                  <a:schemeClr val="bg1"/>
                </a:solidFill>
              </a:rPr>
              <a:t>It doesn’t?</a:t>
            </a:r>
          </a:p>
          <a:p>
            <a:pPr lvl="1">
              <a:buFont typeface="Courier New" panose="02070309020205020404" pitchFamily="49" charset="0"/>
              <a:buChar char="o"/>
              <a:defRPr/>
            </a:pPr>
            <a:r>
              <a:rPr lang="en-US" sz="1200" dirty="0">
                <a:solidFill>
                  <a:schemeClr val="bg1"/>
                </a:solidFill>
              </a:rPr>
              <a:t>So what?</a:t>
            </a:r>
          </a:p>
          <a:p>
            <a:pPr lvl="1">
              <a:buFont typeface="Courier New" panose="02070309020205020404" pitchFamily="49" charset="0"/>
              <a:buChar char="o"/>
              <a:defRPr/>
            </a:pPr>
            <a:r>
              <a:rPr lang="en-US" sz="1200" dirty="0">
                <a:solidFill>
                  <a:schemeClr val="bg1"/>
                </a:solidFill>
              </a:rPr>
              <a:t>So strained!!!</a:t>
            </a:r>
          </a:p>
          <a:p>
            <a:pPr lvl="1">
              <a:buFont typeface="Courier New" panose="02070309020205020404" pitchFamily="49" charset="0"/>
              <a:buChar char="o"/>
              <a:defRPr/>
            </a:pPr>
            <a:r>
              <a:rPr lang="en-US" sz="1200" dirty="0">
                <a:solidFill>
                  <a:schemeClr val="bg1"/>
                </a:solidFill>
              </a:rPr>
              <a:t>???</a:t>
            </a:r>
          </a:p>
          <a:p>
            <a:pPr lvl="1">
              <a:buFont typeface="Courier New" panose="02070309020205020404" pitchFamily="49" charset="0"/>
              <a:buChar char="o"/>
              <a:defRPr/>
            </a:pPr>
            <a:r>
              <a:rPr lang="en-US" sz="1200" dirty="0">
                <a:solidFill>
                  <a:schemeClr val="bg1"/>
                </a:solidFill>
              </a:rPr>
              <a:t>Huh!</a:t>
            </a:r>
          </a:p>
          <a:p>
            <a:pPr lvl="1">
              <a:buFont typeface="Courier New" panose="02070309020205020404" pitchFamily="49" charset="0"/>
              <a:buChar char="o"/>
              <a:defRPr/>
            </a:pPr>
            <a:r>
              <a:rPr lang="en-US" sz="1200" dirty="0">
                <a:solidFill>
                  <a:schemeClr val="bg1"/>
                </a:solidFill>
              </a:rPr>
              <a:t>Really?</a:t>
            </a:r>
          </a:p>
          <a:p>
            <a:pPr lvl="1">
              <a:buFont typeface="Courier New" panose="02070309020205020404" pitchFamily="49" charset="0"/>
              <a:buChar char="o"/>
              <a:defRPr/>
            </a:pPr>
            <a:r>
              <a:rPr lang="en-US" sz="1200" dirty="0">
                <a:solidFill>
                  <a:schemeClr val="bg1"/>
                </a:solidFill>
              </a:rPr>
              <a:t>Huh – non sequitur</a:t>
            </a:r>
          </a:p>
          <a:p>
            <a:pPr lvl="1">
              <a:buFont typeface="Courier New" panose="02070309020205020404" pitchFamily="49" charset="0"/>
              <a:buChar char="o"/>
              <a:defRPr/>
            </a:pPr>
            <a:r>
              <a:rPr lang="en-US" sz="1200" dirty="0">
                <a:solidFill>
                  <a:schemeClr val="bg1"/>
                </a:solidFill>
              </a:rPr>
              <a:t>LWTF? How? </a:t>
            </a:r>
            <a:r>
              <a:rPr lang="en-US" sz="1200" dirty="0" err="1">
                <a:solidFill>
                  <a:schemeClr val="bg1"/>
                </a:solidFill>
              </a:rPr>
              <a:t>Wha</a:t>
            </a:r>
            <a:r>
              <a:rPr lang="en-US" sz="1200" dirty="0">
                <a:solidFill>
                  <a:schemeClr val="bg1"/>
                </a:solidFill>
              </a:rPr>
              <a:t>..?</a:t>
            </a:r>
          </a:p>
          <a:p>
            <a:pPr lvl="1">
              <a:buFont typeface="Courier New" panose="02070309020205020404" pitchFamily="49" charset="0"/>
              <a:buChar char="o"/>
              <a:defRPr/>
            </a:pPr>
            <a:r>
              <a:rPr lang="en-US" sz="1200" dirty="0">
                <a:solidFill>
                  <a:schemeClr val="bg1"/>
                </a:solidFill>
              </a:rPr>
              <a:t>B…Turns a preference for parliamentary clarity into a requirement for it – wrongly.</a:t>
            </a:r>
          </a:p>
          <a:p>
            <a:pPr indent="-214313">
              <a:defRPr/>
            </a:pPr>
            <a:r>
              <a:rPr lang="en-US" sz="1200" dirty="0">
                <a:solidFill>
                  <a:srgbClr val="FFFF00"/>
                </a:solidFill>
              </a:rPr>
              <a:t>None of the above means I’m right, just that I had a similar reaction to some of you.</a:t>
            </a:r>
          </a:p>
          <a:p>
            <a:pPr lvl="1">
              <a:buFont typeface="Courier New" panose="02070309020205020404" pitchFamily="49" charset="0"/>
              <a:buChar char="o"/>
              <a:defRPr/>
            </a:pPr>
            <a:endParaRPr lang="en-US" sz="1350" dirty="0">
              <a:solidFill>
                <a:schemeClr val="bg1"/>
              </a:solidFill>
            </a:endParaRPr>
          </a:p>
          <a:p>
            <a:pPr lvl="1">
              <a:buFont typeface="Courier New" panose="02070309020205020404" pitchFamily="49" charset="0"/>
              <a:buChar char="o"/>
              <a:defRPr/>
            </a:pPr>
            <a:endParaRPr lang="en-US" sz="1350" dirty="0">
              <a:solidFill>
                <a:schemeClr val="bg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8E811-310B-B364-872C-50A5BB08A52C}"/>
              </a:ext>
            </a:extLst>
          </p:cNvPr>
          <p:cNvSpPr>
            <a:spLocks noGrp="1"/>
          </p:cNvSpPr>
          <p:nvPr>
            <p:ph sz="quarter" idx="10"/>
          </p:nvPr>
        </p:nvSpPr>
        <p:spPr>
          <a:xfrm>
            <a:off x="503238" y="541338"/>
            <a:ext cx="8137525" cy="4060825"/>
          </a:xfrm>
        </p:spPr>
        <p:txBody>
          <a:bodyPr>
            <a:normAutofit fontScale="85000" lnSpcReduction="10000"/>
          </a:bodyPr>
          <a:lstStyle/>
          <a:p>
            <a:pPr marL="0" indent="0">
              <a:lnSpc>
                <a:spcPct val="110000"/>
              </a:lnSpc>
              <a:buFont typeface="Arial" panose="020B0604020202020204" pitchFamily="34" charset="0"/>
              <a:buNone/>
              <a:defRPr/>
            </a:pPr>
            <a:r>
              <a:rPr lang="en-US" sz="4200" b="1" dirty="0">
                <a:solidFill>
                  <a:srgbClr val="FF0000"/>
                </a:solidFill>
              </a:rPr>
              <a:t>But</a:t>
            </a:r>
            <a:r>
              <a:rPr lang="en-US" sz="4200" b="1" dirty="0">
                <a:solidFill>
                  <a:srgbClr val="FFFF00"/>
                </a:solidFill>
              </a:rPr>
              <a:t>…</a:t>
            </a:r>
          </a:p>
          <a:p>
            <a:pPr>
              <a:lnSpc>
                <a:spcPct val="110000"/>
              </a:lnSpc>
              <a:buFont typeface="Arial" panose="020B0604020202020204" pitchFamily="34" charset="0"/>
              <a:buAutoNum type="arabicPeriod"/>
              <a:defRPr/>
            </a:pPr>
            <a:r>
              <a:rPr lang="en-US" sz="2700" dirty="0">
                <a:solidFill>
                  <a:schemeClr val="bg1"/>
                </a:solidFill>
              </a:rPr>
              <a:t>Isn’t majority </a:t>
            </a:r>
            <a:r>
              <a:rPr lang="en-US" sz="2700" dirty="0">
                <a:solidFill>
                  <a:srgbClr val="FFFF00"/>
                </a:solidFill>
              </a:rPr>
              <a:t>just limiting patents </a:t>
            </a:r>
            <a:r>
              <a:rPr lang="en-US" sz="2700" dirty="0">
                <a:solidFill>
                  <a:schemeClr val="bg1"/>
                </a:solidFill>
              </a:rPr>
              <a:t>and saying that patents are </a:t>
            </a:r>
            <a:r>
              <a:rPr lang="en-US" sz="2700" dirty="0">
                <a:solidFill>
                  <a:srgbClr val="FFFF00"/>
                </a:solidFill>
              </a:rPr>
              <a:t>too broad</a:t>
            </a:r>
            <a:r>
              <a:rPr lang="en-US" sz="2700" dirty="0">
                <a:solidFill>
                  <a:srgbClr val="FF0000"/>
                </a:solidFill>
              </a:rPr>
              <a:t>?</a:t>
            </a:r>
            <a:r>
              <a:rPr lang="en-US" sz="2700" dirty="0">
                <a:solidFill>
                  <a:schemeClr val="bg1"/>
                </a:solidFill>
              </a:rPr>
              <a:t> I want to limit copyright similarly so benefits can accrue to everyone (for example </a:t>
            </a:r>
            <a:r>
              <a:rPr lang="en-US" sz="2700" dirty="0">
                <a:solidFill>
                  <a:srgbClr val="FF0000"/>
                </a:solidFill>
              </a:rPr>
              <a:t>–</a:t>
            </a:r>
            <a:r>
              <a:rPr lang="en-US" sz="2700" dirty="0">
                <a:solidFill>
                  <a:schemeClr val="bg1"/>
                </a:solidFill>
              </a:rPr>
              <a:t> mods).</a:t>
            </a:r>
          </a:p>
          <a:p>
            <a:pPr>
              <a:lnSpc>
                <a:spcPct val="110000"/>
              </a:lnSpc>
              <a:buFont typeface="Arial" panose="020B0604020202020204" pitchFamily="34" charset="0"/>
              <a:buAutoNum type="arabicPeriod"/>
              <a:defRPr/>
            </a:pPr>
            <a:r>
              <a:rPr lang="en-US" sz="2700" dirty="0">
                <a:solidFill>
                  <a:schemeClr val="bg1"/>
                </a:solidFill>
              </a:rPr>
              <a:t>Isn</a:t>
            </a:r>
            <a:r>
              <a:rPr lang="en-US" sz="2700" dirty="0">
                <a:solidFill>
                  <a:srgbClr val="FF0000"/>
                </a:solidFill>
              </a:rPr>
              <a:t>’</a:t>
            </a:r>
            <a:r>
              <a:rPr lang="en-US" sz="2700" dirty="0">
                <a:solidFill>
                  <a:schemeClr val="bg1"/>
                </a:solidFill>
              </a:rPr>
              <a:t>t the prohibition from patenting higher life forms equivalent to being anti-slavery</a:t>
            </a:r>
            <a:r>
              <a:rPr lang="en-US" sz="2700" dirty="0">
                <a:solidFill>
                  <a:srgbClr val="FF0000"/>
                </a:solidFill>
              </a:rPr>
              <a:t>?</a:t>
            </a:r>
          </a:p>
          <a:p>
            <a:pPr>
              <a:lnSpc>
                <a:spcPct val="110000"/>
              </a:lnSpc>
              <a:buFont typeface="Arial" panose="020B0604020202020204" pitchFamily="34" charset="0"/>
              <a:buAutoNum type="arabicPeriod"/>
              <a:defRPr/>
            </a:pPr>
            <a:r>
              <a:rPr lang="en-US" sz="2700" dirty="0">
                <a:solidFill>
                  <a:schemeClr val="bg1"/>
                </a:solidFill>
              </a:rPr>
              <a:t>I tend to be </a:t>
            </a:r>
            <a:r>
              <a:rPr lang="en-US" sz="2700" dirty="0">
                <a:solidFill>
                  <a:srgbClr val="FF0000"/>
                </a:solidFill>
              </a:rPr>
              <a:t>“</a:t>
            </a:r>
            <a:r>
              <a:rPr lang="en-US" sz="2700" dirty="0">
                <a:solidFill>
                  <a:srgbClr val="FFFF00"/>
                </a:solidFill>
              </a:rPr>
              <a:t>species</a:t>
            </a:r>
            <a:r>
              <a:rPr lang="en-US" sz="2700" dirty="0">
                <a:solidFill>
                  <a:srgbClr val="FF0000"/>
                </a:solidFill>
              </a:rPr>
              <a:t>’</a:t>
            </a:r>
            <a:r>
              <a:rPr lang="en-US" sz="2700" dirty="0">
                <a:solidFill>
                  <a:srgbClr val="FFFF00"/>
                </a:solidFill>
              </a:rPr>
              <a:t> centric</a:t>
            </a:r>
            <a:r>
              <a:rPr lang="en-US" sz="2700" dirty="0">
                <a:solidFill>
                  <a:srgbClr val="FF0000"/>
                </a:solidFill>
              </a:rPr>
              <a:t>”</a:t>
            </a:r>
            <a:r>
              <a:rPr lang="en-US" sz="2700" dirty="0">
                <a:solidFill>
                  <a:srgbClr val="FFFF00"/>
                </a:solidFill>
              </a:rPr>
              <a:t> </a:t>
            </a:r>
            <a:r>
              <a:rPr lang="en-US" sz="2700" dirty="0">
                <a:solidFill>
                  <a:schemeClr val="bg1"/>
                </a:solidFill>
              </a:rPr>
              <a:t>in suggesting </a:t>
            </a:r>
            <a:r>
              <a:rPr lang="en-US" sz="2700" dirty="0">
                <a:solidFill>
                  <a:srgbClr val="FF0000"/>
                </a:solidFill>
              </a:rPr>
              <a:t>A.I.’s </a:t>
            </a:r>
            <a:r>
              <a:rPr lang="en-US" sz="2700" dirty="0">
                <a:solidFill>
                  <a:srgbClr val="FFFF00"/>
                </a:solidFill>
              </a:rPr>
              <a:t>can’t create copyright material</a:t>
            </a:r>
            <a:r>
              <a:rPr lang="en-US" sz="2700" dirty="0">
                <a:solidFill>
                  <a:srgbClr val="FF0000"/>
                </a:solidFill>
              </a:rPr>
              <a:t>.</a:t>
            </a:r>
            <a:r>
              <a:rPr lang="en-US" sz="2700" dirty="0">
                <a:solidFill>
                  <a:schemeClr val="bg1"/>
                </a:solidFill>
              </a:rPr>
              <a:t> If that</a:t>
            </a:r>
            <a:r>
              <a:rPr lang="en-US" sz="2700" dirty="0">
                <a:solidFill>
                  <a:srgbClr val="FF0000"/>
                </a:solidFill>
              </a:rPr>
              <a:t>’</a:t>
            </a:r>
            <a:r>
              <a:rPr lang="en-US" sz="2700" dirty="0">
                <a:solidFill>
                  <a:schemeClr val="bg1"/>
                </a:solidFill>
              </a:rPr>
              <a:t>s ok what’s wrong with species-centric in this situation</a:t>
            </a:r>
            <a:r>
              <a:rPr lang="en-US" sz="2700" dirty="0">
                <a:solidFill>
                  <a:srgbClr val="FF0000"/>
                </a:solidFill>
              </a:rPr>
              <a:t>?</a:t>
            </a:r>
            <a:r>
              <a:rPr lang="en-US" sz="2700" dirty="0">
                <a:solidFill>
                  <a:schemeClr val="bg1"/>
                </a:solidFill>
              </a:rPr>
              <a:t>  </a:t>
            </a:r>
          </a:p>
          <a:p>
            <a:pPr marL="0" indent="0">
              <a:buFont typeface="Arial" panose="020B0604020202020204" pitchFamily="34" charset="0"/>
              <a:buNone/>
              <a:defRPr/>
            </a:pPr>
            <a:r>
              <a:rPr lang="en-US" dirty="0"/>
              <a: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Title 5">
            <a:extLst>
              <a:ext uri="{FF2B5EF4-FFF2-40B4-BE49-F238E27FC236}">
                <a16:creationId xmlns:a16="http://schemas.microsoft.com/office/drawing/2014/main" id="{A9836C77-F6AD-2120-43D2-358D71871DED}"/>
              </a:ext>
            </a:extLst>
          </p:cNvPr>
          <p:cNvSpPr>
            <a:spLocks noGrp="1" noChangeArrowheads="1"/>
          </p:cNvSpPr>
          <p:nvPr>
            <p:ph type="title"/>
          </p:nvPr>
        </p:nvSpPr>
        <p:spPr bwMode="auto">
          <a:xfrm>
            <a:off x="1485900" y="76200"/>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E1D380E0-20F8-7B30-32BA-06DF4A19D5B0}"/>
              </a:ext>
            </a:extLst>
          </p:cNvPr>
          <p:cNvSpPr>
            <a:spLocks noGrp="1"/>
          </p:cNvSpPr>
          <p:nvPr>
            <p:ph idx="1"/>
          </p:nvPr>
        </p:nvSpPr>
        <p:spPr>
          <a:xfrm>
            <a:off x="431800" y="1203325"/>
            <a:ext cx="8280400" cy="3238500"/>
          </a:xfrm>
        </p:spPr>
        <p:txBody>
          <a:bodyPr>
            <a:normAutofit/>
          </a:bodyPr>
          <a:lstStyle/>
          <a:p>
            <a:pPr marL="0" indent="0">
              <a:buFont typeface="Arial" panose="020B0604020202020204" pitchFamily="34" charset="0"/>
              <a:buNone/>
              <a:defRPr/>
            </a:pPr>
            <a:r>
              <a:rPr lang="en-US" sz="2700" b="1" dirty="0">
                <a:solidFill>
                  <a:srgbClr val="FFFF00"/>
                </a:solidFill>
              </a:rPr>
              <a:t>Composition of matter</a:t>
            </a:r>
          </a:p>
          <a:p>
            <a:pPr>
              <a:defRPr/>
            </a:pPr>
            <a:r>
              <a:rPr lang="en-CA" sz="2700" dirty="0">
                <a:solidFill>
                  <a:schemeClr val="bg1"/>
                </a:solidFill>
              </a:rPr>
              <a:t>The category </a:t>
            </a:r>
            <a:r>
              <a:rPr lang="en-CA" sz="2700" dirty="0">
                <a:solidFill>
                  <a:srgbClr val="FFFF00"/>
                </a:solidFill>
              </a:rPr>
              <a:t>‘</a:t>
            </a:r>
            <a:r>
              <a:rPr lang="en-CA" sz="2700" dirty="0">
                <a:solidFill>
                  <a:srgbClr val="FF0000"/>
                </a:solidFill>
              </a:rPr>
              <a:t>composition of matter</a:t>
            </a:r>
            <a:r>
              <a:rPr lang="en-CA" sz="2700" dirty="0">
                <a:solidFill>
                  <a:schemeClr val="bg1"/>
                </a:solidFill>
              </a:rPr>
              <a:t>’ </a:t>
            </a:r>
            <a:r>
              <a:rPr lang="en-CA" sz="2700" dirty="0">
                <a:solidFill>
                  <a:srgbClr val="FFFF00"/>
                </a:solidFill>
              </a:rPr>
              <a:t>refers to combinations of ingredients, whether combined as a chemical union or a physical mixture, and includes chemical compounds, compositions and substances </a:t>
            </a:r>
            <a:r>
              <a:rPr lang="en-US" sz="2700" dirty="0">
                <a:solidFill>
                  <a:schemeClr val="bg1"/>
                </a:solidFill>
              </a:rPr>
              <a:t>(12.02.05, “MOPOP” – Manual of Patent Office Practice)</a:t>
            </a:r>
          </a:p>
          <a:p>
            <a:pPr lvl="1">
              <a:defRPr/>
            </a:pPr>
            <a:endParaRPr lang="en-US" dirty="0"/>
          </a:p>
        </p:txBody>
      </p:sp>
      <p:sp>
        <p:nvSpPr>
          <p:cNvPr id="4" name="Slide Number Placeholder 3">
            <a:extLst>
              <a:ext uri="{FF2B5EF4-FFF2-40B4-BE49-F238E27FC236}">
                <a16:creationId xmlns:a16="http://schemas.microsoft.com/office/drawing/2014/main" id="{C4CF5F84-87F6-E63F-26CC-E9EC646AE171}"/>
              </a:ext>
            </a:extLst>
          </p:cNvPr>
          <p:cNvSpPr>
            <a:spLocks noGrp="1"/>
          </p:cNvSpPr>
          <p:nvPr>
            <p:ph type="sldNum" sz="quarter" idx="12"/>
          </p:nvPr>
        </p:nvSpPr>
        <p:spPr/>
        <p:txBody>
          <a:bodyPr/>
          <a:lstStyle/>
          <a:p>
            <a:pPr defTabSz="342900" eaLnBrk="1" fontAlgn="auto" hangingPunct="1">
              <a:spcBef>
                <a:spcPts val="0"/>
              </a:spcBef>
              <a:spcAft>
                <a:spcPts val="0"/>
              </a:spcAft>
              <a:defRPr/>
            </a:pPr>
            <a:fld id="{D587EAE5-D3A3-A941-A0B6-3E6ACDEB3423}" type="slidenum">
              <a:rPr lang="en-US" sz="1350">
                <a:solidFill>
                  <a:prstClr val="black"/>
                </a:solidFill>
                <a:latin typeface="Arial"/>
                <a:ea typeface="+mn-ea"/>
              </a:rPr>
              <a:pPr defTabSz="342900" eaLnBrk="1" fontAlgn="auto" hangingPunct="1">
                <a:spcBef>
                  <a:spcPts val="0"/>
                </a:spcBef>
                <a:spcAft>
                  <a:spcPts val="0"/>
                </a:spcAft>
                <a:defRPr/>
              </a:pPr>
              <a:t>112</a:t>
            </a:fld>
            <a:endParaRPr lang="en-US" sz="1350">
              <a:solidFill>
                <a:prstClr val="black"/>
              </a:solidFill>
              <a:latin typeface="Arial"/>
              <a:ea typeface="+mn-ea"/>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Title 5">
            <a:extLst>
              <a:ext uri="{FF2B5EF4-FFF2-40B4-BE49-F238E27FC236}">
                <a16:creationId xmlns:a16="http://schemas.microsoft.com/office/drawing/2014/main" id="{1BC995A4-4920-25FC-AD8C-4D6A42F3B060}"/>
              </a:ext>
            </a:extLst>
          </p:cNvPr>
          <p:cNvSpPr>
            <a:spLocks noGrp="1" noChangeArrowheads="1"/>
          </p:cNvSpPr>
          <p:nvPr>
            <p:ph type="title"/>
          </p:nvPr>
        </p:nvSpPr>
        <p:spPr bwMode="auto">
          <a:xfrm>
            <a:off x="1485900" y="63500"/>
            <a:ext cx="6172200" cy="681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A7F66C19-3DC5-A4AF-C596-B4C72B27DFC6}"/>
              </a:ext>
            </a:extLst>
          </p:cNvPr>
          <p:cNvSpPr>
            <a:spLocks noGrp="1"/>
          </p:cNvSpPr>
          <p:nvPr>
            <p:ph idx="1"/>
          </p:nvPr>
        </p:nvSpPr>
        <p:spPr>
          <a:xfrm>
            <a:off x="468313" y="915988"/>
            <a:ext cx="8280400" cy="3887787"/>
          </a:xfrm>
        </p:spPr>
        <p:txBody>
          <a:bodyPr>
            <a:normAutofit fontScale="92500"/>
          </a:bodyPr>
          <a:lstStyle/>
          <a:p>
            <a:pPr marL="0" indent="0">
              <a:buFont typeface="Arial" panose="020B0604020202020204" pitchFamily="34" charset="0"/>
              <a:buNone/>
              <a:defRPr/>
            </a:pPr>
            <a:r>
              <a:rPr lang="en-US" sz="2100" b="1" dirty="0">
                <a:solidFill>
                  <a:srgbClr val="FFFF00"/>
                </a:solidFill>
              </a:rPr>
              <a:t>Composition of matter </a:t>
            </a:r>
            <a:r>
              <a:rPr lang="en-US" sz="2100" dirty="0">
                <a:solidFill>
                  <a:schemeClr val="bg1"/>
                </a:solidFill>
              </a:rPr>
              <a:t>– </a:t>
            </a:r>
            <a:r>
              <a:rPr lang="en-US" sz="2100" i="1" dirty="0">
                <a:solidFill>
                  <a:srgbClr val="00B0F0"/>
                </a:solidFill>
              </a:rPr>
              <a:t>Harvard College</a:t>
            </a:r>
            <a:endParaRPr lang="en-US" sz="2100" dirty="0">
              <a:solidFill>
                <a:srgbClr val="00B0F0"/>
              </a:solidFill>
            </a:endParaRPr>
          </a:p>
          <a:p>
            <a:pPr>
              <a:defRPr/>
            </a:pPr>
            <a:r>
              <a:rPr lang="en-US" sz="2100" dirty="0">
                <a:solidFill>
                  <a:schemeClr val="bg1"/>
                </a:solidFill>
              </a:rPr>
              <a:t>Defined more narrowly than </a:t>
            </a:r>
            <a:r>
              <a:rPr lang="en-US" sz="2100" dirty="0">
                <a:solidFill>
                  <a:srgbClr val="FF0000"/>
                </a:solidFill>
              </a:rPr>
              <a:t>“</a:t>
            </a:r>
            <a:r>
              <a:rPr lang="en-US" sz="2100" dirty="0">
                <a:solidFill>
                  <a:schemeClr val="bg1"/>
                </a:solidFill>
              </a:rPr>
              <a:t>all compositions of two or more substances and </a:t>
            </a:r>
            <a:r>
              <a:rPr lang="en-US" sz="2100" dirty="0">
                <a:solidFill>
                  <a:srgbClr val="FF0000"/>
                </a:solidFill>
              </a:rPr>
              <a:t>…</a:t>
            </a:r>
            <a:r>
              <a:rPr lang="en-US" sz="2100" dirty="0">
                <a:solidFill>
                  <a:schemeClr val="bg1"/>
                </a:solidFill>
              </a:rPr>
              <a:t> all composite articles</a:t>
            </a:r>
            <a:r>
              <a:rPr lang="en-US" sz="2100" dirty="0">
                <a:solidFill>
                  <a:srgbClr val="FF0000"/>
                </a:solidFill>
              </a:rPr>
              <a:t>” </a:t>
            </a:r>
          </a:p>
          <a:p>
            <a:pPr>
              <a:defRPr/>
            </a:pPr>
            <a:r>
              <a:rPr lang="en-US" sz="2100" dirty="0">
                <a:solidFill>
                  <a:srgbClr val="FF0000"/>
                </a:solidFill>
              </a:rPr>
              <a:t>Does not include higher life </a:t>
            </a:r>
            <a:r>
              <a:rPr lang="en-US" sz="2100" dirty="0">
                <a:solidFill>
                  <a:srgbClr val="FFFF00"/>
                </a:solidFill>
              </a:rPr>
              <a:t>form like the </a:t>
            </a:r>
            <a:r>
              <a:rPr lang="en-US" sz="2100" i="1" dirty="0" err="1">
                <a:solidFill>
                  <a:srgbClr val="FFFF00"/>
                </a:solidFill>
              </a:rPr>
              <a:t>oncomouse</a:t>
            </a:r>
            <a:endParaRPr lang="en-US" sz="2100" i="1" dirty="0">
              <a:solidFill>
                <a:srgbClr val="FFFF00"/>
              </a:solidFill>
            </a:endParaRPr>
          </a:p>
          <a:p>
            <a:pPr>
              <a:defRPr/>
            </a:pPr>
            <a:r>
              <a:rPr lang="en-US" sz="2100" dirty="0">
                <a:solidFill>
                  <a:srgbClr val="FFFF00"/>
                </a:solidFill>
              </a:rPr>
              <a:t>Statutory interpretation principles used </a:t>
            </a:r>
            <a:r>
              <a:rPr lang="en-US" sz="2100" dirty="0">
                <a:solidFill>
                  <a:schemeClr val="bg1"/>
                </a:solidFill>
              </a:rPr>
              <a:t>to support this determination</a:t>
            </a:r>
            <a:endParaRPr lang="is-IS" sz="2100" dirty="0">
              <a:solidFill>
                <a:schemeClr val="bg1"/>
              </a:solidFill>
            </a:endParaRPr>
          </a:p>
          <a:p>
            <a:pPr>
              <a:defRPr/>
            </a:pPr>
            <a:r>
              <a:rPr lang="is-IS" sz="2100" dirty="0">
                <a:solidFill>
                  <a:schemeClr val="bg1"/>
                </a:solidFill>
              </a:rPr>
              <a:t>Other factors that </a:t>
            </a:r>
            <a:r>
              <a:rPr lang="en-US" sz="2100" dirty="0">
                <a:solidFill>
                  <a:schemeClr val="bg1"/>
                </a:solidFill>
              </a:rPr>
              <a:t>suggest that </a:t>
            </a:r>
            <a:r>
              <a:rPr lang="en-US" sz="2100" dirty="0">
                <a:solidFill>
                  <a:srgbClr val="FFFF00"/>
                </a:solidFill>
              </a:rPr>
              <a:t>higher life forms are not compositions of matter</a:t>
            </a:r>
            <a:r>
              <a:rPr lang="en-US" sz="2100" dirty="0">
                <a:solidFill>
                  <a:schemeClr val="bg1"/>
                </a:solidFill>
              </a:rPr>
              <a:t> </a:t>
            </a:r>
          </a:p>
          <a:p>
            <a:pPr lvl="1">
              <a:buFont typeface="Courier New" panose="02070309020205020404" pitchFamily="49" charset="0"/>
              <a:buChar char="o"/>
              <a:defRPr/>
            </a:pPr>
            <a:r>
              <a:rPr lang="en-US" sz="2100" dirty="0">
                <a:solidFill>
                  <a:schemeClr val="bg1"/>
                </a:solidFill>
              </a:rPr>
              <a:t>Recourse to </a:t>
            </a:r>
            <a:r>
              <a:rPr lang="en-US" sz="2100" dirty="0">
                <a:solidFill>
                  <a:srgbClr val="FFFF00"/>
                </a:solidFill>
              </a:rPr>
              <a:t>dictionary definitions</a:t>
            </a:r>
          </a:p>
          <a:p>
            <a:pPr lvl="1">
              <a:buFont typeface="Courier New" panose="02070309020205020404" pitchFamily="49" charset="0"/>
              <a:buChar char="o"/>
              <a:defRPr/>
            </a:pPr>
            <a:r>
              <a:rPr lang="en-US" sz="2100" dirty="0">
                <a:solidFill>
                  <a:schemeClr val="bg1"/>
                </a:solidFill>
              </a:rPr>
              <a:t>“Combine” – but elements require no human intervention</a:t>
            </a:r>
          </a:p>
          <a:p>
            <a:pPr lvl="1">
              <a:buFont typeface="Courier New" panose="02070309020205020404" pitchFamily="49" charset="0"/>
              <a:buChar char="o"/>
              <a:defRPr/>
            </a:pPr>
            <a:r>
              <a:rPr lang="en-CA" sz="2100" dirty="0">
                <a:solidFill>
                  <a:srgbClr val="FFFF00"/>
                </a:solidFill>
              </a:rPr>
              <a:t>“Composition of matter” seems inadequate as a description of a higher life form</a:t>
            </a:r>
            <a:endParaRPr lang="is-IS" sz="2100" dirty="0">
              <a:solidFill>
                <a:srgbClr val="FFFF00"/>
              </a:solidFill>
            </a:endParaRPr>
          </a:p>
          <a:p>
            <a:pPr lvl="1">
              <a:defRPr/>
            </a:pPr>
            <a:endParaRPr lang="en-US" dirty="0"/>
          </a:p>
        </p:txBody>
      </p:sp>
      <p:sp>
        <p:nvSpPr>
          <p:cNvPr id="4" name="Slide Number Placeholder 3">
            <a:extLst>
              <a:ext uri="{FF2B5EF4-FFF2-40B4-BE49-F238E27FC236}">
                <a16:creationId xmlns:a16="http://schemas.microsoft.com/office/drawing/2014/main" id="{B7995346-24DB-8E37-D8FE-B975DF107FA6}"/>
              </a:ext>
            </a:extLst>
          </p:cNvPr>
          <p:cNvSpPr>
            <a:spLocks noGrp="1"/>
          </p:cNvSpPr>
          <p:nvPr>
            <p:ph type="sldNum" sz="quarter" idx="12"/>
          </p:nvPr>
        </p:nvSpPr>
        <p:spPr/>
        <p:txBody>
          <a:bodyPr/>
          <a:lstStyle/>
          <a:p>
            <a:pPr defTabSz="342900" eaLnBrk="1" fontAlgn="auto" hangingPunct="1">
              <a:spcBef>
                <a:spcPts val="0"/>
              </a:spcBef>
              <a:spcAft>
                <a:spcPts val="0"/>
              </a:spcAft>
              <a:defRPr/>
            </a:pPr>
            <a:fld id="{4CBB8713-D58C-5A4B-AC65-E5B893B76439}" type="slidenum">
              <a:rPr lang="en-US" sz="1350">
                <a:solidFill>
                  <a:prstClr val="black"/>
                </a:solidFill>
                <a:latin typeface="Arial"/>
                <a:ea typeface="+mn-ea"/>
              </a:rPr>
              <a:pPr defTabSz="342900" eaLnBrk="1" fontAlgn="auto" hangingPunct="1">
                <a:spcBef>
                  <a:spcPts val="0"/>
                </a:spcBef>
                <a:spcAft>
                  <a:spcPts val="0"/>
                </a:spcAft>
                <a:defRPr/>
              </a:pPr>
              <a:t>113</a:t>
            </a:fld>
            <a:endParaRPr lang="en-US" sz="1350">
              <a:solidFill>
                <a:prstClr val="black"/>
              </a:solidFill>
              <a:latin typeface="Arial"/>
              <a:ea typeface="+mn-ea"/>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Title 5">
            <a:extLst>
              <a:ext uri="{FF2B5EF4-FFF2-40B4-BE49-F238E27FC236}">
                <a16:creationId xmlns:a16="http://schemas.microsoft.com/office/drawing/2014/main" id="{12CE169B-FD59-C160-A23C-A6A5BD5E9378}"/>
              </a:ext>
            </a:extLst>
          </p:cNvPr>
          <p:cNvSpPr>
            <a:spLocks noGrp="1" noChangeArrowheads="1"/>
          </p:cNvSpPr>
          <p:nvPr>
            <p:ph type="title"/>
          </p:nvPr>
        </p:nvSpPr>
        <p:spPr bwMode="auto">
          <a:xfrm>
            <a:off x="1485900" y="103188"/>
            <a:ext cx="6172200"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A55FDA4D-5034-92A9-9C83-888EBA0D1031}"/>
              </a:ext>
            </a:extLst>
          </p:cNvPr>
          <p:cNvSpPr>
            <a:spLocks noGrp="1"/>
          </p:cNvSpPr>
          <p:nvPr>
            <p:ph idx="1"/>
          </p:nvPr>
        </p:nvSpPr>
        <p:spPr>
          <a:xfrm>
            <a:off x="468313" y="1058863"/>
            <a:ext cx="8207375" cy="3714750"/>
          </a:xfrm>
        </p:spPr>
        <p:txBody>
          <a:bodyPr>
            <a:noAutofit/>
          </a:bodyPr>
          <a:lstStyle/>
          <a:p>
            <a:pPr marL="0" indent="0">
              <a:buFont typeface="Arial" panose="020B0604020202020204" pitchFamily="34" charset="0"/>
              <a:buNone/>
              <a:defRPr/>
            </a:pPr>
            <a:r>
              <a:rPr lang="en-US" sz="2025" b="1" dirty="0">
                <a:solidFill>
                  <a:srgbClr val="FF0000"/>
                </a:solidFill>
              </a:rPr>
              <a:t>Manufacture</a:t>
            </a:r>
          </a:p>
          <a:p>
            <a:pPr>
              <a:defRPr/>
            </a:pPr>
            <a:r>
              <a:rPr lang="en-US" sz="2025" dirty="0">
                <a:solidFill>
                  <a:schemeClr val="bg1"/>
                </a:solidFill>
              </a:rPr>
              <a:t>Majority (</a:t>
            </a:r>
            <a:r>
              <a:rPr lang="en-US" sz="2025" i="1" dirty="0">
                <a:solidFill>
                  <a:srgbClr val="00B0F0"/>
                </a:solidFill>
              </a:rPr>
              <a:t>Harvard College</a:t>
            </a:r>
            <a:r>
              <a:rPr lang="en-US" sz="2025" dirty="0">
                <a:solidFill>
                  <a:schemeClr val="bg1"/>
                </a:solidFill>
              </a:rPr>
              <a:t>)</a:t>
            </a:r>
          </a:p>
          <a:p>
            <a:pPr lvl="1">
              <a:buFont typeface="Courier New" panose="02070309020205020404" pitchFamily="49" charset="0"/>
              <a:buChar char="o"/>
              <a:defRPr/>
            </a:pPr>
            <a:r>
              <a:rPr lang="en-US" sz="2025" i="1" dirty="0">
                <a:solidFill>
                  <a:srgbClr val="FFFF00"/>
                </a:solidFill>
              </a:rPr>
              <a:t>Manufacture</a:t>
            </a:r>
            <a:r>
              <a:rPr lang="en-US" sz="2025" dirty="0">
                <a:solidFill>
                  <a:schemeClr val="bg1"/>
                </a:solidFill>
              </a:rPr>
              <a:t> = non-living </a:t>
            </a:r>
            <a:r>
              <a:rPr lang="en-US" sz="2025" dirty="0">
                <a:solidFill>
                  <a:srgbClr val="FF0000"/>
                </a:solidFill>
              </a:rPr>
              <a:t>mechanistic product </a:t>
            </a:r>
            <a:r>
              <a:rPr lang="en-US" sz="2025" dirty="0">
                <a:solidFill>
                  <a:schemeClr val="bg1"/>
                </a:solidFill>
              </a:rPr>
              <a:t>or process</a:t>
            </a:r>
          </a:p>
          <a:p>
            <a:pPr>
              <a:defRPr/>
            </a:pPr>
            <a:r>
              <a:rPr lang="en-CA" sz="2025" dirty="0">
                <a:solidFill>
                  <a:srgbClr val="FFFF00"/>
                </a:solidFill>
              </a:rPr>
              <a:t>MOPOP</a:t>
            </a:r>
            <a:r>
              <a:rPr lang="en-CA" sz="2025" dirty="0">
                <a:solidFill>
                  <a:schemeClr val="bg1"/>
                </a:solidFill>
              </a:rPr>
              <a:t> (</a:t>
            </a:r>
            <a:r>
              <a:rPr lang="en-US" sz="2100" i="1" dirty="0">
                <a:solidFill>
                  <a:schemeClr val="bg1"/>
                </a:solidFill>
              </a:rPr>
              <a:t>Manual of Patent Office Practice</a:t>
            </a:r>
            <a:r>
              <a:rPr lang="en-US" sz="2100" dirty="0">
                <a:solidFill>
                  <a:schemeClr val="bg1"/>
                </a:solidFill>
              </a:rPr>
              <a:t>)</a:t>
            </a:r>
            <a:endParaRPr lang="en-CA" sz="2025" dirty="0">
              <a:solidFill>
                <a:schemeClr val="bg1"/>
              </a:solidFill>
            </a:endParaRPr>
          </a:p>
          <a:p>
            <a:pPr lvl="1">
              <a:buFont typeface="Courier New" panose="02070309020205020404" pitchFamily="49" charset="0"/>
              <a:buChar char="o"/>
              <a:defRPr/>
            </a:pPr>
            <a:r>
              <a:rPr lang="en-CA" sz="2025" dirty="0">
                <a:solidFill>
                  <a:schemeClr val="bg1"/>
                </a:solidFill>
              </a:rPr>
              <a:t>The process of </a:t>
            </a:r>
            <a:r>
              <a:rPr lang="en-CA" sz="2025" dirty="0">
                <a:solidFill>
                  <a:srgbClr val="FFFF00"/>
                </a:solidFill>
              </a:rPr>
              <a:t>making</a:t>
            </a:r>
            <a:r>
              <a:rPr lang="en-CA" sz="2025" dirty="0">
                <a:solidFill>
                  <a:schemeClr val="bg1"/>
                </a:solidFill>
              </a:rPr>
              <a:t> (by hand, by machine, industrially, by mass production…) </a:t>
            </a:r>
            <a:r>
              <a:rPr lang="en-CA" sz="2025" dirty="0">
                <a:solidFill>
                  <a:srgbClr val="FFFF00"/>
                </a:solidFill>
              </a:rPr>
              <a:t>technical articles or material</a:t>
            </a:r>
            <a:r>
              <a:rPr lang="en-CA" sz="2025" dirty="0">
                <a:solidFill>
                  <a:schemeClr val="bg1"/>
                </a:solidFill>
              </a:rPr>
              <a:t> (in modern use on a large scale) </a:t>
            </a:r>
            <a:r>
              <a:rPr lang="en-CA" sz="2025" dirty="0">
                <a:solidFill>
                  <a:srgbClr val="FFFF00"/>
                </a:solidFill>
              </a:rPr>
              <a:t>by</a:t>
            </a:r>
            <a:r>
              <a:rPr lang="en-CA" sz="2025" dirty="0">
                <a:solidFill>
                  <a:schemeClr val="bg1"/>
                </a:solidFill>
              </a:rPr>
              <a:t> the application of </a:t>
            </a:r>
            <a:r>
              <a:rPr lang="en-CA" sz="2025" dirty="0">
                <a:solidFill>
                  <a:srgbClr val="FFFF00"/>
                </a:solidFill>
              </a:rPr>
              <a:t>physical labour or mechanical power</a:t>
            </a:r>
            <a:r>
              <a:rPr lang="en-CA" sz="2025" dirty="0">
                <a:solidFill>
                  <a:schemeClr val="bg1"/>
                </a:solidFill>
              </a:rPr>
              <a:t>; or the article or material made by such a process” (MOPOP 12.02.04). </a:t>
            </a:r>
            <a:endParaRPr lang="en-US" sz="2025" dirty="0">
              <a:solidFill>
                <a:schemeClr val="bg1"/>
              </a:solidFill>
            </a:endParaRPr>
          </a:p>
        </p:txBody>
      </p:sp>
      <p:sp>
        <p:nvSpPr>
          <p:cNvPr id="4" name="Slide Number Placeholder 3">
            <a:extLst>
              <a:ext uri="{FF2B5EF4-FFF2-40B4-BE49-F238E27FC236}">
                <a16:creationId xmlns:a16="http://schemas.microsoft.com/office/drawing/2014/main" id="{69BFFDF3-8A06-BEE6-DF58-9B0EC8CFC95A}"/>
              </a:ext>
            </a:extLst>
          </p:cNvPr>
          <p:cNvSpPr>
            <a:spLocks noGrp="1"/>
          </p:cNvSpPr>
          <p:nvPr>
            <p:ph type="sldNum" sz="quarter" idx="12"/>
          </p:nvPr>
        </p:nvSpPr>
        <p:spPr/>
        <p:txBody>
          <a:bodyPr/>
          <a:lstStyle/>
          <a:p>
            <a:pPr defTabSz="342900" eaLnBrk="1" fontAlgn="auto" hangingPunct="1">
              <a:spcBef>
                <a:spcPts val="0"/>
              </a:spcBef>
              <a:spcAft>
                <a:spcPts val="0"/>
              </a:spcAft>
              <a:defRPr/>
            </a:pPr>
            <a:fld id="{5F1102CF-FE82-FC44-9068-92A6D19E2835}" type="slidenum">
              <a:rPr lang="en-US" sz="1350">
                <a:solidFill>
                  <a:prstClr val="black"/>
                </a:solidFill>
                <a:latin typeface="Arial"/>
                <a:ea typeface="+mn-ea"/>
              </a:rPr>
              <a:pPr defTabSz="342900" eaLnBrk="1" fontAlgn="auto" hangingPunct="1">
                <a:spcBef>
                  <a:spcPts val="0"/>
                </a:spcBef>
                <a:spcAft>
                  <a:spcPts val="0"/>
                </a:spcAft>
                <a:defRPr/>
              </a:pPr>
              <a:t>114</a:t>
            </a:fld>
            <a:endParaRPr lang="en-US" sz="1350">
              <a:solidFill>
                <a:prstClr val="black"/>
              </a:solidFill>
              <a:latin typeface="Arial"/>
              <a:ea typeface="+mn-ea"/>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5" name="Picture 2" descr="A clock in the middle of a watch&#10;&#10;Description automatically generated">
            <a:extLst>
              <a:ext uri="{FF2B5EF4-FFF2-40B4-BE49-F238E27FC236}">
                <a16:creationId xmlns:a16="http://schemas.microsoft.com/office/drawing/2014/main" id="{FAE7DAD9-213D-52C5-9738-69E37E0E1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063" y="344488"/>
            <a:ext cx="2301875"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5">
            <a:extLst>
              <a:ext uri="{FF2B5EF4-FFF2-40B4-BE49-F238E27FC236}">
                <a16:creationId xmlns:a16="http://schemas.microsoft.com/office/drawing/2014/main" id="{046671A6-D025-4DBE-4FD8-20B58099558E}"/>
              </a:ext>
            </a:extLst>
          </p:cNvPr>
          <p:cNvSpPr>
            <a:spLocks noGrp="1" noChangeArrowheads="1"/>
          </p:cNvSpPr>
          <p:nvPr>
            <p:ph type="title"/>
          </p:nvPr>
        </p:nvSpPr>
        <p:spPr bwMode="auto">
          <a:xfrm>
            <a:off x="1485900" y="58738"/>
            <a:ext cx="6172200" cy="641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079A49C8-FCA6-244E-F715-7F0A4A4C16C3}"/>
              </a:ext>
            </a:extLst>
          </p:cNvPr>
          <p:cNvSpPr>
            <a:spLocks noGrp="1"/>
          </p:cNvSpPr>
          <p:nvPr>
            <p:ph idx="1"/>
          </p:nvPr>
        </p:nvSpPr>
        <p:spPr>
          <a:xfrm>
            <a:off x="215900" y="925513"/>
            <a:ext cx="8712200" cy="3949700"/>
          </a:xfrm>
        </p:spPr>
        <p:txBody>
          <a:bodyPr>
            <a:noAutofit/>
          </a:bodyPr>
          <a:lstStyle/>
          <a:p>
            <a:pPr marL="0" indent="0">
              <a:buFont typeface="Arial" panose="020B0604020202020204" pitchFamily="34" charset="0"/>
              <a:buNone/>
              <a:defRPr/>
            </a:pPr>
            <a:r>
              <a:rPr lang="en-US" sz="2300" b="1" dirty="0">
                <a:solidFill>
                  <a:srgbClr val="FFFF00"/>
                </a:solidFill>
              </a:rPr>
              <a:t>Higher life forms</a:t>
            </a:r>
          </a:p>
          <a:p>
            <a:pPr>
              <a:defRPr/>
            </a:pPr>
            <a:r>
              <a:rPr lang="en-US" sz="2300" dirty="0">
                <a:solidFill>
                  <a:schemeClr val="bg1"/>
                </a:solidFill>
              </a:rPr>
              <a:t>Post </a:t>
            </a:r>
            <a:r>
              <a:rPr lang="en-US" sz="2300" i="1" dirty="0">
                <a:solidFill>
                  <a:srgbClr val="00B0F0"/>
                </a:solidFill>
              </a:rPr>
              <a:t>Harvard College</a:t>
            </a:r>
            <a:r>
              <a:rPr lang="en-US" sz="2300" i="1" dirty="0">
                <a:solidFill>
                  <a:schemeClr val="bg1"/>
                </a:solidFill>
              </a:rPr>
              <a:t>:</a:t>
            </a:r>
          </a:p>
          <a:p>
            <a:pPr lvl="1">
              <a:buFont typeface="Courier New" panose="02070309020205020404" pitchFamily="49" charset="0"/>
              <a:buChar char="o"/>
              <a:defRPr/>
            </a:pPr>
            <a:r>
              <a:rPr lang="en-US" sz="2300" dirty="0">
                <a:solidFill>
                  <a:srgbClr val="FF0000"/>
                </a:solidFill>
              </a:rPr>
              <a:t>Patent applications cannot include claims to higher life forms </a:t>
            </a:r>
            <a:r>
              <a:rPr lang="en-US" sz="2300" dirty="0">
                <a:solidFill>
                  <a:schemeClr val="bg1"/>
                </a:solidFill>
              </a:rPr>
              <a:t>(i.e., seeds, plants, non-human animals) or to humans</a:t>
            </a:r>
          </a:p>
          <a:p>
            <a:pPr lvl="1">
              <a:buFont typeface="Courier New" panose="02070309020205020404" pitchFamily="49" charset="0"/>
              <a:buChar char="o"/>
              <a:defRPr/>
            </a:pPr>
            <a:r>
              <a:rPr lang="en-US" sz="2300" dirty="0">
                <a:solidFill>
                  <a:srgbClr val="FFFF00"/>
                </a:solidFill>
              </a:rPr>
              <a:t>Can patent isolated genes and cells </a:t>
            </a:r>
            <a:r>
              <a:rPr lang="en-US" sz="2300" dirty="0">
                <a:solidFill>
                  <a:schemeClr val="bg1"/>
                </a:solidFill>
              </a:rPr>
              <a:t>(cell lines, cell cultures)</a:t>
            </a:r>
          </a:p>
          <a:p>
            <a:pPr lvl="1">
              <a:buFont typeface="Courier New" panose="02070309020205020404" pitchFamily="49" charset="0"/>
              <a:buChar char="o"/>
              <a:defRPr/>
            </a:pPr>
            <a:r>
              <a:rPr lang="en-US" sz="2300" dirty="0">
                <a:solidFill>
                  <a:schemeClr val="bg1"/>
                </a:solidFill>
              </a:rPr>
              <a:t>Fertilized eggs?</a:t>
            </a:r>
          </a:p>
          <a:p>
            <a:pPr lvl="2">
              <a:buFont typeface="Wingdings" pitchFamily="2" charset="2"/>
              <a:buChar char="§"/>
              <a:defRPr/>
            </a:pPr>
            <a:r>
              <a:rPr lang="en-US" sz="2300" dirty="0">
                <a:solidFill>
                  <a:schemeClr val="bg1"/>
                </a:solidFill>
              </a:rPr>
              <a:t>CIPO practice notice – fertilized egg is considered to be a higher life form because it can develop into a higher life form</a:t>
            </a:r>
          </a:p>
        </p:txBody>
      </p:sp>
      <p:sp>
        <p:nvSpPr>
          <p:cNvPr id="4" name="Slide Number Placeholder 3">
            <a:extLst>
              <a:ext uri="{FF2B5EF4-FFF2-40B4-BE49-F238E27FC236}">
                <a16:creationId xmlns:a16="http://schemas.microsoft.com/office/drawing/2014/main" id="{92DB2018-FD1E-01C7-C461-828EF960EE92}"/>
              </a:ext>
            </a:extLst>
          </p:cNvPr>
          <p:cNvSpPr>
            <a:spLocks noGrp="1"/>
          </p:cNvSpPr>
          <p:nvPr>
            <p:ph type="sldNum" sz="quarter" idx="12"/>
          </p:nvPr>
        </p:nvSpPr>
        <p:spPr/>
        <p:txBody>
          <a:bodyPr/>
          <a:lstStyle/>
          <a:p>
            <a:pPr defTabSz="342900" eaLnBrk="1" fontAlgn="auto" hangingPunct="1">
              <a:spcBef>
                <a:spcPts val="0"/>
              </a:spcBef>
              <a:spcAft>
                <a:spcPts val="0"/>
              </a:spcAft>
              <a:defRPr/>
            </a:pPr>
            <a:fld id="{F87FA67F-59C9-924D-ACAE-A368F12E391F}" type="slidenum">
              <a:rPr lang="en-US" sz="1350">
                <a:solidFill>
                  <a:prstClr val="black"/>
                </a:solidFill>
                <a:latin typeface="Arial"/>
                <a:ea typeface="+mn-ea"/>
              </a:rPr>
              <a:pPr defTabSz="342900" eaLnBrk="1" fontAlgn="auto" hangingPunct="1">
                <a:spcBef>
                  <a:spcPts val="0"/>
                </a:spcBef>
                <a:spcAft>
                  <a:spcPts val="0"/>
                </a:spcAft>
                <a:defRPr/>
              </a:pPr>
              <a:t>116</a:t>
            </a:fld>
            <a:endParaRPr lang="en-US" sz="1350">
              <a:solidFill>
                <a:prstClr val="black"/>
              </a:solidFill>
              <a:latin typeface="Arial"/>
              <a:ea typeface="+mn-ea"/>
            </a:endParaRPr>
          </a:p>
        </p:txBody>
      </p:sp>
    </p:spTree>
    <p:extLst>
      <p:ext uri="{BB962C8B-B14F-4D97-AF65-F5344CB8AC3E}">
        <p14:creationId xmlns:p14="http://schemas.microsoft.com/office/powerpoint/2010/main" val="13758238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077A3E-4A9F-E5A6-6AF8-54A7EDAF42D3}"/>
              </a:ext>
            </a:extLst>
          </p:cNvPr>
          <p:cNvSpPr txBox="1"/>
          <p:nvPr/>
        </p:nvSpPr>
        <p:spPr>
          <a:xfrm>
            <a:off x="323850" y="1279525"/>
            <a:ext cx="8424863" cy="3538538"/>
          </a:xfrm>
          <a:prstGeom prst="rect">
            <a:avLst/>
          </a:prstGeom>
          <a:noFill/>
        </p:spPr>
        <p:txBody>
          <a:bodyPr>
            <a:spAutoFit/>
          </a:bodyPr>
          <a:lstStyle/>
          <a:p>
            <a:pPr>
              <a:defRPr/>
            </a:pPr>
            <a:r>
              <a:rPr lang="en-US" sz="3200" b="1" dirty="0">
                <a:solidFill>
                  <a:srgbClr val="FFFF00"/>
                </a:solidFill>
              </a:rPr>
              <a:t>Higher life forms</a:t>
            </a:r>
          </a:p>
          <a:p>
            <a:pPr marL="457200" indent="-457200">
              <a:buFont typeface="Arial" panose="020B0604020202020204" pitchFamily="34" charset="0"/>
              <a:buChar char="•"/>
              <a:defRPr/>
            </a:pPr>
            <a:r>
              <a:rPr lang="en-US" sz="3200" dirty="0">
                <a:solidFill>
                  <a:schemeClr val="bg1"/>
                </a:solidFill>
              </a:rPr>
              <a:t>But </a:t>
            </a:r>
            <a:r>
              <a:rPr lang="is-IS" sz="3200" dirty="0">
                <a:solidFill>
                  <a:schemeClr val="bg1"/>
                </a:solidFill>
              </a:rPr>
              <a:t>…</a:t>
            </a:r>
            <a:r>
              <a:rPr lang="is-IS" sz="3200" i="1" dirty="0">
                <a:solidFill>
                  <a:schemeClr val="bg1"/>
                </a:solidFill>
              </a:rPr>
              <a:t> </a:t>
            </a:r>
            <a:r>
              <a:rPr lang="is-IS" sz="3200" i="1" dirty="0">
                <a:solidFill>
                  <a:srgbClr val="00B0F0"/>
                </a:solidFill>
              </a:rPr>
              <a:t>Monsanto Canada Inc. </a:t>
            </a:r>
            <a:r>
              <a:rPr lang="en-US" sz="3200" i="1" dirty="0">
                <a:solidFill>
                  <a:srgbClr val="00B0F0"/>
                </a:solidFill>
              </a:rPr>
              <a:t>v. </a:t>
            </a:r>
            <a:r>
              <a:rPr lang="is-IS" sz="3200" i="1" dirty="0">
                <a:solidFill>
                  <a:srgbClr val="00B0F0"/>
                </a:solidFill>
              </a:rPr>
              <a:t>Schmeiser </a:t>
            </a:r>
            <a:r>
              <a:rPr lang="is-IS" sz="3200" dirty="0">
                <a:solidFill>
                  <a:schemeClr val="bg1"/>
                </a:solidFill>
              </a:rPr>
              <a:t>(2004)</a:t>
            </a:r>
          </a:p>
          <a:p>
            <a:pPr lvl="1">
              <a:buFont typeface="Courier New" panose="02070309020205020404" pitchFamily="49" charset="0"/>
              <a:buChar char="o"/>
              <a:defRPr/>
            </a:pPr>
            <a:r>
              <a:rPr lang="is-IS" sz="3200" dirty="0">
                <a:solidFill>
                  <a:srgbClr val="FFFF00"/>
                </a:solidFill>
              </a:rPr>
              <a:t>Schmeiser infringed Monsanto’s patented modified canlola gene by growing and harvesting his canola plants containing the patented gene</a:t>
            </a:r>
            <a:r>
              <a:rPr lang="is-IS" sz="3200" dirty="0">
                <a:solidFill>
                  <a:schemeClr val="bg1"/>
                </a:solidFill>
              </a:rPr>
              <a:t>. </a:t>
            </a:r>
            <a:endParaRPr lang="en-US" sz="3200" dirty="0">
              <a:solidFill>
                <a:schemeClr val="bg1"/>
              </a:solidFill>
            </a:endParaRPr>
          </a:p>
        </p:txBody>
      </p:sp>
      <p:sp>
        <p:nvSpPr>
          <p:cNvPr id="93186" name="TextBox 2">
            <a:extLst>
              <a:ext uri="{FF2B5EF4-FFF2-40B4-BE49-F238E27FC236}">
                <a16:creationId xmlns:a16="http://schemas.microsoft.com/office/drawing/2014/main" id="{684B51EC-A4F5-F3CA-5504-067FDA033AF7}"/>
              </a:ext>
            </a:extLst>
          </p:cNvPr>
          <p:cNvSpPr txBox="1">
            <a:spLocks noChangeArrowheads="1"/>
          </p:cNvSpPr>
          <p:nvPr/>
        </p:nvSpPr>
        <p:spPr bwMode="auto">
          <a:xfrm>
            <a:off x="3460750" y="231775"/>
            <a:ext cx="2411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Patents</a:t>
            </a:r>
            <a:endParaRPr lang="en-US" altLang="en-US" sz="4800"/>
          </a:p>
        </p:txBody>
      </p:sp>
    </p:spTree>
    <p:extLst>
      <p:ext uri="{BB962C8B-B14F-4D97-AF65-F5344CB8AC3E}">
        <p14:creationId xmlns:p14="http://schemas.microsoft.com/office/powerpoint/2010/main" val="39111821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TextBox 1">
            <a:extLst>
              <a:ext uri="{FF2B5EF4-FFF2-40B4-BE49-F238E27FC236}">
                <a16:creationId xmlns:a16="http://schemas.microsoft.com/office/drawing/2014/main" id="{886F9334-7036-CBAC-0B54-2ED4342EB8F7}"/>
              </a:ext>
            </a:extLst>
          </p:cNvPr>
          <p:cNvSpPr txBox="1">
            <a:spLocks noChangeArrowheads="1"/>
          </p:cNvSpPr>
          <p:nvPr/>
        </p:nvSpPr>
        <p:spPr bwMode="auto">
          <a:xfrm>
            <a:off x="2916238" y="50800"/>
            <a:ext cx="24114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Patents</a:t>
            </a:r>
            <a:endParaRPr lang="en-US" altLang="en-US" sz="4800"/>
          </a:p>
        </p:txBody>
      </p:sp>
      <p:sp>
        <p:nvSpPr>
          <p:cNvPr id="493570" name="TextBox 2">
            <a:extLst>
              <a:ext uri="{FF2B5EF4-FFF2-40B4-BE49-F238E27FC236}">
                <a16:creationId xmlns:a16="http://schemas.microsoft.com/office/drawing/2014/main" id="{C9A0E015-73E8-D078-41CB-D229CE292DE3}"/>
              </a:ext>
            </a:extLst>
          </p:cNvPr>
          <p:cNvSpPr txBox="1">
            <a:spLocks noChangeArrowheads="1"/>
          </p:cNvSpPr>
          <p:nvPr/>
        </p:nvSpPr>
        <p:spPr bwMode="auto">
          <a:xfrm>
            <a:off x="323850" y="915988"/>
            <a:ext cx="849630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800100" indent="-3429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0000"/>
                </a:solidFill>
              </a:rPr>
              <a:t>Machine</a:t>
            </a:r>
          </a:p>
          <a:p>
            <a:pPr lvl="1">
              <a:buFont typeface="Arial" panose="020B0604020202020204" pitchFamily="34" charset="0"/>
              <a:buChar char="•"/>
            </a:pPr>
            <a:r>
              <a:rPr lang="en-US" altLang="en-US" sz="2800">
                <a:solidFill>
                  <a:schemeClr val="bg1"/>
                </a:solidFill>
              </a:rPr>
              <a:t>T</a:t>
            </a:r>
            <a:r>
              <a:rPr lang="en-CA" altLang="en-US" sz="2800">
                <a:solidFill>
                  <a:schemeClr val="bg1"/>
                </a:solidFill>
              </a:rPr>
              <a:t>he </a:t>
            </a:r>
            <a:r>
              <a:rPr lang="en-CA" altLang="en-US" sz="2800">
                <a:solidFill>
                  <a:srgbClr val="FFFF00"/>
                </a:solidFill>
              </a:rPr>
              <a:t>mechanical embodiment </a:t>
            </a:r>
            <a:r>
              <a:rPr lang="en-CA" altLang="en-US" sz="2800">
                <a:solidFill>
                  <a:schemeClr val="bg1"/>
                </a:solidFill>
              </a:rPr>
              <a:t>of any function or mode of operation designed to accomplish a particular effect (MOPOP, s. 12.02.03)</a:t>
            </a:r>
          </a:p>
          <a:p>
            <a:pPr lvl="1">
              <a:buFont typeface="Arial" panose="020B0604020202020204" pitchFamily="34" charset="0"/>
              <a:buChar char="•"/>
            </a:pPr>
            <a:r>
              <a:rPr lang="en-CA" altLang="en-US" sz="2800">
                <a:solidFill>
                  <a:schemeClr val="bg1"/>
                </a:solidFill>
              </a:rPr>
              <a:t>Example</a:t>
            </a:r>
            <a:r>
              <a:rPr lang="en-CA" altLang="en-US" sz="2800">
                <a:solidFill>
                  <a:srgbClr val="FF0000"/>
                </a:solidFill>
              </a:rPr>
              <a:t>: </a:t>
            </a:r>
            <a:r>
              <a:rPr lang="en-CA" altLang="en-US" sz="2800" i="1">
                <a:solidFill>
                  <a:srgbClr val="00B0F0"/>
                </a:solidFill>
              </a:rPr>
              <a:t>Amazon.com, Inc. v. Canada (Attorney General), </a:t>
            </a:r>
            <a:r>
              <a:rPr lang="en-CA" altLang="en-US" sz="2800">
                <a:solidFill>
                  <a:schemeClr val="bg1"/>
                </a:solidFill>
              </a:rPr>
              <a:t>[2010] FC 1011, where certain patent claims disclosed ‘a machine … used to implement Amazon.com’s one-click ordering system”  </a:t>
            </a:r>
            <a:endParaRPr lang="en-US" altLang="en-US" sz="2800">
              <a:solidFill>
                <a:schemeClr val="bg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itle 5">
            <a:extLst>
              <a:ext uri="{FF2B5EF4-FFF2-40B4-BE49-F238E27FC236}">
                <a16:creationId xmlns:a16="http://schemas.microsoft.com/office/drawing/2014/main" id="{F9753BBE-3D80-4CE5-4F91-8E310C7E18FF}"/>
              </a:ext>
            </a:extLst>
          </p:cNvPr>
          <p:cNvSpPr>
            <a:spLocks noGrp="1" noChangeArrowheads="1"/>
          </p:cNvSpPr>
          <p:nvPr>
            <p:ph type="title"/>
          </p:nvPr>
        </p:nvSpPr>
        <p:spPr bwMode="auto">
          <a:xfrm>
            <a:off x="1485900" y="123825"/>
            <a:ext cx="6172200" cy="754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3A425260-B97B-4672-BF6E-D8594D3767CC}"/>
              </a:ext>
            </a:extLst>
          </p:cNvPr>
          <p:cNvSpPr>
            <a:spLocks noGrp="1"/>
          </p:cNvSpPr>
          <p:nvPr>
            <p:ph idx="1"/>
          </p:nvPr>
        </p:nvSpPr>
        <p:spPr>
          <a:xfrm>
            <a:off x="395288" y="1058863"/>
            <a:ext cx="8353425" cy="3816350"/>
          </a:xfrm>
        </p:spPr>
        <p:txBody>
          <a:bodyPr>
            <a:noAutofit/>
          </a:bodyPr>
          <a:lstStyle/>
          <a:p>
            <a:pPr marL="0" indent="0">
              <a:buFont typeface="Arial" panose="020B0604020202020204" pitchFamily="34" charset="0"/>
              <a:buNone/>
              <a:defRPr/>
            </a:pPr>
            <a:r>
              <a:rPr lang="en-US" sz="2400" b="1" dirty="0">
                <a:solidFill>
                  <a:srgbClr val="FF0000"/>
                </a:solidFill>
              </a:rPr>
              <a:t>Art</a:t>
            </a:r>
          </a:p>
          <a:p>
            <a:pPr>
              <a:defRPr/>
            </a:pPr>
            <a:r>
              <a:rPr lang="en-US" sz="2200" dirty="0">
                <a:solidFill>
                  <a:schemeClr val="bg1"/>
                </a:solidFill>
              </a:rPr>
              <a:t>The </a:t>
            </a:r>
            <a:r>
              <a:rPr lang="en-US" sz="2200" dirty="0">
                <a:solidFill>
                  <a:srgbClr val="FF0000"/>
                </a:solidFill>
              </a:rPr>
              <a:t>application of knowledge to effect a desired result</a:t>
            </a:r>
            <a:r>
              <a:rPr lang="en-US" sz="2200" dirty="0">
                <a:solidFill>
                  <a:schemeClr val="bg1"/>
                </a:solidFill>
              </a:rPr>
              <a:t>; </a:t>
            </a:r>
            <a:r>
              <a:rPr lang="en-US" sz="2200" dirty="0">
                <a:solidFill>
                  <a:srgbClr val="FFFF00"/>
                </a:solidFill>
              </a:rPr>
              <a:t>must be defined in a way that gives practical effect to the knowledge</a:t>
            </a:r>
            <a:r>
              <a:rPr lang="en-US" sz="2200" dirty="0">
                <a:solidFill>
                  <a:schemeClr val="bg1"/>
                </a:solidFill>
              </a:rPr>
              <a:t>.</a:t>
            </a:r>
          </a:p>
          <a:p>
            <a:pPr>
              <a:defRPr/>
            </a:pPr>
            <a:r>
              <a:rPr lang="en-US" sz="2200" dirty="0">
                <a:solidFill>
                  <a:srgbClr val="FF0000"/>
                </a:solidFill>
              </a:rPr>
              <a:t>Claimed as a </a:t>
            </a:r>
            <a:r>
              <a:rPr lang="en-US" sz="2200" dirty="0">
                <a:solidFill>
                  <a:srgbClr val="FFFF00"/>
                </a:solidFill>
              </a:rPr>
              <a:t>method </a:t>
            </a:r>
            <a:r>
              <a:rPr lang="en-US" sz="2200" dirty="0">
                <a:solidFill>
                  <a:srgbClr val="FF0000"/>
                </a:solidFill>
              </a:rPr>
              <a:t>or a </a:t>
            </a:r>
            <a:r>
              <a:rPr lang="en-US" sz="2200" dirty="0">
                <a:solidFill>
                  <a:srgbClr val="FFFF00"/>
                </a:solidFill>
              </a:rPr>
              <a:t>use</a:t>
            </a:r>
          </a:p>
          <a:p>
            <a:pPr lvl="1">
              <a:buFont typeface="Courier New" panose="02070309020205020404" pitchFamily="49" charset="0"/>
              <a:buChar char="o"/>
              <a:defRPr/>
            </a:pPr>
            <a:r>
              <a:rPr lang="en-US" sz="2200" dirty="0">
                <a:solidFill>
                  <a:srgbClr val="FFFF00"/>
                </a:solidFill>
              </a:rPr>
              <a:t>Method </a:t>
            </a:r>
            <a:r>
              <a:rPr lang="en-US" sz="2200" dirty="0">
                <a:solidFill>
                  <a:schemeClr val="bg1"/>
                </a:solidFill>
              </a:rPr>
              <a:t>– involves directing the person skilled in the art to take a step/series of steps to arrive at the desired result</a:t>
            </a:r>
          </a:p>
          <a:p>
            <a:pPr lvl="1">
              <a:buFont typeface="Courier New" panose="02070309020205020404" pitchFamily="49" charset="0"/>
              <a:buChar char="o"/>
              <a:defRPr/>
            </a:pPr>
            <a:r>
              <a:rPr lang="en-US" sz="2200" dirty="0">
                <a:solidFill>
                  <a:srgbClr val="FFFF00"/>
                </a:solidFill>
              </a:rPr>
              <a:t>Use</a:t>
            </a:r>
            <a:r>
              <a:rPr lang="en-US" sz="2200" dirty="0">
                <a:solidFill>
                  <a:schemeClr val="bg1"/>
                </a:solidFill>
              </a:rPr>
              <a:t> – defined in terms of the </a:t>
            </a:r>
            <a:r>
              <a:rPr lang="en-US" sz="2200" dirty="0">
                <a:solidFill>
                  <a:srgbClr val="FFFF00"/>
                </a:solidFill>
              </a:rPr>
              <a:t>means to be applied</a:t>
            </a:r>
            <a:r>
              <a:rPr lang="en-US" sz="2200" dirty="0">
                <a:solidFill>
                  <a:schemeClr val="bg1"/>
                </a:solidFill>
              </a:rPr>
              <a:t>; the “how” is left to the common general knowledge of the “person skilled in the art”</a:t>
            </a:r>
          </a:p>
        </p:txBody>
      </p:sp>
      <p:sp>
        <p:nvSpPr>
          <p:cNvPr id="4" name="Slide Number Placeholder 3">
            <a:extLst>
              <a:ext uri="{FF2B5EF4-FFF2-40B4-BE49-F238E27FC236}">
                <a16:creationId xmlns:a16="http://schemas.microsoft.com/office/drawing/2014/main" id="{C97DFD13-B3D1-BACC-4714-140BAA9792DF}"/>
              </a:ext>
            </a:extLst>
          </p:cNvPr>
          <p:cNvSpPr>
            <a:spLocks noGrp="1"/>
          </p:cNvSpPr>
          <p:nvPr>
            <p:ph type="sldNum" sz="quarter" idx="12"/>
          </p:nvPr>
        </p:nvSpPr>
        <p:spPr/>
        <p:txBody>
          <a:bodyPr/>
          <a:lstStyle/>
          <a:p>
            <a:pPr defTabSz="342900" eaLnBrk="1" fontAlgn="auto" hangingPunct="1">
              <a:spcBef>
                <a:spcPts val="0"/>
              </a:spcBef>
              <a:spcAft>
                <a:spcPts val="0"/>
              </a:spcAft>
              <a:defRPr/>
            </a:pPr>
            <a:fld id="{69A834BA-E2FE-FA48-B778-B693E753DF95}" type="slidenum">
              <a:rPr lang="en-US" sz="1350">
                <a:solidFill>
                  <a:prstClr val="black"/>
                </a:solidFill>
                <a:latin typeface="Arial"/>
                <a:ea typeface="+mn-ea"/>
              </a:rPr>
              <a:pPr defTabSz="342900" eaLnBrk="1" fontAlgn="auto" hangingPunct="1">
                <a:spcBef>
                  <a:spcPts val="0"/>
                </a:spcBef>
                <a:spcAft>
                  <a:spcPts val="0"/>
                </a:spcAft>
                <a:defRPr/>
              </a:pPr>
              <a:t>119</a:t>
            </a:fld>
            <a:endParaRPr lang="en-US" sz="1350">
              <a:solidFill>
                <a:prstClr val="black"/>
              </a:solidFill>
              <a:latin typeface="Arial"/>
              <a:ea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B087-575E-6BEC-61A4-117B75E801E8}"/>
              </a:ext>
            </a:extLst>
          </p:cNvPr>
          <p:cNvSpPr>
            <a:spLocks noGrp="1"/>
          </p:cNvSpPr>
          <p:nvPr>
            <p:ph type="title"/>
          </p:nvPr>
        </p:nvSpPr>
        <p:spPr>
          <a:xfrm>
            <a:off x="1811338" y="14288"/>
            <a:ext cx="5846762" cy="720725"/>
          </a:xfrm>
        </p:spPr>
        <p:txBody>
          <a:bodyPr>
            <a:noAutofit/>
          </a:bodyPr>
          <a:lstStyle/>
          <a:p>
            <a:pPr>
              <a:defRPr/>
            </a:pPr>
            <a:r>
              <a:rPr lang="en-US" sz="4500" b="1" dirty="0">
                <a:solidFill>
                  <a:srgbClr val="FFFF00"/>
                </a:solidFill>
                <a:latin typeface="+mn-lt"/>
              </a:rPr>
              <a:t>Why post?</a:t>
            </a:r>
          </a:p>
        </p:txBody>
      </p:sp>
      <p:sp>
        <p:nvSpPr>
          <p:cNvPr id="3" name="Content Placeholder 2">
            <a:extLst>
              <a:ext uri="{FF2B5EF4-FFF2-40B4-BE49-F238E27FC236}">
                <a16:creationId xmlns:a16="http://schemas.microsoft.com/office/drawing/2014/main" id="{BF0E8926-96B7-8263-066A-BB7A6AC40DC2}"/>
              </a:ext>
            </a:extLst>
          </p:cNvPr>
          <p:cNvSpPr>
            <a:spLocks noGrp="1"/>
          </p:cNvSpPr>
          <p:nvPr>
            <p:ph sz="quarter" idx="10"/>
          </p:nvPr>
        </p:nvSpPr>
        <p:spPr>
          <a:xfrm>
            <a:off x="1485900" y="885825"/>
            <a:ext cx="6515100" cy="3552825"/>
          </a:xfrm>
        </p:spPr>
        <p:txBody>
          <a:bodyPr>
            <a:normAutofit fontScale="25000" lnSpcReduction="20000"/>
          </a:bodyPr>
          <a:lstStyle/>
          <a:p>
            <a:pPr>
              <a:lnSpc>
                <a:spcPct val="120000"/>
              </a:lnSpc>
              <a:buFont typeface="Arial" panose="020B0604020202020204" pitchFamily="34" charset="0"/>
              <a:buAutoNum type="arabicPeriod"/>
              <a:defRPr/>
            </a:pPr>
            <a:r>
              <a:rPr lang="en-US" sz="10800" dirty="0">
                <a:solidFill>
                  <a:schemeClr val="bg1"/>
                </a:solidFill>
                <a:cs typeface="Lucida Console"/>
              </a:rPr>
              <a:t>Engaging and engaging others is the key.</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don’t love speaking up in class.</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just saw or realized something, and you’ll never remember it unless you post it now.</a:t>
            </a:r>
            <a:endParaRPr lang="en-US" sz="3000" dirty="0">
              <a:solidFill>
                <a:schemeClr val="bg1"/>
              </a:solidFill>
              <a:cs typeface="Lucida Console"/>
            </a:endParaRPr>
          </a:p>
          <a:p>
            <a:pPr marL="0" indent="0">
              <a:buFont typeface="Arial" panose="020B0604020202020204" pitchFamily="34" charset="0"/>
              <a:buNone/>
              <a:defRPr/>
            </a:pPr>
            <a:r>
              <a:rPr lang="en-US" sz="3000" dirty="0">
                <a:solidFill>
                  <a:schemeClr val="bg1"/>
                </a:solidFill>
                <a:cs typeface="Lucida Console"/>
              </a:rPr>
              <a:t>    </a:t>
            </a:r>
            <a:endParaRPr lang="en-US" sz="3000" dirty="0">
              <a:solidFill>
                <a:srgbClr val="FFFF00"/>
              </a:solidFill>
              <a:cs typeface="Lucida Console"/>
            </a:endParaRPr>
          </a:p>
        </p:txBody>
      </p:sp>
    </p:spTree>
    <p:extLst>
      <p:ext uri="{BB962C8B-B14F-4D97-AF65-F5344CB8AC3E}">
        <p14:creationId xmlns:p14="http://schemas.microsoft.com/office/powerpoint/2010/main" val="31852270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TextBox 1">
            <a:extLst>
              <a:ext uri="{FF2B5EF4-FFF2-40B4-BE49-F238E27FC236}">
                <a16:creationId xmlns:a16="http://schemas.microsoft.com/office/drawing/2014/main" id="{BDE92682-AAE0-62A5-D615-B16B8DC0A9DE}"/>
              </a:ext>
            </a:extLst>
          </p:cNvPr>
          <p:cNvSpPr txBox="1">
            <a:spLocks noChangeArrowheads="1"/>
          </p:cNvSpPr>
          <p:nvPr/>
        </p:nvSpPr>
        <p:spPr bwMode="auto">
          <a:xfrm>
            <a:off x="266700" y="1109663"/>
            <a:ext cx="8610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800100" indent="-3429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chemeClr val="bg1"/>
                </a:solidFill>
              </a:rPr>
              <a:t>Art</a:t>
            </a:r>
            <a:r>
              <a:rPr lang="en-US" altLang="en-US" sz="3200">
                <a:solidFill>
                  <a:schemeClr val="bg1"/>
                </a:solidFill>
              </a:rPr>
              <a:t> (as use)</a:t>
            </a:r>
          </a:p>
          <a:p>
            <a:pPr lvl="1">
              <a:buFont typeface="Arial" panose="020B0604020202020204" pitchFamily="34" charset="0"/>
              <a:buChar char="•"/>
            </a:pPr>
            <a:r>
              <a:rPr lang="en-US" altLang="en-US" sz="3200">
                <a:solidFill>
                  <a:srgbClr val="FF0000"/>
                </a:solidFill>
              </a:rPr>
              <a:t>The application of certain means to achieve a specific result</a:t>
            </a:r>
          </a:p>
          <a:p>
            <a:pPr lvl="1">
              <a:buFont typeface="Arial" panose="020B0604020202020204" pitchFamily="34" charset="0"/>
              <a:buChar char="•"/>
            </a:pPr>
            <a:r>
              <a:rPr lang="en-US" altLang="en-US" sz="3200">
                <a:solidFill>
                  <a:schemeClr val="bg1"/>
                </a:solidFill>
              </a:rPr>
              <a:t>I.e.: </a:t>
            </a:r>
            <a:r>
              <a:rPr lang="en-US" altLang="en-US" sz="3200">
                <a:solidFill>
                  <a:srgbClr val="FFFF00"/>
                </a:solidFill>
              </a:rPr>
              <a:t>the use of a known drug applied to treat a known disease</a:t>
            </a:r>
          </a:p>
          <a:p>
            <a:endParaRPr lang="en-US" altLang="en-US">
              <a:solidFill>
                <a:srgbClr val="FFFF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Title 5">
            <a:extLst>
              <a:ext uri="{FF2B5EF4-FFF2-40B4-BE49-F238E27FC236}">
                <a16:creationId xmlns:a16="http://schemas.microsoft.com/office/drawing/2014/main" id="{46FBD199-EEA9-D5E6-05CB-FFC4384E7BC4}"/>
              </a:ext>
            </a:extLst>
          </p:cNvPr>
          <p:cNvSpPr>
            <a:spLocks noGrp="1" noChangeArrowheads="1"/>
          </p:cNvSpPr>
          <p:nvPr>
            <p:ph type="title"/>
          </p:nvPr>
        </p:nvSpPr>
        <p:spPr bwMode="auto">
          <a:xfrm>
            <a:off x="1485900" y="88900"/>
            <a:ext cx="6172200" cy="674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53D10E5E-6980-D178-1BA9-56F25E9BA4E2}"/>
              </a:ext>
            </a:extLst>
          </p:cNvPr>
          <p:cNvSpPr>
            <a:spLocks noGrp="1"/>
          </p:cNvSpPr>
          <p:nvPr>
            <p:ph idx="1"/>
          </p:nvPr>
        </p:nvSpPr>
        <p:spPr>
          <a:xfrm>
            <a:off x="431800" y="1058863"/>
            <a:ext cx="8280400" cy="3889375"/>
          </a:xfrm>
        </p:spPr>
        <p:txBody>
          <a:bodyPr>
            <a:noAutofit/>
          </a:bodyPr>
          <a:lstStyle/>
          <a:p>
            <a:pPr marL="0" indent="0">
              <a:buFont typeface="Arial" panose="020B0604020202020204" pitchFamily="34" charset="0"/>
              <a:buNone/>
              <a:defRPr/>
            </a:pPr>
            <a:r>
              <a:rPr lang="en-US" sz="2000" b="1" dirty="0">
                <a:solidFill>
                  <a:srgbClr val="FF0000"/>
                </a:solidFill>
              </a:rPr>
              <a:t>Art</a:t>
            </a:r>
            <a:r>
              <a:rPr lang="en-US" sz="2000" dirty="0">
                <a:solidFill>
                  <a:srgbClr val="FF0000"/>
                </a:solidFill>
              </a:rPr>
              <a:t> (as method)</a:t>
            </a:r>
          </a:p>
          <a:p>
            <a:pPr>
              <a:defRPr/>
            </a:pPr>
            <a:r>
              <a:rPr lang="en-US" sz="2000" b="1" dirty="0">
                <a:solidFill>
                  <a:schemeClr val="bg1"/>
                </a:solidFill>
              </a:rPr>
              <a:t>Method </a:t>
            </a:r>
          </a:p>
          <a:p>
            <a:pPr lvl="1">
              <a:buFont typeface="Courier New" panose="02070309020205020404" pitchFamily="49" charset="0"/>
              <a:buChar char="o"/>
              <a:defRPr/>
            </a:pPr>
            <a:r>
              <a:rPr lang="en-CA" sz="2000" dirty="0">
                <a:solidFill>
                  <a:schemeClr val="bg1"/>
                </a:solidFill>
              </a:rPr>
              <a:t>An act or series of acts performed by some … object and </a:t>
            </a:r>
            <a:r>
              <a:rPr lang="en-CA" sz="2000" dirty="0">
                <a:solidFill>
                  <a:srgbClr val="FF0000"/>
                </a:solidFill>
              </a:rPr>
              <a:t>producing in that object some change </a:t>
            </a:r>
            <a:r>
              <a:rPr lang="en-CA" sz="2000" dirty="0">
                <a:solidFill>
                  <a:schemeClr val="bg1"/>
                </a:solidFill>
              </a:rPr>
              <a:t>of either character or condition” (citing to</a:t>
            </a:r>
            <a:r>
              <a:rPr lang="en-CA" sz="2000" dirty="0">
                <a:solidFill>
                  <a:srgbClr val="00B0F0"/>
                </a:solidFill>
              </a:rPr>
              <a:t> </a:t>
            </a:r>
            <a:r>
              <a:rPr lang="en-CA" sz="2000" i="1" dirty="0">
                <a:solidFill>
                  <a:srgbClr val="00B0F0"/>
                </a:solidFill>
              </a:rPr>
              <a:t>Lawson</a:t>
            </a:r>
            <a:r>
              <a:rPr lang="en-CA" sz="2000" dirty="0">
                <a:solidFill>
                  <a:srgbClr val="00B0F0"/>
                </a:solidFill>
              </a:rPr>
              <a:t> </a:t>
            </a:r>
            <a:r>
              <a:rPr lang="en-CA" sz="2000" dirty="0">
                <a:solidFill>
                  <a:schemeClr val="bg1"/>
                </a:solidFill>
              </a:rPr>
              <a:t>– cited in </a:t>
            </a:r>
            <a:r>
              <a:rPr lang="en-CA" sz="2000" i="1" dirty="0" err="1">
                <a:solidFill>
                  <a:srgbClr val="00B0F0"/>
                </a:solidFill>
              </a:rPr>
              <a:t>Amazon.com</a:t>
            </a:r>
            <a:r>
              <a:rPr lang="en-CA" sz="2000" i="1" dirty="0">
                <a:solidFill>
                  <a:schemeClr val="bg1"/>
                </a:solidFill>
              </a:rPr>
              <a:t>, Inc.</a:t>
            </a:r>
            <a:r>
              <a:rPr lang="en-CA" sz="2000" dirty="0">
                <a:solidFill>
                  <a:schemeClr val="bg1"/>
                </a:solidFill>
              </a:rPr>
              <a:t>(MOPOP, 12.02.01) </a:t>
            </a:r>
          </a:p>
          <a:p>
            <a:pPr lvl="1">
              <a:buFont typeface="Courier New" panose="02070309020205020404" pitchFamily="49" charset="0"/>
              <a:buChar char="o"/>
              <a:defRPr/>
            </a:pPr>
            <a:r>
              <a:rPr lang="en-CA" sz="2000" dirty="0">
                <a:solidFill>
                  <a:schemeClr val="bg1"/>
                </a:solidFill>
              </a:rPr>
              <a:t>Test cited in </a:t>
            </a:r>
            <a:r>
              <a:rPr lang="en-CA" sz="2000" i="1" dirty="0">
                <a:solidFill>
                  <a:srgbClr val="00B0F0"/>
                </a:solidFill>
              </a:rPr>
              <a:t>Amazon</a:t>
            </a:r>
            <a:r>
              <a:rPr lang="en-CA" sz="2000" i="1" dirty="0">
                <a:solidFill>
                  <a:schemeClr val="bg1"/>
                </a:solidFill>
              </a:rPr>
              <a:t>:</a:t>
            </a:r>
            <a:endParaRPr lang="en-CA" sz="2000" dirty="0">
              <a:solidFill>
                <a:schemeClr val="bg1"/>
              </a:solidFill>
            </a:endParaRPr>
          </a:p>
          <a:p>
            <a:pPr marL="1028700" lvl="2" indent="-342900">
              <a:buFont typeface="+mj-lt"/>
              <a:buAutoNum type="arabicPeriod"/>
              <a:defRPr/>
            </a:pPr>
            <a:r>
              <a:rPr lang="en-CA" sz="2000" dirty="0">
                <a:solidFill>
                  <a:srgbClr val="FFFF00"/>
                </a:solidFill>
              </a:rPr>
              <a:t>Not a disembodied idea</a:t>
            </a:r>
            <a:r>
              <a:rPr lang="en-CA" sz="2000" dirty="0">
                <a:solidFill>
                  <a:schemeClr val="bg1"/>
                </a:solidFill>
              </a:rPr>
              <a:t>; must have method of practical application</a:t>
            </a:r>
          </a:p>
          <a:p>
            <a:pPr marL="1028700" lvl="2" indent="-342900">
              <a:buFont typeface="+mj-lt"/>
              <a:buAutoNum type="arabicPeriod"/>
              <a:defRPr/>
            </a:pPr>
            <a:r>
              <a:rPr lang="en-CA" sz="2000" dirty="0">
                <a:solidFill>
                  <a:schemeClr val="bg1"/>
                </a:solidFill>
              </a:rPr>
              <a:t>A </a:t>
            </a:r>
            <a:r>
              <a:rPr lang="en-CA" sz="2000" dirty="0">
                <a:solidFill>
                  <a:srgbClr val="FFFF00"/>
                </a:solidFill>
              </a:rPr>
              <a:t>new and inventive method </a:t>
            </a:r>
            <a:r>
              <a:rPr lang="en-CA" sz="2000" dirty="0">
                <a:solidFill>
                  <a:schemeClr val="bg1"/>
                </a:solidFill>
              </a:rPr>
              <a:t>of applying skill and knowledge</a:t>
            </a:r>
          </a:p>
          <a:p>
            <a:pPr marL="1028700" lvl="2" indent="-342900">
              <a:buFont typeface="+mj-lt"/>
              <a:buAutoNum type="arabicPeriod"/>
              <a:defRPr/>
            </a:pPr>
            <a:r>
              <a:rPr lang="en-CA" sz="2000" dirty="0">
                <a:solidFill>
                  <a:schemeClr val="bg1"/>
                </a:solidFill>
              </a:rPr>
              <a:t>Has a </a:t>
            </a:r>
            <a:r>
              <a:rPr lang="en-CA" sz="2000" dirty="0">
                <a:solidFill>
                  <a:srgbClr val="FFFF00"/>
                </a:solidFill>
              </a:rPr>
              <a:t>commercially useful </a:t>
            </a:r>
            <a:r>
              <a:rPr lang="en-CA" sz="2000" dirty="0">
                <a:solidFill>
                  <a:schemeClr val="bg1"/>
                </a:solidFill>
              </a:rPr>
              <a:t>result</a:t>
            </a:r>
            <a:endParaRPr lang="en-US" sz="2000" dirty="0">
              <a:solidFill>
                <a:schemeClr val="bg1"/>
              </a:solidFill>
            </a:endParaRPr>
          </a:p>
        </p:txBody>
      </p:sp>
      <p:sp>
        <p:nvSpPr>
          <p:cNvPr id="4" name="Slide Number Placeholder 3">
            <a:extLst>
              <a:ext uri="{FF2B5EF4-FFF2-40B4-BE49-F238E27FC236}">
                <a16:creationId xmlns:a16="http://schemas.microsoft.com/office/drawing/2014/main" id="{3A97F454-9646-4683-5B9F-195FDE9BB389}"/>
              </a:ext>
            </a:extLst>
          </p:cNvPr>
          <p:cNvSpPr>
            <a:spLocks noGrp="1"/>
          </p:cNvSpPr>
          <p:nvPr>
            <p:ph type="sldNum" sz="quarter" idx="12"/>
          </p:nvPr>
        </p:nvSpPr>
        <p:spPr/>
        <p:txBody>
          <a:bodyPr/>
          <a:lstStyle/>
          <a:p>
            <a:pPr defTabSz="342900" eaLnBrk="1" fontAlgn="auto" hangingPunct="1">
              <a:spcBef>
                <a:spcPts val="0"/>
              </a:spcBef>
              <a:spcAft>
                <a:spcPts val="0"/>
              </a:spcAft>
              <a:defRPr/>
            </a:pPr>
            <a:fld id="{EE115CD2-D8E6-6D4E-B30B-B5C62DD5401A}" type="slidenum">
              <a:rPr lang="en-US" sz="1350">
                <a:solidFill>
                  <a:prstClr val="black"/>
                </a:solidFill>
                <a:latin typeface="Arial"/>
                <a:ea typeface="+mn-ea"/>
              </a:rPr>
              <a:pPr defTabSz="342900" eaLnBrk="1" fontAlgn="auto" hangingPunct="1">
                <a:spcBef>
                  <a:spcPts val="0"/>
                </a:spcBef>
                <a:spcAft>
                  <a:spcPts val="0"/>
                </a:spcAft>
                <a:defRPr/>
              </a:pPr>
              <a:t>121</a:t>
            </a:fld>
            <a:endParaRPr lang="en-US" sz="1350">
              <a:solidFill>
                <a:prstClr val="black"/>
              </a:solidFill>
              <a:latin typeface="Arial"/>
              <a:ea typeface="+mn-ea"/>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8A03C7-53A8-4546-A0CA-3E6621337D72}"/>
              </a:ext>
            </a:extLst>
          </p:cNvPr>
          <p:cNvSpPr txBox="1"/>
          <p:nvPr/>
        </p:nvSpPr>
        <p:spPr>
          <a:xfrm>
            <a:off x="252413" y="1492250"/>
            <a:ext cx="8639175" cy="2616200"/>
          </a:xfrm>
          <a:prstGeom prst="rect">
            <a:avLst/>
          </a:prstGeom>
          <a:noFill/>
        </p:spPr>
        <p:txBody>
          <a:bodyPr wrap="none">
            <a:spAutoFit/>
          </a:bodyPr>
          <a:lstStyle/>
          <a:p>
            <a:pPr marL="457200" indent="-457200">
              <a:buFont typeface="Arial" panose="020B0604020202020204" pitchFamily="34" charset="0"/>
              <a:buChar char="•"/>
              <a:defRPr/>
            </a:pPr>
            <a:r>
              <a:rPr lang="en-US" sz="2800" b="1" dirty="0">
                <a:solidFill>
                  <a:srgbClr val="FFFF00"/>
                </a:solidFill>
              </a:rPr>
              <a:t>Art</a:t>
            </a:r>
            <a:r>
              <a:rPr lang="en-US" sz="2800" b="1" dirty="0">
                <a:solidFill>
                  <a:srgbClr val="FF0000"/>
                </a:solidFill>
              </a:rPr>
              <a:t> </a:t>
            </a:r>
            <a:r>
              <a:rPr lang="en-US" sz="2800" dirty="0">
                <a:solidFill>
                  <a:srgbClr val="FF0000"/>
                </a:solidFill>
              </a:rPr>
              <a:t>(</a:t>
            </a:r>
            <a:r>
              <a:rPr lang="en-US" sz="2800" dirty="0">
                <a:solidFill>
                  <a:srgbClr val="FFFF00"/>
                </a:solidFill>
              </a:rPr>
              <a:t>as method</a:t>
            </a:r>
            <a:r>
              <a:rPr lang="en-US" sz="2800" dirty="0">
                <a:solidFill>
                  <a:srgbClr val="FF0000"/>
                </a:solidFill>
              </a:rPr>
              <a:t>)</a:t>
            </a:r>
          </a:p>
          <a:p>
            <a:pPr lvl="1">
              <a:buFont typeface="Courier New" panose="02070309020205020404" pitchFamily="49" charset="0"/>
              <a:buChar char="o"/>
              <a:defRPr/>
            </a:pPr>
            <a:r>
              <a:rPr lang="en-US" sz="2800" dirty="0">
                <a:solidFill>
                  <a:schemeClr val="bg1"/>
                </a:solidFill>
              </a:rPr>
              <a:t>Claim 1 of Patent 2682261 – requesting prior art </a:t>
            </a:r>
          </a:p>
          <a:p>
            <a:pPr lvl="1">
              <a:defRPr/>
            </a:pPr>
            <a:r>
              <a:rPr lang="en-US" sz="2800" dirty="0">
                <a:solidFill>
                  <a:schemeClr val="bg1"/>
                </a:solidFill>
              </a:rPr>
              <a:t>from the public in exchange for a reward</a:t>
            </a:r>
          </a:p>
          <a:p>
            <a:pPr marL="457200" indent="-457200">
              <a:buFont typeface="Arial" panose="020B0604020202020204" pitchFamily="34" charset="0"/>
              <a:buChar char="•"/>
              <a:defRPr/>
            </a:pPr>
            <a:r>
              <a:rPr lang="en-US" sz="2800" dirty="0">
                <a:solidFill>
                  <a:schemeClr val="bg1"/>
                </a:solidFill>
              </a:rPr>
              <a:t>NB</a:t>
            </a:r>
            <a:r>
              <a:rPr lang="en-US" sz="2800" dirty="0">
                <a:solidFill>
                  <a:srgbClr val="FF0000"/>
                </a:solidFill>
              </a:rPr>
              <a:t>:</a:t>
            </a:r>
            <a:r>
              <a:rPr lang="en-US" sz="2800" dirty="0">
                <a:solidFill>
                  <a:schemeClr val="bg1"/>
                </a:solidFill>
              </a:rPr>
              <a:t> </a:t>
            </a:r>
            <a:r>
              <a:rPr lang="en-US" sz="2800" dirty="0">
                <a:solidFill>
                  <a:srgbClr val="FFFF00"/>
                </a:solidFill>
              </a:rPr>
              <a:t>fine arts are excluded </a:t>
            </a:r>
            <a:r>
              <a:rPr lang="en-US" sz="2800" dirty="0">
                <a:solidFill>
                  <a:schemeClr val="bg1"/>
                </a:solidFill>
              </a:rPr>
              <a:t>from patentability </a:t>
            </a:r>
          </a:p>
          <a:p>
            <a:pPr>
              <a:defRPr/>
            </a:pPr>
            <a:r>
              <a:rPr lang="en-US" sz="2800" dirty="0">
                <a:solidFill>
                  <a:schemeClr val="bg1"/>
                </a:solidFill>
              </a:rPr>
              <a:t>(inventions must apply to fields of technology)</a:t>
            </a:r>
          </a:p>
          <a:p>
            <a:pPr>
              <a:defRPr/>
            </a:pPr>
            <a:endParaRPr lang="en-US" dirty="0"/>
          </a:p>
        </p:txBody>
      </p:sp>
      <p:sp>
        <p:nvSpPr>
          <p:cNvPr id="499714" name="TextBox 2">
            <a:extLst>
              <a:ext uri="{FF2B5EF4-FFF2-40B4-BE49-F238E27FC236}">
                <a16:creationId xmlns:a16="http://schemas.microsoft.com/office/drawing/2014/main" id="{221C5473-4FEA-008F-E668-C9422DDFAEDE}"/>
              </a:ext>
            </a:extLst>
          </p:cNvPr>
          <p:cNvSpPr txBox="1">
            <a:spLocks noChangeArrowheads="1"/>
          </p:cNvSpPr>
          <p:nvPr/>
        </p:nvSpPr>
        <p:spPr bwMode="auto">
          <a:xfrm>
            <a:off x="3051175" y="288925"/>
            <a:ext cx="2411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Patents</a:t>
            </a:r>
            <a:endParaRPr lang="en-US" altLang="en-US" sz="48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769933-A51C-B676-FB97-23E46636A896}"/>
              </a:ext>
            </a:extLst>
          </p:cNvPr>
          <p:cNvSpPr txBox="1"/>
          <p:nvPr/>
        </p:nvSpPr>
        <p:spPr>
          <a:xfrm>
            <a:off x="241300" y="1162050"/>
            <a:ext cx="8661400" cy="3416300"/>
          </a:xfrm>
          <a:prstGeom prst="rect">
            <a:avLst/>
          </a:prstGeom>
          <a:noFill/>
        </p:spPr>
        <p:txBody>
          <a:bodyPr>
            <a:spAutoFit/>
          </a:bodyPr>
          <a:lstStyle/>
          <a:p>
            <a:pPr>
              <a:defRPr/>
            </a:pPr>
            <a:r>
              <a:rPr lang="en-US" b="1" dirty="0">
                <a:solidFill>
                  <a:srgbClr val="FFFF00"/>
                </a:solidFill>
              </a:rPr>
              <a:t>Process</a:t>
            </a:r>
          </a:p>
          <a:p>
            <a:pPr marL="342900" indent="-342900">
              <a:buFont typeface="Arial" panose="020B0604020202020204" pitchFamily="34" charset="0"/>
              <a:buChar char="•"/>
              <a:defRPr/>
            </a:pPr>
            <a:r>
              <a:rPr lang="en-CA" dirty="0">
                <a:solidFill>
                  <a:schemeClr val="bg1"/>
                </a:solidFill>
              </a:rPr>
              <a:t>“A process can be considered to be </a:t>
            </a:r>
            <a:r>
              <a:rPr lang="en-CA" dirty="0">
                <a:solidFill>
                  <a:srgbClr val="FFFF00"/>
                </a:solidFill>
              </a:rPr>
              <a:t>a mode or method of operation by which a result or effect is produced by physical or chemical action, by the operation or application of some element or power of nature or one substance to another</a:t>
            </a:r>
            <a:r>
              <a:rPr lang="en-CA" dirty="0">
                <a:solidFill>
                  <a:schemeClr val="bg1"/>
                </a:solidFill>
              </a:rPr>
              <a:t>” </a:t>
            </a:r>
          </a:p>
          <a:p>
            <a:pPr>
              <a:defRPr/>
            </a:pPr>
            <a:r>
              <a:rPr lang="en-CA" dirty="0">
                <a:solidFill>
                  <a:srgbClr val="FF0000"/>
                </a:solidFill>
              </a:rPr>
              <a:t>(</a:t>
            </a:r>
            <a:r>
              <a:rPr lang="en-CA" dirty="0">
                <a:solidFill>
                  <a:schemeClr val="bg1"/>
                </a:solidFill>
              </a:rPr>
              <a:t>MOPOP </a:t>
            </a:r>
            <a:r>
              <a:rPr lang="en-CA" dirty="0">
                <a:solidFill>
                  <a:srgbClr val="FF0000"/>
                </a:solidFill>
              </a:rPr>
              <a:t>– </a:t>
            </a:r>
            <a:r>
              <a:rPr lang="en-CA" dirty="0">
                <a:solidFill>
                  <a:schemeClr val="bg1"/>
                </a:solidFill>
              </a:rPr>
              <a:t>Manual Of Patent Office Practice )</a:t>
            </a:r>
          </a:p>
          <a:p>
            <a:pPr marL="342900" indent="-342900">
              <a:buFont typeface="Arial" panose="020B0604020202020204" pitchFamily="34" charset="0"/>
              <a:buChar char="•"/>
              <a:defRPr/>
            </a:pPr>
            <a:r>
              <a:rPr lang="en-CA" dirty="0">
                <a:solidFill>
                  <a:srgbClr val="FF0000"/>
                </a:solidFill>
              </a:rPr>
              <a:t>A process through which a </a:t>
            </a:r>
            <a:r>
              <a:rPr lang="en-CA" dirty="0">
                <a:solidFill>
                  <a:srgbClr val="FFFF00"/>
                </a:solidFill>
              </a:rPr>
              <a:t>known method is applied to known materials </a:t>
            </a:r>
            <a:r>
              <a:rPr lang="en-CA" dirty="0">
                <a:solidFill>
                  <a:srgbClr val="FF0000"/>
                </a:solidFill>
              </a:rPr>
              <a:t>is patentable </a:t>
            </a:r>
            <a:r>
              <a:rPr lang="en-CA" dirty="0">
                <a:solidFill>
                  <a:schemeClr val="bg1"/>
                </a:solidFill>
              </a:rPr>
              <a:t>(</a:t>
            </a:r>
            <a:r>
              <a:rPr lang="en-CA" i="1" u="sng" dirty="0">
                <a:solidFill>
                  <a:schemeClr val="bg1"/>
                </a:solidFill>
              </a:rPr>
              <a:t>Commissioner of Patents v. Ciba Ltd.</a:t>
            </a:r>
            <a:r>
              <a:rPr lang="en-CA" dirty="0">
                <a:solidFill>
                  <a:schemeClr val="bg1"/>
                </a:solidFill>
              </a:rPr>
              <a:t>, 1959 SCC)</a:t>
            </a:r>
          </a:p>
        </p:txBody>
      </p:sp>
      <p:sp>
        <p:nvSpPr>
          <p:cNvPr id="500738" name="TextBox 2">
            <a:extLst>
              <a:ext uri="{FF2B5EF4-FFF2-40B4-BE49-F238E27FC236}">
                <a16:creationId xmlns:a16="http://schemas.microsoft.com/office/drawing/2014/main" id="{7BBC4AFB-D64E-E221-0E31-C3CE745405B7}"/>
              </a:ext>
            </a:extLst>
          </p:cNvPr>
          <p:cNvSpPr txBox="1">
            <a:spLocks noChangeArrowheads="1"/>
          </p:cNvSpPr>
          <p:nvPr/>
        </p:nvSpPr>
        <p:spPr bwMode="auto">
          <a:xfrm>
            <a:off x="3367088" y="50800"/>
            <a:ext cx="2409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Patents</a:t>
            </a:r>
            <a:endParaRPr lang="en-US" altLang="en-US" sz="480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1">
            <a:extLst>
              <a:ext uri="{FF2B5EF4-FFF2-40B4-BE49-F238E27FC236}">
                <a16:creationId xmlns:a16="http://schemas.microsoft.com/office/drawing/2014/main" id="{8D6C958F-4287-AD05-1C9F-C0E6BCC5D371}"/>
              </a:ext>
            </a:extLst>
          </p:cNvPr>
          <p:cNvSpPr txBox="1">
            <a:spLocks noChangeArrowheads="1"/>
          </p:cNvSpPr>
          <p:nvPr/>
        </p:nvSpPr>
        <p:spPr bwMode="auto">
          <a:xfrm>
            <a:off x="3228975" y="123825"/>
            <a:ext cx="26860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5400" b="1">
                <a:solidFill>
                  <a:srgbClr val="FFFF00"/>
                </a:solidFill>
              </a:rPr>
              <a:t>Patents</a:t>
            </a:r>
            <a:endParaRPr lang="en-US" altLang="en-US" sz="5400"/>
          </a:p>
        </p:txBody>
      </p:sp>
      <p:sp>
        <p:nvSpPr>
          <p:cNvPr id="3" name="TextBox 2">
            <a:extLst>
              <a:ext uri="{FF2B5EF4-FFF2-40B4-BE49-F238E27FC236}">
                <a16:creationId xmlns:a16="http://schemas.microsoft.com/office/drawing/2014/main" id="{4865A621-160B-1FB5-3B39-D00D2BA01A42}"/>
              </a:ext>
            </a:extLst>
          </p:cNvPr>
          <p:cNvSpPr txBox="1"/>
          <p:nvPr/>
        </p:nvSpPr>
        <p:spPr>
          <a:xfrm>
            <a:off x="317500" y="1635125"/>
            <a:ext cx="8509000" cy="2308225"/>
          </a:xfrm>
          <a:prstGeom prst="rect">
            <a:avLst/>
          </a:prstGeom>
          <a:noFill/>
        </p:spPr>
        <p:txBody>
          <a:bodyPr wrap="none">
            <a:spAutoFit/>
          </a:bodyPr>
          <a:lstStyle/>
          <a:p>
            <a:pPr>
              <a:defRPr/>
            </a:pPr>
            <a:r>
              <a:rPr lang="en-US" sz="3600" b="1" dirty="0">
                <a:solidFill>
                  <a:srgbClr val="FFFF00"/>
                </a:solidFill>
              </a:rPr>
              <a:t>Process</a:t>
            </a:r>
          </a:p>
          <a:p>
            <a:pPr marL="342900" indent="-342900">
              <a:buFont typeface="Arial" panose="020B0604020202020204" pitchFamily="34" charset="0"/>
              <a:buChar char="•"/>
              <a:defRPr/>
            </a:pPr>
            <a:r>
              <a:rPr lang="en-US" sz="2800" dirty="0">
                <a:solidFill>
                  <a:schemeClr val="bg1"/>
                </a:solidFill>
              </a:rPr>
              <a:t>Claim 1 of Patent 2697087 </a:t>
            </a:r>
            <a:r>
              <a:rPr lang="en-US" sz="2800" dirty="0">
                <a:solidFill>
                  <a:srgbClr val="FF0000"/>
                </a:solidFill>
              </a:rPr>
              <a:t>–</a:t>
            </a:r>
            <a:r>
              <a:rPr lang="en-US" sz="2800" dirty="0">
                <a:solidFill>
                  <a:schemeClr val="bg1"/>
                </a:solidFill>
              </a:rPr>
              <a:t> PROCESS OF </a:t>
            </a:r>
          </a:p>
          <a:p>
            <a:pPr>
              <a:defRPr/>
            </a:pPr>
            <a:r>
              <a:rPr lang="en-US" sz="2800" dirty="0">
                <a:solidFill>
                  <a:schemeClr val="bg1"/>
                </a:solidFill>
              </a:rPr>
              <a:t>REMOVING CALCIUM AND OBTAINING SULFATE </a:t>
            </a:r>
          </a:p>
          <a:p>
            <a:pPr>
              <a:defRPr/>
            </a:pPr>
            <a:r>
              <a:rPr lang="en-US" sz="2800" dirty="0">
                <a:solidFill>
                  <a:schemeClr val="bg1"/>
                </a:solidFill>
              </a:rPr>
              <a:t>SALTS FROM AN AQUEOUS SUGAR SOLUTION</a:t>
            </a:r>
          </a:p>
          <a:p>
            <a:pPr>
              <a:defRPr/>
            </a:pPr>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6D659A-6AD1-7158-5AF5-904183874848}"/>
              </a:ext>
            </a:extLst>
          </p:cNvPr>
          <p:cNvSpPr txBox="1"/>
          <p:nvPr/>
        </p:nvSpPr>
        <p:spPr>
          <a:xfrm>
            <a:off x="150813" y="1203325"/>
            <a:ext cx="8842375" cy="3540125"/>
          </a:xfrm>
          <a:prstGeom prst="rect">
            <a:avLst/>
          </a:prstGeom>
          <a:noFill/>
        </p:spPr>
        <p:txBody>
          <a:bodyPr wrap="none">
            <a:spAutoFit/>
          </a:bodyPr>
          <a:lstStyle/>
          <a:p>
            <a:pPr>
              <a:defRPr/>
            </a:pPr>
            <a:r>
              <a:rPr lang="en-US" sz="3200" b="1" dirty="0">
                <a:solidFill>
                  <a:srgbClr val="FFFF00"/>
                </a:solidFill>
              </a:rPr>
              <a:t>Improvements</a:t>
            </a:r>
          </a:p>
          <a:p>
            <a:pPr marL="342900" indent="-342900">
              <a:buFont typeface="Arial" panose="020B0604020202020204" pitchFamily="34" charset="0"/>
              <a:buChar char="•"/>
              <a:defRPr/>
            </a:pPr>
            <a:r>
              <a:rPr lang="en-US" sz="3200" dirty="0">
                <a:solidFill>
                  <a:srgbClr val="FF0000"/>
                </a:solidFill>
              </a:rPr>
              <a:t>Most inventions are improvements of other </a:t>
            </a:r>
          </a:p>
          <a:p>
            <a:pPr marL="342900" indent="-342900">
              <a:buFont typeface="Arial" panose="020B0604020202020204" pitchFamily="34" charset="0"/>
              <a:buChar char="•"/>
              <a:defRPr/>
            </a:pPr>
            <a:r>
              <a:rPr lang="en-US" sz="3200" dirty="0">
                <a:solidFill>
                  <a:srgbClr val="FF0000"/>
                </a:solidFill>
              </a:rPr>
              <a:t>inventions</a:t>
            </a:r>
          </a:p>
          <a:p>
            <a:pPr marL="342900" indent="-342900">
              <a:buFont typeface="Arial" panose="020B0604020202020204" pitchFamily="34" charset="0"/>
              <a:buChar char="•"/>
              <a:defRPr/>
            </a:pPr>
            <a:r>
              <a:rPr lang="en-US" sz="3200" dirty="0">
                <a:solidFill>
                  <a:schemeClr val="bg1"/>
                </a:solidFill>
              </a:rPr>
              <a:t>Not an improvement</a:t>
            </a:r>
            <a:r>
              <a:rPr lang="en-US" sz="3200" dirty="0">
                <a:solidFill>
                  <a:srgbClr val="FF0000"/>
                </a:solidFill>
              </a:rPr>
              <a:t>?</a:t>
            </a:r>
            <a:r>
              <a:rPr lang="en-US" sz="3200" dirty="0">
                <a:solidFill>
                  <a:schemeClr val="bg1"/>
                </a:solidFill>
              </a:rPr>
              <a:t> A </a:t>
            </a:r>
            <a:r>
              <a:rPr lang="en-US" sz="3200" dirty="0">
                <a:solidFill>
                  <a:srgbClr val="FF0000"/>
                </a:solidFill>
              </a:rPr>
              <a:t>“</a:t>
            </a:r>
            <a:r>
              <a:rPr lang="en-US" sz="3200" dirty="0">
                <a:solidFill>
                  <a:srgbClr val="FFFF00"/>
                </a:solidFill>
              </a:rPr>
              <a:t>pioneering</a:t>
            </a:r>
            <a:r>
              <a:rPr lang="en-US" sz="3200" dirty="0">
                <a:solidFill>
                  <a:srgbClr val="FF0000"/>
                </a:solidFill>
              </a:rPr>
              <a:t>”</a:t>
            </a:r>
            <a:r>
              <a:rPr lang="en-US" sz="3200" dirty="0">
                <a:solidFill>
                  <a:schemeClr val="bg1"/>
                </a:solidFill>
              </a:rPr>
              <a:t> </a:t>
            </a:r>
            <a:r>
              <a:rPr lang="en-US" sz="3200" dirty="0">
                <a:solidFill>
                  <a:srgbClr val="FFFF00"/>
                </a:solidFill>
              </a:rPr>
              <a:t>invention</a:t>
            </a:r>
          </a:p>
          <a:p>
            <a:pPr marL="342900" indent="-342900">
              <a:buFont typeface="Arial" panose="020B0604020202020204" pitchFamily="34" charset="0"/>
              <a:buChar char="•"/>
              <a:defRPr/>
            </a:pPr>
            <a:r>
              <a:rPr lang="en-US" sz="3200" dirty="0">
                <a:solidFill>
                  <a:schemeClr val="bg1"/>
                </a:solidFill>
              </a:rPr>
              <a:t>A </a:t>
            </a:r>
            <a:r>
              <a:rPr lang="en-US" sz="3200" dirty="0">
                <a:solidFill>
                  <a:srgbClr val="FFFF00"/>
                </a:solidFill>
              </a:rPr>
              <a:t>patent on the improvement </a:t>
            </a:r>
            <a:r>
              <a:rPr lang="en-US" sz="3200" dirty="0">
                <a:solidFill>
                  <a:srgbClr val="FF0000"/>
                </a:solidFill>
              </a:rPr>
              <a:t>does not give</a:t>
            </a:r>
          </a:p>
          <a:p>
            <a:pPr>
              <a:defRPr/>
            </a:pPr>
            <a:r>
              <a:rPr lang="en-US" sz="3200" dirty="0">
                <a:solidFill>
                  <a:srgbClr val="FF0000"/>
                </a:solidFill>
              </a:rPr>
              <a:t>the right to make, sell, or use the original </a:t>
            </a:r>
          </a:p>
          <a:p>
            <a:pPr>
              <a:defRPr/>
            </a:pPr>
            <a:r>
              <a:rPr lang="en-US" sz="3200" dirty="0">
                <a:solidFill>
                  <a:srgbClr val="FF0000"/>
                </a:solidFill>
              </a:rPr>
              <a:t>invention</a:t>
            </a:r>
            <a:r>
              <a:rPr lang="en-US" sz="3200" dirty="0">
                <a:solidFill>
                  <a:schemeClr val="bg1"/>
                </a:solidFill>
              </a:rPr>
              <a:t> (s. 32, Patent Act)</a:t>
            </a:r>
          </a:p>
        </p:txBody>
      </p:sp>
      <p:sp>
        <p:nvSpPr>
          <p:cNvPr id="82946" name="TextBox 4">
            <a:extLst>
              <a:ext uri="{FF2B5EF4-FFF2-40B4-BE49-F238E27FC236}">
                <a16:creationId xmlns:a16="http://schemas.microsoft.com/office/drawing/2014/main" id="{18BD6608-0C39-7BC6-E5B7-901660C49F5C}"/>
              </a:ext>
            </a:extLst>
          </p:cNvPr>
          <p:cNvSpPr txBox="1">
            <a:spLocks noChangeArrowheads="1"/>
          </p:cNvSpPr>
          <p:nvPr/>
        </p:nvSpPr>
        <p:spPr bwMode="auto">
          <a:xfrm>
            <a:off x="3460750" y="160338"/>
            <a:ext cx="22225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5">
            <a:extLst>
              <a:ext uri="{FF2B5EF4-FFF2-40B4-BE49-F238E27FC236}">
                <a16:creationId xmlns:a16="http://schemas.microsoft.com/office/drawing/2014/main" id="{02717E0E-8558-6D77-2DCA-5CFE3B404F2E}"/>
              </a:ext>
            </a:extLst>
          </p:cNvPr>
          <p:cNvSpPr>
            <a:spLocks noGrp="1" noChangeArrowheads="1"/>
          </p:cNvSpPr>
          <p:nvPr>
            <p:ph type="title"/>
          </p:nvPr>
        </p:nvSpPr>
        <p:spPr bwMode="auto">
          <a:xfrm>
            <a:off x="1485900" y="82550"/>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6A980A25-8DBC-D719-DFC0-57EB58ED3432}"/>
              </a:ext>
            </a:extLst>
          </p:cNvPr>
          <p:cNvSpPr>
            <a:spLocks noGrp="1"/>
          </p:cNvSpPr>
          <p:nvPr>
            <p:ph idx="1"/>
          </p:nvPr>
        </p:nvSpPr>
        <p:spPr>
          <a:xfrm>
            <a:off x="468313" y="1081088"/>
            <a:ext cx="8351837" cy="3722687"/>
          </a:xfrm>
        </p:spPr>
        <p:txBody>
          <a:bodyPr>
            <a:normAutofit/>
          </a:bodyPr>
          <a:lstStyle/>
          <a:p>
            <a:pPr marL="0" indent="0">
              <a:buFont typeface="Arial" panose="020B0604020202020204" pitchFamily="34" charset="0"/>
              <a:buNone/>
              <a:defRPr/>
            </a:pPr>
            <a:r>
              <a:rPr lang="en-US" sz="2800" b="1" dirty="0">
                <a:solidFill>
                  <a:srgbClr val="FFFF00"/>
                </a:solidFill>
              </a:rPr>
              <a:t>Mere scientific principle or abstract theorem</a:t>
            </a:r>
          </a:p>
          <a:p>
            <a:pPr>
              <a:defRPr/>
            </a:pPr>
            <a:r>
              <a:rPr lang="en-US" sz="2800" dirty="0">
                <a:solidFill>
                  <a:schemeClr val="bg1"/>
                </a:solidFill>
              </a:rPr>
              <a:t>Starting point: s. 27(8), Patent Act</a:t>
            </a:r>
          </a:p>
          <a:p>
            <a:pPr>
              <a:defRPr/>
            </a:pPr>
            <a:r>
              <a:rPr lang="en-US" sz="2800" dirty="0">
                <a:solidFill>
                  <a:schemeClr val="bg1"/>
                </a:solidFill>
              </a:rPr>
              <a:t>This section interpreted as </a:t>
            </a:r>
            <a:r>
              <a:rPr lang="en-US" sz="2800" dirty="0">
                <a:solidFill>
                  <a:srgbClr val="FF0000"/>
                </a:solidFill>
              </a:rPr>
              <a:t>excluding</a:t>
            </a:r>
            <a:r>
              <a:rPr lang="en-US" sz="2800" dirty="0">
                <a:solidFill>
                  <a:schemeClr val="bg1"/>
                </a:solidFill>
              </a:rPr>
              <a:t>, </a:t>
            </a:r>
            <a:r>
              <a:rPr lang="en-US" sz="2800" dirty="0">
                <a:solidFill>
                  <a:srgbClr val="FF0000"/>
                </a:solidFill>
              </a:rPr>
              <a:t>from patentability, natural phenomena</a:t>
            </a:r>
            <a:r>
              <a:rPr lang="en-US" sz="2800" dirty="0">
                <a:solidFill>
                  <a:schemeClr val="bg1"/>
                </a:solidFill>
              </a:rPr>
              <a:t> and laws of nature (</a:t>
            </a:r>
            <a:r>
              <a:rPr lang="en-US" sz="2800" dirty="0" err="1">
                <a:solidFill>
                  <a:schemeClr val="bg1"/>
                </a:solidFill>
              </a:rPr>
              <a:t>Arbour</a:t>
            </a:r>
            <a:r>
              <a:rPr lang="en-US" sz="2800" dirty="0">
                <a:solidFill>
                  <a:schemeClr val="bg1"/>
                </a:solidFill>
              </a:rPr>
              <a:t> J., </a:t>
            </a:r>
            <a:r>
              <a:rPr lang="en-US" sz="2800" i="1" dirty="0" err="1">
                <a:solidFill>
                  <a:srgbClr val="00B0F0"/>
                </a:solidFill>
              </a:rPr>
              <a:t>Schmeiser</a:t>
            </a:r>
            <a:r>
              <a:rPr lang="en-US" sz="2800" dirty="0">
                <a:solidFill>
                  <a:schemeClr val="bg1"/>
                </a:solidFill>
              </a:rPr>
              <a:t>)</a:t>
            </a:r>
          </a:p>
          <a:p>
            <a:pPr>
              <a:defRPr/>
            </a:pPr>
            <a:r>
              <a:rPr lang="en-US" sz="2800" dirty="0">
                <a:solidFill>
                  <a:schemeClr val="bg1"/>
                </a:solidFill>
              </a:rPr>
              <a:t>Are human gene patents patentable subject matter</a:t>
            </a:r>
            <a:r>
              <a:rPr lang="en-US" sz="2800" dirty="0">
                <a:solidFill>
                  <a:srgbClr val="FF0000"/>
                </a:solidFill>
              </a:rPr>
              <a:t>? </a:t>
            </a:r>
          </a:p>
        </p:txBody>
      </p:sp>
      <p:sp>
        <p:nvSpPr>
          <p:cNvPr id="4" name="Slide Number Placeholder 3">
            <a:extLst>
              <a:ext uri="{FF2B5EF4-FFF2-40B4-BE49-F238E27FC236}">
                <a16:creationId xmlns:a16="http://schemas.microsoft.com/office/drawing/2014/main" id="{D5AD14F6-D77B-A1FB-F015-F612A785917E}"/>
              </a:ext>
            </a:extLst>
          </p:cNvPr>
          <p:cNvSpPr>
            <a:spLocks noGrp="1"/>
          </p:cNvSpPr>
          <p:nvPr>
            <p:ph type="sldNum" sz="quarter" idx="12"/>
          </p:nvPr>
        </p:nvSpPr>
        <p:spPr/>
        <p:txBody>
          <a:bodyPr/>
          <a:lstStyle/>
          <a:p>
            <a:pPr defTabSz="342900" eaLnBrk="1" fontAlgn="auto" hangingPunct="1">
              <a:spcBef>
                <a:spcPts val="0"/>
              </a:spcBef>
              <a:spcAft>
                <a:spcPts val="0"/>
              </a:spcAft>
              <a:defRPr/>
            </a:pPr>
            <a:fld id="{AA4F5918-1025-024A-BEE3-A98AB3FBA80C}" type="slidenum">
              <a:rPr lang="en-US" sz="1350">
                <a:solidFill>
                  <a:prstClr val="black"/>
                </a:solidFill>
                <a:latin typeface="Arial"/>
                <a:ea typeface="+mn-ea"/>
              </a:rPr>
              <a:pPr defTabSz="342900" eaLnBrk="1" fontAlgn="auto" hangingPunct="1">
                <a:spcBef>
                  <a:spcPts val="0"/>
                </a:spcBef>
                <a:spcAft>
                  <a:spcPts val="0"/>
                </a:spcAft>
                <a:defRPr/>
              </a:pPr>
              <a:t>126</a:t>
            </a:fld>
            <a:endParaRPr lang="en-US" sz="1350">
              <a:solidFill>
                <a:prstClr val="black"/>
              </a:solidFill>
              <a:latin typeface="Arial"/>
              <a:ea typeface="+mn-ea"/>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5">
            <a:extLst>
              <a:ext uri="{FF2B5EF4-FFF2-40B4-BE49-F238E27FC236}">
                <a16:creationId xmlns:a16="http://schemas.microsoft.com/office/drawing/2014/main" id="{BAAFEF02-99BB-4AE0-6952-C222923A1EAF}"/>
              </a:ext>
            </a:extLst>
          </p:cNvPr>
          <p:cNvSpPr>
            <a:spLocks noGrp="1" noChangeArrowheads="1"/>
          </p:cNvSpPr>
          <p:nvPr>
            <p:ph type="title"/>
          </p:nvPr>
        </p:nvSpPr>
        <p:spPr bwMode="auto">
          <a:xfrm>
            <a:off x="1485900" y="131763"/>
            <a:ext cx="6172200" cy="700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342C3AF2-7BBE-4039-956C-1B4FB0DA7812}"/>
              </a:ext>
            </a:extLst>
          </p:cNvPr>
          <p:cNvSpPr>
            <a:spLocks noGrp="1"/>
          </p:cNvSpPr>
          <p:nvPr>
            <p:ph idx="1"/>
          </p:nvPr>
        </p:nvSpPr>
        <p:spPr>
          <a:xfrm>
            <a:off x="179388" y="1016000"/>
            <a:ext cx="8785225" cy="3995738"/>
          </a:xfrm>
        </p:spPr>
        <p:txBody>
          <a:bodyPr>
            <a:noAutofit/>
          </a:bodyPr>
          <a:lstStyle/>
          <a:p>
            <a:pPr marL="0" indent="0">
              <a:buFont typeface="Arial" panose="020B0604020202020204" pitchFamily="34" charset="0"/>
              <a:buNone/>
              <a:defRPr/>
            </a:pPr>
            <a:r>
              <a:rPr lang="en-US" sz="2800" b="1" dirty="0">
                <a:solidFill>
                  <a:srgbClr val="FFFF00"/>
                </a:solidFill>
              </a:rPr>
              <a:t>Mere scientific principle or abstract theorems</a:t>
            </a:r>
          </a:p>
          <a:p>
            <a:pPr>
              <a:defRPr/>
            </a:pPr>
            <a:r>
              <a:rPr lang="en-US" sz="2800" dirty="0">
                <a:solidFill>
                  <a:srgbClr val="FF0000"/>
                </a:solidFill>
              </a:rPr>
              <a:t>Historically</a:t>
            </a:r>
            <a:r>
              <a:rPr lang="en-US" sz="2800" dirty="0">
                <a:solidFill>
                  <a:schemeClr val="bg1"/>
                </a:solidFill>
              </a:rPr>
              <a:t> – </a:t>
            </a:r>
            <a:r>
              <a:rPr lang="en-US" sz="2800" dirty="0">
                <a:solidFill>
                  <a:srgbClr val="FF0000"/>
                </a:solidFill>
              </a:rPr>
              <a:t>computer programs </a:t>
            </a:r>
            <a:r>
              <a:rPr lang="en-US" sz="2800" dirty="0">
                <a:solidFill>
                  <a:srgbClr val="FFFF00"/>
                </a:solidFill>
              </a:rPr>
              <a:t>are </a:t>
            </a:r>
            <a:r>
              <a:rPr lang="en-US" sz="2800" dirty="0">
                <a:solidFill>
                  <a:srgbClr val="FF0000"/>
                </a:solidFill>
              </a:rPr>
              <a:t>not patentable</a:t>
            </a:r>
            <a:r>
              <a:rPr lang="en-US" sz="2800" dirty="0">
                <a:solidFill>
                  <a:srgbClr val="FFFF00"/>
                </a:solidFill>
              </a:rPr>
              <a:t> because they are mathematical algorithms </a:t>
            </a:r>
            <a:r>
              <a:rPr lang="en-US" sz="2800" dirty="0">
                <a:solidFill>
                  <a:schemeClr val="bg1"/>
                </a:solidFill>
              </a:rPr>
              <a:t>(</a:t>
            </a:r>
            <a:r>
              <a:rPr lang="en-US" sz="2800" dirty="0" err="1">
                <a:solidFill>
                  <a:schemeClr val="bg1"/>
                </a:solidFill>
              </a:rPr>
              <a:t>unpatentable</a:t>
            </a:r>
            <a:r>
              <a:rPr lang="en-US" sz="2800" dirty="0">
                <a:solidFill>
                  <a:schemeClr val="bg1"/>
                </a:solidFill>
              </a:rPr>
              <a:t> per s. 27(8)) (see </a:t>
            </a:r>
            <a:r>
              <a:rPr lang="en-US" sz="2800" i="1" dirty="0">
                <a:solidFill>
                  <a:srgbClr val="00B0F0"/>
                </a:solidFill>
              </a:rPr>
              <a:t>Schlumberger Ltd. v. Canada (Patent Commissioner</a:t>
            </a:r>
            <a:r>
              <a:rPr lang="en-US" sz="2800" dirty="0">
                <a:solidFill>
                  <a:schemeClr val="bg1"/>
                </a:solidFill>
              </a:rPr>
              <a:t>)</a:t>
            </a:r>
            <a:r>
              <a:rPr lang="en-US" sz="2800" i="1" dirty="0">
                <a:solidFill>
                  <a:schemeClr val="bg1"/>
                </a:solidFill>
              </a:rPr>
              <a:t>, </a:t>
            </a:r>
            <a:r>
              <a:rPr lang="en-US" sz="2800" dirty="0">
                <a:solidFill>
                  <a:schemeClr val="bg1"/>
                </a:solidFill>
              </a:rPr>
              <a:t>1982</a:t>
            </a:r>
          </a:p>
          <a:p>
            <a:pPr>
              <a:defRPr/>
            </a:pPr>
            <a:r>
              <a:rPr lang="en-US" sz="2800" dirty="0">
                <a:solidFill>
                  <a:schemeClr val="bg1"/>
                </a:solidFill>
              </a:rPr>
              <a:t>But…see </a:t>
            </a:r>
            <a:r>
              <a:rPr lang="en-US" sz="2800" i="1" dirty="0">
                <a:solidFill>
                  <a:srgbClr val="00B0F0"/>
                </a:solidFill>
              </a:rPr>
              <a:t>Motorola Inc</a:t>
            </a:r>
            <a:r>
              <a:rPr lang="en-US" sz="2800" i="1" u="sng" dirty="0">
                <a:solidFill>
                  <a:schemeClr val="bg1"/>
                </a:solidFill>
              </a:rPr>
              <a:t>.</a:t>
            </a:r>
            <a:r>
              <a:rPr lang="en-US" sz="2800" i="1" dirty="0">
                <a:solidFill>
                  <a:schemeClr val="bg1"/>
                </a:solidFill>
              </a:rPr>
              <a:t>, </a:t>
            </a:r>
            <a:r>
              <a:rPr lang="en-US" sz="2800" dirty="0">
                <a:solidFill>
                  <a:schemeClr val="bg1"/>
                </a:solidFill>
              </a:rPr>
              <a:t>in which Motorola succeeded in </a:t>
            </a:r>
            <a:r>
              <a:rPr lang="en-US" sz="2800" dirty="0">
                <a:solidFill>
                  <a:srgbClr val="FF0000"/>
                </a:solidFill>
              </a:rPr>
              <a:t>patenting a mathematical algorithm by claiming it as part of a machine </a:t>
            </a:r>
            <a:r>
              <a:rPr lang="en-US" sz="2800" dirty="0">
                <a:solidFill>
                  <a:schemeClr val="bg1"/>
                </a:solidFill>
              </a:rPr>
              <a:t>(the computer)</a:t>
            </a:r>
          </a:p>
        </p:txBody>
      </p:sp>
      <p:sp>
        <p:nvSpPr>
          <p:cNvPr id="4" name="Slide Number Placeholder 3">
            <a:extLst>
              <a:ext uri="{FF2B5EF4-FFF2-40B4-BE49-F238E27FC236}">
                <a16:creationId xmlns:a16="http://schemas.microsoft.com/office/drawing/2014/main" id="{9BA7C97E-8E19-4868-5F2A-E13BDF8CB9BA}"/>
              </a:ext>
            </a:extLst>
          </p:cNvPr>
          <p:cNvSpPr>
            <a:spLocks noGrp="1"/>
          </p:cNvSpPr>
          <p:nvPr>
            <p:ph type="sldNum" sz="quarter" idx="12"/>
          </p:nvPr>
        </p:nvSpPr>
        <p:spPr/>
        <p:txBody>
          <a:bodyPr/>
          <a:lstStyle/>
          <a:p>
            <a:pPr defTabSz="342900" eaLnBrk="1" fontAlgn="auto" hangingPunct="1">
              <a:spcBef>
                <a:spcPts val="0"/>
              </a:spcBef>
              <a:spcAft>
                <a:spcPts val="0"/>
              </a:spcAft>
              <a:defRPr/>
            </a:pPr>
            <a:fld id="{8E876EA6-5513-BB47-BC78-3F7FBAF9A06D}" type="slidenum">
              <a:rPr lang="en-US" sz="1350">
                <a:solidFill>
                  <a:prstClr val="black"/>
                </a:solidFill>
                <a:latin typeface="Arial"/>
                <a:ea typeface="+mn-ea"/>
              </a:rPr>
              <a:pPr defTabSz="342900" eaLnBrk="1" fontAlgn="auto" hangingPunct="1">
                <a:spcBef>
                  <a:spcPts val="0"/>
                </a:spcBef>
                <a:spcAft>
                  <a:spcPts val="0"/>
                </a:spcAft>
                <a:defRPr/>
              </a:pPr>
              <a:t>127</a:t>
            </a:fld>
            <a:endParaRPr lang="en-US" sz="1350">
              <a:solidFill>
                <a:prstClr val="black"/>
              </a:solidFill>
              <a:latin typeface="Arial"/>
              <a:ea typeface="+mn-ea"/>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5">
            <a:extLst>
              <a:ext uri="{FF2B5EF4-FFF2-40B4-BE49-F238E27FC236}">
                <a16:creationId xmlns:a16="http://schemas.microsoft.com/office/drawing/2014/main" id="{B8EBEFA9-1BE8-534A-0121-53775B436CC5}"/>
              </a:ext>
            </a:extLst>
          </p:cNvPr>
          <p:cNvSpPr>
            <a:spLocks noGrp="1" noChangeArrowheads="1"/>
          </p:cNvSpPr>
          <p:nvPr>
            <p:ph type="title"/>
          </p:nvPr>
        </p:nvSpPr>
        <p:spPr bwMode="auto">
          <a:xfrm>
            <a:off x="1485900" y="52388"/>
            <a:ext cx="6172200" cy="704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D8664EF8-3118-0F09-325B-3445A18D3290}"/>
              </a:ext>
            </a:extLst>
          </p:cNvPr>
          <p:cNvSpPr>
            <a:spLocks noGrp="1"/>
          </p:cNvSpPr>
          <p:nvPr>
            <p:ph idx="1"/>
          </p:nvPr>
        </p:nvSpPr>
        <p:spPr>
          <a:xfrm>
            <a:off x="395288" y="1058863"/>
            <a:ext cx="8497887" cy="3889375"/>
          </a:xfrm>
        </p:spPr>
        <p:txBody>
          <a:bodyPr>
            <a:noAutofit/>
          </a:bodyPr>
          <a:lstStyle/>
          <a:p>
            <a:pPr marL="0" indent="0">
              <a:buFont typeface="Arial" panose="020B0604020202020204" pitchFamily="34" charset="0"/>
              <a:buNone/>
              <a:defRPr/>
            </a:pPr>
            <a:r>
              <a:rPr lang="en-US" sz="2200" b="1" dirty="0">
                <a:solidFill>
                  <a:srgbClr val="FFFF00"/>
                </a:solidFill>
              </a:rPr>
              <a:t>Patentability of business methods</a:t>
            </a:r>
          </a:p>
          <a:p>
            <a:pPr>
              <a:defRPr/>
            </a:pPr>
            <a:r>
              <a:rPr lang="en-US" sz="2200" i="1" dirty="0">
                <a:solidFill>
                  <a:srgbClr val="00B0F0"/>
                </a:solidFill>
              </a:rPr>
              <a:t>Canada (Attorney General) v. </a:t>
            </a:r>
            <a:r>
              <a:rPr lang="en-US" sz="2200" i="1" dirty="0" err="1">
                <a:solidFill>
                  <a:srgbClr val="00B0F0"/>
                </a:solidFill>
              </a:rPr>
              <a:t>Amazon.com</a:t>
            </a:r>
            <a:r>
              <a:rPr lang="en-US" sz="2200" i="1" dirty="0">
                <a:solidFill>
                  <a:srgbClr val="00B0F0"/>
                </a:solidFill>
              </a:rPr>
              <a:t>, Inc., </a:t>
            </a:r>
            <a:r>
              <a:rPr lang="en-US" sz="2200" dirty="0">
                <a:solidFill>
                  <a:schemeClr val="bg1"/>
                </a:solidFill>
              </a:rPr>
              <a:t>2011 FCA 328 </a:t>
            </a:r>
          </a:p>
          <a:p>
            <a:pPr lvl="1">
              <a:buFont typeface="Courier New" panose="02070309020205020404" pitchFamily="49" charset="0"/>
              <a:buChar char="o"/>
              <a:defRPr/>
            </a:pPr>
            <a:r>
              <a:rPr lang="en-CA" sz="2200" dirty="0">
                <a:solidFill>
                  <a:schemeClr val="bg1"/>
                </a:solidFill>
              </a:rPr>
              <a:t>FACTS: </a:t>
            </a:r>
            <a:r>
              <a:rPr lang="en-CA" sz="2200" dirty="0">
                <a:solidFill>
                  <a:srgbClr val="FF0000"/>
                </a:solidFill>
              </a:rPr>
              <a:t>one-click online purchase method</a:t>
            </a:r>
          </a:p>
          <a:p>
            <a:pPr lvl="1">
              <a:buFont typeface="Courier New" panose="02070309020205020404" pitchFamily="49" charset="0"/>
              <a:buChar char="o"/>
              <a:defRPr/>
            </a:pPr>
            <a:r>
              <a:rPr lang="en-CA" sz="2200" dirty="0">
                <a:solidFill>
                  <a:schemeClr val="bg1"/>
                </a:solidFill>
              </a:rPr>
              <a:t>(1) </a:t>
            </a:r>
            <a:r>
              <a:rPr lang="en-CA" sz="2200" dirty="0">
                <a:solidFill>
                  <a:srgbClr val="FFFF00"/>
                </a:solidFill>
              </a:rPr>
              <a:t>No case law to support claim </a:t>
            </a:r>
            <a:r>
              <a:rPr lang="en-CA" sz="2200" dirty="0">
                <a:solidFill>
                  <a:schemeClr val="bg1"/>
                </a:solidFill>
              </a:rPr>
              <a:t>of tradition of </a:t>
            </a:r>
            <a:r>
              <a:rPr lang="en-CA" sz="2200" dirty="0">
                <a:solidFill>
                  <a:srgbClr val="FFFF00"/>
                </a:solidFill>
              </a:rPr>
              <a:t>excluding business methods</a:t>
            </a:r>
            <a:r>
              <a:rPr lang="en-CA" sz="2200" dirty="0">
                <a:solidFill>
                  <a:schemeClr val="bg1"/>
                </a:solidFill>
              </a:rPr>
              <a:t> from patentability </a:t>
            </a:r>
          </a:p>
          <a:p>
            <a:pPr lvl="1">
              <a:buFont typeface="Courier New" panose="02070309020205020404" pitchFamily="49" charset="0"/>
              <a:buChar char="o"/>
              <a:defRPr/>
            </a:pPr>
            <a:r>
              <a:rPr lang="en-CA" sz="2200" dirty="0">
                <a:solidFill>
                  <a:schemeClr val="bg1"/>
                </a:solidFill>
              </a:rPr>
              <a:t>(2) To avoid patenting a mere idea or discovery, </a:t>
            </a:r>
            <a:r>
              <a:rPr lang="en-CA" sz="2200" dirty="0">
                <a:solidFill>
                  <a:srgbClr val="FFFF00"/>
                </a:solidFill>
              </a:rPr>
              <a:t>the claimed invention must have some </a:t>
            </a:r>
            <a:r>
              <a:rPr lang="en-CA" sz="2200" dirty="0">
                <a:solidFill>
                  <a:srgbClr val="FF0000"/>
                </a:solidFill>
              </a:rPr>
              <a:t>“</a:t>
            </a:r>
            <a:r>
              <a:rPr lang="en-CA" sz="2200" dirty="0">
                <a:solidFill>
                  <a:srgbClr val="FFFF00"/>
                </a:solidFill>
              </a:rPr>
              <a:t>physical existence</a:t>
            </a:r>
            <a:r>
              <a:rPr lang="en-CA" sz="2200" dirty="0">
                <a:solidFill>
                  <a:srgbClr val="FF0000"/>
                </a:solidFill>
              </a:rPr>
              <a:t>”</a:t>
            </a:r>
            <a:r>
              <a:rPr lang="en-CA" sz="2200" dirty="0">
                <a:solidFill>
                  <a:srgbClr val="FFFF00"/>
                </a:solidFill>
              </a:rPr>
              <a:t> that</a:t>
            </a:r>
            <a:r>
              <a:rPr lang="en-CA" sz="2200" dirty="0">
                <a:solidFill>
                  <a:schemeClr val="bg1"/>
                </a:solidFill>
              </a:rPr>
              <a:t> “</a:t>
            </a:r>
            <a:r>
              <a:rPr lang="en-CA" sz="2200" dirty="0">
                <a:solidFill>
                  <a:srgbClr val="FF0000"/>
                </a:solidFill>
              </a:rPr>
              <a:t>manifests a discernible effect or change</a:t>
            </a:r>
            <a:r>
              <a:rPr lang="en-CA" sz="2200" dirty="0">
                <a:solidFill>
                  <a:schemeClr val="bg1"/>
                </a:solidFill>
              </a:rPr>
              <a:t>”. This is </a:t>
            </a:r>
            <a:r>
              <a:rPr lang="en-CA" sz="2200" dirty="0">
                <a:solidFill>
                  <a:srgbClr val="FFFF00"/>
                </a:solidFill>
              </a:rPr>
              <a:t>not met merely by</a:t>
            </a:r>
            <a:r>
              <a:rPr lang="en-CA" sz="2200" dirty="0">
                <a:solidFill>
                  <a:schemeClr val="bg1"/>
                </a:solidFill>
              </a:rPr>
              <a:t> virtue of the fact that the claimed invention has a </a:t>
            </a:r>
            <a:r>
              <a:rPr lang="en-CA" sz="2200" dirty="0">
                <a:solidFill>
                  <a:srgbClr val="FF0000"/>
                </a:solidFill>
              </a:rPr>
              <a:t>“</a:t>
            </a:r>
            <a:r>
              <a:rPr lang="en-CA" sz="2200" dirty="0">
                <a:solidFill>
                  <a:srgbClr val="FFFF00"/>
                </a:solidFill>
              </a:rPr>
              <a:t>practical application</a:t>
            </a:r>
            <a:r>
              <a:rPr lang="en-CA" sz="2200" dirty="0">
                <a:solidFill>
                  <a:srgbClr val="FF0000"/>
                </a:solidFill>
              </a:rPr>
              <a:t>”</a:t>
            </a:r>
            <a:r>
              <a:rPr lang="en-CA" sz="2200" dirty="0">
                <a:solidFill>
                  <a:schemeClr val="bg1"/>
                </a:solidFill>
              </a:rPr>
              <a:t>.</a:t>
            </a:r>
            <a:endParaRPr lang="en-US" sz="2200" dirty="0">
              <a:solidFill>
                <a:schemeClr val="bg1"/>
              </a:solidFill>
            </a:endParaRPr>
          </a:p>
        </p:txBody>
      </p:sp>
      <p:sp>
        <p:nvSpPr>
          <p:cNvPr id="4" name="Slide Number Placeholder 3">
            <a:extLst>
              <a:ext uri="{FF2B5EF4-FFF2-40B4-BE49-F238E27FC236}">
                <a16:creationId xmlns:a16="http://schemas.microsoft.com/office/drawing/2014/main" id="{A132DB13-1393-E61C-6282-31D5F118E361}"/>
              </a:ext>
            </a:extLst>
          </p:cNvPr>
          <p:cNvSpPr>
            <a:spLocks noGrp="1"/>
          </p:cNvSpPr>
          <p:nvPr>
            <p:ph type="sldNum" sz="quarter" idx="12"/>
          </p:nvPr>
        </p:nvSpPr>
        <p:spPr/>
        <p:txBody>
          <a:bodyPr/>
          <a:lstStyle/>
          <a:p>
            <a:pPr defTabSz="342900" eaLnBrk="1" fontAlgn="auto" hangingPunct="1">
              <a:spcBef>
                <a:spcPts val="0"/>
              </a:spcBef>
              <a:spcAft>
                <a:spcPts val="0"/>
              </a:spcAft>
              <a:defRPr/>
            </a:pPr>
            <a:fld id="{E5F30962-B2A6-3D4D-A9B0-D71A8FCB88C1}" type="slidenum">
              <a:rPr lang="en-US" sz="1350">
                <a:solidFill>
                  <a:prstClr val="black"/>
                </a:solidFill>
                <a:latin typeface="Arial"/>
                <a:ea typeface="+mn-ea"/>
              </a:rPr>
              <a:pPr defTabSz="342900" eaLnBrk="1" fontAlgn="auto" hangingPunct="1">
                <a:spcBef>
                  <a:spcPts val="0"/>
                </a:spcBef>
                <a:spcAft>
                  <a:spcPts val="0"/>
                </a:spcAft>
                <a:defRPr/>
              </a:pPr>
              <a:t>128</a:t>
            </a:fld>
            <a:endParaRPr lang="en-US" sz="1350">
              <a:solidFill>
                <a:prstClr val="black"/>
              </a:solidFill>
              <a:latin typeface="Arial"/>
              <a:ea typeface="+mn-e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7F0146-C305-3CC5-7453-4F0EC8F34042}"/>
              </a:ext>
            </a:extLst>
          </p:cNvPr>
          <p:cNvSpPr txBox="1"/>
          <p:nvPr/>
        </p:nvSpPr>
        <p:spPr>
          <a:xfrm>
            <a:off x="350838" y="1203325"/>
            <a:ext cx="8442325" cy="3540125"/>
          </a:xfrm>
          <a:prstGeom prst="rect">
            <a:avLst/>
          </a:prstGeom>
          <a:noFill/>
        </p:spPr>
        <p:txBody>
          <a:bodyPr wrap="none">
            <a:spAutoFit/>
          </a:bodyPr>
          <a:lstStyle/>
          <a:p>
            <a:pPr>
              <a:defRPr/>
            </a:pPr>
            <a:r>
              <a:rPr lang="en-US" sz="3200" b="1" dirty="0">
                <a:solidFill>
                  <a:srgbClr val="FFFF00"/>
                </a:solidFill>
              </a:rPr>
              <a:t>Professional Arts </a:t>
            </a:r>
            <a:r>
              <a:rPr lang="en-US" sz="3200" b="1" dirty="0">
                <a:solidFill>
                  <a:srgbClr val="FF0000"/>
                </a:solidFill>
              </a:rPr>
              <a:t>v</a:t>
            </a:r>
            <a:r>
              <a:rPr lang="en-US" sz="3200" b="1" dirty="0">
                <a:solidFill>
                  <a:srgbClr val="FFFF00"/>
                </a:solidFill>
              </a:rPr>
              <a:t>. Professional Skills</a:t>
            </a:r>
          </a:p>
          <a:p>
            <a:pPr marL="914400" lvl="1" indent="-457200">
              <a:buFont typeface="Arial" panose="020B0604020202020204" pitchFamily="34" charset="0"/>
              <a:buChar char="•"/>
              <a:defRPr/>
            </a:pPr>
            <a:r>
              <a:rPr lang="en-US" sz="3200" dirty="0">
                <a:solidFill>
                  <a:srgbClr val="FF0000"/>
                </a:solidFill>
              </a:rPr>
              <a:t>Professional </a:t>
            </a:r>
            <a:r>
              <a:rPr lang="en-US" sz="3200" dirty="0">
                <a:solidFill>
                  <a:srgbClr val="FFFF00"/>
                </a:solidFill>
              </a:rPr>
              <a:t>skills</a:t>
            </a:r>
            <a:r>
              <a:rPr lang="en-US" sz="3200" dirty="0">
                <a:solidFill>
                  <a:srgbClr val="FF0000"/>
                </a:solidFill>
              </a:rPr>
              <a:t> are considered not to </a:t>
            </a:r>
          </a:p>
          <a:p>
            <a:pPr lvl="1">
              <a:defRPr/>
            </a:pPr>
            <a:r>
              <a:rPr lang="en-US" sz="3200" dirty="0">
                <a:solidFill>
                  <a:srgbClr val="FF0000"/>
                </a:solidFill>
              </a:rPr>
              <a:t>be patentable </a:t>
            </a:r>
            <a:r>
              <a:rPr lang="en-US" sz="3200" dirty="0">
                <a:solidFill>
                  <a:schemeClr val="bg1"/>
                </a:solidFill>
              </a:rPr>
              <a:t>on the basis that they </a:t>
            </a:r>
          </a:p>
          <a:p>
            <a:pPr lvl="1">
              <a:defRPr/>
            </a:pPr>
            <a:r>
              <a:rPr lang="en-US" sz="3200" dirty="0">
                <a:solidFill>
                  <a:schemeClr val="bg1"/>
                </a:solidFill>
              </a:rPr>
              <a:t>reflect the personal knowledge and </a:t>
            </a:r>
          </a:p>
          <a:p>
            <a:pPr lvl="1">
              <a:defRPr/>
            </a:pPr>
            <a:r>
              <a:rPr lang="en-US" sz="3200" dirty="0">
                <a:solidFill>
                  <a:schemeClr val="bg1"/>
                </a:solidFill>
              </a:rPr>
              <a:t>capacities that one would expect from </a:t>
            </a:r>
          </a:p>
          <a:p>
            <a:pPr lvl="1">
              <a:defRPr/>
            </a:pPr>
            <a:r>
              <a:rPr lang="en-US" sz="3200" dirty="0">
                <a:solidFill>
                  <a:schemeClr val="bg1"/>
                </a:solidFill>
              </a:rPr>
              <a:t>any-one skilled in their field</a:t>
            </a:r>
          </a:p>
          <a:p>
            <a:pPr marL="914400" lvl="1" indent="-457200">
              <a:buFont typeface="Arial" panose="020B0604020202020204" pitchFamily="34" charset="0"/>
              <a:buChar char="•"/>
              <a:defRPr/>
            </a:pPr>
            <a:r>
              <a:rPr lang="en-US" sz="3200" dirty="0">
                <a:solidFill>
                  <a:schemeClr val="bg1"/>
                </a:solidFill>
              </a:rPr>
              <a:t>See </a:t>
            </a:r>
            <a:r>
              <a:rPr lang="en-US" sz="3200" i="1" dirty="0">
                <a:solidFill>
                  <a:srgbClr val="00B0F0"/>
                </a:solidFill>
              </a:rPr>
              <a:t>Lawson</a:t>
            </a:r>
            <a:endParaRPr lang="en-US" sz="3200" dirty="0">
              <a:solidFill>
                <a:srgbClr val="00B0F0"/>
              </a:solidFill>
            </a:endParaRPr>
          </a:p>
        </p:txBody>
      </p:sp>
      <p:sp>
        <p:nvSpPr>
          <p:cNvPr id="90114" name="TextBox 2">
            <a:extLst>
              <a:ext uri="{FF2B5EF4-FFF2-40B4-BE49-F238E27FC236}">
                <a16:creationId xmlns:a16="http://schemas.microsoft.com/office/drawing/2014/main" id="{29B467C7-27E8-E550-6950-5A24BA5955F3}"/>
              </a:ext>
            </a:extLst>
          </p:cNvPr>
          <p:cNvSpPr txBox="1">
            <a:spLocks noChangeArrowheads="1"/>
          </p:cNvSpPr>
          <p:nvPr/>
        </p:nvSpPr>
        <p:spPr bwMode="auto">
          <a:xfrm>
            <a:off x="3460750" y="195263"/>
            <a:ext cx="22225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5797-78F9-D092-E9C3-AD144087292D}"/>
              </a:ext>
            </a:extLst>
          </p:cNvPr>
          <p:cNvSpPr>
            <a:spLocks noGrp="1"/>
          </p:cNvSpPr>
          <p:nvPr>
            <p:ph type="title"/>
          </p:nvPr>
        </p:nvSpPr>
        <p:spPr>
          <a:xfrm>
            <a:off x="1811338" y="14288"/>
            <a:ext cx="5846762" cy="985837"/>
          </a:xfrm>
        </p:spPr>
        <p:txBody>
          <a:bodyPr>
            <a:noAutofit/>
          </a:bodyPr>
          <a:lstStyle/>
          <a:p>
            <a:pPr>
              <a:defRPr/>
            </a:pPr>
            <a:r>
              <a:rPr lang="en-US" sz="4500" b="1" dirty="0">
                <a:solidFill>
                  <a:srgbClr val="FFFF00"/>
                </a:solidFill>
                <a:latin typeface="+mn-lt"/>
              </a:rPr>
              <a:t>Tips</a:t>
            </a:r>
            <a:r>
              <a:rPr lang="en-US" sz="4500" b="1" dirty="0">
                <a:solidFill>
                  <a:schemeClr val="bg1"/>
                </a:solidFill>
                <a:latin typeface="+mn-lt"/>
              </a:rPr>
              <a:t>:</a:t>
            </a:r>
          </a:p>
        </p:txBody>
      </p:sp>
      <p:sp>
        <p:nvSpPr>
          <p:cNvPr id="75778" name="Content Placeholder 2">
            <a:extLst>
              <a:ext uri="{FF2B5EF4-FFF2-40B4-BE49-F238E27FC236}">
                <a16:creationId xmlns:a16="http://schemas.microsoft.com/office/drawing/2014/main" id="{6910D35D-6C89-AA07-3F98-7FC3D27FA1F3}"/>
              </a:ext>
            </a:extLst>
          </p:cNvPr>
          <p:cNvSpPr>
            <a:spLocks noGrp="1" noChangeArrowheads="1"/>
          </p:cNvSpPr>
          <p:nvPr>
            <p:ph sz="quarter" idx="10"/>
          </p:nvPr>
        </p:nvSpPr>
        <p:spPr bwMode="auto">
          <a:xfrm>
            <a:off x="1485900" y="1285875"/>
            <a:ext cx="6515100" cy="3152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500">
                <a:solidFill>
                  <a:schemeClr val="bg1"/>
                </a:solidFill>
              </a:rPr>
              <a:t>Don’t feel your posts have to be perfect. </a:t>
            </a:r>
            <a:r>
              <a:rPr lang="en-US" altLang="en-US" sz="4500">
                <a:solidFill>
                  <a:srgbClr val="FFFF00"/>
                </a:solidFill>
              </a:rPr>
              <a:t>Engaging and engaging others is the key</a:t>
            </a:r>
            <a:r>
              <a:rPr lang="en-US" altLang="en-US" sz="4500">
                <a:solidFill>
                  <a:schemeClr val="bg1"/>
                </a:solidFill>
              </a:rPr>
              <a:t>.</a:t>
            </a:r>
          </a:p>
          <a:p>
            <a:pPr marL="0" indent="0">
              <a:buFont typeface="Arial" panose="020B0604020202020204" pitchFamily="34" charset="0"/>
              <a:buNone/>
            </a:pPr>
            <a:endParaRPr lang="en-US" altLang="en-US" sz="3600">
              <a:solidFill>
                <a:schemeClr val="bg1"/>
              </a:solidFill>
            </a:endParaRPr>
          </a:p>
        </p:txBody>
      </p:sp>
    </p:spTree>
    <p:extLst>
      <p:ext uri="{BB962C8B-B14F-4D97-AF65-F5344CB8AC3E}">
        <p14:creationId xmlns:p14="http://schemas.microsoft.com/office/powerpoint/2010/main" val="16591588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6045F4-B9F0-25A5-6756-097835BE6978}"/>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8B1D7B28-91A0-2E00-F9CB-F4A6281DFEAE}"/>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95234" name="Content Placeholder 3" descr="Crystal_Project_pause-queue.png">
            <a:extLst>
              <a:ext uri="{FF2B5EF4-FFF2-40B4-BE49-F238E27FC236}">
                <a16:creationId xmlns:a16="http://schemas.microsoft.com/office/drawing/2014/main" id="{83292FCA-8BE6-5F9D-72A4-676D97A1E6EC}"/>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Content Placeholder 3" descr="Crystal_Project_pause-queue.png">
            <a:extLst>
              <a:ext uri="{FF2B5EF4-FFF2-40B4-BE49-F238E27FC236}">
                <a16:creationId xmlns:a16="http://schemas.microsoft.com/office/drawing/2014/main" id="{8A120FFA-66A7-1D7D-6E67-A8DC5C47C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5">
            <a:extLst>
              <a:ext uri="{FF2B5EF4-FFF2-40B4-BE49-F238E27FC236}">
                <a16:creationId xmlns:a16="http://schemas.microsoft.com/office/drawing/2014/main" id="{FA603515-1899-E240-9674-40AA2576B9BA}"/>
              </a:ext>
            </a:extLst>
          </p:cNvPr>
          <p:cNvSpPr>
            <a:spLocks noGrp="1" noChangeArrowheads="1"/>
          </p:cNvSpPr>
          <p:nvPr>
            <p:ph type="title"/>
          </p:nvPr>
        </p:nvSpPr>
        <p:spPr bwMode="auto">
          <a:xfrm>
            <a:off x="1485900" y="76200"/>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Patent Requirements</a:t>
            </a:r>
          </a:p>
        </p:txBody>
      </p:sp>
      <p:sp>
        <p:nvSpPr>
          <p:cNvPr id="2" name="Content Placeholder 1">
            <a:extLst>
              <a:ext uri="{FF2B5EF4-FFF2-40B4-BE49-F238E27FC236}">
                <a16:creationId xmlns:a16="http://schemas.microsoft.com/office/drawing/2014/main" id="{BB50BC2A-ADB6-F63D-8C25-3D987BA66C6B}"/>
              </a:ext>
            </a:extLst>
          </p:cNvPr>
          <p:cNvSpPr>
            <a:spLocks noGrp="1"/>
          </p:cNvSpPr>
          <p:nvPr>
            <p:ph idx="1"/>
          </p:nvPr>
        </p:nvSpPr>
        <p:spPr>
          <a:xfrm>
            <a:off x="684213" y="1165225"/>
            <a:ext cx="7775575" cy="3709988"/>
          </a:xfrm>
        </p:spPr>
        <p:txBody>
          <a:bodyPr>
            <a:normAutofit/>
          </a:bodyPr>
          <a:lstStyle/>
          <a:p>
            <a:pPr marL="0" indent="0">
              <a:buFont typeface="Arial" panose="020B0604020202020204" pitchFamily="34" charset="0"/>
              <a:buNone/>
              <a:defRPr/>
            </a:pPr>
            <a:r>
              <a:rPr lang="en-US" sz="3600" b="1" dirty="0">
                <a:solidFill>
                  <a:srgbClr val="FFFF00"/>
                </a:solidFill>
              </a:rPr>
              <a:t>Next</a:t>
            </a:r>
            <a:r>
              <a:rPr lang="en-US" sz="3600" b="1" dirty="0">
                <a:solidFill>
                  <a:srgbClr val="FF0000"/>
                </a:solidFill>
              </a:rPr>
              <a:t>…</a:t>
            </a:r>
          </a:p>
          <a:p>
            <a:pPr>
              <a:defRPr/>
            </a:pPr>
            <a:r>
              <a:rPr lang="en-US" sz="3600" dirty="0">
                <a:solidFill>
                  <a:srgbClr val="FFFF00"/>
                </a:solidFill>
              </a:rPr>
              <a:t>Requirements of patentability</a:t>
            </a:r>
            <a:r>
              <a:rPr lang="en-US" sz="3600" dirty="0">
                <a:solidFill>
                  <a:srgbClr val="FF0000"/>
                </a:solidFill>
              </a:rPr>
              <a:t>:</a:t>
            </a:r>
          </a:p>
          <a:p>
            <a:pPr lvl="1">
              <a:buFont typeface="Courier New" panose="02070309020205020404" pitchFamily="49" charset="0"/>
              <a:buChar char="o"/>
              <a:defRPr/>
            </a:pPr>
            <a:r>
              <a:rPr lang="en-US" sz="3600" dirty="0">
                <a:solidFill>
                  <a:schemeClr val="bg1"/>
                </a:solidFill>
              </a:rPr>
              <a:t>Novelty</a:t>
            </a:r>
          </a:p>
          <a:p>
            <a:pPr lvl="1">
              <a:buFont typeface="Courier New" panose="02070309020205020404" pitchFamily="49" charset="0"/>
              <a:buChar char="o"/>
              <a:defRPr/>
            </a:pPr>
            <a:r>
              <a:rPr lang="en-US" sz="3600" dirty="0">
                <a:solidFill>
                  <a:schemeClr val="bg1"/>
                </a:solidFill>
              </a:rPr>
              <a:t>Non-obviousness</a:t>
            </a:r>
          </a:p>
          <a:p>
            <a:pPr lvl="1">
              <a:buFont typeface="Courier New" panose="02070309020205020404" pitchFamily="49" charset="0"/>
              <a:buChar char="o"/>
              <a:defRPr/>
            </a:pPr>
            <a:r>
              <a:rPr lang="en-US" sz="3600" dirty="0">
                <a:solidFill>
                  <a:schemeClr val="bg1"/>
                </a:solidFill>
              </a:rPr>
              <a:t>Utility</a:t>
            </a:r>
          </a:p>
        </p:txBody>
      </p:sp>
      <p:sp>
        <p:nvSpPr>
          <p:cNvPr id="4" name="Slide Number Placeholder 3">
            <a:extLst>
              <a:ext uri="{FF2B5EF4-FFF2-40B4-BE49-F238E27FC236}">
                <a16:creationId xmlns:a16="http://schemas.microsoft.com/office/drawing/2014/main" id="{74A918D6-92C4-0E2A-3286-16D9E9A36AA7}"/>
              </a:ext>
            </a:extLst>
          </p:cNvPr>
          <p:cNvSpPr>
            <a:spLocks noGrp="1"/>
          </p:cNvSpPr>
          <p:nvPr>
            <p:ph type="sldNum" sz="quarter" idx="12"/>
          </p:nvPr>
        </p:nvSpPr>
        <p:spPr/>
        <p:txBody>
          <a:bodyPr/>
          <a:lstStyle/>
          <a:p>
            <a:pPr defTabSz="342900" eaLnBrk="1" fontAlgn="auto" hangingPunct="1">
              <a:spcBef>
                <a:spcPts val="0"/>
              </a:spcBef>
              <a:spcAft>
                <a:spcPts val="0"/>
              </a:spcAft>
              <a:defRPr/>
            </a:pPr>
            <a:fld id="{2B390444-2ECD-E74B-B566-015BC91B735E}" type="slidenum">
              <a:rPr lang="en-US" sz="1350">
                <a:solidFill>
                  <a:prstClr val="black"/>
                </a:solidFill>
                <a:latin typeface="Arial"/>
                <a:ea typeface="+mn-ea"/>
              </a:rPr>
              <a:pPr defTabSz="342900" eaLnBrk="1" fontAlgn="auto" hangingPunct="1">
                <a:spcBef>
                  <a:spcPts val="0"/>
                </a:spcBef>
                <a:spcAft>
                  <a:spcPts val="0"/>
                </a:spcAft>
                <a:defRPr/>
              </a:pPr>
              <a:t>132</a:t>
            </a:fld>
            <a:endParaRPr lang="en-US" sz="1350">
              <a:solidFill>
                <a:prstClr val="black"/>
              </a:solidFill>
              <a:latin typeface="Arial"/>
              <a:ea typeface="+mn-ea"/>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26FBE8-4915-1DB5-E512-85B44D1F8196}"/>
              </a:ext>
            </a:extLst>
          </p:cNvPr>
          <p:cNvSpPr txBox="1"/>
          <p:nvPr/>
        </p:nvSpPr>
        <p:spPr>
          <a:xfrm>
            <a:off x="1582738" y="1851025"/>
            <a:ext cx="5978525" cy="2555875"/>
          </a:xfrm>
          <a:prstGeom prst="rect">
            <a:avLst/>
          </a:prstGeom>
          <a:noFill/>
        </p:spPr>
        <p:txBody>
          <a:bodyPr wrap="none">
            <a:spAutoFit/>
          </a:bodyPr>
          <a:lstStyle/>
          <a:p>
            <a:pPr marL="342900" indent="-342900">
              <a:buFont typeface="Arial" panose="020B0604020202020204" pitchFamily="34" charset="0"/>
              <a:buChar char="•"/>
              <a:defRPr/>
            </a:pPr>
            <a:r>
              <a:rPr lang="en-US" sz="4000" dirty="0">
                <a:solidFill>
                  <a:srgbClr val="FF0000"/>
                </a:solidFill>
              </a:rPr>
              <a:t>Novelty and usefulness </a:t>
            </a:r>
          </a:p>
          <a:p>
            <a:pPr>
              <a:defRPr/>
            </a:pPr>
            <a:r>
              <a:rPr lang="en-US" sz="4000" dirty="0">
                <a:solidFill>
                  <a:schemeClr val="bg1"/>
                </a:solidFill>
              </a:rPr>
              <a:t>(see s. 2, Patent Act)</a:t>
            </a:r>
          </a:p>
          <a:p>
            <a:pPr marL="342900" indent="-342900">
              <a:buFont typeface="Arial" panose="020B0604020202020204" pitchFamily="34" charset="0"/>
              <a:buChar char="•"/>
              <a:defRPr/>
            </a:pPr>
            <a:r>
              <a:rPr lang="en-US" sz="4000" dirty="0">
                <a:solidFill>
                  <a:srgbClr val="FF0000"/>
                </a:solidFill>
              </a:rPr>
              <a:t>Non-obviousness</a:t>
            </a:r>
            <a:r>
              <a:rPr lang="en-US" sz="4000" dirty="0">
                <a:solidFill>
                  <a:schemeClr val="bg1"/>
                </a:solidFill>
              </a:rPr>
              <a:t> </a:t>
            </a:r>
          </a:p>
          <a:p>
            <a:pPr>
              <a:defRPr/>
            </a:pPr>
            <a:r>
              <a:rPr lang="en-US" sz="4000" dirty="0">
                <a:solidFill>
                  <a:schemeClr val="bg1"/>
                </a:solidFill>
              </a:rPr>
              <a:t>(see s. 28.3, Patent Act)</a:t>
            </a:r>
          </a:p>
        </p:txBody>
      </p:sp>
      <p:sp>
        <p:nvSpPr>
          <p:cNvPr id="98306" name="TextBox 2">
            <a:extLst>
              <a:ext uri="{FF2B5EF4-FFF2-40B4-BE49-F238E27FC236}">
                <a16:creationId xmlns:a16="http://schemas.microsoft.com/office/drawing/2014/main" id="{82F656D4-B0D3-5DDE-1F94-14FDBB435A86}"/>
              </a:ext>
            </a:extLst>
          </p:cNvPr>
          <p:cNvSpPr txBox="1">
            <a:spLocks noChangeArrowheads="1"/>
          </p:cNvSpPr>
          <p:nvPr/>
        </p:nvSpPr>
        <p:spPr bwMode="auto">
          <a:xfrm>
            <a:off x="3228975" y="339725"/>
            <a:ext cx="26860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5400" b="1">
                <a:solidFill>
                  <a:srgbClr val="FFFF00"/>
                </a:solidFill>
              </a:rPr>
              <a:t>Patents</a:t>
            </a:r>
            <a:endParaRPr lang="en-US" altLang="en-US" sz="54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599239-3AC6-71BD-507F-E930F62BE935}"/>
              </a:ext>
            </a:extLst>
          </p:cNvPr>
          <p:cNvSpPr txBox="1"/>
          <p:nvPr/>
        </p:nvSpPr>
        <p:spPr>
          <a:xfrm>
            <a:off x="423863" y="1419225"/>
            <a:ext cx="8296275" cy="3108325"/>
          </a:xfrm>
          <a:prstGeom prst="rect">
            <a:avLst/>
          </a:prstGeom>
          <a:noFill/>
        </p:spPr>
        <p:txBody>
          <a:bodyPr>
            <a:spAutoFit/>
          </a:bodyPr>
          <a:lstStyle/>
          <a:p>
            <a:pPr>
              <a:defRPr/>
            </a:pPr>
            <a:r>
              <a:rPr lang="en-US" sz="2800" b="1" dirty="0">
                <a:solidFill>
                  <a:srgbClr val="FFFF00"/>
                </a:solidFill>
              </a:rPr>
              <a:t>Novelty</a:t>
            </a:r>
          </a:p>
          <a:p>
            <a:pPr marL="342900" indent="-342900">
              <a:buFont typeface="Arial" panose="020B0604020202020204" pitchFamily="34" charset="0"/>
              <a:buChar char="•"/>
              <a:defRPr/>
            </a:pPr>
            <a:r>
              <a:rPr lang="en-US" sz="2800" dirty="0">
                <a:solidFill>
                  <a:schemeClr val="bg1"/>
                </a:solidFill>
              </a:rPr>
              <a:t>Also referred to as </a:t>
            </a:r>
            <a:r>
              <a:rPr lang="en-US" sz="2800" dirty="0">
                <a:solidFill>
                  <a:srgbClr val="FF0000"/>
                </a:solidFill>
              </a:rPr>
              <a:t>“</a:t>
            </a:r>
            <a:r>
              <a:rPr lang="en-US" sz="2800" dirty="0">
                <a:solidFill>
                  <a:srgbClr val="FFFF00"/>
                </a:solidFill>
              </a:rPr>
              <a:t>anticipation</a:t>
            </a:r>
            <a:r>
              <a:rPr lang="en-US" sz="2800" dirty="0">
                <a:solidFill>
                  <a:srgbClr val="FF0000"/>
                </a:solidFill>
              </a:rPr>
              <a:t>” </a:t>
            </a:r>
            <a:r>
              <a:rPr lang="en-US" sz="2800" dirty="0">
                <a:solidFill>
                  <a:schemeClr val="bg1"/>
                </a:solidFill>
              </a:rPr>
              <a:t>(prior action that prevents the action of another)</a:t>
            </a:r>
          </a:p>
          <a:p>
            <a:pPr marL="342900" indent="-342900">
              <a:buFont typeface="Arial" panose="020B0604020202020204" pitchFamily="34" charset="0"/>
              <a:buChar char="•"/>
              <a:defRPr/>
            </a:pPr>
            <a:r>
              <a:rPr lang="en-US" sz="2800" dirty="0">
                <a:solidFill>
                  <a:srgbClr val="FFFF00"/>
                </a:solidFill>
              </a:rPr>
              <a:t>Has the invention been disclosed </a:t>
            </a:r>
            <a:r>
              <a:rPr lang="en-US" sz="2800" dirty="0">
                <a:solidFill>
                  <a:schemeClr val="bg1"/>
                </a:solidFill>
              </a:rPr>
              <a:t>in some way </a:t>
            </a:r>
            <a:r>
              <a:rPr lang="en-US" sz="2800" dirty="0">
                <a:solidFill>
                  <a:srgbClr val="FFFF00"/>
                </a:solidFill>
              </a:rPr>
              <a:t>prior to </a:t>
            </a:r>
            <a:r>
              <a:rPr lang="en-US" sz="2800" dirty="0">
                <a:solidFill>
                  <a:schemeClr val="bg1"/>
                </a:solidFill>
              </a:rPr>
              <a:t>the date of the </a:t>
            </a:r>
            <a:r>
              <a:rPr lang="en-US" sz="2800" dirty="0">
                <a:solidFill>
                  <a:srgbClr val="FFFF00"/>
                </a:solidFill>
              </a:rPr>
              <a:t>patent claim</a:t>
            </a:r>
            <a:r>
              <a:rPr lang="en-US" sz="2800" dirty="0">
                <a:solidFill>
                  <a:srgbClr val="FF0000"/>
                </a:solidFill>
              </a:rPr>
              <a:t>?</a:t>
            </a:r>
          </a:p>
          <a:p>
            <a:pPr marL="342900" indent="-342900">
              <a:buFont typeface="Arial" panose="020B0604020202020204" pitchFamily="34" charset="0"/>
              <a:buChar char="•"/>
              <a:defRPr/>
            </a:pPr>
            <a:r>
              <a:rPr lang="en-US" sz="2800" dirty="0">
                <a:solidFill>
                  <a:schemeClr val="bg1"/>
                </a:solidFill>
              </a:rPr>
              <a:t>See s. 28.2, Patent Act</a:t>
            </a:r>
          </a:p>
          <a:p>
            <a:pPr marL="342900" indent="-342900">
              <a:buFont typeface="Arial" panose="020B0604020202020204" pitchFamily="34" charset="0"/>
              <a:buChar char="•"/>
              <a:defRPr/>
            </a:pPr>
            <a:r>
              <a:rPr lang="en-US" sz="2800" dirty="0">
                <a:solidFill>
                  <a:schemeClr val="bg1"/>
                </a:solidFill>
              </a:rPr>
              <a:t>Underlying policy reason</a:t>
            </a:r>
            <a:r>
              <a:rPr lang="en-US" sz="2800" dirty="0">
                <a:solidFill>
                  <a:srgbClr val="FF0000"/>
                </a:solidFill>
              </a:rPr>
              <a:t>?</a:t>
            </a:r>
          </a:p>
        </p:txBody>
      </p:sp>
      <p:sp>
        <p:nvSpPr>
          <p:cNvPr id="99330" name="TextBox 2">
            <a:extLst>
              <a:ext uri="{FF2B5EF4-FFF2-40B4-BE49-F238E27FC236}">
                <a16:creationId xmlns:a16="http://schemas.microsoft.com/office/drawing/2014/main" id="{E9819605-B378-17DA-A4F4-D2DCD63F602F}"/>
              </a:ext>
            </a:extLst>
          </p:cNvPr>
          <p:cNvSpPr txBox="1">
            <a:spLocks noChangeArrowheads="1"/>
          </p:cNvSpPr>
          <p:nvPr/>
        </p:nvSpPr>
        <p:spPr bwMode="auto">
          <a:xfrm>
            <a:off x="3460750" y="230188"/>
            <a:ext cx="22225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a:extLst>
              <a:ext uri="{FF2B5EF4-FFF2-40B4-BE49-F238E27FC236}">
                <a16:creationId xmlns:a16="http://schemas.microsoft.com/office/drawing/2014/main" id="{66AFDBD4-8852-44E0-8B50-BAD3663023FE}"/>
              </a:ext>
            </a:extLst>
          </p:cNvPr>
          <p:cNvSpPr txBox="1">
            <a:spLocks noChangeArrowheads="1"/>
          </p:cNvSpPr>
          <p:nvPr/>
        </p:nvSpPr>
        <p:spPr bwMode="auto">
          <a:xfrm>
            <a:off x="3460750" y="230188"/>
            <a:ext cx="22225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sp>
        <p:nvSpPr>
          <p:cNvPr id="3" name="TextBox 2">
            <a:extLst>
              <a:ext uri="{FF2B5EF4-FFF2-40B4-BE49-F238E27FC236}">
                <a16:creationId xmlns:a16="http://schemas.microsoft.com/office/drawing/2014/main" id="{FCA6649B-004F-EC02-E743-89FD49DB02F4}"/>
              </a:ext>
            </a:extLst>
          </p:cNvPr>
          <p:cNvSpPr txBox="1"/>
          <p:nvPr/>
        </p:nvSpPr>
        <p:spPr>
          <a:xfrm>
            <a:off x="863600" y="1419225"/>
            <a:ext cx="7416800" cy="3108325"/>
          </a:xfrm>
          <a:prstGeom prst="rect">
            <a:avLst/>
          </a:prstGeom>
          <a:noFill/>
        </p:spPr>
        <p:txBody>
          <a:bodyPr>
            <a:spAutoFit/>
          </a:bodyPr>
          <a:lstStyle/>
          <a:p>
            <a:pPr>
              <a:defRPr/>
            </a:pPr>
            <a:r>
              <a:rPr lang="en-US" sz="2800" b="1" dirty="0">
                <a:solidFill>
                  <a:schemeClr val="bg1"/>
                </a:solidFill>
              </a:rPr>
              <a:t>Novelty</a:t>
            </a:r>
          </a:p>
          <a:p>
            <a:pPr marL="342900" indent="-342900">
              <a:buFont typeface="Arial" panose="020B0604020202020204" pitchFamily="34" charset="0"/>
              <a:buChar char="•"/>
              <a:defRPr/>
            </a:pPr>
            <a:r>
              <a:rPr lang="en-US" sz="2800" dirty="0">
                <a:solidFill>
                  <a:srgbClr val="FF0000"/>
                </a:solidFill>
              </a:rPr>
              <a:t>Prior art</a:t>
            </a:r>
            <a:r>
              <a:rPr lang="en-US" sz="2800" dirty="0">
                <a:solidFill>
                  <a:srgbClr val="FFFF00"/>
                </a:solidFill>
              </a:rPr>
              <a:t>:</a:t>
            </a:r>
            <a:r>
              <a:rPr lang="en-US" sz="2800" dirty="0">
                <a:solidFill>
                  <a:schemeClr val="bg1"/>
                </a:solidFill>
              </a:rPr>
              <a:t> Material which may disclose the invention which you’re claiming</a:t>
            </a:r>
          </a:p>
          <a:p>
            <a:pPr marL="342900" indent="-342900">
              <a:buFont typeface="Arial" panose="020B0604020202020204" pitchFamily="34" charset="0"/>
              <a:buChar char="•"/>
              <a:defRPr/>
            </a:pPr>
            <a:r>
              <a:rPr lang="en-US" sz="2800" dirty="0">
                <a:solidFill>
                  <a:schemeClr val="bg1"/>
                </a:solidFill>
              </a:rPr>
              <a:t>Can </a:t>
            </a:r>
            <a:r>
              <a:rPr lang="en-US" sz="2800" dirty="0">
                <a:solidFill>
                  <a:srgbClr val="FFFF00"/>
                </a:solidFill>
              </a:rPr>
              <a:t>use this to establish </a:t>
            </a:r>
            <a:r>
              <a:rPr lang="en-US" sz="2800" dirty="0">
                <a:solidFill>
                  <a:schemeClr val="bg1"/>
                </a:solidFill>
              </a:rPr>
              <a:t>that an </a:t>
            </a:r>
            <a:r>
              <a:rPr lang="en-US" sz="2800" dirty="0">
                <a:solidFill>
                  <a:srgbClr val="FFFF00"/>
                </a:solidFill>
              </a:rPr>
              <a:t>invention existed before the patent claim</a:t>
            </a:r>
          </a:p>
          <a:p>
            <a:pPr marL="342900" indent="-342900">
              <a:buFont typeface="Arial" panose="020B0604020202020204" pitchFamily="34" charset="0"/>
              <a:buChar char="•"/>
              <a:defRPr/>
            </a:pPr>
            <a:r>
              <a:rPr lang="en-US" sz="2800" dirty="0">
                <a:solidFill>
                  <a:schemeClr val="bg1"/>
                </a:solidFill>
              </a:rPr>
              <a:t>See </a:t>
            </a:r>
            <a:r>
              <a:rPr lang="en-US" sz="2800" dirty="0">
                <a:solidFill>
                  <a:srgbClr val="FFFF00"/>
                </a:solidFill>
              </a:rPr>
              <a:t>s. 28.2 outline of what constitutes prior art</a:t>
            </a:r>
            <a:r>
              <a:rPr lang="en-US" sz="2800" dirty="0">
                <a:solidFill>
                  <a:schemeClr val="bg1"/>
                </a:solidFill>
              </a:rPr>
              <a:t> for the purpose of assessing novelty</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5">
            <a:extLst>
              <a:ext uri="{FF2B5EF4-FFF2-40B4-BE49-F238E27FC236}">
                <a16:creationId xmlns:a16="http://schemas.microsoft.com/office/drawing/2014/main" id="{AFE77909-C9F5-0DA9-FBB3-D6AA9F4A60DC}"/>
              </a:ext>
            </a:extLst>
          </p:cNvPr>
          <p:cNvSpPr>
            <a:spLocks noGrp="1" noChangeArrowheads="1"/>
          </p:cNvSpPr>
          <p:nvPr>
            <p:ph type="title"/>
          </p:nvPr>
        </p:nvSpPr>
        <p:spPr bwMode="auto">
          <a:xfrm>
            <a:off x="1485900" y="77788"/>
            <a:ext cx="6172200" cy="860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94FF4855-FE42-F1B0-016C-927D72701420}"/>
              </a:ext>
            </a:extLst>
          </p:cNvPr>
          <p:cNvSpPr>
            <a:spLocks noGrp="1"/>
          </p:cNvSpPr>
          <p:nvPr>
            <p:ph idx="1"/>
          </p:nvPr>
        </p:nvSpPr>
        <p:spPr>
          <a:xfrm>
            <a:off x="576263" y="1058863"/>
            <a:ext cx="7991475" cy="3527425"/>
          </a:xfrm>
        </p:spPr>
        <p:txBody>
          <a:bodyPr>
            <a:noAutofit/>
          </a:bodyPr>
          <a:lstStyle/>
          <a:p>
            <a:pPr marL="0" indent="0">
              <a:buFont typeface="Arial" panose="020B0604020202020204" pitchFamily="34" charset="0"/>
              <a:buNone/>
              <a:defRPr/>
            </a:pPr>
            <a:r>
              <a:rPr lang="en-US" sz="2400" b="1" dirty="0">
                <a:solidFill>
                  <a:schemeClr val="bg1"/>
                </a:solidFill>
              </a:rPr>
              <a:t>Novelty</a:t>
            </a:r>
          </a:p>
          <a:p>
            <a:pPr>
              <a:defRPr/>
            </a:pPr>
            <a:r>
              <a:rPr lang="en-US" sz="2400" dirty="0">
                <a:solidFill>
                  <a:srgbClr val="FFFF00"/>
                </a:solidFill>
              </a:rPr>
              <a:t>Filing date </a:t>
            </a:r>
            <a:r>
              <a:rPr lang="en-US" sz="2400" dirty="0">
                <a:solidFill>
                  <a:srgbClr val="FF0000"/>
                </a:solidFill>
              </a:rPr>
              <a:t>v</a:t>
            </a:r>
            <a:r>
              <a:rPr lang="en-US" sz="2400" dirty="0">
                <a:solidFill>
                  <a:schemeClr val="bg1"/>
                </a:solidFill>
              </a:rPr>
              <a:t>.</a:t>
            </a:r>
            <a:r>
              <a:rPr lang="en-US" sz="2400" dirty="0">
                <a:solidFill>
                  <a:srgbClr val="FF0000"/>
                </a:solidFill>
              </a:rPr>
              <a:t> </a:t>
            </a:r>
            <a:r>
              <a:rPr lang="en-US" sz="2400" dirty="0">
                <a:solidFill>
                  <a:srgbClr val="FFFF00"/>
                </a:solidFill>
              </a:rPr>
              <a:t>claim date</a:t>
            </a:r>
          </a:p>
          <a:p>
            <a:pPr lvl="1">
              <a:buFont typeface="Courier New" panose="02070309020205020404" pitchFamily="49" charset="0"/>
              <a:buChar char="o"/>
              <a:defRPr/>
            </a:pPr>
            <a:r>
              <a:rPr lang="en-US" sz="2400" dirty="0">
                <a:solidFill>
                  <a:srgbClr val="FF0000"/>
                </a:solidFill>
              </a:rPr>
              <a:t>Filing date</a:t>
            </a:r>
            <a:r>
              <a:rPr lang="en-US" sz="2400" dirty="0">
                <a:solidFill>
                  <a:schemeClr val="bg1"/>
                </a:solidFill>
              </a:rPr>
              <a:t>: </a:t>
            </a:r>
            <a:r>
              <a:rPr lang="en-US" sz="2400" dirty="0">
                <a:solidFill>
                  <a:srgbClr val="FFFF00"/>
                </a:solidFill>
              </a:rPr>
              <a:t>date on which the Commissioner receives certain documents</a:t>
            </a:r>
            <a:r>
              <a:rPr lang="en-US" sz="2400" dirty="0">
                <a:solidFill>
                  <a:schemeClr val="bg1"/>
                </a:solidFill>
              </a:rPr>
              <a:t>, information and fees (s. 28(1))</a:t>
            </a:r>
          </a:p>
          <a:p>
            <a:pPr lvl="1">
              <a:buFont typeface="Courier New" panose="02070309020205020404" pitchFamily="49" charset="0"/>
              <a:buChar char="o"/>
              <a:defRPr/>
            </a:pPr>
            <a:r>
              <a:rPr lang="en-US" sz="2400" dirty="0">
                <a:solidFill>
                  <a:srgbClr val="FF0000"/>
                </a:solidFill>
              </a:rPr>
              <a:t>Claim date</a:t>
            </a:r>
            <a:r>
              <a:rPr lang="en-US" sz="2400" dirty="0">
                <a:solidFill>
                  <a:schemeClr val="bg1"/>
                </a:solidFill>
              </a:rPr>
              <a:t>: each claim has a claim date; establishes the </a:t>
            </a:r>
            <a:r>
              <a:rPr lang="en-US" sz="2400" dirty="0">
                <a:solidFill>
                  <a:srgbClr val="FFFF00"/>
                </a:solidFill>
              </a:rPr>
              <a:t>date for determining the patentability</a:t>
            </a:r>
            <a:r>
              <a:rPr lang="en-US" sz="2400" dirty="0">
                <a:solidFill>
                  <a:schemeClr val="bg1"/>
                </a:solidFill>
              </a:rPr>
              <a:t> of the invention defined by the claim</a:t>
            </a:r>
          </a:p>
        </p:txBody>
      </p:sp>
      <p:sp>
        <p:nvSpPr>
          <p:cNvPr id="4" name="Slide Number Placeholder 3">
            <a:extLst>
              <a:ext uri="{FF2B5EF4-FFF2-40B4-BE49-F238E27FC236}">
                <a16:creationId xmlns:a16="http://schemas.microsoft.com/office/drawing/2014/main" id="{2D630F5F-3B3A-E768-20E4-D6B86942479D}"/>
              </a:ext>
            </a:extLst>
          </p:cNvPr>
          <p:cNvSpPr>
            <a:spLocks noGrp="1"/>
          </p:cNvSpPr>
          <p:nvPr>
            <p:ph type="sldNum" sz="quarter" idx="12"/>
          </p:nvPr>
        </p:nvSpPr>
        <p:spPr/>
        <p:txBody>
          <a:bodyPr/>
          <a:lstStyle/>
          <a:p>
            <a:pPr defTabSz="342900" eaLnBrk="1" fontAlgn="auto" hangingPunct="1">
              <a:spcBef>
                <a:spcPts val="0"/>
              </a:spcBef>
              <a:spcAft>
                <a:spcPts val="0"/>
              </a:spcAft>
              <a:defRPr/>
            </a:pPr>
            <a:fld id="{475DE7B6-88C5-D949-B8C8-79F3FE951358}" type="slidenum">
              <a:rPr lang="en-US" sz="1350">
                <a:solidFill>
                  <a:prstClr val="black"/>
                </a:solidFill>
                <a:latin typeface="Arial"/>
                <a:ea typeface="+mn-ea"/>
              </a:rPr>
              <a:pPr defTabSz="342900" eaLnBrk="1" fontAlgn="auto" hangingPunct="1">
                <a:spcBef>
                  <a:spcPts val="0"/>
                </a:spcBef>
                <a:spcAft>
                  <a:spcPts val="0"/>
                </a:spcAft>
                <a:defRPr/>
              </a:pPr>
              <a:t>136</a:t>
            </a:fld>
            <a:endParaRPr lang="en-US" sz="1350">
              <a:solidFill>
                <a:prstClr val="black"/>
              </a:solidFill>
              <a:latin typeface="Arial"/>
              <a:ea typeface="+mn-ea"/>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7239B7-3EDA-5CA4-EE6A-5A6604F768C0}"/>
              </a:ext>
            </a:extLst>
          </p:cNvPr>
          <p:cNvSpPr>
            <a:spLocks noGrp="1"/>
          </p:cNvSpPr>
          <p:nvPr>
            <p:ph type="title"/>
          </p:nvPr>
        </p:nvSpPr>
        <p:spPr>
          <a:xfrm>
            <a:off x="1485900" y="103188"/>
            <a:ext cx="6172200" cy="511175"/>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718911CF-E05F-1BD8-9F10-633A11CC71D1}"/>
              </a:ext>
            </a:extLst>
          </p:cNvPr>
          <p:cNvSpPr>
            <a:spLocks noGrp="1"/>
          </p:cNvSpPr>
          <p:nvPr>
            <p:ph idx="1"/>
          </p:nvPr>
        </p:nvSpPr>
        <p:spPr>
          <a:xfrm>
            <a:off x="611188" y="987425"/>
            <a:ext cx="8137525" cy="3960813"/>
          </a:xfrm>
        </p:spPr>
        <p:txBody>
          <a:bodyPr>
            <a:normAutofit/>
          </a:bodyPr>
          <a:lstStyle/>
          <a:p>
            <a:pPr marL="0" indent="0">
              <a:buFont typeface="Arial" panose="020B0604020202020204" pitchFamily="34" charset="0"/>
              <a:buNone/>
              <a:defRPr/>
            </a:pPr>
            <a:r>
              <a:rPr lang="en-US" sz="2400" b="1" dirty="0">
                <a:solidFill>
                  <a:schemeClr val="bg1"/>
                </a:solidFill>
              </a:rPr>
              <a:t>Novelty</a:t>
            </a:r>
          </a:p>
          <a:p>
            <a:pPr>
              <a:defRPr/>
            </a:pPr>
            <a:r>
              <a:rPr lang="en-US" sz="2400" dirty="0">
                <a:solidFill>
                  <a:schemeClr val="bg1"/>
                </a:solidFill>
              </a:rPr>
              <a:t>The </a:t>
            </a:r>
            <a:r>
              <a:rPr lang="en-US" sz="2400" dirty="0">
                <a:solidFill>
                  <a:srgbClr val="FF0000"/>
                </a:solidFill>
              </a:rPr>
              <a:t>claim date is normally the filing date </a:t>
            </a:r>
            <a:r>
              <a:rPr lang="en-US" sz="2400" dirty="0">
                <a:solidFill>
                  <a:schemeClr val="bg1"/>
                </a:solidFill>
              </a:rPr>
              <a:t>(s. 28.1)</a:t>
            </a:r>
          </a:p>
          <a:p>
            <a:pPr>
              <a:defRPr/>
            </a:pPr>
            <a:r>
              <a:rPr lang="en-US" sz="2400" dirty="0">
                <a:solidFill>
                  <a:schemeClr val="bg1"/>
                </a:solidFill>
              </a:rPr>
              <a:t>…</a:t>
            </a:r>
            <a:r>
              <a:rPr lang="en-US" sz="2400" dirty="0">
                <a:solidFill>
                  <a:srgbClr val="FF0000"/>
                </a:solidFill>
              </a:rPr>
              <a:t>except </a:t>
            </a:r>
            <a:r>
              <a:rPr lang="en-US" sz="2400" dirty="0">
                <a:solidFill>
                  <a:schemeClr val="bg1"/>
                </a:solidFill>
              </a:rPr>
              <a:t>where </a:t>
            </a:r>
            <a:r>
              <a:rPr lang="en-US" sz="2400" dirty="0">
                <a:solidFill>
                  <a:srgbClr val="FFFF00"/>
                </a:solidFill>
              </a:rPr>
              <a:t>the person </a:t>
            </a:r>
            <a:r>
              <a:rPr lang="en-US" sz="2400" dirty="0">
                <a:solidFill>
                  <a:schemeClr val="bg1"/>
                </a:solidFill>
              </a:rPr>
              <a:t>who has filed the application </a:t>
            </a:r>
            <a:r>
              <a:rPr lang="en-US" sz="2400" dirty="0">
                <a:solidFill>
                  <a:srgbClr val="FFFF00"/>
                </a:solidFill>
              </a:rPr>
              <a:t>has previously filed </a:t>
            </a:r>
            <a:r>
              <a:rPr lang="en-US" sz="2400" dirty="0">
                <a:solidFill>
                  <a:schemeClr val="bg1"/>
                </a:solidFill>
              </a:rPr>
              <a:t>an application for a </a:t>
            </a:r>
            <a:r>
              <a:rPr lang="en-US" sz="2400" dirty="0">
                <a:solidFill>
                  <a:srgbClr val="FFFF00"/>
                </a:solidFill>
              </a:rPr>
              <a:t>patent which discloses the subject-matter </a:t>
            </a:r>
            <a:r>
              <a:rPr lang="en-US" sz="2400" dirty="0">
                <a:solidFill>
                  <a:schemeClr val="bg1"/>
                </a:solidFill>
              </a:rPr>
              <a:t>defined in the claim</a:t>
            </a:r>
          </a:p>
          <a:p>
            <a:pPr lvl="1">
              <a:buFont typeface="Courier New" panose="02070309020205020404" pitchFamily="49" charset="0"/>
              <a:buChar char="o"/>
              <a:defRPr/>
            </a:pPr>
            <a:r>
              <a:rPr lang="en-US" sz="2400" dirty="0">
                <a:solidFill>
                  <a:schemeClr val="bg1"/>
                </a:solidFill>
              </a:rPr>
              <a:t>For example: Amy invents a widget; files on January 1, 2019. Amy files again, on October 15, 2019, for the same widget. </a:t>
            </a:r>
            <a:r>
              <a:rPr lang="en-US" sz="2400" dirty="0">
                <a:solidFill>
                  <a:srgbClr val="FFFF00"/>
                </a:solidFill>
              </a:rPr>
              <a:t>Earlier date can be an advantage </a:t>
            </a:r>
            <a:r>
              <a:rPr lang="en-US" sz="2400" dirty="0">
                <a:solidFill>
                  <a:schemeClr val="bg1"/>
                </a:solidFill>
              </a:rPr>
              <a:t>to Amy if there is a competitive “rush to file’</a:t>
            </a:r>
          </a:p>
        </p:txBody>
      </p:sp>
      <p:sp>
        <p:nvSpPr>
          <p:cNvPr id="4" name="Slide Number Placeholder 3">
            <a:extLst>
              <a:ext uri="{FF2B5EF4-FFF2-40B4-BE49-F238E27FC236}">
                <a16:creationId xmlns:a16="http://schemas.microsoft.com/office/drawing/2014/main" id="{018CA225-EA21-2ABD-E04B-E9C9AE14849D}"/>
              </a:ext>
            </a:extLst>
          </p:cNvPr>
          <p:cNvSpPr>
            <a:spLocks noGrp="1"/>
          </p:cNvSpPr>
          <p:nvPr>
            <p:ph type="sldNum" sz="quarter" idx="12"/>
          </p:nvPr>
        </p:nvSpPr>
        <p:spPr/>
        <p:txBody>
          <a:bodyPr/>
          <a:lstStyle/>
          <a:p>
            <a:pPr defTabSz="342900" eaLnBrk="1" fontAlgn="auto" hangingPunct="1">
              <a:spcBef>
                <a:spcPts val="0"/>
              </a:spcBef>
              <a:spcAft>
                <a:spcPts val="0"/>
              </a:spcAft>
              <a:defRPr/>
            </a:pPr>
            <a:fld id="{50F14171-DFE6-2C42-B2C2-C07AED1A573D}" type="slidenum">
              <a:rPr lang="en-US" sz="1350">
                <a:solidFill>
                  <a:prstClr val="black"/>
                </a:solidFill>
                <a:latin typeface="Arial"/>
                <a:ea typeface="+mn-ea"/>
              </a:rPr>
              <a:pPr defTabSz="342900" eaLnBrk="1" fontAlgn="auto" hangingPunct="1">
                <a:spcBef>
                  <a:spcPts val="0"/>
                </a:spcBef>
                <a:spcAft>
                  <a:spcPts val="0"/>
                </a:spcAft>
                <a:defRPr/>
              </a:pPr>
              <a:t>137</a:t>
            </a:fld>
            <a:endParaRPr lang="en-US" sz="1350">
              <a:solidFill>
                <a:prstClr val="black"/>
              </a:solidFill>
              <a:latin typeface="Arial"/>
              <a:ea typeface="+mn-ea"/>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5">
            <a:extLst>
              <a:ext uri="{FF2B5EF4-FFF2-40B4-BE49-F238E27FC236}">
                <a16:creationId xmlns:a16="http://schemas.microsoft.com/office/drawing/2014/main" id="{C2362035-727E-CC7D-1197-B20B9D351685}"/>
              </a:ext>
            </a:extLst>
          </p:cNvPr>
          <p:cNvSpPr>
            <a:spLocks noGrp="1" noChangeArrowheads="1"/>
          </p:cNvSpPr>
          <p:nvPr>
            <p:ph type="title"/>
          </p:nvPr>
        </p:nvSpPr>
        <p:spPr bwMode="auto">
          <a:xfrm>
            <a:off x="1485900" y="95250"/>
            <a:ext cx="6172200" cy="736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4765E3D1-6E5D-0E66-A154-994AE134EEA7}"/>
              </a:ext>
            </a:extLst>
          </p:cNvPr>
          <p:cNvSpPr>
            <a:spLocks noGrp="1"/>
          </p:cNvSpPr>
          <p:nvPr>
            <p:ph idx="1"/>
          </p:nvPr>
        </p:nvSpPr>
        <p:spPr>
          <a:xfrm>
            <a:off x="358775" y="1117600"/>
            <a:ext cx="8426450" cy="3900488"/>
          </a:xfrm>
        </p:spPr>
        <p:txBody>
          <a:bodyPr>
            <a:noAutofit/>
          </a:bodyPr>
          <a:lstStyle/>
          <a:p>
            <a:pPr marL="0" indent="0">
              <a:buFont typeface="Arial" panose="020B0604020202020204" pitchFamily="34" charset="0"/>
              <a:buNone/>
              <a:defRPr/>
            </a:pPr>
            <a:r>
              <a:rPr lang="en-US" sz="2800" b="1" dirty="0">
                <a:solidFill>
                  <a:schemeClr val="bg1"/>
                </a:solidFill>
              </a:rPr>
              <a:t>Novelty</a:t>
            </a:r>
          </a:p>
          <a:p>
            <a:pPr>
              <a:defRPr/>
            </a:pPr>
            <a:r>
              <a:rPr lang="en-US" sz="2800" dirty="0">
                <a:solidFill>
                  <a:srgbClr val="FF0000"/>
                </a:solidFill>
              </a:rPr>
              <a:t>s. 28.1(1)(a)(</a:t>
            </a:r>
            <a:r>
              <a:rPr lang="en-US" sz="2800" dirty="0" err="1">
                <a:solidFill>
                  <a:srgbClr val="FF0000"/>
                </a:solidFill>
              </a:rPr>
              <a:t>i</a:t>
            </a:r>
            <a:r>
              <a:rPr lang="en-US" sz="2800" dirty="0">
                <a:solidFill>
                  <a:srgbClr val="FF0000"/>
                </a:solidFill>
              </a:rPr>
              <a:t>)</a:t>
            </a:r>
            <a:r>
              <a:rPr lang="en-US" sz="2800" dirty="0">
                <a:solidFill>
                  <a:schemeClr val="bg1"/>
                </a:solidFill>
              </a:rPr>
              <a:t>:</a:t>
            </a:r>
            <a:r>
              <a:rPr lang="en-US" sz="2800" dirty="0">
                <a:solidFill>
                  <a:srgbClr val="FF0000"/>
                </a:solidFill>
              </a:rPr>
              <a:t> </a:t>
            </a:r>
            <a:r>
              <a:rPr lang="en-US" sz="2800" dirty="0">
                <a:solidFill>
                  <a:srgbClr val="FFFF00"/>
                </a:solidFill>
              </a:rPr>
              <a:t>Claim date could be the date of a previously filed application in Canada </a:t>
            </a:r>
            <a:r>
              <a:rPr lang="en-US" sz="2800" dirty="0">
                <a:solidFill>
                  <a:srgbClr val="FF0000"/>
                </a:solidFill>
              </a:rPr>
              <a:t>where</a:t>
            </a:r>
            <a:r>
              <a:rPr lang="en-US" sz="2800" dirty="0">
                <a:solidFill>
                  <a:srgbClr val="FFFF00"/>
                </a:solidFill>
              </a:rPr>
              <a:t> the </a:t>
            </a:r>
            <a:r>
              <a:rPr lang="en-US" sz="2800" dirty="0">
                <a:solidFill>
                  <a:srgbClr val="FF0000"/>
                </a:solidFill>
              </a:rPr>
              <a:t>filing date </a:t>
            </a:r>
            <a:r>
              <a:rPr lang="en-US" sz="2800" dirty="0">
                <a:solidFill>
                  <a:srgbClr val="FFFF00"/>
                </a:solidFill>
              </a:rPr>
              <a:t>of the most recent application is </a:t>
            </a:r>
            <a:r>
              <a:rPr lang="en-US" sz="2800" dirty="0">
                <a:solidFill>
                  <a:srgbClr val="FF0000"/>
                </a:solidFill>
              </a:rPr>
              <a:t>within 12 months</a:t>
            </a:r>
            <a:r>
              <a:rPr lang="en-US" sz="2800" dirty="0">
                <a:solidFill>
                  <a:srgbClr val="FFFF00"/>
                </a:solidFill>
              </a:rPr>
              <a:t> </a:t>
            </a:r>
            <a:r>
              <a:rPr lang="en-US" sz="2800" dirty="0">
                <a:solidFill>
                  <a:schemeClr val="bg1"/>
                </a:solidFill>
              </a:rPr>
              <a:t>from the date of the filing date of the previously filed application</a:t>
            </a:r>
          </a:p>
          <a:p>
            <a:pPr>
              <a:defRPr/>
            </a:pPr>
            <a:r>
              <a:rPr lang="en-US" sz="2800" dirty="0">
                <a:solidFill>
                  <a:srgbClr val="FFFF00"/>
                </a:solidFill>
              </a:rPr>
              <a:t>How</a:t>
            </a:r>
            <a:r>
              <a:rPr lang="en-US" sz="2800" dirty="0">
                <a:solidFill>
                  <a:srgbClr val="FF0000"/>
                </a:solidFill>
              </a:rPr>
              <a:t>?</a:t>
            </a:r>
            <a:r>
              <a:rPr lang="en-US" sz="2800" dirty="0">
                <a:solidFill>
                  <a:schemeClr val="bg1"/>
                </a:solidFill>
              </a:rPr>
              <a:t> Make a </a:t>
            </a:r>
            <a:r>
              <a:rPr lang="en-US" sz="2800" dirty="0">
                <a:solidFill>
                  <a:srgbClr val="FFFF00"/>
                </a:solidFill>
              </a:rPr>
              <a:t>request for priority</a:t>
            </a:r>
            <a:r>
              <a:rPr lang="en-US" sz="2800" dirty="0">
                <a:solidFill>
                  <a:schemeClr val="bg1"/>
                </a:solidFill>
              </a:rPr>
              <a:t> under </a:t>
            </a:r>
            <a:r>
              <a:rPr lang="en-US" sz="2800" dirty="0">
                <a:solidFill>
                  <a:srgbClr val="FFFF00"/>
                </a:solidFill>
              </a:rPr>
              <a:t>s. 28.4(1) </a:t>
            </a:r>
            <a:r>
              <a:rPr lang="en-US" sz="2800" dirty="0">
                <a:solidFill>
                  <a:schemeClr val="bg1"/>
                </a:solidFill>
              </a:rPr>
              <a:t>on the basis of a previously filed application </a:t>
            </a:r>
          </a:p>
        </p:txBody>
      </p:sp>
      <p:sp>
        <p:nvSpPr>
          <p:cNvPr id="4" name="Slide Number Placeholder 3">
            <a:extLst>
              <a:ext uri="{FF2B5EF4-FFF2-40B4-BE49-F238E27FC236}">
                <a16:creationId xmlns:a16="http://schemas.microsoft.com/office/drawing/2014/main" id="{57878816-1EBB-37C5-8736-51EBE60F0C35}"/>
              </a:ext>
            </a:extLst>
          </p:cNvPr>
          <p:cNvSpPr>
            <a:spLocks noGrp="1"/>
          </p:cNvSpPr>
          <p:nvPr>
            <p:ph type="sldNum" sz="quarter" idx="12"/>
          </p:nvPr>
        </p:nvSpPr>
        <p:spPr/>
        <p:txBody>
          <a:bodyPr/>
          <a:lstStyle/>
          <a:p>
            <a:pPr defTabSz="342900" eaLnBrk="1" fontAlgn="auto" hangingPunct="1">
              <a:spcBef>
                <a:spcPts val="0"/>
              </a:spcBef>
              <a:spcAft>
                <a:spcPts val="0"/>
              </a:spcAft>
              <a:defRPr/>
            </a:pPr>
            <a:fld id="{288229EE-E012-834B-B0FD-2DD89A2E5E46}" type="slidenum">
              <a:rPr lang="en-US" sz="1350">
                <a:solidFill>
                  <a:prstClr val="black"/>
                </a:solidFill>
                <a:latin typeface="Arial"/>
                <a:ea typeface="+mn-ea"/>
              </a:rPr>
              <a:pPr defTabSz="342900" eaLnBrk="1" fontAlgn="auto" hangingPunct="1">
                <a:spcBef>
                  <a:spcPts val="0"/>
                </a:spcBef>
                <a:spcAft>
                  <a:spcPts val="0"/>
                </a:spcAft>
                <a:defRPr/>
              </a:pPr>
              <a:t>138</a:t>
            </a:fld>
            <a:endParaRPr lang="en-US" sz="1350">
              <a:solidFill>
                <a:prstClr val="black"/>
              </a:solidFill>
              <a:latin typeface="Arial"/>
              <a:ea typeface="+mn-ea"/>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5">
            <a:extLst>
              <a:ext uri="{FF2B5EF4-FFF2-40B4-BE49-F238E27FC236}">
                <a16:creationId xmlns:a16="http://schemas.microsoft.com/office/drawing/2014/main" id="{E86A519B-B8B1-2CA5-4EAF-DC14C46ABF0C}"/>
              </a:ext>
            </a:extLst>
          </p:cNvPr>
          <p:cNvSpPr>
            <a:spLocks noGrp="1" noChangeArrowheads="1"/>
          </p:cNvSpPr>
          <p:nvPr>
            <p:ph type="title"/>
          </p:nvPr>
        </p:nvSpPr>
        <p:spPr bwMode="auto">
          <a:xfrm>
            <a:off x="1485900" y="103188"/>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A2686664-7EA2-2642-B429-910EE3A67EE6}"/>
              </a:ext>
            </a:extLst>
          </p:cNvPr>
          <p:cNvSpPr>
            <a:spLocks noGrp="1"/>
          </p:cNvSpPr>
          <p:nvPr>
            <p:ph idx="1"/>
          </p:nvPr>
        </p:nvSpPr>
        <p:spPr>
          <a:xfrm>
            <a:off x="323850" y="1058863"/>
            <a:ext cx="8496300" cy="3816350"/>
          </a:xfrm>
        </p:spPr>
        <p:txBody>
          <a:bodyPr>
            <a:noAutofit/>
          </a:bodyPr>
          <a:lstStyle/>
          <a:p>
            <a:pPr marL="0" indent="0">
              <a:buFont typeface="Arial" panose="020B0604020202020204" pitchFamily="34" charset="0"/>
              <a:buNone/>
              <a:defRPr/>
            </a:pPr>
            <a:r>
              <a:rPr lang="en-US" sz="2600" b="1" dirty="0">
                <a:solidFill>
                  <a:schemeClr val="bg1"/>
                </a:solidFill>
              </a:rPr>
              <a:t>Novelty</a:t>
            </a:r>
          </a:p>
          <a:p>
            <a:pPr>
              <a:defRPr/>
            </a:pPr>
            <a:r>
              <a:rPr lang="en-US" sz="2600" dirty="0">
                <a:solidFill>
                  <a:srgbClr val="FF0000"/>
                </a:solidFill>
              </a:rPr>
              <a:t>s. 28.1(1)(a)(ii)</a:t>
            </a:r>
            <a:r>
              <a:rPr lang="en-US" sz="2600" dirty="0">
                <a:solidFill>
                  <a:schemeClr val="bg1"/>
                </a:solidFill>
              </a:rPr>
              <a:t>:</a:t>
            </a:r>
            <a:r>
              <a:rPr lang="en-US" sz="2600" dirty="0">
                <a:solidFill>
                  <a:srgbClr val="FF0000"/>
                </a:solidFill>
              </a:rPr>
              <a:t> </a:t>
            </a:r>
            <a:r>
              <a:rPr lang="en-US" sz="2600" dirty="0">
                <a:solidFill>
                  <a:srgbClr val="FFFF00"/>
                </a:solidFill>
              </a:rPr>
              <a:t>Foreign filings section</a:t>
            </a:r>
          </a:p>
          <a:p>
            <a:pPr lvl="1">
              <a:buFont typeface="Courier New" panose="02070309020205020404" pitchFamily="49" charset="0"/>
              <a:buChar char="o"/>
              <a:defRPr/>
            </a:pPr>
            <a:r>
              <a:rPr lang="en-US" sz="2600" dirty="0">
                <a:solidFill>
                  <a:schemeClr val="bg1"/>
                </a:solidFill>
              </a:rPr>
              <a:t>If a person has </a:t>
            </a:r>
            <a:r>
              <a:rPr lang="en-US" sz="2600" dirty="0">
                <a:solidFill>
                  <a:srgbClr val="FFFF00"/>
                </a:solidFill>
              </a:rPr>
              <a:t>filed an application for the same invention in another treaty country</a:t>
            </a:r>
            <a:r>
              <a:rPr lang="en-US" sz="2600" dirty="0">
                <a:solidFill>
                  <a:schemeClr val="bg1"/>
                </a:solidFill>
              </a:rPr>
              <a:t>, then under </a:t>
            </a:r>
            <a:r>
              <a:rPr lang="en-US" sz="2600" dirty="0">
                <a:solidFill>
                  <a:srgbClr val="FF0000"/>
                </a:solidFill>
              </a:rPr>
              <a:t>s. 28.1(1)(b) and (c)</a:t>
            </a:r>
            <a:r>
              <a:rPr lang="en-US" sz="2600" dirty="0">
                <a:solidFill>
                  <a:schemeClr val="bg1"/>
                </a:solidFill>
              </a:rPr>
              <a:t>, </a:t>
            </a:r>
            <a:r>
              <a:rPr lang="en-US" sz="2600" u="sng" dirty="0">
                <a:solidFill>
                  <a:srgbClr val="FF0000"/>
                </a:solidFill>
              </a:rPr>
              <a:t>if</a:t>
            </a:r>
            <a:r>
              <a:rPr lang="en-US" sz="2600" dirty="0">
                <a:solidFill>
                  <a:srgbClr val="FF0000"/>
                </a:solidFill>
              </a:rPr>
              <a:t> the 2</a:t>
            </a:r>
            <a:r>
              <a:rPr lang="en-US" sz="2600" baseline="30000" dirty="0">
                <a:solidFill>
                  <a:srgbClr val="FF0000"/>
                </a:solidFill>
              </a:rPr>
              <a:t>nd</a:t>
            </a:r>
            <a:r>
              <a:rPr lang="en-US" sz="2600" dirty="0">
                <a:solidFill>
                  <a:srgbClr val="FF0000"/>
                </a:solidFill>
              </a:rPr>
              <a:t> filing is within 12 months of the first filing</a:t>
            </a:r>
            <a:r>
              <a:rPr lang="en-US" sz="2600" dirty="0">
                <a:solidFill>
                  <a:schemeClr val="bg1"/>
                </a:solidFill>
              </a:rPr>
              <a:t>, </a:t>
            </a:r>
            <a:r>
              <a:rPr lang="en-US" sz="2600" dirty="0">
                <a:solidFill>
                  <a:srgbClr val="FF0000"/>
                </a:solidFill>
              </a:rPr>
              <a:t>and </a:t>
            </a:r>
            <a:r>
              <a:rPr lang="en-US" sz="2600" u="sng" dirty="0">
                <a:solidFill>
                  <a:srgbClr val="FF0000"/>
                </a:solidFill>
              </a:rPr>
              <a:t>if</a:t>
            </a:r>
            <a:r>
              <a:rPr lang="en-US" sz="2600" dirty="0">
                <a:solidFill>
                  <a:srgbClr val="FF0000"/>
                </a:solidFill>
              </a:rPr>
              <a:t> </a:t>
            </a:r>
            <a:r>
              <a:rPr lang="en-US" sz="2600" dirty="0">
                <a:solidFill>
                  <a:srgbClr val="FFFF00"/>
                </a:solidFill>
              </a:rPr>
              <a:t>the applicant has made a request for priority</a:t>
            </a:r>
            <a:r>
              <a:rPr lang="en-US" sz="2600" dirty="0">
                <a:solidFill>
                  <a:schemeClr val="bg1"/>
                </a:solidFill>
              </a:rPr>
              <a:t> on the basis of the previously regularly filed application, then the </a:t>
            </a:r>
            <a:r>
              <a:rPr lang="en-US" sz="2600" dirty="0">
                <a:solidFill>
                  <a:srgbClr val="FFFF00"/>
                </a:solidFill>
              </a:rPr>
              <a:t>first date can be the claim date</a:t>
            </a:r>
          </a:p>
        </p:txBody>
      </p:sp>
      <p:sp>
        <p:nvSpPr>
          <p:cNvPr id="4" name="Slide Number Placeholder 3">
            <a:extLst>
              <a:ext uri="{FF2B5EF4-FFF2-40B4-BE49-F238E27FC236}">
                <a16:creationId xmlns:a16="http://schemas.microsoft.com/office/drawing/2014/main" id="{E8945A24-009F-0D41-9E4E-392212B79471}"/>
              </a:ext>
            </a:extLst>
          </p:cNvPr>
          <p:cNvSpPr>
            <a:spLocks noGrp="1"/>
          </p:cNvSpPr>
          <p:nvPr>
            <p:ph type="sldNum" sz="quarter" idx="12"/>
          </p:nvPr>
        </p:nvSpPr>
        <p:spPr/>
        <p:txBody>
          <a:bodyPr/>
          <a:lstStyle/>
          <a:p>
            <a:pPr defTabSz="342900" eaLnBrk="1" fontAlgn="auto" hangingPunct="1">
              <a:spcBef>
                <a:spcPts val="0"/>
              </a:spcBef>
              <a:spcAft>
                <a:spcPts val="0"/>
              </a:spcAft>
              <a:defRPr/>
            </a:pPr>
            <a:fld id="{79629B89-4DD7-DF4D-A932-5739BA0D0AE6}" type="slidenum">
              <a:rPr lang="en-US" sz="1350">
                <a:solidFill>
                  <a:prstClr val="black"/>
                </a:solidFill>
                <a:latin typeface="Arial"/>
                <a:ea typeface="+mn-ea"/>
              </a:rPr>
              <a:pPr defTabSz="342900" eaLnBrk="1" fontAlgn="auto" hangingPunct="1">
                <a:spcBef>
                  <a:spcPts val="0"/>
                </a:spcBef>
                <a:spcAft>
                  <a:spcPts val="0"/>
                </a:spcAft>
                <a:defRPr/>
              </a:pPr>
              <a:t>139</a:t>
            </a:fld>
            <a:endParaRPr lang="en-US" sz="1350">
              <a:solidFill>
                <a:prstClr val="black"/>
              </a:solidFill>
              <a:latin typeface="Arial"/>
              <a:ea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915F915-0196-DE1F-5867-B678F46684B3}"/>
              </a:ext>
            </a:extLst>
          </p:cNvPr>
          <p:cNvPicPr>
            <a:picLocks noChangeAspect="1"/>
          </p:cNvPicPr>
          <p:nvPr/>
        </p:nvPicPr>
        <p:blipFill>
          <a:blip r:embed="rId2"/>
          <a:stretch>
            <a:fillRect/>
          </a:stretch>
        </p:blipFill>
        <p:spPr>
          <a:xfrm>
            <a:off x="3095065" y="133747"/>
            <a:ext cx="2953870" cy="487600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FC900B1-5AF0-6DE8-2D2F-13C9C5EA0B6D}"/>
                  </a:ext>
                </a:extLst>
              </p14:cNvPr>
              <p14:cNvContentPartPr/>
              <p14:nvPr/>
            </p14:nvContentPartPr>
            <p14:xfrm>
              <a:off x="4174969" y="3393562"/>
              <a:ext cx="451440" cy="46440"/>
            </p14:xfrm>
          </p:contentPart>
        </mc:Choice>
        <mc:Fallback xmlns="">
          <p:pic>
            <p:nvPicPr>
              <p:cNvPr id="5" name="Ink 4">
                <a:extLst>
                  <a:ext uri="{FF2B5EF4-FFF2-40B4-BE49-F238E27FC236}">
                    <a16:creationId xmlns:a16="http://schemas.microsoft.com/office/drawing/2014/main" id="{EFC900B1-5AF0-6DE8-2D2F-13C9C5EA0B6D}"/>
                  </a:ext>
                </a:extLst>
              </p:cNvPr>
              <p:cNvPicPr/>
              <p:nvPr/>
            </p:nvPicPr>
            <p:blipFill>
              <a:blip r:embed="rId4"/>
              <a:stretch>
                <a:fillRect/>
              </a:stretch>
            </p:blipFill>
            <p:spPr>
              <a:xfrm>
                <a:off x="4168849" y="3387442"/>
                <a:ext cx="4636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E8D9A9E-89DF-73F2-9E1F-FEE6C0B22A62}"/>
                  </a:ext>
                </a:extLst>
              </p14:cNvPr>
              <p14:cNvContentPartPr/>
              <p14:nvPr/>
            </p14:nvContentPartPr>
            <p14:xfrm>
              <a:off x="4565209" y="1989922"/>
              <a:ext cx="426960" cy="16920"/>
            </p14:xfrm>
          </p:contentPart>
        </mc:Choice>
        <mc:Fallback xmlns="">
          <p:pic>
            <p:nvPicPr>
              <p:cNvPr id="6" name="Ink 5">
                <a:extLst>
                  <a:ext uri="{FF2B5EF4-FFF2-40B4-BE49-F238E27FC236}">
                    <a16:creationId xmlns:a16="http://schemas.microsoft.com/office/drawing/2014/main" id="{EE8D9A9E-89DF-73F2-9E1F-FEE6C0B22A62}"/>
                  </a:ext>
                </a:extLst>
              </p:cNvPr>
              <p:cNvPicPr/>
              <p:nvPr/>
            </p:nvPicPr>
            <p:blipFill>
              <a:blip r:embed="rId6"/>
              <a:stretch>
                <a:fillRect/>
              </a:stretch>
            </p:blipFill>
            <p:spPr>
              <a:xfrm>
                <a:off x="4559089" y="1983802"/>
                <a:ext cx="439200" cy="29160"/>
              </a:xfrm>
              <a:prstGeom prst="rect">
                <a:avLst/>
              </a:prstGeom>
            </p:spPr>
          </p:pic>
        </mc:Fallback>
      </mc:AlternateContent>
    </p:spTree>
    <p:extLst>
      <p:ext uri="{BB962C8B-B14F-4D97-AF65-F5344CB8AC3E}">
        <p14:creationId xmlns:p14="http://schemas.microsoft.com/office/powerpoint/2010/main" val="19832151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4FA82C-5F37-8F8A-0B06-F63E812B8B8A}"/>
              </a:ext>
            </a:extLst>
          </p:cNvPr>
          <p:cNvSpPr>
            <a:spLocks noGrp="1"/>
          </p:cNvSpPr>
          <p:nvPr>
            <p:ph type="title"/>
          </p:nvPr>
        </p:nvSpPr>
        <p:spPr>
          <a:xfrm>
            <a:off x="1485900" y="95250"/>
            <a:ext cx="6172200" cy="590550"/>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3FB2316A-D144-21D1-1C73-6824CCA408A2}"/>
              </a:ext>
            </a:extLst>
          </p:cNvPr>
          <p:cNvSpPr>
            <a:spLocks noGrp="1"/>
          </p:cNvSpPr>
          <p:nvPr>
            <p:ph idx="1"/>
          </p:nvPr>
        </p:nvSpPr>
        <p:spPr>
          <a:xfrm>
            <a:off x="395288" y="915988"/>
            <a:ext cx="8353425" cy="4032250"/>
          </a:xfrm>
        </p:spPr>
        <p:txBody>
          <a:bodyPr>
            <a:noAutofit/>
          </a:bodyPr>
          <a:lstStyle/>
          <a:p>
            <a:pPr marL="0" indent="0">
              <a:buFont typeface="Arial" panose="020B0604020202020204" pitchFamily="34" charset="0"/>
              <a:buNone/>
              <a:defRPr/>
            </a:pPr>
            <a:r>
              <a:rPr lang="en-US" sz="2300" b="1" dirty="0">
                <a:solidFill>
                  <a:schemeClr val="bg1"/>
                </a:solidFill>
              </a:rPr>
              <a:t>Novelty</a:t>
            </a:r>
          </a:p>
          <a:p>
            <a:pPr>
              <a:defRPr/>
            </a:pPr>
            <a:r>
              <a:rPr lang="en-US" sz="2300" b="1" dirty="0">
                <a:solidFill>
                  <a:srgbClr val="FFFF00"/>
                </a:solidFill>
              </a:rPr>
              <a:t>When does </a:t>
            </a:r>
            <a:r>
              <a:rPr lang="en-US" sz="2300" b="1" dirty="0">
                <a:solidFill>
                  <a:srgbClr val="FF0000"/>
                </a:solidFill>
              </a:rPr>
              <a:t>prior art </a:t>
            </a:r>
            <a:r>
              <a:rPr lang="en-US" sz="2300" b="1" dirty="0">
                <a:solidFill>
                  <a:srgbClr val="FFFF00"/>
                </a:solidFill>
              </a:rPr>
              <a:t>amount to </a:t>
            </a:r>
            <a:r>
              <a:rPr lang="en-US" sz="2300" b="1" dirty="0">
                <a:solidFill>
                  <a:srgbClr val="FF0000"/>
                </a:solidFill>
              </a:rPr>
              <a:t>disclosure </a:t>
            </a:r>
            <a:r>
              <a:rPr lang="en-US" sz="2300" b="1" dirty="0">
                <a:solidFill>
                  <a:srgbClr val="FFFF00"/>
                </a:solidFill>
              </a:rPr>
              <a:t>(</a:t>
            </a:r>
            <a:r>
              <a:rPr lang="en-US" sz="2300" b="1" dirty="0">
                <a:solidFill>
                  <a:schemeClr val="bg1"/>
                </a:solidFill>
              </a:rPr>
              <a:t>rendering what is being applied for not new/novel</a:t>
            </a:r>
            <a:r>
              <a:rPr lang="en-US" sz="2300" b="1" dirty="0">
                <a:solidFill>
                  <a:srgbClr val="FFFF00"/>
                </a:solidFill>
              </a:rPr>
              <a:t>)</a:t>
            </a:r>
            <a:r>
              <a:rPr lang="en-US" sz="2300" b="1" dirty="0">
                <a:solidFill>
                  <a:srgbClr val="FF0000"/>
                </a:solidFill>
              </a:rPr>
              <a:t>?</a:t>
            </a:r>
          </a:p>
          <a:p>
            <a:pPr lvl="1">
              <a:buFont typeface="Courier New" panose="02070309020205020404" pitchFamily="49" charset="0"/>
              <a:buChar char="o"/>
              <a:defRPr/>
            </a:pPr>
            <a:r>
              <a:rPr lang="en-US" sz="2300" dirty="0">
                <a:solidFill>
                  <a:schemeClr val="bg1"/>
                </a:solidFill>
              </a:rPr>
              <a:t>S. 28.2(1)(d): </a:t>
            </a:r>
            <a:r>
              <a:rPr lang="en-CA" sz="2300" dirty="0">
                <a:solidFill>
                  <a:srgbClr val="FFFF00"/>
                </a:solidFill>
              </a:rPr>
              <a:t>where someone else has filed an application for a patent</a:t>
            </a:r>
            <a:r>
              <a:rPr lang="en-CA" sz="2300" dirty="0">
                <a:solidFill>
                  <a:schemeClr val="bg1"/>
                </a:solidFill>
              </a:rPr>
              <a:t> in Canada with a filing date </a:t>
            </a:r>
            <a:r>
              <a:rPr lang="en-CA" sz="2300" dirty="0">
                <a:solidFill>
                  <a:srgbClr val="FFFF00"/>
                </a:solidFill>
              </a:rPr>
              <a:t>after your claim date</a:t>
            </a:r>
            <a:r>
              <a:rPr lang="en-CA" sz="2300" dirty="0">
                <a:solidFill>
                  <a:schemeClr val="bg1"/>
                </a:solidFill>
              </a:rPr>
              <a:t>; </a:t>
            </a:r>
            <a:r>
              <a:rPr lang="en-CA" sz="2300" dirty="0">
                <a:solidFill>
                  <a:srgbClr val="FF0000"/>
                </a:solidFill>
              </a:rPr>
              <a:t>where that other party has another date prior to the claim date of your application </a:t>
            </a:r>
            <a:r>
              <a:rPr lang="en-CA" sz="2300" dirty="0">
                <a:solidFill>
                  <a:schemeClr val="bg1"/>
                </a:solidFill>
              </a:rPr>
              <a:t>that they can rely upon under s. 28.1; where this date is within twelve months of their Canadian filing date; and where the other party has requested priority based on their earlier filing date.</a:t>
            </a:r>
            <a:endParaRPr lang="en-US" sz="2300" dirty="0">
              <a:solidFill>
                <a:schemeClr val="bg1"/>
              </a:solidFill>
            </a:endParaRPr>
          </a:p>
        </p:txBody>
      </p:sp>
      <p:sp>
        <p:nvSpPr>
          <p:cNvPr id="4" name="Slide Number Placeholder 3">
            <a:extLst>
              <a:ext uri="{FF2B5EF4-FFF2-40B4-BE49-F238E27FC236}">
                <a16:creationId xmlns:a16="http://schemas.microsoft.com/office/drawing/2014/main" id="{13141315-CAB9-ECB9-261C-AAA8F6B2594C}"/>
              </a:ext>
            </a:extLst>
          </p:cNvPr>
          <p:cNvSpPr>
            <a:spLocks noGrp="1"/>
          </p:cNvSpPr>
          <p:nvPr>
            <p:ph type="sldNum" sz="quarter" idx="12"/>
          </p:nvPr>
        </p:nvSpPr>
        <p:spPr/>
        <p:txBody>
          <a:bodyPr/>
          <a:lstStyle/>
          <a:p>
            <a:pPr defTabSz="342900" eaLnBrk="1" fontAlgn="auto" hangingPunct="1">
              <a:spcBef>
                <a:spcPts val="0"/>
              </a:spcBef>
              <a:spcAft>
                <a:spcPts val="0"/>
              </a:spcAft>
              <a:defRPr/>
            </a:pPr>
            <a:fld id="{E7C2C70D-AA36-EA4C-833C-D56050AB2860}" type="slidenum">
              <a:rPr lang="en-US" sz="1350">
                <a:solidFill>
                  <a:prstClr val="black"/>
                </a:solidFill>
                <a:latin typeface="Arial"/>
                <a:ea typeface="+mn-ea"/>
              </a:rPr>
              <a:pPr defTabSz="342900" eaLnBrk="1" fontAlgn="auto" hangingPunct="1">
                <a:spcBef>
                  <a:spcPts val="0"/>
                </a:spcBef>
                <a:spcAft>
                  <a:spcPts val="0"/>
                </a:spcAft>
                <a:defRPr/>
              </a:pPr>
              <a:t>140</a:t>
            </a:fld>
            <a:endParaRPr lang="en-US" sz="1350">
              <a:solidFill>
                <a:prstClr val="black"/>
              </a:solidFill>
              <a:latin typeface="Arial"/>
              <a:ea typeface="+mn-ea"/>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5">
            <a:extLst>
              <a:ext uri="{FF2B5EF4-FFF2-40B4-BE49-F238E27FC236}">
                <a16:creationId xmlns:a16="http://schemas.microsoft.com/office/drawing/2014/main" id="{F913247A-D353-4CD7-0077-1D689642CCA0}"/>
              </a:ext>
            </a:extLst>
          </p:cNvPr>
          <p:cNvSpPr>
            <a:spLocks noGrp="1" noChangeArrowheads="1"/>
          </p:cNvSpPr>
          <p:nvPr>
            <p:ph type="title"/>
          </p:nvPr>
        </p:nvSpPr>
        <p:spPr bwMode="auto">
          <a:xfrm>
            <a:off x="1485900" y="95250"/>
            <a:ext cx="6172200" cy="725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F841A93F-2CB9-69C9-9DB0-C328B907691C}"/>
              </a:ext>
            </a:extLst>
          </p:cNvPr>
          <p:cNvSpPr>
            <a:spLocks noGrp="1"/>
          </p:cNvSpPr>
          <p:nvPr>
            <p:ph idx="1"/>
          </p:nvPr>
        </p:nvSpPr>
        <p:spPr>
          <a:xfrm>
            <a:off x="395288" y="987425"/>
            <a:ext cx="8353425" cy="3902075"/>
          </a:xfrm>
        </p:spPr>
        <p:txBody>
          <a:bodyPr>
            <a:normAutofit/>
          </a:bodyPr>
          <a:lstStyle/>
          <a:p>
            <a:pPr marL="0" indent="0">
              <a:buFont typeface="Arial" panose="020B0604020202020204" pitchFamily="34" charset="0"/>
              <a:buNone/>
              <a:defRPr/>
            </a:pPr>
            <a:r>
              <a:rPr lang="en-US" sz="2000" b="1" dirty="0">
                <a:solidFill>
                  <a:schemeClr val="bg1"/>
                </a:solidFill>
              </a:rPr>
              <a:t>Novelty</a:t>
            </a:r>
          </a:p>
          <a:p>
            <a:pPr>
              <a:defRPr/>
            </a:pPr>
            <a:r>
              <a:rPr lang="en-US" sz="2000" dirty="0">
                <a:solidFill>
                  <a:srgbClr val="FFFF00"/>
                </a:solidFill>
              </a:rPr>
              <a:t>Example</a:t>
            </a:r>
            <a:r>
              <a:rPr lang="en-US" sz="2000" dirty="0">
                <a:solidFill>
                  <a:schemeClr val="bg1"/>
                </a:solidFill>
              </a:rPr>
              <a:t>: (s. 28.2(1)(d))</a:t>
            </a:r>
          </a:p>
          <a:p>
            <a:pPr lvl="1">
              <a:buFont typeface="Courier New" panose="02070309020205020404" pitchFamily="49" charset="0"/>
              <a:buChar char="o"/>
              <a:defRPr/>
            </a:pPr>
            <a:r>
              <a:rPr lang="en-CA" sz="2000" dirty="0">
                <a:solidFill>
                  <a:schemeClr val="bg1"/>
                </a:solidFill>
              </a:rPr>
              <a:t>February 16, 2018: B files for a patent in Germany</a:t>
            </a:r>
            <a:endParaRPr lang="en-US" sz="2000" dirty="0">
              <a:solidFill>
                <a:schemeClr val="bg1"/>
              </a:solidFill>
            </a:endParaRPr>
          </a:p>
          <a:p>
            <a:pPr lvl="1">
              <a:buFont typeface="Courier New" panose="02070309020205020404" pitchFamily="49" charset="0"/>
              <a:buChar char="o"/>
              <a:defRPr/>
            </a:pPr>
            <a:r>
              <a:rPr lang="en-CA" sz="2000" dirty="0">
                <a:solidFill>
                  <a:schemeClr val="bg1"/>
                </a:solidFill>
              </a:rPr>
              <a:t>March 2, 2018: A files in US.</a:t>
            </a:r>
            <a:endParaRPr lang="en-US" sz="2000" dirty="0">
              <a:solidFill>
                <a:schemeClr val="bg1"/>
              </a:solidFill>
            </a:endParaRPr>
          </a:p>
          <a:p>
            <a:pPr lvl="1">
              <a:buFont typeface="Courier New" panose="02070309020205020404" pitchFamily="49" charset="0"/>
              <a:buChar char="o"/>
              <a:defRPr/>
            </a:pPr>
            <a:r>
              <a:rPr lang="en-CA" sz="2000" dirty="0">
                <a:solidFill>
                  <a:schemeClr val="bg1"/>
                </a:solidFill>
              </a:rPr>
              <a:t>June 23, 2018: A files in Canada and makes a request for priority based on the earlier filing date.</a:t>
            </a:r>
            <a:endParaRPr lang="en-US" sz="2000" dirty="0">
              <a:solidFill>
                <a:schemeClr val="bg1"/>
              </a:solidFill>
            </a:endParaRPr>
          </a:p>
          <a:p>
            <a:pPr lvl="1">
              <a:buFont typeface="Courier New" panose="02070309020205020404" pitchFamily="49" charset="0"/>
              <a:buChar char="o"/>
              <a:defRPr/>
            </a:pPr>
            <a:r>
              <a:rPr lang="en-CA" sz="2000" dirty="0">
                <a:solidFill>
                  <a:schemeClr val="bg1"/>
                </a:solidFill>
              </a:rPr>
              <a:t>August 5, 2018: B files in Canada and makes a request for priority based on the earlier filing date. </a:t>
            </a:r>
            <a:endParaRPr lang="en-US" sz="2000" dirty="0">
              <a:solidFill>
                <a:schemeClr val="bg1"/>
              </a:solidFill>
            </a:endParaRPr>
          </a:p>
          <a:p>
            <a:pPr>
              <a:defRPr/>
            </a:pPr>
            <a:r>
              <a:rPr lang="en-US" sz="2000" dirty="0">
                <a:solidFill>
                  <a:schemeClr val="bg1"/>
                </a:solidFill>
              </a:rPr>
              <a:t>In this case, </a:t>
            </a:r>
            <a:r>
              <a:rPr lang="en-US" sz="2000" dirty="0">
                <a:solidFill>
                  <a:srgbClr val="FFFF00"/>
                </a:solidFill>
              </a:rPr>
              <a:t>although B’s Canadian filing date is after A’s, her claim date is prior to A’s claim date</a:t>
            </a:r>
            <a:r>
              <a:rPr lang="en-US" sz="2000" dirty="0">
                <a:solidFill>
                  <a:schemeClr val="bg1"/>
                </a:solidFill>
              </a:rPr>
              <a:t>.  A’s patent will be void for lack of novelty.</a:t>
            </a:r>
          </a:p>
          <a:p>
            <a:pPr lvl="2">
              <a:defRPr/>
            </a:pPr>
            <a:endParaRPr lang="en-US" dirty="0"/>
          </a:p>
        </p:txBody>
      </p:sp>
      <p:sp>
        <p:nvSpPr>
          <p:cNvPr id="4" name="Slide Number Placeholder 3">
            <a:extLst>
              <a:ext uri="{FF2B5EF4-FFF2-40B4-BE49-F238E27FC236}">
                <a16:creationId xmlns:a16="http://schemas.microsoft.com/office/drawing/2014/main" id="{9806E80F-C4B0-11E9-65D6-EA3F709BEDF7}"/>
              </a:ext>
            </a:extLst>
          </p:cNvPr>
          <p:cNvSpPr>
            <a:spLocks noGrp="1"/>
          </p:cNvSpPr>
          <p:nvPr>
            <p:ph type="sldNum" sz="quarter" idx="12"/>
          </p:nvPr>
        </p:nvSpPr>
        <p:spPr/>
        <p:txBody>
          <a:bodyPr/>
          <a:lstStyle/>
          <a:p>
            <a:pPr defTabSz="342900" eaLnBrk="1" fontAlgn="auto" hangingPunct="1">
              <a:spcBef>
                <a:spcPts val="0"/>
              </a:spcBef>
              <a:spcAft>
                <a:spcPts val="0"/>
              </a:spcAft>
              <a:defRPr/>
            </a:pPr>
            <a:fld id="{34077742-6A84-A543-92FB-2FBCD33A3089}" type="slidenum">
              <a:rPr lang="en-US" sz="1350">
                <a:solidFill>
                  <a:prstClr val="black"/>
                </a:solidFill>
                <a:latin typeface="Arial"/>
                <a:ea typeface="+mn-ea"/>
              </a:rPr>
              <a:pPr defTabSz="342900" eaLnBrk="1" fontAlgn="auto" hangingPunct="1">
                <a:spcBef>
                  <a:spcPts val="0"/>
                </a:spcBef>
                <a:spcAft>
                  <a:spcPts val="0"/>
                </a:spcAft>
                <a:defRPr/>
              </a:pPr>
              <a:t>141</a:t>
            </a:fld>
            <a:endParaRPr lang="en-US" sz="1350">
              <a:solidFill>
                <a:prstClr val="black"/>
              </a:solidFill>
              <a:latin typeface="Arial"/>
              <a:ea typeface="+mn-ea"/>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5">
            <a:extLst>
              <a:ext uri="{FF2B5EF4-FFF2-40B4-BE49-F238E27FC236}">
                <a16:creationId xmlns:a16="http://schemas.microsoft.com/office/drawing/2014/main" id="{B9241269-2AF0-B2AF-8708-62A164EDD5BB}"/>
              </a:ext>
            </a:extLst>
          </p:cNvPr>
          <p:cNvSpPr>
            <a:spLocks noGrp="1" noChangeArrowheads="1"/>
          </p:cNvSpPr>
          <p:nvPr>
            <p:ph type="title"/>
          </p:nvPr>
        </p:nvSpPr>
        <p:spPr bwMode="auto">
          <a:xfrm>
            <a:off x="1485900" y="88900"/>
            <a:ext cx="6172200" cy="660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DDC0DFE6-564C-E67A-0F4D-2345076B4A71}"/>
              </a:ext>
            </a:extLst>
          </p:cNvPr>
          <p:cNvSpPr>
            <a:spLocks noGrp="1"/>
          </p:cNvSpPr>
          <p:nvPr>
            <p:ph idx="1"/>
          </p:nvPr>
        </p:nvSpPr>
        <p:spPr>
          <a:xfrm>
            <a:off x="323850" y="1058863"/>
            <a:ext cx="8496300" cy="3538537"/>
          </a:xfrm>
        </p:spPr>
        <p:txBody>
          <a:bodyPr>
            <a:normAutofit fontScale="92500"/>
          </a:bodyPr>
          <a:lstStyle/>
          <a:p>
            <a:pPr marL="0" indent="0">
              <a:buFont typeface="Arial" panose="020B0604020202020204" pitchFamily="34" charset="0"/>
              <a:buNone/>
              <a:defRPr/>
            </a:pPr>
            <a:r>
              <a:rPr lang="en-US" sz="2625" b="1" dirty="0">
                <a:solidFill>
                  <a:schemeClr val="bg1"/>
                </a:solidFill>
              </a:rPr>
              <a:t>When has </a:t>
            </a:r>
            <a:r>
              <a:rPr lang="en-US" sz="2625" b="1" dirty="0">
                <a:solidFill>
                  <a:srgbClr val="FFFF00"/>
                </a:solidFill>
              </a:rPr>
              <a:t>anticipation</a:t>
            </a:r>
            <a:r>
              <a:rPr lang="en-US" sz="2625" b="1" dirty="0">
                <a:solidFill>
                  <a:schemeClr val="bg1"/>
                </a:solidFill>
              </a:rPr>
              <a:t> occurred</a:t>
            </a:r>
            <a:r>
              <a:rPr lang="en-US" sz="2625" b="1" dirty="0">
                <a:solidFill>
                  <a:srgbClr val="FF0000"/>
                </a:solidFill>
              </a:rPr>
              <a:t>?</a:t>
            </a:r>
          </a:p>
          <a:p>
            <a:pPr>
              <a:defRPr/>
            </a:pPr>
            <a:r>
              <a:rPr lang="en-US" sz="2625" dirty="0">
                <a:solidFill>
                  <a:schemeClr val="bg1"/>
                </a:solidFill>
              </a:rPr>
              <a:t>Lack of novelty is only found when your invention has been disclosed in a single publication/use</a:t>
            </a:r>
          </a:p>
          <a:p>
            <a:pPr>
              <a:defRPr/>
            </a:pPr>
            <a:r>
              <a:rPr lang="en-US" sz="2625" dirty="0">
                <a:solidFill>
                  <a:schemeClr val="bg1"/>
                </a:solidFill>
              </a:rPr>
              <a:t>This </a:t>
            </a:r>
            <a:r>
              <a:rPr lang="en-US" sz="2625" dirty="0">
                <a:solidFill>
                  <a:srgbClr val="FFFF00"/>
                </a:solidFill>
              </a:rPr>
              <a:t>publication must disclose the invention </a:t>
            </a:r>
            <a:r>
              <a:rPr lang="en-US" sz="2625" dirty="0">
                <a:solidFill>
                  <a:srgbClr val="FF0000"/>
                </a:solidFill>
              </a:rPr>
              <a:t>without </a:t>
            </a:r>
            <a:r>
              <a:rPr lang="en-US" sz="2625" dirty="0">
                <a:solidFill>
                  <a:srgbClr val="FFFF00"/>
                </a:solidFill>
              </a:rPr>
              <a:t>“</a:t>
            </a:r>
            <a:r>
              <a:rPr lang="en-US" sz="2625" dirty="0" err="1">
                <a:solidFill>
                  <a:srgbClr val="FF0000"/>
                </a:solidFill>
              </a:rPr>
              <a:t>mosaicing</a:t>
            </a:r>
            <a:r>
              <a:rPr lang="en-US" sz="2625" dirty="0">
                <a:solidFill>
                  <a:srgbClr val="FFFF00"/>
                </a:solidFill>
              </a:rPr>
              <a:t>” </a:t>
            </a:r>
            <a:r>
              <a:rPr lang="en-US" sz="2625" dirty="0">
                <a:solidFill>
                  <a:srgbClr val="FF0000"/>
                </a:solidFill>
              </a:rPr>
              <a:t>references</a:t>
            </a:r>
          </a:p>
          <a:p>
            <a:pPr>
              <a:defRPr/>
            </a:pPr>
            <a:r>
              <a:rPr lang="en-US" sz="2625" dirty="0" err="1">
                <a:solidFill>
                  <a:srgbClr val="FF0000"/>
                </a:solidFill>
              </a:rPr>
              <a:t>Mosaicing</a:t>
            </a:r>
            <a:r>
              <a:rPr lang="en-US" sz="2625" dirty="0">
                <a:solidFill>
                  <a:srgbClr val="FF0000"/>
                </a:solidFill>
              </a:rPr>
              <a:t> </a:t>
            </a:r>
            <a:r>
              <a:rPr lang="en-US" sz="2625" dirty="0">
                <a:solidFill>
                  <a:srgbClr val="FFFF00"/>
                </a:solidFill>
              </a:rPr>
              <a:t>=</a:t>
            </a:r>
            <a:r>
              <a:rPr lang="en-US" sz="2625" dirty="0">
                <a:solidFill>
                  <a:srgbClr val="FF0000"/>
                </a:solidFill>
              </a:rPr>
              <a:t> </a:t>
            </a:r>
            <a:r>
              <a:rPr lang="en-CA" sz="2625" dirty="0">
                <a:solidFill>
                  <a:srgbClr val="00B0F0"/>
                </a:solidFill>
              </a:rPr>
              <a:t>collect a file of references and say that these references, taken together, disclose the subject matter </a:t>
            </a:r>
          </a:p>
          <a:p>
            <a:pPr>
              <a:defRPr/>
            </a:pPr>
            <a:r>
              <a:rPr lang="en-US" sz="2625" dirty="0">
                <a:solidFill>
                  <a:schemeClr val="bg1"/>
                </a:solidFill>
              </a:rPr>
              <a:t>Commonly occurs through publication</a:t>
            </a:r>
            <a:r>
              <a:rPr lang="en-US" sz="2625" dirty="0">
                <a:solidFill>
                  <a:srgbClr val="FF0000"/>
                </a:solidFill>
              </a:rPr>
              <a:t>…</a:t>
            </a:r>
          </a:p>
          <a:p>
            <a:pPr lvl="2">
              <a:defRPr/>
            </a:pPr>
            <a:endParaRPr lang="en-US" dirty="0"/>
          </a:p>
        </p:txBody>
      </p:sp>
      <p:sp>
        <p:nvSpPr>
          <p:cNvPr id="4" name="Slide Number Placeholder 3">
            <a:extLst>
              <a:ext uri="{FF2B5EF4-FFF2-40B4-BE49-F238E27FC236}">
                <a16:creationId xmlns:a16="http://schemas.microsoft.com/office/drawing/2014/main" id="{594669D1-69EC-5AAC-F055-AB905D8F41DA}"/>
              </a:ext>
            </a:extLst>
          </p:cNvPr>
          <p:cNvSpPr>
            <a:spLocks noGrp="1"/>
          </p:cNvSpPr>
          <p:nvPr>
            <p:ph type="sldNum" sz="quarter" idx="12"/>
          </p:nvPr>
        </p:nvSpPr>
        <p:spPr/>
        <p:txBody>
          <a:bodyPr/>
          <a:lstStyle/>
          <a:p>
            <a:pPr defTabSz="342900" eaLnBrk="1" fontAlgn="auto" hangingPunct="1">
              <a:spcBef>
                <a:spcPts val="0"/>
              </a:spcBef>
              <a:spcAft>
                <a:spcPts val="0"/>
              </a:spcAft>
              <a:defRPr/>
            </a:pPr>
            <a:fld id="{128B5519-2EEE-F44B-A26F-1E8D606EE90D}" type="slidenum">
              <a:rPr lang="en-US" sz="1350">
                <a:solidFill>
                  <a:prstClr val="black"/>
                </a:solidFill>
                <a:latin typeface="Arial"/>
                <a:ea typeface="+mn-ea"/>
              </a:rPr>
              <a:pPr defTabSz="342900" eaLnBrk="1" fontAlgn="auto" hangingPunct="1">
                <a:spcBef>
                  <a:spcPts val="0"/>
                </a:spcBef>
                <a:spcAft>
                  <a:spcPts val="0"/>
                </a:spcAft>
                <a:defRPr/>
              </a:pPr>
              <a:t>142</a:t>
            </a:fld>
            <a:endParaRPr lang="en-US" sz="1350">
              <a:solidFill>
                <a:prstClr val="black"/>
              </a:solidFill>
              <a:latin typeface="Arial"/>
              <a:ea typeface="+mn-ea"/>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5">
            <a:extLst>
              <a:ext uri="{FF2B5EF4-FFF2-40B4-BE49-F238E27FC236}">
                <a16:creationId xmlns:a16="http://schemas.microsoft.com/office/drawing/2014/main" id="{BA96CD53-17DA-9292-3576-4A71717D30C5}"/>
              </a:ext>
            </a:extLst>
          </p:cNvPr>
          <p:cNvSpPr>
            <a:spLocks noGrp="1" noChangeArrowheads="1"/>
          </p:cNvSpPr>
          <p:nvPr>
            <p:ph type="title"/>
          </p:nvPr>
        </p:nvSpPr>
        <p:spPr bwMode="auto">
          <a:xfrm>
            <a:off x="1485900" y="88900"/>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1A0F8962-3741-3076-B164-E3E520AAF86D}"/>
              </a:ext>
            </a:extLst>
          </p:cNvPr>
          <p:cNvSpPr>
            <a:spLocks noGrp="1"/>
          </p:cNvSpPr>
          <p:nvPr>
            <p:ph idx="1"/>
          </p:nvPr>
        </p:nvSpPr>
        <p:spPr/>
        <p:txBody>
          <a:bodyPr>
            <a:normAutofit fontScale="25000" lnSpcReduction="20000"/>
          </a:bodyPr>
          <a:lstStyle/>
          <a:p>
            <a:pPr lvl="1">
              <a:defRPr/>
            </a:pPr>
            <a:endParaRPr lang="en-US" dirty="0"/>
          </a:p>
        </p:txBody>
      </p:sp>
      <p:sp>
        <p:nvSpPr>
          <p:cNvPr id="4" name="Slide Number Placeholder 3">
            <a:extLst>
              <a:ext uri="{FF2B5EF4-FFF2-40B4-BE49-F238E27FC236}">
                <a16:creationId xmlns:a16="http://schemas.microsoft.com/office/drawing/2014/main" id="{06FB6846-2DB7-772F-A409-0F8ED99364B3}"/>
              </a:ext>
            </a:extLst>
          </p:cNvPr>
          <p:cNvSpPr>
            <a:spLocks noGrp="1"/>
          </p:cNvSpPr>
          <p:nvPr>
            <p:ph type="sldNum" sz="quarter" idx="12"/>
          </p:nvPr>
        </p:nvSpPr>
        <p:spPr/>
        <p:txBody>
          <a:bodyPr/>
          <a:lstStyle/>
          <a:p>
            <a:pPr defTabSz="342900" eaLnBrk="1" fontAlgn="auto" hangingPunct="1">
              <a:spcBef>
                <a:spcPts val="0"/>
              </a:spcBef>
              <a:spcAft>
                <a:spcPts val="0"/>
              </a:spcAft>
              <a:defRPr/>
            </a:pPr>
            <a:fld id="{CB48C868-4F0D-1D4F-87E3-B0EF44B100F5}" type="slidenum">
              <a:rPr lang="en-US" sz="1350">
                <a:solidFill>
                  <a:prstClr val="black"/>
                </a:solidFill>
                <a:latin typeface="Arial"/>
                <a:ea typeface="+mn-ea"/>
              </a:rPr>
              <a:pPr defTabSz="342900" eaLnBrk="1" fontAlgn="auto" hangingPunct="1">
                <a:spcBef>
                  <a:spcPts val="0"/>
                </a:spcBef>
                <a:spcAft>
                  <a:spcPts val="0"/>
                </a:spcAft>
                <a:defRPr/>
              </a:pPr>
              <a:t>143</a:t>
            </a:fld>
            <a:endParaRPr lang="en-US" sz="1350">
              <a:solidFill>
                <a:prstClr val="black"/>
              </a:solidFill>
              <a:latin typeface="Arial"/>
              <a:ea typeface="+mn-ea"/>
            </a:endParaRPr>
          </a:p>
        </p:txBody>
      </p:sp>
      <p:sp>
        <p:nvSpPr>
          <p:cNvPr id="5" name="TextBox 4">
            <a:extLst>
              <a:ext uri="{FF2B5EF4-FFF2-40B4-BE49-F238E27FC236}">
                <a16:creationId xmlns:a16="http://schemas.microsoft.com/office/drawing/2014/main" id="{CE3675DF-0311-2443-73AB-BD439E55CA7E}"/>
              </a:ext>
            </a:extLst>
          </p:cNvPr>
          <p:cNvSpPr txBox="1"/>
          <p:nvPr/>
        </p:nvSpPr>
        <p:spPr>
          <a:xfrm>
            <a:off x="360363" y="1131888"/>
            <a:ext cx="8423275" cy="3538537"/>
          </a:xfrm>
          <a:prstGeom prst="rect">
            <a:avLst/>
          </a:prstGeom>
          <a:noFill/>
        </p:spPr>
        <p:txBody>
          <a:bodyPr>
            <a:spAutoFit/>
          </a:bodyPr>
          <a:lstStyle/>
          <a:p>
            <a:pPr>
              <a:defRPr/>
            </a:pPr>
            <a:r>
              <a:rPr lang="en-US" sz="2800" b="1" dirty="0">
                <a:solidFill>
                  <a:srgbClr val="FF0000"/>
                </a:solidFill>
              </a:rPr>
              <a:t>Other ways through which disclosure can occur</a:t>
            </a:r>
          </a:p>
          <a:p>
            <a:pPr marL="342900" indent="-342900">
              <a:buFont typeface="Arial" panose="020B0604020202020204" pitchFamily="34" charset="0"/>
              <a:buChar char="•"/>
              <a:defRPr/>
            </a:pPr>
            <a:r>
              <a:rPr lang="en-US" sz="2800" dirty="0">
                <a:solidFill>
                  <a:schemeClr val="bg1"/>
                </a:solidFill>
              </a:rPr>
              <a:t>Display of the invention in a public place</a:t>
            </a:r>
          </a:p>
          <a:p>
            <a:pPr marL="342900" indent="-342900">
              <a:buFont typeface="Arial" panose="020B0604020202020204" pitchFamily="34" charset="0"/>
              <a:buChar char="•"/>
              <a:defRPr/>
            </a:pPr>
            <a:r>
              <a:rPr lang="en-US" sz="2800" dirty="0">
                <a:solidFill>
                  <a:schemeClr val="bg1"/>
                </a:solidFill>
              </a:rPr>
              <a:t>Sale of the invention</a:t>
            </a:r>
          </a:p>
          <a:p>
            <a:pPr marL="342900" indent="-342900">
              <a:buFont typeface="Arial" panose="020B0604020202020204" pitchFamily="34" charset="0"/>
              <a:buChar char="•"/>
              <a:defRPr/>
            </a:pPr>
            <a:r>
              <a:rPr lang="en-US" sz="2800" dirty="0">
                <a:solidFill>
                  <a:schemeClr val="bg1"/>
                </a:solidFill>
              </a:rPr>
              <a:t>Use of the invention</a:t>
            </a:r>
          </a:p>
          <a:p>
            <a:pPr marL="342900" indent="-342900">
              <a:buFont typeface="Arial" panose="020B0604020202020204" pitchFamily="34" charset="0"/>
              <a:buChar char="•"/>
              <a:defRPr/>
            </a:pPr>
            <a:r>
              <a:rPr lang="en-US" sz="2800" dirty="0">
                <a:solidFill>
                  <a:schemeClr val="bg1"/>
                </a:solidFill>
              </a:rPr>
              <a:t>Conference presentation</a:t>
            </a:r>
          </a:p>
          <a:p>
            <a:pPr marL="342900" indent="-342900">
              <a:buFont typeface="Arial" panose="020B0604020202020204" pitchFamily="34" charset="0"/>
              <a:buChar char="•"/>
              <a:defRPr/>
            </a:pPr>
            <a:r>
              <a:rPr lang="en-US" sz="2800" dirty="0">
                <a:solidFill>
                  <a:schemeClr val="bg1"/>
                </a:solidFill>
              </a:rPr>
              <a:t>Disclosure online</a:t>
            </a:r>
          </a:p>
          <a:p>
            <a:pPr marL="342900" indent="-342900">
              <a:buFont typeface="Arial" panose="020B0604020202020204" pitchFamily="34" charset="0"/>
              <a:buChar char="•"/>
              <a:defRPr/>
            </a:pPr>
            <a:r>
              <a:rPr lang="en-US" sz="2800" dirty="0">
                <a:solidFill>
                  <a:schemeClr val="bg1"/>
                </a:solidFill>
              </a:rPr>
              <a:t>Filing of earlier patent application</a:t>
            </a:r>
          </a:p>
          <a:p>
            <a:pPr marL="342900" indent="-342900">
              <a:buFont typeface="Arial" panose="020B0604020202020204" pitchFamily="34" charset="0"/>
              <a:buChar char="•"/>
              <a:defRPr/>
            </a:pPr>
            <a:r>
              <a:rPr lang="en-US" sz="2800" dirty="0">
                <a:solidFill>
                  <a:schemeClr val="bg1"/>
                </a:solidFill>
              </a:rPr>
              <a:t>NB: in Canada or elsewhere… (s. 28.2)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5">
            <a:extLst>
              <a:ext uri="{FF2B5EF4-FFF2-40B4-BE49-F238E27FC236}">
                <a16:creationId xmlns:a16="http://schemas.microsoft.com/office/drawing/2014/main" id="{BB7E1576-DCE5-8D46-FD1C-85630D2BCF61}"/>
              </a:ext>
            </a:extLst>
          </p:cNvPr>
          <p:cNvSpPr>
            <a:spLocks noGrp="1" noChangeArrowheads="1"/>
          </p:cNvSpPr>
          <p:nvPr>
            <p:ph type="title"/>
          </p:nvPr>
        </p:nvSpPr>
        <p:spPr bwMode="auto">
          <a:xfrm>
            <a:off x="1485900" y="52388"/>
            <a:ext cx="6172200" cy="665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E0C705FC-E2E2-EA59-1123-C1CCB5014C29}"/>
              </a:ext>
            </a:extLst>
          </p:cNvPr>
          <p:cNvSpPr>
            <a:spLocks noGrp="1"/>
          </p:cNvSpPr>
          <p:nvPr>
            <p:ph idx="1"/>
          </p:nvPr>
        </p:nvSpPr>
        <p:spPr>
          <a:xfrm>
            <a:off x="431800" y="915988"/>
            <a:ext cx="8280400" cy="4103687"/>
          </a:xfrm>
        </p:spPr>
        <p:txBody>
          <a:bodyPr>
            <a:noAutofit/>
          </a:bodyPr>
          <a:lstStyle/>
          <a:p>
            <a:pPr marL="0" indent="0">
              <a:buFont typeface="Arial" panose="020B0604020202020204" pitchFamily="34" charset="0"/>
              <a:buNone/>
              <a:defRPr/>
            </a:pPr>
            <a:r>
              <a:rPr lang="en-US" sz="2100" b="1" dirty="0">
                <a:solidFill>
                  <a:schemeClr val="bg1"/>
                </a:solidFill>
              </a:rPr>
              <a:t>Novelty was refined in </a:t>
            </a:r>
            <a:r>
              <a:rPr lang="en-US" sz="2100" i="1" dirty="0" err="1">
                <a:solidFill>
                  <a:srgbClr val="00B0F0"/>
                </a:solidFill>
              </a:rPr>
              <a:t>Apotex</a:t>
            </a:r>
            <a:r>
              <a:rPr lang="en-US" sz="2100" i="1" dirty="0">
                <a:solidFill>
                  <a:srgbClr val="00B0F0"/>
                </a:solidFill>
              </a:rPr>
              <a:t> v. </a:t>
            </a:r>
            <a:r>
              <a:rPr lang="en-US" sz="2100" i="1" dirty="0" err="1">
                <a:solidFill>
                  <a:srgbClr val="00B0F0"/>
                </a:solidFill>
              </a:rPr>
              <a:t>Sanofi-Synthelabo</a:t>
            </a:r>
            <a:r>
              <a:rPr lang="en-US" sz="2100" i="1" dirty="0">
                <a:solidFill>
                  <a:srgbClr val="00B0F0"/>
                </a:solidFill>
              </a:rPr>
              <a:t> </a:t>
            </a:r>
            <a:r>
              <a:rPr lang="en-US" sz="2100" dirty="0">
                <a:solidFill>
                  <a:schemeClr val="bg1"/>
                </a:solidFill>
              </a:rPr>
              <a:t>(</a:t>
            </a:r>
            <a:r>
              <a:rPr lang="en-US" sz="2100" dirty="0">
                <a:solidFill>
                  <a:srgbClr val="FF0000"/>
                </a:solidFill>
              </a:rPr>
              <a:t>SCC</a:t>
            </a:r>
            <a:r>
              <a:rPr lang="en-US" sz="2100" dirty="0">
                <a:solidFill>
                  <a:schemeClr val="bg1"/>
                </a:solidFill>
              </a:rPr>
              <a:t>, 2008)</a:t>
            </a:r>
          </a:p>
          <a:p>
            <a:pPr>
              <a:defRPr/>
            </a:pPr>
            <a:r>
              <a:rPr lang="en-US" sz="2100" dirty="0">
                <a:solidFill>
                  <a:srgbClr val="FF0000"/>
                </a:solidFill>
              </a:rPr>
              <a:t>Two</a:t>
            </a:r>
            <a:r>
              <a:rPr lang="en-US" sz="2100" dirty="0">
                <a:solidFill>
                  <a:schemeClr val="bg1"/>
                </a:solidFill>
              </a:rPr>
              <a:t>-</a:t>
            </a:r>
            <a:r>
              <a:rPr lang="en-US" sz="2100" dirty="0">
                <a:solidFill>
                  <a:srgbClr val="FF0000"/>
                </a:solidFill>
              </a:rPr>
              <a:t>part test</a:t>
            </a:r>
            <a:r>
              <a:rPr lang="en-US" sz="2100" dirty="0">
                <a:solidFill>
                  <a:schemeClr val="bg1"/>
                </a:solidFill>
              </a:rPr>
              <a:t>: There is no novelty where there is (1) </a:t>
            </a:r>
            <a:r>
              <a:rPr lang="en-US" sz="2100" dirty="0">
                <a:solidFill>
                  <a:srgbClr val="FFFF00"/>
                </a:solidFill>
              </a:rPr>
              <a:t>prior disclosure </a:t>
            </a:r>
            <a:r>
              <a:rPr lang="en-US" sz="2100" dirty="0">
                <a:solidFill>
                  <a:schemeClr val="bg1"/>
                </a:solidFill>
              </a:rPr>
              <a:t>and (2) </a:t>
            </a:r>
            <a:r>
              <a:rPr lang="en-US" sz="2100" dirty="0">
                <a:solidFill>
                  <a:srgbClr val="FFFF00"/>
                </a:solidFill>
              </a:rPr>
              <a:t>enablement</a:t>
            </a:r>
          </a:p>
          <a:p>
            <a:pPr>
              <a:defRPr/>
            </a:pPr>
            <a:r>
              <a:rPr lang="en-US" sz="2100" dirty="0">
                <a:solidFill>
                  <a:schemeClr val="bg1"/>
                </a:solidFill>
              </a:rPr>
              <a:t>(1) </a:t>
            </a:r>
            <a:r>
              <a:rPr lang="en-US" sz="2100" dirty="0">
                <a:solidFill>
                  <a:srgbClr val="FF0000"/>
                </a:solidFill>
              </a:rPr>
              <a:t>Prior disclosure</a:t>
            </a:r>
            <a:r>
              <a:rPr lang="en-US" sz="2100" dirty="0">
                <a:solidFill>
                  <a:schemeClr val="bg1"/>
                </a:solidFill>
              </a:rPr>
              <a:t>:</a:t>
            </a:r>
          </a:p>
          <a:p>
            <a:pPr lvl="1">
              <a:buFont typeface="Courier New" panose="02070309020205020404" pitchFamily="49" charset="0"/>
              <a:buChar char="o"/>
              <a:defRPr/>
            </a:pPr>
            <a:r>
              <a:rPr lang="en-CA" sz="2100" dirty="0">
                <a:solidFill>
                  <a:schemeClr val="bg1"/>
                </a:solidFill>
              </a:rPr>
              <a:t>The </a:t>
            </a:r>
            <a:r>
              <a:rPr lang="en-CA" sz="2100" dirty="0">
                <a:solidFill>
                  <a:srgbClr val="FFFF00"/>
                </a:solidFill>
              </a:rPr>
              <a:t>prior </a:t>
            </a:r>
            <a:r>
              <a:rPr lang="en-CA" sz="2100" dirty="0">
                <a:solidFill>
                  <a:schemeClr val="bg1"/>
                </a:solidFill>
              </a:rPr>
              <a:t>[publication/sale/use/patent] </a:t>
            </a:r>
            <a:r>
              <a:rPr lang="en-CA" sz="2100" dirty="0">
                <a:solidFill>
                  <a:srgbClr val="FFFF00"/>
                </a:solidFill>
              </a:rPr>
              <a:t>must disclose subject matter which, if performed, would necessarily result in infringement</a:t>
            </a:r>
            <a:r>
              <a:rPr lang="en-CA" sz="2100" dirty="0">
                <a:solidFill>
                  <a:schemeClr val="bg1"/>
                </a:solidFill>
              </a:rPr>
              <a:t> of that patent. At this stage, the skilled person is simply [analyzing] the prior [publication/sale/use/patent] for the purposes of understanding it. </a:t>
            </a:r>
            <a:r>
              <a:rPr lang="en-CA" sz="2100" dirty="0">
                <a:solidFill>
                  <a:srgbClr val="FF0000"/>
                </a:solidFill>
              </a:rPr>
              <a:t>There is no room for trial and error or experimentation </a:t>
            </a:r>
            <a:r>
              <a:rPr lang="en-CA" sz="2100" dirty="0">
                <a:solidFill>
                  <a:schemeClr val="bg1"/>
                </a:solidFill>
              </a:rPr>
              <a:t>by the skilled person.</a:t>
            </a:r>
            <a:endParaRPr lang="en-US" sz="2100" dirty="0">
              <a:solidFill>
                <a:schemeClr val="bg1"/>
              </a:solidFill>
            </a:endParaRPr>
          </a:p>
        </p:txBody>
      </p:sp>
      <p:sp>
        <p:nvSpPr>
          <p:cNvPr id="4" name="Slide Number Placeholder 3">
            <a:extLst>
              <a:ext uri="{FF2B5EF4-FFF2-40B4-BE49-F238E27FC236}">
                <a16:creationId xmlns:a16="http://schemas.microsoft.com/office/drawing/2014/main" id="{77927250-9592-AC7F-B8ED-495F56230FDF}"/>
              </a:ext>
            </a:extLst>
          </p:cNvPr>
          <p:cNvSpPr>
            <a:spLocks noGrp="1"/>
          </p:cNvSpPr>
          <p:nvPr>
            <p:ph type="sldNum" sz="quarter" idx="12"/>
          </p:nvPr>
        </p:nvSpPr>
        <p:spPr/>
        <p:txBody>
          <a:bodyPr/>
          <a:lstStyle/>
          <a:p>
            <a:pPr defTabSz="342900" eaLnBrk="1" fontAlgn="auto" hangingPunct="1">
              <a:spcBef>
                <a:spcPts val="0"/>
              </a:spcBef>
              <a:spcAft>
                <a:spcPts val="0"/>
              </a:spcAft>
              <a:defRPr/>
            </a:pPr>
            <a:fld id="{A785042C-1612-CD45-920B-C3290EBDBEA7}" type="slidenum">
              <a:rPr lang="en-US" sz="1350">
                <a:solidFill>
                  <a:prstClr val="black"/>
                </a:solidFill>
                <a:latin typeface="Arial"/>
                <a:ea typeface="+mn-ea"/>
              </a:rPr>
              <a:pPr defTabSz="342900" eaLnBrk="1" fontAlgn="auto" hangingPunct="1">
                <a:spcBef>
                  <a:spcPts val="0"/>
                </a:spcBef>
                <a:spcAft>
                  <a:spcPts val="0"/>
                </a:spcAft>
                <a:defRPr/>
              </a:pPr>
              <a:t>144</a:t>
            </a:fld>
            <a:endParaRPr lang="en-US" sz="1350">
              <a:solidFill>
                <a:prstClr val="black"/>
              </a:solidFill>
              <a:latin typeface="Arial"/>
              <a:ea typeface="+mn-ea"/>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CBED2F-320F-11BC-C9FD-3DBD90304413}"/>
              </a:ext>
            </a:extLst>
          </p:cNvPr>
          <p:cNvSpPr>
            <a:spLocks noGrp="1"/>
          </p:cNvSpPr>
          <p:nvPr>
            <p:ph type="title"/>
          </p:nvPr>
        </p:nvSpPr>
        <p:spPr>
          <a:xfrm>
            <a:off x="1485900" y="52388"/>
            <a:ext cx="6172200" cy="627062"/>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62D2F966-4756-3B35-3EB8-26A369C5FDE7}"/>
              </a:ext>
            </a:extLst>
          </p:cNvPr>
          <p:cNvSpPr>
            <a:spLocks noGrp="1"/>
          </p:cNvSpPr>
          <p:nvPr>
            <p:ph idx="1"/>
          </p:nvPr>
        </p:nvSpPr>
        <p:spPr>
          <a:xfrm>
            <a:off x="287338" y="1058863"/>
            <a:ext cx="8569325" cy="3746500"/>
          </a:xfrm>
        </p:spPr>
        <p:txBody>
          <a:bodyPr>
            <a:normAutofit/>
          </a:bodyPr>
          <a:lstStyle/>
          <a:p>
            <a:pPr marL="0" indent="0">
              <a:buFont typeface="Arial" panose="020B0604020202020204" pitchFamily="34" charset="0"/>
              <a:buNone/>
              <a:defRPr/>
            </a:pPr>
            <a:r>
              <a:rPr lang="en-US" sz="1800" b="1" dirty="0">
                <a:solidFill>
                  <a:schemeClr val="bg1"/>
                </a:solidFill>
              </a:rPr>
              <a:t>Novelty</a:t>
            </a:r>
          </a:p>
          <a:p>
            <a:pPr>
              <a:defRPr/>
            </a:pPr>
            <a:r>
              <a:rPr lang="en-US" sz="1800" dirty="0">
                <a:solidFill>
                  <a:schemeClr val="bg1"/>
                </a:solidFill>
              </a:rPr>
              <a:t>(2) </a:t>
            </a:r>
            <a:r>
              <a:rPr lang="en-US" sz="1800" dirty="0">
                <a:solidFill>
                  <a:srgbClr val="FF0000"/>
                </a:solidFill>
              </a:rPr>
              <a:t>Enablement</a:t>
            </a:r>
            <a:r>
              <a:rPr lang="en-US" sz="1800" dirty="0">
                <a:solidFill>
                  <a:schemeClr val="bg1"/>
                </a:solidFill>
              </a:rPr>
              <a:t> (see </a:t>
            </a:r>
            <a:r>
              <a:rPr lang="en-US" sz="1800" dirty="0" err="1">
                <a:solidFill>
                  <a:schemeClr val="bg1"/>
                </a:solidFill>
              </a:rPr>
              <a:t>paras</a:t>
            </a:r>
            <a:r>
              <a:rPr lang="en-US" sz="1800" dirty="0">
                <a:solidFill>
                  <a:schemeClr val="bg1"/>
                </a:solidFill>
              </a:rPr>
              <a:t>. 26-27, 37 in </a:t>
            </a:r>
            <a:r>
              <a:rPr lang="en-US" sz="1800" i="1" dirty="0" err="1">
                <a:solidFill>
                  <a:srgbClr val="00B0F0"/>
                </a:solidFill>
              </a:rPr>
              <a:t>Apotex</a:t>
            </a:r>
            <a:r>
              <a:rPr lang="en-US" sz="1800" dirty="0">
                <a:solidFill>
                  <a:schemeClr val="bg1"/>
                </a:solidFill>
              </a:rPr>
              <a:t>)</a:t>
            </a:r>
          </a:p>
          <a:p>
            <a:pPr lvl="1">
              <a:buFont typeface="Courier New" panose="02070309020205020404" pitchFamily="49" charset="0"/>
              <a:buChar char="o"/>
              <a:defRPr/>
            </a:pPr>
            <a:r>
              <a:rPr lang="en-US" sz="1800" dirty="0">
                <a:solidFill>
                  <a:srgbClr val="FFFF00"/>
                </a:solidFill>
              </a:rPr>
              <a:t>Would the person skilled in the art have been able to perform the invention without undue burden</a:t>
            </a:r>
            <a:r>
              <a:rPr lang="en-US" sz="1800" dirty="0">
                <a:solidFill>
                  <a:srgbClr val="FF0000"/>
                </a:solidFill>
              </a:rPr>
              <a:t>? </a:t>
            </a:r>
          </a:p>
          <a:p>
            <a:pPr lvl="2">
              <a:buFont typeface="Wingdings" pitchFamily="2" charset="2"/>
              <a:buChar char="§"/>
              <a:defRPr/>
            </a:pPr>
            <a:r>
              <a:rPr lang="en-US" sz="1800" dirty="0">
                <a:solidFill>
                  <a:schemeClr val="bg1"/>
                </a:solidFill>
              </a:rPr>
              <a:t>If inventive steps are required, the prior art will not be considered to be enabling</a:t>
            </a:r>
          </a:p>
          <a:p>
            <a:pPr lvl="2">
              <a:buFont typeface="Wingdings" pitchFamily="2" charset="2"/>
              <a:buChar char="§"/>
              <a:defRPr/>
            </a:pPr>
            <a:r>
              <a:rPr lang="en-US" sz="1800" dirty="0">
                <a:solidFill>
                  <a:schemeClr val="bg1"/>
                </a:solidFill>
              </a:rPr>
              <a:t>Routine trials are acceptable</a:t>
            </a:r>
          </a:p>
          <a:p>
            <a:pPr lvl="2">
              <a:buFont typeface="Wingdings" pitchFamily="2" charset="2"/>
              <a:buChar char="§"/>
              <a:defRPr/>
            </a:pPr>
            <a:r>
              <a:rPr lang="en-US" sz="1800" dirty="0">
                <a:solidFill>
                  <a:schemeClr val="bg1"/>
                </a:solidFill>
              </a:rPr>
              <a:t>The skilled person </a:t>
            </a:r>
            <a:r>
              <a:rPr lang="en-CA" sz="1800" dirty="0">
                <a:solidFill>
                  <a:schemeClr val="bg1"/>
                </a:solidFill>
              </a:rPr>
              <a:t>can use common general knowledge to supplement the information in the prior art or prior disclosed materials </a:t>
            </a:r>
          </a:p>
          <a:p>
            <a:pPr lvl="2">
              <a:buFont typeface="Wingdings" pitchFamily="2" charset="2"/>
              <a:buChar char="§"/>
              <a:defRPr/>
            </a:pPr>
            <a:r>
              <a:rPr lang="en-US" sz="1800" dirty="0">
                <a:solidFill>
                  <a:schemeClr val="bg1"/>
                </a:solidFill>
              </a:rPr>
              <a:t>Obvious errors or omissions in prior art will not prevent enablement.</a:t>
            </a:r>
          </a:p>
        </p:txBody>
      </p:sp>
      <p:sp>
        <p:nvSpPr>
          <p:cNvPr id="4" name="Slide Number Placeholder 3">
            <a:extLst>
              <a:ext uri="{FF2B5EF4-FFF2-40B4-BE49-F238E27FC236}">
                <a16:creationId xmlns:a16="http://schemas.microsoft.com/office/drawing/2014/main" id="{9E10C6F8-5F76-5154-D410-5C613ECE767E}"/>
              </a:ext>
            </a:extLst>
          </p:cNvPr>
          <p:cNvSpPr>
            <a:spLocks noGrp="1"/>
          </p:cNvSpPr>
          <p:nvPr>
            <p:ph type="sldNum" sz="quarter" idx="12"/>
          </p:nvPr>
        </p:nvSpPr>
        <p:spPr/>
        <p:txBody>
          <a:bodyPr/>
          <a:lstStyle/>
          <a:p>
            <a:pPr defTabSz="342900" eaLnBrk="1" fontAlgn="auto" hangingPunct="1">
              <a:spcBef>
                <a:spcPts val="0"/>
              </a:spcBef>
              <a:spcAft>
                <a:spcPts val="0"/>
              </a:spcAft>
              <a:defRPr/>
            </a:pPr>
            <a:fld id="{767041C4-AA37-A540-ACC8-9DAA81B826B9}" type="slidenum">
              <a:rPr lang="en-US" sz="1350">
                <a:solidFill>
                  <a:prstClr val="black"/>
                </a:solidFill>
                <a:latin typeface="Arial"/>
                <a:ea typeface="+mn-ea"/>
              </a:rPr>
              <a:pPr defTabSz="342900" eaLnBrk="1" fontAlgn="auto" hangingPunct="1">
                <a:spcBef>
                  <a:spcPts val="0"/>
                </a:spcBef>
                <a:spcAft>
                  <a:spcPts val="0"/>
                </a:spcAft>
                <a:defRPr/>
              </a:pPr>
              <a:t>145</a:t>
            </a:fld>
            <a:endParaRPr lang="en-US" sz="1350">
              <a:solidFill>
                <a:prstClr val="black"/>
              </a:solidFill>
              <a:latin typeface="Arial"/>
              <a:ea typeface="+mn-ea"/>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A486A9-E8E2-094F-41A6-3D60CF47B90B}"/>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FABCD06F-DDA9-EA2B-80C4-2771E6F0192F}"/>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122882" name="Content Placeholder 3" descr="Crystal_Project_pause-queue.png">
            <a:extLst>
              <a:ext uri="{FF2B5EF4-FFF2-40B4-BE49-F238E27FC236}">
                <a16:creationId xmlns:a16="http://schemas.microsoft.com/office/drawing/2014/main" id="{9D4DD9E6-FA35-CECE-E58B-EA95583BE77F}"/>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Content Placeholder 3" descr="Crystal_Project_pause-queue.png">
            <a:extLst>
              <a:ext uri="{FF2B5EF4-FFF2-40B4-BE49-F238E27FC236}">
                <a16:creationId xmlns:a16="http://schemas.microsoft.com/office/drawing/2014/main" id="{9B0C4359-4F0C-3AD5-FF2A-EED2C1FCD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5">
            <a:extLst>
              <a:ext uri="{FF2B5EF4-FFF2-40B4-BE49-F238E27FC236}">
                <a16:creationId xmlns:a16="http://schemas.microsoft.com/office/drawing/2014/main" id="{9759779E-83EE-9A02-B580-43637474E3C6}"/>
              </a:ext>
            </a:extLst>
          </p:cNvPr>
          <p:cNvSpPr>
            <a:spLocks noGrp="1" noChangeArrowheads="1"/>
          </p:cNvSpPr>
          <p:nvPr>
            <p:ph type="title"/>
          </p:nvPr>
        </p:nvSpPr>
        <p:spPr bwMode="auto">
          <a:xfrm>
            <a:off x="1485900" y="115888"/>
            <a:ext cx="6172200" cy="71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31CB7430-6103-6032-7571-2B9E0608B4F7}"/>
              </a:ext>
            </a:extLst>
          </p:cNvPr>
          <p:cNvSpPr>
            <a:spLocks noGrp="1"/>
          </p:cNvSpPr>
          <p:nvPr>
            <p:ph idx="1"/>
          </p:nvPr>
        </p:nvSpPr>
        <p:spPr>
          <a:xfrm>
            <a:off x="287338" y="1131888"/>
            <a:ext cx="8569325" cy="3743325"/>
          </a:xfrm>
        </p:spPr>
        <p:txBody>
          <a:bodyPr>
            <a:normAutofit/>
          </a:bodyPr>
          <a:lstStyle/>
          <a:p>
            <a:pPr marL="0" indent="0">
              <a:buFont typeface="Arial" panose="020B0604020202020204" pitchFamily="34" charset="0"/>
              <a:buNone/>
              <a:defRPr/>
            </a:pPr>
            <a:r>
              <a:rPr lang="en-US" sz="2800" b="1" dirty="0">
                <a:solidFill>
                  <a:srgbClr val="00B0F0"/>
                </a:solidFill>
              </a:rPr>
              <a:t>Double patenting</a:t>
            </a:r>
            <a:r>
              <a:rPr lang="en-US" sz="2800" b="1" dirty="0">
                <a:solidFill>
                  <a:srgbClr val="FF0000"/>
                </a:solidFill>
              </a:rPr>
              <a:t>/</a:t>
            </a:r>
            <a:r>
              <a:rPr lang="en-US" sz="2800" b="1" dirty="0" err="1">
                <a:solidFill>
                  <a:srgbClr val="92D050"/>
                </a:solidFill>
              </a:rPr>
              <a:t>evergreening</a:t>
            </a:r>
            <a:endParaRPr lang="en-US" sz="2800" b="1" dirty="0">
              <a:solidFill>
                <a:srgbClr val="92D050"/>
              </a:solidFill>
            </a:endParaRPr>
          </a:p>
          <a:p>
            <a:pPr>
              <a:defRPr/>
            </a:pPr>
            <a:r>
              <a:rPr lang="en-US" sz="2800" i="1" dirty="0">
                <a:solidFill>
                  <a:schemeClr val="bg1"/>
                </a:solidFill>
              </a:rPr>
              <a:t>[63] …  The </a:t>
            </a:r>
            <a:r>
              <a:rPr lang="en-US" sz="2800" i="1" dirty="0">
                <a:solidFill>
                  <a:srgbClr val="FFFF00"/>
                </a:solidFill>
              </a:rPr>
              <a:t>inventor is only entitled to “a” patent for each invention</a:t>
            </a:r>
            <a:r>
              <a:rPr lang="en-US" sz="2800" i="1" dirty="0">
                <a:solidFill>
                  <a:schemeClr val="bg1"/>
                </a:solidFill>
              </a:rPr>
              <a:t>: Patent Act , s. 36(1). </a:t>
            </a:r>
            <a:r>
              <a:rPr lang="en-US" sz="2800" i="1" dirty="0">
                <a:solidFill>
                  <a:srgbClr val="FFFF00"/>
                </a:solidFill>
              </a:rPr>
              <a:t>If a subsequent patent issues with identical claims, there is an improper extension of the monopoly </a:t>
            </a:r>
            <a:r>
              <a:rPr lang="en-US" sz="2800" i="1" dirty="0">
                <a:solidFill>
                  <a:schemeClr val="bg1"/>
                </a:solidFill>
              </a:rPr>
              <a:t>(Binnie J., </a:t>
            </a:r>
            <a:r>
              <a:rPr lang="en-US" sz="2800" i="1" u="sng" dirty="0">
                <a:solidFill>
                  <a:schemeClr val="bg1"/>
                </a:solidFill>
              </a:rPr>
              <a:t>Whirlpool Corp.</a:t>
            </a:r>
            <a:r>
              <a:rPr lang="en-US" sz="2800" i="1" dirty="0">
                <a:solidFill>
                  <a:schemeClr val="bg1"/>
                </a:solidFill>
              </a:rPr>
              <a:t>, SCC, 2000)</a:t>
            </a:r>
          </a:p>
          <a:p>
            <a:pPr>
              <a:defRPr/>
            </a:pPr>
            <a:r>
              <a:rPr lang="en-US" sz="2800" dirty="0">
                <a:solidFill>
                  <a:srgbClr val="FFFF00"/>
                </a:solidFill>
              </a:rPr>
              <a:t>Look only at the claims (</a:t>
            </a:r>
            <a:r>
              <a:rPr lang="en-US" sz="2800" dirty="0">
                <a:solidFill>
                  <a:schemeClr val="bg1"/>
                </a:solidFill>
              </a:rPr>
              <a:t>not the disclosure</a:t>
            </a:r>
            <a:r>
              <a:rPr lang="en-US" sz="2800" dirty="0">
                <a:solidFill>
                  <a:srgbClr val="FFFF00"/>
                </a:solidFill>
              </a:rPr>
              <a:t>)</a:t>
            </a:r>
            <a:r>
              <a:rPr lang="en-US" sz="2800" dirty="0">
                <a:solidFill>
                  <a:schemeClr val="bg1"/>
                </a:solidFill>
              </a:rPr>
              <a:t>, as it is the claims that define the monopoly</a:t>
            </a:r>
          </a:p>
        </p:txBody>
      </p:sp>
      <p:sp>
        <p:nvSpPr>
          <p:cNvPr id="4" name="Slide Number Placeholder 3">
            <a:extLst>
              <a:ext uri="{FF2B5EF4-FFF2-40B4-BE49-F238E27FC236}">
                <a16:creationId xmlns:a16="http://schemas.microsoft.com/office/drawing/2014/main" id="{44B7BD17-D0BB-E2EA-1485-AEFAC5FD455A}"/>
              </a:ext>
            </a:extLst>
          </p:cNvPr>
          <p:cNvSpPr>
            <a:spLocks noGrp="1"/>
          </p:cNvSpPr>
          <p:nvPr>
            <p:ph type="sldNum" sz="quarter" idx="12"/>
          </p:nvPr>
        </p:nvSpPr>
        <p:spPr/>
        <p:txBody>
          <a:bodyPr/>
          <a:lstStyle/>
          <a:p>
            <a:pPr defTabSz="342900" eaLnBrk="1" fontAlgn="auto" hangingPunct="1">
              <a:spcBef>
                <a:spcPts val="0"/>
              </a:spcBef>
              <a:spcAft>
                <a:spcPts val="0"/>
              </a:spcAft>
              <a:defRPr/>
            </a:pPr>
            <a:fld id="{19838525-8E91-9246-ADE3-AD1307C34E53}" type="slidenum">
              <a:rPr lang="en-US" sz="1350">
                <a:solidFill>
                  <a:prstClr val="black"/>
                </a:solidFill>
                <a:latin typeface="Arial"/>
                <a:ea typeface="+mn-ea"/>
              </a:rPr>
              <a:pPr defTabSz="342900" eaLnBrk="1" fontAlgn="auto" hangingPunct="1">
                <a:spcBef>
                  <a:spcPts val="0"/>
                </a:spcBef>
                <a:spcAft>
                  <a:spcPts val="0"/>
                </a:spcAft>
                <a:defRPr/>
              </a:pPr>
              <a:t>148</a:t>
            </a:fld>
            <a:endParaRPr lang="en-US" sz="1350">
              <a:solidFill>
                <a:prstClr val="black"/>
              </a:solidFill>
              <a:latin typeface="Arial"/>
              <a:ea typeface="+mn-ea"/>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1">
            <a:extLst>
              <a:ext uri="{FF2B5EF4-FFF2-40B4-BE49-F238E27FC236}">
                <a16:creationId xmlns:a16="http://schemas.microsoft.com/office/drawing/2014/main" id="{2F84FFBF-4FF7-8C27-485D-45256530083F}"/>
              </a:ext>
            </a:extLst>
          </p:cNvPr>
          <p:cNvSpPr txBox="1">
            <a:spLocks noChangeArrowheads="1"/>
          </p:cNvSpPr>
          <p:nvPr/>
        </p:nvSpPr>
        <p:spPr bwMode="auto">
          <a:xfrm>
            <a:off x="3367088" y="195263"/>
            <a:ext cx="2409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Patents</a:t>
            </a:r>
            <a:endParaRPr lang="en-US" altLang="en-US" sz="4800"/>
          </a:p>
        </p:txBody>
      </p:sp>
      <p:sp>
        <p:nvSpPr>
          <p:cNvPr id="3" name="TextBox 2">
            <a:extLst>
              <a:ext uri="{FF2B5EF4-FFF2-40B4-BE49-F238E27FC236}">
                <a16:creationId xmlns:a16="http://schemas.microsoft.com/office/drawing/2014/main" id="{CBF75B4C-DA9E-0A3B-D6A4-7B4E43879BFB}"/>
              </a:ext>
            </a:extLst>
          </p:cNvPr>
          <p:cNvSpPr txBox="1"/>
          <p:nvPr/>
        </p:nvSpPr>
        <p:spPr>
          <a:xfrm>
            <a:off x="503238" y="1131888"/>
            <a:ext cx="8137525" cy="3538537"/>
          </a:xfrm>
          <a:prstGeom prst="rect">
            <a:avLst/>
          </a:prstGeom>
          <a:noFill/>
        </p:spPr>
        <p:txBody>
          <a:bodyPr>
            <a:spAutoFit/>
          </a:bodyPr>
          <a:lstStyle/>
          <a:p>
            <a:pPr>
              <a:defRPr/>
            </a:pPr>
            <a:r>
              <a:rPr lang="en-US" sz="3200" b="1" dirty="0">
                <a:solidFill>
                  <a:srgbClr val="FFFF00"/>
                </a:solidFill>
              </a:rPr>
              <a:t>Double patenting</a:t>
            </a:r>
            <a:r>
              <a:rPr lang="en-US" sz="3200" b="1" dirty="0">
                <a:solidFill>
                  <a:srgbClr val="FF0000"/>
                </a:solidFill>
              </a:rPr>
              <a:t>/</a:t>
            </a:r>
            <a:r>
              <a:rPr lang="en-US" sz="3200" b="1" dirty="0">
                <a:solidFill>
                  <a:srgbClr val="92D050"/>
                </a:solidFill>
              </a:rPr>
              <a:t>evergreening</a:t>
            </a:r>
          </a:p>
          <a:p>
            <a:pPr marL="342900" indent="-342900">
              <a:buFont typeface="Arial" panose="020B0604020202020204" pitchFamily="34" charset="0"/>
              <a:buChar char="•"/>
              <a:defRPr/>
            </a:pPr>
            <a:r>
              <a:rPr lang="en-US" sz="3200" dirty="0">
                <a:solidFill>
                  <a:srgbClr val="92D050"/>
                </a:solidFill>
              </a:rPr>
              <a:t>Same invention double patenting</a:t>
            </a:r>
          </a:p>
          <a:p>
            <a:pPr lvl="1">
              <a:buFont typeface="Courier New" panose="02070309020205020404" pitchFamily="49" charset="0"/>
              <a:buChar char="o"/>
              <a:defRPr/>
            </a:pPr>
            <a:r>
              <a:rPr lang="en-US" sz="3200" dirty="0">
                <a:solidFill>
                  <a:schemeClr val="bg1"/>
                </a:solidFill>
              </a:rPr>
              <a:t>Identical or coterminous claims</a:t>
            </a:r>
          </a:p>
          <a:p>
            <a:pPr marL="342900" indent="-342900">
              <a:buFont typeface="Arial" panose="020B0604020202020204" pitchFamily="34" charset="0"/>
              <a:buChar char="•"/>
              <a:defRPr/>
            </a:pPr>
            <a:r>
              <a:rPr lang="en-US" sz="3200" dirty="0">
                <a:solidFill>
                  <a:srgbClr val="92D050"/>
                </a:solidFill>
              </a:rPr>
              <a:t>Obviousness double patenting</a:t>
            </a:r>
          </a:p>
          <a:p>
            <a:pPr lvl="1">
              <a:buFont typeface="Courier New" panose="02070309020205020404" pitchFamily="49" charset="0"/>
              <a:buChar char="o"/>
              <a:defRPr/>
            </a:pPr>
            <a:r>
              <a:rPr lang="en-US" sz="3200" dirty="0">
                <a:solidFill>
                  <a:schemeClr val="bg1"/>
                </a:solidFill>
              </a:rPr>
              <a:t>Prohibits the issuance of a second patent with claims that are not patentably distinct” from those of the earlier patent.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25BD1E8-D1FC-A938-FA06-DB49475AB8AD}"/>
              </a:ext>
            </a:extLst>
          </p:cNvPr>
          <p:cNvSpPr>
            <a:spLocks noGrp="1" noChangeArrowheads="1"/>
          </p:cNvSpPr>
          <p:nvPr>
            <p:ph type="title"/>
          </p:nvPr>
        </p:nvSpPr>
        <p:spPr bwMode="auto">
          <a:xfrm>
            <a:off x="1485900" y="0"/>
            <a:ext cx="6172200" cy="121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Anything </a:t>
            </a:r>
            <a:r>
              <a:rPr lang="en-US" altLang="en-US" sz="3300" b="1">
                <a:solidFill>
                  <a:schemeClr val="bg1"/>
                </a:solidFill>
              </a:rPr>
              <a:t>&amp;</a:t>
            </a:r>
            <a:r>
              <a:rPr lang="en-US" altLang="en-US" sz="3300" b="1">
                <a:solidFill>
                  <a:srgbClr val="FFFF00"/>
                </a:solidFill>
              </a:rPr>
              <a:t> everything </a:t>
            </a:r>
            <a:r>
              <a:rPr lang="en-US" altLang="en-US" sz="3300" b="1">
                <a:solidFill>
                  <a:srgbClr val="92D050"/>
                </a:solidFill>
              </a:rPr>
              <a:t>can be done via email</a:t>
            </a:r>
            <a:r>
              <a:rPr lang="en-US" altLang="en-US" sz="3300" b="1">
                <a:solidFill>
                  <a:srgbClr val="FFFF00"/>
                </a:solidFill>
              </a:rPr>
              <a:t> if you prefer</a:t>
            </a:r>
          </a:p>
        </p:txBody>
      </p:sp>
      <p:pic>
        <p:nvPicPr>
          <p:cNvPr id="6" name="Content Placeholder 5">
            <a:extLst>
              <a:ext uri="{FF2B5EF4-FFF2-40B4-BE49-F238E27FC236}">
                <a16:creationId xmlns:a16="http://schemas.microsoft.com/office/drawing/2014/main" id="{B423BF32-1885-46C5-B790-C19BA9C1CE72}"/>
              </a:ext>
            </a:extLst>
          </p:cNvPr>
          <p:cNvPicPr>
            <a:picLocks noGrp="1" noChangeAspect="1"/>
          </p:cNvPicPr>
          <p:nvPr>
            <p:ph sz="quarter" idx="10"/>
          </p:nvPr>
        </p:nvPicPr>
        <p:blipFill>
          <a:blip r:embed="rId2"/>
          <a:stretch>
            <a:fillRect/>
          </a:stretch>
        </p:blipFill>
        <p:spPr>
          <a:xfrm>
            <a:off x="2541588" y="1549400"/>
            <a:ext cx="4060825" cy="2538413"/>
          </a:xfrm>
        </p:spPr>
      </p:pic>
      <p:pic>
        <p:nvPicPr>
          <p:cNvPr id="77827" name="Content Placeholder 5">
            <a:extLst>
              <a:ext uri="{FF2B5EF4-FFF2-40B4-BE49-F238E27FC236}">
                <a16:creationId xmlns:a16="http://schemas.microsoft.com/office/drawing/2014/main" id="{F6288A0F-F636-61F2-B367-34782913F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25" y="1492250"/>
            <a:ext cx="5416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397B3C-4ADA-F462-28DB-D5C5CCC7DCA9}"/>
              </a:ext>
            </a:extLst>
          </p:cNvPr>
          <p:cNvSpPr>
            <a:spLocks noGrp="1"/>
          </p:cNvSpPr>
          <p:nvPr>
            <p:ph type="title"/>
          </p:nvPr>
        </p:nvSpPr>
        <p:spPr>
          <a:xfrm>
            <a:off x="323850" y="76200"/>
            <a:ext cx="8640763" cy="623888"/>
          </a:xfrm>
        </p:spPr>
        <p:txBody>
          <a:bodyPr>
            <a:normAutofit fontScale="90000"/>
          </a:bodyPr>
          <a:lstStyle/>
          <a:p>
            <a:pPr>
              <a:defRPr/>
            </a:pPr>
            <a:r>
              <a:rPr lang="en-US" sz="3600" b="1" dirty="0">
                <a:solidFill>
                  <a:srgbClr val="FFFF00"/>
                </a:solidFill>
              </a:rPr>
              <a:t>Patents</a:t>
            </a:r>
            <a:r>
              <a:rPr lang="en-US" sz="3600" b="1" dirty="0">
                <a:solidFill>
                  <a:srgbClr val="FF0000"/>
                </a:solidFill>
              </a:rPr>
              <a:t>:</a:t>
            </a:r>
            <a:r>
              <a:rPr lang="en-US" sz="3600" b="1" dirty="0">
                <a:solidFill>
                  <a:srgbClr val="FFFF00"/>
                </a:solidFill>
              </a:rPr>
              <a:t> </a:t>
            </a:r>
            <a:r>
              <a:rPr lang="en-US" sz="3600" b="1" dirty="0" err="1">
                <a:solidFill>
                  <a:srgbClr val="FFFF00"/>
                </a:solidFill>
              </a:rPr>
              <a:t>Doublepatenting</a:t>
            </a:r>
            <a:r>
              <a:rPr lang="en-US" sz="3600" b="1" dirty="0">
                <a:solidFill>
                  <a:srgbClr val="FF0000"/>
                </a:solidFill>
              </a:rPr>
              <a:t>/</a:t>
            </a:r>
            <a:r>
              <a:rPr lang="en-US" sz="3600" b="1" dirty="0">
                <a:solidFill>
                  <a:srgbClr val="92D050"/>
                </a:solidFill>
              </a:rPr>
              <a:t>evergreening</a:t>
            </a:r>
            <a:br>
              <a:rPr lang="en-US" b="1" dirty="0">
                <a:solidFill>
                  <a:srgbClr val="92D050"/>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9BF59B35-E0B9-7D60-518A-E45ABE15FD23}"/>
              </a:ext>
            </a:extLst>
          </p:cNvPr>
          <p:cNvSpPr>
            <a:spLocks noGrp="1"/>
          </p:cNvSpPr>
          <p:nvPr>
            <p:ph idx="1"/>
          </p:nvPr>
        </p:nvSpPr>
        <p:spPr>
          <a:xfrm>
            <a:off x="287338" y="987425"/>
            <a:ext cx="8569325" cy="3895725"/>
          </a:xfrm>
        </p:spPr>
        <p:txBody>
          <a:bodyPr>
            <a:normAutofit fontScale="92500" lnSpcReduction="10000"/>
          </a:bodyPr>
          <a:lstStyle/>
          <a:p>
            <a:pPr marL="0" indent="0">
              <a:lnSpc>
                <a:spcPct val="110000"/>
              </a:lnSpc>
              <a:buFont typeface="Arial" panose="020B0604020202020204" pitchFamily="34" charset="0"/>
              <a:buNone/>
              <a:defRPr/>
            </a:pPr>
            <a:r>
              <a:rPr lang="en-US" sz="1800" i="1" dirty="0">
                <a:solidFill>
                  <a:srgbClr val="00B0F0"/>
                </a:solidFill>
              </a:rPr>
              <a:t>Whirlpool Corp. v. </a:t>
            </a:r>
            <a:r>
              <a:rPr lang="en-US" sz="1800" i="1" dirty="0" err="1">
                <a:solidFill>
                  <a:srgbClr val="00B0F0"/>
                </a:solidFill>
              </a:rPr>
              <a:t>Camco</a:t>
            </a:r>
            <a:r>
              <a:rPr lang="en-US" sz="1800" i="1" dirty="0">
                <a:solidFill>
                  <a:srgbClr val="00B0F0"/>
                </a:solidFill>
              </a:rPr>
              <a:t> Inc.</a:t>
            </a:r>
            <a:r>
              <a:rPr lang="en-US" sz="1800" dirty="0">
                <a:solidFill>
                  <a:srgbClr val="00B0F0"/>
                </a:solidFill>
              </a:rPr>
              <a:t> </a:t>
            </a:r>
            <a:r>
              <a:rPr lang="en-US" sz="1800" dirty="0">
                <a:solidFill>
                  <a:schemeClr val="bg1"/>
                </a:solidFill>
              </a:rPr>
              <a:t>2000 SCC 67 Binnie J.: </a:t>
            </a:r>
          </a:p>
          <a:p>
            <a:pPr marL="0" indent="0">
              <a:lnSpc>
                <a:spcPct val="110000"/>
              </a:lnSpc>
              <a:buFont typeface="Arial" panose="020B0604020202020204" pitchFamily="34" charset="0"/>
              <a:buNone/>
              <a:defRPr/>
            </a:pPr>
            <a:r>
              <a:rPr lang="en-US" sz="1800" i="1" dirty="0">
                <a:solidFill>
                  <a:schemeClr val="bg1"/>
                </a:solidFill>
              </a:rPr>
              <a:t>“[66] … In Commissioner of Patents v. </a:t>
            </a:r>
            <a:r>
              <a:rPr lang="en-US" sz="1800" i="1" dirty="0" err="1">
                <a:solidFill>
                  <a:schemeClr val="bg1"/>
                </a:solidFill>
              </a:rPr>
              <a:t>Farbwerke</a:t>
            </a:r>
            <a:r>
              <a:rPr lang="en-US" sz="1800" i="1" dirty="0">
                <a:solidFill>
                  <a:schemeClr val="bg1"/>
                </a:solidFill>
              </a:rPr>
              <a:t> Hoechst </a:t>
            </a:r>
            <a:r>
              <a:rPr lang="en-US" sz="1800" i="1" dirty="0" err="1">
                <a:solidFill>
                  <a:schemeClr val="bg1"/>
                </a:solidFill>
              </a:rPr>
              <a:t>Aktiengesellschaft</a:t>
            </a:r>
            <a:r>
              <a:rPr lang="en-US" sz="1800" i="1" dirty="0">
                <a:solidFill>
                  <a:schemeClr val="bg1"/>
                </a:solidFill>
              </a:rPr>
              <a:t> </a:t>
            </a:r>
            <a:r>
              <a:rPr lang="en-US" sz="1800" i="1" dirty="0" err="1">
                <a:solidFill>
                  <a:schemeClr val="bg1"/>
                </a:solidFill>
              </a:rPr>
              <a:t>Vormals</a:t>
            </a:r>
            <a:r>
              <a:rPr lang="en-US" sz="1800" i="1" dirty="0">
                <a:solidFill>
                  <a:schemeClr val="bg1"/>
                </a:solidFill>
              </a:rPr>
              <a:t> Meister Lucius &amp; </a:t>
            </a:r>
            <a:r>
              <a:rPr lang="en-US" sz="1800" i="1" dirty="0" err="1">
                <a:solidFill>
                  <a:schemeClr val="bg1"/>
                </a:solidFill>
              </a:rPr>
              <a:t>Bruning</a:t>
            </a:r>
            <a:r>
              <a:rPr lang="en-US" sz="1800" i="1" dirty="0">
                <a:solidFill>
                  <a:schemeClr val="bg1"/>
                </a:solidFill>
              </a:rPr>
              <a:t> , [1964] S.C.R. 49, the issue was whether </a:t>
            </a:r>
            <a:r>
              <a:rPr lang="en-US" sz="1800" i="1" dirty="0" err="1">
                <a:solidFill>
                  <a:schemeClr val="bg1"/>
                </a:solidFill>
              </a:rPr>
              <a:t>Farbwerke</a:t>
            </a:r>
            <a:r>
              <a:rPr lang="en-US" sz="1800" i="1" dirty="0">
                <a:solidFill>
                  <a:schemeClr val="bg1"/>
                </a:solidFill>
              </a:rPr>
              <a:t> Hoechst could obtain a patent for a medicine that was a diluted version of a medicine for which it had already obtained a patent. </a:t>
            </a:r>
            <a:r>
              <a:rPr lang="en-US" sz="1800" i="1" dirty="0">
                <a:solidFill>
                  <a:srgbClr val="FFFF00"/>
                </a:solidFill>
              </a:rPr>
              <a:t>The claims were neither identical nor conterminous. Judson J. nevertheless held the subsequent patent to be invalid</a:t>
            </a:r>
            <a:r>
              <a:rPr lang="en-US" sz="1800" i="1" dirty="0">
                <a:solidFill>
                  <a:schemeClr val="bg1"/>
                </a:solidFill>
              </a:rPr>
              <a:t>, explaining at p. 53: </a:t>
            </a:r>
            <a:endParaRPr lang="en-CA" sz="1800" i="1" dirty="0">
              <a:solidFill>
                <a:schemeClr val="bg1"/>
              </a:solidFill>
            </a:endParaRPr>
          </a:p>
          <a:p>
            <a:pPr marL="300038" lvl="1" indent="0">
              <a:lnSpc>
                <a:spcPct val="110000"/>
              </a:lnSpc>
              <a:buFont typeface="Arial" panose="020B0604020202020204" pitchFamily="34" charset="0"/>
              <a:buNone/>
              <a:defRPr/>
            </a:pPr>
            <a:r>
              <a:rPr lang="en-US" sz="1800" i="1" dirty="0">
                <a:solidFill>
                  <a:schemeClr val="bg1"/>
                </a:solidFill>
              </a:rPr>
              <a:t>A person is entitled to a patent for a new, useful and inventive medicinal substance </a:t>
            </a:r>
            <a:r>
              <a:rPr lang="en-US" sz="1800" i="1" dirty="0">
                <a:solidFill>
                  <a:srgbClr val="FFFF00"/>
                </a:solidFill>
              </a:rPr>
              <a:t>but to dilute that new substance once its medical uses are established does not result in further invention</a:t>
            </a:r>
            <a:r>
              <a:rPr lang="en-US" sz="1800" i="1" dirty="0">
                <a:solidFill>
                  <a:schemeClr val="bg1"/>
                </a:solidFill>
              </a:rPr>
              <a:t>. </a:t>
            </a:r>
            <a:r>
              <a:rPr lang="en-US" sz="1800" i="1" dirty="0">
                <a:solidFill>
                  <a:srgbClr val="FF0000"/>
                </a:solidFill>
              </a:rPr>
              <a:t>The diluted and undiluted substance are but two aspects of exactly the same invention</a:t>
            </a:r>
            <a:r>
              <a:rPr lang="en-US" sz="1800" i="1" dirty="0">
                <a:solidFill>
                  <a:schemeClr val="bg1"/>
                </a:solidFill>
              </a:rPr>
              <a:t>. In this case, the addition of an inert carrier, which is a common expedient to increase bulk, and so facilitate measurement and administration, is nothing more than dilution and does not result in a further invention over and above that of the medicinal itself.”</a:t>
            </a:r>
            <a:endParaRPr lang="en-CA" sz="1800" i="1" dirty="0">
              <a:solidFill>
                <a:schemeClr val="bg1"/>
              </a:solidFill>
            </a:endParaRPr>
          </a:p>
          <a:p>
            <a:pPr marL="0" indent="0">
              <a:buFont typeface="Arial" panose="020B0604020202020204" pitchFamily="34" charset="0"/>
              <a:buNone/>
              <a:defRPr/>
            </a:pPr>
            <a:endParaRPr lang="en-US" sz="2400" i="1" u="sng" dirty="0">
              <a:solidFill>
                <a:schemeClr val="bg1"/>
              </a:solidFill>
            </a:endParaRPr>
          </a:p>
        </p:txBody>
      </p:sp>
      <p:sp>
        <p:nvSpPr>
          <p:cNvPr id="4" name="Slide Number Placeholder 3">
            <a:extLst>
              <a:ext uri="{FF2B5EF4-FFF2-40B4-BE49-F238E27FC236}">
                <a16:creationId xmlns:a16="http://schemas.microsoft.com/office/drawing/2014/main" id="{5A8BED56-F85E-EF67-6622-D112E18C889A}"/>
              </a:ext>
            </a:extLst>
          </p:cNvPr>
          <p:cNvSpPr>
            <a:spLocks noGrp="1"/>
          </p:cNvSpPr>
          <p:nvPr>
            <p:ph type="sldNum" sz="quarter" idx="12"/>
          </p:nvPr>
        </p:nvSpPr>
        <p:spPr/>
        <p:txBody>
          <a:bodyPr/>
          <a:lstStyle/>
          <a:p>
            <a:pPr defTabSz="342900" eaLnBrk="1" fontAlgn="auto" hangingPunct="1">
              <a:spcBef>
                <a:spcPts val="0"/>
              </a:spcBef>
              <a:spcAft>
                <a:spcPts val="0"/>
              </a:spcAft>
              <a:defRPr/>
            </a:pPr>
            <a:fld id="{05FC8872-AF85-8341-9283-E4AB49AD8E68}" type="slidenum">
              <a:rPr lang="en-US" sz="1350">
                <a:solidFill>
                  <a:prstClr val="black"/>
                </a:solidFill>
                <a:latin typeface="Arial"/>
                <a:ea typeface="+mn-ea"/>
              </a:rPr>
              <a:pPr defTabSz="342900" eaLnBrk="1" fontAlgn="auto" hangingPunct="1">
                <a:spcBef>
                  <a:spcPts val="0"/>
                </a:spcBef>
                <a:spcAft>
                  <a:spcPts val="0"/>
                </a:spcAft>
                <a:defRPr/>
              </a:pPr>
              <a:t>150</a:t>
            </a:fld>
            <a:endParaRPr lang="en-US" sz="1350">
              <a:solidFill>
                <a:prstClr val="black"/>
              </a:solidFill>
              <a:latin typeface="Arial"/>
              <a:ea typeface="+mn-ea"/>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5">
            <a:extLst>
              <a:ext uri="{FF2B5EF4-FFF2-40B4-BE49-F238E27FC236}">
                <a16:creationId xmlns:a16="http://schemas.microsoft.com/office/drawing/2014/main" id="{3505BE7A-437A-D0BB-548E-6B4967DF985B}"/>
              </a:ext>
            </a:extLst>
          </p:cNvPr>
          <p:cNvSpPr>
            <a:spLocks noGrp="1" noChangeArrowheads="1"/>
          </p:cNvSpPr>
          <p:nvPr>
            <p:ph type="title"/>
          </p:nvPr>
        </p:nvSpPr>
        <p:spPr bwMode="auto">
          <a:xfrm>
            <a:off x="1485900" y="95250"/>
            <a:ext cx="6172200" cy="736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DF79A300-CB0A-1655-272A-F6FCFB0A1136}"/>
              </a:ext>
            </a:extLst>
          </p:cNvPr>
          <p:cNvSpPr>
            <a:spLocks noGrp="1"/>
          </p:cNvSpPr>
          <p:nvPr>
            <p:ph idx="1"/>
          </p:nvPr>
        </p:nvSpPr>
        <p:spPr>
          <a:xfrm>
            <a:off x="323850" y="987425"/>
            <a:ext cx="8496300" cy="3960813"/>
          </a:xfrm>
        </p:spPr>
        <p:txBody>
          <a:bodyPr>
            <a:noAutofit/>
          </a:bodyPr>
          <a:lstStyle/>
          <a:p>
            <a:pPr marL="0" indent="0">
              <a:buFont typeface="Arial" panose="020B0604020202020204" pitchFamily="34" charset="0"/>
              <a:buNone/>
              <a:defRPr/>
            </a:pPr>
            <a:r>
              <a:rPr lang="en-US" sz="2400" b="1" dirty="0">
                <a:solidFill>
                  <a:srgbClr val="FFFF00"/>
                </a:solidFill>
              </a:rPr>
              <a:t>Double patenting</a:t>
            </a:r>
            <a:r>
              <a:rPr lang="en-US" sz="2400" b="1" dirty="0">
                <a:solidFill>
                  <a:srgbClr val="FF0000"/>
                </a:solidFill>
              </a:rPr>
              <a:t>/</a:t>
            </a:r>
            <a:r>
              <a:rPr lang="en-US" sz="2400" b="1" dirty="0" err="1">
                <a:solidFill>
                  <a:srgbClr val="92D050"/>
                </a:solidFill>
              </a:rPr>
              <a:t>evergreening</a:t>
            </a:r>
            <a:endParaRPr lang="en-US" sz="2400" b="1" dirty="0">
              <a:solidFill>
                <a:srgbClr val="92D050"/>
              </a:solidFill>
            </a:endParaRPr>
          </a:p>
          <a:p>
            <a:pPr>
              <a:defRPr/>
            </a:pPr>
            <a:r>
              <a:rPr lang="en-US" sz="2400" dirty="0">
                <a:solidFill>
                  <a:schemeClr val="bg1"/>
                </a:solidFill>
              </a:rPr>
              <a:t>Rennie J.A.’s judgment in </a:t>
            </a:r>
            <a:r>
              <a:rPr lang="en-US" sz="2400" i="1" dirty="0">
                <a:solidFill>
                  <a:srgbClr val="00B0F0"/>
                </a:solidFill>
              </a:rPr>
              <a:t>Mylan Pharmaceuticals </a:t>
            </a:r>
            <a:r>
              <a:rPr lang="en-US" sz="2400" dirty="0">
                <a:solidFill>
                  <a:srgbClr val="FFFF00"/>
                </a:solidFill>
              </a:rPr>
              <a:t>distinguishes between invalidity on the basis of obviousness and “obviousness-type double patenting” </a:t>
            </a:r>
            <a:r>
              <a:rPr lang="en-US" sz="2400" dirty="0">
                <a:solidFill>
                  <a:schemeClr val="bg1"/>
                </a:solidFill>
              </a:rPr>
              <a:t>(</a:t>
            </a:r>
            <a:r>
              <a:rPr lang="en-US" sz="2400" dirty="0">
                <a:solidFill>
                  <a:srgbClr val="FF0000"/>
                </a:solidFill>
              </a:rPr>
              <a:t>OTDP</a:t>
            </a:r>
            <a:r>
              <a:rPr lang="en-US" sz="2400" dirty="0">
                <a:solidFill>
                  <a:schemeClr val="bg1"/>
                </a:solidFill>
              </a:rPr>
              <a:t>).</a:t>
            </a:r>
          </a:p>
          <a:p>
            <a:pPr>
              <a:defRPr/>
            </a:pPr>
            <a:r>
              <a:rPr lang="en-US" sz="2400" dirty="0">
                <a:solidFill>
                  <a:srgbClr val="FF0000"/>
                </a:solidFill>
              </a:rPr>
              <a:t>Key point</a:t>
            </a:r>
            <a:r>
              <a:rPr lang="en-US" sz="2400" dirty="0">
                <a:solidFill>
                  <a:srgbClr val="FFFF00"/>
                </a:solidFill>
              </a:rPr>
              <a:t>:</a:t>
            </a:r>
            <a:r>
              <a:rPr lang="en-US" sz="2400" dirty="0">
                <a:solidFill>
                  <a:schemeClr val="bg1"/>
                </a:solidFill>
              </a:rPr>
              <a:t> in an OTDP challenge, </a:t>
            </a:r>
            <a:r>
              <a:rPr lang="en-US" sz="2400" i="1" dirty="0">
                <a:solidFill>
                  <a:schemeClr val="bg1"/>
                </a:solidFill>
              </a:rPr>
              <a:t>“</a:t>
            </a:r>
            <a:r>
              <a:rPr lang="en-US" sz="2400" i="1" dirty="0">
                <a:solidFill>
                  <a:srgbClr val="FFFF00"/>
                </a:solidFill>
              </a:rPr>
              <a:t>only the earlier patent can be cited as rendering the impugned patent not patentably distinct</a:t>
            </a:r>
            <a:r>
              <a:rPr lang="en-US" sz="2400" i="1" dirty="0">
                <a:solidFill>
                  <a:schemeClr val="bg1"/>
                </a:solidFill>
              </a:rPr>
              <a:t>; any other prior art is only relevant insofar as it contributes to the common general knowledge of the skilled person.”</a:t>
            </a:r>
          </a:p>
        </p:txBody>
      </p:sp>
      <p:sp>
        <p:nvSpPr>
          <p:cNvPr id="4" name="Slide Number Placeholder 3">
            <a:extLst>
              <a:ext uri="{FF2B5EF4-FFF2-40B4-BE49-F238E27FC236}">
                <a16:creationId xmlns:a16="http://schemas.microsoft.com/office/drawing/2014/main" id="{38AF4D8F-F6AE-CDF1-F1D1-976A0EEF2477}"/>
              </a:ext>
            </a:extLst>
          </p:cNvPr>
          <p:cNvSpPr>
            <a:spLocks noGrp="1"/>
          </p:cNvSpPr>
          <p:nvPr>
            <p:ph type="sldNum" sz="quarter" idx="12"/>
          </p:nvPr>
        </p:nvSpPr>
        <p:spPr/>
        <p:txBody>
          <a:bodyPr/>
          <a:lstStyle/>
          <a:p>
            <a:pPr defTabSz="342900" eaLnBrk="1" fontAlgn="auto" hangingPunct="1">
              <a:spcBef>
                <a:spcPts val="0"/>
              </a:spcBef>
              <a:spcAft>
                <a:spcPts val="0"/>
              </a:spcAft>
              <a:defRPr/>
            </a:pPr>
            <a:fld id="{DF404A9F-5181-0E4E-8597-91BF00CD1210}" type="slidenum">
              <a:rPr lang="en-US" sz="1350">
                <a:solidFill>
                  <a:prstClr val="black"/>
                </a:solidFill>
                <a:latin typeface="Arial"/>
                <a:ea typeface="+mn-ea"/>
              </a:rPr>
              <a:pPr defTabSz="342900" eaLnBrk="1" fontAlgn="auto" hangingPunct="1">
                <a:spcBef>
                  <a:spcPts val="0"/>
                </a:spcBef>
                <a:spcAft>
                  <a:spcPts val="0"/>
                </a:spcAft>
                <a:defRPr/>
              </a:pPr>
              <a:t>151</a:t>
            </a:fld>
            <a:endParaRPr lang="en-US" sz="1350">
              <a:solidFill>
                <a:prstClr val="black"/>
              </a:solidFill>
              <a:latin typeface="Arial"/>
              <a:ea typeface="+mn-ea"/>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DC0C-4AE2-7DFF-7A0B-464CA14B6C40}"/>
              </a:ext>
            </a:extLst>
          </p:cNvPr>
          <p:cNvSpPr>
            <a:spLocks noGrp="1"/>
          </p:cNvSpPr>
          <p:nvPr>
            <p:ph type="title"/>
          </p:nvPr>
        </p:nvSpPr>
        <p:spPr>
          <a:xfrm>
            <a:off x="412750" y="268288"/>
            <a:ext cx="8229600" cy="762000"/>
          </a:xfrm>
        </p:spPr>
        <p:txBody>
          <a:bodyPr>
            <a:noAutofit/>
          </a:bodyPr>
          <a:lstStyle/>
          <a:p>
            <a:pPr>
              <a:defRPr/>
            </a:pPr>
            <a:r>
              <a:rPr lang="en-US" sz="4000" dirty="0">
                <a:solidFill>
                  <a:srgbClr val="FFFF00"/>
                </a:solidFill>
                <a:latin typeface="+mn-lt"/>
                <a:cs typeface="Times New Roman"/>
              </a:rPr>
              <a:t>A </a:t>
            </a:r>
            <a:r>
              <a:rPr lang="en-US" sz="4000" dirty="0">
                <a:solidFill>
                  <a:srgbClr val="FF0000"/>
                </a:solidFill>
                <a:latin typeface="+mn-lt"/>
                <a:cs typeface="Times New Roman"/>
              </a:rPr>
              <a:t>“</a:t>
            </a:r>
            <a:r>
              <a:rPr lang="en-US" sz="4000" dirty="0">
                <a:solidFill>
                  <a:schemeClr val="bg1"/>
                </a:solidFill>
                <a:latin typeface="+mn-lt"/>
                <a:cs typeface="Times New Roman"/>
              </a:rPr>
              <a:t>Prior Art</a:t>
            </a:r>
            <a:r>
              <a:rPr lang="en-US" sz="4000" dirty="0">
                <a:solidFill>
                  <a:srgbClr val="FF0000"/>
                </a:solidFill>
                <a:latin typeface="+mn-lt"/>
                <a:cs typeface="Times New Roman"/>
              </a:rPr>
              <a:t>”</a:t>
            </a:r>
            <a:r>
              <a:rPr lang="en-US" sz="4000" dirty="0">
                <a:solidFill>
                  <a:srgbClr val="FFFF00"/>
                </a:solidFill>
                <a:latin typeface="+mn-lt"/>
                <a:cs typeface="Times New Roman"/>
              </a:rPr>
              <a:t> story</a:t>
            </a:r>
          </a:p>
        </p:txBody>
      </p:sp>
      <p:sp>
        <p:nvSpPr>
          <p:cNvPr id="3" name="Content Placeholder 2">
            <a:extLst>
              <a:ext uri="{FF2B5EF4-FFF2-40B4-BE49-F238E27FC236}">
                <a16:creationId xmlns:a16="http://schemas.microsoft.com/office/drawing/2014/main" id="{3F5BDDA9-2E20-4035-F11E-7FCD080360C7}"/>
              </a:ext>
            </a:extLst>
          </p:cNvPr>
          <p:cNvSpPr>
            <a:spLocks noGrp="1"/>
          </p:cNvSpPr>
          <p:nvPr>
            <p:ph sz="quarter" idx="10"/>
          </p:nvPr>
        </p:nvSpPr>
        <p:spPr>
          <a:xfrm>
            <a:off x="1441450" y="1281113"/>
            <a:ext cx="6172200" cy="2963862"/>
          </a:xfrm>
        </p:spPr>
        <p:txBody>
          <a:bodyPr/>
          <a:lstStyle/>
          <a:p>
            <a:pPr marL="0" indent="0">
              <a:buFont typeface="Arial" panose="020B0604020202020204" pitchFamily="34" charset="0"/>
              <a:buNone/>
              <a:defRPr/>
            </a:pPr>
            <a:r>
              <a:rPr lang="en-US" sz="2400" i="1" u="sng" dirty="0">
                <a:solidFill>
                  <a:srgbClr val="FFFF00"/>
                </a:solidFill>
                <a:cs typeface="Lucida Console"/>
              </a:rPr>
              <a:t>Magnavox</a:t>
            </a:r>
            <a:r>
              <a:rPr lang="en-US" sz="2400" i="1" dirty="0">
                <a:solidFill>
                  <a:srgbClr val="FFFF00"/>
                </a:solidFill>
                <a:cs typeface="Lucida Console"/>
              </a:rPr>
              <a:t> v. </a:t>
            </a:r>
            <a:r>
              <a:rPr lang="en-US" sz="2400" i="1" u="sng" dirty="0">
                <a:solidFill>
                  <a:srgbClr val="FFFF00"/>
                </a:solidFill>
                <a:cs typeface="Lucida Console"/>
              </a:rPr>
              <a:t>Mattel</a:t>
            </a:r>
            <a:r>
              <a:rPr lang="en-US" sz="2400" i="1" dirty="0">
                <a:solidFill>
                  <a:srgbClr val="FFFF00"/>
                </a:solidFill>
                <a:cs typeface="Lucida Console"/>
              </a:rPr>
              <a:t>  </a:t>
            </a:r>
            <a:r>
              <a:rPr lang="en-US" sz="2400" dirty="0">
                <a:solidFill>
                  <a:schemeClr val="bg1"/>
                </a:solidFill>
                <a:cs typeface="Lucida Console"/>
              </a:rPr>
              <a:t>1982 U.S. Dist. LEXIS 13773 (N.D. Ill.)</a:t>
            </a:r>
          </a:p>
          <a:p>
            <a:pPr>
              <a:defRPr/>
            </a:pPr>
            <a:endParaRPr lang="en-US" dirty="0"/>
          </a:p>
        </p:txBody>
      </p:sp>
      <p:pic>
        <p:nvPicPr>
          <p:cNvPr id="131075" name="Content Placeholder 5" descr="800px-Magnavox-Odyssey-Console-Set.png">
            <a:extLst>
              <a:ext uri="{FF2B5EF4-FFF2-40B4-BE49-F238E27FC236}">
                <a16:creationId xmlns:a16="http://schemas.microsoft.com/office/drawing/2014/main" id="{37332E86-40ED-0E63-BB1E-585B92AFC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8" b="-661"/>
          <a:stretch>
            <a:fillRect/>
          </a:stretch>
        </p:blipFill>
        <p:spPr bwMode="auto">
          <a:xfrm>
            <a:off x="1246188" y="2284413"/>
            <a:ext cx="3500437"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Content Placeholder 7" descr="800px-Intellivision-Console-Set.png">
            <a:extLst>
              <a:ext uri="{FF2B5EF4-FFF2-40B4-BE49-F238E27FC236}">
                <a16:creationId xmlns:a16="http://schemas.microsoft.com/office/drawing/2014/main" id="{239F38F2-315A-6FD4-D105-3E3F3F542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4" b="-574"/>
          <a:stretch>
            <a:fillRect/>
          </a:stretch>
        </p:blipFill>
        <p:spPr bwMode="auto">
          <a:xfrm>
            <a:off x="4830763" y="2330450"/>
            <a:ext cx="30670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4ED5-2C33-7EF6-8477-CD967AFDE59E}"/>
              </a:ext>
            </a:extLst>
          </p:cNvPr>
          <p:cNvSpPr>
            <a:spLocks noGrp="1"/>
          </p:cNvSpPr>
          <p:nvPr>
            <p:ph type="title"/>
          </p:nvPr>
        </p:nvSpPr>
        <p:spPr>
          <a:xfrm>
            <a:off x="1485900" y="0"/>
            <a:ext cx="6172200" cy="684213"/>
          </a:xfrm>
        </p:spPr>
        <p:txBody>
          <a:bodyPr/>
          <a:lstStyle/>
          <a:p>
            <a:pPr>
              <a:defRPr/>
            </a:pPr>
            <a:r>
              <a:rPr lang="en-US" b="1" dirty="0">
                <a:solidFill>
                  <a:srgbClr val="FFFF00"/>
                </a:solidFill>
                <a:latin typeface="+mn-lt"/>
                <a:cs typeface="Times New Roman"/>
              </a:rPr>
              <a:t>Chronology</a:t>
            </a:r>
          </a:p>
        </p:txBody>
      </p:sp>
      <p:sp>
        <p:nvSpPr>
          <p:cNvPr id="5" name="Content Placeholder 4">
            <a:extLst>
              <a:ext uri="{FF2B5EF4-FFF2-40B4-BE49-F238E27FC236}">
                <a16:creationId xmlns:a16="http://schemas.microsoft.com/office/drawing/2014/main" id="{94A52B79-E828-E264-1443-D798371E7586}"/>
              </a:ext>
            </a:extLst>
          </p:cNvPr>
          <p:cNvSpPr>
            <a:spLocks noGrp="1"/>
          </p:cNvSpPr>
          <p:nvPr>
            <p:ph sz="quarter" idx="10"/>
          </p:nvPr>
        </p:nvSpPr>
        <p:spPr>
          <a:xfrm>
            <a:off x="250825" y="684213"/>
            <a:ext cx="8569325" cy="4119562"/>
          </a:xfrm>
        </p:spPr>
        <p:txBody>
          <a:bodyPr>
            <a:normAutofit fontScale="92500" lnSpcReduction="10000"/>
          </a:bodyPr>
          <a:lstStyle/>
          <a:p>
            <a:pPr>
              <a:lnSpc>
                <a:spcPct val="120000"/>
              </a:lnSpc>
              <a:defRPr/>
            </a:pPr>
            <a:r>
              <a:rPr lang="en-US" dirty="0">
                <a:solidFill>
                  <a:schemeClr val="bg1"/>
                </a:solidFill>
                <a:cs typeface="Lucida Console"/>
              </a:rPr>
              <a:t>1962: </a:t>
            </a:r>
            <a:r>
              <a:rPr lang="en-US" dirty="0" err="1">
                <a:solidFill>
                  <a:schemeClr val="bg1"/>
                </a:solidFill>
                <a:cs typeface="Lucida Console"/>
              </a:rPr>
              <a:t>Spacewar</a:t>
            </a:r>
            <a:r>
              <a:rPr lang="en-US" dirty="0">
                <a:solidFill>
                  <a:schemeClr val="bg1"/>
                </a:solidFill>
                <a:cs typeface="Lucida Console"/>
              </a:rPr>
              <a:t>! released on DEC PDP-1 mainframe @ MIT</a:t>
            </a:r>
          </a:p>
          <a:p>
            <a:pPr>
              <a:lnSpc>
                <a:spcPct val="120000"/>
              </a:lnSpc>
              <a:defRPr/>
            </a:pPr>
            <a:r>
              <a:rPr lang="en-US" dirty="0">
                <a:solidFill>
                  <a:schemeClr val="bg1"/>
                </a:solidFill>
                <a:cs typeface="Lucida Console"/>
              </a:rPr>
              <a:t>...’507 from experiments done by </a:t>
            </a:r>
            <a:r>
              <a:rPr lang="en-US" dirty="0" err="1">
                <a:solidFill>
                  <a:schemeClr val="bg1"/>
                </a:solidFill>
                <a:cs typeface="Lucida Console"/>
              </a:rPr>
              <a:t>Rusch</a:t>
            </a:r>
            <a:r>
              <a:rPr lang="en-US" dirty="0">
                <a:solidFill>
                  <a:schemeClr val="bg1"/>
                </a:solidFill>
                <a:cs typeface="Lucida Console"/>
              </a:rPr>
              <a:t>, employee of Sanders Associates in 1967/68</a:t>
            </a:r>
          </a:p>
          <a:p>
            <a:pPr>
              <a:lnSpc>
                <a:spcPct val="120000"/>
              </a:lnSpc>
              <a:defRPr/>
            </a:pPr>
            <a:r>
              <a:rPr lang="en-US" dirty="0">
                <a:solidFill>
                  <a:schemeClr val="bg1"/>
                </a:solidFill>
                <a:cs typeface="Lucida Console"/>
              </a:rPr>
              <a:t>1971: Sanders &amp; Magnavox enter into exclusive license</a:t>
            </a:r>
          </a:p>
          <a:p>
            <a:pPr>
              <a:lnSpc>
                <a:spcPct val="120000"/>
              </a:lnSpc>
              <a:defRPr/>
            </a:pPr>
            <a:r>
              <a:rPr lang="en-US" dirty="0">
                <a:solidFill>
                  <a:schemeClr val="bg1"/>
                </a:solidFill>
                <a:cs typeface="Lucida Console"/>
              </a:rPr>
              <a:t>1972: Magnavox Odyssey introduced (analog circuitry)</a:t>
            </a:r>
          </a:p>
          <a:p>
            <a:pPr>
              <a:lnSpc>
                <a:spcPct val="120000"/>
              </a:lnSpc>
              <a:defRPr/>
            </a:pPr>
            <a:r>
              <a:rPr lang="en-US" dirty="0">
                <a:solidFill>
                  <a:schemeClr val="bg1"/>
                </a:solidFill>
                <a:cs typeface="Lucida Console"/>
              </a:rPr>
              <a:t>1975: Atari introduces Pong game console for home use (analog)</a:t>
            </a:r>
          </a:p>
          <a:p>
            <a:pPr>
              <a:lnSpc>
                <a:spcPct val="120000"/>
              </a:lnSpc>
              <a:defRPr/>
            </a:pPr>
            <a:r>
              <a:rPr lang="en-US" dirty="0">
                <a:solidFill>
                  <a:schemeClr val="bg1"/>
                </a:solidFill>
                <a:cs typeface="Lucida Console"/>
              </a:rPr>
              <a:t>1976: General Instruments introduces TV game microprocessor (digital circuitry)</a:t>
            </a:r>
          </a:p>
          <a:p>
            <a:pPr>
              <a:lnSpc>
                <a:spcPct val="120000"/>
              </a:lnSpc>
              <a:defRPr/>
            </a:pPr>
            <a:r>
              <a:rPr lang="en-US" dirty="0">
                <a:solidFill>
                  <a:schemeClr val="bg1"/>
                </a:solidFill>
                <a:cs typeface="Lucida Console"/>
              </a:rPr>
              <a:t>Magnavox sues Atari for patent violation &amp; infringing concept of electronic ping pong (settled by Atari becoming Magnavox exclusive licensee)</a:t>
            </a:r>
          </a:p>
          <a:p>
            <a:pPr>
              <a:lnSpc>
                <a:spcPct val="120000"/>
              </a:lnSpc>
              <a:defRPr/>
            </a:pPr>
            <a:r>
              <a:rPr lang="en-US" dirty="0">
                <a:solidFill>
                  <a:schemeClr val="bg1"/>
                </a:solidFill>
                <a:cs typeface="Lucida Console"/>
              </a:rPr>
              <a:t>1978: Magnavox Odyssey 2 has a microprocessor (digital)</a:t>
            </a:r>
          </a:p>
          <a:p>
            <a:pPr>
              <a:lnSpc>
                <a:spcPct val="120000"/>
              </a:lnSpc>
              <a:defRPr/>
            </a:pPr>
            <a:r>
              <a:rPr lang="en-US" dirty="0">
                <a:solidFill>
                  <a:schemeClr val="bg1"/>
                </a:solidFill>
                <a:cs typeface="Lucida Console"/>
              </a:rPr>
              <a:t>1979: Mattel introduces </a:t>
            </a:r>
            <a:r>
              <a:rPr lang="en-US" dirty="0" err="1">
                <a:solidFill>
                  <a:schemeClr val="bg1"/>
                </a:solidFill>
                <a:cs typeface="Lucida Console"/>
              </a:rPr>
              <a:t>Intellivision</a:t>
            </a:r>
            <a:r>
              <a:rPr lang="en-US" dirty="0">
                <a:solidFill>
                  <a:schemeClr val="bg1"/>
                </a:solidFill>
                <a:cs typeface="Lucida Console"/>
              </a:rPr>
              <a:t> with General Instruments microprocessor (digital). Magnavox sues Mattel.</a:t>
            </a:r>
          </a:p>
          <a:p>
            <a:pPr>
              <a:defRPr/>
            </a:pPr>
            <a:endParaRPr lang="en-US" dirty="0"/>
          </a:p>
          <a:p>
            <a:pPr>
              <a:defRPr/>
            </a:pPr>
            <a:endParaRPr lang="en-US" dirty="0"/>
          </a:p>
          <a:p>
            <a:pPr marL="0" indent="0">
              <a:buFont typeface="Arial" panose="020B0604020202020204" pitchFamily="34" charset="0"/>
              <a:buNone/>
              <a:defRPr/>
            </a:pPr>
            <a:endParaRPr lang="en-US" dirty="0"/>
          </a:p>
          <a:p>
            <a:pPr>
              <a:defRPr/>
            </a:pPr>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3AF8-1C39-28D0-B3E3-1EE2CF374F79}"/>
              </a:ext>
            </a:extLst>
          </p:cNvPr>
          <p:cNvSpPr>
            <a:spLocks noGrp="1"/>
          </p:cNvSpPr>
          <p:nvPr>
            <p:ph type="title"/>
          </p:nvPr>
        </p:nvSpPr>
        <p:spPr>
          <a:xfrm>
            <a:off x="1485900" y="147638"/>
            <a:ext cx="6172200" cy="908050"/>
          </a:xfrm>
        </p:spPr>
        <p:txBody>
          <a:bodyPr>
            <a:noAutofit/>
          </a:bodyPr>
          <a:lstStyle/>
          <a:p>
            <a:pPr>
              <a:defRPr/>
            </a:pPr>
            <a:r>
              <a:rPr lang="en-US" sz="4000" b="1" dirty="0">
                <a:solidFill>
                  <a:srgbClr val="FFFF00"/>
                </a:solidFill>
                <a:latin typeface="+mn-lt"/>
                <a:cs typeface="Times New Roman"/>
              </a:rPr>
              <a:t>Court decided</a:t>
            </a:r>
            <a:r>
              <a:rPr lang="en-US" sz="4000" b="1" dirty="0">
                <a:solidFill>
                  <a:srgbClr val="FF0000"/>
                </a:solidFill>
                <a:latin typeface="+mn-lt"/>
                <a:cs typeface="Times New Roman"/>
              </a:rPr>
              <a:t>…</a:t>
            </a:r>
          </a:p>
        </p:txBody>
      </p:sp>
      <p:sp>
        <p:nvSpPr>
          <p:cNvPr id="133122" name="Content Placeholder 2">
            <a:extLst>
              <a:ext uri="{FF2B5EF4-FFF2-40B4-BE49-F238E27FC236}">
                <a16:creationId xmlns:a16="http://schemas.microsoft.com/office/drawing/2014/main" id="{A247DA44-3725-1F98-3C9E-1F1F6D0DFBEA}"/>
              </a:ext>
            </a:extLst>
          </p:cNvPr>
          <p:cNvSpPr>
            <a:spLocks noGrp="1" noChangeArrowheads="1"/>
          </p:cNvSpPr>
          <p:nvPr>
            <p:ph sz="quarter" idx="10"/>
          </p:nvPr>
        </p:nvSpPr>
        <p:spPr bwMode="auto">
          <a:xfrm>
            <a:off x="323850" y="1708150"/>
            <a:ext cx="8496300" cy="3167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a:solidFill>
                  <a:srgbClr val="FF0000"/>
                </a:solidFill>
              </a:rPr>
              <a:t>No distinction between analog and digital</a:t>
            </a:r>
            <a:r>
              <a:rPr lang="en-US" altLang="en-US" sz="2800">
                <a:solidFill>
                  <a:srgbClr val="FFFF00"/>
                </a:solidFill>
              </a:rPr>
              <a:t>:</a:t>
            </a:r>
            <a:r>
              <a:rPr lang="en-US" altLang="en-US" sz="2800">
                <a:solidFill>
                  <a:srgbClr val="FFFFFF"/>
                </a:solidFill>
              </a:rPr>
              <a:t> </a:t>
            </a:r>
            <a:r>
              <a:rPr lang="en-US" altLang="en-US" sz="2800" i="1">
                <a:solidFill>
                  <a:srgbClr val="FFFFFF"/>
                </a:solidFill>
              </a:rPr>
              <a:t>“I regard analog and digital circuitry as</a:t>
            </a:r>
            <a:r>
              <a:rPr lang="en-US" altLang="en-US" sz="2800" i="1"/>
              <a:t> </a:t>
            </a:r>
            <a:r>
              <a:rPr lang="en-US" altLang="en-US" sz="2800" i="1">
                <a:solidFill>
                  <a:srgbClr val="FFFF00"/>
                </a:solidFill>
              </a:rPr>
              <a:t>two means which are interchangeable</a:t>
            </a:r>
            <a:r>
              <a:rPr lang="en-US" altLang="en-US" sz="2800" i="1">
                <a:solidFill>
                  <a:srgbClr val="3366FF"/>
                </a:solidFill>
              </a:rPr>
              <a:t> </a:t>
            </a:r>
            <a:r>
              <a:rPr lang="en-US" altLang="en-US" sz="2800" i="1">
                <a:solidFill>
                  <a:srgbClr val="FFFFFF"/>
                </a:solidFill>
              </a:rPr>
              <a:t>largely, which are equivalent, and which are, therefore, essentially the same means for achieving substantially the same results in substantially the same way.”</a:t>
            </a:r>
          </a:p>
          <a:p>
            <a:pPr marL="0" indent="0">
              <a:buFont typeface="Arial" panose="020B0604020202020204" pitchFamily="34" charset="0"/>
              <a:buNone/>
            </a:pPr>
            <a:r>
              <a:rPr lang="en-US" altLang="en-US" sz="2800">
                <a:solidFill>
                  <a:srgbClr val="FFFF00"/>
                </a:solidFill>
              </a:rPr>
              <a:t>So far</a:t>
            </a:r>
            <a:r>
              <a:rPr lang="en-US" altLang="en-US" sz="2800">
                <a:solidFill>
                  <a:srgbClr val="FF0000"/>
                </a:solidFill>
              </a:rPr>
              <a:t>,</a:t>
            </a:r>
            <a:r>
              <a:rPr lang="en-US" altLang="en-US" sz="2800">
                <a:solidFill>
                  <a:srgbClr val="FFFF00"/>
                </a:solidFill>
              </a:rPr>
              <a:t> so good</a:t>
            </a:r>
            <a:r>
              <a:rPr lang="en-US" altLang="en-US" sz="2800">
                <a:solidFill>
                  <a:srgbClr val="FF0000"/>
                </a:solidFill>
              </a:rPr>
              <a:t>…</a:t>
            </a:r>
          </a:p>
        </p:txBody>
      </p:sp>
      <p:pic>
        <p:nvPicPr>
          <p:cNvPr id="133123" name="Content Placeholder 3" descr="220px-PDP-1.jpg">
            <a:extLst>
              <a:ext uri="{FF2B5EF4-FFF2-40B4-BE49-F238E27FC236}">
                <a16:creationId xmlns:a16="http://schemas.microsoft.com/office/drawing/2014/main" id="{F2E82285-8158-D396-DE36-2B2F1FE40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147638"/>
            <a:ext cx="1646238"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A07EDD-CD36-0308-2F85-9B3AF2173ACE}"/>
              </a:ext>
            </a:extLst>
          </p:cNvPr>
          <p:cNvSpPr txBox="1"/>
          <p:nvPr/>
        </p:nvSpPr>
        <p:spPr>
          <a:xfrm>
            <a:off x="2286000" y="268288"/>
            <a:ext cx="4572000" cy="706437"/>
          </a:xfrm>
          <a:prstGeom prst="rect">
            <a:avLst/>
          </a:prstGeom>
          <a:noFill/>
        </p:spPr>
        <p:txBody>
          <a:bodyPr>
            <a:spAutoFit/>
          </a:bodyPr>
          <a:lstStyle/>
          <a:p>
            <a:pPr algn="ctr">
              <a:defRPr/>
            </a:pPr>
            <a:r>
              <a:rPr lang="en-US" sz="4000" b="1" dirty="0">
                <a:solidFill>
                  <a:srgbClr val="FFFF00"/>
                </a:solidFill>
                <a:latin typeface="+mn-lt"/>
                <a:cs typeface="Times New Roman"/>
              </a:rPr>
              <a:t>But</a:t>
            </a:r>
            <a:r>
              <a:rPr lang="en-US" sz="4000" b="1" dirty="0">
                <a:solidFill>
                  <a:srgbClr val="FF0000"/>
                </a:solidFill>
                <a:latin typeface="+mn-lt"/>
                <a:cs typeface="Times New Roman"/>
              </a:rPr>
              <a:t>…</a:t>
            </a:r>
            <a:r>
              <a:rPr lang="en-US" sz="4000" b="1" dirty="0">
                <a:solidFill>
                  <a:srgbClr val="FFFF00"/>
                </a:solidFill>
                <a:latin typeface="+mn-lt"/>
                <a:cs typeface="Times New Roman"/>
              </a:rPr>
              <a:t>OOPS</a:t>
            </a:r>
            <a:r>
              <a:rPr lang="en-US" sz="4000" b="1" dirty="0">
                <a:solidFill>
                  <a:srgbClr val="FF0000"/>
                </a:solidFill>
                <a:latin typeface="+mn-lt"/>
                <a:cs typeface="Times New Roman"/>
              </a:rPr>
              <a:t>!</a:t>
            </a:r>
            <a:endParaRPr lang="en-US" sz="4000" dirty="0"/>
          </a:p>
        </p:txBody>
      </p:sp>
      <p:pic>
        <p:nvPicPr>
          <p:cNvPr id="134146" name="Content Placeholder 3">
            <a:extLst>
              <a:ext uri="{FF2B5EF4-FFF2-40B4-BE49-F238E27FC236}">
                <a16:creationId xmlns:a16="http://schemas.microsoft.com/office/drawing/2014/main" id="{841AC313-9DD5-BADE-3F66-18F4B225F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473"/>
          <a:stretch>
            <a:fillRect/>
          </a:stretch>
        </p:blipFill>
        <p:spPr bwMode="auto">
          <a:xfrm>
            <a:off x="2325688" y="1276350"/>
            <a:ext cx="45497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D94A-906C-2C27-6FE4-1C0E8C3FDD81}"/>
              </a:ext>
            </a:extLst>
          </p:cNvPr>
          <p:cNvSpPr>
            <a:spLocks noGrp="1"/>
          </p:cNvSpPr>
          <p:nvPr>
            <p:ph type="title"/>
          </p:nvPr>
        </p:nvSpPr>
        <p:spPr>
          <a:xfrm>
            <a:off x="1223963" y="17463"/>
            <a:ext cx="6858000" cy="1008062"/>
          </a:xfrm>
        </p:spPr>
        <p:txBody>
          <a:bodyPr>
            <a:noAutofit/>
          </a:bodyPr>
          <a:lstStyle/>
          <a:p>
            <a:pPr>
              <a:defRPr/>
            </a:pPr>
            <a:r>
              <a:rPr lang="en-US" b="1" dirty="0">
                <a:solidFill>
                  <a:srgbClr val="FFFF00"/>
                </a:solidFill>
                <a:latin typeface="+mn-lt"/>
                <a:cs typeface="Times New Roman"/>
              </a:rPr>
              <a:t>   </a:t>
            </a:r>
            <a:r>
              <a:rPr lang="en-US" sz="2700" b="1" dirty="0">
                <a:solidFill>
                  <a:srgbClr val="FFFF00"/>
                </a:solidFill>
                <a:latin typeface="+mn-lt"/>
                <a:cs typeface="Times New Roman"/>
              </a:rPr>
              <a:t>Result</a:t>
            </a:r>
            <a:r>
              <a:rPr lang="en-US" sz="2700" b="1" dirty="0">
                <a:solidFill>
                  <a:srgbClr val="FF0000"/>
                </a:solidFill>
                <a:latin typeface="+mn-lt"/>
                <a:cs typeface="Times New Roman"/>
              </a:rPr>
              <a:t>:</a:t>
            </a:r>
            <a:r>
              <a:rPr lang="en-US" sz="2700" b="1" dirty="0">
                <a:solidFill>
                  <a:srgbClr val="FFFF00"/>
                </a:solidFill>
                <a:latin typeface="+mn-lt"/>
                <a:cs typeface="Times New Roman"/>
              </a:rPr>
              <a:t> Creation of a </a:t>
            </a:r>
            <a:r>
              <a:rPr lang="en-US" sz="2700" b="1" dirty="0">
                <a:solidFill>
                  <a:srgbClr val="FF0000"/>
                </a:solidFill>
                <a:latin typeface="+mn-lt"/>
                <a:cs typeface="Times New Roman"/>
              </a:rPr>
              <a:t>meaningless</a:t>
            </a:r>
            <a:r>
              <a:rPr lang="en-US" sz="2700" b="1" dirty="0">
                <a:solidFill>
                  <a:srgbClr val="FFFF00"/>
                </a:solidFill>
                <a:latin typeface="+mn-lt"/>
                <a:cs typeface="Times New Roman"/>
              </a:rPr>
              <a:t> </a:t>
            </a:r>
            <a:br>
              <a:rPr lang="en-US" sz="2700" b="1" dirty="0">
                <a:solidFill>
                  <a:srgbClr val="FFFF00"/>
                </a:solidFill>
                <a:latin typeface="+mn-lt"/>
                <a:cs typeface="Times New Roman"/>
              </a:rPr>
            </a:br>
            <a:r>
              <a:rPr lang="en-US" sz="2700" b="1" dirty="0">
                <a:solidFill>
                  <a:srgbClr val="FFFF00"/>
                </a:solidFill>
                <a:latin typeface="+mn-lt"/>
                <a:cs typeface="Times New Roman"/>
              </a:rPr>
              <a:t>   </a:t>
            </a:r>
            <a:r>
              <a:rPr lang="en-US" sz="2700" b="1" dirty="0">
                <a:solidFill>
                  <a:schemeClr val="bg1"/>
                </a:solidFill>
                <a:latin typeface="+mn-lt"/>
                <a:cs typeface="Times New Roman"/>
              </a:rPr>
              <a:t>Computer  Game</a:t>
            </a:r>
            <a:r>
              <a:rPr lang="en-US" sz="2700" b="1" dirty="0">
                <a:solidFill>
                  <a:srgbClr val="FF0000"/>
                </a:solidFill>
                <a:latin typeface="+mn-lt"/>
                <a:cs typeface="Times New Roman"/>
              </a:rPr>
              <a:t>/</a:t>
            </a:r>
            <a:r>
              <a:rPr lang="en-US" sz="2700" b="1" dirty="0">
                <a:solidFill>
                  <a:schemeClr val="bg1"/>
                </a:solidFill>
                <a:latin typeface="+mn-lt"/>
                <a:cs typeface="Times New Roman"/>
              </a:rPr>
              <a:t>TV Console </a:t>
            </a:r>
            <a:r>
              <a:rPr lang="en-US" sz="2700" b="1" dirty="0">
                <a:solidFill>
                  <a:srgbClr val="FF0000"/>
                </a:solidFill>
                <a:latin typeface="+mn-lt"/>
                <a:cs typeface="Times New Roman"/>
              </a:rPr>
              <a:t>Divide</a:t>
            </a:r>
          </a:p>
        </p:txBody>
      </p:sp>
      <p:sp>
        <p:nvSpPr>
          <p:cNvPr id="3" name="Content Placeholder 2">
            <a:extLst>
              <a:ext uri="{FF2B5EF4-FFF2-40B4-BE49-F238E27FC236}">
                <a16:creationId xmlns:a16="http://schemas.microsoft.com/office/drawing/2014/main" id="{C54E04B0-4BB1-0FA3-3FD9-745B48FCBFA7}"/>
              </a:ext>
            </a:extLst>
          </p:cNvPr>
          <p:cNvSpPr>
            <a:spLocks noGrp="1"/>
          </p:cNvSpPr>
          <p:nvPr>
            <p:ph sz="quarter" idx="10"/>
          </p:nvPr>
        </p:nvSpPr>
        <p:spPr>
          <a:xfrm>
            <a:off x="395288" y="1203325"/>
            <a:ext cx="8353425" cy="3744913"/>
          </a:xfrm>
        </p:spPr>
        <p:txBody>
          <a:bodyPr>
            <a:normAutofit lnSpcReduction="10000"/>
          </a:bodyPr>
          <a:lstStyle/>
          <a:p>
            <a:pPr>
              <a:defRPr/>
            </a:pPr>
            <a:r>
              <a:rPr lang="en-US" sz="2200" dirty="0">
                <a:solidFill>
                  <a:srgbClr val="FFFFFF"/>
                </a:solidFill>
                <a:cs typeface="Lucida Console"/>
              </a:rPr>
              <a:t>Mattel argued its console was not based on ’507 but on computer prior art, Space War!</a:t>
            </a:r>
          </a:p>
          <a:p>
            <a:pPr>
              <a:defRPr/>
            </a:pPr>
            <a:r>
              <a:rPr lang="en-US" sz="2200" dirty="0">
                <a:solidFill>
                  <a:srgbClr val="FFFFFF"/>
                </a:solidFill>
                <a:cs typeface="Lucida Console"/>
              </a:rPr>
              <a:t>Court noted PDP-1 was 6’ tall by 7’ wide, &amp; cost approximately $120K. Court found for Magnavox: </a:t>
            </a:r>
            <a:r>
              <a:rPr lang="en-US" sz="2200" i="1" dirty="0">
                <a:solidFill>
                  <a:srgbClr val="FFFFFF"/>
                </a:solidFill>
                <a:cs typeface="Lucida Console"/>
              </a:rPr>
              <a:t>“…it is clear from the evidence that </a:t>
            </a:r>
            <a:r>
              <a:rPr lang="en-US" sz="2200" i="1" dirty="0">
                <a:solidFill>
                  <a:srgbClr val="FFFF00"/>
                </a:solidFill>
                <a:cs typeface="Lucida Console"/>
              </a:rPr>
              <a:t>Mattel did not in fact follow the prior art but, instead, followed developments in the television game industry</a:t>
            </a:r>
            <a:r>
              <a:rPr lang="en-US" sz="2200" i="1" dirty="0">
                <a:solidFill>
                  <a:schemeClr val="bg1"/>
                </a:solidFill>
                <a:cs typeface="Lucida Console"/>
              </a:rPr>
              <a:t>, an industry which was created because of the work done at Sanders in developing the first television games and an industry which expanded and developed and become economically viable largely because of television games which followed the teachings of the ’507 Patent.”</a:t>
            </a:r>
            <a:r>
              <a:rPr lang="en-US" sz="2200" i="1" dirty="0">
                <a:cs typeface="Lucida Console"/>
              </a:rPr>
              <a:t> </a:t>
            </a:r>
          </a:p>
          <a:p>
            <a:pPr>
              <a:defRPr/>
            </a:pPr>
            <a:endParaRPr lang="en-US" b="1" dirty="0">
              <a:solidFill>
                <a:srgbClr val="FF0000"/>
              </a:solidFill>
            </a:endParaRPr>
          </a:p>
          <a:p>
            <a:pPr>
              <a:defRPr/>
            </a:pP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8FE663-6209-E554-69F8-0ADA9D805150}"/>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24DC52E1-3B08-525D-DC9A-1C0830C474E9}"/>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137218" name="Content Placeholder 3" descr="Crystal_Project_pause-queue.png">
            <a:extLst>
              <a:ext uri="{FF2B5EF4-FFF2-40B4-BE49-F238E27FC236}">
                <a16:creationId xmlns:a16="http://schemas.microsoft.com/office/drawing/2014/main" id="{BB789C34-3C24-5E19-FC8E-A6430ADFD2D6}"/>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Content Placeholder 3" descr="Crystal_Project_pause-queue.png">
            <a:extLst>
              <a:ext uri="{FF2B5EF4-FFF2-40B4-BE49-F238E27FC236}">
                <a16:creationId xmlns:a16="http://schemas.microsoft.com/office/drawing/2014/main" id="{57F82FE5-7912-33AD-6620-4C7C20DD6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5">
            <a:extLst>
              <a:ext uri="{FF2B5EF4-FFF2-40B4-BE49-F238E27FC236}">
                <a16:creationId xmlns:a16="http://schemas.microsoft.com/office/drawing/2014/main" id="{6D90BB24-EA86-C61E-3463-062940C59D02}"/>
              </a:ext>
            </a:extLst>
          </p:cNvPr>
          <p:cNvSpPr>
            <a:spLocks noGrp="1" noChangeArrowheads="1"/>
          </p:cNvSpPr>
          <p:nvPr>
            <p:ph type="title"/>
          </p:nvPr>
        </p:nvSpPr>
        <p:spPr bwMode="auto">
          <a:xfrm>
            <a:off x="1485900" y="76200"/>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1AB14349-FD81-8FCF-9DDA-D5DA2814DEC2}"/>
              </a:ext>
            </a:extLst>
          </p:cNvPr>
          <p:cNvSpPr>
            <a:spLocks noGrp="1"/>
          </p:cNvSpPr>
          <p:nvPr>
            <p:ph idx="1"/>
          </p:nvPr>
        </p:nvSpPr>
        <p:spPr>
          <a:xfrm>
            <a:off x="684213" y="1165225"/>
            <a:ext cx="7848600" cy="3146425"/>
          </a:xfrm>
        </p:spPr>
        <p:txBody>
          <a:bodyPr>
            <a:normAutofit/>
          </a:bodyPr>
          <a:lstStyle/>
          <a:p>
            <a:pPr marL="0" indent="0">
              <a:buFont typeface="Arial" panose="020B0604020202020204" pitchFamily="34" charset="0"/>
              <a:buNone/>
              <a:defRPr/>
            </a:pPr>
            <a:r>
              <a:rPr lang="en-US" b="1" dirty="0">
                <a:solidFill>
                  <a:srgbClr val="FFFF00"/>
                </a:solidFill>
              </a:rPr>
              <a:t>Now</a:t>
            </a:r>
            <a:r>
              <a:rPr lang="en-US" b="1" dirty="0">
                <a:solidFill>
                  <a:srgbClr val="FF0000"/>
                </a:solidFill>
              </a:rPr>
              <a:t>…</a:t>
            </a:r>
          </a:p>
          <a:p>
            <a:pPr>
              <a:defRPr/>
            </a:pPr>
            <a:r>
              <a:rPr lang="en-US" dirty="0">
                <a:solidFill>
                  <a:srgbClr val="FFFF00"/>
                </a:solidFill>
              </a:rPr>
              <a:t>Requirements of patentability</a:t>
            </a:r>
            <a:r>
              <a:rPr lang="en-US" dirty="0">
                <a:solidFill>
                  <a:srgbClr val="FF0000"/>
                </a:solidFill>
              </a:rPr>
              <a:t>:</a:t>
            </a:r>
          </a:p>
          <a:p>
            <a:pPr lvl="1">
              <a:buFont typeface="Courier New" panose="02070309020205020404" pitchFamily="49" charset="0"/>
              <a:buChar char="o"/>
              <a:defRPr/>
            </a:pPr>
            <a:r>
              <a:rPr lang="en-US" sz="3200" dirty="0">
                <a:solidFill>
                  <a:schemeClr val="bg1"/>
                </a:solidFill>
              </a:rPr>
              <a:t>Novelty</a:t>
            </a:r>
          </a:p>
          <a:p>
            <a:pPr lvl="1">
              <a:buFont typeface="Courier New" panose="02070309020205020404" pitchFamily="49" charset="0"/>
              <a:buChar char="o"/>
              <a:defRPr/>
            </a:pPr>
            <a:r>
              <a:rPr lang="en-US" sz="3200" dirty="0">
                <a:solidFill>
                  <a:srgbClr val="FF0000"/>
                </a:solidFill>
              </a:rPr>
              <a:t>Non-obviousness</a:t>
            </a:r>
          </a:p>
          <a:p>
            <a:pPr lvl="1">
              <a:buFont typeface="Courier New" panose="02070309020205020404" pitchFamily="49" charset="0"/>
              <a:buChar char="o"/>
              <a:defRPr/>
            </a:pPr>
            <a:r>
              <a:rPr lang="en-US" sz="3200" dirty="0">
                <a:solidFill>
                  <a:schemeClr val="bg1"/>
                </a:solidFill>
              </a:rPr>
              <a:t>Utility</a:t>
            </a:r>
          </a:p>
        </p:txBody>
      </p:sp>
      <p:sp>
        <p:nvSpPr>
          <p:cNvPr id="4" name="Slide Number Placeholder 3">
            <a:extLst>
              <a:ext uri="{FF2B5EF4-FFF2-40B4-BE49-F238E27FC236}">
                <a16:creationId xmlns:a16="http://schemas.microsoft.com/office/drawing/2014/main" id="{FCFC0C94-7CA9-7C81-49C2-A6C594EF7027}"/>
              </a:ext>
            </a:extLst>
          </p:cNvPr>
          <p:cNvSpPr>
            <a:spLocks noGrp="1"/>
          </p:cNvSpPr>
          <p:nvPr>
            <p:ph type="sldNum" sz="quarter" idx="12"/>
          </p:nvPr>
        </p:nvSpPr>
        <p:spPr/>
        <p:txBody>
          <a:bodyPr/>
          <a:lstStyle/>
          <a:p>
            <a:pPr defTabSz="342900" eaLnBrk="1" fontAlgn="auto" hangingPunct="1">
              <a:spcBef>
                <a:spcPts val="0"/>
              </a:spcBef>
              <a:spcAft>
                <a:spcPts val="0"/>
              </a:spcAft>
              <a:defRPr/>
            </a:pPr>
            <a:fld id="{DFF84278-D419-2F44-869F-3E4396CC90D0}" type="slidenum">
              <a:rPr lang="en-US" sz="1350">
                <a:solidFill>
                  <a:prstClr val="black"/>
                </a:solidFill>
                <a:latin typeface="Arial"/>
                <a:ea typeface="+mn-ea"/>
              </a:rPr>
              <a:pPr defTabSz="342900" eaLnBrk="1" fontAlgn="auto" hangingPunct="1">
                <a:spcBef>
                  <a:spcPts val="0"/>
                </a:spcBef>
                <a:spcAft>
                  <a:spcPts val="0"/>
                </a:spcAft>
                <a:defRPr/>
              </a:pPr>
              <a:t>159</a:t>
            </a:fld>
            <a:endParaRPr lang="en-US" sz="1350">
              <a:solidFill>
                <a:prstClr val="black"/>
              </a:solidFill>
              <a:latin typeface="Arial"/>
              <a:ea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C38A8D6-D0DA-C00A-64C9-406DD870FDA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326E74B-D43A-6658-5522-A7F125686DBA}"/>
              </a:ext>
            </a:extLst>
          </p:cNvPr>
          <p:cNvPicPr>
            <a:picLocks noGrp="1" noChangeAspect="1"/>
          </p:cNvPicPr>
          <p:nvPr>
            <p:ph idx="1"/>
          </p:nvPr>
        </p:nvPicPr>
        <p:blipFill>
          <a:blip r:embed="rId2"/>
          <a:stretch>
            <a:fillRect/>
          </a:stretch>
        </p:blipFill>
        <p:spPr/>
      </p:pic>
      <p:pic>
        <p:nvPicPr>
          <p:cNvPr id="47107" name="Picture 6" descr="Graphical user interface, text, application, email&#10;&#10;Description automatically generated">
            <a:extLst>
              <a:ext uri="{FF2B5EF4-FFF2-40B4-BE49-F238E27FC236}">
                <a16:creationId xmlns:a16="http://schemas.microsoft.com/office/drawing/2014/main" id="{1C41A3C7-A928-CD5B-1F81-47038BD71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987425"/>
            <a:ext cx="5076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6971F89-D4D6-9FC9-2C98-BFBF05D7CCEA}"/>
                  </a:ext>
                </a:extLst>
              </p14:cNvPr>
              <p14:cNvContentPartPr/>
              <p14:nvPr/>
            </p14:nvContentPartPr>
            <p14:xfrm>
              <a:off x="2033571" y="1635646"/>
              <a:ext cx="927360" cy="565920"/>
            </p14:xfrm>
          </p:contentPart>
        </mc:Choice>
        <mc:Fallback xmlns="">
          <p:pic>
            <p:nvPicPr>
              <p:cNvPr id="8" name="Ink 7">
                <a:extLst>
                  <a:ext uri="{FF2B5EF4-FFF2-40B4-BE49-F238E27FC236}">
                    <a16:creationId xmlns:a16="http://schemas.microsoft.com/office/drawing/2014/main" id="{D6971F89-D4D6-9FC9-2C98-BFBF05D7CCEA}"/>
                  </a:ext>
                </a:extLst>
              </p:cNvPr>
              <p:cNvPicPr/>
              <p:nvPr/>
            </p:nvPicPr>
            <p:blipFill>
              <a:blip r:embed="rId4"/>
              <a:stretch>
                <a:fillRect/>
              </a:stretch>
            </p:blipFill>
            <p:spPr>
              <a:xfrm>
                <a:off x="2024571" y="1626646"/>
                <a:ext cx="945000" cy="583560"/>
              </a:xfrm>
              <a:prstGeom prst="rect">
                <a:avLst/>
              </a:prstGeom>
            </p:spPr>
          </p:pic>
        </mc:Fallback>
      </mc:AlternateContent>
      <p:sp>
        <p:nvSpPr>
          <p:cNvPr id="47109" name="TextBox 8">
            <a:extLst>
              <a:ext uri="{FF2B5EF4-FFF2-40B4-BE49-F238E27FC236}">
                <a16:creationId xmlns:a16="http://schemas.microsoft.com/office/drawing/2014/main" id="{3315B342-E043-C4D6-1E57-380DB6BAE4C4}"/>
              </a:ext>
            </a:extLst>
          </p:cNvPr>
          <p:cNvSpPr txBox="1">
            <a:spLocks noChangeArrowheads="1"/>
          </p:cNvSpPr>
          <p:nvPr/>
        </p:nvSpPr>
        <p:spPr bwMode="auto">
          <a:xfrm>
            <a:off x="2768600" y="77788"/>
            <a:ext cx="360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Images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4E5F85-093B-B39A-79E8-70EFA00513A6}"/>
              </a:ext>
            </a:extLst>
          </p:cNvPr>
          <p:cNvSpPr>
            <a:spLocks noGrp="1"/>
          </p:cNvSpPr>
          <p:nvPr>
            <p:ph type="title"/>
          </p:nvPr>
        </p:nvSpPr>
        <p:spPr/>
        <p:txBody>
          <a:bodyPr>
            <a:normAutofit fontScale="90000"/>
          </a:bodyPr>
          <a:lstStyle/>
          <a:p>
            <a:pPr>
              <a:defRPr/>
            </a:pPr>
            <a:r>
              <a:rPr lang="en-US" sz="4050" b="1" dirty="0">
                <a:solidFill>
                  <a:srgbClr val="FFFF00"/>
                </a:solidFill>
              </a:rPr>
              <a:t>Patents</a:t>
            </a:r>
          </a:p>
        </p:txBody>
      </p:sp>
      <p:sp>
        <p:nvSpPr>
          <p:cNvPr id="2" name="Content Placeholder 1">
            <a:extLst>
              <a:ext uri="{FF2B5EF4-FFF2-40B4-BE49-F238E27FC236}">
                <a16:creationId xmlns:a16="http://schemas.microsoft.com/office/drawing/2014/main" id="{F068865D-E920-D95A-C767-D02091788024}"/>
              </a:ext>
            </a:extLst>
          </p:cNvPr>
          <p:cNvSpPr>
            <a:spLocks noGrp="1"/>
          </p:cNvSpPr>
          <p:nvPr>
            <p:ph idx="1"/>
          </p:nvPr>
        </p:nvSpPr>
        <p:spPr>
          <a:xfrm>
            <a:off x="1485900" y="1474788"/>
            <a:ext cx="6172200" cy="2836862"/>
          </a:xfrm>
        </p:spPr>
        <p:txBody>
          <a:bodyPr>
            <a:normAutofit/>
          </a:bodyPr>
          <a:lstStyle/>
          <a:p>
            <a:pPr marL="0" indent="0">
              <a:buFont typeface="Arial" panose="020B0604020202020204" pitchFamily="34" charset="0"/>
              <a:buNone/>
              <a:defRPr/>
            </a:pPr>
            <a:r>
              <a:rPr lang="en-US" sz="3000" b="1" dirty="0">
                <a:solidFill>
                  <a:srgbClr val="FFFF00"/>
                </a:solidFill>
              </a:rPr>
              <a:t>Obviousness</a:t>
            </a:r>
          </a:p>
          <a:p>
            <a:pPr>
              <a:defRPr/>
            </a:pPr>
            <a:r>
              <a:rPr lang="en-US" sz="3000" dirty="0">
                <a:solidFill>
                  <a:schemeClr val="bg1"/>
                </a:solidFill>
              </a:rPr>
              <a:t>Policy reason behind this requirement?</a:t>
            </a:r>
          </a:p>
          <a:p>
            <a:pPr>
              <a:defRPr/>
            </a:pPr>
            <a:r>
              <a:rPr lang="en-US" sz="3000" dirty="0">
                <a:solidFill>
                  <a:schemeClr val="bg1"/>
                </a:solidFill>
              </a:rPr>
              <a:t>See s. 28.3</a:t>
            </a:r>
          </a:p>
        </p:txBody>
      </p:sp>
      <p:sp>
        <p:nvSpPr>
          <p:cNvPr id="4" name="Slide Number Placeholder 3">
            <a:extLst>
              <a:ext uri="{FF2B5EF4-FFF2-40B4-BE49-F238E27FC236}">
                <a16:creationId xmlns:a16="http://schemas.microsoft.com/office/drawing/2014/main" id="{E567F9A4-4FA1-F094-4E3F-5EE7212AE669}"/>
              </a:ext>
            </a:extLst>
          </p:cNvPr>
          <p:cNvSpPr>
            <a:spLocks noGrp="1"/>
          </p:cNvSpPr>
          <p:nvPr>
            <p:ph type="sldNum" sz="quarter" idx="12"/>
          </p:nvPr>
        </p:nvSpPr>
        <p:spPr/>
        <p:txBody>
          <a:bodyPr/>
          <a:lstStyle/>
          <a:p>
            <a:pPr defTabSz="342900" eaLnBrk="1" fontAlgn="auto" hangingPunct="1">
              <a:spcBef>
                <a:spcPts val="0"/>
              </a:spcBef>
              <a:spcAft>
                <a:spcPts val="0"/>
              </a:spcAft>
              <a:defRPr/>
            </a:pPr>
            <a:fld id="{FF80D2BC-B071-EC47-9667-D10173DF4B72}" type="slidenum">
              <a:rPr lang="en-US" sz="1350">
                <a:solidFill>
                  <a:prstClr val="black"/>
                </a:solidFill>
                <a:latin typeface="Arial"/>
                <a:ea typeface="+mn-ea"/>
              </a:rPr>
              <a:pPr defTabSz="342900" eaLnBrk="1" fontAlgn="auto" hangingPunct="1">
                <a:spcBef>
                  <a:spcPts val="0"/>
                </a:spcBef>
                <a:spcAft>
                  <a:spcPts val="0"/>
                </a:spcAft>
                <a:defRPr/>
              </a:pPr>
              <a:t>160</a:t>
            </a:fld>
            <a:endParaRPr lang="en-US" sz="1350">
              <a:solidFill>
                <a:prstClr val="black"/>
              </a:solidFill>
              <a:latin typeface="Arial"/>
              <a:ea typeface="+mn-ea"/>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E5AF9B-FFED-3A4B-A4C2-983667328C02}"/>
              </a:ext>
            </a:extLst>
          </p:cNvPr>
          <p:cNvSpPr txBox="1"/>
          <p:nvPr/>
        </p:nvSpPr>
        <p:spPr>
          <a:xfrm>
            <a:off x="1835150" y="1708150"/>
            <a:ext cx="5310188" cy="2062163"/>
          </a:xfrm>
          <a:prstGeom prst="rect">
            <a:avLst/>
          </a:prstGeom>
          <a:noFill/>
        </p:spPr>
        <p:txBody>
          <a:bodyPr>
            <a:spAutoFit/>
          </a:bodyPr>
          <a:lstStyle/>
          <a:p>
            <a:pPr>
              <a:defRPr/>
            </a:pPr>
            <a:r>
              <a:rPr lang="en-US" sz="3200" b="1" dirty="0">
                <a:solidFill>
                  <a:srgbClr val="FFFF00"/>
                </a:solidFill>
              </a:rPr>
              <a:t>Obviousness</a:t>
            </a:r>
          </a:p>
          <a:p>
            <a:pPr marL="342900" indent="-342900">
              <a:buFont typeface="Arial" panose="020B0604020202020204" pitchFamily="34" charset="0"/>
              <a:buChar char="•"/>
              <a:defRPr/>
            </a:pPr>
            <a:r>
              <a:rPr lang="en-US" sz="3200" dirty="0">
                <a:solidFill>
                  <a:schemeClr val="bg1"/>
                </a:solidFill>
              </a:rPr>
              <a:t>Policy reason behind this requirement?</a:t>
            </a:r>
          </a:p>
          <a:p>
            <a:pPr marL="342900" indent="-342900">
              <a:buFont typeface="Arial" panose="020B0604020202020204" pitchFamily="34" charset="0"/>
              <a:buChar char="•"/>
              <a:defRPr/>
            </a:pPr>
            <a:r>
              <a:rPr lang="en-US" sz="3200" dirty="0">
                <a:solidFill>
                  <a:schemeClr val="bg1"/>
                </a:solidFill>
              </a:rPr>
              <a:t>See s. 28.3</a:t>
            </a:r>
          </a:p>
        </p:txBody>
      </p:sp>
      <p:sp>
        <p:nvSpPr>
          <p:cNvPr id="142338" name="TextBox 3">
            <a:extLst>
              <a:ext uri="{FF2B5EF4-FFF2-40B4-BE49-F238E27FC236}">
                <a16:creationId xmlns:a16="http://schemas.microsoft.com/office/drawing/2014/main" id="{C5E931B6-428E-B5BB-6818-EDE4F6B6146C}"/>
              </a:ext>
            </a:extLst>
          </p:cNvPr>
          <p:cNvSpPr txBox="1">
            <a:spLocks noChangeArrowheads="1"/>
          </p:cNvSpPr>
          <p:nvPr/>
        </p:nvSpPr>
        <p:spPr bwMode="auto">
          <a:xfrm>
            <a:off x="3379788" y="339725"/>
            <a:ext cx="2222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Content Placeholder 2">
            <a:extLst>
              <a:ext uri="{FF2B5EF4-FFF2-40B4-BE49-F238E27FC236}">
                <a16:creationId xmlns:a16="http://schemas.microsoft.com/office/drawing/2014/main" id="{40C15088-5F2F-5984-E615-C656FB9E80C7}"/>
              </a:ext>
            </a:extLst>
          </p:cNvPr>
          <p:cNvSpPr>
            <a:spLocks noGrp="1" noChangeArrowheads="1"/>
          </p:cNvSpPr>
          <p:nvPr>
            <p:ph sz="quarter" idx="10"/>
          </p:nvPr>
        </p:nvSpPr>
        <p:spPr bwMode="auto">
          <a:xfrm>
            <a:off x="431800" y="231775"/>
            <a:ext cx="8280400" cy="4679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000" b="1">
                <a:solidFill>
                  <a:srgbClr val="FFFF00"/>
                </a:solidFill>
              </a:rPr>
              <a:t>Invention must not be obvious</a:t>
            </a:r>
          </a:p>
          <a:p>
            <a:pPr marL="0" indent="0">
              <a:buFont typeface="Arial" panose="020B0604020202020204" pitchFamily="34" charset="0"/>
              <a:buNone/>
            </a:pPr>
            <a:r>
              <a:rPr lang="en-CA" altLang="en-US" sz="2000" b="1">
                <a:solidFill>
                  <a:schemeClr val="bg1"/>
                </a:solidFill>
              </a:rPr>
              <a:t>28.3</a:t>
            </a:r>
            <a:r>
              <a:rPr lang="en-CA" altLang="en-US" sz="2000">
                <a:solidFill>
                  <a:schemeClr val="bg1"/>
                </a:solidFill>
              </a:rPr>
              <a:t> The </a:t>
            </a:r>
            <a:r>
              <a:rPr lang="en-CA" altLang="en-US" sz="2000">
                <a:solidFill>
                  <a:srgbClr val="FFFF00"/>
                </a:solidFill>
              </a:rPr>
              <a:t>subject-matter defined by a claim </a:t>
            </a:r>
            <a:r>
              <a:rPr lang="en-CA" altLang="en-US" sz="2000">
                <a:solidFill>
                  <a:schemeClr val="bg1"/>
                </a:solidFill>
              </a:rPr>
              <a:t>in an application for a patent in Canada </a:t>
            </a:r>
            <a:r>
              <a:rPr lang="en-CA" altLang="en-US" sz="2000">
                <a:solidFill>
                  <a:srgbClr val="FFFF00"/>
                </a:solidFill>
              </a:rPr>
              <a:t>must be subject-matter that </a:t>
            </a:r>
            <a:r>
              <a:rPr lang="en-CA" altLang="en-US" sz="2000">
                <a:solidFill>
                  <a:srgbClr val="FF0000"/>
                </a:solidFill>
              </a:rPr>
              <a:t>would not have been obvious</a:t>
            </a:r>
            <a:r>
              <a:rPr lang="en-CA" altLang="en-US" sz="2000">
                <a:solidFill>
                  <a:srgbClr val="FFFF00"/>
                </a:solidFill>
              </a:rPr>
              <a:t> on the claim date to a person skilled in the art </a:t>
            </a:r>
            <a:r>
              <a:rPr lang="en-CA" altLang="en-US" sz="2000">
                <a:solidFill>
                  <a:schemeClr val="bg1"/>
                </a:solidFill>
              </a:rPr>
              <a:t>or science to which it pertains, </a:t>
            </a:r>
            <a:r>
              <a:rPr lang="en-CA" altLang="en-US" sz="2000">
                <a:solidFill>
                  <a:srgbClr val="FF0000"/>
                </a:solidFill>
              </a:rPr>
              <a:t>having regard to</a:t>
            </a:r>
          </a:p>
          <a:p>
            <a:pPr marL="0" indent="0">
              <a:buFont typeface="Arial" panose="020B0604020202020204" pitchFamily="34" charset="0"/>
              <a:buNone/>
            </a:pPr>
            <a:r>
              <a:rPr lang="en-CA" altLang="en-US" sz="2000" b="1">
                <a:solidFill>
                  <a:schemeClr val="bg1"/>
                </a:solidFill>
              </a:rPr>
              <a:t>(a)</a:t>
            </a:r>
            <a:r>
              <a:rPr lang="en-CA" altLang="en-US" sz="2000">
                <a:solidFill>
                  <a:schemeClr val="bg1"/>
                </a:solidFill>
              </a:rPr>
              <a:t> </a:t>
            </a:r>
            <a:r>
              <a:rPr lang="en-CA" altLang="en-US" sz="2000">
                <a:solidFill>
                  <a:srgbClr val="FFFF00"/>
                </a:solidFill>
              </a:rPr>
              <a:t>information disclosed before the one-year period immediately preceding the filing date </a:t>
            </a:r>
            <a:r>
              <a:rPr lang="en-CA" altLang="en-US" sz="2000">
                <a:solidFill>
                  <a:schemeClr val="bg1"/>
                </a:solidFill>
              </a:rPr>
              <a:t>or, if the claim date is before that period, before the claim date by the applicant, or by a person who obtained knowledge, directly or indirectly, from the applicant in such a manner that the information became available to the public in Canada or elsewhere; and</a:t>
            </a:r>
          </a:p>
          <a:p>
            <a:pPr marL="0" indent="0">
              <a:buFont typeface="Arial" panose="020B0604020202020204" pitchFamily="34" charset="0"/>
              <a:buNone/>
            </a:pPr>
            <a:r>
              <a:rPr lang="en-CA" altLang="en-US" sz="2000" b="1">
                <a:solidFill>
                  <a:schemeClr val="bg1"/>
                </a:solidFill>
              </a:rPr>
              <a:t>(b)</a:t>
            </a:r>
            <a:r>
              <a:rPr lang="en-CA" altLang="en-US" sz="2000">
                <a:solidFill>
                  <a:schemeClr val="bg1"/>
                </a:solidFill>
              </a:rPr>
              <a:t> information disclosed before the claim date by a person not mentioned in paragraph (a) in such a manner that the information became available to the public in Canada or elsewhere.</a:t>
            </a:r>
          </a:p>
          <a:p>
            <a:pPr marL="0" indent="0">
              <a:buFont typeface="Arial" panose="020B0604020202020204" pitchFamily="34" charset="0"/>
              <a:buNone/>
            </a:pPr>
            <a:endParaRPr lang="en-US" alt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Box 1">
            <a:extLst>
              <a:ext uri="{FF2B5EF4-FFF2-40B4-BE49-F238E27FC236}">
                <a16:creationId xmlns:a16="http://schemas.microsoft.com/office/drawing/2014/main" id="{31BE1B23-A7F0-4082-5106-1E1DE8F84F2E}"/>
              </a:ext>
            </a:extLst>
          </p:cNvPr>
          <p:cNvSpPr txBox="1">
            <a:spLocks noChangeArrowheads="1"/>
          </p:cNvSpPr>
          <p:nvPr/>
        </p:nvSpPr>
        <p:spPr bwMode="auto">
          <a:xfrm>
            <a:off x="3440113" y="198438"/>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5400" b="1">
                <a:solidFill>
                  <a:srgbClr val="FFFF00"/>
                </a:solidFill>
              </a:rPr>
              <a:t>Patents</a:t>
            </a:r>
            <a:endParaRPr lang="en-US" altLang="en-US" sz="5400"/>
          </a:p>
        </p:txBody>
      </p:sp>
      <p:sp>
        <p:nvSpPr>
          <p:cNvPr id="3" name="TextBox 2">
            <a:extLst>
              <a:ext uri="{FF2B5EF4-FFF2-40B4-BE49-F238E27FC236}">
                <a16:creationId xmlns:a16="http://schemas.microsoft.com/office/drawing/2014/main" id="{D86064EF-A86C-FA0F-C281-5982A0E288F7}"/>
              </a:ext>
            </a:extLst>
          </p:cNvPr>
          <p:cNvSpPr txBox="1"/>
          <p:nvPr/>
        </p:nvSpPr>
        <p:spPr>
          <a:xfrm>
            <a:off x="590550" y="1492250"/>
            <a:ext cx="7962900" cy="3046413"/>
          </a:xfrm>
          <a:prstGeom prst="rect">
            <a:avLst/>
          </a:prstGeom>
          <a:noFill/>
        </p:spPr>
        <p:txBody>
          <a:bodyPr>
            <a:spAutoFit/>
          </a:bodyPr>
          <a:lstStyle/>
          <a:p>
            <a:pPr>
              <a:defRPr/>
            </a:pPr>
            <a:r>
              <a:rPr lang="en-US" b="1" dirty="0">
                <a:solidFill>
                  <a:srgbClr val="FFFF00"/>
                </a:solidFill>
              </a:rPr>
              <a:t>Obviousness</a:t>
            </a:r>
          </a:p>
          <a:p>
            <a:pPr marL="342900" indent="-342900">
              <a:buFont typeface="Arial" panose="020B0604020202020204" pitchFamily="34" charset="0"/>
              <a:buChar char="•"/>
              <a:defRPr/>
            </a:pPr>
            <a:r>
              <a:rPr lang="en-US" dirty="0">
                <a:solidFill>
                  <a:schemeClr val="bg1"/>
                </a:solidFill>
              </a:rPr>
              <a:t>Who is the </a:t>
            </a:r>
            <a:r>
              <a:rPr lang="en-US" dirty="0">
                <a:solidFill>
                  <a:srgbClr val="FFFF00"/>
                </a:solidFill>
              </a:rPr>
              <a:t>“</a:t>
            </a:r>
            <a:r>
              <a:rPr lang="en-US" dirty="0">
                <a:solidFill>
                  <a:srgbClr val="FF0000"/>
                </a:solidFill>
              </a:rPr>
              <a:t>Test Person</a:t>
            </a:r>
            <a:r>
              <a:rPr lang="en-US" dirty="0">
                <a:solidFill>
                  <a:srgbClr val="FFFF00"/>
                </a:solidFill>
              </a:rPr>
              <a:t>”</a:t>
            </a:r>
            <a:r>
              <a:rPr lang="en-US" dirty="0">
                <a:solidFill>
                  <a:schemeClr val="bg1"/>
                </a:solidFill>
              </a:rPr>
              <a:t>?</a:t>
            </a:r>
          </a:p>
          <a:p>
            <a:pPr lvl="1">
              <a:buFont typeface="Courier New" panose="02070309020205020404" pitchFamily="49" charset="0"/>
              <a:buChar char="o"/>
              <a:defRPr/>
            </a:pPr>
            <a:r>
              <a:rPr lang="en-US" dirty="0">
                <a:solidFill>
                  <a:srgbClr val="FFFF00"/>
                </a:solidFill>
              </a:rPr>
              <a:t>Unimaginative skilled technician</a:t>
            </a:r>
          </a:p>
          <a:p>
            <a:pPr marL="342900" indent="-342900">
              <a:buFont typeface="Arial" panose="020B0604020202020204" pitchFamily="34" charset="0"/>
              <a:buChar char="•"/>
              <a:defRPr/>
            </a:pPr>
            <a:r>
              <a:rPr lang="en-US" dirty="0">
                <a:solidFill>
                  <a:srgbClr val="FF0000"/>
                </a:solidFill>
              </a:rPr>
              <a:t>Question to ask</a:t>
            </a:r>
            <a:r>
              <a:rPr lang="en-US" dirty="0">
                <a:solidFill>
                  <a:schemeClr val="bg1"/>
                </a:solidFill>
              </a:rPr>
              <a:t>:</a:t>
            </a:r>
          </a:p>
          <a:p>
            <a:pPr lvl="1">
              <a:buFont typeface="Courier New" panose="02070309020205020404" pitchFamily="49" charset="0"/>
              <a:buChar char="o"/>
              <a:defRPr/>
            </a:pPr>
            <a:r>
              <a:rPr lang="en-US" dirty="0">
                <a:solidFill>
                  <a:schemeClr val="bg1"/>
                </a:solidFill>
              </a:rPr>
              <a:t>Would the </a:t>
            </a:r>
            <a:r>
              <a:rPr lang="en-US" dirty="0">
                <a:solidFill>
                  <a:srgbClr val="FFFF00"/>
                </a:solidFill>
              </a:rPr>
              <a:t>person skilled in the relevant art </a:t>
            </a:r>
          </a:p>
          <a:p>
            <a:pPr lvl="1">
              <a:defRPr/>
            </a:pPr>
            <a:r>
              <a:rPr lang="en-US" dirty="0">
                <a:solidFill>
                  <a:srgbClr val="FFFF00"/>
                </a:solidFill>
              </a:rPr>
              <a:t>and science</a:t>
            </a:r>
            <a:r>
              <a:rPr lang="en-US" dirty="0">
                <a:solidFill>
                  <a:schemeClr val="bg1"/>
                </a:solidFill>
              </a:rPr>
              <a:t>, based on their skill and knowledge </a:t>
            </a:r>
            <a:r>
              <a:rPr lang="en-US" dirty="0">
                <a:solidFill>
                  <a:srgbClr val="FF0000"/>
                </a:solidFill>
              </a:rPr>
              <a:t>but </a:t>
            </a:r>
          </a:p>
          <a:p>
            <a:pPr lvl="1">
              <a:defRPr/>
            </a:pPr>
            <a:r>
              <a:rPr lang="en-US" dirty="0">
                <a:solidFill>
                  <a:srgbClr val="FF0000"/>
                </a:solidFill>
              </a:rPr>
              <a:t>without a scintilla of imagination</a:t>
            </a:r>
            <a:r>
              <a:rPr lang="en-US" dirty="0">
                <a:solidFill>
                  <a:schemeClr val="bg1"/>
                </a:solidFill>
              </a:rPr>
              <a:t>, </a:t>
            </a:r>
            <a:r>
              <a:rPr lang="en-US" dirty="0">
                <a:solidFill>
                  <a:srgbClr val="FFFF00"/>
                </a:solidFill>
              </a:rPr>
              <a:t>have been led to </a:t>
            </a:r>
          </a:p>
          <a:p>
            <a:pPr lvl="1">
              <a:defRPr/>
            </a:pPr>
            <a:r>
              <a:rPr lang="en-US" dirty="0">
                <a:solidFill>
                  <a:srgbClr val="FFFF00"/>
                </a:solidFill>
              </a:rPr>
              <a:t>this invention</a:t>
            </a:r>
            <a:endParaRPr lang="en-U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5">
            <a:extLst>
              <a:ext uri="{FF2B5EF4-FFF2-40B4-BE49-F238E27FC236}">
                <a16:creationId xmlns:a16="http://schemas.microsoft.com/office/drawing/2014/main" id="{BF1D6D07-5C1C-5E43-CE01-8605366EFC79}"/>
              </a:ext>
            </a:extLst>
          </p:cNvPr>
          <p:cNvSpPr>
            <a:spLocks noGrp="1" noChangeArrowheads="1"/>
          </p:cNvSpPr>
          <p:nvPr>
            <p:ph type="title"/>
          </p:nvPr>
        </p:nvSpPr>
        <p:spPr bwMode="auto">
          <a:xfrm>
            <a:off x="1485900" y="128588"/>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17480818-FA2F-11DC-A066-012319D60BEA}"/>
              </a:ext>
            </a:extLst>
          </p:cNvPr>
          <p:cNvSpPr>
            <a:spLocks noGrp="1"/>
          </p:cNvSpPr>
          <p:nvPr>
            <p:ph idx="1"/>
          </p:nvPr>
        </p:nvSpPr>
        <p:spPr>
          <a:xfrm>
            <a:off x="755650" y="1323975"/>
            <a:ext cx="8234363" cy="3671888"/>
          </a:xfrm>
        </p:spPr>
        <p:txBody>
          <a:bodyPr>
            <a:normAutofit/>
          </a:bodyPr>
          <a:lstStyle/>
          <a:p>
            <a:pPr marL="0" indent="0">
              <a:buFont typeface="Arial" panose="020B0604020202020204" pitchFamily="34" charset="0"/>
              <a:buNone/>
              <a:defRPr/>
            </a:pPr>
            <a:r>
              <a:rPr lang="en-US" b="1" dirty="0">
                <a:solidFill>
                  <a:srgbClr val="92D050"/>
                </a:solidFill>
              </a:rPr>
              <a:t>Novelty</a:t>
            </a:r>
            <a:r>
              <a:rPr lang="en-US" b="1" dirty="0">
                <a:solidFill>
                  <a:schemeClr val="bg1"/>
                </a:solidFill>
              </a:rPr>
              <a:t> and </a:t>
            </a:r>
            <a:r>
              <a:rPr lang="en-US" b="1" dirty="0">
                <a:solidFill>
                  <a:srgbClr val="FFFF00"/>
                </a:solidFill>
              </a:rPr>
              <a:t>obviousness</a:t>
            </a:r>
            <a:r>
              <a:rPr lang="en-US" b="1" dirty="0">
                <a:solidFill>
                  <a:schemeClr val="bg1"/>
                </a:solidFill>
              </a:rPr>
              <a:t>, </a:t>
            </a:r>
            <a:r>
              <a:rPr lang="en-US" b="1" dirty="0">
                <a:solidFill>
                  <a:srgbClr val="FF0000"/>
                </a:solidFill>
              </a:rPr>
              <a:t>distinguished</a:t>
            </a:r>
          </a:p>
          <a:p>
            <a:pPr>
              <a:defRPr/>
            </a:pPr>
            <a:r>
              <a:rPr lang="en-US" dirty="0">
                <a:solidFill>
                  <a:srgbClr val="92D050"/>
                </a:solidFill>
              </a:rPr>
              <a:t>Novelty</a:t>
            </a:r>
            <a:r>
              <a:rPr lang="en-US" dirty="0">
                <a:solidFill>
                  <a:schemeClr val="bg1"/>
                </a:solidFill>
              </a:rPr>
              <a:t>: </a:t>
            </a:r>
            <a:r>
              <a:rPr lang="en-US" dirty="0">
                <a:solidFill>
                  <a:srgbClr val="FF0000"/>
                </a:solidFill>
              </a:rPr>
              <a:t>Can</a:t>
            </a:r>
            <a:r>
              <a:rPr lang="en-US" dirty="0">
                <a:solidFill>
                  <a:schemeClr val="bg1"/>
                </a:solidFill>
              </a:rPr>
              <a:t>’</a:t>
            </a:r>
            <a:r>
              <a:rPr lang="en-US" dirty="0">
                <a:solidFill>
                  <a:srgbClr val="FF0000"/>
                </a:solidFill>
              </a:rPr>
              <a:t>t</a:t>
            </a:r>
            <a:r>
              <a:rPr lang="en-US" dirty="0">
                <a:solidFill>
                  <a:schemeClr val="bg1"/>
                </a:solidFill>
              </a:rPr>
              <a:t> “</a:t>
            </a:r>
            <a:r>
              <a:rPr lang="en-US" dirty="0">
                <a:solidFill>
                  <a:srgbClr val="FF0000"/>
                </a:solidFill>
              </a:rPr>
              <a:t>mosaic</a:t>
            </a:r>
            <a:r>
              <a:rPr lang="en-US" dirty="0">
                <a:solidFill>
                  <a:schemeClr val="bg1"/>
                </a:solidFill>
              </a:rPr>
              <a:t>”</a:t>
            </a:r>
          </a:p>
          <a:p>
            <a:pPr>
              <a:defRPr/>
            </a:pPr>
            <a:r>
              <a:rPr lang="en-US" dirty="0">
                <a:solidFill>
                  <a:srgbClr val="FF0000"/>
                </a:solidFill>
              </a:rPr>
              <a:t>Obviousness</a:t>
            </a:r>
            <a:r>
              <a:rPr lang="en-US" dirty="0">
                <a:solidFill>
                  <a:schemeClr val="bg1"/>
                </a:solidFill>
              </a:rPr>
              <a:t>: </a:t>
            </a:r>
            <a:r>
              <a:rPr lang="en-US" dirty="0">
                <a:solidFill>
                  <a:srgbClr val="FFFF00"/>
                </a:solidFill>
              </a:rPr>
              <a:t>Could the unimaginative skilled person have taken </a:t>
            </a:r>
            <a:r>
              <a:rPr lang="en-US" dirty="0">
                <a:solidFill>
                  <a:srgbClr val="FF0000"/>
                </a:solidFill>
              </a:rPr>
              <a:t>all of the pieces and</a:t>
            </a:r>
            <a:r>
              <a:rPr lang="en-US" dirty="0">
                <a:solidFill>
                  <a:schemeClr val="bg1"/>
                </a:solidFill>
              </a:rPr>
              <a:t>, using reasonable deduction, have </a:t>
            </a:r>
            <a:r>
              <a:rPr lang="en-US" dirty="0">
                <a:solidFill>
                  <a:srgbClr val="FFFF00"/>
                </a:solidFill>
              </a:rPr>
              <a:t>arrived at this invention</a:t>
            </a:r>
            <a:r>
              <a:rPr lang="en-US" dirty="0">
                <a:solidFill>
                  <a:srgbClr val="FF0000"/>
                </a:solidFill>
              </a:rPr>
              <a:t>?</a:t>
            </a:r>
          </a:p>
          <a:p>
            <a:pPr lvl="1">
              <a:defRPr/>
            </a:pPr>
            <a:endParaRPr lang="en-US" dirty="0"/>
          </a:p>
        </p:txBody>
      </p:sp>
      <p:sp>
        <p:nvSpPr>
          <p:cNvPr id="4" name="Slide Number Placeholder 3">
            <a:extLst>
              <a:ext uri="{FF2B5EF4-FFF2-40B4-BE49-F238E27FC236}">
                <a16:creationId xmlns:a16="http://schemas.microsoft.com/office/drawing/2014/main" id="{06908E7B-4EA3-1FA8-A37B-8621D4362EBD}"/>
              </a:ext>
            </a:extLst>
          </p:cNvPr>
          <p:cNvSpPr>
            <a:spLocks noGrp="1"/>
          </p:cNvSpPr>
          <p:nvPr>
            <p:ph type="sldNum" sz="quarter" idx="12"/>
          </p:nvPr>
        </p:nvSpPr>
        <p:spPr/>
        <p:txBody>
          <a:bodyPr/>
          <a:lstStyle/>
          <a:p>
            <a:pPr defTabSz="342900" eaLnBrk="1" fontAlgn="auto" hangingPunct="1">
              <a:spcBef>
                <a:spcPts val="0"/>
              </a:spcBef>
              <a:spcAft>
                <a:spcPts val="0"/>
              </a:spcAft>
              <a:defRPr/>
            </a:pPr>
            <a:fld id="{33C33038-C3A6-BE47-9285-571F0D5660CC}" type="slidenum">
              <a:rPr lang="en-US" sz="1350">
                <a:solidFill>
                  <a:prstClr val="black"/>
                </a:solidFill>
                <a:latin typeface="Arial"/>
                <a:ea typeface="+mn-ea"/>
              </a:rPr>
              <a:pPr defTabSz="342900" eaLnBrk="1" fontAlgn="auto" hangingPunct="1">
                <a:spcBef>
                  <a:spcPts val="0"/>
                </a:spcBef>
                <a:spcAft>
                  <a:spcPts val="0"/>
                </a:spcAft>
                <a:defRPr/>
              </a:pPr>
              <a:t>164</a:t>
            </a:fld>
            <a:endParaRPr lang="en-US" sz="1350">
              <a:solidFill>
                <a:prstClr val="black"/>
              </a:solidFill>
              <a:latin typeface="Arial"/>
              <a:ea typeface="+mn-ea"/>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A60CE7-1FDA-C414-3539-FF720687A03D}"/>
              </a:ext>
            </a:extLst>
          </p:cNvPr>
          <p:cNvSpPr>
            <a:spLocks noGrp="1"/>
          </p:cNvSpPr>
          <p:nvPr>
            <p:ph type="title"/>
          </p:nvPr>
        </p:nvSpPr>
        <p:spPr>
          <a:xfrm>
            <a:off x="1485900" y="128588"/>
            <a:ext cx="6172200" cy="557212"/>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A75673AC-40AA-8AAF-A5AC-F691306ACCAE}"/>
              </a:ext>
            </a:extLst>
          </p:cNvPr>
          <p:cNvSpPr>
            <a:spLocks noGrp="1"/>
          </p:cNvSpPr>
          <p:nvPr>
            <p:ph idx="1"/>
          </p:nvPr>
        </p:nvSpPr>
        <p:spPr>
          <a:xfrm>
            <a:off x="215900" y="1127125"/>
            <a:ext cx="8712200" cy="3887788"/>
          </a:xfrm>
        </p:spPr>
        <p:txBody>
          <a:bodyPr>
            <a:noAutofit/>
          </a:bodyPr>
          <a:lstStyle/>
          <a:p>
            <a:pPr marL="0" indent="0">
              <a:buFont typeface="Arial" panose="020B0604020202020204" pitchFamily="34" charset="0"/>
              <a:buNone/>
              <a:defRPr/>
            </a:pPr>
            <a:r>
              <a:rPr lang="en-US" sz="2600" i="1" dirty="0" err="1">
                <a:solidFill>
                  <a:srgbClr val="00B0F0"/>
                </a:solidFill>
              </a:rPr>
              <a:t>Apotex</a:t>
            </a:r>
            <a:r>
              <a:rPr lang="en-US" sz="2600" i="1" dirty="0">
                <a:solidFill>
                  <a:srgbClr val="00B0F0"/>
                </a:solidFill>
              </a:rPr>
              <a:t> v. </a:t>
            </a:r>
            <a:r>
              <a:rPr lang="en-US" sz="2600" i="1" dirty="0" err="1">
                <a:solidFill>
                  <a:srgbClr val="00B0F0"/>
                </a:solidFill>
              </a:rPr>
              <a:t>Sanofi-Synthelabo</a:t>
            </a:r>
            <a:r>
              <a:rPr lang="en-US" sz="2600" i="1" dirty="0">
                <a:solidFill>
                  <a:srgbClr val="00B0F0"/>
                </a:solidFill>
              </a:rPr>
              <a:t> </a:t>
            </a:r>
            <a:r>
              <a:rPr lang="en-US" sz="2600" dirty="0">
                <a:solidFill>
                  <a:schemeClr val="bg1"/>
                </a:solidFill>
              </a:rPr>
              <a:t>(2008, SCC)</a:t>
            </a:r>
          </a:p>
          <a:p>
            <a:pPr>
              <a:defRPr/>
            </a:pPr>
            <a:r>
              <a:rPr lang="en-US" sz="2600" dirty="0">
                <a:solidFill>
                  <a:srgbClr val="FFFF00"/>
                </a:solidFill>
              </a:rPr>
              <a:t>Refinement of the test </a:t>
            </a:r>
            <a:r>
              <a:rPr lang="en-US" sz="2600" dirty="0">
                <a:solidFill>
                  <a:schemeClr val="bg1"/>
                </a:solidFill>
              </a:rPr>
              <a:t>for obviousness to </a:t>
            </a:r>
            <a:r>
              <a:rPr lang="en-US" sz="2600" i="1" dirty="0">
                <a:solidFill>
                  <a:srgbClr val="FF0000"/>
                </a:solidFill>
              </a:rPr>
              <a:t>obvious to try</a:t>
            </a:r>
            <a:endParaRPr lang="en-US" sz="2600" dirty="0">
              <a:solidFill>
                <a:schemeClr val="bg1"/>
              </a:solidFill>
            </a:endParaRPr>
          </a:p>
          <a:p>
            <a:pPr lvl="1">
              <a:buFont typeface="Courier New" panose="02070309020205020404" pitchFamily="49" charset="0"/>
              <a:buChar char="o"/>
              <a:defRPr/>
            </a:pPr>
            <a:r>
              <a:rPr lang="en-US" sz="2600" dirty="0">
                <a:solidFill>
                  <a:schemeClr val="bg1"/>
                </a:solidFill>
              </a:rPr>
              <a:t>Was the invention “</a:t>
            </a:r>
            <a:r>
              <a:rPr lang="en-US" sz="2600" dirty="0">
                <a:solidFill>
                  <a:srgbClr val="FFFF00"/>
                </a:solidFill>
              </a:rPr>
              <a:t>obvious to try</a:t>
            </a:r>
            <a:r>
              <a:rPr lang="en-US" sz="2600" dirty="0">
                <a:solidFill>
                  <a:schemeClr val="bg1"/>
                </a:solidFill>
              </a:rPr>
              <a:t>”</a:t>
            </a:r>
            <a:r>
              <a:rPr lang="en-US" sz="2600" dirty="0">
                <a:solidFill>
                  <a:srgbClr val="FF0000"/>
                </a:solidFill>
              </a:rPr>
              <a:t>? </a:t>
            </a:r>
          </a:p>
          <a:p>
            <a:pPr lvl="1">
              <a:buFont typeface="Courier New" panose="02070309020205020404" pitchFamily="49" charset="0"/>
              <a:buChar char="o"/>
              <a:defRPr/>
            </a:pPr>
            <a:r>
              <a:rPr lang="en-CA" sz="2600" dirty="0">
                <a:solidFill>
                  <a:schemeClr val="bg1"/>
                </a:solidFill>
              </a:rPr>
              <a:t>For a finding that an invention was “obvious to try”, </a:t>
            </a:r>
            <a:r>
              <a:rPr lang="en-CA" sz="2600" dirty="0">
                <a:solidFill>
                  <a:srgbClr val="FFFF00"/>
                </a:solidFill>
              </a:rPr>
              <a:t>there must be evidence to convince a judge on a balance of probabilities that it was more or less self-evident to try </a:t>
            </a:r>
            <a:r>
              <a:rPr lang="en-CA" sz="2600" dirty="0">
                <a:solidFill>
                  <a:schemeClr val="bg1"/>
                </a:solidFill>
              </a:rPr>
              <a:t>and obtain the invention (</a:t>
            </a:r>
            <a:r>
              <a:rPr lang="en-CA" sz="2600" dirty="0" err="1">
                <a:solidFill>
                  <a:schemeClr val="bg1"/>
                </a:solidFill>
              </a:rPr>
              <a:t>para</a:t>
            </a:r>
            <a:r>
              <a:rPr lang="en-CA" sz="2600" dirty="0">
                <a:solidFill>
                  <a:schemeClr val="bg1"/>
                </a:solidFill>
              </a:rPr>
              <a:t>. 66).</a:t>
            </a:r>
            <a:endParaRPr lang="en-US" sz="2600" dirty="0">
              <a:solidFill>
                <a:schemeClr val="bg1"/>
              </a:solidFill>
            </a:endParaRPr>
          </a:p>
        </p:txBody>
      </p:sp>
      <p:sp>
        <p:nvSpPr>
          <p:cNvPr id="4" name="Slide Number Placeholder 3">
            <a:extLst>
              <a:ext uri="{FF2B5EF4-FFF2-40B4-BE49-F238E27FC236}">
                <a16:creationId xmlns:a16="http://schemas.microsoft.com/office/drawing/2014/main" id="{33D36FC5-2653-4927-1B14-0EA75F0EB00E}"/>
              </a:ext>
            </a:extLst>
          </p:cNvPr>
          <p:cNvSpPr>
            <a:spLocks noGrp="1"/>
          </p:cNvSpPr>
          <p:nvPr>
            <p:ph type="sldNum" sz="quarter" idx="12"/>
          </p:nvPr>
        </p:nvSpPr>
        <p:spPr/>
        <p:txBody>
          <a:bodyPr/>
          <a:lstStyle/>
          <a:p>
            <a:pPr defTabSz="342900" eaLnBrk="1" fontAlgn="auto" hangingPunct="1">
              <a:spcBef>
                <a:spcPts val="0"/>
              </a:spcBef>
              <a:spcAft>
                <a:spcPts val="0"/>
              </a:spcAft>
              <a:defRPr/>
            </a:pPr>
            <a:fld id="{228AECFE-280B-9746-A19D-E762176F6E27}" type="slidenum">
              <a:rPr lang="en-US" sz="1350">
                <a:solidFill>
                  <a:prstClr val="black"/>
                </a:solidFill>
                <a:latin typeface="Arial"/>
                <a:ea typeface="+mn-ea"/>
              </a:rPr>
              <a:pPr defTabSz="342900" eaLnBrk="1" fontAlgn="auto" hangingPunct="1">
                <a:spcBef>
                  <a:spcPts val="0"/>
                </a:spcBef>
                <a:spcAft>
                  <a:spcPts val="0"/>
                </a:spcAft>
                <a:defRPr/>
              </a:pPr>
              <a:t>165</a:t>
            </a:fld>
            <a:endParaRPr lang="en-US" sz="1350">
              <a:solidFill>
                <a:prstClr val="black"/>
              </a:solidFill>
              <a:latin typeface="Arial"/>
              <a:ea typeface="+mn-ea"/>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F47AA2-BC59-DD9C-CAB2-AFC6E7C080B7}"/>
              </a:ext>
            </a:extLst>
          </p:cNvPr>
          <p:cNvSpPr>
            <a:spLocks noGrp="1"/>
          </p:cNvSpPr>
          <p:nvPr>
            <p:ph type="title"/>
          </p:nvPr>
        </p:nvSpPr>
        <p:spPr>
          <a:xfrm>
            <a:off x="1376363" y="65088"/>
            <a:ext cx="6281737" cy="555625"/>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CF85A153-4075-906E-5F47-CCCFC1F07B6E}"/>
              </a:ext>
            </a:extLst>
          </p:cNvPr>
          <p:cNvSpPr>
            <a:spLocks noGrp="1"/>
          </p:cNvSpPr>
          <p:nvPr>
            <p:ph idx="1"/>
          </p:nvPr>
        </p:nvSpPr>
        <p:spPr>
          <a:xfrm>
            <a:off x="395288" y="987425"/>
            <a:ext cx="8497887" cy="3895725"/>
          </a:xfrm>
        </p:spPr>
        <p:txBody>
          <a:bodyPr>
            <a:noAutofit/>
          </a:bodyPr>
          <a:lstStyle/>
          <a:p>
            <a:pPr marL="0" indent="0">
              <a:buFont typeface="Arial" panose="020B0604020202020204" pitchFamily="34" charset="0"/>
              <a:buNone/>
              <a:defRPr/>
            </a:pPr>
            <a:r>
              <a:rPr lang="en-US" sz="2000" b="1" dirty="0">
                <a:solidFill>
                  <a:srgbClr val="FF0000"/>
                </a:solidFill>
              </a:rPr>
              <a:t>Obviousness inquiry </a:t>
            </a:r>
            <a:r>
              <a:rPr lang="en-US" sz="2000" dirty="0">
                <a:solidFill>
                  <a:schemeClr val="bg1"/>
                </a:solidFill>
              </a:rPr>
              <a:t>(</a:t>
            </a:r>
            <a:r>
              <a:rPr lang="en-US" sz="2000" dirty="0" err="1">
                <a:solidFill>
                  <a:schemeClr val="bg1"/>
                </a:solidFill>
              </a:rPr>
              <a:t>para</a:t>
            </a:r>
            <a:r>
              <a:rPr lang="en-US" sz="2000" dirty="0">
                <a:solidFill>
                  <a:schemeClr val="bg1"/>
                </a:solidFill>
              </a:rPr>
              <a:t>. 67, </a:t>
            </a:r>
            <a:r>
              <a:rPr lang="en-US" sz="2000" i="1" dirty="0" err="1">
                <a:solidFill>
                  <a:srgbClr val="00B0F0"/>
                </a:solidFill>
              </a:rPr>
              <a:t>Apotex</a:t>
            </a:r>
            <a:r>
              <a:rPr lang="en-US" sz="2000" i="1" dirty="0">
                <a:solidFill>
                  <a:schemeClr val="bg1"/>
                </a:solidFill>
              </a:rPr>
              <a:t>)</a:t>
            </a:r>
            <a:r>
              <a:rPr lang="en-US" sz="2000" dirty="0">
                <a:solidFill>
                  <a:schemeClr val="bg1"/>
                </a:solidFill>
              </a:rPr>
              <a:t>:</a:t>
            </a:r>
          </a:p>
          <a:p>
            <a:pPr>
              <a:buFont typeface="+mj-lt"/>
              <a:buAutoNum type="arabicPeriod"/>
              <a:defRPr/>
            </a:pPr>
            <a:r>
              <a:rPr lang="en-US" sz="2000" dirty="0">
                <a:solidFill>
                  <a:schemeClr val="bg1"/>
                </a:solidFill>
              </a:rPr>
              <a:t>(a) Identify the notional ‘</a:t>
            </a:r>
            <a:r>
              <a:rPr lang="en-US" sz="2000" dirty="0">
                <a:solidFill>
                  <a:srgbClr val="FFFF00"/>
                </a:solidFill>
              </a:rPr>
              <a:t>person skilled in the art</a:t>
            </a:r>
            <a:r>
              <a:rPr lang="en-US" sz="2000" dirty="0">
                <a:solidFill>
                  <a:schemeClr val="bg1"/>
                </a:solidFill>
              </a:rPr>
              <a:t>’</a:t>
            </a:r>
          </a:p>
          <a:p>
            <a:pPr marL="0" indent="0">
              <a:buFont typeface="Arial" panose="020B0604020202020204" pitchFamily="34" charset="0"/>
              <a:buNone/>
              <a:defRPr/>
            </a:pPr>
            <a:r>
              <a:rPr lang="en-US" sz="2000" dirty="0">
                <a:solidFill>
                  <a:schemeClr val="bg1"/>
                </a:solidFill>
              </a:rPr>
              <a:t>       (b) Identify the </a:t>
            </a:r>
            <a:r>
              <a:rPr lang="en-US" sz="2000" dirty="0">
                <a:solidFill>
                  <a:srgbClr val="FFFF00"/>
                </a:solidFill>
              </a:rPr>
              <a:t>relevant common general knowledge </a:t>
            </a:r>
            <a:r>
              <a:rPr lang="en-US" sz="2000" dirty="0">
                <a:solidFill>
                  <a:schemeClr val="bg1"/>
                </a:solidFill>
              </a:rPr>
              <a:t>of that   person</a:t>
            </a:r>
          </a:p>
          <a:p>
            <a:pPr>
              <a:buFont typeface="+mj-lt"/>
              <a:buAutoNum type="arabicPeriod" startAt="2"/>
              <a:defRPr/>
            </a:pPr>
            <a:r>
              <a:rPr lang="en-US" sz="2000" dirty="0">
                <a:solidFill>
                  <a:schemeClr val="bg1"/>
                </a:solidFill>
              </a:rPr>
              <a:t>Identify the </a:t>
            </a:r>
            <a:r>
              <a:rPr lang="en-US" sz="2000" dirty="0">
                <a:solidFill>
                  <a:srgbClr val="FFFF00"/>
                </a:solidFill>
              </a:rPr>
              <a:t>inventive concept</a:t>
            </a:r>
            <a:r>
              <a:rPr lang="en-US" sz="2000" dirty="0">
                <a:solidFill>
                  <a:schemeClr val="bg1"/>
                </a:solidFill>
              </a:rPr>
              <a:t> of the claim in question or construe it</a:t>
            </a:r>
          </a:p>
          <a:p>
            <a:pPr>
              <a:buFont typeface="+mj-lt"/>
              <a:buAutoNum type="arabicPeriod" startAt="2"/>
              <a:defRPr/>
            </a:pPr>
            <a:r>
              <a:rPr lang="en-US" sz="2000" dirty="0">
                <a:solidFill>
                  <a:srgbClr val="FF0000"/>
                </a:solidFill>
              </a:rPr>
              <a:t> Identify </a:t>
            </a:r>
            <a:r>
              <a:rPr lang="en-US" sz="2000" dirty="0">
                <a:solidFill>
                  <a:schemeClr val="bg1"/>
                </a:solidFill>
              </a:rPr>
              <a:t>what, if any, </a:t>
            </a:r>
            <a:r>
              <a:rPr lang="en-US" sz="2000" dirty="0">
                <a:solidFill>
                  <a:srgbClr val="FFFF00"/>
                </a:solidFill>
              </a:rPr>
              <a:t>differences between the matter cited as forming part of the ‘state of the art’ and the inventive concept of the claim as construed</a:t>
            </a:r>
          </a:p>
          <a:p>
            <a:pPr>
              <a:buFont typeface="+mj-lt"/>
              <a:buAutoNum type="arabicPeriod" startAt="2"/>
              <a:defRPr/>
            </a:pPr>
            <a:r>
              <a:rPr lang="en-CA" sz="2000" dirty="0">
                <a:solidFill>
                  <a:schemeClr val="bg1"/>
                </a:solidFill>
              </a:rPr>
              <a:t>Viewed without any knowledge of the alleged invention as claimed, </a:t>
            </a:r>
            <a:r>
              <a:rPr lang="en-CA" sz="2000" dirty="0">
                <a:solidFill>
                  <a:srgbClr val="FF0000"/>
                </a:solidFill>
              </a:rPr>
              <a:t>do those differences constitute steps which would have been obvious to the person skilled </a:t>
            </a:r>
            <a:r>
              <a:rPr lang="en-CA" sz="2000" dirty="0">
                <a:solidFill>
                  <a:schemeClr val="bg1"/>
                </a:solidFill>
              </a:rPr>
              <a:t>in the art or do they require any degree of invention? </a:t>
            </a:r>
            <a:endParaRPr lang="en-US" sz="2000" dirty="0">
              <a:solidFill>
                <a:schemeClr val="bg1"/>
              </a:solidFill>
            </a:endParaRPr>
          </a:p>
        </p:txBody>
      </p:sp>
      <p:sp>
        <p:nvSpPr>
          <p:cNvPr id="4" name="Slide Number Placeholder 3">
            <a:extLst>
              <a:ext uri="{FF2B5EF4-FFF2-40B4-BE49-F238E27FC236}">
                <a16:creationId xmlns:a16="http://schemas.microsoft.com/office/drawing/2014/main" id="{7497EF63-FC47-049D-9A27-5FA48A5D7CA5}"/>
              </a:ext>
            </a:extLst>
          </p:cNvPr>
          <p:cNvSpPr>
            <a:spLocks noGrp="1"/>
          </p:cNvSpPr>
          <p:nvPr>
            <p:ph type="sldNum" sz="quarter" idx="12"/>
          </p:nvPr>
        </p:nvSpPr>
        <p:spPr/>
        <p:txBody>
          <a:bodyPr/>
          <a:lstStyle/>
          <a:p>
            <a:pPr defTabSz="342900" eaLnBrk="1" fontAlgn="auto" hangingPunct="1">
              <a:spcBef>
                <a:spcPts val="0"/>
              </a:spcBef>
              <a:spcAft>
                <a:spcPts val="0"/>
              </a:spcAft>
              <a:defRPr/>
            </a:pPr>
            <a:fld id="{16E4C654-6C0A-9942-BE45-80C7D3F06512}" type="slidenum">
              <a:rPr lang="en-US" sz="1350">
                <a:solidFill>
                  <a:prstClr val="black"/>
                </a:solidFill>
                <a:latin typeface="Arial"/>
                <a:ea typeface="+mn-ea"/>
              </a:rPr>
              <a:pPr defTabSz="342900" eaLnBrk="1" fontAlgn="auto" hangingPunct="1">
                <a:spcBef>
                  <a:spcPts val="0"/>
                </a:spcBef>
                <a:spcAft>
                  <a:spcPts val="0"/>
                </a:spcAft>
                <a:defRPr/>
              </a:pPr>
              <a:t>166</a:t>
            </a:fld>
            <a:endParaRPr lang="en-US" sz="1350">
              <a:solidFill>
                <a:prstClr val="black"/>
              </a:solidFill>
              <a:latin typeface="Arial"/>
              <a:ea typeface="+mn-ea"/>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5">
            <a:extLst>
              <a:ext uri="{FF2B5EF4-FFF2-40B4-BE49-F238E27FC236}">
                <a16:creationId xmlns:a16="http://schemas.microsoft.com/office/drawing/2014/main" id="{12BA77BF-2395-7D8B-EB9F-D264083AC179}"/>
              </a:ext>
            </a:extLst>
          </p:cNvPr>
          <p:cNvSpPr>
            <a:spLocks noGrp="1" noChangeArrowheads="1"/>
          </p:cNvSpPr>
          <p:nvPr>
            <p:ph type="title"/>
          </p:nvPr>
        </p:nvSpPr>
        <p:spPr bwMode="auto">
          <a:xfrm>
            <a:off x="1485900" y="7937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6C9E9E4F-7C6D-8EC2-C725-232706E5F266}"/>
              </a:ext>
            </a:extLst>
          </p:cNvPr>
          <p:cNvSpPr>
            <a:spLocks noGrp="1"/>
          </p:cNvSpPr>
          <p:nvPr>
            <p:ph idx="1"/>
          </p:nvPr>
        </p:nvSpPr>
        <p:spPr>
          <a:xfrm>
            <a:off x="323850" y="1058863"/>
            <a:ext cx="8496300" cy="3608387"/>
          </a:xfrm>
        </p:spPr>
        <p:txBody>
          <a:bodyPr>
            <a:normAutofit/>
          </a:bodyPr>
          <a:lstStyle/>
          <a:p>
            <a:pPr marL="0" indent="0">
              <a:buFont typeface="Arial" panose="020B0604020202020204" pitchFamily="34" charset="0"/>
              <a:buNone/>
              <a:defRPr/>
            </a:pPr>
            <a:r>
              <a:rPr lang="en-US" sz="2100" b="1" dirty="0">
                <a:solidFill>
                  <a:srgbClr val="FF0000"/>
                </a:solidFill>
              </a:rPr>
              <a:t>Obvious to try factors</a:t>
            </a:r>
            <a:r>
              <a:rPr lang="en-US" sz="2100" b="1" dirty="0">
                <a:solidFill>
                  <a:schemeClr val="bg1"/>
                </a:solidFill>
              </a:rPr>
              <a:t>:</a:t>
            </a:r>
          </a:p>
          <a:p>
            <a:pPr marL="685800" lvl="1" indent="-342900">
              <a:buFont typeface="+mj-lt"/>
              <a:buAutoNum type="arabicPeriod"/>
              <a:defRPr/>
            </a:pPr>
            <a:r>
              <a:rPr lang="en-CA" sz="2100" dirty="0">
                <a:solidFill>
                  <a:srgbClr val="FFFF00"/>
                </a:solidFill>
              </a:rPr>
              <a:t>Is it more or less self-evident that what is being tried ought to work</a:t>
            </a:r>
            <a:r>
              <a:rPr lang="en-CA" sz="2100" dirty="0">
                <a:solidFill>
                  <a:srgbClr val="FF0000"/>
                </a:solidFill>
              </a:rPr>
              <a:t>?</a:t>
            </a:r>
            <a:r>
              <a:rPr lang="en-CA" sz="2100" dirty="0">
                <a:solidFill>
                  <a:schemeClr val="bg1"/>
                </a:solidFill>
              </a:rPr>
              <a:t> </a:t>
            </a:r>
          </a:p>
          <a:p>
            <a:pPr marL="685800" lvl="1" indent="-342900">
              <a:buFont typeface="+mj-lt"/>
              <a:buAutoNum type="arabicPeriod"/>
              <a:defRPr/>
            </a:pPr>
            <a:r>
              <a:rPr lang="en-CA" sz="2100" dirty="0">
                <a:solidFill>
                  <a:schemeClr val="bg1"/>
                </a:solidFill>
              </a:rPr>
              <a:t>What is the </a:t>
            </a:r>
            <a:r>
              <a:rPr lang="en-CA" sz="2100" dirty="0">
                <a:solidFill>
                  <a:srgbClr val="FFFF00"/>
                </a:solidFill>
              </a:rPr>
              <a:t>extent, nature and amount of effort required </a:t>
            </a:r>
            <a:r>
              <a:rPr lang="en-CA" sz="2100" dirty="0">
                <a:solidFill>
                  <a:schemeClr val="bg1"/>
                </a:solidFill>
              </a:rPr>
              <a:t>to carry out the invention</a:t>
            </a:r>
            <a:r>
              <a:rPr lang="en-CA" sz="2100" dirty="0">
                <a:solidFill>
                  <a:srgbClr val="FF0000"/>
                </a:solidFill>
              </a:rPr>
              <a:t>?</a:t>
            </a:r>
          </a:p>
          <a:p>
            <a:pPr marL="685800" lvl="1" indent="-342900">
              <a:buFont typeface="+mj-lt"/>
              <a:buAutoNum type="arabicPeriod"/>
              <a:defRPr/>
            </a:pPr>
            <a:r>
              <a:rPr lang="en-CA" sz="2100" dirty="0">
                <a:solidFill>
                  <a:schemeClr val="bg1"/>
                </a:solidFill>
              </a:rPr>
              <a:t>Is there a </a:t>
            </a:r>
            <a:r>
              <a:rPr lang="en-CA" sz="2100" dirty="0">
                <a:solidFill>
                  <a:srgbClr val="FFFF00"/>
                </a:solidFill>
              </a:rPr>
              <a:t>motive provided in the prior </a:t>
            </a:r>
            <a:r>
              <a:rPr lang="en-CA" sz="2100" dirty="0">
                <a:solidFill>
                  <a:schemeClr val="bg1"/>
                </a:solidFill>
              </a:rPr>
              <a:t>art to find the solution the patent addresses</a:t>
            </a:r>
            <a:r>
              <a:rPr lang="en-CA" sz="2100" dirty="0">
                <a:solidFill>
                  <a:srgbClr val="FF0000"/>
                </a:solidFill>
              </a:rPr>
              <a:t>?</a:t>
            </a:r>
          </a:p>
          <a:p>
            <a:pPr marL="685800" lvl="1" indent="-342900">
              <a:buFont typeface="+mj-lt"/>
              <a:buAutoNum type="arabicPeriod"/>
              <a:defRPr/>
            </a:pPr>
            <a:r>
              <a:rPr lang="en-CA" sz="2100" dirty="0">
                <a:solidFill>
                  <a:schemeClr val="bg1"/>
                </a:solidFill>
              </a:rPr>
              <a:t>Look at the </a:t>
            </a:r>
            <a:r>
              <a:rPr lang="en-CA" sz="2100" dirty="0">
                <a:solidFill>
                  <a:srgbClr val="FFFF00"/>
                </a:solidFill>
              </a:rPr>
              <a:t>history of the invention</a:t>
            </a:r>
            <a:r>
              <a:rPr lang="en-CA" sz="2100" dirty="0">
                <a:solidFill>
                  <a:schemeClr val="bg1"/>
                </a:solidFill>
              </a:rPr>
              <a:t>. Did inventor reach the invention </a:t>
            </a:r>
            <a:r>
              <a:rPr lang="en-CA" sz="2100" dirty="0">
                <a:solidFill>
                  <a:srgbClr val="FFFF00"/>
                </a:solidFill>
              </a:rPr>
              <a:t>quickly, easily, directly </a:t>
            </a:r>
            <a:r>
              <a:rPr lang="en-CA" sz="2100" dirty="0">
                <a:solidFill>
                  <a:schemeClr val="bg1"/>
                </a:solidFill>
              </a:rPr>
              <a:t>and relatively </a:t>
            </a:r>
            <a:r>
              <a:rPr lang="en-CA" sz="2100" dirty="0">
                <a:solidFill>
                  <a:srgbClr val="FFFF00"/>
                </a:solidFill>
              </a:rPr>
              <a:t>inexpensively</a:t>
            </a:r>
            <a:r>
              <a:rPr lang="en-CA" sz="2100" dirty="0">
                <a:solidFill>
                  <a:srgbClr val="FF0000"/>
                </a:solidFill>
              </a:rPr>
              <a:t>?</a:t>
            </a:r>
          </a:p>
          <a:p>
            <a:pPr lvl="1">
              <a:defRPr/>
            </a:pPr>
            <a:endParaRPr lang="en-US" dirty="0"/>
          </a:p>
        </p:txBody>
      </p:sp>
      <p:sp>
        <p:nvSpPr>
          <p:cNvPr id="4" name="Slide Number Placeholder 3">
            <a:extLst>
              <a:ext uri="{FF2B5EF4-FFF2-40B4-BE49-F238E27FC236}">
                <a16:creationId xmlns:a16="http://schemas.microsoft.com/office/drawing/2014/main" id="{9D6DE512-111A-A4EF-AF3B-3CF84DDCA4FE}"/>
              </a:ext>
            </a:extLst>
          </p:cNvPr>
          <p:cNvSpPr>
            <a:spLocks noGrp="1"/>
          </p:cNvSpPr>
          <p:nvPr>
            <p:ph type="sldNum" sz="quarter" idx="12"/>
          </p:nvPr>
        </p:nvSpPr>
        <p:spPr/>
        <p:txBody>
          <a:bodyPr/>
          <a:lstStyle/>
          <a:p>
            <a:pPr defTabSz="342900" eaLnBrk="1" fontAlgn="auto" hangingPunct="1">
              <a:spcBef>
                <a:spcPts val="0"/>
              </a:spcBef>
              <a:spcAft>
                <a:spcPts val="0"/>
              </a:spcAft>
              <a:defRPr/>
            </a:pPr>
            <a:fld id="{7A1BD37A-FABA-2D42-9358-89171BC010E6}" type="slidenum">
              <a:rPr lang="en-US" sz="1350">
                <a:solidFill>
                  <a:prstClr val="black"/>
                </a:solidFill>
                <a:latin typeface="Arial"/>
                <a:ea typeface="+mn-ea"/>
              </a:rPr>
              <a:pPr defTabSz="342900" eaLnBrk="1" fontAlgn="auto" hangingPunct="1">
                <a:spcBef>
                  <a:spcPts val="0"/>
                </a:spcBef>
                <a:spcAft>
                  <a:spcPts val="0"/>
                </a:spcAft>
                <a:defRPr/>
              </a:pPr>
              <a:t>167</a:t>
            </a:fld>
            <a:endParaRPr lang="en-US" sz="1350">
              <a:solidFill>
                <a:prstClr val="black"/>
              </a:solidFill>
              <a:latin typeface="Arial"/>
              <a:ea typeface="+mn-ea"/>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a:extLst>
              <a:ext uri="{FF2B5EF4-FFF2-40B4-BE49-F238E27FC236}">
                <a16:creationId xmlns:a16="http://schemas.microsoft.com/office/drawing/2014/main" id="{8A8BC297-240B-6E6F-5376-B82F6D6B1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976313"/>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0EAD68-6E48-27B0-C8F8-D8D2D4E90F1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77017F6-A6FF-88D2-3F9C-41F07AF3FBBD}"/>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application&#10;&#10;Description automatically generated">
            <a:extLst>
              <a:ext uri="{FF2B5EF4-FFF2-40B4-BE49-F238E27FC236}">
                <a16:creationId xmlns:a16="http://schemas.microsoft.com/office/drawing/2014/main" id="{C9EC0406-F016-E2D0-9A6C-B7FEFE777E05}"/>
              </a:ext>
            </a:extLst>
          </p:cNvPr>
          <p:cNvPicPr>
            <a:picLocks noGrp="1" noChangeAspect="1"/>
          </p:cNvPicPr>
          <p:nvPr>
            <p:ph idx="1"/>
          </p:nvPr>
        </p:nvPicPr>
        <p:blipFill>
          <a:blip r:embed="rId2"/>
          <a:stretch>
            <a:fillRect/>
          </a:stretch>
        </p:blipFill>
        <p:spPr/>
      </p:pic>
      <p:pic>
        <p:nvPicPr>
          <p:cNvPr id="48131" name="Picture 6" descr="Graphical user interface, application&#10;&#10;Description automatically generated">
            <a:extLst>
              <a:ext uri="{FF2B5EF4-FFF2-40B4-BE49-F238E27FC236}">
                <a16:creationId xmlns:a16="http://schemas.microsoft.com/office/drawing/2014/main" id="{330DAF1D-2BF7-8B42-DC71-9E852A2A8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520700"/>
            <a:ext cx="50196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86E2EC0-A0B5-F9BF-68FC-B971140C672E}"/>
                  </a:ext>
                </a:extLst>
              </p14:cNvPr>
              <p14:cNvContentPartPr/>
              <p14:nvPr/>
            </p14:nvContentPartPr>
            <p14:xfrm>
              <a:off x="5053372" y="2922380"/>
              <a:ext cx="1798560" cy="1087920"/>
            </p14:xfrm>
          </p:contentPart>
        </mc:Choice>
        <mc:Fallback xmlns="">
          <p:pic>
            <p:nvPicPr>
              <p:cNvPr id="8" name="Ink 7">
                <a:extLst>
                  <a:ext uri="{FF2B5EF4-FFF2-40B4-BE49-F238E27FC236}">
                    <a16:creationId xmlns:a16="http://schemas.microsoft.com/office/drawing/2014/main" id="{D86E2EC0-A0B5-F9BF-68FC-B971140C672E}"/>
                  </a:ext>
                </a:extLst>
              </p:cNvPr>
              <p:cNvPicPr/>
              <p:nvPr/>
            </p:nvPicPr>
            <p:blipFill>
              <a:blip r:embed="rId4"/>
              <a:stretch>
                <a:fillRect/>
              </a:stretch>
            </p:blipFill>
            <p:spPr>
              <a:xfrm>
                <a:off x="5044370" y="2913380"/>
                <a:ext cx="1816204" cy="1105560"/>
              </a:xfrm>
              <a:prstGeom prst="rect">
                <a:avLst/>
              </a:prstGeom>
            </p:spPr>
          </p:pic>
        </mc:Fallback>
      </mc:AlternateContent>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a:extLst>
              <a:ext uri="{FF2B5EF4-FFF2-40B4-BE49-F238E27FC236}">
                <a16:creationId xmlns:a16="http://schemas.microsoft.com/office/drawing/2014/main" id="{06533F1D-DDE8-851E-04F2-1AA37D9EC1AA}"/>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155650" name="Content Placeholder 3" descr="Crystal_Project_pause-queue.png">
            <a:extLst>
              <a:ext uri="{FF2B5EF4-FFF2-40B4-BE49-F238E27FC236}">
                <a16:creationId xmlns:a16="http://schemas.microsoft.com/office/drawing/2014/main" id="{A49E25BE-4551-4707-47F2-252D5665FA22}"/>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Content Placeholder 3" descr="Crystal_Project_pause-queue.png">
            <a:extLst>
              <a:ext uri="{FF2B5EF4-FFF2-40B4-BE49-F238E27FC236}">
                <a16:creationId xmlns:a16="http://schemas.microsoft.com/office/drawing/2014/main" id="{08A4EC85-40B9-9802-7F09-F4B218171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5">
            <a:extLst>
              <a:ext uri="{FF2B5EF4-FFF2-40B4-BE49-F238E27FC236}">
                <a16:creationId xmlns:a16="http://schemas.microsoft.com/office/drawing/2014/main" id="{29534EAA-CE20-22DD-CB67-89A473318872}"/>
              </a:ext>
            </a:extLst>
          </p:cNvPr>
          <p:cNvSpPr>
            <a:spLocks noGrp="1" noChangeArrowheads="1"/>
          </p:cNvSpPr>
          <p:nvPr>
            <p:ph type="title"/>
          </p:nvPr>
        </p:nvSpPr>
        <p:spPr bwMode="auto">
          <a:xfrm>
            <a:off x="1485900" y="76200"/>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5400" b="1">
                <a:solidFill>
                  <a:srgbClr val="FFFF00"/>
                </a:solidFill>
              </a:rPr>
              <a:t>Patents</a:t>
            </a:r>
          </a:p>
        </p:txBody>
      </p:sp>
      <p:sp>
        <p:nvSpPr>
          <p:cNvPr id="2" name="Content Placeholder 1">
            <a:extLst>
              <a:ext uri="{FF2B5EF4-FFF2-40B4-BE49-F238E27FC236}">
                <a16:creationId xmlns:a16="http://schemas.microsoft.com/office/drawing/2014/main" id="{9F7E59BC-FC0F-BE05-AFEB-D52981D8C071}"/>
              </a:ext>
            </a:extLst>
          </p:cNvPr>
          <p:cNvSpPr>
            <a:spLocks noGrp="1"/>
          </p:cNvSpPr>
          <p:nvPr>
            <p:ph idx="1"/>
          </p:nvPr>
        </p:nvSpPr>
        <p:spPr>
          <a:xfrm>
            <a:off x="611188" y="1276350"/>
            <a:ext cx="7921625" cy="3709988"/>
          </a:xfrm>
        </p:spPr>
        <p:txBody>
          <a:bodyPr>
            <a:normAutofit/>
          </a:bodyPr>
          <a:lstStyle/>
          <a:p>
            <a:pPr marL="0" indent="0">
              <a:buFont typeface="Arial" panose="020B0604020202020204" pitchFamily="34" charset="0"/>
              <a:buNone/>
              <a:defRPr/>
            </a:pPr>
            <a:r>
              <a:rPr lang="en-US" sz="3600" b="1" dirty="0">
                <a:solidFill>
                  <a:srgbClr val="FFFF00"/>
                </a:solidFill>
              </a:rPr>
              <a:t>Next</a:t>
            </a:r>
            <a:r>
              <a:rPr lang="en-US" sz="3600" b="1" dirty="0">
                <a:solidFill>
                  <a:srgbClr val="FF0000"/>
                </a:solidFill>
              </a:rPr>
              <a:t>…</a:t>
            </a:r>
          </a:p>
          <a:p>
            <a:pPr>
              <a:defRPr/>
            </a:pPr>
            <a:r>
              <a:rPr lang="en-US" sz="3600" dirty="0">
                <a:solidFill>
                  <a:srgbClr val="FFFF00"/>
                </a:solidFill>
              </a:rPr>
              <a:t>Requirements of patentability</a:t>
            </a:r>
            <a:r>
              <a:rPr lang="en-US" sz="3600" dirty="0">
                <a:solidFill>
                  <a:srgbClr val="FF0000"/>
                </a:solidFill>
              </a:rPr>
              <a:t>:</a:t>
            </a:r>
          </a:p>
          <a:p>
            <a:pPr lvl="1">
              <a:buFont typeface="Courier New" panose="02070309020205020404" pitchFamily="49" charset="0"/>
              <a:buChar char="o"/>
              <a:defRPr/>
            </a:pPr>
            <a:r>
              <a:rPr lang="en-US" sz="3600" dirty="0">
                <a:solidFill>
                  <a:schemeClr val="bg1"/>
                </a:solidFill>
              </a:rPr>
              <a:t>Novelty</a:t>
            </a:r>
          </a:p>
          <a:p>
            <a:pPr lvl="1">
              <a:buFont typeface="Courier New" panose="02070309020205020404" pitchFamily="49" charset="0"/>
              <a:buChar char="o"/>
              <a:defRPr/>
            </a:pPr>
            <a:r>
              <a:rPr lang="en-US" sz="3600" dirty="0">
                <a:solidFill>
                  <a:schemeClr val="bg1"/>
                </a:solidFill>
              </a:rPr>
              <a:t>Non-obviousness</a:t>
            </a:r>
          </a:p>
          <a:p>
            <a:pPr lvl="1">
              <a:buFont typeface="Courier New" panose="02070309020205020404" pitchFamily="49" charset="0"/>
              <a:buChar char="o"/>
              <a:defRPr/>
            </a:pPr>
            <a:r>
              <a:rPr lang="en-US" sz="3600" dirty="0">
                <a:solidFill>
                  <a:srgbClr val="FF0000"/>
                </a:solidFill>
              </a:rPr>
              <a:t>Utility</a:t>
            </a:r>
          </a:p>
        </p:txBody>
      </p:sp>
      <p:sp>
        <p:nvSpPr>
          <p:cNvPr id="4" name="Slide Number Placeholder 3">
            <a:extLst>
              <a:ext uri="{FF2B5EF4-FFF2-40B4-BE49-F238E27FC236}">
                <a16:creationId xmlns:a16="http://schemas.microsoft.com/office/drawing/2014/main" id="{1BFA81CE-A20C-C79E-3F2B-5E88AF3FEA19}"/>
              </a:ext>
            </a:extLst>
          </p:cNvPr>
          <p:cNvSpPr>
            <a:spLocks noGrp="1"/>
          </p:cNvSpPr>
          <p:nvPr>
            <p:ph type="sldNum" sz="quarter" idx="12"/>
          </p:nvPr>
        </p:nvSpPr>
        <p:spPr/>
        <p:txBody>
          <a:bodyPr/>
          <a:lstStyle/>
          <a:p>
            <a:pPr defTabSz="342900" eaLnBrk="1" fontAlgn="auto" hangingPunct="1">
              <a:spcBef>
                <a:spcPts val="0"/>
              </a:spcBef>
              <a:spcAft>
                <a:spcPts val="0"/>
              </a:spcAft>
              <a:defRPr/>
            </a:pPr>
            <a:fld id="{25309134-A890-AE43-98AA-2033470AA831}" type="slidenum">
              <a:rPr lang="en-US" sz="1350">
                <a:solidFill>
                  <a:prstClr val="black"/>
                </a:solidFill>
                <a:latin typeface="Arial"/>
                <a:ea typeface="+mn-ea"/>
              </a:rPr>
              <a:pPr defTabSz="342900" eaLnBrk="1" fontAlgn="auto" hangingPunct="1">
                <a:spcBef>
                  <a:spcPts val="0"/>
                </a:spcBef>
                <a:spcAft>
                  <a:spcPts val="0"/>
                </a:spcAft>
                <a:defRPr/>
              </a:pPr>
              <a:t>171</a:t>
            </a:fld>
            <a:endParaRPr lang="en-US" sz="1350">
              <a:solidFill>
                <a:prstClr val="black"/>
              </a:solidFill>
              <a:latin typeface="Arial"/>
              <a:ea typeface="+mn-ea"/>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1">
            <a:extLst>
              <a:ext uri="{FF2B5EF4-FFF2-40B4-BE49-F238E27FC236}">
                <a16:creationId xmlns:a16="http://schemas.microsoft.com/office/drawing/2014/main" id="{CFEAEBD3-CA91-7D5A-3B18-60449EA8607F}"/>
              </a:ext>
            </a:extLst>
          </p:cNvPr>
          <p:cNvSpPr txBox="1">
            <a:spLocks noChangeArrowheads="1"/>
          </p:cNvSpPr>
          <p:nvPr/>
        </p:nvSpPr>
        <p:spPr bwMode="auto">
          <a:xfrm>
            <a:off x="3460750" y="123825"/>
            <a:ext cx="22225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sp>
        <p:nvSpPr>
          <p:cNvPr id="3" name="TextBox 2">
            <a:extLst>
              <a:ext uri="{FF2B5EF4-FFF2-40B4-BE49-F238E27FC236}">
                <a16:creationId xmlns:a16="http://schemas.microsoft.com/office/drawing/2014/main" id="{AF81711D-331C-F1F0-97FE-AD4732D4EDA5}"/>
              </a:ext>
            </a:extLst>
          </p:cNvPr>
          <p:cNvSpPr txBox="1"/>
          <p:nvPr/>
        </p:nvSpPr>
        <p:spPr>
          <a:xfrm>
            <a:off x="215900" y="892175"/>
            <a:ext cx="8712200" cy="3910013"/>
          </a:xfrm>
          <a:prstGeom prst="rect">
            <a:avLst/>
          </a:prstGeom>
          <a:noFill/>
        </p:spPr>
        <p:txBody>
          <a:bodyPr>
            <a:spAutoFit/>
          </a:bodyPr>
          <a:lstStyle/>
          <a:p>
            <a:pPr>
              <a:defRPr/>
            </a:pPr>
            <a:endParaRPr lang="en-US" b="1" dirty="0">
              <a:solidFill>
                <a:srgbClr val="FFFF00"/>
              </a:solidFill>
            </a:endParaRPr>
          </a:p>
          <a:p>
            <a:pPr marL="342900" indent="-342900">
              <a:buFont typeface="Arial" panose="020B0604020202020204" pitchFamily="34" charset="0"/>
              <a:buChar char="•"/>
              <a:defRPr/>
            </a:pPr>
            <a:r>
              <a:rPr lang="en-CA" sz="2800" dirty="0">
                <a:solidFill>
                  <a:schemeClr val="bg1"/>
                </a:solidFill>
              </a:rPr>
              <a:t>An </a:t>
            </a:r>
            <a:r>
              <a:rPr lang="en-CA" sz="2800" dirty="0">
                <a:solidFill>
                  <a:srgbClr val="FF0000"/>
                </a:solidFill>
              </a:rPr>
              <a:t>invention must be useful </a:t>
            </a:r>
            <a:r>
              <a:rPr lang="en-CA" sz="2800" dirty="0">
                <a:solidFill>
                  <a:schemeClr val="bg1"/>
                </a:solidFill>
              </a:rPr>
              <a:t>to be patented. There is </a:t>
            </a:r>
            <a:r>
              <a:rPr lang="en-CA" sz="2800" dirty="0">
                <a:solidFill>
                  <a:srgbClr val="FFFF00"/>
                </a:solidFill>
              </a:rPr>
              <a:t>no definition of</a:t>
            </a:r>
            <a:r>
              <a:rPr lang="en-CA" sz="2800" dirty="0">
                <a:solidFill>
                  <a:srgbClr val="FF0000"/>
                </a:solidFill>
              </a:rPr>
              <a:t> “</a:t>
            </a:r>
            <a:r>
              <a:rPr lang="en-CA" sz="2800" dirty="0">
                <a:solidFill>
                  <a:schemeClr val="bg1"/>
                </a:solidFill>
              </a:rPr>
              <a:t>utility</a:t>
            </a:r>
            <a:r>
              <a:rPr lang="en-CA" sz="2800" dirty="0">
                <a:solidFill>
                  <a:srgbClr val="FF0000"/>
                </a:solidFill>
              </a:rPr>
              <a:t>”</a:t>
            </a:r>
            <a:r>
              <a:rPr lang="en-CA" sz="2800" dirty="0">
                <a:solidFill>
                  <a:srgbClr val="FFFF00"/>
                </a:solidFill>
              </a:rPr>
              <a:t> in the </a:t>
            </a:r>
            <a:r>
              <a:rPr lang="en-CA" sz="2800" i="1" dirty="0">
                <a:solidFill>
                  <a:schemeClr val="bg1"/>
                </a:solidFill>
              </a:rPr>
              <a:t>Patent Act</a:t>
            </a:r>
            <a:r>
              <a:rPr lang="en-CA" sz="2800" dirty="0">
                <a:solidFill>
                  <a:schemeClr val="bg1"/>
                </a:solidFill>
              </a:rPr>
              <a:t>.</a:t>
            </a:r>
          </a:p>
          <a:p>
            <a:pPr marL="342900" indent="-342900">
              <a:buFont typeface="Arial" panose="020B0604020202020204" pitchFamily="34" charset="0"/>
              <a:buChar char="•"/>
              <a:defRPr/>
            </a:pPr>
            <a:r>
              <a:rPr lang="en-CA" sz="2800" i="1" dirty="0">
                <a:solidFill>
                  <a:srgbClr val="00B0F0"/>
                </a:solidFill>
              </a:rPr>
              <a:t>Teva Canada Ltd v. Pfizer Canada Inc</a:t>
            </a:r>
            <a:r>
              <a:rPr lang="en-CA" sz="2800" dirty="0">
                <a:solidFill>
                  <a:schemeClr val="bg1"/>
                </a:solidFill>
              </a:rPr>
              <a:t>, 2012 SCC 60 at para 38, the Supreme Court of Canada stated</a:t>
            </a:r>
            <a:r>
              <a:rPr lang="en-CA" sz="2800" dirty="0">
                <a:solidFill>
                  <a:srgbClr val="FF0000"/>
                </a:solidFill>
              </a:rPr>
              <a:t>:</a:t>
            </a:r>
            <a:r>
              <a:rPr lang="en-CA" sz="2800" dirty="0">
                <a:solidFill>
                  <a:schemeClr val="bg1"/>
                </a:solidFill>
              </a:rPr>
              <a:t> </a:t>
            </a:r>
            <a:r>
              <a:rPr lang="en-CA" sz="2800" i="1" dirty="0">
                <a:solidFill>
                  <a:schemeClr val="bg1"/>
                </a:solidFill>
              </a:rPr>
              <a:t>“</a:t>
            </a:r>
            <a:r>
              <a:rPr lang="en-CA" sz="2800" i="1" dirty="0">
                <a:solidFill>
                  <a:srgbClr val="FFFF00"/>
                </a:solidFill>
              </a:rPr>
              <a:t>all that is required to meet the utility requirement </a:t>
            </a:r>
            <a:r>
              <a:rPr lang="en-CA" sz="2800" i="1" dirty="0">
                <a:solidFill>
                  <a:schemeClr val="bg1"/>
                </a:solidFill>
              </a:rPr>
              <a:t>in s. 2 </a:t>
            </a:r>
            <a:r>
              <a:rPr lang="en-CA" sz="2800" i="1" dirty="0">
                <a:solidFill>
                  <a:srgbClr val="FFFF00"/>
                </a:solidFill>
              </a:rPr>
              <a:t>is that the invention </a:t>
            </a:r>
            <a:r>
              <a:rPr lang="en-CA" sz="2800" i="1" dirty="0">
                <a:solidFill>
                  <a:schemeClr val="bg1"/>
                </a:solidFill>
              </a:rPr>
              <a:t>described in the patent </a:t>
            </a:r>
            <a:r>
              <a:rPr lang="en-CA" sz="2800" i="1" dirty="0">
                <a:solidFill>
                  <a:srgbClr val="FFFF00"/>
                </a:solidFill>
              </a:rPr>
              <a:t>do what the patent says it will do</a:t>
            </a:r>
            <a:r>
              <a:rPr lang="en-CA" sz="2800" i="1" dirty="0">
                <a:solidFill>
                  <a:schemeClr val="bg1"/>
                </a:solidFill>
              </a:rPr>
              <a:t>, that is, that the promise of the invention be fulfilled.”</a:t>
            </a:r>
            <a:endParaRPr lang="en-US" sz="2800" i="1" dirty="0">
              <a:solidFill>
                <a:schemeClr val="bg1"/>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07A292-804E-E403-0BEF-BA9E9A8436AC}"/>
              </a:ext>
            </a:extLst>
          </p:cNvPr>
          <p:cNvSpPr>
            <a:spLocks noGrp="1"/>
          </p:cNvSpPr>
          <p:nvPr>
            <p:ph type="title"/>
          </p:nvPr>
        </p:nvSpPr>
        <p:spPr>
          <a:xfrm>
            <a:off x="1258888" y="23813"/>
            <a:ext cx="6389687" cy="746125"/>
          </a:xfrm>
        </p:spPr>
        <p:txBody>
          <a:bodyPr>
            <a:normAutofit fontScale="90000"/>
          </a:bodyPr>
          <a:lstStyle/>
          <a:p>
            <a:pPr>
              <a:defRPr/>
            </a:pPr>
            <a:r>
              <a:rPr lang="en-US" b="1" dirty="0">
                <a:solidFill>
                  <a:srgbClr val="FFFF00"/>
                </a:solidFill>
              </a:rPr>
              <a:t>Patents</a:t>
            </a:r>
          </a:p>
        </p:txBody>
      </p:sp>
      <p:sp>
        <p:nvSpPr>
          <p:cNvPr id="159746" name="Content Placeholder 1">
            <a:extLst>
              <a:ext uri="{FF2B5EF4-FFF2-40B4-BE49-F238E27FC236}">
                <a16:creationId xmlns:a16="http://schemas.microsoft.com/office/drawing/2014/main" id="{6FFCC894-9DB7-E80B-0BF3-22075F5ACCF6}"/>
              </a:ext>
            </a:extLst>
          </p:cNvPr>
          <p:cNvSpPr>
            <a:spLocks noGrp="1" noChangeArrowheads="1"/>
          </p:cNvSpPr>
          <p:nvPr>
            <p:ph idx="1"/>
          </p:nvPr>
        </p:nvSpPr>
        <p:spPr bwMode="auto">
          <a:xfrm>
            <a:off x="250825" y="558800"/>
            <a:ext cx="8642350" cy="4389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1700" b="1">
                <a:solidFill>
                  <a:srgbClr val="FFFF00"/>
                </a:solidFill>
              </a:rPr>
              <a:t>Utility</a:t>
            </a:r>
          </a:p>
          <a:p>
            <a:pPr marL="0" indent="0">
              <a:buFont typeface="Arial" panose="020B0604020202020204" pitchFamily="34" charset="0"/>
              <a:buNone/>
            </a:pPr>
            <a:r>
              <a:rPr lang="en-CA" altLang="en-US" sz="1700" i="1">
                <a:solidFill>
                  <a:srgbClr val="00B0F0"/>
                </a:solidFill>
              </a:rPr>
              <a:t>Laboratoires Servier, Adir, Oril Industries, Servier Canada Inc v Apotex Inc</a:t>
            </a:r>
            <a:r>
              <a:rPr lang="en-CA" altLang="en-US" sz="1700">
                <a:solidFill>
                  <a:srgbClr val="00B0F0"/>
                </a:solidFill>
              </a:rPr>
              <a:t>, </a:t>
            </a:r>
            <a:r>
              <a:rPr lang="en-CA" altLang="en-US" sz="1700">
                <a:solidFill>
                  <a:schemeClr val="bg1"/>
                </a:solidFill>
              </a:rPr>
              <a:t>2008 FC 825, Snider J.: </a:t>
            </a:r>
            <a:r>
              <a:rPr lang="en-CA" altLang="en-US" sz="1700" i="1">
                <a:solidFill>
                  <a:schemeClr val="bg1"/>
                </a:solidFill>
              </a:rPr>
              <a:t>“[270] Beyond this general statement of the law, there are a number of other guiding posts: </a:t>
            </a:r>
          </a:p>
          <a:p>
            <a:pPr marL="0" indent="0">
              <a:buFont typeface="Arial" panose="020B0604020202020204" pitchFamily="34" charset="0"/>
              <a:buNone/>
            </a:pPr>
            <a:r>
              <a:rPr lang="en-CA" altLang="en-US" sz="1700" i="1">
                <a:solidFill>
                  <a:schemeClr val="bg1"/>
                </a:solidFill>
              </a:rPr>
              <a:t>• </a:t>
            </a:r>
            <a:r>
              <a:rPr lang="en-CA" altLang="en-US" sz="1700" i="1">
                <a:solidFill>
                  <a:srgbClr val="FF0000"/>
                </a:solidFill>
              </a:rPr>
              <a:t>Where the specification does not promise a specific result</a:t>
            </a:r>
            <a:r>
              <a:rPr lang="en-CA" altLang="en-US" sz="1700" i="1">
                <a:solidFill>
                  <a:srgbClr val="FFFF00"/>
                </a:solidFill>
              </a:rPr>
              <a:t>, no particular level of utility</a:t>
            </a:r>
            <a:r>
              <a:rPr lang="en-CA" altLang="en-US" sz="1700" i="1">
                <a:solidFill>
                  <a:schemeClr val="bg1"/>
                </a:solidFill>
              </a:rPr>
              <a:t> </a:t>
            </a:r>
            <a:r>
              <a:rPr lang="en-CA" altLang="en-US" sz="1700" i="1">
                <a:solidFill>
                  <a:srgbClr val="FF0000"/>
                </a:solidFill>
              </a:rPr>
              <a:t>is required </a:t>
            </a:r>
            <a:r>
              <a:rPr lang="en-CA" altLang="en-US" sz="1700" i="1">
                <a:solidFill>
                  <a:schemeClr val="bg1"/>
                </a:solidFill>
              </a:rPr>
              <a:t>- </a:t>
            </a:r>
            <a:r>
              <a:rPr lang="en-CA" altLang="en-US" sz="1700" i="1">
                <a:solidFill>
                  <a:srgbClr val="FFFF00"/>
                </a:solidFill>
              </a:rPr>
              <a:t>a </a:t>
            </a:r>
            <a:r>
              <a:rPr lang="en-CA" altLang="en-US" sz="1700" i="1">
                <a:solidFill>
                  <a:schemeClr val="bg1"/>
                </a:solidFill>
              </a:rPr>
              <a:t>“</a:t>
            </a:r>
            <a:r>
              <a:rPr lang="en-CA" altLang="en-US" sz="1700" i="1">
                <a:solidFill>
                  <a:srgbClr val="FF0000"/>
                </a:solidFill>
              </a:rPr>
              <a:t>mere scintilla</a:t>
            </a:r>
            <a:r>
              <a:rPr lang="en-CA" altLang="en-US" sz="1700" i="1">
                <a:solidFill>
                  <a:schemeClr val="bg1"/>
                </a:solidFill>
              </a:rPr>
              <a:t>” </a:t>
            </a:r>
            <a:r>
              <a:rPr lang="en-CA" altLang="en-US" sz="1700" i="1">
                <a:solidFill>
                  <a:srgbClr val="FFFF00"/>
                </a:solidFill>
              </a:rPr>
              <a:t>of utility will suffice</a:t>
            </a:r>
            <a:r>
              <a:rPr lang="en-CA" altLang="en-US" sz="1700" i="1">
                <a:solidFill>
                  <a:schemeClr val="bg1"/>
                </a:solidFill>
              </a:rPr>
              <a:t>…However, as stated in </a:t>
            </a:r>
            <a:r>
              <a:rPr lang="en-CA" altLang="en-US" sz="1700" i="1" u="sng">
                <a:solidFill>
                  <a:schemeClr val="bg1"/>
                </a:solidFill>
              </a:rPr>
              <a:t>Consolboard</a:t>
            </a:r>
            <a:r>
              <a:rPr lang="en-CA" altLang="en-US" sz="1700" i="1">
                <a:solidFill>
                  <a:schemeClr val="bg1"/>
                </a:solidFill>
              </a:rPr>
              <a:t>, above, </a:t>
            </a:r>
            <a:r>
              <a:rPr lang="en-CA" altLang="en-US" sz="1700" i="1">
                <a:solidFill>
                  <a:srgbClr val="FFFF00"/>
                </a:solidFill>
              </a:rPr>
              <a:t>where the specification sets out an </a:t>
            </a:r>
            <a:r>
              <a:rPr lang="en-CA" altLang="en-US" sz="1700" i="1">
                <a:solidFill>
                  <a:srgbClr val="FF0000"/>
                </a:solidFill>
              </a:rPr>
              <a:t>explicit</a:t>
            </a:r>
            <a:r>
              <a:rPr lang="en-CA" altLang="en-US" sz="1700" i="1">
                <a:solidFill>
                  <a:srgbClr val="FFFF00"/>
                </a:solidFill>
              </a:rPr>
              <a:t> “</a:t>
            </a:r>
            <a:r>
              <a:rPr lang="en-CA" altLang="en-US" sz="1700" i="1">
                <a:solidFill>
                  <a:srgbClr val="FF0000"/>
                </a:solidFill>
              </a:rPr>
              <a:t>promise</a:t>
            </a:r>
            <a:r>
              <a:rPr lang="en-CA" altLang="en-US" sz="1700" i="1">
                <a:solidFill>
                  <a:srgbClr val="FFFF00"/>
                </a:solidFill>
              </a:rPr>
              <a:t>,” utility must be measured against that promise</a:t>
            </a:r>
            <a:r>
              <a:rPr lang="en-CA" altLang="en-US" sz="1700" i="1">
                <a:solidFill>
                  <a:schemeClr val="bg1"/>
                </a:solidFill>
              </a:rPr>
              <a:t>; </a:t>
            </a:r>
          </a:p>
          <a:p>
            <a:pPr marL="0" indent="0">
              <a:buFont typeface="Arial" panose="020B0604020202020204" pitchFamily="34" charset="0"/>
              <a:buNone/>
            </a:pPr>
            <a:r>
              <a:rPr lang="en-CA" altLang="en-US" sz="1700" i="1">
                <a:solidFill>
                  <a:schemeClr val="bg1"/>
                </a:solidFill>
              </a:rPr>
              <a:t>• </a:t>
            </a:r>
            <a:r>
              <a:rPr lang="en-CA" altLang="en-US" sz="1700" i="1">
                <a:solidFill>
                  <a:srgbClr val="FFFF00"/>
                </a:solidFill>
              </a:rPr>
              <a:t>Utility does not depend upon marketability</a:t>
            </a:r>
            <a:r>
              <a:rPr lang="en-CA" altLang="en-US" sz="1700" i="1">
                <a:solidFill>
                  <a:schemeClr val="bg1"/>
                </a:solidFill>
              </a:rPr>
              <a:t>…; In other words, in assessing whether an invention has utility, the issue is not whether the invention is sufficiently useful as to be able to support commercialization, unless commercial utility is specifically promised; </a:t>
            </a:r>
          </a:p>
          <a:p>
            <a:pPr marL="0" indent="0">
              <a:buFont typeface="Arial" panose="020B0604020202020204" pitchFamily="34" charset="0"/>
              <a:buNone/>
            </a:pPr>
            <a:r>
              <a:rPr lang="en-CA" altLang="en-US" sz="1700" i="1">
                <a:solidFill>
                  <a:schemeClr val="bg1"/>
                </a:solidFill>
              </a:rPr>
              <a:t>• The </a:t>
            </a:r>
            <a:r>
              <a:rPr lang="en-CA" altLang="en-US" sz="1700" i="1">
                <a:solidFill>
                  <a:srgbClr val="FFFF00"/>
                </a:solidFill>
              </a:rPr>
              <a:t>relevant date </a:t>
            </a:r>
            <a:r>
              <a:rPr lang="en-CA" altLang="en-US" sz="1700" i="1">
                <a:solidFill>
                  <a:schemeClr val="bg1"/>
                </a:solidFill>
              </a:rPr>
              <a:t>has been held to be the </a:t>
            </a:r>
            <a:r>
              <a:rPr lang="en-CA" altLang="en-US" sz="1700" i="1">
                <a:solidFill>
                  <a:srgbClr val="FFFF00"/>
                </a:solidFill>
              </a:rPr>
              <a:t>filing</a:t>
            </a:r>
            <a:r>
              <a:rPr lang="en-CA" altLang="en-US" sz="1700" i="1">
                <a:solidFill>
                  <a:schemeClr val="bg1"/>
                </a:solidFill>
              </a:rPr>
              <a:t> of the Canadian patent application…; and </a:t>
            </a:r>
          </a:p>
          <a:p>
            <a:pPr marL="0" indent="0">
              <a:buFont typeface="Arial" panose="020B0604020202020204" pitchFamily="34" charset="0"/>
              <a:buNone/>
            </a:pPr>
            <a:r>
              <a:rPr lang="en-CA" altLang="en-US" sz="1700" i="1">
                <a:solidFill>
                  <a:schemeClr val="bg1"/>
                </a:solidFill>
              </a:rPr>
              <a:t>• Where a claim is to a class of compounds, </a:t>
            </a:r>
            <a:r>
              <a:rPr lang="en-CA" altLang="en-US" sz="1700" i="1">
                <a:solidFill>
                  <a:srgbClr val="FFFF00"/>
                </a:solidFill>
              </a:rPr>
              <a:t>lack of utility of one or more of the compounds will invalidate all of the compounds </a:t>
            </a:r>
            <a:r>
              <a:rPr lang="en-CA" altLang="en-US" sz="1700" i="1">
                <a:solidFill>
                  <a:schemeClr val="bg1"/>
                </a:solidFill>
              </a:rPr>
              <a:t>of that particular claim…”</a:t>
            </a:r>
            <a:endParaRPr lang="en-US" altLang="en-US" sz="1700" i="1">
              <a:solidFill>
                <a:schemeClr val="bg1"/>
              </a:solidFill>
            </a:endParaRPr>
          </a:p>
        </p:txBody>
      </p:sp>
      <p:sp>
        <p:nvSpPr>
          <p:cNvPr id="4" name="Slide Number Placeholder 3">
            <a:extLst>
              <a:ext uri="{FF2B5EF4-FFF2-40B4-BE49-F238E27FC236}">
                <a16:creationId xmlns:a16="http://schemas.microsoft.com/office/drawing/2014/main" id="{D29B0867-80CF-A278-563A-EBAEEAD6E1FD}"/>
              </a:ext>
            </a:extLst>
          </p:cNvPr>
          <p:cNvSpPr>
            <a:spLocks noGrp="1"/>
          </p:cNvSpPr>
          <p:nvPr>
            <p:ph type="sldNum" sz="quarter" idx="12"/>
          </p:nvPr>
        </p:nvSpPr>
        <p:spPr/>
        <p:txBody>
          <a:bodyPr/>
          <a:lstStyle/>
          <a:p>
            <a:pPr defTabSz="342900" eaLnBrk="1" fontAlgn="auto" hangingPunct="1">
              <a:spcBef>
                <a:spcPts val="0"/>
              </a:spcBef>
              <a:spcAft>
                <a:spcPts val="0"/>
              </a:spcAft>
              <a:defRPr/>
            </a:pPr>
            <a:fld id="{7267AA85-FB9B-524B-87E4-717158CA834C}" type="slidenum">
              <a:rPr lang="en-US" sz="1350">
                <a:solidFill>
                  <a:prstClr val="black"/>
                </a:solidFill>
                <a:latin typeface="Arial"/>
                <a:ea typeface="+mn-ea"/>
              </a:rPr>
              <a:pPr defTabSz="342900" eaLnBrk="1" fontAlgn="auto" hangingPunct="1">
                <a:spcBef>
                  <a:spcPts val="0"/>
                </a:spcBef>
                <a:spcAft>
                  <a:spcPts val="0"/>
                </a:spcAft>
                <a:defRPr/>
              </a:pPr>
              <a:t>173</a:t>
            </a:fld>
            <a:endParaRPr lang="en-US" sz="1350">
              <a:solidFill>
                <a:prstClr val="black"/>
              </a:solidFill>
              <a:latin typeface="Arial"/>
              <a:ea typeface="+mn-ea"/>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8F6459-FCC6-49DA-EE85-F3FBA6B28387}"/>
              </a:ext>
            </a:extLst>
          </p:cNvPr>
          <p:cNvSpPr>
            <a:spLocks noGrp="1"/>
          </p:cNvSpPr>
          <p:nvPr>
            <p:ph type="title"/>
          </p:nvPr>
        </p:nvSpPr>
        <p:spPr>
          <a:xfrm>
            <a:off x="1250950" y="96838"/>
            <a:ext cx="6172200" cy="674687"/>
          </a:xfrm>
        </p:spPr>
        <p:txBody>
          <a:bodyPr>
            <a:normAutofit fontScale="90000"/>
          </a:bodyPr>
          <a:lstStyle/>
          <a:p>
            <a:pPr>
              <a:defRPr/>
            </a:pPr>
            <a:r>
              <a:rPr lang="en-US" b="1" dirty="0">
                <a:solidFill>
                  <a:srgbClr val="FFFF00"/>
                </a:solidFill>
              </a:rPr>
              <a:t>Patents</a:t>
            </a:r>
          </a:p>
        </p:txBody>
      </p:sp>
      <p:sp>
        <p:nvSpPr>
          <p:cNvPr id="161794" name="Content Placeholder 1">
            <a:extLst>
              <a:ext uri="{FF2B5EF4-FFF2-40B4-BE49-F238E27FC236}">
                <a16:creationId xmlns:a16="http://schemas.microsoft.com/office/drawing/2014/main" id="{4EED3C42-E8F0-3E48-53EA-6F2639B70547}"/>
              </a:ext>
            </a:extLst>
          </p:cNvPr>
          <p:cNvSpPr>
            <a:spLocks noGrp="1" noChangeArrowheads="1"/>
          </p:cNvSpPr>
          <p:nvPr>
            <p:ph idx="1"/>
          </p:nvPr>
        </p:nvSpPr>
        <p:spPr bwMode="auto">
          <a:xfrm>
            <a:off x="142875" y="842963"/>
            <a:ext cx="8858250" cy="430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1700" b="1">
                <a:solidFill>
                  <a:srgbClr val="FFFF00"/>
                </a:solidFill>
              </a:rPr>
              <a:t>Utility</a:t>
            </a:r>
            <a:r>
              <a:rPr lang="en-US" altLang="en-US" sz="1700" b="1">
                <a:solidFill>
                  <a:srgbClr val="FF0000"/>
                </a:solidFill>
              </a:rPr>
              <a:t>:</a:t>
            </a:r>
            <a:r>
              <a:rPr lang="en-US" altLang="en-US" sz="1700" b="1">
                <a:solidFill>
                  <a:srgbClr val="FFFF00"/>
                </a:solidFill>
              </a:rPr>
              <a:t> </a:t>
            </a:r>
            <a:r>
              <a:rPr lang="en-CA" altLang="en-US" sz="1700" i="1">
                <a:solidFill>
                  <a:srgbClr val="00B0F0"/>
                </a:solidFill>
              </a:rPr>
              <a:t>Apotex Inc v. Wellcome Foundation Ltd</a:t>
            </a:r>
            <a:r>
              <a:rPr lang="en-CA" altLang="en-US" sz="1700">
                <a:solidFill>
                  <a:srgbClr val="00B0F0"/>
                </a:solidFill>
              </a:rPr>
              <a:t>, </a:t>
            </a:r>
            <a:r>
              <a:rPr lang="en-CA" altLang="en-US" sz="1700">
                <a:solidFill>
                  <a:schemeClr val="bg1"/>
                </a:solidFill>
              </a:rPr>
              <a:t>2002 SCC 77, Binnie J:</a:t>
            </a:r>
          </a:p>
          <a:p>
            <a:pPr marL="0" indent="0">
              <a:buFont typeface="Arial" panose="020B0604020202020204" pitchFamily="34" charset="0"/>
              <a:buNone/>
            </a:pPr>
            <a:r>
              <a:rPr lang="en-CA" altLang="en-US" sz="1700" i="1">
                <a:solidFill>
                  <a:schemeClr val="bg1"/>
                </a:solidFill>
              </a:rPr>
              <a:t>“[3] In my view, for the reasons which follow, the inventive use of AZT was made by the five Glaxo/Wellcome scientists named in the patent on or before March 16, 1985, the priority date of the patent. </a:t>
            </a:r>
            <a:r>
              <a:rPr lang="en-CA" altLang="en-US" sz="1700" i="1">
                <a:solidFill>
                  <a:srgbClr val="FFFF00"/>
                </a:solidFill>
              </a:rPr>
              <a:t>It was sufficient that at that time the Glaxo/Wellcome scientists disclosed in the patent a rational basis for making a </a:t>
            </a:r>
            <a:r>
              <a:rPr lang="en-CA" altLang="en-US" sz="1700" i="1">
                <a:solidFill>
                  <a:srgbClr val="FF0000"/>
                </a:solidFill>
              </a:rPr>
              <a:t>sound prediction </a:t>
            </a:r>
            <a:r>
              <a:rPr lang="en-CA" altLang="en-US" sz="1700" i="1">
                <a:solidFill>
                  <a:srgbClr val="FFFF00"/>
                </a:solidFill>
              </a:rPr>
              <a:t>that AZT would prove useful</a:t>
            </a:r>
            <a:r>
              <a:rPr lang="en-CA" altLang="en-US" sz="1700" i="1">
                <a:solidFill>
                  <a:schemeClr val="bg1"/>
                </a:solidFill>
              </a:rPr>
              <a:t> in the treatment and prophylaxis of AIDS, which it did. For the Commissioner of Patents to have allowed Glaxo/Wellcome a patent based on speculation would have been unfair to the public. </a:t>
            </a:r>
            <a:r>
              <a:rPr lang="en-CA" altLang="en-US" sz="1700" i="1">
                <a:solidFill>
                  <a:srgbClr val="FFFF00"/>
                </a:solidFill>
              </a:rPr>
              <a:t>For him to have required Glaxo/Wellcome to demonstrate AZT’s efficacy through the clinical tests </a:t>
            </a:r>
            <a:r>
              <a:rPr lang="en-CA" altLang="en-US" sz="1700" i="1">
                <a:solidFill>
                  <a:schemeClr val="bg1"/>
                </a:solidFill>
              </a:rPr>
              <a:t>required by the Minister of Health for approval of a new drug for medical prescription </a:t>
            </a:r>
            <a:r>
              <a:rPr lang="en-CA" altLang="en-US" sz="1700" i="1">
                <a:solidFill>
                  <a:srgbClr val="FFFF00"/>
                </a:solidFill>
              </a:rPr>
              <a:t>would have been unfair to Glaxo/Wellcome</a:t>
            </a:r>
            <a:r>
              <a:rPr lang="en-CA" altLang="en-US" sz="1700" i="1">
                <a:solidFill>
                  <a:schemeClr val="bg1"/>
                </a:solidFill>
              </a:rPr>
              <a:t>. The disclosure made in the patent was and is of real use and benefit to millions of HIV and AIDS sufferers around the world (irrespective of Glaxo/Wellcome’s pricing policy for AZT, which it must be acknowledged has generated serious controversy in some countries, particularly in the developing world). The fact remains that </a:t>
            </a:r>
            <a:r>
              <a:rPr lang="en-CA" altLang="en-US" sz="1700" i="1">
                <a:solidFill>
                  <a:srgbClr val="FFFF00"/>
                </a:solidFill>
              </a:rPr>
              <a:t>Glaxo/Wellcome, by making the disclosure, has fulfilled its side of the bargain with the public, and is by law entitled to legal protection </a:t>
            </a:r>
            <a:r>
              <a:rPr lang="en-CA" altLang="en-US" sz="1700" i="1">
                <a:solidFill>
                  <a:schemeClr val="bg1"/>
                </a:solidFill>
              </a:rPr>
              <a:t>for what it has disclosed.”</a:t>
            </a:r>
            <a:endParaRPr lang="en-US" altLang="en-US" sz="1700" i="1">
              <a:solidFill>
                <a:schemeClr val="bg1"/>
              </a:solidFill>
            </a:endParaRPr>
          </a:p>
        </p:txBody>
      </p:sp>
      <p:sp>
        <p:nvSpPr>
          <p:cNvPr id="4" name="Slide Number Placeholder 3">
            <a:extLst>
              <a:ext uri="{FF2B5EF4-FFF2-40B4-BE49-F238E27FC236}">
                <a16:creationId xmlns:a16="http://schemas.microsoft.com/office/drawing/2014/main" id="{37C51A1A-FB77-3558-E202-B07FA2D51522}"/>
              </a:ext>
            </a:extLst>
          </p:cNvPr>
          <p:cNvSpPr>
            <a:spLocks noGrp="1"/>
          </p:cNvSpPr>
          <p:nvPr>
            <p:ph type="sldNum" sz="quarter" idx="12"/>
          </p:nvPr>
        </p:nvSpPr>
        <p:spPr/>
        <p:txBody>
          <a:bodyPr/>
          <a:lstStyle/>
          <a:p>
            <a:pPr defTabSz="342900" eaLnBrk="1" fontAlgn="auto" hangingPunct="1">
              <a:spcBef>
                <a:spcPts val="0"/>
              </a:spcBef>
              <a:spcAft>
                <a:spcPts val="0"/>
              </a:spcAft>
              <a:defRPr/>
            </a:pPr>
            <a:fld id="{E1AD90C3-DBB3-ED4E-93CF-5BA6103C3067}" type="slidenum">
              <a:rPr lang="en-US" sz="1350">
                <a:solidFill>
                  <a:prstClr val="black"/>
                </a:solidFill>
                <a:latin typeface="Arial"/>
                <a:ea typeface="+mn-ea"/>
              </a:rPr>
              <a:pPr defTabSz="342900" eaLnBrk="1" fontAlgn="auto" hangingPunct="1">
                <a:spcBef>
                  <a:spcPts val="0"/>
                </a:spcBef>
                <a:spcAft>
                  <a:spcPts val="0"/>
                </a:spcAft>
                <a:defRPr/>
              </a:pPr>
              <a:t>174</a:t>
            </a:fld>
            <a:endParaRPr lang="en-US" sz="1350">
              <a:solidFill>
                <a:prstClr val="black"/>
              </a:solidFill>
              <a:latin typeface="Arial"/>
              <a:ea typeface="+mn-ea"/>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5">
            <a:extLst>
              <a:ext uri="{FF2B5EF4-FFF2-40B4-BE49-F238E27FC236}">
                <a16:creationId xmlns:a16="http://schemas.microsoft.com/office/drawing/2014/main" id="{07A26C6E-65D5-DD9F-F2DF-FC1A29DDA103}"/>
              </a:ext>
            </a:extLst>
          </p:cNvPr>
          <p:cNvSpPr>
            <a:spLocks noGrp="1" noChangeArrowheads="1"/>
          </p:cNvSpPr>
          <p:nvPr>
            <p:ph type="title"/>
          </p:nvPr>
        </p:nvSpPr>
        <p:spPr bwMode="auto">
          <a:xfrm>
            <a:off x="1485900" y="96838"/>
            <a:ext cx="6172200" cy="735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71C8DEE9-9935-C79F-435D-E80C9FDE067C}"/>
              </a:ext>
            </a:extLst>
          </p:cNvPr>
          <p:cNvSpPr>
            <a:spLocks noGrp="1"/>
          </p:cNvSpPr>
          <p:nvPr>
            <p:ph idx="1"/>
          </p:nvPr>
        </p:nvSpPr>
        <p:spPr>
          <a:xfrm>
            <a:off x="323850" y="987425"/>
            <a:ext cx="8496300" cy="3946525"/>
          </a:xfrm>
        </p:spPr>
        <p:txBody>
          <a:bodyPr>
            <a:normAutofit/>
          </a:bodyPr>
          <a:lstStyle/>
          <a:p>
            <a:pPr marL="0" indent="0">
              <a:buFont typeface="Arial" panose="020B0604020202020204" pitchFamily="34" charset="0"/>
              <a:buNone/>
              <a:defRPr/>
            </a:pPr>
            <a:r>
              <a:rPr lang="en-US" sz="2800" b="1" dirty="0">
                <a:solidFill>
                  <a:srgbClr val="FFFF00"/>
                </a:solidFill>
              </a:rPr>
              <a:t>Utility</a:t>
            </a:r>
            <a:r>
              <a:rPr lang="en-US" sz="2800" b="1" dirty="0">
                <a:solidFill>
                  <a:srgbClr val="FF0000"/>
                </a:solidFill>
              </a:rPr>
              <a:t>:</a:t>
            </a:r>
            <a:r>
              <a:rPr lang="en-US" sz="2800" b="1" dirty="0">
                <a:solidFill>
                  <a:srgbClr val="FFFF00"/>
                </a:solidFill>
              </a:rPr>
              <a:t> </a:t>
            </a:r>
            <a:r>
              <a:rPr lang="en-US" sz="2800" dirty="0">
                <a:solidFill>
                  <a:srgbClr val="FFFF00"/>
                </a:solidFill>
              </a:rPr>
              <a:t>The </a:t>
            </a:r>
            <a:r>
              <a:rPr lang="en-US" sz="2800" dirty="0">
                <a:solidFill>
                  <a:srgbClr val="FF0000"/>
                </a:solidFill>
              </a:rPr>
              <a:t>“</a:t>
            </a:r>
            <a:r>
              <a:rPr lang="en-US" sz="2800" dirty="0">
                <a:solidFill>
                  <a:schemeClr val="bg1"/>
                </a:solidFill>
              </a:rPr>
              <a:t>Public Interest</a:t>
            </a:r>
            <a:r>
              <a:rPr lang="en-US" sz="2800" dirty="0">
                <a:solidFill>
                  <a:srgbClr val="FF0000"/>
                </a:solidFill>
              </a:rPr>
              <a:t>”</a:t>
            </a:r>
            <a:r>
              <a:rPr lang="en-US" sz="2800" dirty="0">
                <a:solidFill>
                  <a:srgbClr val="FFFF00"/>
                </a:solidFill>
              </a:rPr>
              <a:t> cuts both ways</a:t>
            </a:r>
            <a:r>
              <a:rPr lang="en-US" sz="2800" dirty="0">
                <a:solidFill>
                  <a:srgbClr val="FF0000"/>
                </a:solidFill>
              </a:rPr>
              <a:t>…</a:t>
            </a:r>
          </a:p>
          <a:p>
            <a:pPr marL="0" indent="0">
              <a:buFont typeface="Arial" panose="020B0604020202020204" pitchFamily="34" charset="0"/>
              <a:buNone/>
              <a:defRPr/>
            </a:pPr>
            <a:r>
              <a:rPr lang="en-US" sz="2800" i="1" dirty="0">
                <a:solidFill>
                  <a:schemeClr val="bg1"/>
                </a:solidFill>
              </a:rPr>
              <a:t>“…</a:t>
            </a:r>
            <a:r>
              <a:rPr lang="en-CA" sz="2800" i="1" dirty="0">
                <a:solidFill>
                  <a:schemeClr val="bg1"/>
                </a:solidFill>
              </a:rPr>
              <a:t>[36] It is </a:t>
            </a:r>
            <a:r>
              <a:rPr lang="en-CA" sz="2800" i="1" dirty="0">
                <a:solidFill>
                  <a:srgbClr val="FF0000"/>
                </a:solidFill>
              </a:rPr>
              <a:t>not surprising that the appellants</a:t>
            </a:r>
            <a:r>
              <a:rPr lang="en-CA" sz="2800" i="1" dirty="0">
                <a:solidFill>
                  <a:schemeClr val="bg1"/>
                </a:solidFill>
              </a:rPr>
              <a:t>, </a:t>
            </a:r>
            <a:r>
              <a:rPr lang="en-CA" sz="2800" i="1" dirty="0">
                <a:solidFill>
                  <a:srgbClr val="FFFF00"/>
                </a:solidFill>
              </a:rPr>
              <a:t>being generic drug manufacturers, would like to obtain at least a percentage of the AZT market in Canada</a:t>
            </a:r>
            <a:r>
              <a:rPr lang="en-CA" sz="2800" i="1" dirty="0">
                <a:solidFill>
                  <a:schemeClr val="bg1"/>
                </a:solidFill>
              </a:rPr>
              <a:t>. To do so they must somehow have the patent declared invalid. </a:t>
            </a:r>
            <a:r>
              <a:rPr lang="en-CA" sz="2800" i="1" dirty="0">
                <a:solidFill>
                  <a:srgbClr val="FFFF00"/>
                </a:solidFill>
              </a:rPr>
              <a:t>Yet their challenge, understandably motivated by the hope of private profit</a:t>
            </a:r>
            <a:r>
              <a:rPr lang="en-CA" sz="2800" i="1" dirty="0">
                <a:solidFill>
                  <a:schemeClr val="bg1"/>
                </a:solidFill>
              </a:rPr>
              <a:t>, </a:t>
            </a:r>
            <a:r>
              <a:rPr lang="en-CA" sz="2800" i="1" dirty="0">
                <a:solidFill>
                  <a:srgbClr val="FF0000"/>
                </a:solidFill>
              </a:rPr>
              <a:t>raises broader issues of public interest</a:t>
            </a:r>
            <a:r>
              <a:rPr lang="en-CA" sz="2800" i="1" dirty="0">
                <a:solidFill>
                  <a:schemeClr val="bg1"/>
                </a:solidFill>
              </a:rPr>
              <a:t>.”</a:t>
            </a:r>
            <a:endParaRPr lang="en-US" sz="2800" b="1" i="1" dirty="0">
              <a:solidFill>
                <a:schemeClr val="bg1"/>
              </a:solidFill>
            </a:endParaRPr>
          </a:p>
          <a:p>
            <a:pPr marL="0" indent="0">
              <a:buFont typeface="Arial" panose="020B0604020202020204" pitchFamily="34" charset="0"/>
              <a:buNone/>
              <a:defRPr/>
            </a:pPr>
            <a:endParaRPr lang="en-US" sz="2100" b="1" dirty="0">
              <a:solidFill>
                <a:srgbClr val="FFFF00"/>
              </a:solidFill>
            </a:endParaRPr>
          </a:p>
          <a:p>
            <a:pPr>
              <a:defRPr/>
            </a:pPr>
            <a:endParaRPr lang="en-US" dirty="0"/>
          </a:p>
        </p:txBody>
      </p:sp>
      <p:sp>
        <p:nvSpPr>
          <p:cNvPr id="4" name="Slide Number Placeholder 3">
            <a:extLst>
              <a:ext uri="{FF2B5EF4-FFF2-40B4-BE49-F238E27FC236}">
                <a16:creationId xmlns:a16="http://schemas.microsoft.com/office/drawing/2014/main" id="{CC631708-8521-2453-A4D1-FD11E870D6EE}"/>
              </a:ext>
            </a:extLst>
          </p:cNvPr>
          <p:cNvSpPr>
            <a:spLocks noGrp="1"/>
          </p:cNvSpPr>
          <p:nvPr>
            <p:ph type="sldNum" sz="quarter" idx="12"/>
          </p:nvPr>
        </p:nvSpPr>
        <p:spPr/>
        <p:txBody>
          <a:bodyPr/>
          <a:lstStyle/>
          <a:p>
            <a:pPr defTabSz="342900" eaLnBrk="1" fontAlgn="auto" hangingPunct="1">
              <a:spcBef>
                <a:spcPts val="0"/>
              </a:spcBef>
              <a:spcAft>
                <a:spcPts val="0"/>
              </a:spcAft>
              <a:defRPr/>
            </a:pPr>
            <a:fld id="{49DB64A7-BE3D-4548-B611-790EAAD18939}" type="slidenum">
              <a:rPr lang="en-US" sz="1350">
                <a:solidFill>
                  <a:prstClr val="black"/>
                </a:solidFill>
                <a:latin typeface="Arial"/>
                <a:ea typeface="+mn-ea"/>
              </a:rPr>
              <a:pPr defTabSz="342900" eaLnBrk="1" fontAlgn="auto" hangingPunct="1">
                <a:spcBef>
                  <a:spcPts val="0"/>
                </a:spcBef>
                <a:spcAft>
                  <a:spcPts val="0"/>
                </a:spcAft>
                <a:defRPr/>
              </a:pPr>
              <a:t>175</a:t>
            </a:fld>
            <a:endParaRPr lang="en-US" sz="1350">
              <a:solidFill>
                <a:prstClr val="black"/>
              </a:solidFill>
              <a:latin typeface="Arial"/>
              <a:ea typeface="+mn-ea"/>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2881A0-A406-7344-BE71-139DA3C77C3B}"/>
              </a:ext>
            </a:extLst>
          </p:cNvPr>
          <p:cNvSpPr>
            <a:spLocks noGrp="1"/>
          </p:cNvSpPr>
          <p:nvPr>
            <p:ph type="title"/>
          </p:nvPr>
        </p:nvSpPr>
        <p:spPr>
          <a:xfrm>
            <a:off x="1331913" y="0"/>
            <a:ext cx="6326187" cy="454025"/>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893B2E91-5456-3A35-D842-52379AE0F18A}"/>
              </a:ext>
            </a:extLst>
          </p:cNvPr>
          <p:cNvSpPr>
            <a:spLocks noGrp="1"/>
          </p:cNvSpPr>
          <p:nvPr>
            <p:ph idx="1"/>
          </p:nvPr>
        </p:nvSpPr>
        <p:spPr>
          <a:xfrm>
            <a:off x="215900" y="842963"/>
            <a:ext cx="8712200" cy="4149725"/>
          </a:xfrm>
        </p:spPr>
        <p:txBody>
          <a:bodyPr>
            <a:normAutofit fontScale="92500" lnSpcReduction="10000"/>
          </a:bodyPr>
          <a:lstStyle/>
          <a:p>
            <a:pPr marL="0" indent="0">
              <a:lnSpc>
                <a:spcPct val="120000"/>
              </a:lnSpc>
              <a:buFont typeface="Arial" panose="020B0604020202020204" pitchFamily="34" charset="0"/>
              <a:buNone/>
              <a:defRPr/>
            </a:pPr>
            <a:r>
              <a:rPr lang="en-US" sz="1800" b="1" dirty="0">
                <a:solidFill>
                  <a:srgbClr val="FFFF00"/>
                </a:solidFill>
              </a:rPr>
              <a:t>Utility</a:t>
            </a:r>
            <a:r>
              <a:rPr lang="en-US" sz="1800" b="1" dirty="0">
                <a:solidFill>
                  <a:srgbClr val="FF0000"/>
                </a:solidFill>
              </a:rPr>
              <a:t>: </a:t>
            </a:r>
            <a:r>
              <a:rPr lang="en-US" sz="1800" b="1" dirty="0">
                <a:solidFill>
                  <a:srgbClr val="FFFF00"/>
                </a:solidFill>
              </a:rPr>
              <a:t>The Doctrine of </a:t>
            </a:r>
            <a:r>
              <a:rPr lang="en-US" sz="1800" b="1" dirty="0">
                <a:solidFill>
                  <a:schemeClr val="bg1"/>
                </a:solidFill>
              </a:rPr>
              <a:t>“</a:t>
            </a:r>
            <a:r>
              <a:rPr lang="en-US" sz="1800" b="1" dirty="0">
                <a:solidFill>
                  <a:srgbClr val="FF0000"/>
                </a:solidFill>
              </a:rPr>
              <a:t>Sound  Prediction</a:t>
            </a:r>
            <a:r>
              <a:rPr lang="en-US" sz="1800" b="1" dirty="0">
                <a:solidFill>
                  <a:schemeClr val="bg1"/>
                </a:solidFill>
              </a:rPr>
              <a:t>”</a:t>
            </a:r>
          </a:p>
          <a:p>
            <a:pPr marL="0" indent="0">
              <a:lnSpc>
                <a:spcPct val="120000"/>
              </a:lnSpc>
              <a:buFont typeface="Arial" panose="020B0604020202020204" pitchFamily="34" charset="0"/>
              <a:buNone/>
              <a:defRPr/>
            </a:pPr>
            <a:r>
              <a:rPr lang="en-CA" sz="1800" i="1" dirty="0">
                <a:solidFill>
                  <a:srgbClr val="00B0F0"/>
                </a:solidFill>
              </a:rPr>
              <a:t>Apotex Inc v. </a:t>
            </a:r>
            <a:r>
              <a:rPr lang="en-CA" sz="1800" i="1" dirty="0" err="1">
                <a:solidFill>
                  <a:srgbClr val="00B0F0"/>
                </a:solidFill>
              </a:rPr>
              <a:t>Wellcome</a:t>
            </a:r>
            <a:r>
              <a:rPr lang="en-CA" sz="1800" i="1" dirty="0">
                <a:solidFill>
                  <a:srgbClr val="00B0F0"/>
                </a:solidFill>
              </a:rPr>
              <a:t> Foundation Ltd</a:t>
            </a:r>
            <a:r>
              <a:rPr lang="en-CA" sz="1800" dirty="0">
                <a:solidFill>
                  <a:schemeClr val="bg1"/>
                </a:solidFill>
              </a:rPr>
              <a:t>, 2002 SCC 77, Binnie J:</a:t>
            </a:r>
            <a:endParaRPr lang="en-US" sz="1800" b="1" dirty="0">
              <a:solidFill>
                <a:srgbClr val="FFFF00"/>
              </a:solidFill>
            </a:endParaRPr>
          </a:p>
          <a:p>
            <a:pPr marL="0" indent="0">
              <a:lnSpc>
                <a:spcPct val="120000"/>
              </a:lnSpc>
              <a:buFont typeface="Arial" panose="020B0604020202020204" pitchFamily="34" charset="0"/>
              <a:buNone/>
              <a:defRPr/>
            </a:pPr>
            <a:r>
              <a:rPr lang="en-CA" sz="1800" i="1" dirty="0">
                <a:solidFill>
                  <a:schemeClr val="bg1"/>
                </a:solidFill>
              </a:rPr>
              <a:t>“[70] </a:t>
            </a:r>
            <a:r>
              <a:rPr lang="en-CA" sz="1800" i="1" dirty="0">
                <a:solidFill>
                  <a:srgbClr val="FFFF00"/>
                </a:solidFill>
              </a:rPr>
              <a:t>The doct</a:t>
            </a:r>
            <a:r>
              <a:rPr lang="en-CA" sz="1800" i="1" dirty="0">
                <a:solidFill>
                  <a:srgbClr val="FF0000"/>
                </a:solidFill>
              </a:rPr>
              <a:t>rine of sound prediction </a:t>
            </a:r>
            <a:r>
              <a:rPr lang="en-CA" sz="1800" i="1" dirty="0">
                <a:solidFill>
                  <a:srgbClr val="FFFF00"/>
                </a:solidFill>
              </a:rPr>
              <a:t>has three components</a:t>
            </a:r>
            <a:r>
              <a:rPr lang="en-CA" sz="1800" i="1" dirty="0">
                <a:solidFill>
                  <a:schemeClr val="bg1"/>
                </a:solidFill>
              </a:rPr>
              <a:t>. </a:t>
            </a:r>
            <a:r>
              <a:rPr lang="en-CA" sz="1800" i="1" dirty="0">
                <a:solidFill>
                  <a:srgbClr val="FF0000"/>
                </a:solidFill>
              </a:rPr>
              <a:t>Firstly</a:t>
            </a:r>
            <a:r>
              <a:rPr lang="en-CA" sz="1800" i="1" dirty="0">
                <a:solidFill>
                  <a:schemeClr val="bg1"/>
                </a:solidFill>
              </a:rPr>
              <a:t>, as here, there must be a </a:t>
            </a:r>
            <a:r>
              <a:rPr lang="en-CA" sz="1800" i="1" dirty="0">
                <a:solidFill>
                  <a:srgbClr val="FFFF00"/>
                </a:solidFill>
              </a:rPr>
              <a:t>factual basis for the prediction</a:t>
            </a:r>
            <a:r>
              <a:rPr lang="en-CA" sz="1800" i="1" dirty="0">
                <a:solidFill>
                  <a:schemeClr val="bg1"/>
                </a:solidFill>
              </a:rPr>
              <a:t>…</a:t>
            </a:r>
            <a:r>
              <a:rPr lang="en-CA" sz="1800" i="1" dirty="0">
                <a:solidFill>
                  <a:srgbClr val="FF0000"/>
                </a:solidFill>
              </a:rPr>
              <a:t>Secondly</a:t>
            </a:r>
            <a:r>
              <a:rPr lang="en-CA" sz="1800" i="1" dirty="0">
                <a:solidFill>
                  <a:schemeClr val="bg1"/>
                </a:solidFill>
              </a:rPr>
              <a:t>, the inventor must have </a:t>
            </a:r>
            <a:r>
              <a:rPr lang="en-CA" sz="1800" i="1" dirty="0">
                <a:solidFill>
                  <a:srgbClr val="FFFF00"/>
                </a:solidFill>
              </a:rPr>
              <a:t>at the date of the patent application an articulable and “sound” line of reasoning</a:t>
            </a:r>
            <a:r>
              <a:rPr lang="en-CA" sz="1800" i="1" dirty="0">
                <a:solidFill>
                  <a:schemeClr val="bg1"/>
                </a:solidFill>
              </a:rPr>
              <a:t> from which the desired result can be inferred from the factual basis…</a:t>
            </a:r>
            <a:r>
              <a:rPr lang="en-CA" sz="1800" i="1" dirty="0">
                <a:solidFill>
                  <a:srgbClr val="FF0000"/>
                </a:solidFill>
              </a:rPr>
              <a:t>Thirdly</a:t>
            </a:r>
            <a:r>
              <a:rPr lang="en-CA" sz="1800" i="1" dirty="0">
                <a:solidFill>
                  <a:schemeClr val="bg1"/>
                </a:solidFill>
              </a:rPr>
              <a:t>, there must be </a:t>
            </a:r>
            <a:r>
              <a:rPr lang="en-CA" sz="1800" i="1" dirty="0">
                <a:solidFill>
                  <a:srgbClr val="FFFF00"/>
                </a:solidFill>
              </a:rPr>
              <a:t>proper disclosure</a:t>
            </a:r>
            <a:r>
              <a:rPr lang="en-CA" sz="1800" i="1" dirty="0">
                <a:solidFill>
                  <a:schemeClr val="bg1"/>
                </a:solidFill>
              </a:rPr>
              <a:t>. Normally, it is sufficient if the specification provides a full, clear and exact description of the nature of the invention and the manner in which it can be practised….It is generally not necessary for an inventor to provide a theory of why the invention works…In this sort of case, however, </a:t>
            </a:r>
            <a:r>
              <a:rPr lang="en-CA" sz="1800" i="1" dirty="0">
                <a:solidFill>
                  <a:srgbClr val="FFFF00"/>
                </a:solidFill>
              </a:rPr>
              <a:t>the sound prediction is to some extent the quid pro quo the applicant offers in exchange for the patent monopoly</a:t>
            </a:r>
            <a:r>
              <a:rPr lang="en-CA" sz="1800" i="1" dirty="0">
                <a:solidFill>
                  <a:schemeClr val="bg1"/>
                </a:solidFill>
              </a:rPr>
              <a:t>. Precise disclosure requirements in this regard do not arise for decision in this case because both the underlying facts…and the line of reasoning…were in fact disclosed…”</a:t>
            </a:r>
            <a:endParaRPr lang="en-US" sz="2100" b="1" dirty="0">
              <a:solidFill>
                <a:srgbClr val="FFFF00"/>
              </a:solidFill>
            </a:endParaRPr>
          </a:p>
          <a:p>
            <a:pPr>
              <a:defRPr/>
            </a:pPr>
            <a:endParaRPr lang="en-US" dirty="0"/>
          </a:p>
        </p:txBody>
      </p:sp>
      <p:sp>
        <p:nvSpPr>
          <p:cNvPr id="4" name="Slide Number Placeholder 3">
            <a:extLst>
              <a:ext uri="{FF2B5EF4-FFF2-40B4-BE49-F238E27FC236}">
                <a16:creationId xmlns:a16="http://schemas.microsoft.com/office/drawing/2014/main" id="{1753E262-14D3-9E15-8625-575C590ABC74}"/>
              </a:ext>
            </a:extLst>
          </p:cNvPr>
          <p:cNvSpPr>
            <a:spLocks noGrp="1"/>
          </p:cNvSpPr>
          <p:nvPr>
            <p:ph type="sldNum" sz="quarter" idx="12"/>
          </p:nvPr>
        </p:nvSpPr>
        <p:spPr/>
        <p:txBody>
          <a:bodyPr/>
          <a:lstStyle/>
          <a:p>
            <a:pPr defTabSz="342900" eaLnBrk="1" fontAlgn="auto" hangingPunct="1">
              <a:spcBef>
                <a:spcPts val="0"/>
              </a:spcBef>
              <a:spcAft>
                <a:spcPts val="0"/>
              </a:spcAft>
              <a:defRPr/>
            </a:pPr>
            <a:fld id="{66933C3F-32B8-3645-B837-E08819190D5A}" type="slidenum">
              <a:rPr lang="en-US" sz="1350">
                <a:solidFill>
                  <a:prstClr val="black"/>
                </a:solidFill>
                <a:latin typeface="Arial"/>
                <a:ea typeface="+mn-ea"/>
              </a:rPr>
              <a:pPr defTabSz="342900" eaLnBrk="1" fontAlgn="auto" hangingPunct="1">
                <a:spcBef>
                  <a:spcPts val="0"/>
                </a:spcBef>
                <a:spcAft>
                  <a:spcPts val="0"/>
                </a:spcAft>
                <a:defRPr/>
              </a:pPr>
              <a:t>176</a:t>
            </a:fld>
            <a:endParaRPr lang="en-US" sz="1350">
              <a:solidFill>
                <a:prstClr val="black"/>
              </a:solidFill>
              <a:latin typeface="Arial"/>
              <a:ea typeface="+mn-ea"/>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E32CE4-4C60-9243-0429-52B583AD3B43}"/>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a:extLst>
              <a:ext uri="{FF2B5EF4-FFF2-40B4-BE49-F238E27FC236}">
                <a16:creationId xmlns:a16="http://schemas.microsoft.com/office/drawing/2014/main" id="{93D2170E-2B94-71C8-3EA3-51CFDC81B3D4}"/>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172034" name="Content Placeholder 3" descr="Crystal_Project_pause-queue.png">
            <a:extLst>
              <a:ext uri="{FF2B5EF4-FFF2-40B4-BE49-F238E27FC236}">
                <a16:creationId xmlns:a16="http://schemas.microsoft.com/office/drawing/2014/main" id="{C2437BFF-2848-9ED6-96DF-14D35C83B571}"/>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Content Placeholder 3" descr="Crystal_Project_pause-queue.png">
            <a:extLst>
              <a:ext uri="{FF2B5EF4-FFF2-40B4-BE49-F238E27FC236}">
                <a16:creationId xmlns:a16="http://schemas.microsoft.com/office/drawing/2014/main" id="{82518056-066E-3892-372D-41DCCE7CE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5">
            <a:extLst>
              <a:ext uri="{FF2B5EF4-FFF2-40B4-BE49-F238E27FC236}">
                <a16:creationId xmlns:a16="http://schemas.microsoft.com/office/drawing/2014/main" id="{02A35590-87CD-1694-6897-4ED891ED046A}"/>
              </a:ext>
            </a:extLst>
          </p:cNvPr>
          <p:cNvSpPr>
            <a:spLocks noGrp="1" noChangeArrowheads="1"/>
          </p:cNvSpPr>
          <p:nvPr>
            <p:ph type="title"/>
          </p:nvPr>
        </p:nvSpPr>
        <p:spPr bwMode="auto">
          <a:xfrm>
            <a:off x="1485900" y="76200"/>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Patents</a:t>
            </a:r>
          </a:p>
        </p:txBody>
      </p:sp>
      <p:sp>
        <p:nvSpPr>
          <p:cNvPr id="2" name="Content Placeholder 1">
            <a:extLst>
              <a:ext uri="{FF2B5EF4-FFF2-40B4-BE49-F238E27FC236}">
                <a16:creationId xmlns:a16="http://schemas.microsoft.com/office/drawing/2014/main" id="{20E31E0A-7351-F787-D041-32ED3B14EDDB}"/>
              </a:ext>
            </a:extLst>
          </p:cNvPr>
          <p:cNvSpPr>
            <a:spLocks noGrp="1"/>
          </p:cNvSpPr>
          <p:nvPr>
            <p:ph idx="1"/>
          </p:nvPr>
        </p:nvSpPr>
        <p:spPr>
          <a:xfrm>
            <a:off x="250825" y="1165225"/>
            <a:ext cx="8497888" cy="3709988"/>
          </a:xfrm>
        </p:spPr>
        <p:txBody>
          <a:bodyPr>
            <a:normAutofit/>
          </a:bodyPr>
          <a:lstStyle/>
          <a:p>
            <a:pPr marL="0" indent="0">
              <a:buFont typeface="Arial" panose="020B0604020202020204" pitchFamily="34" charset="0"/>
              <a:buNone/>
              <a:defRPr/>
            </a:pPr>
            <a:r>
              <a:rPr lang="en-US" sz="4000" b="1" dirty="0">
                <a:solidFill>
                  <a:srgbClr val="FFFF00"/>
                </a:solidFill>
              </a:rPr>
              <a:t>Next</a:t>
            </a:r>
            <a:r>
              <a:rPr lang="en-US" sz="4000" b="1" dirty="0">
                <a:solidFill>
                  <a:srgbClr val="FF0000"/>
                </a:solidFill>
              </a:rPr>
              <a:t>…</a:t>
            </a:r>
          </a:p>
          <a:p>
            <a:pPr>
              <a:defRPr/>
            </a:pPr>
            <a:r>
              <a:rPr lang="en-US" sz="3600" dirty="0">
                <a:solidFill>
                  <a:srgbClr val="FFFF00"/>
                </a:solidFill>
              </a:rPr>
              <a:t>Requirements of patentability</a:t>
            </a:r>
            <a:r>
              <a:rPr lang="en-US" sz="3600" dirty="0">
                <a:solidFill>
                  <a:srgbClr val="FF0000"/>
                </a:solidFill>
              </a:rPr>
              <a:t>:</a:t>
            </a:r>
          </a:p>
          <a:p>
            <a:pPr lvl="1">
              <a:buFont typeface="Courier New" panose="02070309020205020404" pitchFamily="49" charset="0"/>
              <a:buChar char="o"/>
              <a:defRPr/>
            </a:pPr>
            <a:r>
              <a:rPr lang="en-US" sz="3600" dirty="0">
                <a:solidFill>
                  <a:schemeClr val="bg1"/>
                </a:solidFill>
              </a:rPr>
              <a:t>Novelty</a:t>
            </a:r>
          </a:p>
          <a:p>
            <a:pPr lvl="1">
              <a:buFont typeface="Courier New" panose="02070309020205020404" pitchFamily="49" charset="0"/>
              <a:buChar char="o"/>
              <a:defRPr/>
            </a:pPr>
            <a:r>
              <a:rPr lang="en-US" sz="3600" dirty="0">
                <a:solidFill>
                  <a:schemeClr val="bg1"/>
                </a:solidFill>
              </a:rPr>
              <a:t>Non-obviousness</a:t>
            </a:r>
          </a:p>
          <a:p>
            <a:pPr lvl="1">
              <a:buFont typeface="Courier New" panose="02070309020205020404" pitchFamily="49" charset="0"/>
              <a:buChar char="o"/>
              <a:defRPr/>
            </a:pPr>
            <a:r>
              <a:rPr lang="en-US" sz="3600" dirty="0">
                <a:solidFill>
                  <a:srgbClr val="FF0000"/>
                </a:solidFill>
              </a:rPr>
              <a:t>Utility</a:t>
            </a:r>
          </a:p>
        </p:txBody>
      </p:sp>
      <p:sp>
        <p:nvSpPr>
          <p:cNvPr id="4" name="Slide Number Placeholder 3">
            <a:extLst>
              <a:ext uri="{FF2B5EF4-FFF2-40B4-BE49-F238E27FC236}">
                <a16:creationId xmlns:a16="http://schemas.microsoft.com/office/drawing/2014/main" id="{BB66F12C-A2A2-E76B-4B33-59F1E12B1C43}"/>
              </a:ext>
            </a:extLst>
          </p:cNvPr>
          <p:cNvSpPr>
            <a:spLocks noGrp="1"/>
          </p:cNvSpPr>
          <p:nvPr>
            <p:ph type="sldNum" sz="quarter" idx="12"/>
          </p:nvPr>
        </p:nvSpPr>
        <p:spPr/>
        <p:txBody>
          <a:bodyPr/>
          <a:lstStyle/>
          <a:p>
            <a:pPr defTabSz="342900" eaLnBrk="1" fontAlgn="auto" hangingPunct="1">
              <a:spcBef>
                <a:spcPts val="0"/>
              </a:spcBef>
              <a:spcAft>
                <a:spcPts val="0"/>
              </a:spcAft>
              <a:defRPr/>
            </a:pPr>
            <a:fld id="{7C0A1A31-C012-E548-8AEE-4314D9B7A905}" type="slidenum">
              <a:rPr lang="en-US" sz="1350">
                <a:solidFill>
                  <a:prstClr val="black"/>
                </a:solidFill>
                <a:latin typeface="Arial"/>
                <a:ea typeface="+mn-ea"/>
              </a:rPr>
              <a:pPr defTabSz="342900" eaLnBrk="1" fontAlgn="auto" hangingPunct="1">
                <a:spcBef>
                  <a:spcPts val="0"/>
                </a:spcBef>
                <a:spcAft>
                  <a:spcPts val="0"/>
                </a:spcAft>
                <a:defRPr/>
              </a:pPr>
              <a:t>179</a:t>
            </a:fld>
            <a:endParaRPr lang="en-US" sz="1350">
              <a:solidFill>
                <a:prstClr val="black"/>
              </a:solidFill>
              <a:latin typeface="Arial"/>
              <a:ea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2BDA8716-0CF3-3928-9540-F03D4BAA22E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0B73629D-49EC-A8E2-7787-D8E9F747C888}"/>
              </a:ext>
            </a:extLst>
          </p:cNvPr>
          <p:cNvPicPr>
            <a:picLocks noGrp="1" noChangeAspect="1"/>
          </p:cNvPicPr>
          <p:nvPr>
            <p:ph idx="1"/>
          </p:nvPr>
        </p:nvPicPr>
        <p:blipFill>
          <a:blip r:embed="rId2"/>
          <a:stretch>
            <a:fillRect/>
          </a:stretch>
        </p:blipFill>
        <p:spPr/>
      </p:pic>
      <p:pic>
        <p:nvPicPr>
          <p:cNvPr id="49155" name="Picture 6" descr="Graphical user interface, text, application, email&#10;&#10;Description automatically generated">
            <a:extLst>
              <a:ext uri="{FF2B5EF4-FFF2-40B4-BE49-F238E27FC236}">
                <a16:creationId xmlns:a16="http://schemas.microsoft.com/office/drawing/2014/main" id="{8A0214D4-9C02-857E-D164-2507985A2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1063625"/>
            <a:ext cx="53181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99C9363-B0BD-2944-689D-3B28AB243E31}"/>
                  </a:ext>
                </a:extLst>
              </p14:cNvPr>
              <p14:cNvContentPartPr/>
              <p14:nvPr/>
            </p14:nvContentPartPr>
            <p14:xfrm>
              <a:off x="4307016" y="2067694"/>
              <a:ext cx="326880" cy="387360"/>
            </p14:xfrm>
          </p:contentPart>
        </mc:Choice>
        <mc:Fallback xmlns="">
          <p:pic>
            <p:nvPicPr>
              <p:cNvPr id="8" name="Ink 7">
                <a:extLst>
                  <a:ext uri="{FF2B5EF4-FFF2-40B4-BE49-F238E27FC236}">
                    <a16:creationId xmlns:a16="http://schemas.microsoft.com/office/drawing/2014/main" id="{499C9363-B0BD-2944-689D-3B28AB243E31}"/>
                  </a:ext>
                </a:extLst>
              </p:cNvPr>
              <p:cNvPicPr/>
              <p:nvPr/>
            </p:nvPicPr>
            <p:blipFill>
              <a:blip r:embed="rId4"/>
              <a:stretch>
                <a:fillRect/>
              </a:stretch>
            </p:blipFill>
            <p:spPr>
              <a:xfrm>
                <a:off x="4298016" y="2058694"/>
                <a:ext cx="344520" cy="405000"/>
              </a:xfrm>
              <a:prstGeom prst="rect">
                <a:avLst/>
              </a:prstGeom>
            </p:spPr>
          </p:pic>
        </mc:Fallback>
      </mc:AlternateContent>
      <p:sp>
        <p:nvSpPr>
          <p:cNvPr id="49157" name="TextBox 8">
            <a:extLst>
              <a:ext uri="{FF2B5EF4-FFF2-40B4-BE49-F238E27FC236}">
                <a16:creationId xmlns:a16="http://schemas.microsoft.com/office/drawing/2014/main" id="{D5D4C5A8-E93C-5350-66DD-3892924D1299}"/>
              </a:ext>
            </a:extLst>
          </p:cNvPr>
          <p:cNvSpPr txBox="1">
            <a:spLocks noChangeArrowheads="1"/>
          </p:cNvSpPr>
          <p:nvPr/>
        </p:nvSpPr>
        <p:spPr bwMode="auto">
          <a:xfrm>
            <a:off x="2743200" y="163513"/>
            <a:ext cx="3121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Links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3607B5-7FF1-7249-7093-0E4C7498DA08}"/>
              </a:ext>
            </a:extLst>
          </p:cNvPr>
          <p:cNvSpPr>
            <a:spLocks noGrp="1"/>
          </p:cNvSpPr>
          <p:nvPr>
            <p:ph type="title"/>
          </p:nvPr>
        </p:nvSpPr>
        <p:spPr>
          <a:xfrm>
            <a:off x="1331913" y="0"/>
            <a:ext cx="6326187" cy="454025"/>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6E28B7FF-08B9-4372-08EB-8CFD1AF966B6}"/>
              </a:ext>
            </a:extLst>
          </p:cNvPr>
          <p:cNvSpPr>
            <a:spLocks noGrp="1"/>
          </p:cNvSpPr>
          <p:nvPr>
            <p:ph idx="1"/>
          </p:nvPr>
        </p:nvSpPr>
        <p:spPr>
          <a:xfrm>
            <a:off x="250825" y="842963"/>
            <a:ext cx="8713788" cy="4149725"/>
          </a:xfrm>
        </p:spPr>
        <p:txBody>
          <a:bodyPr>
            <a:normAutofit fontScale="92500" lnSpcReduction="10000"/>
          </a:bodyPr>
          <a:lstStyle/>
          <a:p>
            <a:pPr marL="0" indent="0">
              <a:lnSpc>
                <a:spcPct val="120000"/>
              </a:lnSpc>
              <a:buFont typeface="Arial" panose="020B0604020202020204" pitchFamily="34" charset="0"/>
              <a:buNone/>
              <a:defRPr/>
            </a:pPr>
            <a:r>
              <a:rPr lang="en-US" sz="1800" b="1" dirty="0">
                <a:solidFill>
                  <a:srgbClr val="FFFF00"/>
                </a:solidFill>
              </a:rPr>
              <a:t>Utility</a:t>
            </a:r>
            <a:r>
              <a:rPr lang="en-US" sz="1800" b="1" dirty="0">
                <a:solidFill>
                  <a:srgbClr val="FF0000"/>
                </a:solidFill>
              </a:rPr>
              <a:t>: </a:t>
            </a:r>
            <a:r>
              <a:rPr lang="en-US" sz="1800" b="1" dirty="0">
                <a:solidFill>
                  <a:srgbClr val="FFFF00"/>
                </a:solidFill>
              </a:rPr>
              <a:t>The Doctrine of </a:t>
            </a:r>
            <a:r>
              <a:rPr lang="en-US" sz="1800" b="1" dirty="0">
                <a:solidFill>
                  <a:schemeClr val="bg1"/>
                </a:solidFill>
              </a:rPr>
              <a:t>“</a:t>
            </a:r>
            <a:r>
              <a:rPr lang="en-US" sz="1800" b="1" dirty="0">
                <a:solidFill>
                  <a:srgbClr val="FF0000"/>
                </a:solidFill>
              </a:rPr>
              <a:t>Sound  Prediction</a:t>
            </a:r>
            <a:r>
              <a:rPr lang="en-US" sz="1800" b="1" dirty="0">
                <a:solidFill>
                  <a:schemeClr val="bg1"/>
                </a:solidFill>
              </a:rPr>
              <a:t>”</a:t>
            </a:r>
          </a:p>
          <a:p>
            <a:pPr marL="0" indent="0">
              <a:lnSpc>
                <a:spcPct val="120000"/>
              </a:lnSpc>
              <a:buFont typeface="Arial" panose="020B0604020202020204" pitchFamily="34" charset="0"/>
              <a:buNone/>
              <a:defRPr/>
            </a:pPr>
            <a:r>
              <a:rPr lang="en-CA" sz="1800" i="1" dirty="0">
                <a:solidFill>
                  <a:srgbClr val="00B0F0"/>
                </a:solidFill>
              </a:rPr>
              <a:t>Apotex Inc v. </a:t>
            </a:r>
            <a:r>
              <a:rPr lang="en-CA" sz="1800" i="1" dirty="0" err="1">
                <a:solidFill>
                  <a:srgbClr val="00B0F0"/>
                </a:solidFill>
              </a:rPr>
              <a:t>Wellcome</a:t>
            </a:r>
            <a:r>
              <a:rPr lang="en-CA" sz="1800" i="1" dirty="0">
                <a:solidFill>
                  <a:srgbClr val="00B0F0"/>
                </a:solidFill>
              </a:rPr>
              <a:t> Foundation Ltd</a:t>
            </a:r>
            <a:r>
              <a:rPr lang="en-CA" sz="1800" dirty="0">
                <a:solidFill>
                  <a:schemeClr val="bg1"/>
                </a:solidFill>
              </a:rPr>
              <a:t>, 2002 SCC 77, Binnie J:</a:t>
            </a:r>
            <a:endParaRPr lang="en-US" sz="1800" b="1" dirty="0">
              <a:solidFill>
                <a:srgbClr val="FFFF00"/>
              </a:solidFill>
            </a:endParaRPr>
          </a:p>
          <a:p>
            <a:pPr marL="0" indent="0">
              <a:lnSpc>
                <a:spcPct val="120000"/>
              </a:lnSpc>
              <a:buFont typeface="Arial" panose="020B0604020202020204" pitchFamily="34" charset="0"/>
              <a:buNone/>
              <a:defRPr/>
            </a:pPr>
            <a:r>
              <a:rPr lang="en-CA" sz="1800" i="1" dirty="0">
                <a:solidFill>
                  <a:schemeClr val="bg1"/>
                </a:solidFill>
              </a:rPr>
              <a:t>“[70] </a:t>
            </a:r>
            <a:r>
              <a:rPr lang="en-CA" sz="1800" i="1" dirty="0">
                <a:solidFill>
                  <a:srgbClr val="FFFF00"/>
                </a:solidFill>
              </a:rPr>
              <a:t>The doctrine of sound prediction has three components</a:t>
            </a:r>
            <a:r>
              <a:rPr lang="en-CA" sz="1800" i="1" dirty="0">
                <a:solidFill>
                  <a:schemeClr val="bg1"/>
                </a:solidFill>
              </a:rPr>
              <a:t>. </a:t>
            </a:r>
            <a:r>
              <a:rPr lang="en-CA" sz="1800" i="1" dirty="0">
                <a:solidFill>
                  <a:srgbClr val="FF0000"/>
                </a:solidFill>
              </a:rPr>
              <a:t>Firstly</a:t>
            </a:r>
            <a:r>
              <a:rPr lang="en-CA" sz="1800" i="1" dirty="0">
                <a:solidFill>
                  <a:schemeClr val="bg1"/>
                </a:solidFill>
              </a:rPr>
              <a:t>, as here, there must be a </a:t>
            </a:r>
            <a:r>
              <a:rPr lang="en-CA" sz="1800" i="1" dirty="0">
                <a:solidFill>
                  <a:srgbClr val="FFFF00"/>
                </a:solidFill>
              </a:rPr>
              <a:t>factual basis for the prediction</a:t>
            </a:r>
            <a:r>
              <a:rPr lang="en-CA" sz="1800" i="1" dirty="0">
                <a:solidFill>
                  <a:schemeClr val="bg1"/>
                </a:solidFill>
              </a:rPr>
              <a:t>…</a:t>
            </a:r>
            <a:r>
              <a:rPr lang="en-CA" sz="1800" i="1" dirty="0">
                <a:solidFill>
                  <a:srgbClr val="FF0000"/>
                </a:solidFill>
              </a:rPr>
              <a:t>Secondly</a:t>
            </a:r>
            <a:r>
              <a:rPr lang="en-CA" sz="1800" i="1" dirty="0">
                <a:solidFill>
                  <a:schemeClr val="bg1"/>
                </a:solidFill>
              </a:rPr>
              <a:t>, the inventor must have </a:t>
            </a:r>
            <a:r>
              <a:rPr lang="en-CA" sz="1800" i="1" dirty="0">
                <a:solidFill>
                  <a:srgbClr val="FFFF00"/>
                </a:solidFill>
              </a:rPr>
              <a:t>at the date of the patent application an articulable and “sound” line of reasoning</a:t>
            </a:r>
            <a:r>
              <a:rPr lang="en-CA" sz="1800" i="1" dirty="0">
                <a:solidFill>
                  <a:schemeClr val="bg1"/>
                </a:solidFill>
              </a:rPr>
              <a:t> from which the desired result can be inferred from the factual basis…</a:t>
            </a:r>
            <a:r>
              <a:rPr lang="en-CA" sz="1800" i="1" dirty="0">
                <a:solidFill>
                  <a:srgbClr val="FF0000"/>
                </a:solidFill>
              </a:rPr>
              <a:t>Thirdly</a:t>
            </a:r>
            <a:r>
              <a:rPr lang="en-CA" sz="1800" i="1" dirty="0">
                <a:solidFill>
                  <a:schemeClr val="bg1"/>
                </a:solidFill>
              </a:rPr>
              <a:t>, there must be </a:t>
            </a:r>
            <a:r>
              <a:rPr lang="en-CA" sz="1800" i="1" dirty="0">
                <a:solidFill>
                  <a:srgbClr val="FFFF00"/>
                </a:solidFill>
              </a:rPr>
              <a:t>proper disclosure</a:t>
            </a:r>
            <a:r>
              <a:rPr lang="en-CA" sz="1800" i="1" dirty="0">
                <a:solidFill>
                  <a:schemeClr val="bg1"/>
                </a:solidFill>
              </a:rPr>
              <a:t>. Normally, it is sufficient if the specification provides a full, clear and exact description of the nature of the invention and the manner in which it can be practised….It is generally not necessary for an inventor to provide a theory of why the invention works…In this sort of case, however, </a:t>
            </a:r>
            <a:r>
              <a:rPr lang="en-CA" sz="1800" i="1" dirty="0">
                <a:solidFill>
                  <a:srgbClr val="FFFF00"/>
                </a:solidFill>
              </a:rPr>
              <a:t>the sound prediction is to some extent the quid pro quo the applicant offers in exchange for the patent monopoly</a:t>
            </a:r>
            <a:r>
              <a:rPr lang="en-CA" sz="1800" i="1" dirty="0">
                <a:solidFill>
                  <a:schemeClr val="bg1"/>
                </a:solidFill>
              </a:rPr>
              <a:t>. Precise disclosure requirements in this regard do not arise for decision in this case because both the underlying facts…and the line of reasoning…were in fact disclosed…”</a:t>
            </a:r>
            <a:endParaRPr lang="en-US" sz="2100" b="1" dirty="0">
              <a:solidFill>
                <a:srgbClr val="FFFF00"/>
              </a:solidFill>
            </a:endParaRPr>
          </a:p>
          <a:p>
            <a:pPr>
              <a:defRPr/>
            </a:pPr>
            <a:endParaRPr lang="en-US" dirty="0"/>
          </a:p>
        </p:txBody>
      </p:sp>
      <p:sp>
        <p:nvSpPr>
          <p:cNvPr id="4" name="Slide Number Placeholder 3">
            <a:extLst>
              <a:ext uri="{FF2B5EF4-FFF2-40B4-BE49-F238E27FC236}">
                <a16:creationId xmlns:a16="http://schemas.microsoft.com/office/drawing/2014/main" id="{7F6FFD96-2742-2E5E-269B-A0EA59C637D5}"/>
              </a:ext>
            </a:extLst>
          </p:cNvPr>
          <p:cNvSpPr>
            <a:spLocks noGrp="1"/>
          </p:cNvSpPr>
          <p:nvPr>
            <p:ph type="sldNum" sz="quarter" idx="12"/>
          </p:nvPr>
        </p:nvSpPr>
        <p:spPr/>
        <p:txBody>
          <a:bodyPr/>
          <a:lstStyle/>
          <a:p>
            <a:pPr defTabSz="342900" eaLnBrk="1" fontAlgn="auto" hangingPunct="1">
              <a:spcBef>
                <a:spcPts val="0"/>
              </a:spcBef>
              <a:spcAft>
                <a:spcPts val="0"/>
              </a:spcAft>
              <a:defRPr/>
            </a:pPr>
            <a:fld id="{622DE6E6-5B6F-0140-8F18-E1630D52E810}" type="slidenum">
              <a:rPr lang="en-US" sz="1350">
                <a:solidFill>
                  <a:prstClr val="black"/>
                </a:solidFill>
                <a:latin typeface="Arial"/>
                <a:ea typeface="+mn-ea"/>
              </a:rPr>
              <a:pPr defTabSz="342900" eaLnBrk="1" fontAlgn="auto" hangingPunct="1">
                <a:spcBef>
                  <a:spcPts val="0"/>
                </a:spcBef>
                <a:spcAft>
                  <a:spcPts val="0"/>
                </a:spcAft>
                <a:defRPr/>
              </a:pPr>
              <a:t>180</a:t>
            </a:fld>
            <a:endParaRPr lang="en-US" sz="1350">
              <a:solidFill>
                <a:prstClr val="black"/>
              </a:solidFill>
              <a:latin typeface="Arial"/>
              <a:ea typeface="+mn-ea"/>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CEAC6393-2CF3-527A-456D-9CC00C5618BD}"/>
              </a:ext>
            </a:extLst>
          </p:cNvPr>
          <p:cNvSpPr>
            <a:spLocks noGrp="1" noChangeArrowheads="1"/>
          </p:cNvSpPr>
          <p:nvPr>
            <p:ph type="title"/>
          </p:nvPr>
        </p:nvSpPr>
        <p:spPr bwMode="auto">
          <a:xfrm>
            <a:off x="1485900" y="7302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Patents</a:t>
            </a:r>
            <a:endParaRPr lang="en-US" altLang="en-US" sz="3300"/>
          </a:p>
        </p:txBody>
      </p:sp>
      <p:sp>
        <p:nvSpPr>
          <p:cNvPr id="177154" name="Content Placeholder 2">
            <a:extLst>
              <a:ext uri="{FF2B5EF4-FFF2-40B4-BE49-F238E27FC236}">
                <a16:creationId xmlns:a16="http://schemas.microsoft.com/office/drawing/2014/main" id="{70B2D076-849B-D14B-E5B4-CFB09BCD0AE3}"/>
              </a:ext>
            </a:extLst>
          </p:cNvPr>
          <p:cNvSpPr>
            <a:spLocks noGrp="1" noChangeArrowheads="1"/>
          </p:cNvSpPr>
          <p:nvPr>
            <p:ph sz="quarter" idx="10"/>
          </p:nvPr>
        </p:nvSpPr>
        <p:spPr bwMode="auto">
          <a:xfrm>
            <a:off x="323850" y="874713"/>
            <a:ext cx="8496300" cy="4073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i="1">
                <a:solidFill>
                  <a:schemeClr val="bg1"/>
                </a:solidFill>
              </a:rPr>
              <a:t>“…[66] </a:t>
            </a:r>
            <a:r>
              <a:rPr lang="en-CA" altLang="en-US" sz="2800" i="1">
                <a:solidFill>
                  <a:srgbClr val="FF0000"/>
                </a:solidFill>
              </a:rPr>
              <a:t>The doctrine of </a:t>
            </a:r>
            <a:r>
              <a:rPr lang="en-CA" altLang="en-US" sz="2800" i="1">
                <a:solidFill>
                  <a:srgbClr val="FFFF00"/>
                </a:solidFill>
              </a:rPr>
              <a:t>“</a:t>
            </a:r>
            <a:r>
              <a:rPr lang="en-CA" altLang="en-US" sz="2800" i="1">
                <a:solidFill>
                  <a:srgbClr val="FF0000"/>
                </a:solidFill>
              </a:rPr>
              <a:t>sound prediction</a:t>
            </a:r>
            <a:r>
              <a:rPr lang="en-CA" altLang="en-US" sz="2800" i="1">
                <a:solidFill>
                  <a:srgbClr val="FFFF00"/>
                </a:solidFill>
              </a:rPr>
              <a:t>” balances the public interest in early disclosure of new and useful inventions</a:t>
            </a:r>
            <a:r>
              <a:rPr lang="en-CA" altLang="en-US" sz="2800" i="1">
                <a:solidFill>
                  <a:schemeClr val="bg1"/>
                </a:solidFill>
              </a:rPr>
              <a:t>, even before their utility has been verified by tests (which in the case of pharmaceutical products may take years) </a:t>
            </a:r>
            <a:r>
              <a:rPr lang="en-CA" altLang="en-US" sz="2800" i="1">
                <a:solidFill>
                  <a:srgbClr val="FFFF00"/>
                </a:solidFill>
              </a:rPr>
              <a:t>and the public interest in avoiding cluttering the public domain</a:t>
            </a:r>
            <a:r>
              <a:rPr lang="en-CA" altLang="en-US" sz="2800" i="1">
                <a:solidFill>
                  <a:schemeClr val="bg1"/>
                </a:solidFill>
              </a:rPr>
              <a:t> with useless patents, and granting monopoly rights in exchange for misinformation.”</a:t>
            </a:r>
            <a:endParaRPr lang="en-US" altLang="en-US" sz="2800" i="1">
              <a:solidFill>
                <a:schemeClr val="bg1"/>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D10F-31D1-967B-37C2-AC5D34B56C77}"/>
              </a:ext>
            </a:extLst>
          </p:cNvPr>
          <p:cNvSpPr>
            <a:spLocks noGrp="1"/>
          </p:cNvSpPr>
          <p:nvPr>
            <p:ph type="title"/>
          </p:nvPr>
        </p:nvSpPr>
        <p:spPr>
          <a:xfrm>
            <a:off x="1485900" y="0"/>
            <a:ext cx="6172200" cy="546100"/>
          </a:xfrm>
        </p:spPr>
        <p:txBody>
          <a:bodyPr>
            <a:normAutofit fontScale="90000"/>
          </a:bodyPr>
          <a:lstStyle/>
          <a:p>
            <a:pPr>
              <a:defRPr/>
            </a:pPr>
            <a:r>
              <a:rPr lang="en-US" dirty="0">
                <a:solidFill>
                  <a:srgbClr val="FFFF00"/>
                </a:solidFill>
              </a:rPr>
              <a:t>Dr. Janet </a:t>
            </a:r>
            <a:r>
              <a:rPr lang="en-US" dirty="0">
                <a:solidFill>
                  <a:srgbClr val="FF0000"/>
                </a:solidFill>
              </a:rPr>
              <a:t>(</a:t>
            </a:r>
            <a:r>
              <a:rPr lang="en-US" dirty="0">
                <a:solidFill>
                  <a:schemeClr val="bg1"/>
                </a:solidFill>
              </a:rPr>
              <a:t>not Jane</a:t>
            </a:r>
            <a:r>
              <a:rPr lang="en-US" dirty="0">
                <a:solidFill>
                  <a:srgbClr val="FF0000"/>
                </a:solidFill>
              </a:rPr>
              <a:t>)</a:t>
            </a:r>
            <a:r>
              <a:rPr lang="en-US" dirty="0">
                <a:solidFill>
                  <a:srgbClr val="FFFF00"/>
                </a:solidFill>
              </a:rPr>
              <a:t> </a:t>
            </a:r>
            <a:r>
              <a:rPr lang="en-US" dirty="0" err="1">
                <a:solidFill>
                  <a:srgbClr val="FFFF00"/>
                </a:solidFill>
              </a:rPr>
              <a:t>Ridout</a:t>
            </a:r>
            <a:endParaRPr lang="en-US" dirty="0">
              <a:solidFill>
                <a:srgbClr val="FFFF00"/>
              </a:solidFill>
            </a:endParaRPr>
          </a:p>
        </p:txBody>
      </p:sp>
      <p:sp>
        <p:nvSpPr>
          <p:cNvPr id="178178" name="Content Placeholder 2">
            <a:extLst>
              <a:ext uri="{FF2B5EF4-FFF2-40B4-BE49-F238E27FC236}">
                <a16:creationId xmlns:a16="http://schemas.microsoft.com/office/drawing/2014/main" id="{BFB555C7-031E-4828-D72B-820B146B786D}"/>
              </a:ext>
            </a:extLst>
          </p:cNvPr>
          <p:cNvSpPr>
            <a:spLocks noGrp="1" noChangeArrowheads="1"/>
          </p:cNvSpPr>
          <p:nvPr>
            <p:ph sz="quarter" idx="10"/>
          </p:nvPr>
        </p:nvSpPr>
        <p:spPr bwMode="auto">
          <a:xfrm>
            <a:off x="142875" y="566738"/>
            <a:ext cx="8858250" cy="440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200" i="1">
                <a:solidFill>
                  <a:schemeClr val="bg1"/>
                </a:solidFill>
              </a:rPr>
              <a:t>“…[13]…</a:t>
            </a:r>
            <a:r>
              <a:rPr lang="en-CA" altLang="en-US" sz="2200" i="1">
                <a:solidFill>
                  <a:srgbClr val="FFFF00"/>
                </a:solidFill>
              </a:rPr>
              <a:t>On December 5, 1984, Dr. Jane Rideout</a:t>
            </a:r>
            <a:r>
              <a:rPr lang="en-CA" altLang="en-US" sz="2200" i="1">
                <a:solidFill>
                  <a:schemeClr val="bg1"/>
                </a:solidFill>
              </a:rPr>
              <a:t>, the team member who had recommended testing AZT, </a:t>
            </a:r>
            <a:r>
              <a:rPr lang="en-CA" altLang="en-US" sz="2200" i="1">
                <a:solidFill>
                  <a:srgbClr val="FFFF00"/>
                </a:solidFill>
              </a:rPr>
              <a:t>sent a note to the Glaxo/Wellcome patent group stating</a:t>
            </a:r>
            <a:r>
              <a:rPr lang="en-CA" altLang="en-US" sz="2200" i="1">
                <a:solidFill>
                  <a:srgbClr val="FF0000"/>
                </a:solidFill>
              </a:rPr>
              <a:t>:</a:t>
            </a:r>
            <a:r>
              <a:rPr lang="en-CA" altLang="en-US" sz="2200" i="1">
                <a:solidFill>
                  <a:schemeClr val="bg1"/>
                </a:solidFill>
              </a:rPr>
              <a:t>  “</a:t>
            </a:r>
            <a:r>
              <a:rPr lang="en-CA" altLang="en-US" sz="2200" i="1">
                <a:solidFill>
                  <a:srgbClr val="FF0000"/>
                </a:solidFill>
              </a:rPr>
              <a:t>Ethically the MD’s at BW [Glaxo/Wellcome] cannot suppress the activity of such a compound for very long</a:t>
            </a:r>
            <a:r>
              <a:rPr lang="en-CA" altLang="en-US" sz="2200" i="1">
                <a:solidFill>
                  <a:schemeClr val="bg1"/>
                </a:solidFill>
              </a:rPr>
              <a:t>”.  By that, she meant that HIV/AIDS sufferers should not be deprived of potential relief through unnecessary delay, scientific timidity, or corporate dithering.  Work on a patent application began soon afterwards.</a:t>
            </a:r>
          </a:p>
          <a:p>
            <a:pPr marL="0" indent="0">
              <a:buFont typeface="Arial" panose="020B0604020202020204" pitchFamily="34" charset="0"/>
              <a:buNone/>
            </a:pPr>
            <a:r>
              <a:rPr lang="en-CA" altLang="en-US" sz="2200" i="1">
                <a:solidFill>
                  <a:schemeClr val="bg1"/>
                </a:solidFill>
              </a:rPr>
              <a:t>[14] </a:t>
            </a:r>
            <a:r>
              <a:rPr lang="en-CA" altLang="en-US" sz="2200" i="1">
                <a:solidFill>
                  <a:srgbClr val="FFFF00"/>
                </a:solidFill>
              </a:rPr>
              <a:t>Dr. Rideout shared </a:t>
            </a:r>
            <a:r>
              <a:rPr lang="en-CA" altLang="en-US" sz="2200" i="1">
                <a:solidFill>
                  <a:schemeClr val="bg1"/>
                </a:solidFill>
              </a:rPr>
              <a:t>the view that further work was essential.  She added, in her note to the Glaxo/Wellcome patent group, that a </a:t>
            </a:r>
            <a:r>
              <a:rPr lang="en-CA" altLang="en-US" sz="2200" i="1">
                <a:solidFill>
                  <a:srgbClr val="FFFF00"/>
                </a:solidFill>
              </a:rPr>
              <a:t>patent should only be pursued “</a:t>
            </a:r>
            <a:r>
              <a:rPr lang="en-CA" altLang="en-US" sz="2200" i="1" u="sng">
                <a:solidFill>
                  <a:srgbClr val="FFFF00"/>
                </a:solidFill>
              </a:rPr>
              <a:t>if</a:t>
            </a:r>
            <a:r>
              <a:rPr lang="en-CA" altLang="en-US" sz="2200" i="1">
                <a:solidFill>
                  <a:srgbClr val="FFFF00"/>
                </a:solidFill>
              </a:rPr>
              <a:t> [AZT is] active against HIV” </a:t>
            </a:r>
            <a:r>
              <a:rPr lang="en-CA" altLang="en-US" sz="2200" i="1">
                <a:solidFill>
                  <a:schemeClr val="bg1"/>
                </a:solidFill>
              </a:rPr>
              <a:t>and “</a:t>
            </a:r>
            <a:r>
              <a:rPr lang="en-CA" altLang="en-US" sz="2200" i="1" u="sng">
                <a:solidFill>
                  <a:schemeClr val="bg1"/>
                </a:solidFill>
              </a:rPr>
              <a:t>if</a:t>
            </a:r>
            <a:r>
              <a:rPr lang="en-CA" altLang="en-US" sz="2200" i="1">
                <a:solidFill>
                  <a:schemeClr val="bg1"/>
                </a:solidFill>
              </a:rPr>
              <a:t> all of this holds up [i.e., </a:t>
            </a:r>
            <a:r>
              <a:rPr lang="en-CA" altLang="en-US" sz="2200" i="1" u="sng">
                <a:solidFill>
                  <a:schemeClr val="bg1"/>
                </a:solidFill>
              </a:rPr>
              <a:t>if</a:t>
            </a:r>
            <a:r>
              <a:rPr lang="en-CA" altLang="en-US" sz="2200" i="1">
                <a:solidFill>
                  <a:schemeClr val="bg1"/>
                </a:solidFill>
              </a:rPr>
              <a:t> activity is shown against HIV]” (emphasis added).”</a:t>
            </a:r>
            <a:endParaRPr lang="en-US" altLang="en-US" sz="2200" i="1">
              <a:solidFill>
                <a:schemeClr val="bg1"/>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a:extLst>
              <a:ext uri="{FF2B5EF4-FFF2-40B4-BE49-F238E27FC236}">
                <a16:creationId xmlns:a16="http://schemas.microsoft.com/office/drawing/2014/main" id="{8B73FCB8-523D-6A7E-151A-66DE8F6B4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68288"/>
            <a:ext cx="18748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2" name="Picture 4" descr="A picture containing table&#10;&#10;Description automatically generated">
            <a:extLst>
              <a:ext uri="{FF2B5EF4-FFF2-40B4-BE49-F238E27FC236}">
                <a16:creationId xmlns:a16="http://schemas.microsoft.com/office/drawing/2014/main" id="{5FF11CB7-FF91-FBB3-A74C-549F56D3C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68288"/>
            <a:ext cx="4264025"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6" descr="Graphical user interface&#10;&#10;Description automatically generated">
            <a:extLst>
              <a:ext uri="{FF2B5EF4-FFF2-40B4-BE49-F238E27FC236}">
                <a16:creationId xmlns:a16="http://schemas.microsoft.com/office/drawing/2014/main" id="{5D38AB88-2884-B362-79E3-9DC3C8551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763838"/>
            <a:ext cx="23336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4B229B-9625-6CFC-45BA-771476F263DC}"/>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C5ED2BB6-5DC2-41A4-36C1-B98C279B784B}"/>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181250" name="Content Placeholder 3" descr="Crystal_Project_pause-queue.png">
            <a:extLst>
              <a:ext uri="{FF2B5EF4-FFF2-40B4-BE49-F238E27FC236}">
                <a16:creationId xmlns:a16="http://schemas.microsoft.com/office/drawing/2014/main" id="{2592750F-F786-B46E-E42E-19BA19766AE8}"/>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1" name="Content Placeholder 3" descr="Crystal_Project_pause-queue.png">
            <a:extLst>
              <a:ext uri="{FF2B5EF4-FFF2-40B4-BE49-F238E27FC236}">
                <a16:creationId xmlns:a16="http://schemas.microsoft.com/office/drawing/2014/main" id="{262B00AB-A949-FA93-6946-A97319394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a:extLst>
              <a:ext uri="{FF2B5EF4-FFF2-40B4-BE49-F238E27FC236}">
                <a16:creationId xmlns:a16="http://schemas.microsoft.com/office/drawing/2014/main" id="{5A29C6C9-A382-AED6-B51C-4F5613F7D80E}"/>
              </a:ext>
            </a:extLst>
          </p:cNvPr>
          <p:cNvSpPr>
            <a:spLocks noGrp="1" noChangeArrowheads="1"/>
          </p:cNvSpPr>
          <p:nvPr>
            <p:ph type="title"/>
          </p:nvPr>
        </p:nvSpPr>
        <p:spPr bwMode="auto">
          <a:xfrm>
            <a:off x="1485900" y="841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On with the show</a:t>
            </a:r>
            <a:r>
              <a:rPr lang="en-US" altLang="en-US">
                <a:solidFill>
                  <a:srgbClr val="FF0000"/>
                </a:solidFill>
              </a:rPr>
              <a:t>…</a:t>
            </a:r>
          </a:p>
        </p:txBody>
      </p:sp>
      <p:pic>
        <p:nvPicPr>
          <p:cNvPr id="182274" name="Picture 2">
            <a:extLst>
              <a:ext uri="{FF2B5EF4-FFF2-40B4-BE49-F238E27FC236}">
                <a16:creationId xmlns:a16="http://schemas.microsoft.com/office/drawing/2014/main" id="{06EE3C48-B347-04AD-5889-14641A679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155700"/>
            <a:ext cx="4521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Box 1">
            <a:extLst>
              <a:ext uri="{FF2B5EF4-FFF2-40B4-BE49-F238E27FC236}">
                <a16:creationId xmlns:a16="http://schemas.microsoft.com/office/drawing/2014/main" id="{1AA66E13-736F-57C6-ABC3-C8A24D0CA9BB}"/>
              </a:ext>
            </a:extLst>
          </p:cNvPr>
          <p:cNvSpPr txBox="1">
            <a:spLocks noChangeArrowheads="1"/>
          </p:cNvSpPr>
          <p:nvPr/>
        </p:nvSpPr>
        <p:spPr bwMode="auto">
          <a:xfrm>
            <a:off x="3460750" y="195263"/>
            <a:ext cx="22225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sp>
        <p:nvSpPr>
          <p:cNvPr id="3" name="TextBox 2">
            <a:extLst>
              <a:ext uri="{FF2B5EF4-FFF2-40B4-BE49-F238E27FC236}">
                <a16:creationId xmlns:a16="http://schemas.microsoft.com/office/drawing/2014/main" id="{5D964064-9B01-4B89-13BA-ADB345DFE49B}"/>
              </a:ext>
            </a:extLst>
          </p:cNvPr>
          <p:cNvSpPr txBox="1"/>
          <p:nvPr/>
        </p:nvSpPr>
        <p:spPr>
          <a:xfrm>
            <a:off x="755650" y="1419225"/>
            <a:ext cx="8035925" cy="2678113"/>
          </a:xfrm>
          <a:prstGeom prst="rect">
            <a:avLst/>
          </a:prstGeom>
          <a:noFill/>
        </p:spPr>
        <p:txBody>
          <a:bodyPr wrap="none">
            <a:spAutoFit/>
          </a:bodyPr>
          <a:lstStyle/>
          <a:p>
            <a:pPr>
              <a:defRPr/>
            </a:pPr>
            <a:r>
              <a:rPr lang="en-US" sz="2800" b="1" dirty="0">
                <a:solidFill>
                  <a:srgbClr val="FFFF00"/>
                </a:solidFill>
              </a:rPr>
              <a:t>Remaining Outline</a:t>
            </a:r>
          </a:p>
          <a:p>
            <a:pPr marL="457200" indent="-457200">
              <a:buFont typeface="Arial" panose="020B0604020202020204" pitchFamily="34" charset="0"/>
              <a:buChar char="•"/>
              <a:defRPr/>
            </a:pPr>
            <a:r>
              <a:rPr lang="en-US" sz="2800" i="1" dirty="0">
                <a:solidFill>
                  <a:srgbClr val="00B0F0"/>
                </a:solidFill>
              </a:rPr>
              <a:t>Miscellaneous patent law topics</a:t>
            </a:r>
          </a:p>
          <a:p>
            <a:pPr marL="685800" lvl="1" indent="-385763">
              <a:buFontTx/>
              <a:buAutoNum type="arabicPeriod"/>
              <a:defRPr/>
            </a:pPr>
            <a:r>
              <a:rPr lang="en-US" sz="2800" dirty="0">
                <a:solidFill>
                  <a:schemeClr val="bg1"/>
                </a:solidFill>
              </a:rPr>
              <a:t>Patent rights, term and ownership</a:t>
            </a:r>
          </a:p>
          <a:p>
            <a:pPr marL="685800" lvl="1" indent="-385763">
              <a:buFontTx/>
              <a:buAutoNum type="arabicPeriod"/>
              <a:defRPr/>
            </a:pPr>
            <a:r>
              <a:rPr lang="en-US" sz="2800" dirty="0">
                <a:solidFill>
                  <a:schemeClr val="bg1"/>
                </a:solidFill>
              </a:rPr>
              <a:t>Post-grant issues</a:t>
            </a:r>
          </a:p>
          <a:p>
            <a:pPr marL="685800" lvl="1" indent="-385763">
              <a:buFont typeface="+mj-lt"/>
              <a:buAutoNum type="arabicPeriod"/>
              <a:defRPr/>
            </a:pPr>
            <a:r>
              <a:rPr lang="en-US" sz="2800" dirty="0">
                <a:solidFill>
                  <a:schemeClr val="bg1"/>
                </a:solidFill>
              </a:rPr>
              <a:t>Infringement</a:t>
            </a:r>
          </a:p>
          <a:p>
            <a:pPr marL="685800" lvl="1" indent="-385763">
              <a:buFont typeface="+mj-lt"/>
              <a:buAutoNum type="arabicPeriod"/>
              <a:defRPr/>
            </a:pPr>
            <a:r>
              <a:rPr lang="en-US" sz="2800" dirty="0" err="1">
                <a:solidFill>
                  <a:schemeClr val="bg1"/>
                </a:solidFill>
              </a:rPr>
              <a:t>Defences</a:t>
            </a:r>
            <a:r>
              <a:rPr lang="en-US" sz="2800" dirty="0">
                <a:solidFill>
                  <a:schemeClr val="bg1"/>
                </a:solidFill>
              </a:rPr>
              <a:t> to infringement and abuse of rights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5">
            <a:extLst>
              <a:ext uri="{FF2B5EF4-FFF2-40B4-BE49-F238E27FC236}">
                <a16:creationId xmlns:a16="http://schemas.microsoft.com/office/drawing/2014/main" id="{1FD71E5C-1B04-6F76-D65B-F5EF34160340}"/>
              </a:ext>
            </a:extLst>
          </p:cNvPr>
          <p:cNvSpPr>
            <a:spLocks noGrp="1" noChangeArrowheads="1"/>
          </p:cNvSpPr>
          <p:nvPr>
            <p:ph type="title"/>
          </p:nvPr>
        </p:nvSpPr>
        <p:spPr bwMode="auto">
          <a:xfrm>
            <a:off x="1485900" y="47625"/>
            <a:ext cx="6172200" cy="700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184322" name="Content Placeholder 1">
            <a:extLst>
              <a:ext uri="{FF2B5EF4-FFF2-40B4-BE49-F238E27FC236}">
                <a16:creationId xmlns:a16="http://schemas.microsoft.com/office/drawing/2014/main" id="{35FFCFB8-BAFA-B470-199F-58373A3215EC}"/>
              </a:ext>
            </a:extLst>
          </p:cNvPr>
          <p:cNvSpPr>
            <a:spLocks noGrp="1" noChangeArrowheads="1"/>
          </p:cNvSpPr>
          <p:nvPr>
            <p:ph idx="1"/>
          </p:nvPr>
        </p:nvSpPr>
        <p:spPr bwMode="auto">
          <a:xfrm>
            <a:off x="215900" y="915988"/>
            <a:ext cx="8712200" cy="4103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solidFill>
                  <a:srgbClr val="FFFF00"/>
                </a:solidFill>
              </a:rPr>
              <a:t>Patent Term</a:t>
            </a:r>
          </a:p>
          <a:p>
            <a:pPr lvl="1">
              <a:buFont typeface="Courier New" panose="02070309020205020404" pitchFamily="49" charset="0"/>
              <a:buChar char="o"/>
            </a:pPr>
            <a:r>
              <a:rPr lang="en-US" altLang="en-US">
                <a:solidFill>
                  <a:srgbClr val="FF0000"/>
                </a:solidFill>
              </a:rPr>
              <a:t>20 years </a:t>
            </a:r>
            <a:r>
              <a:rPr lang="en-US" altLang="en-US">
                <a:solidFill>
                  <a:srgbClr val="FFFF00"/>
                </a:solidFill>
              </a:rPr>
              <a:t>from the filing date of the patent </a:t>
            </a:r>
            <a:r>
              <a:rPr lang="en-US" altLang="en-US">
                <a:solidFill>
                  <a:schemeClr val="bg1"/>
                </a:solidFill>
              </a:rPr>
              <a:t>(s. 44), so long as maintenance fees continue to be paid (s. 46).</a:t>
            </a:r>
          </a:p>
          <a:p>
            <a:r>
              <a:rPr lang="en-US" altLang="en-US" sz="2800">
                <a:solidFill>
                  <a:srgbClr val="FFFF00"/>
                </a:solidFill>
              </a:rPr>
              <a:t>Assignment </a:t>
            </a:r>
            <a:r>
              <a:rPr lang="en-US" altLang="en-US" sz="2800">
                <a:solidFill>
                  <a:schemeClr val="bg1"/>
                </a:solidFill>
              </a:rPr>
              <a:t>of the right to obtain a patent (see s. 49). Assignment should be </a:t>
            </a:r>
            <a:r>
              <a:rPr lang="en-US" altLang="en-US" sz="2800">
                <a:solidFill>
                  <a:srgbClr val="FFFF00"/>
                </a:solidFill>
              </a:rPr>
              <a:t>in writing </a:t>
            </a:r>
            <a:r>
              <a:rPr lang="en-US" altLang="en-US" sz="2800">
                <a:solidFill>
                  <a:schemeClr val="bg1"/>
                </a:solidFill>
              </a:rPr>
              <a:t>(s. 31(2))</a:t>
            </a:r>
          </a:p>
          <a:p>
            <a:r>
              <a:rPr lang="en-US" altLang="en-US" sz="2800" i="1">
                <a:solidFill>
                  <a:schemeClr val="bg1"/>
                </a:solidFill>
              </a:rPr>
              <a:t>Patent Act </a:t>
            </a:r>
            <a:r>
              <a:rPr lang="en-US" altLang="en-US" sz="2800">
                <a:solidFill>
                  <a:schemeClr val="bg1"/>
                </a:solidFill>
              </a:rPr>
              <a:t>does not expressly deal with who owns patent between </a:t>
            </a:r>
            <a:r>
              <a:rPr lang="en-US" altLang="en-US" sz="2800">
                <a:solidFill>
                  <a:srgbClr val="FFFF00"/>
                </a:solidFill>
              </a:rPr>
              <a:t>employer/employee </a:t>
            </a:r>
            <a:r>
              <a:rPr lang="en-US" altLang="en-US" sz="2800">
                <a:solidFill>
                  <a:schemeClr val="bg1"/>
                </a:solidFill>
              </a:rPr>
              <a:t>(unlike </a:t>
            </a:r>
            <a:r>
              <a:rPr lang="en-US" altLang="en-US" sz="2800" i="1">
                <a:solidFill>
                  <a:schemeClr val="bg1"/>
                </a:solidFill>
              </a:rPr>
              <a:t>Copyright Act</a:t>
            </a:r>
            <a:r>
              <a:rPr lang="en-US" altLang="en-US" sz="2800">
                <a:solidFill>
                  <a:schemeClr val="bg1"/>
                </a:solidFill>
              </a:rPr>
              <a:t>) </a:t>
            </a:r>
          </a:p>
        </p:txBody>
      </p:sp>
      <p:sp>
        <p:nvSpPr>
          <p:cNvPr id="4" name="Slide Number Placeholder 3">
            <a:extLst>
              <a:ext uri="{FF2B5EF4-FFF2-40B4-BE49-F238E27FC236}">
                <a16:creationId xmlns:a16="http://schemas.microsoft.com/office/drawing/2014/main" id="{B95791DC-DFE1-76C2-B75D-100B07F61E7B}"/>
              </a:ext>
            </a:extLst>
          </p:cNvPr>
          <p:cNvSpPr>
            <a:spLocks noGrp="1"/>
          </p:cNvSpPr>
          <p:nvPr>
            <p:ph type="sldNum" sz="quarter" idx="12"/>
          </p:nvPr>
        </p:nvSpPr>
        <p:spPr/>
        <p:txBody>
          <a:bodyPr/>
          <a:lstStyle/>
          <a:p>
            <a:pPr defTabSz="342900" eaLnBrk="1" fontAlgn="auto" hangingPunct="1">
              <a:spcBef>
                <a:spcPts val="0"/>
              </a:spcBef>
              <a:spcAft>
                <a:spcPts val="0"/>
              </a:spcAft>
              <a:defRPr/>
            </a:pPr>
            <a:fld id="{ADC08853-0497-E54C-BF73-B0275C9A5857}" type="slidenum">
              <a:rPr lang="en-US" sz="1350">
                <a:solidFill>
                  <a:prstClr val="black"/>
                </a:solidFill>
                <a:latin typeface="Arial"/>
                <a:ea typeface="+mn-ea"/>
              </a:rPr>
              <a:pPr defTabSz="342900" eaLnBrk="1" fontAlgn="auto" hangingPunct="1">
                <a:spcBef>
                  <a:spcPts val="0"/>
                </a:spcBef>
                <a:spcAft>
                  <a:spcPts val="0"/>
                </a:spcAft>
                <a:defRPr/>
              </a:pPr>
              <a:t>188</a:t>
            </a:fld>
            <a:endParaRPr lang="en-US" sz="1350">
              <a:solidFill>
                <a:prstClr val="black"/>
              </a:solidFill>
              <a:latin typeface="Arial"/>
              <a:ea typeface="+mn-ea"/>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a:extLst>
              <a:ext uri="{FF2B5EF4-FFF2-40B4-BE49-F238E27FC236}">
                <a16:creationId xmlns:a16="http://schemas.microsoft.com/office/drawing/2014/main" id="{14D7A6F0-8A94-5E26-DB2A-5619313F9E56}"/>
              </a:ext>
            </a:extLst>
          </p:cNvPr>
          <p:cNvSpPr>
            <a:spLocks noGrp="1" noChangeArrowheads="1"/>
          </p:cNvSpPr>
          <p:nvPr>
            <p:ph type="title"/>
          </p:nvPr>
        </p:nvSpPr>
        <p:spPr bwMode="auto">
          <a:xfrm>
            <a:off x="1562100" y="82550"/>
            <a:ext cx="5868988" cy="650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186370" name="Content Placeholder 1">
            <a:extLst>
              <a:ext uri="{FF2B5EF4-FFF2-40B4-BE49-F238E27FC236}">
                <a16:creationId xmlns:a16="http://schemas.microsoft.com/office/drawing/2014/main" id="{B3B6DD5B-435E-EB8B-06A2-7F5F5DF9FEA5}"/>
              </a:ext>
            </a:extLst>
          </p:cNvPr>
          <p:cNvSpPr>
            <a:spLocks noGrp="1" noChangeArrowheads="1"/>
          </p:cNvSpPr>
          <p:nvPr>
            <p:ph idx="1"/>
          </p:nvPr>
        </p:nvSpPr>
        <p:spPr bwMode="auto">
          <a:xfrm>
            <a:off x="250825" y="915988"/>
            <a:ext cx="8642350" cy="3692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700">
                <a:solidFill>
                  <a:srgbClr val="FF0000"/>
                </a:solidFill>
              </a:rPr>
              <a:t>Exclusive Rights</a:t>
            </a:r>
            <a:r>
              <a:rPr lang="en-US" altLang="en-US" sz="2700">
                <a:solidFill>
                  <a:srgbClr val="FFFF00"/>
                </a:solidFill>
              </a:rPr>
              <a:t> of the patent owner </a:t>
            </a:r>
            <a:r>
              <a:rPr lang="en-US" altLang="en-US" sz="2700">
                <a:solidFill>
                  <a:schemeClr val="bg1"/>
                </a:solidFill>
              </a:rPr>
              <a:t>(s. 42, Patent Act)</a:t>
            </a:r>
          </a:p>
          <a:p>
            <a:pPr lvl="1">
              <a:buFont typeface="Courier New" panose="02070309020205020404" pitchFamily="49" charset="0"/>
              <a:buChar char="o"/>
            </a:pPr>
            <a:r>
              <a:rPr lang="en-US" altLang="en-US" sz="2700">
                <a:solidFill>
                  <a:schemeClr val="bg1"/>
                </a:solidFill>
              </a:rPr>
              <a:t>Right </a:t>
            </a:r>
            <a:r>
              <a:rPr lang="en-US" altLang="en-US" sz="2700">
                <a:solidFill>
                  <a:srgbClr val="FFFF00"/>
                </a:solidFill>
              </a:rPr>
              <a:t>to make the invention</a:t>
            </a:r>
          </a:p>
          <a:p>
            <a:pPr lvl="1">
              <a:buFont typeface="Courier New" panose="02070309020205020404" pitchFamily="49" charset="0"/>
              <a:buChar char="o"/>
            </a:pPr>
            <a:r>
              <a:rPr lang="en-US" altLang="en-US" sz="2700">
                <a:solidFill>
                  <a:schemeClr val="bg1"/>
                </a:solidFill>
              </a:rPr>
              <a:t>Right </a:t>
            </a:r>
            <a:r>
              <a:rPr lang="en-US" altLang="en-US" sz="2700">
                <a:solidFill>
                  <a:srgbClr val="FFFF00"/>
                </a:solidFill>
              </a:rPr>
              <a:t>to construct</a:t>
            </a:r>
            <a:r>
              <a:rPr lang="en-US" altLang="en-US" sz="2700">
                <a:solidFill>
                  <a:schemeClr val="bg1"/>
                </a:solidFill>
              </a:rPr>
              <a:t> the invention</a:t>
            </a:r>
          </a:p>
          <a:p>
            <a:pPr lvl="1">
              <a:buFont typeface="Courier New" panose="02070309020205020404" pitchFamily="49" charset="0"/>
              <a:buChar char="o"/>
            </a:pPr>
            <a:r>
              <a:rPr lang="en-US" altLang="en-US" sz="2700">
                <a:solidFill>
                  <a:schemeClr val="bg1"/>
                </a:solidFill>
              </a:rPr>
              <a:t>Right </a:t>
            </a:r>
            <a:r>
              <a:rPr lang="en-US" altLang="en-US" sz="2700">
                <a:solidFill>
                  <a:srgbClr val="FFFF00"/>
                </a:solidFill>
              </a:rPr>
              <a:t>to use</a:t>
            </a:r>
            <a:r>
              <a:rPr lang="en-US" altLang="en-US" sz="2700">
                <a:solidFill>
                  <a:schemeClr val="bg1"/>
                </a:solidFill>
              </a:rPr>
              <a:t> the invention</a:t>
            </a:r>
          </a:p>
          <a:p>
            <a:r>
              <a:rPr lang="en-US" altLang="en-US" sz="2700">
                <a:solidFill>
                  <a:schemeClr val="bg1"/>
                </a:solidFill>
              </a:rPr>
              <a:t>These rights </a:t>
            </a:r>
            <a:r>
              <a:rPr lang="en-US" altLang="en-US" sz="2700" i="1">
                <a:solidFill>
                  <a:srgbClr val="FF0000"/>
                </a:solidFill>
              </a:rPr>
              <a:t>“</a:t>
            </a:r>
            <a:r>
              <a:rPr lang="en-US" altLang="en-US" sz="2700" i="1">
                <a:solidFill>
                  <a:schemeClr val="bg1"/>
                </a:solidFill>
              </a:rPr>
              <a:t>generally protect [the] business interests</a:t>
            </a:r>
            <a:r>
              <a:rPr lang="en-US" altLang="en-US" sz="2700" i="1">
                <a:solidFill>
                  <a:srgbClr val="FF0000"/>
                </a:solidFill>
              </a:rPr>
              <a:t>”</a:t>
            </a:r>
            <a:r>
              <a:rPr lang="en-US" altLang="en-US" sz="2700">
                <a:solidFill>
                  <a:schemeClr val="bg1"/>
                </a:solidFill>
              </a:rPr>
              <a:t> of the patentee (para. 36, </a:t>
            </a:r>
            <a:r>
              <a:rPr lang="en-CA" altLang="en-US" sz="2700" i="1">
                <a:solidFill>
                  <a:srgbClr val="00B0F0"/>
                </a:solidFill>
              </a:rPr>
              <a:t>Monsanto v. Schmeiser </a:t>
            </a:r>
            <a:r>
              <a:rPr lang="en-US" altLang="en-US" sz="2700" i="1">
                <a:solidFill>
                  <a:srgbClr val="00B0F0"/>
                </a:solidFill>
              </a:rPr>
              <a:t> </a:t>
            </a:r>
            <a:r>
              <a:rPr lang="en-US" altLang="en-US" sz="2700">
                <a:solidFill>
                  <a:schemeClr val="bg1"/>
                </a:solidFill>
              </a:rPr>
              <a:t>)</a:t>
            </a:r>
          </a:p>
        </p:txBody>
      </p:sp>
      <p:sp>
        <p:nvSpPr>
          <p:cNvPr id="4" name="Slide Number Placeholder 3">
            <a:extLst>
              <a:ext uri="{FF2B5EF4-FFF2-40B4-BE49-F238E27FC236}">
                <a16:creationId xmlns:a16="http://schemas.microsoft.com/office/drawing/2014/main" id="{D4969B8B-95DB-A05E-962D-2367D5308971}"/>
              </a:ext>
            </a:extLst>
          </p:cNvPr>
          <p:cNvSpPr>
            <a:spLocks noGrp="1"/>
          </p:cNvSpPr>
          <p:nvPr>
            <p:ph type="sldNum" sz="quarter" idx="12"/>
          </p:nvPr>
        </p:nvSpPr>
        <p:spPr/>
        <p:txBody>
          <a:bodyPr/>
          <a:lstStyle/>
          <a:p>
            <a:pPr defTabSz="342900" eaLnBrk="1" fontAlgn="auto" hangingPunct="1">
              <a:spcBef>
                <a:spcPts val="0"/>
              </a:spcBef>
              <a:spcAft>
                <a:spcPts val="0"/>
              </a:spcAft>
              <a:defRPr/>
            </a:pPr>
            <a:fld id="{5E870E5E-C056-CC4E-896D-6CDF2964B39D}" type="slidenum">
              <a:rPr lang="en-US" sz="1350">
                <a:solidFill>
                  <a:prstClr val="black"/>
                </a:solidFill>
                <a:latin typeface="Arial"/>
                <a:ea typeface="+mn-ea"/>
              </a:rPr>
              <a:pPr defTabSz="342900" eaLnBrk="1" fontAlgn="auto" hangingPunct="1">
                <a:spcBef>
                  <a:spcPts val="0"/>
                </a:spcBef>
                <a:spcAft>
                  <a:spcPts val="0"/>
                </a:spcAft>
                <a:defRPr/>
              </a:pPr>
              <a:t>189</a:t>
            </a:fld>
            <a:endParaRPr lang="en-US" sz="1350">
              <a:solidFill>
                <a:prstClr val="black"/>
              </a:solidFill>
              <a:latin typeface="Arial"/>
              <a:ea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E247774B-C3BF-67BA-3208-AFDC9B0A2AFC}"/>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36CAB712-C55F-7C40-4B1B-6F4FDFB6C81B}"/>
              </a:ext>
            </a:extLst>
          </p:cNvPr>
          <p:cNvPicPr>
            <a:picLocks noGrp="1" noChangeAspect="1"/>
          </p:cNvPicPr>
          <p:nvPr>
            <p:ph idx="1"/>
          </p:nvPr>
        </p:nvPicPr>
        <p:blipFill>
          <a:blip r:embed="rId2"/>
          <a:stretch>
            <a:fillRect/>
          </a:stretch>
        </p:blipFill>
        <p:spPr/>
      </p:pic>
      <p:pic>
        <p:nvPicPr>
          <p:cNvPr id="50179" name="Picture 6" descr="Graphical user interface, text, application, email&#10;&#10;Description automatically generated">
            <a:extLst>
              <a:ext uri="{FF2B5EF4-FFF2-40B4-BE49-F238E27FC236}">
                <a16:creationId xmlns:a16="http://schemas.microsoft.com/office/drawing/2014/main" id="{E3C9D9C5-C76F-5639-265A-066C3F409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609600"/>
            <a:ext cx="5930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BAFE7DC-8B7D-920D-9725-CB819FF57E34}"/>
                  </a:ext>
                </a:extLst>
              </p14:cNvPr>
              <p14:cNvContentPartPr/>
              <p14:nvPr/>
            </p14:nvContentPartPr>
            <p14:xfrm>
              <a:off x="4876252" y="3198500"/>
              <a:ext cx="438840" cy="758520"/>
            </p14:xfrm>
          </p:contentPart>
        </mc:Choice>
        <mc:Fallback xmlns="">
          <p:pic>
            <p:nvPicPr>
              <p:cNvPr id="8" name="Ink 7">
                <a:extLst>
                  <a:ext uri="{FF2B5EF4-FFF2-40B4-BE49-F238E27FC236}">
                    <a16:creationId xmlns:a16="http://schemas.microsoft.com/office/drawing/2014/main" id="{FBAFE7DC-8B7D-920D-9725-CB819FF57E34}"/>
                  </a:ext>
                </a:extLst>
              </p:cNvPr>
              <p:cNvPicPr/>
              <p:nvPr/>
            </p:nvPicPr>
            <p:blipFill>
              <a:blip r:embed="rId4"/>
              <a:stretch>
                <a:fillRect/>
              </a:stretch>
            </p:blipFill>
            <p:spPr>
              <a:xfrm>
                <a:off x="4867259" y="3189500"/>
                <a:ext cx="456466" cy="776160"/>
              </a:xfrm>
              <a:prstGeom prst="rect">
                <a:avLst/>
              </a:prstGeom>
            </p:spPr>
          </p:pic>
        </mc:Fallback>
      </mc:AlternateContent>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85EEBC-0646-D3A2-0931-AEB32A242621}"/>
              </a:ext>
            </a:extLst>
          </p:cNvPr>
          <p:cNvSpPr>
            <a:spLocks noGrp="1"/>
          </p:cNvSpPr>
          <p:nvPr>
            <p:ph type="title"/>
          </p:nvPr>
        </p:nvSpPr>
        <p:spPr>
          <a:xfrm>
            <a:off x="1485900" y="88900"/>
            <a:ext cx="6172200" cy="682625"/>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7666760B-0CD7-1E83-FA44-761D69A32CB5}"/>
              </a:ext>
            </a:extLst>
          </p:cNvPr>
          <p:cNvSpPr>
            <a:spLocks noGrp="1"/>
          </p:cNvSpPr>
          <p:nvPr>
            <p:ph idx="1"/>
          </p:nvPr>
        </p:nvSpPr>
        <p:spPr>
          <a:xfrm>
            <a:off x="107950" y="863600"/>
            <a:ext cx="8785225" cy="4084638"/>
          </a:xfrm>
        </p:spPr>
        <p:txBody>
          <a:bodyPr>
            <a:noAutofit/>
          </a:bodyPr>
          <a:lstStyle/>
          <a:p>
            <a:pPr marL="0" indent="0">
              <a:buFont typeface="Arial" panose="020B0604020202020204" pitchFamily="34" charset="0"/>
              <a:buNone/>
              <a:defRPr/>
            </a:pPr>
            <a:r>
              <a:rPr lang="en-US" sz="2400" i="1" dirty="0">
                <a:solidFill>
                  <a:srgbClr val="00B0F0"/>
                </a:solidFill>
              </a:rPr>
              <a:t>Monsanto Canada, Inc. v. </a:t>
            </a:r>
            <a:r>
              <a:rPr lang="en-US" sz="2400" i="1" dirty="0" err="1">
                <a:solidFill>
                  <a:srgbClr val="00B0F0"/>
                </a:solidFill>
              </a:rPr>
              <a:t>Schmeiser</a:t>
            </a:r>
            <a:endParaRPr lang="en-US" sz="2400" i="1" dirty="0">
              <a:solidFill>
                <a:srgbClr val="00B0F0"/>
              </a:solidFill>
            </a:endParaRPr>
          </a:p>
          <a:p>
            <a:pPr>
              <a:defRPr/>
            </a:pPr>
            <a:r>
              <a:rPr lang="en-US" sz="2400" dirty="0">
                <a:solidFill>
                  <a:srgbClr val="FFFF00"/>
                </a:solidFill>
              </a:rPr>
              <a:t>Facts</a:t>
            </a:r>
            <a:r>
              <a:rPr lang="en-US" sz="2400" dirty="0">
                <a:solidFill>
                  <a:srgbClr val="FF0000"/>
                </a:solidFill>
              </a:rPr>
              <a:t>:</a:t>
            </a:r>
            <a:r>
              <a:rPr lang="en-US" sz="2400" dirty="0">
                <a:solidFill>
                  <a:schemeClr val="bg1"/>
                </a:solidFill>
              </a:rPr>
              <a:t> Involves </a:t>
            </a:r>
            <a:r>
              <a:rPr lang="en-US" sz="2400" dirty="0">
                <a:solidFill>
                  <a:srgbClr val="FFFF00"/>
                </a:solidFill>
              </a:rPr>
              <a:t>genetically altered canola seed</a:t>
            </a:r>
          </a:p>
          <a:p>
            <a:pPr>
              <a:defRPr/>
            </a:pPr>
            <a:r>
              <a:rPr lang="en-US" sz="2400" dirty="0">
                <a:solidFill>
                  <a:schemeClr val="bg1"/>
                </a:solidFill>
              </a:rPr>
              <a:t>Did </a:t>
            </a:r>
            <a:r>
              <a:rPr lang="en-US" sz="2400" dirty="0" err="1">
                <a:solidFill>
                  <a:schemeClr val="bg1"/>
                </a:solidFill>
              </a:rPr>
              <a:t>Schmeiser</a:t>
            </a:r>
            <a:r>
              <a:rPr lang="en-US" sz="2400" dirty="0">
                <a:solidFill>
                  <a:schemeClr val="bg1"/>
                </a:solidFill>
              </a:rPr>
              <a:t> infringe Monsanto’s patent by “making” the gene or cell? (undecided)</a:t>
            </a:r>
          </a:p>
          <a:p>
            <a:pPr>
              <a:defRPr/>
            </a:pPr>
            <a:r>
              <a:rPr lang="en-US" sz="2400" dirty="0">
                <a:solidFill>
                  <a:srgbClr val="FFFF00"/>
                </a:solidFill>
              </a:rPr>
              <a:t>Did </a:t>
            </a:r>
            <a:r>
              <a:rPr lang="en-US" sz="2400" dirty="0" err="1">
                <a:solidFill>
                  <a:srgbClr val="FFFF00"/>
                </a:solidFill>
              </a:rPr>
              <a:t>Schmeiser</a:t>
            </a:r>
            <a:r>
              <a:rPr lang="en-US" sz="2400" dirty="0">
                <a:solidFill>
                  <a:srgbClr val="FFFF00"/>
                </a:solidFill>
              </a:rPr>
              <a:t> </a:t>
            </a:r>
            <a:r>
              <a:rPr lang="en-US" sz="2400" dirty="0">
                <a:solidFill>
                  <a:schemeClr val="bg1"/>
                </a:solidFill>
              </a:rPr>
              <a:t>“</a:t>
            </a:r>
            <a:r>
              <a:rPr lang="en-US" sz="2400" dirty="0">
                <a:solidFill>
                  <a:srgbClr val="FF0000"/>
                </a:solidFill>
              </a:rPr>
              <a:t>use</a:t>
            </a:r>
            <a:r>
              <a:rPr lang="en-US" sz="2400" dirty="0">
                <a:solidFill>
                  <a:schemeClr val="bg1"/>
                </a:solidFill>
              </a:rPr>
              <a:t>”</a:t>
            </a:r>
            <a:r>
              <a:rPr lang="en-US" sz="2400" dirty="0">
                <a:solidFill>
                  <a:srgbClr val="FFFF00"/>
                </a:solidFill>
              </a:rPr>
              <a:t> the gene and cell</a:t>
            </a:r>
            <a:r>
              <a:rPr lang="en-US" sz="2400" dirty="0">
                <a:solidFill>
                  <a:srgbClr val="FF0000"/>
                </a:solidFill>
              </a:rPr>
              <a:t>?</a:t>
            </a:r>
            <a:r>
              <a:rPr lang="en-US" sz="2400" dirty="0">
                <a:solidFill>
                  <a:schemeClr val="bg1"/>
                </a:solidFill>
              </a:rPr>
              <a:t>  (see </a:t>
            </a:r>
            <a:r>
              <a:rPr lang="en-US" sz="2400" dirty="0" err="1">
                <a:solidFill>
                  <a:schemeClr val="bg1"/>
                </a:solidFill>
              </a:rPr>
              <a:t>para</a:t>
            </a:r>
            <a:r>
              <a:rPr lang="en-US" sz="2400" dirty="0">
                <a:solidFill>
                  <a:schemeClr val="bg1"/>
                </a:solidFill>
              </a:rPr>
              <a:t>. 28)</a:t>
            </a:r>
          </a:p>
          <a:p>
            <a:pPr lvl="1">
              <a:buFont typeface="Courier New" panose="02070309020205020404" pitchFamily="49" charset="0"/>
              <a:buChar char="o"/>
              <a:defRPr/>
            </a:pPr>
            <a:r>
              <a:rPr lang="en-US" sz="2400" dirty="0">
                <a:solidFill>
                  <a:srgbClr val="FFFF00"/>
                </a:solidFill>
              </a:rPr>
              <a:t>Q</a:t>
            </a:r>
            <a:r>
              <a:rPr lang="en-US" sz="2400" dirty="0">
                <a:solidFill>
                  <a:srgbClr val="FF0000"/>
                </a:solidFill>
              </a:rPr>
              <a:t>:</a:t>
            </a:r>
            <a:r>
              <a:rPr lang="en-US" sz="2400" dirty="0">
                <a:solidFill>
                  <a:schemeClr val="bg1"/>
                </a:solidFill>
              </a:rPr>
              <a:t> Did the </a:t>
            </a:r>
            <a:r>
              <a:rPr lang="en-CA" sz="2400" dirty="0">
                <a:solidFill>
                  <a:srgbClr val="FFFF00"/>
                </a:solidFill>
              </a:rPr>
              <a:t>Defendant’s activity deprive the inventor </a:t>
            </a:r>
            <a:r>
              <a:rPr lang="en-CA" sz="2400" dirty="0">
                <a:solidFill>
                  <a:schemeClr val="bg1"/>
                </a:solidFill>
              </a:rPr>
              <a:t>in whole or in part, directly or indirectly, </a:t>
            </a:r>
            <a:r>
              <a:rPr lang="en-CA" sz="2400" dirty="0">
                <a:solidFill>
                  <a:srgbClr val="FFFF00"/>
                </a:solidFill>
              </a:rPr>
              <a:t>of the full enjoyment of the patent monopoly</a:t>
            </a:r>
            <a:r>
              <a:rPr lang="en-CA" sz="2400" dirty="0">
                <a:solidFill>
                  <a:srgbClr val="FF0000"/>
                </a:solidFill>
              </a:rPr>
              <a:t>?</a:t>
            </a:r>
          </a:p>
          <a:p>
            <a:pPr lvl="1">
              <a:buFont typeface="Courier New" panose="02070309020205020404" pitchFamily="49" charset="0"/>
              <a:buChar char="o"/>
              <a:defRPr/>
            </a:pPr>
            <a:r>
              <a:rPr lang="en-CA" sz="2400" dirty="0">
                <a:solidFill>
                  <a:srgbClr val="FFFF00"/>
                </a:solidFill>
              </a:rPr>
              <a:t>Patent holder is entitled to protection even in the absence of commercial exploitation </a:t>
            </a:r>
            <a:endParaRPr lang="en-US" sz="2400" dirty="0">
              <a:solidFill>
                <a:srgbClr val="FFFF00"/>
              </a:solidFill>
            </a:endParaRPr>
          </a:p>
        </p:txBody>
      </p:sp>
      <p:sp>
        <p:nvSpPr>
          <p:cNvPr id="4" name="Slide Number Placeholder 3">
            <a:extLst>
              <a:ext uri="{FF2B5EF4-FFF2-40B4-BE49-F238E27FC236}">
                <a16:creationId xmlns:a16="http://schemas.microsoft.com/office/drawing/2014/main" id="{01EE75B1-162D-3EC3-F995-EBE589934DCC}"/>
              </a:ext>
            </a:extLst>
          </p:cNvPr>
          <p:cNvSpPr>
            <a:spLocks noGrp="1"/>
          </p:cNvSpPr>
          <p:nvPr>
            <p:ph type="sldNum" sz="quarter" idx="12"/>
          </p:nvPr>
        </p:nvSpPr>
        <p:spPr/>
        <p:txBody>
          <a:bodyPr/>
          <a:lstStyle/>
          <a:p>
            <a:pPr defTabSz="342900" eaLnBrk="1" fontAlgn="auto" hangingPunct="1">
              <a:spcBef>
                <a:spcPts val="0"/>
              </a:spcBef>
              <a:spcAft>
                <a:spcPts val="0"/>
              </a:spcAft>
              <a:defRPr/>
            </a:pPr>
            <a:fld id="{D077FFFB-D40E-AD40-B415-CFBDFA4D3BA6}" type="slidenum">
              <a:rPr lang="en-US" sz="1350">
                <a:solidFill>
                  <a:prstClr val="black"/>
                </a:solidFill>
                <a:latin typeface="Arial"/>
                <a:ea typeface="+mn-ea"/>
              </a:rPr>
              <a:pPr defTabSz="342900" eaLnBrk="1" fontAlgn="auto" hangingPunct="1">
                <a:spcBef>
                  <a:spcPts val="0"/>
                </a:spcBef>
                <a:spcAft>
                  <a:spcPts val="0"/>
                </a:spcAft>
                <a:defRPr/>
              </a:pPr>
              <a:t>190</a:t>
            </a:fld>
            <a:endParaRPr lang="en-US" sz="1350">
              <a:solidFill>
                <a:prstClr val="black"/>
              </a:solidFill>
              <a:latin typeface="Arial"/>
              <a:ea typeface="+mn-ea"/>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2">
            <a:extLst>
              <a:ext uri="{FF2B5EF4-FFF2-40B4-BE49-F238E27FC236}">
                <a16:creationId xmlns:a16="http://schemas.microsoft.com/office/drawing/2014/main" id="{8A37A47F-30BD-6851-EACD-6E93E19C140B}"/>
              </a:ext>
            </a:extLst>
          </p:cNvPr>
          <p:cNvSpPr txBox="1">
            <a:spLocks noChangeArrowheads="1"/>
          </p:cNvSpPr>
          <p:nvPr/>
        </p:nvSpPr>
        <p:spPr bwMode="auto">
          <a:xfrm>
            <a:off x="2286000" y="195263"/>
            <a:ext cx="4572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a:solidFill>
                  <a:srgbClr val="FFFF00"/>
                </a:solidFill>
              </a:rPr>
              <a:t>Patents</a:t>
            </a:r>
            <a:endParaRPr lang="en-US" altLang="en-US" sz="4400"/>
          </a:p>
        </p:txBody>
      </p:sp>
      <p:sp>
        <p:nvSpPr>
          <p:cNvPr id="190466" name="TextBox 3">
            <a:extLst>
              <a:ext uri="{FF2B5EF4-FFF2-40B4-BE49-F238E27FC236}">
                <a16:creationId xmlns:a16="http://schemas.microsoft.com/office/drawing/2014/main" id="{003B5F40-3BF3-B16A-156E-B653097462E7}"/>
              </a:ext>
            </a:extLst>
          </p:cNvPr>
          <p:cNvSpPr txBox="1">
            <a:spLocks noChangeArrowheads="1"/>
          </p:cNvSpPr>
          <p:nvPr/>
        </p:nvSpPr>
        <p:spPr bwMode="auto">
          <a:xfrm>
            <a:off x="563563" y="1347788"/>
            <a:ext cx="80168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i="1">
                <a:solidFill>
                  <a:srgbClr val="00B0F0"/>
                </a:solidFill>
              </a:rPr>
              <a:t>Monsanto Canada, Inc. v. Schmeiser</a:t>
            </a:r>
          </a:p>
          <a:p>
            <a:r>
              <a:rPr lang="en-CA" altLang="en-US" sz="3200">
                <a:solidFill>
                  <a:srgbClr val="FF0000"/>
                </a:solidFill>
              </a:rPr>
              <a:t>"</a:t>
            </a:r>
            <a:r>
              <a:rPr lang="en-CA" altLang="en-US" sz="3200">
                <a:solidFill>
                  <a:srgbClr val="FFFF00"/>
                </a:solidFill>
              </a:rPr>
              <a:t>Use</a:t>
            </a:r>
            <a:r>
              <a:rPr lang="en-CA" altLang="en-US" sz="3200">
                <a:solidFill>
                  <a:srgbClr val="FF0000"/>
                </a:solidFill>
              </a:rPr>
              <a:t>"</a:t>
            </a:r>
            <a:r>
              <a:rPr lang="en-CA" altLang="en-US" sz="3200">
                <a:solidFill>
                  <a:schemeClr val="bg1"/>
                </a:solidFill>
              </a:rPr>
              <a:t> applies both to patented products </a:t>
            </a:r>
          </a:p>
          <a:p>
            <a:r>
              <a:rPr lang="en-CA" altLang="en-US" sz="3200">
                <a:solidFill>
                  <a:schemeClr val="bg1"/>
                </a:solidFill>
              </a:rPr>
              <a:t>and processes, </a:t>
            </a:r>
            <a:r>
              <a:rPr lang="en-CA" altLang="en-US" sz="3200">
                <a:solidFill>
                  <a:srgbClr val="FFFF00"/>
                </a:solidFill>
              </a:rPr>
              <a:t>and also to their output </a:t>
            </a:r>
            <a:r>
              <a:rPr lang="en-CA" altLang="en-US" sz="3200">
                <a:solidFill>
                  <a:schemeClr val="bg1"/>
                </a:solidFill>
              </a:rPr>
              <a:t>… </a:t>
            </a:r>
          </a:p>
          <a:p>
            <a:r>
              <a:rPr lang="en-CA" altLang="en-US" sz="3200">
                <a:solidFill>
                  <a:schemeClr val="bg1"/>
                </a:solidFill>
              </a:rPr>
              <a:t>This </a:t>
            </a:r>
            <a:r>
              <a:rPr lang="en-CA" altLang="en-US" sz="3200">
                <a:solidFill>
                  <a:srgbClr val="FFFF00"/>
                </a:solidFill>
              </a:rPr>
              <a:t>expansive doctrine applies</a:t>
            </a:r>
            <a:r>
              <a:rPr lang="en-CA" altLang="en-US" sz="3200">
                <a:solidFill>
                  <a:schemeClr val="bg1"/>
                </a:solidFill>
              </a:rPr>
              <a:t>, however, </a:t>
            </a:r>
          </a:p>
          <a:p>
            <a:r>
              <a:rPr lang="en-CA" altLang="en-US" sz="3200">
                <a:solidFill>
                  <a:srgbClr val="FFFF00"/>
                </a:solidFill>
              </a:rPr>
              <a:t>only if the patent plays an important part in </a:t>
            </a:r>
          </a:p>
          <a:p>
            <a:r>
              <a:rPr lang="en-CA" altLang="en-US" sz="3200">
                <a:solidFill>
                  <a:srgbClr val="FFFF00"/>
                </a:solidFill>
              </a:rPr>
              <a:t>production</a:t>
            </a:r>
            <a:r>
              <a:rPr lang="en-CA" altLang="en-US" sz="3200">
                <a:solidFill>
                  <a:schemeClr val="bg1"/>
                </a:solidFill>
              </a:rPr>
              <a:t> (para. 41 – from Prof. Vaver)</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Box 1">
            <a:extLst>
              <a:ext uri="{FF2B5EF4-FFF2-40B4-BE49-F238E27FC236}">
                <a16:creationId xmlns:a16="http://schemas.microsoft.com/office/drawing/2014/main" id="{ECEEB788-6DEA-330D-5362-70DB47A3F2FE}"/>
              </a:ext>
            </a:extLst>
          </p:cNvPr>
          <p:cNvSpPr txBox="1">
            <a:spLocks noChangeArrowheads="1"/>
          </p:cNvSpPr>
          <p:nvPr/>
        </p:nvSpPr>
        <p:spPr bwMode="auto">
          <a:xfrm>
            <a:off x="3460750" y="123825"/>
            <a:ext cx="22225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sp>
        <p:nvSpPr>
          <p:cNvPr id="4" name="TextBox 3">
            <a:extLst>
              <a:ext uri="{FF2B5EF4-FFF2-40B4-BE49-F238E27FC236}">
                <a16:creationId xmlns:a16="http://schemas.microsoft.com/office/drawing/2014/main" id="{E09EB526-32F8-8E68-CDAF-0FCC31C14652}"/>
              </a:ext>
            </a:extLst>
          </p:cNvPr>
          <p:cNvSpPr txBox="1"/>
          <p:nvPr/>
        </p:nvSpPr>
        <p:spPr>
          <a:xfrm>
            <a:off x="323850" y="987425"/>
            <a:ext cx="8496300" cy="3786188"/>
          </a:xfrm>
          <a:prstGeom prst="rect">
            <a:avLst/>
          </a:prstGeom>
          <a:noFill/>
        </p:spPr>
        <p:txBody>
          <a:bodyPr>
            <a:spAutoFit/>
          </a:bodyPr>
          <a:lstStyle/>
          <a:p>
            <a:pPr>
              <a:defRPr/>
            </a:pPr>
            <a:r>
              <a:rPr lang="en-US" sz="3000" i="1" dirty="0">
                <a:solidFill>
                  <a:srgbClr val="00B0F0"/>
                </a:solidFill>
              </a:rPr>
              <a:t>Monsanto Canada, Inc. v. </a:t>
            </a:r>
            <a:r>
              <a:rPr lang="en-US" sz="3000" i="1" dirty="0" err="1">
                <a:solidFill>
                  <a:srgbClr val="00B0F0"/>
                </a:solidFill>
              </a:rPr>
              <a:t>Schmeiser</a:t>
            </a:r>
            <a:endParaRPr lang="en-US" sz="3000" i="1" dirty="0">
              <a:solidFill>
                <a:srgbClr val="00B0F0"/>
              </a:solidFill>
            </a:endParaRPr>
          </a:p>
          <a:p>
            <a:pPr marL="457200" indent="-457200">
              <a:buFont typeface="Arial" panose="020B0604020202020204" pitchFamily="34" charset="0"/>
              <a:buChar char="•"/>
              <a:defRPr/>
            </a:pPr>
            <a:r>
              <a:rPr lang="en-US" sz="3000" dirty="0">
                <a:solidFill>
                  <a:srgbClr val="FFFF00"/>
                </a:solidFill>
              </a:rPr>
              <a:t>Defendant infringes a patent when the Defendant manufactures, seeks to use, or uses a patented part contained within something that is not patented</a:t>
            </a:r>
            <a:r>
              <a:rPr lang="en-US" sz="3000" dirty="0">
                <a:solidFill>
                  <a:schemeClr val="bg1"/>
                </a:solidFill>
              </a:rPr>
              <a:t>, provided the patented part is significant or important</a:t>
            </a:r>
          </a:p>
          <a:p>
            <a:pPr marL="457200" indent="-457200">
              <a:buFont typeface="Arial" panose="020B0604020202020204" pitchFamily="34" charset="0"/>
              <a:buChar char="•"/>
              <a:defRPr/>
            </a:pPr>
            <a:r>
              <a:rPr lang="en-US" sz="3000" dirty="0">
                <a:solidFill>
                  <a:schemeClr val="bg1"/>
                </a:solidFill>
              </a:rPr>
              <a:t>Here: the patented genes compose the entire structure of the plant (analogy – Lego blocks)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61A522-57D1-7B1F-8C0E-A1854BFF34E7}"/>
              </a:ext>
            </a:extLst>
          </p:cNvPr>
          <p:cNvSpPr>
            <a:spLocks noGrp="1"/>
          </p:cNvSpPr>
          <p:nvPr>
            <p:ph type="title"/>
          </p:nvPr>
        </p:nvSpPr>
        <p:spPr>
          <a:xfrm>
            <a:off x="1485900" y="71438"/>
            <a:ext cx="6172200" cy="452437"/>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74277715-23CB-70F8-874B-45AC60880548}"/>
              </a:ext>
            </a:extLst>
          </p:cNvPr>
          <p:cNvSpPr>
            <a:spLocks noGrp="1"/>
          </p:cNvSpPr>
          <p:nvPr>
            <p:ph idx="1"/>
          </p:nvPr>
        </p:nvSpPr>
        <p:spPr>
          <a:xfrm>
            <a:off x="287338" y="987425"/>
            <a:ext cx="8569325" cy="3819525"/>
          </a:xfrm>
        </p:spPr>
        <p:txBody>
          <a:bodyPr>
            <a:normAutofit lnSpcReduction="10000"/>
          </a:bodyPr>
          <a:lstStyle/>
          <a:p>
            <a:pPr marL="0" indent="0">
              <a:lnSpc>
                <a:spcPct val="110000"/>
              </a:lnSpc>
              <a:buFont typeface="Arial" panose="020B0604020202020204" pitchFamily="34" charset="0"/>
              <a:buNone/>
              <a:defRPr/>
            </a:pPr>
            <a:r>
              <a:rPr lang="en-US" sz="2100" i="1" dirty="0">
                <a:solidFill>
                  <a:srgbClr val="00B0F0"/>
                </a:solidFill>
              </a:rPr>
              <a:t>Monsanto Canada, Inc. v. </a:t>
            </a:r>
            <a:r>
              <a:rPr lang="en-US" sz="2100" i="1" dirty="0" err="1">
                <a:solidFill>
                  <a:srgbClr val="00B0F0"/>
                </a:solidFill>
              </a:rPr>
              <a:t>Schmeiser</a:t>
            </a:r>
            <a:endParaRPr lang="en-US" sz="2100" i="1" dirty="0">
              <a:solidFill>
                <a:srgbClr val="00B0F0"/>
              </a:solidFill>
            </a:endParaRPr>
          </a:p>
          <a:p>
            <a:pPr>
              <a:lnSpc>
                <a:spcPct val="110000"/>
              </a:lnSpc>
              <a:defRPr/>
            </a:pPr>
            <a:r>
              <a:rPr lang="en-US" sz="2100" dirty="0">
                <a:solidFill>
                  <a:srgbClr val="FF0000"/>
                </a:solidFill>
              </a:rPr>
              <a:t>Stand-by utility</a:t>
            </a:r>
            <a:r>
              <a:rPr lang="en-US" sz="2100" dirty="0">
                <a:solidFill>
                  <a:srgbClr val="FFFF00"/>
                </a:solidFill>
              </a:rPr>
              <a:t>: </a:t>
            </a:r>
          </a:p>
          <a:p>
            <a:pPr lvl="1">
              <a:lnSpc>
                <a:spcPct val="110000"/>
              </a:lnSpc>
              <a:buFont typeface="Courier New" panose="02070309020205020404" pitchFamily="49" charset="0"/>
              <a:buChar char="o"/>
              <a:defRPr/>
            </a:pPr>
            <a:r>
              <a:rPr lang="en-US" sz="2100" dirty="0">
                <a:solidFill>
                  <a:srgbClr val="FFFF00"/>
                </a:solidFill>
              </a:rPr>
              <a:t>A person has the invention and isn’t using it, but can in the future if they need to </a:t>
            </a:r>
            <a:r>
              <a:rPr lang="en-US" sz="2100" dirty="0">
                <a:solidFill>
                  <a:schemeClr val="bg1"/>
                </a:solidFill>
              </a:rPr>
              <a:t>(ex fire extinguisher)</a:t>
            </a:r>
          </a:p>
          <a:p>
            <a:pPr lvl="1">
              <a:lnSpc>
                <a:spcPct val="110000"/>
              </a:lnSpc>
              <a:buFont typeface="Courier New" panose="02070309020205020404" pitchFamily="49" charset="0"/>
              <a:buChar char="o"/>
              <a:defRPr/>
            </a:pPr>
            <a:r>
              <a:rPr lang="en-US" sz="2100" dirty="0">
                <a:solidFill>
                  <a:schemeClr val="bg1"/>
                </a:solidFill>
              </a:rPr>
              <a:t>Did the Defendant intend to exploit the invention of the need arose?</a:t>
            </a:r>
          </a:p>
          <a:p>
            <a:pPr lvl="1">
              <a:lnSpc>
                <a:spcPct val="110000"/>
              </a:lnSpc>
              <a:buFont typeface="Courier New" panose="02070309020205020404" pitchFamily="49" charset="0"/>
              <a:buChar char="o"/>
              <a:defRPr/>
            </a:pPr>
            <a:r>
              <a:rPr lang="en-US" sz="2100" dirty="0">
                <a:solidFill>
                  <a:schemeClr val="bg1"/>
                </a:solidFill>
              </a:rPr>
              <a:t>A</a:t>
            </a:r>
            <a:r>
              <a:rPr lang="en-CA" sz="2100" dirty="0">
                <a:solidFill>
                  <a:schemeClr val="bg1"/>
                </a:solidFill>
              </a:rPr>
              <a:t> business that possesses a patented product for trade may be presumed to either have used it or to intend to use it. </a:t>
            </a:r>
          </a:p>
          <a:p>
            <a:pPr lvl="1">
              <a:lnSpc>
                <a:spcPct val="110000"/>
              </a:lnSpc>
              <a:buFont typeface="Courier New" panose="02070309020205020404" pitchFamily="49" charset="0"/>
              <a:buChar char="o"/>
              <a:defRPr/>
            </a:pPr>
            <a:r>
              <a:rPr lang="en-CA" sz="2100" dirty="0">
                <a:solidFill>
                  <a:schemeClr val="bg1"/>
                </a:solidFill>
              </a:rPr>
              <a:t>As a presumption, can be rebutted</a:t>
            </a:r>
          </a:p>
          <a:p>
            <a:pPr>
              <a:lnSpc>
                <a:spcPct val="110000"/>
              </a:lnSpc>
              <a:defRPr/>
            </a:pPr>
            <a:r>
              <a:rPr lang="en-CA" sz="2100" dirty="0">
                <a:solidFill>
                  <a:schemeClr val="bg1"/>
                </a:solidFill>
              </a:rPr>
              <a:t>See para. 58 for principles of use</a:t>
            </a:r>
            <a:endParaRPr lang="en-US" sz="2100" dirty="0">
              <a:solidFill>
                <a:schemeClr val="bg1"/>
              </a:solidFill>
            </a:endParaRPr>
          </a:p>
        </p:txBody>
      </p:sp>
      <p:sp>
        <p:nvSpPr>
          <p:cNvPr id="4" name="Slide Number Placeholder 3">
            <a:extLst>
              <a:ext uri="{FF2B5EF4-FFF2-40B4-BE49-F238E27FC236}">
                <a16:creationId xmlns:a16="http://schemas.microsoft.com/office/drawing/2014/main" id="{0AC12DA2-0C3D-C388-C4D0-75CA269562E8}"/>
              </a:ext>
            </a:extLst>
          </p:cNvPr>
          <p:cNvSpPr>
            <a:spLocks noGrp="1"/>
          </p:cNvSpPr>
          <p:nvPr>
            <p:ph type="sldNum" sz="quarter" idx="12"/>
          </p:nvPr>
        </p:nvSpPr>
        <p:spPr/>
        <p:txBody>
          <a:bodyPr/>
          <a:lstStyle/>
          <a:p>
            <a:pPr defTabSz="342900" eaLnBrk="1" fontAlgn="auto" hangingPunct="1">
              <a:spcBef>
                <a:spcPts val="0"/>
              </a:spcBef>
              <a:spcAft>
                <a:spcPts val="0"/>
              </a:spcAft>
              <a:defRPr/>
            </a:pPr>
            <a:fld id="{9893AE08-1D7A-F84C-9379-A4D8DBDCBA2F}" type="slidenum">
              <a:rPr lang="en-US" sz="1350">
                <a:solidFill>
                  <a:prstClr val="black"/>
                </a:solidFill>
                <a:latin typeface="Arial"/>
                <a:ea typeface="+mn-ea"/>
              </a:rPr>
              <a:pPr defTabSz="342900" eaLnBrk="1" fontAlgn="auto" hangingPunct="1">
                <a:spcBef>
                  <a:spcPts val="0"/>
                </a:spcBef>
                <a:spcAft>
                  <a:spcPts val="0"/>
                </a:spcAft>
                <a:defRPr/>
              </a:pPr>
              <a:t>193</a:t>
            </a:fld>
            <a:endParaRPr lang="en-US" sz="1350">
              <a:solidFill>
                <a:prstClr val="black"/>
              </a:solidFill>
              <a:latin typeface="Arial"/>
              <a:ea typeface="+mn-ea"/>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5">
            <a:extLst>
              <a:ext uri="{FF2B5EF4-FFF2-40B4-BE49-F238E27FC236}">
                <a16:creationId xmlns:a16="http://schemas.microsoft.com/office/drawing/2014/main" id="{766F2CC0-456D-C40F-D7BA-FFF64C753DEB}"/>
              </a:ext>
            </a:extLst>
          </p:cNvPr>
          <p:cNvSpPr>
            <a:spLocks noGrp="1" noChangeArrowheads="1"/>
          </p:cNvSpPr>
          <p:nvPr>
            <p:ph type="title"/>
          </p:nvPr>
        </p:nvSpPr>
        <p:spPr bwMode="auto">
          <a:xfrm>
            <a:off x="1368425" y="0"/>
            <a:ext cx="6407150" cy="411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b="1">
                <a:solidFill>
                  <a:srgbClr val="FFFF00"/>
                </a:solidFill>
              </a:rPr>
              <a:t>Patents</a:t>
            </a:r>
          </a:p>
        </p:txBody>
      </p:sp>
      <p:sp>
        <p:nvSpPr>
          <p:cNvPr id="2" name="Content Placeholder 1">
            <a:extLst>
              <a:ext uri="{FF2B5EF4-FFF2-40B4-BE49-F238E27FC236}">
                <a16:creationId xmlns:a16="http://schemas.microsoft.com/office/drawing/2014/main" id="{42734CA6-83F7-6BB7-40F8-CA9675845D09}"/>
              </a:ext>
            </a:extLst>
          </p:cNvPr>
          <p:cNvSpPr>
            <a:spLocks noGrp="1"/>
          </p:cNvSpPr>
          <p:nvPr>
            <p:ph idx="1"/>
          </p:nvPr>
        </p:nvSpPr>
        <p:spPr>
          <a:xfrm>
            <a:off x="71438" y="555625"/>
            <a:ext cx="9001125" cy="4587875"/>
          </a:xfrm>
        </p:spPr>
        <p:txBody>
          <a:bodyPr>
            <a:normAutofit fontScale="25000" lnSpcReduction="20000"/>
          </a:bodyPr>
          <a:lstStyle/>
          <a:p>
            <a:pPr marL="0" indent="0">
              <a:lnSpc>
                <a:spcPct val="120000"/>
              </a:lnSpc>
              <a:buFont typeface="Arial" panose="020B0604020202020204" pitchFamily="34" charset="0"/>
              <a:buNone/>
              <a:defRPr/>
            </a:pPr>
            <a:r>
              <a:rPr lang="en-US" sz="6400" i="1" dirty="0">
                <a:solidFill>
                  <a:srgbClr val="00B0F0"/>
                </a:solidFill>
              </a:rPr>
              <a:t>Monsanto Canada, Inc. v. </a:t>
            </a:r>
            <a:r>
              <a:rPr lang="en-US" sz="6400" i="1" dirty="0" err="1">
                <a:solidFill>
                  <a:srgbClr val="00B0F0"/>
                </a:solidFill>
              </a:rPr>
              <a:t>Schmeiser</a:t>
            </a:r>
            <a:r>
              <a:rPr lang="en-US" sz="6400" i="1" dirty="0">
                <a:solidFill>
                  <a:srgbClr val="00B0F0"/>
                </a:solidFill>
              </a:rPr>
              <a:t> </a:t>
            </a:r>
            <a:r>
              <a:rPr lang="en-CA" sz="6400" dirty="0">
                <a:solidFill>
                  <a:schemeClr val="bg1"/>
                </a:solidFill>
              </a:rPr>
              <a:t>Para. 58 principles of use:</a:t>
            </a:r>
          </a:p>
          <a:p>
            <a:pPr marL="0" indent="0">
              <a:lnSpc>
                <a:spcPct val="120000"/>
              </a:lnSpc>
              <a:buFont typeface="Arial" panose="020B0604020202020204" pitchFamily="34" charset="0"/>
              <a:buNone/>
              <a:defRPr/>
            </a:pPr>
            <a:r>
              <a:rPr lang="en-CA" sz="6400" i="1" dirty="0">
                <a:solidFill>
                  <a:schemeClr val="bg1"/>
                </a:solidFill>
              </a:rPr>
              <a:t>“1. “</a:t>
            </a:r>
            <a:r>
              <a:rPr lang="en-CA" sz="6400" i="1" dirty="0">
                <a:solidFill>
                  <a:srgbClr val="FFFF00"/>
                </a:solidFill>
              </a:rPr>
              <a:t>Use</a:t>
            </a:r>
            <a:r>
              <a:rPr lang="en-CA" sz="6400" i="1" dirty="0">
                <a:solidFill>
                  <a:schemeClr val="bg1"/>
                </a:solidFill>
              </a:rPr>
              <a:t>” or “exploiter”, in their ordinary dictionary meaning, denote </a:t>
            </a:r>
            <a:r>
              <a:rPr lang="en-CA" sz="6400" i="1" dirty="0">
                <a:solidFill>
                  <a:srgbClr val="FFFF00"/>
                </a:solidFill>
              </a:rPr>
              <a:t>utilization with a view to production or advantage</a:t>
            </a:r>
            <a:r>
              <a:rPr lang="en-CA" sz="6400" i="1" dirty="0">
                <a:solidFill>
                  <a:schemeClr val="bg1"/>
                </a:solidFill>
              </a:rPr>
              <a:t>.</a:t>
            </a:r>
          </a:p>
          <a:p>
            <a:pPr marL="0" indent="0">
              <a:lnSpc>
                <a:spcPct val="120000"/>
              </a:lnSpc>
              <a:buFont typeface="Arial" panose="020B0604020202020204" pitchFamily="34" charset="0"/>
              <a:buNone/>
              <a:defRPr/>
            </a:pPr>
            <a:r>
              <a:rPr lang="en-CA" sz="6400" i="1" dirty="0">
                <a:solidFill>
                  <a:schemeClr val="bg1"/>
                </a:solidFill>
              </a:rPr>
              <a:t>2.    The basic principle </a:t>
            </a:r>
            <a:r>
              <a:rPr lang="en-CA" sz="6400" i="1" dirty="0">
                <a:solidFill>
                  <a:srgbClr val="FFFF00"/>
                </a:solidFill>
              </a:rPr>
              <a:t>in determining whether the defendant has “used” </a:t>
            </a:r>
            <a:r>
              <a:rPr lang="en-CA" sz="6400" i="1" dirty="0">
                <a:solidFill>
                  <a:schemeClr val="bg1"/>
                </a:solidFill>
              </a:rPr>
              <a:t>a patented invention is </a:t>
            </a:r>
            <a:r>
              <a:rPr lang="en-CA" sz="6400" i="1" dirty="0">
                <a:solidFill>
                  <a:srgbClr val="FF0000"/>
                </a:solidFill>
              </a:rPr>
              <a:t>whether the inventor has been deprived, in whole or in part, directly or indirectly, of the full enjoyment of the monopoly conferred by the patent</a:t>
            </a:r>
            <a:r>
              <a:rPr lang="en-CA" sz="6400" i="1" dirty="0">
                <a:solidFill>
                  <a:schemeClr val="bg1"/>
                </a:solidFill>
              </a:rPr>
              <a:t>.</a:t>
            </a:r>
          </a:p>
          <a:p>
            <a:pPr marL="0" indent="0">
              <a:lnSpc>
                <a:spcPct val="120000"/>
              </a:lnSpc>
              <a:buFont typeface="Arial" panose="020B0604020202020204" pitchFamily="34" charset="0"/>
              <a:buNone/>
              <a:defRPr/>
            </a:pPr>
            <a:r>
              <a:rPr lang="en-CA" sz="6400" i="1" dirty="0">
                <a:solidFill>
                  <a:schemeClr val="bg1"/>
                </a:solidFill>
              </a:rPr>
              <a:t>3.    If there is a </a:t>
            </a:r>
            <a:r>
              <a:rPr lang="en-CA" sz="6400" i="1" dirty="0">
                <a:solidFill>
                  <a:srgbClr val="FFFF00"/>
                </a:solidFill>
              </a:rPr>
              <a:t>commercial benefit </a:t>
            </a:r>
            <a:r>
              <a:rPr lang="en-CA" sz="6400" i="1" dirty="0">
                <a:solidFill>
                  <a:schemeClr val="bg1"/>
                </a:solidFill>
              </a:rPr>
              <a:t>to be derived from the invention, it </a:t>
            </a:r>
            <a:r>
              <a:rPr lang="en-CA" sz="6400" i="1" dirty="0">
                <a:solidFill>
                  <a:srgbClr val="FFFF00"/>
                </a:solidFill>
              </a:rPr>
              <a:t>belongs to the patent holder</a:t>
            </a:r>
            <a:r>
              <a:rPr lang="en-CA" sz="6400" i="1" dirty="0">
                <a:solidFill>
                  <a:schemeClr val="bg1"/>
                </a:solidFill>
              </a:rPr>
              <a:t>.</a:t>
            </a:r>
          </a:p>
          <a:p>
            <a:pPr marL="0" indent="0">
              <a:lnSpc>
                <a:spcPct val="120000"/>
              </a:lnSpc>
              <a:buFont typeface="Arial" panose="020B0604020202020204" pitchFamily="34" charset="0"/>
              <a:buNone/>
              <a:defRPr/>
            </a:pPr>
            <a:r>
              <a:rPr lang="en-CA" sz="6400" i="1" dirty="0">
                <a:solidFill>
                  <a:schemeClr val="bg1"/>
                </a:solidFill>
              </a:rPr>
              <a:t>4.    It is </a:t>
            </a:r>
            <a:r>
              <a:rPr lang="en-CA" sz="6400" i="1" dirty="0">
                <a:solidFill>
                  <a:srgbClr val="FFFF00"/>
                </a:solidFill>
              </a:rPr>
              <a:t>no bar to a finding of infringement </a:t>
            </a:r>
            <a:r>
              <a:rPr lang="en-CA" sz="6400" i="1" dirty="0">
                <a:solidFill>
                  <a:schemeClr val="bg1"/>
                </a:solidFill>
              </a:rPr>
              <a:t>that the </a:t>
            </a:r>
            <a:r>
              <a:rPr lang="en-CA" sz="6400" i="1" dirty="0">
                <a:solidFill>
                  <a:srgbClr val="FFFF00"/>
                </a:solidFill>
              </a:rPr>
              <a:t>patented object </a:t>
            </a:r>
            <a:r>
              <a:rPr lang="en-CA" sz="6400" i="1" dirty="0">
                <a:solidFill>
                  <a:schemeClr val="bg1"/>
                </a:solidFill>
              </a:rPr>
              <a:t>or process is a part of or </a:t>
            </a:r>
            <a:r>
              <a:rPr lang="en-CA" sz="6400" i="1" dirty="0">
                <a:solidFill>
                  <a:srgbClr val="FFFF00"/>
                </a:solidFill>
              </a:rPr>
              <a:t>composes a broader unpatented structure or process</a:t>
            </a:r>
            <a:r>
              <a:rPr lang="en-CA" sz="6400" i="1" dirty="0">
                <a:solidFill>
                  <a:schemeClr val="bg1"/>
                </a:solidFill>
              </a:rPr>
              <a:t>, </a:t>
            </a:r>
            <a:r>
              <a:rPr lang="en-CA" sz="6400" i="1" dirty="0">
                <a:solidFill>
                  <a:srgbClr val="FF0000"/>
                </a:solidFill>
              </a:rPr>
              <a:t>provided the patented invention is significant or important </a:t>
            </a:r>
            <a:r>
              <a:rPr lang="en-CA" sz="6400" i="1" dirty="0">
                <a:solidFill>
                  <a:schemeClr val="bg1"/>
                </a:solidFill>
              </a:rPr>
              <a:t>to the defendant’s activities that involve the unpatented structure.</a:t>
            </a:r>
          </a:p>
          <a:p>
            <a:pPr marL="0" indent="0">
              <a:lnSpc>
                <a:spcPct val="120000"/>
              </a:lnSpc>
              <a:buFont typeface="Arial" panose="020B0604020202020204" pitchFamily="34" charset="0"/>
              <a:buNone/>
              <a:defRPr/>
            </a:pPr>
            <a:r>
              <a:rPr lang="en-CA" sz="6400" i="1" dirty="0">
                <a:solidFill>
                  <a:schemeClr val="bg1"/>
                </a:solidFill>
              </a:rPr>
              <a:t>5.    </a:t>
            </a:r>
            <a:r>
              <a:rPr lang="en-CA" sz="6400" i="1" dirty="0">
                <a:solidFill>
                  <a:srgbClr val="FFFF00"/>
                </a:solidFill>
              </a:rPr>
              <a:t>Possession</a:t>
            </a:r>
            <a:r>
              <a:rPr lang="en-CA" sz="6400" i="1" dirty="0">
                <a:solidFill>
                  <a:schemeClr val="bg1"/>
                </a:solidFill>
              </a:rPr>
              <a:t> of a patented object or an object incorporating a patented feature </a:t>
            </a:r>
            <a:r>
              <a:rPr lang="en-CA" sz="6400" i="1" dirty="0">
                <a:solidFill>
                  <a:srgbClr val="FFFF00"/>
                </a:solidFill>
              </a:rPr>
              <a:t>may constitute “use” of the object’s stand-by or insurance utility </a:t>
            </a:r>
            <a:r>
              <a:rPr lang="en-CA" sz="6400" i="1" dirty="0">
                <a:solidFill>
                  <a:schemeClr val="bg1"/>
                </a:solidFill>
              </a:rPr>
              <a:t>and thus constitute infringement.</a:t>
            </a:r>
          </a:p>
          <a:p>
            <a:pPr marL="0" indent="0">
              <a:lnSpc>
                <a:spcPct val="120000"/>
              </a:lnSpc>
              <a:buFont typeface="Arial" panose="020B0604020202020204" pitchFamily="34" charset="0"/>
              <a:buNone/>
              <a:defRPr/>
            </a:pPr>
            <a:r>
              <a:rPr lang="en-CA" sz="6400" i="1" dirty="0">
                <a:solidFill>
                  <a:schemeClr val="bg1"/>
                </a:solidFill>
              </a:rPr>
              <a:t>6.    </a:t>
            </a:r>
            <a:r>
              <a:rPr lang="en-CA" sz="6400" i="1" dirty="0">
                <a:solidFill>
                  <a:srgbClr val="FFFF00"/>
                </a:solidFill>
              </a:rPr>
              <a:t>Possession</a:t>
            </a:r>
            <a:r>
              <a:rPr lang="en-CA" sz="6400" i="1" dirty="0">
                <a:solidFill>
                  <a:schemeClr val="bg1"/>
                </a:solidFill>
              </a:rPr>
              <a:t>, at least in commercial circumstances, raises a </a:t>
            </a:r>
            <a:r>
              <a:rPr lang="en-CA" sz="6400" i="1" dirty="0">
                <a:solidFill>
                  <a:srgbClr val="FFFF00"/>
                </a:solidFill>
              </a:rPr>
              <a:t>rebuttable presumption of “use”.</a:t>
            </a:r>
          </a:p>
          <a:p>
            <a:pPr marL="0" indent="0">
              <a:lnSpc>
                <a:spcPct val="120000"/>
              </a:lnSpc>
              <a:buFont typeface="Arial" panose="020B0604020202020204" pitchFamily="34" charset="0"/>
              <a:buNone/>
              <a:defRPr/>
            </a:pPr>
            <a:r>
              <a:rPr lang="en-CA" sz="6400" i="1" dirty="0">
                <a:solidFill>
                  <a:schemeClr val="bg1"/>
                </a:solidFill>
              </a:rPr>
              <a:t>7.    While intention is generally irrelevant to determining whether there has been “use” and hence infringement, the </a:t>
            </a:r>
            <a:r>
              <a:rPr lang="en-CA" sz="6400" i="1" dirty="0">
                <a:solidFill>
                  <a:srgbClr val="FFFF00"/>
                </a:solidFill>
              </a:rPr>
              <a:t>absence of intention to employ or gain any advantage</a:t>
            </a:r>
            <a:r>
              <a:rPr lang="en-CA" sz="6400" i="1" dirty="0">
                <a:solidFill>
                  <a:schemeClr val="bg1"/>
                </a:solidFill>
              </a:rPr>
              <a:t> from the invention </a:t>
            </a:r>
            <a:r>
              <a:rPr lang="en-CA" sz="6400" i="1" dirty="0">
                <a:solidFill>
                  <a:srgbClr val="FFFF00"/>
                </a:solidFill>
              </a:rPr>
              <a:t>may be relevant to rebutting the presumption </a:t>
            </a:r>
            <a:r>
              <a:rPr lang="en-CA" sz="6400" i="1" dirty="0">
                <a:solidFill>
                  <a:schemeClr val="bg1"/>
                </a:solidFill>
              </a:rPr>
              <a:t>of use raised by possession.”</a:t>
            </a:r>
          </a:p>
          <a:p>
            <a:pPr marL="0" indent="0">
              <a:buFont typeface="Arial" panose="020B0604020202020204" pitchFamily="34" charset="0"/>
              <a:buNone/>
              <a:defRPr/>
            </a:pPr>
            <a:endParaRPr lang="en-US" sz="2100" dirty="0">
              <a:solidFill>
                <a:schemeClr val="bg1"/>
              </a:solidFill>
            </a:endParaRPr>
          </a:p>
        </p:txBody>
      </p:sp>
      <p:sp>
        <p:nvSpPr>
          <p:cNvPr id="4" name="Slide Number Placeholder 3">
            <a:extLst>
              <a:ext uri="{FF2B5EF4-FFF2-40B4-BE49-F238E27FC236}">
                <a16:creationId xmlns:a16="http://schemas.microsoft.com/office/drawing/2014/main" id="{181FFB00-9EE5-BE09-1CF8-CF06677584D1}"/>
              </a:ext>
            </a:extLst>
          </p:cNvPr>
          <p:cNvSpPr>
            <a:spLocks noGrp="1"/>
          </p:cNvSpPr>
          <p:nvPr>
            <p:ph type="sldNum" sz="quarter" idx="12"/>
          </p:nvPr>
        </p:nvSpPr>
        <p:spPr/>
        <p:txBody>
          <a:bodyPr/>
          <a:lstStyle/>
          <a:p>
            <a:pPr defTabSz="342900" eaLnBrk="1" fontAlgn="auto" hangingPunct="1">
              <a:spcBef>
                <a:spcPts val="0"/>
              </a:spcBef>
              <a:spcAft>
                <a:spcPts val="0"/>
              </a:spcAft>
              <a:defRPr/>
            </a:pPr>
            <a:fld id="{0FF76ADA-D8EB-FB48-AB92-1535B0CD4A24}" type="slidenum">
              <a:rPr lang="en-US" sz="1350">
                <a:solidFill>
                  <a:prstClr val="black"/>
                </a:solidFill>
                <a:latin typeface="Arial"/>
                <a:ea typeface="+mn-ea"/>
              </a:rPr>
              <a:pPr defTabSz="342900" eaLnBrk="1" fontAlgn="auto" hangingPunct="1">
                <a:spcBef>
                  <a:spcPts val="0"/>
                </a:spcBef>
                <a:spcAft>
                  <a:spcPts val="0"/>
                </a:spcAft>
                <a:defRPr/>
              </a:pPr>
              <a:t>194</a:t>
            </a:fld>
            <a:endParaRPr lang="en-US" sz="1350">
              <a:solidFill>
                <a:prstClr val="black"/>
              </a:solidFill>
              <a:latin typeface="Arial"/>
              <a:ea typeface="+mn-ea"/>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extBox 1">
            <a:extLst>
              <a:ext uri="{FF2B5EF4-FFF2-40B4-BE49-F238E27FC236}">
                <a16:creationId xmlns:a16="http://schemas.microsoft.com/office/drawing/2014/main" id="{477A1B2F-A00B-781B-5657-EF5D0C3CF81C}"/>
              </a:ext>
            </a:extLst>
          </p:cNvPr>
          <p:cNvSpPr txBox="1">
            <a:spLocks noChangeArrowheads="1"/>
          </p:cNvSpPr>
          <p:nvPr/>
        </p:nvSpPr>
        <p:spPr bwMode="auto">
          <a:xfrm>
            <a:off x="3367088" y="57150"/>
            <a:ext cx="2409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Patents</a:t>
            </a:r>
            <a:endParaRPr lang="en-US" altLang="en-US" sz="4800"/>
          </a:p>
        </p:txBody>
      </p:sp>
      <p:sp>
        <p:nvSpPr>
          <p:cNvPr id="3" name="TextBox 2">
            <a:extLst>
              <a:ext uri="{FF2B5EF4-FFF2-40B4-BE49-F238E27FC236}">
                <a16:creationId xmlns:a16="http://schemas.microsoft.com/office/drawing/2014/main" id="{9E0778E2-1EA0-A573-3A37-227DDE81AD30}"/>
              </a:ext>
            </a:extLst>
          </p:cNvPr>
          <p:cNvSpPr txBox="1"/>
          <p:nvPr/>
        </p:nvSpPr>
        <p:spPr>
          <a:xfrm>
            <a:off x="395288" y="1131888"/>
            <a:ext cx="8475662" cy="3538537"/>
          </a:xfrm>
          <a:prstGeom prst="rect">
            <a:avLst/>
          </a:prstGeom>
          <a:noFill/>
        </p:spPr>
        <p:txBody>
          <a:bodyPr>
            <a:spAutoFit/>
          </a:bodyPr>
          <a:lstStyle/>
          <a:p>
            <a:pPr>
              <a:defRPr/>
            </a:pPr>
            <a:r>
              <a:rPr lang="en-US" sz="3200" i="1" dirty="0">
                <a:solidFill>
                  <a:srgbClr val="00B0F0"/>
                </a:solidFill>
              </a:rPr>
              <a:t>Monsanto Canada, Inc. v. </a:t>
            </a:r>
            <a:r>
              <a:rPr lang="en-US" sz="3200" i="1" dirty="0" err="1">
                <a:solidFill>
                  <a:srgbClr val="00B0F0"/>
                </a:solidFill>
              </a:rPr>
              <a:t>Schmeiser</a:t>
            </a:r>
            <a:r>
              <a:rPr lang="en-US" sz="3200" dirty="0">
                <a:solidFill>
                  <a:srgbClr val="00B0F0"/>
                </a:solidFill>
              </a:rPr>
              <a:t> </a:t>
            </a:r>
            <a:r>
              <a:rPr lang="en-US" sz="3200" dirty="0">
                <a:solidFill>
                  <a:schemeClr val="bg1"/>
                </a:solidFill>
              </a:rPr>
              <a:t>found</a:t>
            </a:r>
            <a:r>
              <a:rPr lang="en-US" sz="3200" dirty="0">
                <a:solidFill>
                  <a:srgbClr val="FF0000"/>
                </a:solidFill>
              </a:rPr>
              <a:t>:</a:t>
            </a:r>
            <a:endParaRPr lang="en-US" sz="3200" i="1" u="sng" dirty="0">
              <a:solidFill>
                <a:srgbClr val="FF0000"/>
              </a:solidFill>
            </a:endParaRPr>
          </a:p>
          <a:p>
            <a:pPr marL="342900" indent="-342900">
              <a:buFont typeface="Arial" panose="020B0604020202020204" pitchFamily="34" charset="0"/>
              <a:buChar char="•"/>
              <a:defRPr/>
            </a:pPr>
            <a:r>
              <a:rPr lang="en-US" sz="3200" dirty="0">
                <a:solidFill>
                  <a:srgbClr val="FFFF00"/>
                </a:solidFill>
              </a:rPr>
              <a:t>Saving and planting seed, then harvesting and selling the resultant plants, constitutes “</a:t>
            </a:r>
            <a:r>
              <a:rPr lang="en-US" sz="3200" dirty="0">
                <a:solidFill>
                  <a:srgbClr val="FF0000"/>
                </a:solidFill>
              </a:rPr>
              <a:t>utilization</a:t>
            </a:r>
            <a:r>
              <a:rPr lang="en-US" sz="3200" dirty="0">
                <a:solidFill>
                  <a:srgbClr val="FFFF00"/>
                </a:solidFill>
              </a:rPr>
              <a:t>” </a:t>
            </a:r>
            <a:r>
              <a:rPr lang="en-US" sz="3200" dirty="0">
                <a:solidFill>
                  <a:srgbClr val="FF0000"/>
                </a:solidFill>
              </a:rPr>
              <a:t>of the patented material </a:t>
            </a:r>
            <a:r>
              <a:rPr lang="en-US" sz="3200" dirty="0">
                <a:solidFill>
                  <a:schemeClr val="bg1"/>
                </a:solidFill>
              </a:rPr>
              <a:t>within the meaning of s. 42. </a:t>
            </a:r>
          </a:p>
          <a:p>
            <a:pPr marL="342900" indent="-342900">
              <a:buFont typeface="Arial" panose="020B0604020202020204" pitchFamily="34" charset="0"/>
              <a:buChar char="•"/>
              <a:defRPr/>
            </a:pPr>
            <a:r>
              <a:rPr lang="en-US" sz="3200" dirty="0">
                <a:solidFill>
                  <a:schemeClr val="bg1"/>
                </a:solidFill>
              </a:rPr>
              <a:t>Mr. </a:t>
            </a:r>
            <a:r>
              <a:rPr lang="en-US" sz="3200" dirty="0" err="1">
                <a:solidFill>
                  <a:schemeClr val="bg1"/>
                </a:solidFill>
              </a:rPr>
              <a:t>Schmeiser</a:t>
            </a:r>
            <a:r>
              <a:rPr lang="en-US" sz="3200" dirty="0">
                <a:solidFill>
                  <a:schemeClr val="bg1"/>
                </a:solidFill>
              </a:rPr>
              <a:t> </a:t>
            </a:r>
            <a:r>
              <a:rPr lang="en-US" sz="3200" dirty="0">
                <a:solidFill>
                  <a:srgbClr val="FF0000"/>
                </a:solidFill>
              </a:rPr>
              <a:t>deprived Monsanto of the full enjoyment of its monopoly.</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EA2369-1F9B-5BA7-39D8-1C177C17B9D2}"/>
              </a:ext>
            </a:extLst>
          </p:cNvPr>
          <p:cNvSpPr>
            <a:spLocks noGrp="1"/>
          </p:cNvSpPr>
          <p:nvPr>
            <p:ph type="title"/>
          </p:nvPr>
        </p:nvSpPr>
        <p:spPr>
          <a:xfrm>
            <a:off x="1357313" y="77788"/>
            <a:ext cx="6300787" cy="598487"/>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E209A7EB-410E-E218-A539-2E01E8FA4672}"/>
              </a:ext>
            </a:extLst>
          </p:cNvPr>
          <p:cNvSpPr>
            <a:spLocks noGrp="1"/>
          </p:cNvSpPr>
          <p:nvPr>
            <p:ph idx="1"/>
          </p:nvPr>
        </p:nvSpPr>
        <p:spPr>
          <a:xfrm>
            <a:off x="287338" y="915988"/>
            <a:ext cx="8569325" cy="4032250"/>
          </a:xfrm>
        </p:spPr>
        <p:txBody>
          <a:bodyPr>
            <a:noAutofit/>
          </a:bodyPr>
          <a:lstStyle/>
          <a:p>
            <a:pPr marL="0" indent="0">
              <a:buFont typeface="Arial" panose="020B0604020202020204" pitchFamily="34" charset="0"/>
              <a:buNone/>
              <a:defRPr/>
            </a:pPr>
            <a:r>
              <a:rPr lang="en-US" sz="2200" b="1" dirty="0">
                <a:solidFill>
                  <a:schemeClr val="bg1"/>
                </a:solidFill>
              </a:rPr>
              <a:t>Patentability of life</a:t>
            </a:r>
          </a:p>
          <a:p>
            <a:pPr>
              <a:defRPr/>
            </a:pPr>
            <a:r>
              <a:rPr lang="en-US" sz="2200" i="1" dirty="0">
                <a:solidFill>
                  <a:srgbClr val="00B0F0"/>
                </a:solidFill>
              </a:rPr>
              <a:t>Monsanto</a:t>
            </a:r>
            <a:r>
              <a:rPr lang="en-US" sz="2200" i="1" dirty="0">
                <a:solidFill>
                  <a:schemeClr val="bg1"/>
                </a:solidFill>
              </a:rPr>
              <a:t> </a:t>
            </a:r>
            <a:r>
              <a:rPr lang="en-US" sz="2200" dirty="0">
                <a:solidFill>
                  <a:srgbClr val="FF0000"/>
                </a:solidFill>
              </a:rPr>
              <a:t>does not reverse </a:t>
            </a:r>
            <a:r>
              <a:rPr lang="en-US" sz="2200" i="1" dirty="0">
                <a:solidFill>
                  <a:srgbClr val="00B0F0"/>
                </a:solidFill>
              </a:rPr>
              <a:t>Harvard College </a:t>
            </a:r>
            <a:r>
              <a:rPr lang="en-US" sz="2200" dirty="0">
                <a:solidFill>
                  <a:srgbClr val="FFFF00"/>
                </a:solidFill>
              </a:rPr>
              <a:t>with respect to the patentability of life explained:</a:t>
            </a:r>
          </a:p>
          <a:p>
            <a:pPr lvl="1">
              <a:buFont typeface="Courier New" panose="02070309020205020404" pitchFamily="49" charset="0"/>
              <a:buChar char="o"/>
              <a:defRPr/>
            </a:pPr>
            <a:r>
              <a:rPr lang="en-CA" sz="2200" dirty="0">
                <a:solidFill>
                  <a:srgbClr val="FF0000"/>
                </a:solidFill>
              </a:rPr>
              <a:t>Majority of the SCC noted that all members of the Court in the </a:t>
            </a:r>
            <a:r>
              <a:rPr lang="en-CA" sz="2200" i="1" dirty="0">
                <a:solidFill>
                  <a:srgbClr val="00B0F0"/>
                </a:solidFill>
              </a:rPr>
              <a:t>Harvard</a:t>
            </a:r>
            <a:r>
              <a:rPr lang="en-CA" sz="2200" b="1" dirty="0">
                <a:solidFill>
                  <a:schemeClr val="bg1"/>
                </a:solidFill>
              </a:rPr>
              <a:t> </a:t>
            </a:r>
            <a:r>
              <a:rPr lang="en-CA" sz="2200" dirty="0">
                <a:solidFill>
                  <a:srgbClr val="FF0000"/>
                </a:solidFill>
              </a:rPr>
              <a:t>Mouse case said, </a:t>
            </a:r>
            <a:r>
              <a:rPr lang="en-CA" sz="2200" i="1" dirty="0">
                <a:solidFill>
                  <a:srgbClr val="FF0000"/>
                </a:solidFill>
              </a:rPr>
              <a:t>in obiter</a:t>
            </a:r>
            <a:r>
              <a:rPr lang="en-CA" sz="2200" dirty="0">
                <a:solidFill>
                  <a:srgbClr val="FF0000"/>
                </a:solidFill>
              </a:rPr>
              <a:t>, that a fertilized, genetically altered </a:t>
            </a:r>
            <a:r>
              <a:rPr lang="en-CA" sz="2200" dirty="0" err="1">
                <a:solidFill>
                  <a:srgbClr val="FF0000"/>
                </a:solidFill>
              </a:rPr>
              <a:t>oncomouse</a:t>
            </a:r>
            <a:r>
              <a:rPr lang="en-CA" sz="2200" dirty="0">
                <a:solidFill>
                  <a:srgbClr val="FF0000"/>
                </a:solidFill>
              </a:rPr>
              <a:t> egg would be patentable </a:t>
            </a:r>
            <a:r>
              <a:rPr lang="en-CA" sz="2200" dirty="0">
                <a:solidFill>
                  <a:schemeClr val="bg1"/>
                </a:solidFill>
              </a:rPr>
              <a:t>subject matter, regardless of its development into a mouse (at para. 3, per Binnie J. for the minority; at para. 162, per </a:t>
            </a:r>
            <a:r>
              <a:rPr lang="en-CA" sz="2200" dirty="0" err="1">
                <a:solidFill>
                  <a:schemeClr val="bg1"/>
                </a:solidFill>
              </a:rPr>
              <a:t>Bastarache</a:t>
            </a:r>
            <a:r>
              <a:rPr lang="en-CA" sz="2200" dirty="0">
                <a:solidFill>
                  <a:schemeClr val="bg1"/>
                </a:solidFill>
              </a:rPr>
              <a:t> J. for the majority). </a:t>
            </a:r>
          </a:p>
          <a:p>
            <a:pPr lvl="1">
              <a:buFont typeface="Courier New" panose="02070309020205020404" pitchFamily="49" charset="0"/>
              <a:buChar char="o"/>
              <a:defRPr/>
            </a:pPr>
            <a:r>
              <a:rPr lang="en-CA" sz="2200" dirty="0">
                <a:solidFill>
                  <a:schemeClr val="bg1"/>
                </a:solidFill>
              </a:rPr>
              <a:t>So, an </a:t>
            </a:r>
            <a:r>
              <a:rPr lang="en-CA" sz="2200" dirty="0">
                <a:solidFill>
                  <a:srgbClr val="FFFF00"/>
                </a:solidFill>
              </a:rPr>
              <a:t>egg was patentable even if it grows into a mouse</a:t>
            </a:r>
            <a:r>
              <a:rPr lang="en-CA" sz="2200" dirty="0">
                <a:solidFill>
                  <a:schemeClr val="bg1"/>
                </a:solidFill>
              </a:rPr>
              <a:t>. </a:t>
            </a:r>
          </a:p>
          <a:p>
            <a:pPr lvl="1">
              <a:buFont typeface="Courier New" panose="02070309020205020404" pitchFamily="49" charset="0"/>
              <a:buChar char="o"/>
              <a:defRPr/>
            </a:pPr>
            <a:r>
              <a:rPr lang="en-CA" sz="2200" dirty="0">
                <a:solidFill>
                  <a:schemeClr val="bg1"/>
                </a:solidFill>
              </a:rPr>
              <a:t>By analogy, a </a:t>
            </a:r>
            <a:r>
              <a:rPr lang="en-CA" sz="2200" dirty="0">
                <a:solidFill>
                  <a:srgbClr val="FFFF00"/>
                </a:solidFill>
              </a:rPr>
              <a:t>gene is patentable even if it grows into a plant </a:t>
            </a:r>
            <a:endParaRPr lang="en-US" sz="2200" dirty="0">
              <a:solidFill>
                <a:srgbClr val="FFFF00"/>
              </a:solidFill>
            </a:endParaRPr>
          </a:p>
        </p:txBody>
      </p:sp>
      <p:sp>
        <p:nvSpPr>
          <p:cNvPr id="4" name="Slide Number Placeholder 3">
            <a:extLst>
              <a:ext uri="{FF2B5EF4-FFF2-40B4-BE49-F238E27FC236}">
                <a16:creationId xmlns:a16="http://schemas.microsoft.com/office/drawing/2014/main" id="{C3A64744-89DB-E507-714F-F8FD1B985B36}"/>
              </a:ext>
            </a:extLst>
          </p:cNvPr>
          <p:cNvSpPr>
            <a:spLocks noGrp="1"/>
          </p:cNvSpPr>
          <p:nvPr>
            <p:ph type="sldNum" sz="quarter" idx="12"/>
          </p:nvPr>
        </p:nvSpPr>
        <p:spPr/>
        <p:txBody>
          <a:bodyPr/>
          <a:lstStyle/>
          <a:p>
            <a:pPr defTabSz="342900" eaLnBrk="1" fontAlgn="auto" hangingPunct="1">
              <a:spcBef>
                <a:spcPts val="0"/>
              </a:spcBef>
              <a:spcAft>
                <a:spcPts val="0"/>
              </a:spcAft>
              <a:defRPr/>
            </a:pPr>
            <a:fld id="{FFEE4593-F6EA-A84D-92F2-777361EC3465}" type="slidenum">
              <a:rPr lang="en-US" sz="1350">
                <a:solidFill>
                  <a:prstClr val="black"/>
                </a:solidFill>
                <a:latin typeface="Arial"/>
                <a:ea typeface="+mn-ea"/>
              </a:rPr>
              <a:pPr defTabSz="342900" eaLnBrk="1" fontAlgn="auto" hangingPunct="1">
                <a:spcBef>
                  <a:spcPts val="0"/>
                </a:spcBef>
                <a:spcAft>
                  <a:spcPts val="0"/>
                </a:spcAft>
                <a:defRPr/>
              </a:pPr>
              <a:t>196</a:t>
            </a:fld>
            <a:endParaRPr lang="en-US" sz="1350">
              <a:solidFill>
                <a:prstClr val="black"/>
              </a:solidFill>
              <a:latin typeface="Arial"/>
              <a:ea typeface="+mn-ea"/>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Box 1">
            <a:extLst>
              <a:ext uri="{FF2B5EF4-FFF2-40B4-BE49-F238E27FC236}">
                <a16:creationId xmlns:a16="http://schemas.microsoft.com/office/drawing/2014/main" id="{6E4A1C85-A928-4253-0A54-D7EBD18AC624}"/>
              </a:ext>
            </a:extLst>
          </p:cNvPr>
          <p:cNvSpPr txBox="1">
            <a:spLocks noChangeArrowheads="1"/>
          </p:cNvSpPr>
          <p:nvPr/>
        </p:nvSpPr>
        <p:spPr bwMode="auto">
          <a:xfrm>
            <a:off x="3460750" y="123825"/>
            <a:ext cx="22225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sp>
        <p:nvSpPr>
          <p:cNvPr id="3" name="TextBox 2">
            <a:extLst>
              <a:ext uri="{FF2B5EF4-FFF2-40B4-BE49-F238E27FC236}">
                <a16:creationId xmlns:a16="http://schemas.microsoft.com/office/drawing/2014/main" id="{02575CA6-8739-B1EE-7868-A29F941EE6CA}"/>
              </a:ext>
            </a:extLst>
          </p:cNvPr>
          <p:cNvSpPr txBox="1"/>
          <p:nvPr/>
        </p:nvSpPr>
        <p:spPr>
          <a:xfrm>
            <a:off x="179388" y="1492250"/>
            <a:ext cx="8785225" cy="2862263"/>
          </a:xfrm>
          <a:prstGeom prst="rect">
            <a:avLst/>
          </a:prstGeom>
          <a:noFill/>
        </p:spPr>
        <p:txBody>
          <a:bodyPr>
            <a:spAutoFit/>
          </a:bodyPr>
          <a:lstStyle/>
          <a:p>
            <a:pPr>
              <a:defRPr/>
            </a:pPr>
            <a:r>
              <a:rPr lang="en-US" sz="3600" b="1" dirty="0">
                <a:solidFill>
                  <a:schemeClr val="bg1"/>
                </a:solidFill>
              </a:rPr>
              <a:t>Patentability of life questions</a:t>
            </a:r>
            <a:r>
              <a:rPr lang="en-US" sz="3600" b="1" dirty="0">
                <a:solidFill>
                  <a:srgbClr val="FF0000"/>
                </a:solidFill>
              </a:rPr>
              <a:t>…</a:t>
            </a:r>
          </a:p>
          <a:p>
            <a:pPr marL="385763" indent="-385763">
              <a:buFont typeface="+mj-lt"/>
              <a:buAutoNum type="arabicPeriod"/>
              <a:defRPr/>
            </a:pPr>
            <a:r>
              <a:rPr lang="en-US" sz="3600" dirty="0">
                <a:solidFill>
                  <a:schemeClr val="bg1"/>
                </a:solidFill>
              </a:rPr>
              <a:t>Should farmers have a right</a:t>
            </a:r>
            <a:r>
              <a:rPr lang="en-US" sz="3600" dirty="0">
                <a:solidFill>
                  <a:srgbClr val="FF0000"/>
                </a:solidFill>
              </a:rPr>
              <a:t>/</a:t>
            </a:r>
            <a:r>
              <a:rPr lang="en-US" sz="3600" dirty="0">
                <a:solidFill>
                  <a:schemeClr val="bg1"/>
                </a:solidFill>
              </a:rPr>
              <a:t>privilege to </a:t>
            </a:r>
            <a:r>
              <a:rPr lang="en-US" sz="3600" dirty="0">
                <a:solidFill>
                  <a:srgbClr val="FFFF00"/>
                </a:solidFill>
              </a:rPr>
              <a:t>save seed and replant</a:t>
            </a:r>
            <a:r>
              <a:rPr lang="en-US" sz="3600" dirty="0">
                <a:solidFill>
                  <a:srgbClr val="FF0000"/>
                </a:solidFill>
              </a:rPr>
              <a:t>?</a:t>
            </a:r>
            <a:endParaRPr lang="en-US" sz="3600" dirty="0">
              <a:solidFill>
                <a:schemeClr val="bg1"/>
              </a:solidFill>
            </a:endParaRPr>
          </a:p>
          <a:p>
            <a:pPr marL="385763" indent="-385763">
              <a:buFont typeface="+mj-lt"/>
              <a:buAutoNum type="arabicPeriod"/>
              <a:defRPr/>
            </a:pPr>
            <a:r>
              <a:rPr lang="en-US" sz="3600" dirty="0">
                <a:solidFill>
                  <a:schemeClr val="bg1"/>
                </a:solidFill>
              </a:rPr>
              <a:t>If so, </a:t>
            </a:r>
            <a:r>
              <a:rPr lang="en-US" sz="3600" dirty="0">
                <a:solidFill>
                  <a:srgbClr val="FFFF00"/>
                </a:solidFill>
              </a:rPr>
              <a:t>how</a:t>
            </a:r>
            <a:r>
              <a:rPr lang="en-US" sz="3600" dirty="0">
                <a:solidFill>
                  <a:schemeClr val="bg1"/>
                </a:solidFill>
              </a:rPr>
              <a:t> should this right</a:t>
            </a:r>
            <a:r>
              <a:rPr lang="en-US" sz="3600" dirty="0">
                <a:solidFill>
                  <a:srgbClr val="FF0000"/>
                </a:solidFill>
              </a:rPr>
              <a:t>/</a:t>
            </a:r>
            <a:r>
              <a:rPr lang="en-US" sz="3600" dirty="0">
                <a:solidFill>
                  <a:schemeClr val="bg1"/>
                </a:solidFill>
              </a:rPr>
              <a:t>privilege be protected at law</a:t>
            </a:r>
            <a:r>
              <a:rPr lang="en-US" sz="3600" dirty="0">
                <a:solidFill>
                  <a:srgbClr val="FF0000"/>
                </a:solidFill>
              </a:rPr>
              <a:t>?</a:t>
            </a:r>
            <a:r>
              <a:rPr lang="en-US" sz="3600" dirty="0">
                <a:solidFill>
                  <a:schemeClr val="bg1"/>
                </a:solidFill>
              </a:rPr>
              <a:t>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Text&#10;&#10;Description automatically generated">
            <a:extLst>
              <a:ext uri="{FF2B5EF4-FFF2-40B4-BE49-F238E27FC236}">
                <a16:creationId xmlns:a16="http://schemas.microsoft.com/office/drawing/2014/main" id="{63CA4C69-CB21-68F9-D103-7F396A891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038" y="266700"/>
            <a:ext cx="270192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Graphical user interface, text, application&#10;&#10;Description automatically generated">
            <a:extLst>
              <a:ext uri="{FF2B5EF4-FFF2-40B4-BE49-F238E27FC236}">
                <a16:creationId xmlns:a16="http://schemas.microsoft.com/office/drawing/2014/main" id="{F2B7814C-CD63-F469-177D-4C0C99588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350838"/>
            <a:ext cx="56007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9A9462A-71BC-7213-AC7C-BC09C34AA48E}"/>
              </a:ext>
            </a:extLst>
          </p:cNvPr>
          <p:cNvPicPr>
            <a:picLocks noChangeAspect="1"/>
          </p:cNvPicPr>
          <p:nvPr/>
        </p:nvPicPr>
        <p:blipFill>
          <a:blip r:embed="rId2"/>
          <a:stretch>
            <a:fillRect/>
          </a:stretch>
        </p:blipFill>
        <p:spPr>
          <a:xfrm>
            <a:off x="972716" y="723528"/>
            <a:ext cx="7198568" cy="1907953"/>
          </a:xfrm>
          <a:prstGeom prst="rect">
            <a:avLst/>
          </a:prstGeom>
        </p:spPr>
      </p:pic>
      <p:pic>
        <p:nvPicPr>
          <p:cNvPr id="5" name="Picture 4">
            <a:extLst>
              <a:ext uri="{FF2B5EF4-FFF2-40B4-BE49-F238E27FC236}">
                <a16:creationId xmlns:a16="http://schemas.microsoft.com/office/drawing/2014/main" id="{7A1C27DC-922B-174C-F8DC-F75E3452A535}"/>
              </a:ext>
            </a:extLst>
          </p:cNvPr>
          <p:cNvPicPr>
            <a:picLocks noChangeAspect="1"/>
          </p:cNvPicPr>
          <p:nvPr/>
        </p:nvPicPr>
        <p:blipFill>
          <a:blip r:embed="rId3"/>
          <a:stretch>
            <a:fillRect/>
          </a:stretch>
        </p:blipFill>
        <p:spPr>
          <a:xfrm>
            <a:off x="972716" y="2631501"/>
            <a:ext cx="7198568" cy="268215"/>
          </a:xfrm>
          <a:prstGeom prst="rect">
            <a:avLst/>
          </a:prstGeom>
        </p:spPr>
      </p:pic>
      <p:pic>
        <p:nvPicPr>
          <p:cNvPr id="7" name="Picture 6">
            <a:extLst>
              <a:ext uri="{FF2B5EF4-FFF2-40B4-BE49-F238E27FC236}">
                <a16:creationId xmlns:a16="http://schemas.microsoft.com/office/drawing/2014/main" id="{F1DCD5C4-E98E-ACD6-5A05-D786EB88393B}"/>
              </a:ext>
            </a:extLst>
          </p:cNvPr>
          <p:cNvPicPr>
            <a:picLocks noChangeAspect="1"/>
          </p:cNvPicPr>
          <p:nvPr/>
        </p:nvPicPr>
        <p:blipFill>
          <a:blip r:embed="rId4"/>
          <a:stretch>
            <a:fillRect/>
          </a:stretch>
        </p:blipFill>
        <p:spPr>
          <a:xfrm>
            <a:off x="972716" y="2894583"/>
            <a:ext cx="7198568" cy="247911"/>
          </a:xfrm>
          <a:prstGeom prst="rect">
            <a:avLst/>
          </a:prstGeom>
        </p:spPr>
      </p:pic>
      <p:pic>
        <p:nvPicPr>
          <p:cNvPr id="9" name="Picture 8">
            <a:extLst>
              <a:ext uri="{FF2B5EF4-FFF2-40B4-BE49-F238E27FC236}">
                <a16:creationId xmlns:a16="http://schemas.microsoft.com/office/drawing/2014/main" id="{A5B91208-8568-F80F-F2E2-1D56B1D3A233}"/>
              </a:ext>
            </a:extLst>
          </p:cNvPr>
          <p:cNvPicPr>
            <a:picLocks noChangeAspect="1"/>
          </p:cNvPicPr>
          <p:nvPr/>
        </p:nvPicPr>
        <p:blipFill>
          <a:blip r:embed="rId5"/>
          <a:stretch>
            <a:fillRect/>
          </a:stretch>
        </p:blipFill>
        <p:spPr>
          <a:xfrm>
            <a:off x="972716" y="3131840"/>
            <a:ext cx="7198568" cy="264402"/>
          </a:xfrm>
          <a:prstGeom prst="rect">
            <a:avLst/>
          </a:prstGeom>
        </p:spPr>
      </p:pic>
      <p:pic>
        <p:nvPicPr>
          <p:cNvPr id="11" name="Picture 10" descr="A screenshot of a survey&#10;&#10;Description automatically generated">
            <a:extLst>
              <a:ext uri="{FF2B5EF4-FFF2-40B4-BE49-F238E27FC236}">
                <a16:creationId xmlns:a16="http://schemas.microsoft.com/office/drawing/2014/main" id="{BF51F7C9-B85E-0EB3-4201-0B9EED0F5EAA}"/>
              </a:ext>
            </a:extLst>
          </p:cNvPr>
          <p:cNvPicPr>
            <a:picLocks noChangeAspect="1"/>
          </p:cNvPicPr>
          <p:nvPr/>
        </p:nvPicPr>
        <p:blipFill>
          <a:blip r:embed="rId6"/>
          <a:stretch>
            <a:fillRect/>
          </a:stretch>
        </p:blipFill>
        <p:spPr>
          <a:xfrm>
            <a:off x="972716" y="3396242"/>
            <a:ext cx="7198568" cy="1714361"/>
          </a:xfrm>
          <a:prstGeom prst="rect">
            <a:avLst/>
          </a:prstGeom>
        </p:spPr>
      </p:pic>
      <p:sp>
        <p:nvSpPr>
          <p:cNvPr id="2" name="TextBox 1">
            <a:extLst>
              <a:ext uri="{FF2B5EF4-FFF2-40B4-BE49-F238E27FC236}">
                <a16:creationId xmlns:a16="http://schemas.microsoft.com/office/drawing/2014/main" id="{01278DE9-6D2B-EAEE-9FE0-BB818053DD3A}"/>
              </a:ext>
            </a:extLst>
          </p:cNvPr>
          <p:cNvSpPr txBox="1"/>
          <p:nvPr/>
        </p:nvSpPr>
        <p:spPr>
          <a:xfrm>
            <a:off x="837644" y="0"/>
            <a:ext cx="7468711" cy="646331"/>
          </a:xfrm>
          <a:prstGeom prst="rect">
            <a:avLst/>
          </a:prstGeom>
          <a:noFill/>
        </p:spPr>
        <p:txBody>
          <a:bodyPr wrap="none" rtlCol="0">
            <a:spAutoFit/>
          </a:bodyPr>
          <a:lstStyle/>
          <a:p>
            <a:r>
              <a:rPr lang="en-US" sz="3600" dirty="0">
                <a:solidFill>
                  <a:schemeClr val="bg1"/>
                </a:solidFill>
              </a:rPr>
              <a:t>Please do if you have not already</a:t>
            </a:r>
            <a:r>
              <a:rPr lang="en-US" sz="3600" dirty="0">
                <a:solidFill>
                  <a:srgbClr val="FF0000"/>
                </a:solidFill>
              </a:rPr>
              <a:t>…</a:t>
            </a:r>
          </a:p>
        </p:txBody>
      </p:sp>
    </p:spTree>
    <p:extLst>
      <p:ext uri="{BB962C8B-B14F-4D97-AF65-F5344CB8AC3E}">
        <p14:creationId xmlns:p14="http://schemas.microsoft.com/office/powerpoint/2010/main" val="146036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4E5E1AA1-9BAC-AFFB-681F-5E11FBF2958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B6D103D3-D60F-9A84-D38C-A6B2FCDCAE1C}"/>
              </a:ext>
            </a:extLst>
          </p:cNvPr>
          <p:cNvPicPr>
            <a:picLocks noGrp="1" noChangeAspect="1"/>
          </p:cNvPicPr>
          <p:nvPr>
            <p:ph idx="1"/>
          </p:nvPr>
        </p:nvPicPr>
        <p:blipFill>
          <a:blip r:embed="rId2"/>
          <a:stretch>
            <a:fillRect/>
          </a:stretch>
        </p:blipFill>
        <p:spPr/>
      </p:pic>
      <p:sp>
        <p:nvSpPr>
          <p:cNvPr id="51203" name="TextBox 3">
            <a:extLst>
              <a:ext uri="{FF2B5EF4-FFF2-40B4-BE49-F238E27FC236}">
                <a16:creationId xmlns:a16="http://schemas.microsoft.com/office/drawing/2014/main" id="{62363111-52F0-4457-BBD0-A6840DB30688}"/>
              </a:ext>
            </a:extLst>
          </p:cNvPr>
          <p:cNvSpPr txBox="1">
            <a:spLocks noChangeArrowheads="1"/>
          </p:cNvSpPr>
          <p:nvPr/>
        </p:nvSpPr>
        <p:spPr bwMode="auto">
          <a:xfrm>
            <a:off x="1412875" y="0"/>
            <a:ext cx="631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a </a:t>
            </a:r>
            <a:r>
              <a:rPr lang="en-US" altLang="en-US" sz="4000">
                <a:solidFill>
                  <a:srgbClr val="FF0000"/>
                </a:solidFill>
              </a:rPr>
              <a:t>“</a:t>
            </a:r>
            <a:r>
              <a:rPr lang="en-US" altLang="en-US" sz="4000">
                <a:solidFill>
                  <a:schemeClr val="bg1"/>
                </a:solidFill>
              </a:rPr>
              <a:t>Featured Image</a:t>
            </a:r>
            <a:r>
              <a:rPr lang="en-US" altLang="en-US" sz="4000">
                <a:solidFill>
                  <a:srgbClr val="FF0000"/>
                </a:solidFill>
              </a:rPr>
              <a:t>”</a:t>
            </a:r>
            <a:endParaRPr lang="en-US" altLang="en-US" sz="4000">
              <a:solidFill>
                <a:srgbClr val="FFFF00"/>
              </a:solidFill>
            </a:endParaRPr>
          </a:p>
        </p:txBody>
      </p:sp>
      <p:pic>
        <p:nvPicPr>
          <p:cNvPr id="51204" name="Picture 7" descr="Graphical user interface, text, application&#10;&#10;Description automatically generated">
            <a:extLst>
              <a:ext uri="{FF2B5EF4-FFF2-40B4-BE49-F238E27FC236}">
                <a16:creationId xmlns:a16="http://schemas.microsoft.com/office/drawing/2014/main" id="{B3709E10-E0B4-700E-6180-17B8B7DE1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513" y="708025"/>
            <a:ext cx="1450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7D3F0030-5AD4-C79B-EBE9-3629999A0441}"/>
                  </a:ext>
                </a:extLst>
              </p14:cNvPr>
              <p14:cNvContentPartPr/>
              <p14:nvPr/>
            </p14:nvContentPartPr>
            <p14:xfrm>
              <a:off x="3802372" y="4372460"/>
              <a:ext cx="1469520" cy="639000"/>
            </p14:xfrm>
          </p:contentPart>
        </mc:Choice>
        <mc:Fallback xmlns="">
          <p:pic>
            <p:nvPicPr>
              <p:cNvPr id="9" name="Ink 8">
                <a:extLst>
                  <a:ext uri="{FF2B5EF4-FFF2-40B4-BE49-F238E27FC236}">
                    <a16:creationId xmlns:a16="http://schemas.microsoft.com/office/drawing/2014/main" id="{7D3F0030-5AD4-C79B-EBE9-3629999A0441}"/>
                  </a:ext>
                </a:extLst>
              </p:cNvPr>
              <p:cNvPicPr/>
              <p:nvPr/>
            </p:nvPicPr>
            <p:blipFill>
              <a:blip r:embed="rId4"/>
              <a:stretch>
                <a:fillRect/>
              </a:stretch>
            </p:blipFill>
            <p:spPr>
              <a:xfrm>
                <a:off x="3793374" y="4363460"/>
                <a:ext cx="1487156" cy="656640"/>
              </a:xfrm>
              <a:prstGeom prst="rect">
                <a:avLst/>
              </a:prstGeom>
            </p:spPr>
          </p:pic>
        </mc:Fallback>
      </mc:AlternateContent>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raphical user interface, website&#10;&#10;Description automatically generated">
            <a:extLst>
              <a:ext uri="{FF2B5EF4-FFF2-40B4-BE49-F238E27FC236}">
                <a16:creationId xmlns:a16="http://schemas.microsoft.com/office/drawing/2014/main" id="{1B7B71A5-F883-3F7E-A7C6-77FF675FB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350" y="347663"/>
            <a:ext cx="53213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Graphical user interface, website&#10;&#10;Description automatically generated">
            <a:extLst>
              <a:ext uri="{FF2B5EF4-FFF2-40B4-BE49-F238E27FC236}">
                <a16:creationId xmlns:a16="http://schemas.microsoft.com/office/drawing/2014/main" id="{61D49B81-7E60-B19F-6954-63BD2EB43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238" y="109538"/>
            <a:ext cx="50895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Text&#10;&#10;Description automatically generated">
            <a:extLst>
              <a:ext uri="{FF2B5EF4-FFF2-40B4-BE49-F238E27FC236}">
                <a16:creationId xmlns:a16="http://schemas.microsoft.com/office/drawing/2014/main" id="{6A88676E-C32A-1B01-C4FD-2C9CD70A4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123825"/>
            <a:ext cx="2711450"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Graphical user interface, text, application&#10;&#10;Description automatically generated">
            <a:extLst>
              <a:ext uri="{FF2B5EF4-FFF2-40B4-BE49-F238E27FC236}">
                <a16:creationId xmlns:a16="http://schemas.microsoft.com/office/drawing/2014/main" id="{8F3D519E-37B2-86AE-7B5D-960BA0222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138" y="220663"/>
            <a:ext cx="5165725"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5BB7FC-BA57-38D0-D8CB-DA37BD9DEDCF}"/>
              </a:ext>
            </a:extLst>
          </p:cNvPr>
          <p:cNvSpPr txBox="1"/>
          <p:nvPr/>
        </p:nvSpPr>
        <p:spPr>
          <a:xfrm>
            <a:off x="2054225" y="4068763"/>
            <a:ext cx="5035550" cy="522287"/>
          </a:xfrm>
          <a:prstGeom prst="rect">
            <a:avLst/>
          </a:prstGeom>
          <a:noFill/>
        </p:spPr>
        <p:txBody>
          <a:bodyPr wrap="none">
            <a:spAutoFit/>
          </a:bodyPr>
          <a:lstStyle/>
          <a:p>
            <a:pPr defTabSz="342900" eaLnBrk="1" fontAlgn="auto" hangingPunct="1">
              <a:spcBef>
                <a:spcPts val="0"/>
              </a:spcBef>
              <a:spcAft>
                <a:spcPts val="0"/>
              </a:spcAft>
              <a:defRPr/>
            </a:pPr>
            <a:r>
              <a:rPr lang="en-US" sz="2800" dirty="0">
                <a:solidFill>
                  <a:prstClr val="black"/>
                </a:solidFill>
                <a:latin typeface="Arial"/>
                <a:ea typeface="+mn-ea"/>
                <a:hlinkClick r:id="rId2"/>
              </a:rPr>
              <a:t>https://youtu.be/BwgnXZ98AfI</a:t>
            </a:r>
            <a:r>
              <a:rPr lang="en-US" sz="2800" dirty="0">
                <a:solidFill>
                  <a:prstClr val="black"/>
                </a:solidFill>
                <a:latin typeface="Arial"/>
                <a:ea typeface="+mn-ea"/>
              </a:rPr>
              <a:t> </a:t>
            </a:r>
          </a:p>
        </p:txBody>
      </p:sp>
      <p:pic>
        <p:nvPicPr>
          <p:cNvPr id="206850" name="Picture 3" descr="A tractor in a field&#10;&#10;Description automatically generated with medium confidence">
            <a:extLst>
              <a:ext uri="{FF2B5EF4-FFF2-40B4-BE49-F238E27FC236}">
                <a16:creationId xmlns:a16="http://schemas.microsoft.com/office/drawing/2014/main" id="{6AD0E1F8-4C6B-CA64-0932-E59DA6A37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552450"/>
            <a:ext cx="556260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Graphical user interface, website&#10;&#10;Description automatically generated">
            <a:extLst>
              <a:ext uri="{FF2B5EF4-FFF2-40B4-BE49-F238E27FC236}">
                <a16:creationId xmlns:a16="http://schemas.microsoft.com/office/drawing/2014/main" id="{B9F48791-7163-EE99-981E-E817DBB83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63" y="369888"/>
            <a:ext cx="481647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Graphical user interface, text&#10;&#10;Description automatically generated">
            <a:extLst>
              <a:ext uri="{FF2B5EF4-FFF2-40B4-BE49-F238E27FC236}">
                <a16:creationId xmlns:a16="http://schemas.microsoft.com/office/drawing/2014/main" id="{C5F43E0A-CDA9-96A2-9F94-8EE97DD99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300" y="195263"/>
            <a:ext cx="40894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Graphical user interface, website&#10;&#10;Description automatically generated">
            <a:extLst>
              <a:ext uri="{FF2B5EF4-FFF2-40B4-BE49-F238E27FC236}">
                <a16:creationId xmlns:a16="http://schemas.microsoft.com/office/drawing/2014/main" id="{EE53583F-6642-B220-5B22-9861EF3E4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838" y="123825"/>
            <a:ext cx="3108325"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Graphical user interface&#10;&#10;Description automatically generated">
            <a:extLst>
              <a:ext uri="{FF2B5EF4-FFF2-40B4-BE49-F238E27FC236}">
                <a16:creationId xmlns:a16="http://schemas.microsoft.com/office/drawing/2014/main" id="{AD38D559-077C-F042-4427-2146D3146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41300"/>
            <a:ext cx="26225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Text, letter&#10;&#10;Description automatically generated">
            <a:extLst>
              <a:ext uri="{FF2B5EF4-FFF2-40B4-BE49-F238E27FC236}">
                <a16:creationId xmlns:a16="http://schemas.microsoft.com/office/drawing/2014/main" id="{2AF17821-2990-E50F-58AC-AD8E11DAA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913" y="238125"/>
            <a:ext cx="36861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10ED5E2C-9659-0100-7481-EA9FE55B94CE}"/>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70E4592D-C4D2-D7D0-F184-56E1FEF1D485}"/>
              </a:ext>
            </a:extLst>
          </p:cNvPr>
          <p:cNvPicPr>
            <a:picLocks noGrp="1" noChangeAspect="1"/>
          </p:cNvPicPr>
          <p:nvPr>
            <p:ph idx="1"/>
          </p:nvPr>
        </p:nvPicPr>
        <p:blipFill>
          <a:blip r:embed="rId2"/>
          <a:stretch>
            <a:fillRect/>
          </a:stretch>
        </p:blipFill>
        <p:spPr/>
      </p:pic>
      <p:pic>
        <p:nvPicPr>
          <p:cNvPr id="52227" name="Picture 6" descr="Graphical user interface, text, application, email&#10;&#10;Description automatically generated">
            <a:extLst>
              <a:ext uri="{FF2B5EF4-FFF2-40B4-BE49-F238E27FC236}">
                <a16:creationId xmlns:a16="http://schemas.microsoft.com/office/drawing/2014/main" id="{7DCC2619-BADF-46EE-C27B-0905FCD25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273050"/>
            <a:ext cx="62103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C8FBB-C8F8-E006-D813-AAED7AA556B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662B6220-89EF-8267-FD0F-8303B4F1C86E}"/>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14018" name="Content Placeholder 3" descr="Crystal_Project_pause-queue.png">
            <a:extLst>
              <a:ext uri="{FF2B5EF4-FFF2-40B4-BE49-F238E27FC236}">
                <a16:creationId xmlns:a16="http://schemas.microsoft.com/office/drawing/2014/main" id="{277C01B3-160E-666C-37E1-0E52D544D360}"/>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19" name="Content Placeholder 3" descr="Crystal_Project_pause-queue.png">
            <a:extLst>
              <a:ext uri="{FF2B5EF4-FFF2-40B4-BE49-F238E27FC236}">
                <a16:creationId xmlns:a16="http://schemas.microsoft.com/office/drawing/2014/main" id="{79E1655B-67C9-034B-C468-D8C27AF55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5">
            <a:extLst>
              <a:ext uri="{FF2B5EF4-FFF2-40B4-BE49-F238E27FC236}">
                <a16:creationId xmlns:a16="http://schemas.microsoft.com/office/drawing/2014/main" id="{414A804F-E993-88AF-8AA1-D354D2BA7EBC}"/>
              </a:ext>
            </a:extLst>
          </p:cNvPr>
          <p:cNvSpPr>
            <a:spLocks noGrp="1" noChangeArrowheads="1"/>
          </p:cNvSpPr>
          <p:nvPr>
            <p:ph type="title"/>
          </p:nvPr>
        </p:nvSpPr>
        <p:spPr bwMode="auto">
          <a:xfrm>
            <a:off x="868363" y="47625"/>
            <a:ext cx="7407275" cy="666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r>
              <a:rPr lang="en-US" altLang="en-US" b="1">
                <a:solidFill>
                  <a:srgbClr val="FF0000"/>
                </a:solidFill>
              </a:rPr>
              <a:t>:</a:t>
            </a:r>
            <a:r>
              <a:rPr lang="en-US" altLang="en-US" b="1">
                <a:solidFill>
                  <a:srgbClr val="FFFF00"/>
                </a:solidFill>
              </a:rPr>
              <a:t> </a:t>
            </a:r>
            <a:r>
              <a:rPr lang="en-US" altLang="en-US">
                <a:solidFill>
                  <a:srgbClr val="FFFF00"/>
                </a:solidFill>
              </a:rPr>
              <a:t>Post-grant Issues</a:t>
            </a:r>
          </a:p>
        </p:txBody>
      </p:sp>
      <p:sp>
        <p:nvSpPr>
          <p:cNvPr id="2" name="Content Placeholder 1">
            <a:extLst>
              <a:ext uri="{FF2B5EF4-FFF2-40B4-BE49-F238E27FC236}">
                <a16:creationId xmlns:a16="http://schemas.microsoft.com/office/drawing/2014/main" id="{60294178-3A0C-7A26-78AA-2D36B66D9375}"/>
              </a:ext>
            </a:extLst>
          </p:cNvPr>
          <p:cNvSpPr>
            <a:spLocks noGrp="1"/>
          </p:cNvSpPr>
          <p:nvPr>
            <p:ph idx="1"/>
          </p:nvPr>
        </p:nvSpPr>
        <p:spPr>
          <a:xfrm>
            <a:off x="179388" y="1131888"/>
            <a:ext cx="8785225" cy="3738562"/>
          </a:xfrm>
        </p:spPr>
        <p:txBody>
          <a:bodyPr>
            <a:noAutofit/>
          </a:bodyPr>
          <a:lstStyle/>
          <a:p>
            <a:pPr marL="0" indent="0">
              <a:buFont typeface="Arial" panose="020B0604020202020204" pitchFamily="34" charset="0"/>
              <a:buNone/>
              <a:defRPr/>
            </a:pPr>
            <a:r>
              <a:rPr lang="en-US" sz="2000" b="1" dirty="0">
                <a:solidFill>
                  <a:srgbClr val="FF0000"/>
                </a:solidFill>
              </a:rPr>
              <a:t>A</a:t>
            </a:r>
            <a:r>
              <a:rPr lang="en-US" sz="2000" b="1" dirty="0">
                <a:solidFill>
                  <a:srgbClr val="FFFF00"/>
                </a:solidFill>
              </a:rPr>
              <a:t>.</a:t>
            </a:r>
            <a:r>
              <a:rPr lang="en-US" sz="2000" b="1" dirty="0">
                <a:solidFill>
                  <a:schemeClr val="bg1"/>
                </a:solidFill>
              </a:rPr>
              <a:t> Patent rights, once granted, can be lost </a:t>
            </a:r>
            <a:r>
              <a:rPr lang="en-US" sz="2000" dirty="0">
                <a:solidFill>
                  <a:schemeClr val="bg1"/>
                </a:solidFill>
              </a:rPr>
              <a:t>(see s. 60(1))</a:t>
            </a:r>
          </a:p>
          <a:p>
            <a:pPr>
              <a:defRPr/>
            </a:pPr>
            <a:r>
              <a:rPr lang="en-US" sz="2000" dirty="0">
                <a:solidFill>
                  <a:schemeClr val="bg1"/>
                </a:solidFill>
              </a:rPr>
              <a:t>Who is an “</a:t>
            </a:r>
            <a:r>
              <a:rPr lang="en-US" sz="2000" dirty="0">
                <a:solidFill>
                  <a:srgbClr val="FFFF00"/>
                </a:solidFill>
              </a:rPr>
              <a:t>interested person</a:t>
            </a:r>
            <a:r>
              <a:rPr lang="en-US" sz="2000" dirty="0">
                <a:solidFill>
                  <a:schemeClr val="bg1"/>
                </a:solidFill>
              </a:rPr>
              <a:t>”  under s. 60(1):</a:t>
            </a:r>
          </a:p>
          <a:p>
            <a:pPr lvl="1">
              <a:buFont typeface="Courier New" panose="02070309020205020404" pitchFamily="49" charset="0"/>
              <a:buChar char="o"/>
              <a:defRPr/>
            </a:pPr>
            <a:r>
              <a:rPr lang="en-US" sz="2000" dirty="0">
                <a:solidFill>
                  <a:srgbClr val="FFFF00"/>
                </a:solidFill>
              </a:rPr>
              <a:t>Actual or potential infringers</a:t>
            </a:r>
          </a:p>
          <a:p>
            <a:pPr lvl="1">
              <a:buFont typeface="Courier New" panose="02070309020205020404" pitchFamily="49" charset="0"/>
              <a:buChar char="o"/>
              <a:defRPr/>
            </a:pPr>
            <a:r>
              <a:rPr lang="en-US" sz="2000" dirty="0">
                <a:solidFill>
                  <a:srgbClr val="FFFF00"/>
                </a:solidFill>
              </a:rPr>
              <a:t>Anyone</a:t>
            </a:r>
            <a:r>
              <a:rPr lang="en-US" sz="2000" dirty="0">
                <a:solidFill>
                  <a:schemeClr val="bg1"/>
                </a:solidFill>
              </a:rPr>
              <a:t> dealing with the same/similar kind of thing as the Defendant and is </a:t>
            </a:r>
            <a:r>
              <a:rPr lang="en-US" sz="2000" dirty="0">
                <a:solidFill>
                  <a:srgbClr val="FFFF00"/>
                </a:solidFill>
              </a:rPr>
              <a:t>in competition</a:t>
            </a:r>
            <a:r>
              <a:rPr lang="en-US" sz="2000" dirty="0">
                <a:solidFill>
                  <a:schemeClr val="bg1"/>
                </a:solidFill>
              </a:rPr>
              <a:t>.</a:t>
            </a:r>
          </a:p>
          <a:p>
            <a:pPr lvl="1">
              <a:buFont typeface="Courier New" panose="02070309020205020404" pitchFamily="49" charset="0"/>
              <a:buChar char="o"/>
              <a:defRPr/>
            </a:pPr>
            <a:r>
              <a:rPr lang="en-US" sz="2000" dirty="0">
                <a:solidFill>
                  <a:srgbClr val="FFFF00"/>
                </a:solidFill>
              </a:rPr>
              <a:t>Where a person is using or wants to use an invention in respect of which another person claims to have a patent</a:t>
            </a:r>
          </a:p>
          <a:p>
            <a:pPr marL="642938" lvl="2" indent="0">
              <a:buFont typeface="Arial" panose="020B0604020202020204" pitchFamily="34" charset="0"/>
              <a:buNone/>
              <a:defRPr/>
            </a:pPr>
            <a:r>
              <a:rPr lang="en-US" sz="2000" dirty="0">
                <a:solidFill>
                  <a:schemeClr val="bg1"/>
                </a:solidFill>
              </a:rPr>
              <a:t>Per </a:t>
            </a:r>
            <a:r>
              <a:rPr lang="en-US" sz="2000" i="1" u="sng" dirty="0">
                <a:solidFill>
                  <a:schemeClr val="bg1"/>
                </a:solidFill>
              </a:rPr>
              <a:t>Purcell Systems, Inc. v. Argus Technologies</a:t>
            </a:r>
            <a:r>
              <a:rPr lang="en-US" sz="2000" i="1" dirty="0">
                <a:solidFill>
                  <a:schemeClr val="bg1"/>
                </a:solidFill>
              </a:rPr>
              <a:t>, </a:t>
            </a:r>
            <a:r>
              <a:rPr lang="en-US" sz="2000" dirty="0">
                <a:solidFill>
                  <a:schemeClr val="bg1"/>
                </a:solidFill>
              </a:rPr>
              <a:t>2008 FC 1210. </a:t>
            </a:r>
          </a:p>
          <a:p>
            <a:pPr>
              <a:defRPr/>
            </a:pPr>
            <a:r>
              <a:rPr lang="en-US" sz="2000" dirty="0">
                <a:solidFill>
                  <a:schemeClr val="bg1"/>
                </a:solidFill>
              </a:rPr>
              <a:t>One</a:t>
            </a:r>
            <a:r>
              <a:rPr lang="en-US" sz="2000" dirty="0">
                <a:solidFill>
                  <a:srgbClr val="FF0000"/>
                </a:solidFill>
              </a:rPr>
              <a:t>-</a:t>
            </a:r>
            <a:r>
              <a:rPr lang="en-US" sz="2000" dirty="0">
                <a:solidFill>
                  <a:schemeClr val="bg1"/>
                </a:solidFill>
              </a:rPr>
              <a:t>way patents can be invalidated </a:t>
            </a:r>
            <a:r>
              <a:rPr lang="en-US" sz="2000" dirty="0">
                <a:solidFill>
                  <a:srgbClr val="FF0000"/>
                </a:solidFill>
              </a:rPr>
              <a:t>= </a:t>
            </a:r>
            <a:r>
              <a:rPr lang="en-US" sz="2000" dirty="0">
                <a:solidFill>
                  <a:schemeClr val="bg1"/>
                </a:solidFill>
              </a:rPr>
              <a:t>new prior art (s. 48.1(1))</a:t>
            </a:r>
          </a:p>
        </p:txBody>
      </p:sp>
      <p:sp>
        <p:nvSpPr>
          <p:cNvPr id="4" name="Slide Number Placeholder 3">
            <a:extLst>
              <a:ext uri="{FF2B5EF4-FFF2-40B4-BE49-F238E27FC236}">
                <a16:creationId xmlns:a16="http://schemas.microsoft.com/office/drawing/2014/main" id="{76D0EFA0-6F23-57C2-9837-AF3805ABF379}"/>
              </a:ext>
            </a:extLst>
          </p:cNvPr>
          <p:cNvSpPr>
            <a:spLocks noGrp="1"/>
          </p:cNvSpPr>
          <p:nvPr>
            <p:ph type="sldNum" sz="quarter" idx="12"/>
          </p:nvPr>
        </p:nvSpPr>
        <p:spPr/>
        <p:txBody>
          <a:bodyPr/>
          <a:lstStyle/>
          <a:p>
            <a:pPr defTabSz="342900" eaLnBrk="1" fontAlgn="auto" hangingPunct="1">
              <a:spcBef>
                <a:spcPts val="0"/>
              </a:spcBef>
              <a:spcAft>
                <a:spcPts val="0"/>
              </a:spcAft>
              <a:defRPr/>
            </a:pPr>
            <a:fld id="{A80ED54F-D347-2244-B505-D1D365962C93}" type="slidenum">
              <a:rPr lang="en-US" sz="1350">
                <a:solidFill>
                  <a:prstClr val="black"/>
                </a:solidFill>
                <a:latin typeface="Arial"/>
                <a:ea typeface="+mn-ea"/>
              </a:rPr>
              <a:pPr defTabSz="342900" eaLnBrk="1" fontAlgn="auto" hangingPunct="1">
                <a:spcBef>
                  <a:spcPts val="0"/>
                </a:spcBef>
                <a:spcAft>
                  <a:spcPts val="0"/>
                </a:spcAft>
                <a:defRPr/>
              </a:pPr>
              <a:t>212</a:t>
            </a:fld>
            <a:endParaRPr lang="en-US" sz="1350">
              <a:solidFill>
                <a:prstClr val="black"/>
              </a:solidFill>
              <a:latin typeface="Arial"/>
              <a:ea typeface="+mn-ea"/>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5">
            <a:extLst>
              <a:ext uri="{FF2B5EF4-FFF2-40B4-BE49-F238E27FC236}">
                <a16:creationId xmlns:a16="http://schemas.microsoft.com/office/drawing/2014/main" id="{7F2F6E6D-6938-0E7C-4A5D-D0E886F9CEB4}"/>
              </a:ext>
            </a:extLst>
          </p:cNvPr>
          <p:cNvSpPr>
            <a:spLocks noGrp="1" noChangeArrowheads="1"/>
          </p:cNvSpPr>
          <p:nvPr>
            <p:ph type="title"/>
          </p:nvPr>
        </p:nvSpPr>
        <p:spPr bwMode="auto">
          <a:xfrm>
            <a:off x="868363" y="123825"/>
            <a:ext cx="7407275" cy="666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r>
              <a:rPr lang="en-US" altLang="en-US" b="1">
                <a:solidFill>
                  <a:srgbClr val="FF0000"/>
                </a:solidFill>
              </a:rPr>
              <a:t>:</a:t>
            </a:r>
            <a:r>
              <a:rPr lang="en-US" altLang="en-US" b="1">
                <a:solidFill>
                  <a:srgbClr val="FFFF00"/>
                </a:solidFill>
              </a:rPr>
              <a:t> </a:t>
            </a:r>
            <a:r>
              <a:rPr lang="en-US" altLang="en-US">
                <a:solidFill>
                  <a:srgbClr val="FFFF00"/>
                </a:solidFill>
              </a:rPr>
              <a:t>Post-grant Issues</a:t>
            </a:r>
          </a:p>
        </p:txBody>
      </p:sp>
      <p:sp>
        <p:nvSpPr>
          <p:cNvPr id="2" name="Content Placeholder 1">
            <a:extLst>
              <a:ext uri="{FF2B5EF4-FFF2-40B4-BE49-F238E27FC236}">
                <a16:creationId xmlns:a16="http://schemas.microsoft.com/office/drawing/2014/main" id="{A3C907E3-E174-6CA2-2499-54CED89C2268}"/>
              </a:ext>
            </a:extLst>
          </p:cNvPr>
          <p:cNvSpPr>
            <a:spLocks noGrp="1"/>
          </p:cNvSpPr>
          <p:nvPr>
            <p:ph idx="1"/>
          </p:nvPr>
        </p:nvSpPr>
        <p:spPr>
          <a:xfrm>
            <a:off x="250825" y="1131888"/>
            <a:ext cx="8785225" cy="3887787"/>
          </a:xfrm>
        </p:spPr>
        <p:txBody>
          <a:bodyPr>
            <a:noAutofit/>
          </a:bodyPr>
          <a:lstStyle/>
          <a:p>
            <a:pPr marL="0" indent="0">
              <a:buFont typeface="Arial" panose="020B0604020202020204" pitchFamily="34" charset="0"/>
              <a:buNone/>
              <a:defRPr/>
            </a:pPr>
            <a:r>
              <a:rPr lang="en-US" b="1" dirty="0">
                <a:solidFill>
                  <a:srgbClr val="FF0000"/>
                </a:solidFill>
              </a:rPr>
              <a:t>A</a:t>
            </a:r>
            <a:r>
              <a:rPr lang="en-US" b="1" dirty="0">
                <a:solidFill>
                  <a:srgbClr val="FFFF00"/>
                </a:solidFill>
              </a:rPr>
              <a:t>.</a:t>
            </a:r>
            <a:r>
              <a:rPr lang="en-US" b="1" dirty="0">
                <a:solidFill>
                  <a:schemeClr val="bg1"/>
                </a:solidFill>
              </a:rPr>
              <a:t> </a:t>
            </a:r>
            <a:r>
              <a:rPr lang="en-US" b="1" dirty="0">
                <a:solidFill>
                  <a:srgbClr val="FFFF00"/>
                </a:solidFill>
              </a:rPr>
              <a:t>Patent rights</a:t>
            </a:r>
            <a:r>
              <a:rPr lang="en-US" b="1" dirty="0">
                <a:solidFill>
                  <a:srgbClr val="FF0000"/>
                </a:solidFill>
              </a:rPr>
              <a:t>,</a:t>
            </a:r>
            <a:r>
              <a:rPr lang="en-US" b="1" dirty="0">
                <a:solidFill>
                  <a:srgbClr val="FFFF00"/>
                </a:solidFill>
              </a:rPr>
              <a:t> once granted</a:t>
            </a:r>
            <a:r>
              <a:rPr lang="en-US" b="1" dirty="0">
                <a:solidFill>
                  <a:srgbClr val="FF0000"/>
                </a:solidFill>
              </a:rPr>
              <a:t>,</a:t>
            </a:r>
            <a:r>
              <a:rPr lang="en-US" b="1" dirty="0">
                <a:solidFill>
                  <a:srgbClr val="FFFF00"/>
                </a:solidFill>
              </a:rPr>
              <a:t> can be lost</a:t>
            </a:r>
            <a:r>
              <a:rPr lang="en-US" b="1" dirty="0">
                <a:solidFill>
                  <a:srgbClr val="FF0000"/>
                </a:solidFill>
              </a:rPr>
              <a:t>.</a:t>
            </a:r>
          </a:p>
          <a:p>
            <a:pPr marL="0" indent="0">
              <a:buFont typeface="Arial" panose="020B0604020202020204" pitchFamily="34" charset="0"/>
              <a:buNone/>
              <a:defRPr/>
            </a:pPr>
            <a:r>
              <a:rPr lang="en-CA" dirty="0">
                <a:solidFill>
                  <a:schemeClr val="bg1"/>
                </a:solidFill>
              </a:rPr>
              <a:t>S. 48.1(1) provides that: </a:t>
            </a:r>
            <a:r>
              <a:rPr lang="en-CA" i="1" dirty="0">
                <a:solidFill>
                  <a:schemeClr val="bg1"/>
                </a:solidFill>
              </a:rPr>
              <a:t>“</a:t>
            </a:r>
            <a:r>
              <a:rPr lang="en-US" i="1" dirty="0">
                <a:solidFill>
                  <a:srgbClr val="FFFF00"/>
                </a:solidFill>
              </a:rPr>
              <a:t>Any person may request a re-examination of any claim of a patent by </a:t>
            </a:r>
            <a:r>
              <a:rPr lang="en-US" i="1" dirty="0">
                <a:solidFill>
                  <a:schemeClr val="bg1"/>
                </a:solidFill>
              </a:rPr>
              <a:t>filing with the Commissioner prior art, consisting of patents, applications for patents open to public inspection and printed publications, and by paying a prescribed fee.”</a:t>
            </a:r>
            <a:endParaRPr lang="en-CA" i="1" dirty="0">
              <a:solidFill>
                <a:schemeClr val="bg1"/>
              </a:solidFill>
            </a:endParaRPr>
          </a:p>
          <a:p>
            <a:pPr marL="0" indent="0">
              <a:buFont typeface="Arial" panose="020B0604020202020204" pitchFamily="34" charset="0"/>
              <a:buNone/>
              <a:defRPr/>
            </a:pPr>
            <a:endParaRPr lang="en-US" sz="1950" dirty="0">
              <a:solidFill>
                <a:schemeClr val="bg1"/>
              </a:solidFill>
            </a:endParaRPr>
          </a:p>
        </p:txBody>
      </p:sp>
      <p:sp>
        <p:nvSpPr>
          <p:cNvPr id="4" name="Slide Number Placeholder 3">
            <a:extLst>
              <a:ext uri="{FF2B5EF4-FFF2-40B4-BE49-F238E27FC236}">
                <a16:creationId xmlns:a16="http://schemas.microsoft.com/office/drawing/2014/main" id="{5F89FF96-963D-F13A-DEC2-8ECB992617EC}"/>
              </a:ext>
            </a:extLst>
          </p:cNvPr>
          <p:cNvSpPr>
            <a:spLocks noGrp="1"/>
          </p:cNvSpPr>
          <p:nvPr>
            <p:ph type="sldNum" sz="quarter" idx="12"/>
          </p:nvPr>
        </p:nvSpPr>
        <p:spPr/>
        <p:txBody>
          <a:bodyPr/>
          <a:lstStyle/>
          <a:p>
            <a:pPr defTabSz="342900" eaLnBrk="1" fontAlgn="auto" hangingPunct="1">
              <a:spcBef>
                <a:spcPts val="0"/>
              </a:spcBef>
              <a:spcAft>
                <a:spcPts val="0"/>
              </a:spcAft>
              <a:defRPr/>
            </a:pPr>
            <a:fld id="{B138BF30-9CA6-A946-8538-C93A436EF380}" type="slidenum">
              <a:rPr lang="en-US" sz="1350">
                <a:solidFill>
                  <a:prstClr val="black"/>
                </a:solidFill>
                <a:latin typeface="Arial"/>
                <a:ea typeface="+mn-ea"/>
              </a:rPr>
              <a:pPr defTabSz="342900" eaLnBrk="1" fontAlgn="auto" hangingPunct="1">
                <a:spcBef>
                  <a:spcPts val="0"/>
                </a:spcBef>
                <a:spcAft>
                  <a:spcPts val="0"/>
                </a:spcAft>
                <a:defRPr/>
              </a:pPr>
              <a:t>213</a:t>
            </a:fld>
            <a:endParaRPr lang="en-US" sz="1350">
              <a:solidFill>
                <a:prstClr val="black"/>
              </a:solidFill>
              <a:latin typeface="Arial"/>
              <a:ea typeface="+mn-ea"/>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5">
            <a:extLst>
              <a:ext uri="{FF2B5EF4-FFF2-40B4-BE49-F238E27FC236}">
                <a16:creationId xmlns:a16="http://schemas.microsoft.com/office/drawing/2014/main" id="{07096AEF-44B4-EB73-9116-FBA6220017CE}"/>
              </a:ext>
            </a:extLst>
          </p:cNvPr>
          <p:cNvSpPr>
            <a:spLocks noGrp="1" noChangeArrowheads="1"/>
          </p:cNvSpPr>
          <p:nvPr>
            <p:ph type="title"/>
          </p:nvPr>
        </p:nvSpPr>
        <p:spPr bwMode="auto">
          <a:xfrm>
            <a:off x="904875" y="112713"/>
            <a:ext cx="7334250" cy="72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r>
              <a:rPr lang="en-US" altLang="en-US" b="1">
                <a:solidFill>
                  <a:srgbClr val="FF0000"/>
                </a:solidFill>
              </a:rPr>
              <a:t>: </a:t>
            </a:r>
            <a:r>
              <a:rPr lang="en-US" altLang="en-US">
                <a:solidFill>
                  <a:srgbClr val="FFFF00"/>
                </a:solidFill>
              </a:rPr>
              <a:t>Post-grant Issues</a:t>
            </a:r>
            <a:endParaRPr lang="en-US" altLang="en-US" b="1">
              <a:solidFill>
                <a:srgbClr val="FFFF00"/>
              </a:solidFill>
            </a:endParaRPr>
          </a:p>
        </p:txBody>
      </p:sp>
      <p:sp>
        <p:nvSpPr>
          <p:cNvPr id="2" name="Content Placeholder 1">
            <a:extLst>
              <a:ext uri="{FF2B5EF4-FFF2-40B4-BE49-F238E27FC236}">
                <a16:creationId xmlns:a16="http://schemas.microsoft.com/office/drawing/2014/main" id="{B4DD0758-97E6-613D-4816-F5890085977A}"/>
              </a:ext>
            </a:extLst>
          </p:cNvPr>
          <p:cNvSpPr>
            <a:spLocks noGrp="1"/>
          </p:cNvSpPr>
          <p:nvPr>
            <p:ph idx="1"/>
          </p:nvPr>
        </p:nvSpPr>
        <p:spPr>
          <a:xfrm>
            <a:off x="287338" y="1203325"/>
            <a:ext cx="8569325" cy="3570288"/>
          </a:xfrm>
        </p:spPr>
        <p:txBody>
          <a:bodyPr>
            <a:normAutofit lnSpcReduction="10000"/>
          </a:bodyPr>
          <a:lstStyle/>
          <a:p>
            <a:pPr marL="0" indent="0">
              <a:buFont typeface="Arial" panose="020B0604020202020204" pitchFamily="34" charset="0"/>
              <a:buNone/>
              <a:defRPr/>
            </a:pPr>
            <a:r>
              <a:rPr lang="en-US" sz="2800" b="1" dirty="0">
                <a:solidFill>
                  <a:srgbClr val="FF0000"/>
                </a:solidFill>
              </a:rPr>
              <a:t>B</a:t>
            </a:r>
            <a:r>
              <a:rPr lang="en-US" sz="2800" b="1" dirty="0">
                <a:solidFill>
                  <a:srgbClr val="FFFF00"/>
                </a:solidFill>
              </a:rPr>
              <a:t>.</a:t>
            </a:r>
            <a:r>
              <a:rPr lang="en-US" sz="2800" b="1" dirty="0">
                <a:solidFill>
                  <a:srgbClr val="FF0000"/>
                </a:solidFill>
              </a:rPr>
              <a:t> </a:t>
            </a:r>
            <a:r>
              <a:rPr lang="en-US" sz="2800" b="1" dirty="0">
                <a:solidFill>
                  <a:srgbClr val="FFFF00"/>
                </a:solidFill>
              </a:rPr>
              <a:t>Patent rights</a:t>
            </a:r>
            <a:r>
              <a:rPr lang="en-US" sz="2800" b="1" dirty="0">
                <a:solidFill>
                  <a:srgbClr val="FF0000"/>
                </a:solidFill>
              </a:rPr>
              <a:t>,</a:t>
            </a:r>
            <a:r>
              <a:rPr lang="en-US" sz="2800" b="1" dirty="0">
                <a:solidFill>
                  <a:srgbClr val="FFFF00"/>
                </a:solidFill>
              </a:rPr>
              <a:t> once granted</a:t>
            </a:r>
            <a:r>
              <a:rPr lang="en-US" sz="2800" b="1" dirty="0">
                <a:solidFill>
                  <a:srgbClr val="FF0000"/>
                </a:solidFill>
              </a:rPr>
              <a:t>,</a:t>
            </a:r>
            <a:r>
              <a:rPr lang="en-US" sz="2800" b="1" dirty="0">
                <a:solidFill>
                  <a:srgbClr val="FFFF00"/>
                </a:solidFill>
              </a:rPr>
              <a:t> can be modified</a:t>
            </a:r>
            <a:r>
              <a:rPr lang="en-US" sz="2800" b="1" dirty="0">
                <a:solidFill>
                  <a:srgbClr val="FF0000"/>
                </a:solidFill>
              </a:rPr>
              <a:t>…</a:t>
            </a:r>
          </a:p>
          <a:p>
            <a:pPr>
              <a:defRPr/>
            </a:pPr>
            <a:r>
              <a:rPr lang="en-US" sz="2800" dirty="0">
                <a:solidFill>
                  <a:schemeClr val="bg1"/>
                </a:solidFill>
              </a:rPr>
              <a:t>See s. 48(1), which permits parts of a patent to be disclaimed</a:t>
            </a:r>
          </a:p>
          <a:p>
            <a:pPr lvl="1">
              <a:buFont typeface="Courier New" panose="02070309020205020404" pitchFamily="49" charset="0"/>
              <a:buChar char="o"/>
              <a:defRPr/>
            </a:pPr>
            <a:r>
              <a:rPr lang="en-US" dirty="0">
                <a:solidFill>
                  <a:schemeClr val="bg1"/>
                </a:solidFill>
              </a:rPr>
              <a:t>S. 48(1)(a): Claim is </a:t>
            </a:r>
            <a:r>
              <a:rPr lang="en-US" dirty="0">
                <a:solidFill>
                  <a:srgbClr val="FFFF00"/>
                </a:solidFill>
              </a:rPr>
              <a:t>overbroad when it is more than what was invented</a:t>
            </a:r>
          </a:p>
          <a:p>
            <a:pPr lvl="1">
              <a:buFont typeface="Courier New" panose="02070309020205020404" pitchFamily="49" charset="0"/>
              <a:buChar char="o"/>
              <a:defRPr/>
            </a:pPr>
            <a:r>
              <a:rPr lang="en-US" dirty="0">
                <a:solidFill>
                  <a:schemeClr val="bg1"/>
                </a:solidFill>
              </a:rPr>
              <a:t>S. 48(1)(b): Claim is </a:t>
            </a:r>
            <a:r>
              <a:rPr lang="en-US" dirty="0">
                <a:solidFill>
                  <a:srgbClr val="FFFF00"/>
                </a:solidFill>
              </a:rPr>
              <a:t>overbroad if it claims subject matter to which the patentee had no lawful right</a:t>
            </a:r>
          </a:p>
          <a:p>
            <a:pPr lvl="2">
              <a:defRPr/>
            </a:pPr>
            <a:endParaRPr lang="en-US" dirty="0"/>
          </a:p>
        </p:txBody>
      </p:sp>
      <p:sp>
        <p:nvSpPr>
          <p:cNvPr id="4" name="Slide Number Placeholder 3">
            <a:extLst>
              <a:ext uri="{FF2B5EF4-FFF2-40B4-BE49-F238E27FC236}">
                <a16:creationId xmlns:a16="http://schemas.microsoft.com/office/drawing/2014/main" id="{E30B730F-10C8-8148-B6F3-B007788E766C}"/>
              </a:ext>
            </a:extLst>
          </p:cNvPr>
          <p:cNvSpPr>
            <a:spLocks noGrp="1"/>
          </p:cNvSpPr>
          <p:nvPr>
            <p:ph type="sldNum" sz="quarter" idx="12"/>
          </p:nvPr>
        </p:nvSpPr>
        <p:spPr/>
        <p:txBody>
          <a:bodyPr/>
          <a:lstStyle/>
          <a:p>
            <a:pPr defTabSz="342900" eaLnBrk="1" fontAlgn="auto" hangingPunct="1">
              <a:spcBef>
                <a:spcPts val="0"/>
              </a:spcBef>
              <a:spcAft>
                <a:spcPts val="0"/>
              </a:spcAft>
              <a:defRPr/>
            </a:pPr>
            <a:fld id="{3983CE03-8BFC-5F41-B271-96613E12DAF6}" type="slidenum">
              <a:rPr lang="en-US" sz="1350">
                <a:solidFill>
                  <a:prstClr val="black"/>
                </a:solidFill>
                <a:latin typeface="Arial"/>
                <a:ea typeface="+mn-ea"/>
              </a:rPr>
              <a:pPr defTabSz="342900" eaLnBrk="1" fontAlgn="auto" hangingPunct="1">
                <a:spcBef>
                  <a:spcPts val="0"/>
                </a:spcBef>
                <a:spcAft>
                  <a:spcPts val="0"/>
                </a:spcAft>
                <a:defRPr/>
              </a:pPr>
              <a:t>214</a:t>
            </a:fld>
            <a:endParaRPr lang="en-US" sz="1350">
              <a:solidFill>
                <a:prstClr val="black"/>
              </a:solidFill>
              <a:latin typeface="Arial"/>
              <a:ea typeface="+mn-ea"/>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4E4924-81CB-5F6D-591C-F08F7CADA2E7}"/>
              </a:ext>
            </a:extLst>
          </p:cNvPr>
          <p:cNvSpPr>
            <a:spLocks noGrp="1"/>
          </p:cNvSpPr>
          <p:nvPr>
            <p:ph type="title"/>
          </p:nvPr>
        </p:nvSpPr>
        <p:spPr>
          <a:xfrm>
            <a:off x="941388" y="107950"/>
            <a:ext cx="7261225" cy="735013"/>
          </a:xfrm>
        </p:spPr>
        <p:txBody>
          <a:bodyPr>
            <a:normAutofit fontScale="90000"/>
          </a:bodyPr>
          <a:lstStyle/>
          <a:p>
            <a:pPr>
              <a:defRPr/>
            </a:pPr>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rgbClr val="FFFF00"/>
                </a:solidFill>
              </a:rPr>
              <a:t>Post-grant Issues</a:t>
            </a:r>
            <a:endParaRPr lang="en-US" b="1" dirty="0">
              <a:solidFill>
                <a:srgbClr val="FFFF00"/>
              </a:solidFill>
            </a:endParaRPr>
          </a:p>
        </p:txBody>
      </p:sp>
      <p:sp>
        <p:nvSpPr>
          <p:cNvPr id="2" name="Content Placeholder 1">
            <a:extLst>
              <a:ext uri="{FF2B5EF4-FFF2-40B4-BE49-F238E27FC236}">
                <a16:creationId xmlns:a16="http://schemas.microsoft.com/office/drawing/2014/main" id="{349091C5-991A-A135-BBC4-F972E4615BBC}"/>
              </a:ext>
            </a:extLst>
          </p:cNvPr>
          <p:cNvSpPr>
            <a:spLocks noGrp="1"/>
          </p:cNvSpPr>
          <p:nvPr>
            <p:ph idx="1"/>
          </p:nvPr>
        </p:nvSpPr>
        <p:spPr>
          <a:xfrm>
            <a:off x="215900" y="1185863"/>
            <a:ext cx="8712200" cy="3849687"/>
          </a:xfrm>
        </p:spPr>
        <p:txBody>
          <a:bodyPr>
            <a:noAutofit/>
          </a:bodyPr>
          <a:lstStyle/>
          <a:p>
            <a:pPr marL="0" indent="0">
              <a:buFont typeface="Arial" panose="020B0604020202020204" pitchFamily="34" charset="0"/>
              <a:buNone/>
              <a:defRPr/>
            </a:pPr>
            <a:r>
              <a:rPr lang="en-US" sz="2200" b="1" dirty="0">
                <a:solidFill>
                  <a:srgbClr val="FF0000"/>
                </a:solidFill>
              </a:rPr>
              <a:t>C</a:t>
            </a:r>
            <a:r>
              <a:rPr lang="en-US" sz="2200" b="1" dirty="0">
                <a:solidFill>
                  <a:srgbClr val="FFFF00"/>
                </a:solidFill>
              </a:rPr>
              <a:t>. </a:t>
            </a:r>
            <a:r>
              <a:rPr lang="en-US" sz="2200" b="1" dirty="0">
                <a:solidFill>
                  <a:schemeClr val="bg1"/>
                </a:solidFill>
              </a:rPr>
              <a:t>Patent rights, once granted, can be dedicated to the public </a:t>
            </a:r>
          </a:p>
          <a:p>
            <a:pPr>
              <a:defRPr/>
            </a:pPr>
            <a:r>
              <a:rPr lang="en-US" sz="2200" dirty="0">
                <a:solidFill>
                  <a:schemeClr val="bg1"/>
                </a:solidFill>
              </a:rPr>
              <a:t>See </a:t>
            </a:r>
            <a:r>
              <a:rPr lang="en-US" sz="2200" i="1" dirty="0">
                <a:solidFill>
                  <a:srgbClr val="00B0F0"/>
                </a:solidFill>
              </a:rPr>
              <a:t>Parke-Davis Division v. Canada (Minister of Health), </a:t>
            </a:r>
            <a:r>
              <a:rPr lang="en-US" sz="2200" dirty="0">
                <a:solidFill>
                  <a:schemeClr val="bg1"/>
                </a:solidFill>
              </a:rPr>
              <a:t>2002 FCA 454</a:t>
            </a:r>
            <a:r>
              <a:rPr lang="en-CA" sz="2200" i="1" dirty="0">
                <a:solidFill>
                  <a:schemeClr val="bg1"/>
                </a:solidFill>
              </a:rPr>
              <a:t> @ para </a:t>
            </a:r>
            <a:r>
              <a:rPr lang="en-US" sz="2200" i="1" dirty="0">
                <a:solidFill>
                  <a:schemeClr val="bg1"/>
                </a:solidFill>
              </a:rPr>
              <a:t>84 “… </a:t>
            </a:r>
            <a:r>
              <a:rPr lang="en-US" sz="2200" i="1" dirty="0">
                <a:solidFill>
                  <a:srgbClr val="FFFF00"/>
                </a:solidFill>
              </a:rPr>
              <a:t>Although there is no provision in the Patent Act which governs the termination of patent rights by dedication to public use</a:t>
            </a:r>
            <a:r>
              <a:rPr lang="en-US" sz="2200" i="1" dirty="0">
                <a:solidFill>
                  <a:schemeClr val="bg1"/>
                </a:solidFill>
              </a:rPr>
              <a:t>, </a:t>
            </a:r>
            <a:r>
              <a:rPr lang="en-US" sz="2200" i="1" dirty="0">
                <a:solidFill>
                  <a:srgbClr val="FFFF00"/>
                </a:solidFill>
              </a:rPr>
              <a:t>we are not persuaded that such a thing is impossible as a matter of law</a:t>
            </a:r>
            <a:r>
              <a:rPr lang="en-US" sz="2200" i="1" dirty="0">
                <a:solidFill>
                  <a:schemeClr val="bg1"/>
                </a:solidFill>
              </a:rPr>
              <a:t>. Assuming it is possible, publication of a dedication notice in the Canadian Patent Office Record is certainly a method by which a dedication to public use can be accomplished.”</a:t>
            </a:r>
          </a:p>
          <a:p>
            <a:pPr>
              <a:defRPr/>
            </a:pPr>
            <a:r>
              <a:rPr lang="en-US" sz="2200" dirty="0">
                <a:solidFill>
                  <a:schemeClr val="bg1"/>
                </a:solidFill>
              </a:rPr>
              <a:t>FCA also found that a </a:t>
            </a:r>
            <a:r>
              <a:rPr lang="en-US" sz="2200" dirty="0">
                <a:solidFill>
                  <a:srgbClr val="FFFF00"/>
                </a:solidFill>
              </a:rPr>
              <a:t>valid dedication cannot be revoked</a:t>
            </a:r>
            <a:r>
              <a:rPr lang="en-US" sz="2200" dirty="0">
                <a:solidFill>
                  <a:schemeClr val="bg1"/>
                </a:solidFill>
              </a:rPr>
              <a:t>.</a:t>
            </a:r>
          </a:p>
        </p:txBody>
      </p:sp>
      <p:sp>
        <p:nvSpPr>
          <p:cNvPr id="4" name="Slide Number Placeholder 3">
            <a:extLst>
              <a:ext uri="{FF2B5EF4-FFF2-40B4-BE49-F238E27FC236}">
                <a16:creationId xmlns:a16="http://schemas.microsoft.com/office/drawing/2014/main" id="{DA1CA20A-946F-33C1-8A04-CB2BA95EA3D8}"/>
              </a:ext>
            </a:extLst>
          </p:cNvPr>
          <p:cNvSpPr>
            <a:spLocks noGrp="1"/>
          </p:cNvSpPr>
          <p:nvPr>
            <p:ph type="sldNum" sz="quarter" idx="12"/>
          </p:nvPr>
        </p:nvSpPr>
        <p:spPr/>
        <p:txBody>
          <a:bodyPr/>
          <a:lstStyle/>
          <a:p>
            <a:pPr defTabSz="342900" eaLnBrk="1" fontAlgn="auto" hangingPunct="1">
              <a:spcBef>
                <a:spcPts val="0"/>
              </a:spcBef>
              <a:spcAft>
                <a:spcPts val="0"/>
              </a:spcAft>
              <a:defRPr/>
            </a:pPr>
            <a:fld id="{01B571CF-D42A-8746-8B5D-2E68AAC73FC0}" type="slidenum">
              <a:rPr lang="en-US" sz="1350">
                <a:solidFill>
                  <a:prstClr val="black"/>
                </a:solidFill>
                <a:latin typeface="Arial"/>
                <a:ea typeface="+mn-ea"/>
              </a:rPr>
              <a:pPr defTabSz="342900" eaLnBrk="1" fontAlgn="auto" hangingPunct="1">
                <a:spcBef>
                  <a:spcPts val="0"/>
                </a:spcBef>
                <a:spcAft>
                  <a:spcPts val="0"/>
                </a:spcAft>
                <a:defRPr/>
              </a:pPr>
              <a:t>215</a:t>
            </a:fld>
            <a:endParaRPr lang="en-US" sz="1350">
              <a:solidFill>
                <a:prstClr val="black"/>
              </a:solidFill>
              <a:latin typeface="Arial"/>
              <a:ea typeface="+mn-ea"/>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8EFDB-295C-C589-41F6-C07081DEC423}"/>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a:extLst>
              <a:ext uri="{FF2B5EF4-FFF2-40B4-BE49-F238E27FC236}">
                <a16:creationId xmlns:a16="http://schemas.microsoft.com/office/drawing/2014/main" id="{8910D21F-F2B4-36BB-36DA-155B4A3F02EE}"/>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24258" name="Content Placeholder 3" descr="Crystal_Project_pause-queue.png">
            <a:extLst>
              <a:ext uri="{FF2B5EF4-FFF2-40B4-BE49-F238E27FC236}">
                <a16:creationId xmlns:a16="http://schemas.microsoft.com/office/drawing/2014/main" id="{723009C7-31A5-1B76-EB83-251B76FFF3B1}"/>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9" name="Content Placeholder 3" descr="Crystal_Project_pause-queue.png">
            <a:extLst>
              <a:ext uri="{FF2B5EF4-FFF2-40B4-BE49-F238E27FC236}">
                <a16:creationId xmlns:a16="http://schemas.microsoft.com/office/drawing/2014/main" id="{F65D1BDD-587A-5901-B952-D0F09AE0C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96CEEF-BE6F-68E2-E9AF-18C971EEAB6B}"/>
              </a:ext>
            </a:extLst>
          </p:cNvPr>
          <p:cNvSpPr>
            <a:spLocks noGrp="1"/>
          </p:cNvSpPr>
          <p:nvPr>
            <p:ph type="title"/>
          </p:nvPr>
        </p:nvSpPr>
        <p:spPr>
          <a:xfrm>
            <a:off x="912813" y="50800"/>
            <a:ext cx="7318375" cy="625475"/>
          </a:xfrm>
        </p:spPr>
        <p:txBody>
          <a:bodyPr>
            <a:normAutofit fontScale="90000"/>
          </a:bodyPr>
          <a:lstStyle/>
          <a:p>
            <a:pPr>
              <a:defRPr/>
            </a:pPr>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rgbClr val="FFFF00"/>
                </a:solidFill>
              </a:rPr>
              <a:t>Patent infringement</a:t>
            </a:r>
            <a:br>
              <a:rPr lang="en-US" b="1" dirty="0">
                <a:solidFill>
                  <a:schemeClr val="bg1"/>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6011CBE8-3087-C419-74EE-C67C09F252E6}"/>
              </a:ext>
            </a:extLst>
          </p:cNvPr>
          <p:cNvSpPr>
            <a:spLocks noGrp="1"/>
          </p:cNvSpPr>
          <p:nvPr>
            <p:ph idx="1"/>
          </p:nvPr>
        </p:nvSpPr>
        <p:spPr>
          <a:xfrm>
            <a:off x="431800" y="1058863"/>
            <a:ext cx="8280400" cy="3960812"/>
          </a:xfrm>
        </p:spPr>
        <p:txBody>
          <a:bodyPr>
            <a:noAutofit/>
          </a:bodyPr>
          <a:lstStyle/>
          <a:p>
            <a:pPr marL="0" indent="0">
              <a:buFont typeface="Arial" panose="020B0604020202020204" pitchFamily="34" charset="0"/>
              <a:buNone/>
              <a:defRPr/>
            </a:pPr>
            <a:r>
              <a:rPr lang="en-US" sz="2800" dirty="0">
                <a:solidFill>
                  <a:srgbClr val="FFFF00"/>
                </a:solidFill>
              </a:rPr>
              <a:t>Infringement</a:t>
            </a:r>
            <a:r>
              <a:rPr lang="en-US" sz="2800" dirty="0">
                <a:solidFill>
                  <a:schemeClr val="bg1"/>
                </a:solidFill>
              </a:rPr>
              <a:t> </a:t>
            </a:r>
            <a:r>
              <a:rPr lang="en-US" sz="2800" dirty="0">
                <a:solidFill>
                  <a:srgbClr val="FF0000"/>
                </a:solidFill>
              </a:rPr>
              <a:t>=</a:t>
            </a:r>
            <a:r>
              <a:rPr lang="en-US" sz="2800" dirty="0">
                <a:solidFill>
                  <a:schemeClr val="bg1"/>
                </a:solidFill>
              </a:rPr>
              <a:t> </a:t>
            </a:r>
            <a:r>
              <a:rPr lang="en-US" sz="2800" dirty="0">
                <a:solidFill>
                  <a:srgbClr val="FFFF00"/>
                </a:solidFill>
              </a:rPr>
              <a:t>doing anything that the patentee has the exclusive right to do </a:t>
            </a:r>
            <a:r>
              <a:rPr lang="en-US" sz="2800" dirty="0">
                <a:solidFill>
                  <a:schemeClr val="bg1"/>
                </a:solidFill>
              </a:rPr>
              <a:t>(s. 42)</a:t>
            </a:r>
          </a:p>
          <a:p>
            <a:pPr>
              <a:defRPr/>
            </a:pPr>
            <a:r>
              <a:rPr lang="en-US" sz="2800" dirty="0">
                <a:solidFill>
                  <a:schemeClr val="bg1"/>
                </a:solidFill>
              </a:rPr>
              <a:t>Making, constructing, using the invention, selling it to be others to be used</a:t>
            </a:r>
          </a:p>
          <a:p>
            <a:pPr>
              <a:defRPr/>
            </a:pPr>
            <a:r>
              <a:rPr lang="en-US" sz="2800" dirty="0">
                <a:solidFill>
                  <a:srgbClr val="FFFF00"/>
                </a:solidFill>
              </a:rPr>
              <a:t>*</a:t>
            </a:r>
            <a:r>
              <a:rPr lang="en-US" sz="2800" dirty="0">
                <a:solidFill>
                  <a:srgbClr val="FF0000"/>
                </a:solidFill>
              </a:rPr>
              <a:t>Actions must take place in Canada to be infringing</a:t>
            </a:r>
          </a:p>
          <a:p>
            <a:pPr>
              <a:defRPr/>
            </a:pPr>
            <a:r>
              <a:rPr lang="en-US" sz="2800" dirty="0">
                <a:solidFill>
                  <a:srgbClr val="FFFF00"/>
                </a:solidFill>
              </a:rPr>
              <a:t>Limitation period </a:t>
            </a:r>
            <a:r>
              <a:rPr lang="en-US" sz="2800" dirty="0">
                <a:solidFill>
                  <a:srgbClr val="FF0000"/>
                </a:solidFill>
              </a:rPr>
              <a:t>= </a:t>
            </a:r>
            <a:r>
              <a:rPr lang="en-US" sz="2800" dirty="0">
                <a:solidFill>
                  <a:srgbClr val="FFFF00"/>
                </a:solidFill>
              </a:rPr>
              <a:t>6 years </a:t>
            </a:r>
            <a:r>
              <a:rPr lang="en-US" sz="2800" dirty="0">
                <a:solidFill>
                  <a:schemeClr val="bg1"/>
                </a:solidFill>
              </a:rPr>
              <a:t>from the act of infringement (s. 55.01, Patent Act)</a:t>
            </a:r>
          </a:p>
        </p:txBody>
      </p:sp>
      <p:sp>
        <p:nvSpPr>
          <p:cNvPr id="4" name="Slide Number Placeholder 3">
            <a:extLst>
              <a:ext uri="{FF2B5EF4-FFF2-40B4-BE49-F238E27FC236}">
                <a16:creationId xmlns:a16="http://schemas.microsoft.com/office/drawing/2014/main" id="{FA496961-5FD4-6E60-787E-92C78E0168B2}"/>
              </a:ext>
            </a:extLst>
          </p:cNvPr>
          <p:cNvSpPr>
            <a:spLocks noGrp="1"/>
          </p:cNvSpPr>
          <p:nvPr>
            <p:ph type="sldNum" sz="quarter" idx="12"/>
          </p:nvPr>
        </p:nvSpPr>
        <p:spPr/>
        <p:txBody>
          <a:bodyPr/>
          <a:lstStyle/>
          <a:p>
            <a:pPr defTabSz="342900" eaLnBrk="1" fontAlgn="auto" hangingPunct="1">
              <a:spcBef>
                <a:spcPts val="0"/>
              </a:spcBef>
              <a:spcAft>
                <a:spcPts val="0"/>
              </a:spcAft>
              <a:defRPr/>
            </a:pPr>
            <a:fld id="{927BC609-D8FF-3C45-A5DD-3C038D1273D3}" type="slidenum">
              <a:rPr lang="en-US" sz="1350">
                <a:solidFill>
                  <a:prstClr val="black"/>
                </a:solidFill>
                <a:latin typeface="Arial"/>
                <a:ea typeface="+mn-ea"/>
              </a:rPr>
              <a:pPr defTabSz="342900" eaLnBrk="1" fontAlgn="auto" hangingPunct="1">
                <a:spcBef>
                  <a:spcPts val="0"/>
                </a:spcBef>
                <a:spcAft>
                  <a:spcPts val="0"/>
                </a:spcAft>
                <a:defRPr/>
              </a:pPr>
              <a:t>218</a:t>
            </a:fld>
            <a:endParaRPr lang="en-US" sz="1350">
              <a:solidFill>
                <a:prstClr val="black"/>
              </a:solidFill>
              <a:latin typeface="Arial"/>
              <a:ea typeface="+mn-ea"/>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5">
            <a:extLst>
              <a:ext uri="{FF2B5EF4-FFF2-40B4-BE49-F238E27FC236}">
                <a16:creationId xmlns:a16="http://schemas.microsoft.com/office/drawing/2014/main" id="{B933A5C7-4948-1F4C-F834-D8C7212DD441}"/>
              </a:ext>
            </a:extLst>
          </p:cNvPr>
          <p:cNvSpPr>
            <a:spLocks noGrp="1" noChangeArrowheads="1"/>
          </p:cNvSpPr>
          <p:nvPr>
            <p:ph type="title"/>
          </p:nvPr>
        </p:nvSpPr>
        <p:spPr bwMode="auto">
          <a:xfrm>
            <a:off x="431800" y="123825"/>
            <a:ext cx="8280400" cy="708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r>
              <a:rPr lang="en-US" altLang="en-US" b="1">
                <a:solidFill>
                  <a:srgbClr val="FF0000"/>
                </a:solidFill>
              </a:rPr>
              <a:t>:</a:t>
            </a:r>
            <a:r>
              <a:rPr lang="en-US" altLang="en-US" b="1">
                <a:solidFill>
                  <a:srgbClr val="FFFF00"/>
                </a:solidFill>
              </a:rPr>
              <a:t> </a:t>
            </a:r>
            <a:r>
              <a:rPr lang="en-US" altLang="en-US">
                <a:solidFill>
                  <a:srgbClr val="FFFF00"/>
                </a:solidFill>
              </a:rPr>
              <a:t>Patent infringement</a:t>
            </a:r>
          </a:p>
        </p:txBody>
      </p:sp>
      <p:sp>
        <p:nvSpPr>
          <p:cNvPr id="2" name="Content Placeholder 1">
            <a:extLst>
              <a:ext uri="{FF2B5EF4-FFF2-40B4-BE49-F238E27FC236}">
                <a16:creationId xmlns:a16="http://schemas.microsoft.com/office/drawing/2014/main" id="{1B7294D4-E859-ABD9-7B76-2D9E804F63CE}"/>
              </a:ext>
            </a:extLst>
          </p:cNvPr>
          <p:cNvSpPr>
            <a:spLocks noGrp="1"/>
          </p:cNvSpPr>
          <p:nvPr>
            <p:ph idx="1"/>
          </p:nvPr>
        </p:nvSpPr>
        <p:spPr>
          <a:xfrm>
            <a:off x="554038" y="1276350"/>
            <a:ext cx="8172450" cy="3743325"/>
          </a:xfrm>
        </p:spPr>
        <p:txBody>
          <a:bodyPr>
            <a:normAutofit/>
          </a:bodyPr>
          <a:lstStyle/>
          <a:p>
            <a:pPr marL="0" indent="0">
              <a:buFont typeface="Arial" panose="020B0604020202020204" pitchFamily="34" charset="0"/>
              <a:buNone/>
              <a:defRPr/>
            </a:pPr>
            <a:r>
              <a:rPr lang="en-US" sz="2800" dirty="0">
                <a:solidFill>
                  <a:srgbClr val="FF0000"/>
                </a:solidFill>
              </a:rPr>
              <a:t>Criminal liability</a:t>
            </a:r>
          </a:p>
          <a:p>
            <a:pPr marL="385763" indent="-385763">
              <a:buFont typeface="+mj-lt"/>
              <a:buAutoNum type="arabicPeriod"/>
              <a:defRPr/>
            </a:pPr>
            <a:r>
              <a:rPr lang="en-US" sz="2800" dirty="0">
                <a:solidFill>
                  <a:schemeClr val="bg1"/>
                </a:solidFill>
              </a:rPr>
              <a:t>Making </a:t>
            </a:r>
            <a:r>
              <a:rPr lang="en-US" sz="2800" dirty="0">
                <a:solidFill>
                  <a:srgbClr val="FFFF00"/>
                </a:solidFill>
              </a:rPr>
              <a:t>false representations </a:t>
            </a:r>
            <a:r>
              <a:rPr lang="en-US" sz="2800" dirty="0">
                <a:solidFill>
                  <a:schemeClr val="bg1"/>
                </a:solidFill>
              </a:rPr>
              <a:t>in relation to the Patent Act (s. 76)</a:t>
            </a:r>
          </a:p>
          <a:p>
            <a:pPr marL="385763" indent="-385763">
              <a:buFont typeface="+mj-lt"/>
              <a:buAutoNum type="arabicPeriod"/>
              <a:defRPr/>
            </a:pPr>
            <a:r>
              <a:rPr lang="en-US" sz="2800" dirty="0">
                <a:solidFill>
                  <a:schemeClr val="bg1"/>
                </a:solidFill>
              </a:rPr>
              <a:t>Falsely </a:t>
            </a:r>
            <a:r>
              <a:rPr lang="en-US" sz="2800" dirty="0">
                <a:solidFill>
                  <a:srgbClr val="FFFF00"/>
                </a:solidFill>
              </a:rPr>
              <a:t>marking your goods as those of the patentee </a:t>
            </a:r>
            <a:r>
              <a:rPr lang="en-US" sz="2800" dirty="0">
                <a:solidFill>
                  <a:schemeClr val="bg1"/>
                </a:solidFill>
              </a:rPr>
              <a:t>(s. 75)</a:t>
            </a:r>
          </a:p>
          <a:p>
            <a:pPr marL="385763" indent="-385763">
              <a:buFont typeface="+mj-lt"/>
              <a:buAutoNum type="arabicPeriod"/>
              <a:defRPr/>
            </a:pPr>
            <a:r>
              <a:rPr lang="en-US" sz="2800" dirty="0">
                <a:solidFill>
                  <a:schemeClr val="bg1"/>
                </a:solidFill>
              </a:rPr>
              <a:t>Violating </a:t>
            </a:r>
            <a:r>
              <a:rPr lang="en-US" sz="2800" dirty="0">
                <a:solidFill>
                  <a:srgbClr val="FFFF00"/>
                </a:solidFill>
              </a:rPr>
              <a:t>obligations with respect to patented medicines</a:t>
            </a:r>
            <a:r>
              <a:rPr lang="en-US" sz="2800" dirty="0">
                <a:solidFill>
                  <a:schemeClr val="bg1"/>
                </a:solidFill>
              </a:rPr>
              <a:t> (s. 76.1)</a:t>
            </a:r>
          </a:p>
        </p:txBody>
      </p:sp>
      <p:sp>
        <p:nvSpPr>
          <p:cNvPr id="4" name="Slide Number Placeholder 3">
            <a:extLst>
              <a:ext uri="{FF2B5EF4-FFF2-40B4-BE49-F238E27FC236}">
                <a16:creationId xmlns:a16="http://schemas.microsoft.com/office/drawing/2014/main" id="{C4BEE06A-CA47-C749-EEC0-15C5FE91E3A1}"/>
              </a:ext>
            </a:extLst>
          </p:cNvPr>
          <p:cNvSpPr>
            <a:spLocks noGrp="1"/>
          </p:cNvSpPr>
          <p:nvPr>
            <p:ph type="sldNum" sz="quarter" idx="12"/>
          </p:nvPr>
        </p:nvSpPr>
        <p:spPr/>
        <p:txBody>
          <a:bodyPr/>
          <a:lstStyle/>
          <a:p>
            <a:pPr defTabSz="342900" eaLnBrk="1" fontAlgn="auto" hangingPunct="1">
              <a:spcBef>
                <a:spcPts val="0"/>
              </a:spcBef>
              <a:spcAft>
                <a:spcPts val="0"/>
              </a:spcAft>
              <a:defRPr/>
            </a:pPr>
            <a:fld id="{34EFB592-ABAC-6340-95C2-4E9012A5506A}" type="slidenum">
              <a:rPr lang="en-US" sz="1350">
                <a:solidFill>
                  <a:prstClr val="black"/>
                </a:solidFill>
                <a:latin typeface="Arial"/>
                <a:ea typeface="+mn-ea"/>
              </a:rPr>
              <a:pPr defTabSz="342900" eaLnBrk="1" fontAlgn="auto" hangingPunct="1">
                <a:spcBef>
                  <a:spcPts val="0"/>
                </a:spcBef>
                <a:spcAft>
                  <a:spcPts val="0"/>
                </a:spcAft>
                <a:defRPr/>
              </a:pPr>
              <a:t>219</a:t>
            </a:fld>
            <a:endParaRPr lang="en-US" sz="1350">
              <a:solidFill>
                <a:prstClr val="black"/>
              </a:solidFill>
              <a:latin typeface="Arial"/>
              <a:ea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74A7AB4-FEAB-39AF-8596-EE2090B9D879}"/>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FD01AC69-9E39-B15C-2D8F-C992E593BA00}"/>
              </a:ext>
            </a:extLst>
          </p:cNvPr>
          <p:cNvPicPr>
            <a:picLocks noGrp="1" noChangeAspect="1"/>
          </p:cNvPicPr>
          <p:nvPr>
            <p:ph idx="1"/>
          </p:nvPr>
        </p:nvPicPr>
        <p:blipFill>
          <a:blip r:embed="rId2"/>
          <a:stretch>
            <a:fillRect/>
          </a:stretch>
        </p:blipFill>
        <p:spPr/>
      </p:pic>
      <p:sp>
        <p:nvSpPr>
          <p:cNvPr id="53251" name="TextBox 3">
            <a:extLst>
              <a:ext uri="{FF2B5EF4-FFF2-40B4-BE49-F238E27FC236}">
                <a16:creationId xmlns:a16="http://schemas.microsoft.com/office/drawing/2014/main" id="{C0BB79AE-9574-A6C6-7ED4-DF2147B2D7AC}"/>
              </a:ext>
            </a:extLst>
          </p:cNvPr>
          <p:cNvSpPr txBox="1">
            <a:spLocks noChangeArrowheads="1"/>
          </p:cNvSpPr>
          <p:nvPr/>
        </p:nvSpPr>
        <p:spPr bwMode="auto">
          <a:xfrm>
            <a:off x="2368550" y="268288"/>
            <a:ext cx="440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Setting Categories</a:t>
            </a:r>
          </a:p>
        </p:txBody>
      </p:sp>
      <p:pic>
        <p:nvPicPr>
          <p:cNvPr id="53252" name="Picture 9" descr="Graphical user interface, application&#10;&#10;Description automatically generated">
            <a:extLst>
              <a:ext uri="{FF2B5EF4-FFF2-40B4-BE49-F238E27FC236}">
                <a16:creationId xmlns:a16="http://schemas.microsoft.com/office/drawing/2014/main" id="{FE39062A-A56A-0FA6-68CA-05F687390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92250"/>
            <a:ext cx="3048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85890020-BC2C-92F5-D65A-78DDED5A7FE3}"/>
                  </a:ext>
                </a:extLst>
              </p14:cNvPr>
              <p14:cNvContentPartPr/>
              <p14:nvPr/>
            </p14:nvContentPartPr>
            <p14:xfrm>
              <a:off x="3238972" y="2459060"/>
              <a:ext cx="1778400" cy="534600"/>
            </p14:xfrm>
          </p:contentPart>
        </mc:Choice>
        <mc:Fallback xmlns="">
          <p:pic>
            <p:nvPicPr>
              <p:cNvPr id="11" name="Ink 10">
                <a:extLst>
                  <a:ext uri="{FF2B5EF4-FFF2-40B4-BE49-F238E27FC236}">
                    <a16:creationId xmlns:a16="http://schemas.microsoft.com/office/drawing/2014/main" id="{85890020-BC2C-92F5-D65A-78DDED5A7FE3}"/>
                  </a:ext>
                </a:extLst>
              </p:cNvPr>
              <p:cNvPicPr/>
              <p:nvPr/>
            </p:nvPicPr>
            <p:blipFill>
              <a:blip r:embed="rId5"/>
              <a:stretch>
                <a:fillRect/>
              </a:stretch>
            </p:blipFill>
            <p:spPr>
              <a:xfrm>
                <a:off x="3229972" y="2450060"/>
                <a:ext cx="1796040" cy="552240"/>
              </a:xfrm>
              <a:prstGeom prst="rect">
                <a:avLst/>
              </a:prstGeom>
            </p:spPr>
          </p:pic>
        </mc:Fallback>
      </mc:AlternateContent>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04DF09-8DDC-C44A-F22B-1A16E3815C08}"/>
              </a:ext>
            </a:extLst>
          </p:cNvPr>
          <p:cNvSpPr>
            <a:spLocks noGrp="1"/>
          </p:cNvSpPr>
          <p:nvPr>
            <p:ph type="title"/>
          </p:nvPr>
        </p:nvSpPr>
        <p:spPr>
          <a:xfrm>
            <a:off x="107950" y="90488"/>
            <a:ext cx="9001125" cy="625475"/>
          </a:xfrm>
        </p:spPr>
        <p:txBody>
          <a:bodyPr>
            <a:normAutofit fontScale="90000"/>
          </a:bodyPr>
          <a:lstStyle/>
          <a:p>
            <a:pPr>
              <a:defRPr/>
            </a:pP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a:t>
            </a:r>
            <a:br>
              <a:rPr lang="en-US" b="1" dirty="0">
                <a:solidFill>
                  <a:schemeClr val="bg1"/>
                </a:solidFill>
              </a:rPr>
            </a:br>
            <a:endParaRPr lang="en-US" b="1" dirty="0">
              <a:solidFill>
                <a:srgbClr val="FFFF00"/>
              </a:solidFill>
            </a:endParaRPr>
          </a:p>
        </p:txBody>
      </p:sp>
      <p:sp>
        <p:nvSpPr>
          <p:cNvPr id="229378" name="Content Placeholder 1">
            <a:extLst>
              <a:ext uri="{FF2B5EF4-FFF2-40B4-BE49-F238E27FC236}">
                <a16:creationId xmlns:a16="http://schemas.microsoft.com/office/drawing/2014/main" id="{A41B6E4E-8C7D-3539-8932-579E89D2B921}"/>
              </a:ext>
            </a:extLst>
          </p:cNvPr>
          <p:cNvSpPr>
            <a:spLocks noGrp="1" noChangeArrowheads="1"/>
          </p:cNvSpPr>
          <p:nvPr>
            <p:ph idx="1"/>
          </p:nvPr>
        </p:nvSpPr>
        <p:spPr bwMode="auto">
          <a:xfrm>
            <a:off x="358775" y="987425"/>
            <a:ext cx="8426450"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85763">
              <a:buFont typeface="Arial" panose="020B0604020202020204" pitchFamily="34" charset="0"/>
              <a:buAutoNum type="arabicPeriod"/>
            </a:pPr>
            <a:r>
              <a:rPr lang="en-US" altLang="en-US" sz="2700">
                <a:solidFill>
                  <a:schemeClr val="bg1"/>
                </a:solidFill>
              </a:rPr>
              <a:t>Your </a:t>
            </a:r>
            <a:r>
              <a:rPr lang="en-US" altLang="en-US" sz="2700">
                <a:solidFill>
                  <a:srgbClr val="FFFF00"/>
                </a:solidFill>
              </a:rPr>
              <a:t>invention doesn’t fall within the patent’s claims</a:t>
            </a:r>
          </a:p>
          <a:p>
            <a:pPr marL="385763">
              <a:buFont typeface="Arial" panose="020B0604020202020204" pitchFamily="34" charset="0"/>
              <a:buAutoNum type="arabicPeriod"/>
            </a:pPr>
            <a:r>
              <a:rPr lang="en-US" altLang="en-US" sz="2700">
                <a:solidFill>
                  <a:schemeClr val="bg1"/>
                </a:solidFill>
              </a:rPr>
              <a:t>The </a:t>
            </a:r>
            <a:r>
              <a:rPr lang="en-US" altLang="en-US" sz="2700">
                <a:solidFill>
                  <a:srgbClr val="FFFF00"/>
                </a:solidFill>
              </a:rPr>
              <a:t>patent is not valid </a:t>
            </a:r>
            <a:r>
              <a:rPr lang="en-US" altLang="en-US" sz="2700">
                <a:solidFill>
                  <a:schemeClr val="bg1"/>
                </a:solidFill>
              </a:rPr>
              <a:t>(see ss. 59, 60; n.b.: s. 43(2))</a:t>
            </a:r>
          </a:p>
          <a:p>
            <a:pPr marL="385763">
              <a:buFont typeface="Arial" panose="020B0604020202020204" pitchFamily="34" charset="0"/>
              <a:buAutoNum type="arabicPeriod"/>
            </a:pPr>
            <a:r>
              <a:rPr lang="en-US" altLang="en-US" sz="2700">
                <a:solidFill>
                  <a:srgbClr val="FFFF00"/>
                </a:solidFill>
              </a:rPr>
              <a:t>Licence</a:t>
            </a:r>
          </a:p>
          <a:p>
            <a:pPr marL="385763">
              <a:buFont typeface="Arial" panose="020B0604020202020204" pitchFamily="34" charset="0"/>
              <a:buAutoNum type="arabicPeriod"/>
            </a:pPr>
            <a:r>
              <a:rPr lang="en-US" altLang="en-US" sz="2700">
                <a:solidFill>
                  <a:srgbClr val="FFFF00"/>
                </a:solidFill>
              </a:rPr>
              <a:t>Limitation period </a:t>
            </a:r>
            <a:r>
              <a:rPr lang="en-US" altLang="en-US" sz="2700">
                <a:solidFill>
                  <a:schemeClr val="bg1"/>
                </a:solidFill>
              </a:rPr>
              <a:t>(see s. 55.01)</a:t>
            </a:r>
          </a:p>
          <a:p>
            <a:pPr marL="385763">
              <a:buFont typeface="Arial" panose="020B0604020202020204" pitchFamily="34" charset="0"/>
              <a:buAutoNum type="arabicPeriod"/>
            </a:pPr>
            <a:r>
              <a:rPr lang="en-US" altLang="en-US" sz="2700">
                <a:solidFill>
                  <a:srgbClr val="FFFF00"/>
                </a:solidFill>
              </a:rPr>
              <a:t>Exception </a:t>
            </a:r>
            <a:r>
              <a:rPr lang="en-US" altLang="en-US" sz="2700">
                <a:solidFill>
                  <a:schemeClr val="bg1"/>
                </a:solidFill>
              </a:rPr>
              <a:t>relating to </a:t>
            </a:r>
            <a:r>
              <a:rPr lang="en-US" altLang="en-US" sz="2700">
                <a:solidFill>
                  <a:srgbClr val="FFFF00"/>
                </a:solidFill>
              </a:rPr>
              <a:t>regulatory approval </a:t>
            </a:r>
            <a:r>
              <a:rPr lang="en-US" altLang="en-US" sz="2700">
                <a:solidFill>
                  <a:schemeClr val="bg1"/>
                </a:solidFill>
              </a:rPr>
              <a:t>(s. 55.2(1))</a:t>
            </a:r>
          </a:p>
          <a:p>
            <a:pPr marL="385763">
              <a:buFont typeface="Arial" panose="020B0604020202020204" pitchFamily="34" charset="0"/>
              <a:buAutoNum type="arabicPeriod"/>
            </a:pPr>
            <a:r>
              <a:rPr lang="en-US" altLang="en-US" sz="2700">
                <a:solidFill>
                  <a:srgbClr val="FFFF00"/>
                </a:solidFill>
              </a:rPr>
              <a:t>Experimental use </a:t>
            </a:r>
            <a:r>
              <a:rPr lang="en-US" altLang="en-US" sz="2700">
                <a:solidFill>
                  <a:schemeClr val="bg1"/>
                </a:solidFill>
              </a:rPr>
              <a:t>exceptions (s. 55.2(6), s. 55.3)</a:t>
            </a:r>
          </a:p>
        </p:txBody>
      </p:sp>
      <p:sp>
        <p:nvSpPr>
          <p:cNvPr id="4" name="Slide Number Placeholder 3">
            <a:extLst>
              <a:ext uri="{FF2B5EF4-FFF2-40B4-BE49-F238E27FC236}">
                <a16:creationId xmlns:a16="http://schemas.microsoft.com/office/drawing/2014/main" id="{F0F22328-E778-3386-7613-C61FE3CD20B1}"/>
              </a:ext>
            </a:extLst>
          </p:cNvPr>
          <p:cNvSpPr>
            <a:spLocks noGrp="1"/>
          </p:cNvSpPr>
          <p:nvPr>
            <p:ph type="sldNum" sz="quarter" idx="12"/>
          </p:nvPr>
        </p:nvSpPr>
        <p:spPr/>
        <p:txBody>
          <a:bodyPr/>
          <a:lstStyle/>
          <a:p>
            <a:pPr defTabSz="342900" eaLnBrk="1" fontAlgn="auto" hangingPunct="1">
              <a:spcBef>
                <a:spcPts val="0"/>
              </a:spcBef>
              <a:spcAft>
                <a:spcPts val="0"/>
              </a:spcAft>
              <a:defRPr/>
            </a:pPr>
            <a:fld id="{4621C44A-1F07-DC41-BABE-BB2B34E7CAD1}" type="slidenum">
              <a:rPr lang="en-US" sz="1350">
                <a:solidFill>
                  <a:prstClr val="black"/>
                </a:solidFill>
                <a:latin typeface="Arial"/>
                <a:ea typeface="+mn-ea"/>
              </a:rPr>
              <a:pPr defTabSz="342900" eaLnBrk="1" fontAlgn="auto" hangingPunct="1">
                <a:spcBef>
                  <a:spcPts val="0"/>
                </a:spcBef>
                <a:spcAft>
                  <a:spcPts val="0"/>
                </a:spcAft>
                <a:defRPr/>
              </a:pPr>
              <a:t>220</a:t>
            </a:fld>
            <a:endParaRPr lang="en-US" sz="1350">
              <a:solidFill>
                <a:prstClr val="black"/>
              </a:solidFill>
              <a:latin typeface="Arial"/>
              <a:ea typeface="+mn-ea"/>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566D6A-D8C6-CFDE-8422-0EAC2CD8FD14}"/>
              </a:ext>
            </a:extLst>
          </p:cNvPr>
          <p:cNvSpPr>
            <a:spLocks noGrp="1"/>
          </p:cNvSpPr>
          <p:nvPr>
            <p:ph type="title"/>
          </p:nvPr>
        </p:nvSpPr>
        <p:spPr>
          <a:xfrm>
            <a:off x="34925" y="52388"/>
            <a:ext cx="9001125" cy="719137"/>
          </a:xfrm>
        </p:spPr>
        <p:txBody>
          <a:bodyPr>
            <a:normAutofit fontScale="90000"/>
          </a:bodyPr>
          <a:lstStyle/>
          <a:p>
            <a:pPr>
              <a:defRPr/>
            </a:pP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a:t>
            </a:r>
            <a:br>
              <a:rPr lang="en-US" b="1" dirty="0">
                <a:solidFill>
                  <a:schemeClr val="bg1"/>
                </a:solidFill>
              </a:rPr>
            </a:br>
            <a:endParaRPr lang="en-US" b="1" dirty="0">
              <a:solidFill>
                <a:srgbClr val="FFFF00"/>
              </a:solidFill>
            </a:endParaRPr>
          </a:p>
        </p:txBody>
      </p:sp>
      <p:sp>
        <p:nvSpPr>
          <p:cNvPr id="231426" name="Content Placeholder 1">
            <a:extLst>
              <a:ext uri="{FF2B5EF4-FFF2-40B4-BE49-F238E27FC236}">
                <a16:creationId xmlns:a16="http://schemas.microsoft.com/office/drawing/2014/main" id="{7FBCDBFF-02B0-D488-8833-72D7BD32A91C}"/>
              </a:ext>
            </a:extLst>
          </p:cNvPr>
          <p:cNvSpPr>
            <a:spLocks noGrp="1" noChangeArrowheads="1"/>
          </p:cNvSpPr>
          <p:nvPr>
            <p:ph idx="1"/>
          </p:nvPr>
        </p:nvSpPr>
        <p:spPr bwMode="auto">
          <a:xfrm>
            <a:off x="250825" y="915988"/>
            <a:ext cx="8642350" cy="403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85763">
              <a:buFont typeface="Arial" panose="020B0604020202020204" pitchFamily="34" charset="0"/>
              <a:buAutoNum type="arabicPeriod" startAt="7"/>
            </a:pPr>
            <a:r>
              <a:rPr lang="en-US" altLang="en-US" sz="2400">
                <a:solidFill>
                  <a:srgbClr val="FFFF00"/>
                </a:solidFill>
              </a:rPr>
              <a:t>Term </a:t>
            </a:r>
            <a:r>
              <a:rPr lang="en-US" altLang="en-US" sz="2400">
                <a:solidFill>
                  <a:schemeClr val="bg1"/>
                </a:solidFill>
              </a:rPr>
              <a:t>of the patent had </a:t>
            </a:r>
            <a:r>
              <a:rPr lang="en-US" altLang="en-US" sz="2400">
                <a:solidFill>
                  <a:srgbClr val="FFFF00"/>
                </a:solidFill>
              </a:rPr>
              <a:t>expired</a:t>
            </a:r>
          </a:p>
          <a:p>
            <a:pPr marL="385763">
              <a:buFont typeface="Arial" panose="020B0604020202020204" pitchFamily="34" charset="0"/>
              <a:buAutoNum type="arabicPeriod" startAt="7"/>
            </a:pPr>
            <a:r>
              <a:rPr lang="en-US" altLang="en-US" sz="2400" u="sng">
                <a:solidFill>
                  <a:srgbClr val="FFFF00"/>
                </a:solidFill>
              </a:rPr>
              <a:t>Existing</a:t>
            </a:r>
            <a:r>
              <a:rPr lang="en-US" altLang="en-US" sz="2400">
                <a:solidFill>
                  <a:srgbClr val="FFFF00"/>
                </a:solidFill>
              </a:rPr>
              <a:t> uses defence </a:t>
            </a:r>
            <a:r>
              <a:rPr lang="en-US" altLang="en-US" sz="2400">
                <a:solidFill>
                  <a:schemeClr val="bg1"/>
                </a:solidFill>
              </a:rPr>
              <a:t>(s. 56 (as amended in 2018)</a:t>
            </a:r>
          </a:p>
          <a:p>
            <a:pPr marL="385763">
              <a:buFont typeface="Arial" panose="020B0604020202020204" pitchFamily="34" charset="0"/>
              <a:buAutoNum type="arabicPeriod" startAt="7"/>
            </a:pPr>
            <a:r>
              <a:rPr lang="en-US" altLang="en-US" sz="2400">
                <a:solidFill>
                  <a:schemeClr val="bg1"/>
                </a:solidFill>
              </a:rPr>
              <a:t>Act committed </a:t>
            </a:r>
            <a:r>
              <a:rPr lang="en-US" altLang="en-US" sz="2400">
                <a:solidFill>
                  <a:srgbClr val="FFFF00"/>
                </a:solidFill>
              </a:rPr>
              <a:t>outside of Canada</a:t>
            </a:r>
          </a:p>
          <a:p>
            <a:pPr marL="385763">
              <a:buFont typeface="Arial" panose="020B0604020202020204" pitchFamily="34" charset="0"/>
              <a:buAutoNum type="arabicPeriod" startAt="7"/>
            </a:pPr>
            <a:r>
              <a:rPr lang="en-US" altLang="en-US" sz="2400">
                <a:solidFill>
                  <a:srgbClr val="FFFF00"/>
                </a:solidFill>
              </a:rPr>
              <a:t>Repair</a:t>
            </a:r>
            <a:r>
              <a:rPr lang="en-US" altLang="en-US" sz="2400">
                <a:solidFill>
                  <a:schemeClr val="bg1"/>
                </a:solidFill>
              </a:rPr>
              <a:t> of the patented article</a:t>
            </a:r>
          </a:p>
          <a:p>
            <a:pPr lvl="1">
              <a:buFont typeface="Arial" panose="020B0604020202020204" pitchFamily="34" charset="0"/>
              <a:buChar char="•"/>
            </a:pPr>
            <a:r>
              <a:rPr lang="en-CA" altLang="en-US" sz="2400" i="1">
                <a:solidFill>
                  <a:srgbClr val="00B0F0"/>
                </a:solidFill>
              </a:rPr>
              <a:t>MacLennan v. Produits Gilbert Inc., </a:t>
            </a:r>
            <a:r>
              <a:rPr lang="en-CA" altLang="en-US" sz="2400">
                <a:solidFill>
                  <a:schemeClr val="bg1"/>
                </a:solidFill>
              </a:rPr>
              <a:t>2008 FCA 35 </a:t>
            </a:r>
          </a:p>
          <a:p>
            <a:pPr marL="385763">
              <a:buFont typeface="Arial" panose="020B0604020202020204" pitchFamily="34" charset="0"/>
              <a:buAutoNum type="arabicPeriod" startAt="7"/>
            </a:pPr>
            <a:r>
              <a:rPr lang="en-CA" altLang="en-US" sz="2400">
                <a:solidFill>
                  <a:srgbClr val="FFFF00"/>
                </a:solidFill>
              </a:rPr>
              <a:t>Patent exhaustion</a:t>
            </a:r>
          </a:p>
          <a:p>
            <a:pPr marL="385763">
              <a:buFont typeface="Arial" panose="020B0604020202020204" pitchFamily="34" charset="0"/>
              <a:buAutoNum type="arabicPeriod" startAt="7"/>
            </a:pPr>
            <a:r>
              <a:rPr lang="en-CA" altLang="en-US" sz="2400">
                <a:solidFill>
                  <a:srgbClr val="FFFF00"/>
                </a:solidFill>
              </a:rPr>
              <a:t>Abuse of rights</a:t>
            </a:r>
            <a:r>
              <a:rPr lang="en-CA" altLang="en-US" sz="2400">
                <a:solidFill>
                  <a:schemeClr val="bg1"/>
                </a:solidFill>
              </a:rPr>
              <a:t>/compulsory licence (s. 65)</a:t>
            </a:r>
          </a:p>
          <a:p>
            <a:pPr marL="385763">
              <a:buFont typeface="Arial" panose="020B0604020202020204" pitchFamily="34" charset="0"/>
              <a:buAutoNum type="arabicPeriod" startAt="7"/>
            </a:pPr>
            <a:r>
              <a:rPr lang="en-CA" altLang="en-US" sz="2400">
                <a:solidFill>
                  <a:schemeClr val="bg1"/>
                </a:solidFill>
              </a:rPr>
              <a:t>Exceptions relating to </a:t>
            </a:r>
            <a:r>
              <a:rPr lang="en-CA" altLang="en-US" sz="2400">
                <a:solidFill>
                  <a:srgbClr val="FFFF00"/>
                </a:solidFill>
              </a:rPr>
              <a:t>Access to Medicines Regime</a:t>
            </a:r>
          </a:p>
          <a:p>
            <a:pPr marL="385763">
              <a:buFont typeface="Arial" panose="020B0604020202020204" pitchFamily="34" charset="0"/>
              <a:buAutoNum type="arabicPeriod" startAt="7"/>
            </a:pPr>
            <a:r>
              <a:rPr lang="en-CA" altLang="en-US" sz="2400">
                <a:solidFill>
                  <a:schemeClr val="bg1"/>
                </a:solidFill>
              </a:rPr>
              <a:t>Patents used in vessels, aircraft, etc.</a:t>
            </a:r>
          </a:p>
          <a:p>
            <a:pPr lvl="1"/>
            <a:endParaRPr lang="en-CA" altLang="en-US"/>
          </a:p>
        </p:txBody>
      </p:sp>
      <p:sp>
        <p:nvSpPr>
          <p:cNvPr id="4" name="Slide Number Placeholder 3">
            <a:extLst>
              <a:ext uri="{FF2B5EF4-FFF2-40B4-BE49-F238E27FC236}">
                <a16:creationId xmlns:a16="http://schemas.microsoft.com/office/drawing/2014/main" id="{038C6AF1-1FC5-7F19-37E7-730A7B1F60C6}"/>
              </a:ext>
            </a:extLst>
          </p:cNvPr>
          <p:cNvSpPr>
            <a:spLocks noGrp="1"/>
          </p:cNvSpPr>
          <p:nvPr>
            <p:ph type="sldNum" sz="quarter" idx="12"/>
          </p:nvPr>
        </p:nvSpPr>
        <p:spPr/>
        <p:txBody>
          <a:bodyPr/>
          <a:lstStyle/>
          <a:p>
            <a:pPr defTabSz="342900" eaLnBrk="1" fontAlgn="auto" hangingPunct="1">
              <a:spcBef>
                <a:spcPts val="0"/>
              </a:spcBef>
              <a:spcAft>
                <a:spcPts val="0"/>
              </a:spcAft>
              <a:defRPr/>
            </a:pPr>
            <a:fld id="{01A6043E-9680-6541-A729-4EF0EBE6C9FC}" type="slidenum">
              <a:rPr lang="en-US" sz="1350">
                <a:solidFill>
                  <a:prstClr val="black"/>
                </a:solidFill>
                <a:latin typeface="Arial"/>
                <a:ea typeface="+mn-ea"/>
              </a:rPr>
              <a:pPr defTabSz="342900" eaLnBrk="1" fontAlgn="auto" hangingPunct="1">
                <a:spcBef>
                  <a:spcPts val="0"/>
                </a:spcBef>
                <a:spcAft>
                  <a:spcPts val="0"/>
                </a:spcAft>
                <a:defRPr/>
              </a:pPr>
              <a:t>221</a:t>
            </a:fld>
            <a:endParaRPr lang="en-US" sz="1350">
              <a:solidFill>
                <a:prstClr val="black"/>
              </a:solidFill>
              <a:latin typeface="Arial"/>
              <a:ea typeface="+mn-ea"/>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C7AC96-55CF-5917-58DB-98458708D794}"/>
              </a:ext>
            </a:extLst>
          </p:cNvPr>
          <p:cNvSpPr>
            <a:spLocks noGrp="1"/>
          </p:cNvSpPr>
          <p:nvPr>
            <p:ph type="title"/>
          </p:nvPr>
        </p:nvSpPr>
        <p:spPr>
          <a:xfrm>
            <a:off x="625475" y="50800"/>
            <a:ext cx="7893050" cy="504825"/>
          </a:xfrm>
        </p:spPr>
        <p:txBody>
          <a:bodyPr>
            <a:normAutofit fontScale="90000"/>
          </a:bodyPr>
          <a:lstStyle/>
          <a:p>
            <a:pPr>
              <a:defRPr/>
            </a:pPr>
            <a:r>
              <a:rPr lang="en-US" sz="3000" b="1" dirty="0">
                <a:solidFill>
                  <a:srgbClr val="FFFF00"/>
                </a:solidFill>
              </a:rPr>
              <a:t>Patents</a:t>
            </a:r>
            <a:r>
              <a:rPr lang="en-US" sz="3000" b="1" dirty="0">
                <a:solidFill>
                  <a:srgbClr val="FF0000"/>
                </a:solidFill>
              </a:rPr>
              <a:t>:</a:t>
            </a:r>
            <a:r>
              <a:rPr lang="en-US" sz="3000" b="1" dirty="0">
                <a:solidFill>
                  <a:srgbClr val="FFFF00"/>
                </a:solidFill>
              </a:rPr>
              <a:t> </a:t>
            </a:r>
            <a:r>
              <a:rPr lang="en-US" sz="3000" dirty="0">
                <a:solidFill>
                  <a:srgbClr val="FFFF00"/>
                </a:solidFill>
              </a:rPr>
              <a:t>Defences to patent infringement </a:t>
            </a:r>
            <a:r>
              <a:rPr lang="en-US" sz="3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3A5F0E95-8C33-D282-95C5-E7C291103887}"/>
              </a:ext>
            </a:extLst>
          </p:cNvPr>
          <p:cNvSpPr>
            <a:spLocks noGrp="1"/>
          </p:cNvSpPr>
          <p:nvPr>
            <p:ph idx="1"/>
          </p:nvPr>
        </p:nvSpPr>
        <p:spPr>
          <a:xfrm>
            <a:off x="125413" y="660400"/>
            <a:ext cx="8893175" cy="4414838"/>
          </a:xfrm>
        </p:spPr>
        <p:txBody>
          <a:bodyPr>
            <a:normAutofit fontScale="85000" lnSpcReduction="10000"/>
          </a:bodyPr>
          <a:lstStyle/>
          <a:p>
            <a:pPr marL="0" indent="0">
              <a:lnSpc>
                <a:spcPct val="120000"/>
              </a:lnSpc>
              <a:buFont typeface="Arial" panose="020B0604020202020204" pitchFamily="34" charset="0"/>
              <a:buNone/>
              <a:defRPr/>
            </a:pPr>
            <a:r>
              <a:rPr lang="en-CA" sz="1725" b="1" dirty="0">
                <a:solidFill>
                  <a:srgbClr val="FF0000"/>
                </a:solidFill>
              </a:rPr>
              <a:t>1) </a:t>
            </a:r>
            <a:r>
              <a:rPr lang="en-CA" sz="1725" b="1" dirty="0">
                <a:solidFill>
                  <a:srgbClr val="FFFF00"/>
                </a:solidFill>
              </a:rPr>
              <a:t>Claims construction</a:t>
            </a:r>
            <a:endParaRPr lang="en-CA" sz="1725" dirty="0">
              <a:solidFill>
                <a:srgbClr val="FFFF00"/>
              </a:solidFill>
            </a:endParaRPr>
          </a:p>
          <a:p>
            <a:pPr marL="0" indent="0">
              <a:lnSpc>
                <a:spcPct val="120000"/>
              </a:lnSpc>
              <a:buFont typeface="Arial" panose="020B0604020202020204" pitchFamily="34" charset="0"/>
              <a:buNone/>
              <a:defRPr/>
            </a:pPr>
            <a:r>
              <a:rPr lang="en-CA" sz="1725" dirty="0">
                <a:solidFill>
                  <a:schemeClr val="bg1"/>
                </a:solidFill>
              </a:rPr>
              <a:t>Argue that </a:t>
            </a:r>
            <a:r>
              <a:rPr lang="en-CA" sz="1725" dirty="0">
                <a:solidFill>
                  <a:srgbClr val="FFFF00"/>
                </a:solidFill>
              </a:rPr>
              <a:t>invention does not fall within the patent’s claims</a:t>
            </a:r>
            <a:r>
              <a:rPr lang="en-CA" sz="1725" dirty="0">
                <a:solidFill>
                  <a:schemeClr val="bg1"/>
                </a:solidFill>
              </a:rPr>
              <a:t>; thus is not infringing</a:t>
            </a:r>
          </a:p>
          <a:p>
            <a:pPr marL="0" indent="0">
              <a:lnSpc>
                <a:spcPct val="120000"/>
              </a:lnSpc>
              <a:buFont typeface="Arial" panose="020B0604020202020204" pitchFamily="34" charset="0"/>
              <a:buNone/>
              <a:defRPr/>
            </a:pPr>
            <a:r>
              <a:rPr lang="en-CA" sz="1725" b="1" dirty="0">
                <a:solidFill>
                  <a:srgbClr val="FF0000"/>
                </a:solidFill>
              </a:rPr>
              <a:t>2) </a:t>
            </a:r>
            <a:r>
              <a:rPr lang="en-CA" sz="1725" b="1" dirty="0">
                <a:solidFill>
                  <a:srgbClr val="FFFF00"/>
                </a:solidFill>
              </a:rPr>
              <a:t>Argue that the patent is not valid</a:t>
            </a:r>
            <a:endParaRPr lang="en-CA" sz="1725" dirty="0">
              <a:solidFill>
                <a:srgbClr val="FFFF00"/>
              </a:solidFill>
            </a:endParaRPr>
          </a:p>
          <a:p>
            <a:pPr marL="0" indent="0">
              <a:lnSpc>
                <a:spcPct val="120000"/>
              </a:lnSpc>
              <a:buFont typeface="Arial" panose="020B0604020202020204" pitchFamily="34" charset="0"/>
              <a:buNone/>
              <a:defRPr/>
            </a:pPr>
            <a:r>
              <a:rPr lang="en-CA" sz="1725" dirty="0">
                <a:solidFill>
                  <a:schemeClr val="bg1"/>
                </a:solidFill>
              </a:rPr>
              <a:t>s. 59: </a:t>
            </a:r>
            <a:r>
              <a:rPr lang="en-US" sz="1725" i="1" dirty="0">
                <a:solidFill>
                  <a:schemeClr val="bg1"/>
                </a:solidFill>
              </a:rPr>
              <a:t>The defendant, in any action for infringement of a patent </a:t>
            </a:r>
            <a:r>
              <a:rPr lang="en-US" sz="1725" i="1" dirty="0">
                <a:solidFill>
                  <a:srgbClr val="FFFF00"/>
                </a:solidFill>
              </a:rPr>
              <a:t>may plead as matter of </a:t>
            </a:r>
            <a:r>
              <a:rPr lang="en-US" sz="1725" i="1" dirty="0" err="1">
                <a:solidFill>
                  <a:srgbClr val="FFFF00"/>
                </a:solidFill>
              </a:rPr>
              <a:t>defence</a:t>
            </a:r>
            <a:r>
              <a:rPr lang="en-US" sz="1725" i="1" dirty="0">
                <a:solidFill>
                  <a:srgbClr val="FFFF00"/>
                </a:solidFill>
              </a:rPr>
              <a:t> any fact or default which by this Act or by law renders the patent void</a:t>
            </a:r>
            <a:r>
              <a:rPr lang="en-US" sz="1725" i="1" dirty="0">
                <a:solidFill>
                  <a:schemeClr val="bg1"/>
                </a:solidFill>
              </a:rPr>
              <a:t>, and the court shall take cognizance of that pleading and of the relevant facts and decide accordingly. </a:t>
            </a:r>
            <a:r>
              <a:rPr lang="en-CA" sz="1725" dirty="0">
                <a:solidFill>
                  <a:schemeClr val="bg1"/>
                </a:solidFill>
              </a:rPr>
              <a:t>[I.e. not patentable subject matter; not novel, useful, non-obvious; misrepresentations in application; insufficient disclosure]</a:t>
            </a:r>
          </a:p>
          <a:p>
            <a:pPr>
              <a:lnSpc>
                <a:spcPct val="120000"/>
              </a:lnSpc>
              <a:defRPr/>
            </a:pPr>
            <a:r>
              <a:rPr lang="en-CA" sz="1725" dirty="0">
                <a:solidFill>
                  <a:schemeClr val="bg1"/>
                </a:solidFill>
              </a:rPr>
              <a:t>But … One potential </a:t>
            </a:r>
            <a:r>
              <a:rPr lang="en-CA" sz="1725" dirty="0">
                <a:solidFill>
                  <a:srgbClr val="FF0000"/>
                </a:solidFill>
              </a:rPr>
              <a:t>stumbling block </a:t>
            </a:r>
            <a:r>
              <a:rPr lang="en-CA" sz="1725" dirty="0">
                <a:solidFill>
                  <a:schemeClr val="bg1"/>
                </a:solidFill>
              </a:rPr>
              <a:t>for this defence is the fact that </a:t>
            </a:r>
            <a:r>
              <a:rPr lang="en-CA" sz="1725" dirty="0">
                <a:solidFill>
                  <a:srgbClr val="FFFF00"/>
                </a:solidFill>
              </a:rPr>
              <a:t>the patent benefits from a presumption of validity</a:t>
            </a:r>
            <a:r>
              <a:rPr lang="en-CA" sz="1725" dirty="0">
                <a:solidFill>
                  <a:schemeClr val="bg1"/>
                </a:solidFill>
              </a:rPr>
              <a:t> (s. 43(2) of the Patent Act).</a:t>
            </a:r>
          </a:p>
          <a:p>
            <a:pPr>
              <a:lnSpc>
                <a:spcPct val="120000"/>
              </a:lnSpc>
              <a:defRPr/>
            </a:pPr>
            <a:r>
              <a:rPr lang="en-CA" sz="1725" dirty="0">
                <a:solidFill>
                  <a:schemeClr val="bg1"/>
                </a:solidFill>
              </a:rPr>
              <a:t>A finding of invalidity (for anticipation, obviousness or lack of utility or because the patent covers unpatentable subject-matter) is a reversal of the Patent Office determination that the patent should be granted. In raising this defence, you would usually have to adduce new evidence that the patent examiner did not consider or show that the Commissioner applied the wrong test or erroneous data. This defence is expressly mentioned in s. 59. </a:t>
            </a:r>
          </a:p>
          <a:p>
            <a:pPr>
              <a:lnSpc>
                <a:spcPct val="120000"/>
              </a:lnSpc>
              <a:defRPr/>
            </a:pPr>
            <a:r>
              <a:rPr lang="en-CA" sz="1725" dirty="0">
                <a:solidFill>
                  <a:schemeClr val="bg1"/>
                </a:solidFill>
              </a:rPr>
              <a:t>An alternative is for a defendant to make a counterclaim under s 60(1) (quoted </a:t>
            </a:r>
            <a:r>
              <a:rPr lang="en-US" sz="1725" dirty="0">
                <a:solidFill>
                  <a:schemeClr val="bg1"/>
                </a:solidFill>
              </a:rPr>
              <a:t>above) and s 60(2) for impeachment and a declaration of invalidity.</a:t>
            </a:r>
            <a:endParaRPr lang="en-CA" sz="1725" dirty="0">
              <a:solidFill>
                <a:schemeClr val="bg1"/>
              </a:solidFill>
            </a:endParaRPr>
          </a:p>
          <a:p>
            <a:pPr lvl="1">
              <a:defRPr/>
            </a:pPr>
            <a:endParaRPr lang="en-CA" dirty="0"/>
          </a:p>
        </p:txBody>
      </p:sp>
      <p:sp>
        <p:nvSpPr>
          <p:cNvPr id="4" name="Slide Number Placeholder 3">
            <a:extLst>
              <a:ext uri="{FF2B5EF4-FFF2-40B4-BE49-F238E27FC236}">
                <a16:creationId xmlns:a16="http://schemas.microsoft.com/office/drawing/2014/main" id="{B5C9880F-00CD-4959-90CF-D2182ED1569F}"/>
              </a:ext>
            </a:extLst>
          </p:cNvPr>
          <p:cNvSpPr>
            <a:spLocks noGrp="1"/>
          </p:cNvSpPr>
          <p:nvPr>
            <p:ph type="sldNum" sz="quarter" idx="12"/>
          </p:nvPr>
        </p:nvSpPr>
        <p:spPr/>
        <p:txBody>
          <a:bodyPr/>
          <a:lstStyle/>
          <a:p>
            <a:pPr defTabSz="342900" eaLnBrk="1" fontAlgn="auto" hangingPunct="1">
              <a:spcBef>
                <a:spcPts val="0"/>
              </a:spcBef>
              <a:spcAft>
                <a:spcPts val="0"/>
              </a:spcAft>
              <a:defRPr/>
            </a:pPr>
            <a:fld id="{20842880-D277-FF4B-AABE-9BC2D50C240B}" type="slidenum">
              <a:rPr lang="en-US" sz="1350">
                <a:solidFill>
                  <a:prstClr val="black"/>
                </a:solidFill>
                <a:latin typeface="Arial"/>
                <a:ea typeface="+mn-ea"/>
              </a:rPr>
              <a:pPr defTabSz="342900" eaLnBrk="1" fontAlgn="auto" hangingPunct="1">
                <a:spcBef>
                  <a:spcPts val="0"/>
                </a:spcBef>
                <a:spcAft>
                  <a:spcPts val="0"/>
                </a:spcAft>
                <a:defRPr/>
              </a:pPr>
              <a:t>222</a:t>
            </a:fld>
            <a:endParaRPr lang="en-US" sz="1350">
              <a:solidFill>
                <a:prstClr val="black"/>
              </a:solidFill>
              <a:latin typeface="Arial"/>
              <a:ea typeface="+mn-ea"/>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C52D0F-485B-3132-2024-BAD8BFEABE12}"/>
              </a:ext>
            </a:extLst>
          </p:cNvPr>
          <p:cNvSpPr>
            <a:spLocks noGrp="1"/>
          </p:cNvSpPr>
          <p:nvPr>
            <p:ph type="title"/>
          </p:nvPr>
        </p:nvSpPr>
        <p:spPr>
          <a:xfrm>
            <a:off x="661988" y="50800"/>
            <a:ext cx="7820025" cy="504825"/>
          </a:xfrm>
        </p:spPr>
        <p:txBody>
          <a:bodyPr>
            <a:normAutofit fontScale="90000"/>
          </a:bodyPr>
          <a:lstStyle/>
          <a:p>
            <a:pPr>
              <a:defRPr/>
            </a:pPr>
            <a:r>
              <a:rPr lang="en-US" sz="3000" b="1" dirty="0">
                <a:solidFill>
                  <a:srgbClr val="FFFF00"/>
                </a:solidFill>
              </a:rPr>
              <a:t>Patents</a:t>
            </a:r>
            <a:r>
              <a:rPr lang="en-US" sz="3000" b="1" dirty="0">
                <a:solidFill>
                  <a:srgbClr val="FF0000"/>
                </a:solidFill>
              </a:rPr>
              <a:t>:</a:t>
            </a:r>
            <a:r>
              <a:rPr lang="en-US" sz="3000" b="1" dirty="0">
                <a:solidFill>
                  <a:srgbClr val="FFFF00"/>
                </a:solidFill>
              </a:rPr>
              <a:t> </a:t>
            </a:r>
            <a:r>
              <a:rPr lang="en-US" sz="3000" dirty="0">
                <a:solidFill>
                  <a:srgbClr val="FFFF00"/>
                </a:solidFill>
              </a:rPr>
              <a:t>Defences to patent infringement </a:t>
            </a:r>
            <a:r>
              <a:rPr lang="en-US" sz="3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55CD46AB-1484-A330-EBAE-06EEF31A7011}"/>
              </a:ext>
            </a:extLst>
          </p:cNvPr>
          <p:cNvSpPr>
            <a:spLocks noGrp="1"/>
          </p:cNvSpPr>
          <p:nvPr>
            <p:ph idx="1"/>
          </p:nvPr>
        </p:nvSpPr>
        <p:spPr>
          <a:xfrm>
            <a:off x="179388" y="842963"/>
            <a:ext cx="8785225" cy="4105275"/>
          </a:xfrm>
        </p:spPr>
        <p:txBody>
          <a:bodyPr>
            <a:normAutofit fontScale="70000" lnSpcReduction="20000"/>
          </a:bodyPr>
          <a:lstStyle/>
          <a:p>
            <a:pPr marL="0" indent="0">
              <a:lnSpc>
                <a:spcPct val="110000"/>
              </a:lnSpc>
              <a:buFont typeface="Arial" panose="020B0604020202020204" pitchFamily="34" charset="0"/>
              <a:buNone/>
              <a:defRPr/>
            </a:pPr>
            <a:r>
              <a:rPr lang="en-CA" sz="3100" b="1" dirty="0">
                <a:solidFill>
                  <a:srgbClr val="FF0000"/>
                </a:solidFill>
              </a:rPr>
              <a:t>3) </a:t>
            </a:r>
            <a:r>
              <a:rPr lang="en-CA" sz="3100" b="1" dirty="0">
                <a:solidFill>
                  <a:srgbClr val="FFFF00"/>
                </a:solidFill>
              </a:rPr>
              <a:t>Licence</a:t>
            </a:r>
            <a:endParaRPr lang="en-CA" sz="3100" dirty="0">
              <a:solidFill>
                <a:srgbClr val="FFFF00"/>
              </a:solidFill>
            </a:endParaRPr>
          </a:p>
          <a:p>
            <a:pPr marL="0" indent="0">
              <a:lnSpc>
                <a:spcPct val="110000"/>
              </a:lnSpc>
              <a:buFont typeface="Arial" panose="020B0604020202020204" pitchFamily="34" charset="0"/>
              <a:buNone/>
              <a:defRPr/>
            </a:pPr>
            <a:r>
              <a:rPr lang="en-CA" sz="3100" dirty="0">
                <a:solidFill>
                  <a:schemeClr val="bg1"/>
                </a:solidFill>
              </a:rPr>
              <a:t>A third defence is that you </a:t>
            </a:r>
            <a:r>
              <a:rPr lang="en-CA" sz="3100" dirty="0">
                <a:solidFill>
                  <a:srgbClr val="FFFF00"/>
                </a:solidFill>
              </a:rPr>
              <a:t>had a licence to use the invention</a:t>
            </a:r>
            <a:r>
              <a:rPr lang="en-CA" sz="3100" dirty="0">
                <a:solidFill>
                  <a:schemeClr val="bg1"/>
                </a:solidFill>
              </a:rPr>
              <a:t>. If you had a license to use the invention, then you had </a:t>
            </a:r>
            <a:r>
              <a:rPr lang="en-CA" sz="3100" dirty="0">
                <a:solidFill>
                  <a:srgbClr val="FFFF00"/>
                </a:solidFill>
              </a:rPr>
              <a:t>permission from the owner</a:t>
            </a:r>
            <a:r>
              <a:rPr lang="en-CA" sz="3100" dirty="0">
                <a:solidFill>
                  <a:schemeClr val="bg1"/>
                </a:solidFill>
              </a:rPr>
              <a:t>, and as a result – use of the invention would not be infringing </a:t>
            </a:r>
          </a:p>
          <a:p>
            <a:pPr marL="0" indent="0">
              <a:lnSpc>
                <a:spcPct val="110000"/>
              </a:lnSpc>
              <a:buFont typeface="Arial" panose="020B0604020202020204" pitchFamily="34" charset="0"/>
              <a:buNone/>
              <a:defRPr/>
            </a:pPr>
            <a:r>
              <a:rPr lang="en-CA" sz="3100" b="1" dirty="0">
                <a:solidFill>
                  <a:srgbClr val="FF0000"/>
                </a:solidFill>
              </a:rPr>
              <a:t>4) </a:t>
            </a:r>
            <a:r>
              <a:rPr lang="en-CA" sz="3100" b="1" dirty="0">
                <a:solidFill>
                  <a:srgbClr val="FFFF00"/>
                </a:solidFill>
              </a:rPr>
              <a:t>Limitation period expired</a:t>
            </a:r>
            <a:endParaRPr lang="en-CA" sz="3100" dirty="0">
              <a:solidFill>
                <a:srgbClr val="FFFF00"/>
              </a:solidFill>
            </a:endParaRPr>
          </a:p>
          <a:p>
            <a:pPr marL="0" indent="0">
              <a:lnSpc>
                <a:spcPct val="110000"/>
              </a:lnSpc>
              <a:buFont typeface="Arial" panose="020B0604020202020204" pitchFamily="34" charset="0"/>
              <a:buNone/>
              <a:defRPr/>
            </a:pPr>
            <a:r>
              <a:rPr lang="en-US" sz="3100" dirty="0">
                <a:solidFill>
                  <a:srgbClr val="FF0000"/>
                </a:solidFill>
              </a:rPr>
              <a:t>55.01</a:t>
            </a:r>
            <a:r>
              <a:rPr lang="en-US" sz="3100" dirty="0">
                <a:solidFill>
                  <a:schemeClr val="bg1"/>
                </a:solidFill>
              </a:rPr>
              <a:t> </a:t>
            </a:r>
            <a:r>
              <a:rPr lang="en-US" sz="3100" i="1" dirty="0">
                <a:solidFill>
                  <a:srgbClr val="FFFF00"/>
                </a:solidFill>
              </a:rPr>
              <a:t>No remedy may be awarded for an act of infringement committed more than six years </a:t>
            </a:r>
            <a:r>
              <a:rPr lang="en-US" sz="3100" i="1" dirty="0">
                <a:solidFill>
                  <a:schemeClr val="bg1"/>
                </a:solidFill>
              </a:rPr>
              <a:t>before the commencement of the action for infringement.</a:t>
            </a:r>
            <a:endParaRPr lang="en-CA" sz="3100" i="1" dirty="0">
              <a:solidFill>
                <a:schemeClr val="bg1"/>
              </a:solidFill>
            </a:endParaRPr>
          </a:p>
          <a:p>
            <a:pPr marL="0" indent="0">
              <a:lnSpc>
                <a:spcPct val="110000"/>
              </a:lnSpc>
              <a:buFont typeface="Arial" panose="020B0604020202020204" pitchFamily="34" charset="0"/>
              <a:buNone/>
              <a:defRPr/>
            </a:pPr>
            <a:r>
              <a:rPr lang="en-US" sz="3100" dirty="0">
                <a:solidFill>
                  <a:schemeClr val="bg1"/>
                </a:solidFill>
              </a:rPr>
              <a:t>Accordingly,  the patentee has 6 years from the act of infringement to bring a suit … As a </a:t>
            </a:r>
            <a:r>
              <a:rPr lang="en-US" sz="3100" dirty="0" err="1">
                <a:solidFill>
                  <a:schemeClr val="bg1"/>
                </a:solidFill>
              </a:rPr>
              <a:t>defence</a:t>
            </a:r>
            <a:r>
              <a:rPr lang="en-US" sz="3100" dirty="0">
                <a:solidFill>
                  <a:schemeClr val="bg1"/>
                </a:solidFill>
              </a:rPr>
              <a:t>, you could argue that the limitation period has expired.</a:t>
            </a:r>
            <a:endParaRPr lang="en-CA" sz="3100" dirty="0">
              <a:solidFill>
                <a:schemeClr val="bg1"/>
              </a:solidFill>
            </a:endParaRPr>
          </a:p>
          <a:p>
            <a:pPr marL="0" indent="0">
              <a:buFont typeface="Arial" panose="020B0604020202020204" pitchFamily="34" charset="0"/>
              <a:buNone/>
              <a:defRPr/>
            </a:pPr>
            <a:r>
              <a:rPr lang="en-CA" dirty="0"/>
              <a:t> </a:t>
            </a:r>
            <a:endParaRPr lang="en-CA" sz="1200" dirty="0"/>
          </a:p>
          <a:p>
            <a:pPr lvl="1">
              <a:defRPr/>
            </a:pPr>
            <a:endParaRPr lang="en-CA" dirty="0"/>
          </a:p>
        </p:txBody>
      </p:sp>
      <p:sp>
        <p:nvSpPr>
          <p:cNvPr id="4" name="Slide Number Placeholder 3">
            <a:extLst>
              <a:ext uri="{FF2B5EF4-FFF2-40B4-BE49-F238E27FC236}">
                <a16:creationId xmlns:a16="http://schemas.microsoft.com/office/drawing/2014/main" id="{87122E58-BB64-43BF-9EF2-9B40C7144A5A}"/>
              </a:ext>
            </a:extLst>
          </p:cNvPr>
          <p:cNvSpPr>
            <a:spLocks noGrp="1"/>
          </p:cNvSpPr>
          <p:nvPr>
            <p:ph type="sldNum" sz="quarter" idx="12"/>
          </p:nvPr>
        </p:nvSpPr>
        <p:spPr/>
        <p:txBody>
          <a:bodyPr/>
          <a:lstStyle/>
          <a:p>
            <a:pPr defTabSz="342900" eaLnBrk="1" fontAlgn="auto" hangingPunct="1">
              <a:spcBef>
                <a:spcPts val="0"/>
              </a:spcBef>
              <a:spcAft>
                <a:spcPts val="0"/>
              </a:spcAft>
              <a:defRPr/>
            </a:pPr>
            <a:fld id="{AB21994B-C23A-364E-B06E-5C9C9790FDC3}" type="slidenum">
              <a:rPr lang="en-US" sz="1350">
                <a:solidFill>
                  <a:prstClr val="black"/>
                </a:solidFill>
                <a:latin typeface="Arial"/>
                <a:ea typeface="+mn-ea"/>
              </a:rPr>
              <a:pPr defTabSz="342900" eaLnBrk="1" fontAlgn="auto" hangingPunct="1">
                <a:spcBef>
                  <a:spcPts val="0"/>
                </a:spcBef>
                <a:spcAft>
                  <a:spcPts val="0"/>
                </a:spcAft>
                <a:defRPr/>
              </a:pPr>
              <a:t>223</a:t>
            </a:fld>
            <a:endParaRPr lang="en-US" sz="1350">
              <a:solidFill>
                <a:prstClr val="black"/>
              </a:solidFill>
              <a:latin typeface="Arial"/>
              <a:ea typeface="+mn-ea"/>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61EDE0-EE30-0740-E2AD-D7FD5A5B5FC6}"/>
              </a:ext>
            </a:extLst>
          </p:cNvPr>
          <p:cNvSpPr>
            <a:spLocks noGrp="1"/>
          </p:cNvSpPr>
          <p:nvPr>
            <p:ph type="title"/>
          </p:nvPr>
        </p:nvSpPr>
        <p:spPr>
          <a:xfrm>
            <a:off x="661988" y="123825"/>
            <a:ext cx="7820025" cy="504825"/>
          </a:xfrm>
        </p:spPr>
        <p:txBody>
          <a:bodyPr>
            <a:normAutofit fontScale="90000"/>
          </a:bodyPr>
          <a:lstStyle/>
          <a:p>
            <a:pPr>
              <a:defRPr/>
            </a:pPr>
            <a:r>
              <a:rPr lang="en-US" sz="3000" b="1" dirty="0">
                <a:solidFill>
                  <a:srgbClr val="FFFF00"/>
                </a:solidFill>
              </a:rPr>
              <a:t>Patents</a:t>
            </a:r>
            <a:r>
              <a:rPr lang="en-US" sz="3000" b="1" dirty="0">
                <a:solidFill>
                  <a:srgbClr val="FF0000"/>
                </a:solidFill>
              </a:rPr>
              <a:t>:</a:t>
            </a:r>
            <a:r>
              <a:rPr lang="en-US" sz="3000" b="1" dirty="0">
                <a:solidFill>
                  <a:srgbClr val="FFFF00"/>
                </a:solidFill>
              </a:rPr>
              <a:t> </a:t>
            </a:r>
            <a:r>
              <a:rPr lang="en-US" sz="3000" dirty="0">
                <a:solidFill>
                  <a:srgbClr val="FFFF00"/>
                </a:solidFill>
              </a:rPr>
              <a:t>Defences to patent infringement </a:t>
            </a:r>
            <a:r>
              <a:rPr lang="en-US" sz="3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12736472-3126-2483-30FC-33583498C1CB}"/>
              </a:ext>
            </a:extLst>
          </p:cNvPr>
          <p:cNvSpPr>
            <a:spLocks noGrp="1"/>
          </p:cNvSpPr>
          <p:nvPr>
            <p:ph idx="1"/>
          </p:nvPr>
        </p:nvSpPr>
        <p:spPr>
          <a:xfrm>
            <a:off x="90488" y="771525"/>
            <a:ext cx="8963025" cy="4371975"/>
          </a:xfrm>
        </p:spPr>
        <p:txBody>
          <a:bodyPr>
            <a:normAutofit fontScale="70000" lnSpcReduction="20000"/>
          </a:bodyPr>
          <a:lstStyle/>
          <a:p>
            <a:pPr marL="0" indent="0">
              <a:lnSpc>
                <a:spcPct val="120000"/>
              </a:lnSpc>
              <a:buFont typeface="Arial" panose="020B0604020202020204" pitchFamily="34" charset="0"/>
              <a:buNone/>
              <a:defRPr/>
            </a:pPr>
            <a:r>
              <a:rPr lang="en-CA" sz="1900" b="1" dirty="0">
                <a:solidFill>
                  <a:srgbClr val="FF0000"/>
                </a:solidFill>
              </a:rPr>
              <a:t>5) </a:t>
            </a:r>
            <a:r>
              <a:rPr lang="en-CA" sz="1900" b="1" dirty="0">
                <a:solidFill>
                  <a:srgbClr val="FFFF00"/>
                </a:solidFill>
              </a:rPr>
              <a:t>Exception relating to regulatory approval</a:t>
            </a:r>
            <a:endParaRPr lang="en-CA" sz="1900" dirty="0">
              <a:solidFill>
                <a:srgbClr val="FFFF00"/>
              </a:solidFill>
            </a:endParaRPr>
          </a:p>
          <a:p>
            <a:pPr marL="0" indent="0">
              <a:lnSpc>
                <a:spcPct val="120000"/>
              </a:lnSpc>
              <a:buFont typeface="Arial" panose="020B0604020202020204" pitchFamily="34" charset="0"/>
              <a:buNone/>
              <a:defRPr/>
            </a:pPr>
            <a:r>
              <a:rPr lang="en-US" sz="1900" b="1" i="1" dirty="0">
                <a:solidFill>
                  <a:schemeClr val="bg1"/>
                </a:solidFill>
              </a:rPr>
              <a:t>55.2</a:t>
            </a:r>
            <a:r>
              <a:rPr lang="en-US" sz="1900" i="1" dirty="0">
                <a:solidFill>
                  <a:schemeClr val="bg1"/>
                </a:solidFill>
              </a:rPr>
              <a:t>(1) It is not an infringement of a patent for any person to make, construct, use or sell the patented invention </a:t>
            </a:r>
            <a:r>
              <a:rPr lang="en-US" sz="1900" i="1" dirty="0">
                <a:solidFill>
                  <a:srgbClr val="FFFF00"/>
                </a:solidFill>
              </a:rPr>
              <a:t>solely for uses reasonably related to the development and submission of information required under any law of Canada, a province or a country other than Canada that regulates the manufacture, construction, use or sale of any product. </a:t>
            </a:r>
            <a:r>
              <a:rPr lang="en-US" sz="1900" dirty="0">
                <a:solidFill>
                  <a:schemeClr val="bg1"/>
                </a:solidFill>
              </a:rPr>
              <a:t>[i.e. Food and Drugs Act]</a:t>
            </a:r>
            <a:endParaRPr lang="en-CA" sz="1900" dirty="0">
              <a:solidFill>
                <a:schemeClr val="bg1"/>
              </a:solidFill>
            </a:endParaRPr>
          </a:p>
          <a:p>
            <a:pPr>
              <a:lnSpc>
                <a:spcPct val="120000"/>
              </a:lnSpc>
              <a:defRPr/>
            </a:pPr>
            <a:r>
              <a:rPr lang="en-CA" sz="1900" dirty="0">
                <a:solidFill>
                  <a:schemeClr val="bg1"/>
                </a:solidFill>
              </a:rPr>
              <a:t>This provision is relied on most frequently in the pharmaceutical industry – i.e.  where a generic pharmaceutical company makes a pharmaceutical preparation prior to the expiry of the brand name patent. This is one sector in which there is a very long regulatory approval process to bring a product to market.  </a:t>
            </a:r>
          </a:p>
          <a:p>
            <a:pPr>
              <a:lnSpc>
                <a:spcPct val="120000"/>
              </a:lnSpc>
              <a:defRPr/>
            </a:pPr>
            <a:r>
              <a:rPr lang="en-CA" sz="1900" dirty="0">
                <a:solidFill>
                  <a:schemeClr val="bg1"/>
                </a:solidFill>
              </a:rPr>
              <a:t>Generic drug manufacturers widely rely upon s. 55.2(1) as they prepare to bring generic products to market as soon as patents on brand name drugs have expired.  </a:t>
            </a:r>
          </a:p>
          <a:p>
            <a:pPr>
              <a:lnSpc>
                <a:spcPct val="120000"/>
              </a:lnSpc>
              <a:defRPr/>
            </a:pPr>
            <a:r>
              <a:rPr lang="en-CA" sz="1900" dirty="0">
                <a:solidFill>
                  <a:schemeClr val="bg1"/>
                </a:solidFill>
              </a:rPr>
              <a:t>Under this provision, a generic drug manufacturer, for example, could develop a generic version of a medicine and take whatever steps were necessary to meet the regulatory requirements pertaining to the sale of the drug before the expiry of the relevant patent.</a:t>
            </a:r>
          </a:p>
          <a:p>
            <a:pPr>
              <a:lnSpc>
                <a:spcPct val="120000"/>
              </a:lnSpc>
              <a:defRPr/>
            </a:pPr>
            <a:r>
              <a:rPr lang="en-CA" sz="1900" dirty="0">
                <a:solidFill>
                  <a:schemeClr val="bg1"/>
                </a:solidFill>
              </a:rPr>
              <a:t>This section, which is known as the “early working” exception, was challenged as a violation of Canada’s obligations under TRIPS. But it was held to be valid as long as it’s not limited to one sector, as long as it’s technologically neutral</a:t>
            </a:r>
          </a:p>
          <a:p>
            <a:pPr>
              <a:lnSpc>
                <a:spcPct val="120000"/>
              </a:lnSpc>
              <a:defRPr/>
            </a:pPr>
            <a:r>
              <a:rPr lang="en-CA" sz="1900" dirty="0">
                <a:solidFill>
                  <a:schemeClr val="bg1"/>
                </a:solidFill>
              </a:rPr>
              <a:t>Another provision which was challenged at the same time was s. 55.2(2) which was known as the “stockpiling exception”. It provides for the manufacturing and stockpiling of pharmaceutical products without the consent of the patent holder for a period of six months prior to the expiration of the patent term. This provision was found invalid as it related specifically to the pharmaceutical sector.</a:t>
            </a:r>
          </a:p>
          <a:p>
            <a:pPr lvl="1">
              <a:defRPr/>
            </a:pPr>
            <a:endParaRPr lang="en-CA" dirty="0"/>
          </a:p>
        </p:txBody>
      </p:sp>
      <p:sp>
        <p:nvSpPr>
          <p:cNvPr id="4" name="Slide Number Placeholder 3">
            <a:extLst>
              <a:ext uri="{FF2B5EF4-FFF2-40B4-BE49-F238E27FC236}">
                <a16:creationId xmlns:a16="http://schemas.microsoft.com/office/drawing/2014/main" id="{A2A1E2D2-070B-91F2-C729-BDE8B62FFC2F}"/>
              </a:ext>
            </a:extLst>
          </p:cNvPr>
          <p:cNvSpPr>
            <a:spLocks noGrp="1"/>
          </p:cNvSpPr>
          <p:nvPr>
            <p:ph type="sldNum" sz="quarter" idx="12"/>
          </p:nvPr>
        </p:nvSpPr>
        <p:spPr/>
        <p:txBody>
          <a:bodyPr/>
          <a:lstStyle/>
          <a:p>
            <a:pPr defTabSz="342900" eaLnBrk="1" fontAlgn="auto" hangingPunct="1">
              <a:spcBef>
                <a:spcPts val="0"/>
              </a:spcBef>
              <a:spcAft>
                <a:spcPts val="0"/>
              </a:spcAft>
              <a:defRPr/>
            </a:pPr>
            <a:fld id="{040294C7-6E90-BB48-935A-723E5AAB1D51}" type="slidenum">
              <a:rPr lang="en-US" sz="1350">
                <a:solidFill>
                  <a:prstClr val="black"/>
                </a:solidFill>
                <a:latin typeface="Arial"/>
                <a:ea typeface="+mn-ea"/>
              </a:rPr>
              <a:pPr defTabSz="342900" eaLnBrk="1" fontAlgn="auto" hangingPunct="1">
                <a:spcBef>
                  <a:spcPts val="0"/>
                </a:spcBef>
                <a:spcAft>
                  <a:spcPts val="0"/>
                </a:spcAft>
                <a:defRPr/>
              </a:pPr>
              <a:t>224</a:t>
            </a:fld>
            <a:endParaRPr lang="en-US" sz="1350">
              <a:solidFill>
                <a:prstClr val="black"/>
              </a:solidFill>
              <a:latin typeface="Arial"/>
              <a:ea typeface="+mn-ea"/>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3B646B-B6E0-48AB-A191-A82BA6C7542D}"/>
              </a:ext>
            </a:extLst>
          </p:cNvPr>
          <p:cNvSpPr>
            <a:spLocks noGrp="1"/>
          </p:cNvSpPr>
          <p:nvPr>
            <p:ph type="title"/>
          </p:nvPr>
        </p:nvSpPr>
        <p:spPr>
          <a:xfrm>
            <a:off x="731838" y="50800"/>
            <a:ext cx="7713662" cy="649288"/>
          </a:xfrm>
        </p:spPr>
        <p:txBody>
          <a:bodyPr>
            <a:normAutofit fontScale="90000"/>
          </a:bodyPr>
          <a:lstStyle/>
          <a:p>
            <a:pPr>
              <a:defRPr/>
            </a:pPr>
            <a:r>
              <a:rPr lang="en-US" sz="3000" b="1" dirty="0">
                <a:solidFill>
                  <a:srgbClr val="FFFF00"/>
                </a:solidFill>
              </a:rPr>
              <a:t>Patents</a:t>
            </a:r>
            <a:r>
              <a:rPr lang="en-US" sz="3000" b="1" dirty="0">
                <a:solidFill>
                  <a:srgbClr val="FF0000"/>
                </a:solidFill>
              </a:rPr>
              <a:t>:</a:t>
            </a:r>
            <a:r>
              <a:rPr lang="en-US" sz="3000" b="1" dirty="0">
                <a:solidFill>
                  <a:srgbClr val="FFFF00"/>
                </a:solidFill>
              </a:rPr>
              <a:t> </a:t>
            </a:r>
            <a:r>
              <a:rPr lang="en-US" sz="3000" dirty="0">
                <a:solidFill>
                  <a:srgbClr val="FFFF00"/>
                </a:solidFill>
              </a:rPr>
              <a:t>Defences to patent infringement </a:t>
            </a:r>
            <a:r>
              <a:rPr lang="en-US" sz="3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92F6D6F3-9C97-D26F-EFC5-71FFCEB60052}"/>
              </a:ext>
            </a:extLst>
          </p:cNvPr>
          <p:cNvSpPr>
            <a:spLocks noGrp="1"/>
          </p:cNvSpPr>
          <p:nvPr>
            <p:ph idx="1"/>
          </p:nvPr>
        </p:nvSpPr>
        <p:spPr>
          <a:xfrm>
            <a:off x="258763" y="771525"/>
            <a:ext cx="8626475" cy="4176713"/>
          </a:xfrm>
        </p:spPr>
        <p:txBody>
          <a:bodyPr>
            <a:normAutofit fontScale="55000" lnSpcReduction="20000"/>
          </a:bodyPr>
          <a:lstStyle/>
          <a:p>
            <a:pPr marL="0" indent="0">
              <a:lnSpc>
                <a:spcPct val="120000"/>
              </a:lnSpc>
              <a:buFont typeface="Arial" panose="020B0604020202020204" pitchFamily="34" charset="0"/>
              <a:buNone/>
              <a:defRPr/>
            </a:pPr>
            <a:r>
              <a:rPr lang="en-CA" sz="2500" b="1" dirty="0">
                <a:solidFill>
                  <a:srgbClr val="FF0000"/>
                </a:solidFill>
              </a:rPr>
              <a:t>6) </a:t>
            </a:r>
            <a:r>
              <a:rPr lang="en-CA" sz="2500" b="1" dirty="0">
                <a:solidFill>
                  <a:srgbClr val="FFFF00"/>
                </a:solidFill>
              </a:rPr>
              <a:t>Experimental use exceptions</a:t>
            </a:r>
            <a:endParaRPr lang="en-CA" sz="2500" dirty="0">
              <a:solidFill>
                <a:srgbClr val="FFFF00"/>
              </a:solidFill>
            </a:endParaRPr>
          </a:p>
          <a:p>
            <a:pPr marL="0" indent="0">
              <a:lnSpc>
                <a:spcPct val="120000"/>
              </a:lnSpc>
              <a:buFont typeface="Arial" panose="020B0604020202020204" pitchFamily="34" charset="0"/>
              <a:buNone/>
              <a:defRPr/>
            </a:pPr>
            <a:r>
              <a:rPr lang="en-US" sz="2500" b="1" i="1" dirty="0">
                <a:solidFill>
                  <a:schemeClr val="bg1"/>
                </a:solidFill>
              </a:rPr>
              <a:t>55.2</a:t>
            </a:r>
            <a:r>
              <a:rPr lang="en-US" sz="2500" i="1" dirty="0">
                <a:solidFill>
                  <a:schemeClr val="bg1"/>
                </a:solidFill>
              </a:rPr>
              <a:t>(6) For greater certainty, </a:t>
            </a:r>
            <a:r>
              <a:rPr lang="en-US" sz="2500" i="1" dirty="0">
                <a:solidFill>
                  <a:srgbClr val="FFFF00"/>
                </a:solidFill>
              </a:rPr>
              <a:t>subsection (1) does not affect </a:t>
            </a:r>
            <a:r>
              <a:rPr lang="en-US" sz="2500" i="1" dirty="0">
                <a:solidFill>
                  <a:schemeClr val="bg1"/>
                </a:solidFill>
              </a:rPr>
              <a:t>any exception to the exclusive property or privilege granted by a patent that exists at law in respect of acts </a:t>
            </a:r>
            <a:r>
              <a:rPr lang="en-US" sz="2500" i="1" dirty="0">
                <a:solidFill>
                  <a:srgbClr val="FFFF00"/>
                </a:solidFill>
              </a:rPr>
              <a:t>done privately and on a non-commercial scale or for a non-commercial purpose </a:t>
            </a:r>
            <a:r>
              <a:rPr lang="en-US" sz="2500" i="1" dirty="0">
                <a:solidFill>
                  <a:schemeClr val="bg1"/>
                </a:solidFill>
              </a:rPr>
              <a:t>or in respect of any use, manufacture, construction or sale of the patented invention solely for the purpose of experiments that relate to the subject-matter of the patent.</a:t>
            </a:r>
            <a:endParaRPr lang="en-CA" sz="2500" i="1" dirty="0">
              <a:solidFill>
                <a:schemeClr val="bg1"/>
              </a:solidFill>
            </a:endParaRPr>
          </a:p>
          <a:p>
            <a:pPr>
              <a:lnSpc>
                <a:spcPct val="120000"/>
              </a:lnSpc>
              <a:defRPr/>
            </a:pPr>
            <a:r>
              <a:rPr lang="en-US" sz="2500" dirty="0">
                <a:solidFill>
                  <a:schemeClr val="bg1"/>
                </a:solidFill>
              </a:rPr>
              <a:t>This is a narrowly worded provision which</a:t>
            </a:r>
            <a:r>
              <a:rPr lang="en-CA" sz="2500" dirty="0">
                <a:solidFill>
                  <a:schemeClr val="bg1"/>
                </a:solidFill>
              </a:rPr>
              <a:t> reflects a common law exemption, dating back to the 19</a:t>
            </a:r>
            <a:r>
              <a:rPr lang="en-CA" sz="2500" baseline="30000" dirty="0">
                <a:solidFill>
                  <a:schemeClr val="bg1"/>
                </a:solidFill>
              </a:rPr>
              <a:t>th</a:t>
            </a:r>
            <a:r>
              <a:rPr lang="en-CA" sz="2500" dirty="0">
                <a:solidFill>
                  <a:schemeClr val="bg1"/>
                </a:solidFill>
              </a:rPr>
              <a:t> century, which permitted patents to be used not only for experiments but for private amusement or for making models</a:t>
            </a:r>
          </a:p>
          <a:p>
            <a:pPr>
              <a:lnSpc>
                <a:spcPct val="120000"/>
              </a:lnSpc>
              <a:defRPr/>
            </a:pPr>
            <a:r>
              <a:rPr lang="en-US" sz="2500" dirty="0">
                <a:solidFill>
                  <a:srgbClr val="FF0000"/>
                </a:solidFill>
              </a:rPr>
              <a:t>Key is non-commercial purposes</a:t>
            </a:r>
            <a:r>
              <a:rPr lang="en-US" sz="2500" dirty="0">
                <a:solidFill>
                  <a:schemeClr val="bg1"/>
                </a:solidFill>
              </a:rPr>
              <a:t>; has been interpreted not to extend to research performed in university labs (not considered to be motivated by non-commercial purposes)</a:t>
            </a:r>
            <a:r>
              <a:rPr lang="en-CA" sz="2500" dirty="0">
                <a:solidFill>
                  <a:schemeClr val="bg1"/>
                </a:solidFill>
              </a:rPr>
              <a:t> </a:t>
            </a:r>
          </a:p>
          <a:p>
            <a:pPr marL="0" indent="0">
              <a:lnSpc>
                <a:spcPct val="120000"/>
              </a:lnSpc>
              <a:buFont typeface="Arial" panose="020B0604020202020204" pitchFamily="34" charset="0"/>
              <a:buNone/>
              <a:defRPr/>
            </a:pPr>
            <a:r>
              <a:rPr lang="en-CA" sz="2500" dirty="0">
                <a:solidFill>
                  <a:schemeClr val="bg1"/>
                </a:solidFill>
              </a:rPr>
              <a:t>s. 55.3(1) provides that: </a:t>
            </a:r>
            <a:r>
              <a:rPr lang="en-CA" sz="2500" i="1" dirty="0">
                <a:solidFill>
                  <a:schemeClr val="bg1"/>
                </a:solidFill>
              </a:rPr>
              <a:t>“[a]n act committed for the purpose of experimentation relating to the subject-matter of a patent is not an infringement of the patent.”  </a:t>
            </a:r>
          </a:p>
          <a:p>
            <a:pPr marL="0" indent="0">
              <a:lnSpc>
                <a:spcPct val="120000"/>
              </a:lnSpc>
              <a:buFont typeface="Arial" panose="020B0604020202020204" pitchFamily="34" charset="0"/>
              <a:buNone/>
              <a:defRPr/>
            </a:pPr>
            <a:r>
              <a:rPr lang="en-CA" sz="2500" dirty="0">
                <a:solidFill>
                  <a:schemeClr val="bg1"/>
                </a:solidFill>
              </a:rPr>
              <a:t>The Governor in Council is also empowered under this section to: </a:t>
            </a:r>
          </a:p>
          <a:p>
            <a:pPr marL="0" indent="0">
              <a:lnSpc>
                <a:spcPct val="120000"/>
              </a:lnSpc>
              <a:buFont typeface="Arial" panose="020B0604020202020204" pitchFamily="34" charset="0"/>
              <a:buNone/>
              <a:defRPr/>
            </a:pPr>
            <a:r>
              <a:rPr lang="en-CA" sz="2500" b="1" dirty="0">
                <a:solidFill>
                  <a:schemeClr val="bg1"/>
                </a:solidFill>
              </a:rPr>
              <a:t>(2) </a:t>
            </a:r>
            <a:r>
              <a:rPr lang="en-CA" sz="2500" dirty="0">
                <a:solidFill>
                  <a:schemeClr val="bg1"/>
                </a:solidFill>
              </a:rPr>
              <a:t>… make regulations respecting</a:t>
            </a:r>
          </a:p>
          <a:p>
            <a:pPr marL="0" indent="0">
              <a:lnSpc>
                <a:spcPct val="120000"/>
              </a:lnSpc>
              <a:buFont typeface="Arial" panose="020B0604020202020204" pitchFamily="34" charset="0"/>
              <a:buNone/>
              <a:defRPr/>
            </a:pPr>
            <a:r>
              <a:rPr lang="en-CA" sz="2500" b="1" dirty="0">
                <a:solidFill>
                  <a:schemeClr val="bg1"/>
                </a:solidFill>
              </a:rPr>
              <a:t>(a) </a:t>
            </a:r>
            <a:r>
              <a:rPr lang="en-CA" sz="2500" dirty="0">
                <a:solidFill>
                  <a:schemeClr val="bg1"/>
                </a:solidFill>
              </a:rPr>
              <a:t>factors that the court may consider, must consider or is not permitted to consider in determining whether an act is, or is not, committed for the purpose [OF EXPERIMENTATION]; and</a:t>
            </a:r>
          </a:p>
          <a:p>
            <a:pPr marL="0" indent="0">
              <a:lnSpc>
                <a:spcPct val="120000"/>
              </a:lnSpc>
              <a:buFont typeface="Arial" panose="020B0604020202020204" pitchFamily="34" charset="0"/>
              <a:buNone/>
              <a:defRPr/>
            </a:pPr>
            <a:r>
              <a:rPr lang="en-CA" sz="2500" b="1" dirty="0">
                <a:solidFill>
                  <a:schemeClr val="bg1"/>
                </a:solidFill>
              </a:rPr>
              <a:t>(b) </a:t>
            </a:r>
            <a:r>
              <a:rPr lang="en-CA" sz="2500" dirty="0">
                <a:solidFill>
                  <a:schemeClr val="bg1"/>
                </a:solidFill>
              </a:rPr>
              <a:t>circumstances in which an act is, or is not, committed for the purpose [OF EXPERIMENTATION].</a:t>
            </a:r>
          </a:p>
          <a:p>
            <a:pPr lvl="1">
              <a:defRPr/>
            </a:pPr>
            <a:endParaRPr lang="en-CA" dirty="0"/>
          </a:p>
        </p:txBody>
      </p:sp>
      <p:sp>
        <p:nvSpPr>
          <p:cNvPr id="4" name="Slide Number Placeholder 3">
            <a:extLst>
              <a:ext uri="{FF2B5EF4-FFF2-40B4-BE49-F238E27FC236}">
                <a16:creationId xmlns:a16="http://schemas.microsoft.com/office/drawing/2014/main" id="{512E9B76-C9BF-B90F-8528-08D90BC1B89F}"/>
              </a:ext>
            </a:extLst>
          </p:cNvPr>
          <p:cNvSpPr>
            <a:spLocks noGrp="1"/>
          </p:cNvSpPr>
          <p:nvPr>
            <p:ph type="sldNum" sz="quarter" idx="12"/>
          </p:nvPr>
        </p:nvSpPr>
        <p:spPr/>
        <p:txBody>
          <a:bodyPr/>
          <a:lstStyle/>
          <a:p>
            <a:pPr defTabSz="342900" eaLnBrk="1" fontAlgn="auto" hangingPunct="1">
              <a:spcBef>
                <a:spcPts val="0"/>
              </a:spcBef>
              <a:spcAft>
                <a:spcPts val="0"/>
              </a:spcAft>
              <a:defRPr/>
            </a:pPr>
            <a:fld id="{A6334133-7739-9C49-A507-5EA38D5C0D63}" type="slidenum">
              <a:rPr lang="en-US" sz="1350">
                <a:solidFill>
                  <a:prstClr val="black"/>
                </a:solidFill>
                <a:latin typeface="Arial"/>
                <a:ea typeface="+mn-ea"/>
              </a:rPr>
              <a:pPr defTabSz="342900" eaLnBrk="1" fontAlgn="auto" hangingPunct="1">
                <a:spcBef>
                  <a:spcPts val="0"/>
                </a:spcBef>
                <a:spcAft>
                  <a:spcPts val="0"/>
                </a:spcAft>
                <a:defRPr/>
              </a:pPr>
              <a:t>225</a:t>
            </a:fld>
            <a:endParaRPr lang="en-US" sz="1350">
              <a:solidFill>
                <a:prstClr val="black"/>
              </a:solidFill>
              <a:latin typeface="Arial"/>
              <a:ea typeface="+mn-ea"/>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D847AF-3631-2297-F3A8-F0D2B682597C}"/>
              </a:ext>
            </a:extLst>
          </p:cNvPr>
          <p:cNvSpPr>
            <a:spLocks noGrp="1"/>
          </p:cNvSpPr>
          <p:nvPr>
            <p:ph type="title"/>
          </p:nvPr>
        </p:nvSpPr>
        <p:spPr>
          <a:xfrm>
            <a:off x="768350" y="123825"/>
            <a:ext cx="7713663" cy="504825"/>
          </a:xfrm>
        </p:spPr>
        <p:txBody>
          <a:bodyPr>
            <a:normAutofit fontScale="90000"/>
          </a:bodyPr>
          <a:lstStyle/>
          <a:p>
            <a:pPr>
              <a:defRPr/>
            </a:pPr>
            <a:r>
              <a:rPr lang="en-US" sz="3000" b="1" dirty="0">
                <a:solidFill>
                  <a:srgbClr val="FFFF00"/>
                </a:solidFill>
              </a:rPr>
              <a:t>Patents</a:t>
            </a:r>
            <a:r>
              <a:rPr lang="en-US" sz="3000" b="1" dirty="0">
                <a:solidFill>
                  <a:srgbClr val="FF0000"/>
                </a:solidFill>
              </a:rPr>
              <a:t>:</a:t>
            </a:r>
            <a:r>
              <a:rPr lang="en-US" sz="3000" b="1" dirty="0">
                <a:solidFill>
                  <a:srgbClr val="FFFF00"/>
                </a:solidFill>
              </a:rPr>
              <a:t> </a:t>
            </a:r>
            <a:r>
              <a:rPr lang="en-US" sz="3000" dirty="0">
                <a:solidFill>
                  <a:srgbClr val="FFFF00"/>
                </a:solidFill>
              </a:rPr>
              <a:t>Defences to patent infringement </a:t>
            </a:r>
            <a:r>
              <a:rPr lang="en-US" sz="3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C5804646-8B94-70F6-3157-EFB0653F9AC2}"/>
              </a:ext>
            </a:extLst>
          </p:cNvPr>
          <p:cNvSpPr>
            <a:spLocks noGrp="1"/>
          </p:cNvSpPr>
          <p:nvPr>
            <p:ph idx="1"/>
          </p:nvPr>
        </p:nvSpPr>
        <p:spPr>
          <a:xfrm>
            <a:off x="323850" y="842963"/>
            <a:ext cx="8604250" cy="4176712"/>
          </a:xfrm>
        </p:spPr>
        <p:txBody>
          <a:bodyPr>
            <a:normAutofit fontScale="62500" lnSpcReduction="20000"/>
          </a:bodyPr>
          <a:lstStyle/>
          <a:p>
            <a:pPr marL="0" indent="0">
              <a:lnSpc>
                <a:spcPct val="120000"/>
              </a:lnSpc>
              <a:buFont typeface="Arial" panose="020B0604020202020204" pitchFamily="34" charset="0"/>
              <a:buNone/>
              <a:defRPr/>
            </a:pPr>
            <a:r>
              <a:rPr lang="en-CA" sz="2625" b="1" dirty="0">
                <a:solidFill>
                  <a:srgbClr val="FF0000"/>
                </a:solidFill>
              </a:rPr>
              <a:t>7) </a:t>
            </a:r>
            <a:r>
              <a:rPr lang="en-CA" sz="2625" b="1" dirty="0">
                <a:solidFill>
                  <a:srgbClr val="FFFF00"/>
                </a:solidFill>
              </a:rPr>
              <a:t>Term of the patent had expired</a:t>
            </a:r>
            <a:r>
              <a:rPr lang="en-CA" sz="2625" dirty="0">
                <a:solidFill>
                  <a:srgbClr val="FFFF00"/>
                </a:solidFill>
              </a:rPr>
              <a:t> </a:t>
            </a:r>
          </a:p>
          <a:p>
            <a:pPr marL="0" indent="0">
              <a:lnSpc>
                <a:spcPct val="120000"/>
              </a:lnSpc>
              <a:buFont typeface="Arial" panose="020B0604020202020204" pitchFamily="34" charset="0"/>
              <a:buNone/>
              <a:defRPr/>
            </a:pPr>
            <a:r>
              <a:rPr lang="en-CA" sz="2625" b="1" dirty="0">
                <a:solidFill>
                  <a:srgbClr val="FF0000"/>
                </a:solidFill>
              </a:rPr>
              <a:t>8) </a:t>
            </a:r>
            <a:r>
              <a:rPr lang="en-CA" sz="2625" b="1" dirty="0">
                <a:solidFill>
                  <a:srgbClr val="FFFF00"/>
                </a:solidFill>
              </a:rPr>
              <a:t>Existing Uses defence</a:t>
            </a:r>
            <a:r>
              <a:rPr lang="en-CA" sz="2625" dirty="0">
                <a:solidFill>
                  <a:srgbClr val="FFFF00"/>
                </a:solidFill>
              </a:rPr>
              <a:t> </a:t>
            </a:r>
          </a:p>
          <a:p>
            <a:pPr>
              <a:lnSpc>
                <a:spcPct val="120000"/>
              </a:lnSpc>
              <a:defRPr/>
            </a:pPr>
            <a:r>
              <a:rPr lang="en-CA" sz="2625" dirty="0">
                <a:solidFill>
                  <a:schemeClr val="bg1"/>
                </a:solidFill>
              </a:rPr>
              <a:t>This defence, contained in s. 56, deals with situations where a person has acquired the subject matter defined in the claim before the claim date. This defence is now much more detailed than it was previously. </a:t>
            </a:r>
          </a:p>
          <a:p>
            <a:pPr marL="300038" lvl="1" indent="0">
              <a:lnSpc>
                <a:spcPct val="120000"/>
              </a:lnSpc>
              <a:buFont typeface="Arial" panose="020B0604020202020204" pitchFamily="34" charset="0"/>
              <a:buNone/>
              <a:defRPr/>
            </a:pPr>
            <a:r>
              <a:rPr lang="en-CA" sz="2625" b="1" i="1" dirty="0">
                <a:solidFill>
                  <a:schemeClr val="bg1"/>
                </a:solidFill>
              </a:rPr>
              <a:t>56 (1) </a:t>
            </a:r>
            <a:r>
              <a:rPr lang="en-CA" sz="2625" i="1" dirty="0">
                <a:solidFill>
                  <a:schemeClr val="bg1"/>
                </a:solidFill>
              </a:rPr>
              <a:t>Subject to subsection (2), if —</a:t>
            </a:r>
            <a:r>
              <a:rPr lang="en-CA" sz="2625" i="1" dirty="0">
                <a:solidFill>
                  <a:srgbClr val="FFFF00"/>
                </a:solidFill>
              </a:rPr>
              <a:t> before the claim date</a:t>
            </a:r>
            <a:r>
              <a:rPr lang="en-CA" sz="2625" i="1" dirty="0">
                <a:solidFill>
                  <a:schemeClr val="bg1"/>
                </a:solidFill>
              </a:rPr>
              <a:t> of a claim in a patent —</a:t>
            </a:r>
            <a:r>
              <a:rPr lang="en-CA" sz="2625" i="1" dirty="0">
                <a:solidFill>
                  <a:srgbClr val="FFFF00"/>
                </a:solidFill>
              </a:rPr>
              <a:t> a person, </a:t>
            </a:r>
            <a:r>
              <a:rPr lang="en-CA" sz="2625" i="1" dirty="0">
                <a:solidFill>
                  <a:srgbClr val="FF0000"/>
                </a:solidFill>
              </a:rPr>
              <a:t>in good faith</a:t>
            </a:r>
            <a:r>
              <a:rPr lang="en-CA" sz="2625" i="1" dirty="0">
                <a:solidFill>
                  <a:schemeClr val="bg1"/>
                </a:solidFill>
              </a:rPr>
              <a:t>, </a:t>
            </a:r>
            <a:r>
              <a:rPr lang="en-CA" sz="2625" i="1" dirty="0">
                <a:solidFill>
                  <a:srgbClr val="FFFF00"/>
                </a:solidFill>
              </a:rPr>
              <a:t>committed an act that would otherwise constitute an infringement of the paten</a:t>
            </a:r>
            <a:r>
              <a:rPr lang="en-CA" sz="2625" i="1" dirty="0">
                <a:solidFill>
                  <a:schemeClr val="bg1"/>
                </a:solidFill>
              </a:rPr>
              <a:t>t in respect of that claim, or made serious and effective preparations to commit such an act, </a:t>
            </a:r>
            <a:r>
              <a:rPr lang="en-CA" sz="2625" i="1" dirty="0">
                <a:solidFill>
                  <a:srgbClr val="FFFF00"/>
                </a:solidFill>
              </a:rPr>
              <a:t>it is not an infringement of the patent or any certificate of supplementary protection that sets out the patent</a:t>
            </a:r>
            <a:r>
              <a:rPr lang="en-CA" sz="2625" i="1" dirty="0">
                <a:solidFill>
                  <a:schemeClr val="bg1"/>
                </a:solidFill>
              </a:rPr>
              <a:t>, in respect of that claim, if the person commits the same act on or after that claim date.</a:t>
            </a:r>
          </a:p>
          <a:p>
            <a:pPr>
              <a:lnSpc>
                <a:spcPct val="120000"/>
              </a:lnSpc>
              <a:defRPr/>
            </a:pPr>
            <a:r>
              <a:rPr lang="en-CA" sz="2625" dirty="0">
                <a:solidFill>
                  <a:srgbClr val="FFFF00"/>
                </a:solidFill>
              </a:rPr>
              <a:t>Questions that could arise</a:t>
            </a:r>
            <a:r>
              <a:rPr lang="en-CA" sz="2625" dirty="0">
                <a:solidFill>
                  <a:srgbClr val="FF0000"/>
                </a:solidFill>
              </a:rPr>
              <a:t>… </a:t>
            </a:r>
          </a:p>
          <a:p>
            <a:pPr marL="385763" indent="-385763">
              <a:lnSpc>
                <a:spcPct val="120000"/>
              </a:lnSpc>
              <a:buFont typeface="+mj-lt"/>
              <a:buAutoNum type="arabicPeriod"/>
              <a:defRPr/>
            </a:pPr>
            <a:r>
              <a:rPr lang="en-US" sz="2625" dirty="0">
                <a:solidFill>
                  <a:schemeClr val="bg1"/>
                </a:solidFill>
              </a:rPr>
              <a:t>What constitutes good faith</a:t>
            </a:r>
            <a:r>
              <a:rPr lang="en-US" sz="2625" dirty="0">
                <a:solidFill>
                  <a:srgbClr val="FF0000"/>
                </a:solidFill>
              </a:rPr>
              <a:t>?</a:t>
            </a:r>
            <a:endParaRPr lang="en-CA" sz="2625" dirty="0">
              <a:solidFill>
                <a:srgbClr val="FF0000"/>
              </a:solidFill>
            </a:endParaRPr>
          </a:p>
          <a:p>
            <a:pPr marL="385763" indent="-385763">
              <a:lnSpc>
                <a:spcPct val="120000"/>
              </a:lnSpc>
              <a:buFont typeface="+mj-lt"/>
              <a:buAutoNum type="arabicPeriod"/>
              <a:defRPr/>
            </a:pPr>
            <a:r>
              <a:rPr lang="en-US" sz="2625" dirty="0">
                <a:solidFill>
                  <a:schemeClr val="bg1"/>
                </a:solidFill>
              </a:rPr>
              <a:t>Was the act the same act</a:t>
            </a:r>
            <a:r>
              <a:rPr lang="en-US" sz="2625" dirty="0">
                <a:solidFill>
                  <a:srgbClr val="FF0000"/>
                </a:solidFill>
              </a:rPr>
              <a:t>? </a:t>
            </a:r>
          </a:p>
          <a:p>
            <a:pPr marL="0" indent="0">
              <a:lnSpc>
                <a:spcPct val="120000"/>
              </a:lnSpc>
              <a:buFont typeface="Arial" panose="020B0604020202020204" pitchFamily="34" charset="0"/>
              <a:buNone/>
              <a:defRPr/>
            </a:pPr>
            <a:r>
              <a:rPr lang="en-US" sz="2625" dirty="0">
                <a:solidFill>
                  <a:schemeClr val="bg1"/>
                </a:solidFill>
              </a:rPr>
              <a:t>See also s. 56(2) – (11)</a:t>
            </a:r>
            <a:endParaRPr lang="en-CA" sz="2625" dirty="0">
              <a:solidFill>
                <a:schemeClr val="bg1"/>
              </a:solidFill>
            </a:endParaRPr>
          </a:p>
          <a:p>
            <a:pPr lvl="1">
              <a:defRPr/>
            </a:pPr>
            <a:endParaRPr lang="en-CA" dirty="0"/>
          </a:p>
        </p:txBody>
      </p:sp>
      <p:sp>
        <p:nvSpPr>
          <p:cNvPr id="4" name="Slide Number Placeholder 3">
            <a:extLst>
              <a:ext uri="{FF2B5EF4-FFF2-40B4-BE49-F238E27FC236}">
                <a16:creationId xmlns:a16="http://schemas.microsoft.com/office/drawing/2014/main" id="{243637B1-B1FB-20DA-333D-6E49D6FA9427}"/>
              </a:ext>
            </a:extLst>
          </p:cNvPr>
          <p:cNvSpPr>
            <a:spLocks noGrp="1"/>
          </p:cNvSpPr>
          <p:nvPr>
            <p:ph type="sldNum" sz="quarter" idx="12"/>
          </p:nvPr>
        </p:nvSpPr>
        <p:spPr/>
        <p:txBody>
          <a:bodyPr/>
          <a:lstStyle/>
          <a:p>
            <a:pPr defTabSz="342900" eaLnBrk="1" fontAlgn="auto" hangingPunct="1">
              <a:spcBef>
                <a:spcPts val="0"/>
              </a:spcBef>
              <a:spcAft>
                <a:spcPts val="0"/>
              </a:spcAft>
              <a:defRPr/>
            </a:pPr>
            <a:fld id="{CFC9B118-99D6-E949-95C3-63DA2971545D}" type="slidenum">
              <a:rPr lang="en-US" sz="1350">
                <a:solidFill>
                  <a:prstClr val="black"/>
                </a:solidFill>
                <a:latin typeface="Arial"/>
                <a:ea typeface="+mn-ea"/>
              </a:rPr>
              <a:pPr defTabSz="342900" eaLnBrk="1" fontAlgn="auto" hangingPunct="1">
                <a:spcBef>
                  <a:spcPts val="0"/>
                </a:spcBef>
                <a:spcAft>
                  <a:spcPts val="0"/>
                </a:spcAft>
                <a:defRPr/>
              </a:pPr>
              <a:t>226</a:t>
            </a:fld>
            <a:endParaRPr lang="en-US" sz="1350">
              <a:solidFill>
                <a:prstClr val="black"/>
              </a:solidFill>
              <a:latin typeface="Arial"/>
              <a:ea typeface="+mn-ea"/>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AB2FA0-5B51-B4A5-8DC4-4EF997DFFEC7}"/>
              </a:ext>
            </a:extLst>
          </p:cNvPr>
          <p:cNvSpPr>
            <a:spLocks noGrp="1"/>
          </p:cNvSpPr>
          <p:nvPr>
            <p:ph type="title"/>
          </p:nvPr>
        </p:nvSpPr>
        <p:spPr>
          <a:xfrm>
            <a:off x="822325" y="50800"/>
            <a:ext cx="7499350" cy="504825"/>
          </a:xfrm>
        </p:spPr>
        <p:txBody>
          <a:bodyPr>
            <a:normAutofit fontScale="90000"/>
          </a:bodyPr>
          <a:lstStyle/>
          <a:p>
            <a:pPr>
              <a:defRPr/>
            </a:pPr>
            <a:r>
              <a:rPr lang="en-US" sz="3000" b="1" dirty="0">
                <a:solidFill>
                  <a:srgbClr val="FFFF00"/>
                </a:solidFill>
              </a:rPr>
              <a:t>Patents</a:t>
            </a:r>
            <a:r>
              <a:rPr lang="en-US" sz="3000" b="1" dirty="0">
                <a:solidFill>
                  <a:srgbClr val="FF0000"/>
                </a:solidFill>
              </a:rPr>
              <a:t>:</a:t>
            </a:r>
            <a:r>
              <a:rPr lang="en-US" sz="3000" b="1" dirty="0">
                <a:solidFill>
                  <a:srgbClr val="FFFF00"/>
                </a:solidFill>
              </a:rPr>
              <a:t> </a:t>
            </a:r>
            <a:r>
              <a:rPr lang="en-US" sz="3000" dirty="0">
                <a:solidFill>
                  <a:srgbClr val="FFFF00"/>
                </a:solidFill>
              </a:rPr>
              <a:t>Defences to patent infringement </a:t>
            </a:r>
            <a:r>
              <a:rPr lang="en-US" sz="3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A8CC6770-8D8B-1E2A-E26B-5D954EC393A3}"/>
              </a:ext>
            </a:extLst>
          </p:cNvPr>
          <p:cNvSpPr>
            <a:spLocks noGrp="1"/>
          </p:cNvSpPr>
          <p:nvPr>
            <p:ph idx="1"/>
          </p:nvPr>
        </p:nvSpPr>
        <p:spPr>
          <a:xfrm>
            <a:off x="323850" y="842963"/>
            <a:ext cx="8640763" cy="4032250"/>
          </a:xfrm>
        </p:spPr>
        <p:txBody>
          <a:bodyPr>
            <a:normAutofit/>
          </a:bodyPr>
          <a:lstStyle/>
          <a:p>
            <a:pPr marL="0" indent="0">
              <a:buFont typeface="Arial" panose="020B0604020202020204" pitchFamily="34" charset="0"/>
              <a:buNone/>
              <a:defRPr/>
            </a:pPr>
            <a:r>
              <a:rPr lang="en-CA" sz="1900" b="1" dirty="0">
                <a:solidFill>
                  <a:srgbClr val="FF0000"/>
                </a:solidFill>
              </a:rPr>
              <a:t>9) </a:t>
            </a:r>
            <a:r>
              <a:rPr lang="en-CA" sz="1900" b="1" dirty="0">
                <a:solidFill>
                  <a:srgbClr val="FFFF00"/>
                </a:solidFill>
              </a:rPr>
              <a:t>Act committed outside of Canada</a:t>
            </a:r>
            <a:endParaRPr lang="en-CA" sz="1900" dirty="0">
              <a:solidFill>
                <a:srgbClr val="FFFF00"/>
              </a:solidFill>
            </a:endParaRPr>
          </a:p>
          <a:p>
            <a:pPr>
              <a:defRPr/>
            </a:pPr>
            <a:r>
              <a:rPr lang="en-US" sz="1900" dirty="0">
                <a:solidFill>
                  <a:srgbClr val="FF0000"/>
                </a:solidFill>
              </a:rPr>
              <a:t>If</a:t>
            </a:r>
            <a:r>
              <a:rPr lang="en-US" sz="1900" dirty="0">
                <a:solidFill>
                  <a:schemeClr val="bg1"/>
                </a:solidFill>
              </a:rPr>
              <a:t> the alleged </a:t>
            </a:r>
            <a:r>
              <a:rPr lang="en-US" sz="1900" dirty="0">
                <a:solidFill>
                  <a:srgbClr val="FF0000"/>
                </a:solidFill>
              </a:rPr>
              <a:t>infringing act occurred outside Canada</a:t>
            </a:r>
            <a:r>
              <a:rPr lang="en-US" sz="1900" dirty="0">
                <a:solidFill>
                  <a:schemeClr val="bg1"/>
                </a:solidFill>
              </a:rPr>
              <a:t>, then it will also not be infringement under Canada’s Patent Act.</a:t>
            </a:r>
            <a:endParaRPr lang="en-CA" sz="1900" dirty="0">
              <a:solidFill>
                <a:schemeClr val="bg1"/>
              </a:solidFill>
            </a:endParaRPr>
          </a:p>
          <a:p>
            <a:pPr marL="0" indent="0">
              <a:buFont typeface="Arial" panose="020B0604020202020204" pitchFamily="34" charset="0"/>
              <a:buNone/>
              <a:defRPr/>
            </a:pPr>
            <a:r>
              <a:rPr lang="en-CA" sz="1900" b="1" dirty="0">
                <a:solidFill>
                  <a:srgbClr val="FF0000"/>
                </a:solidFill>
              </a:rPr>
              <a:t>10) </a:t>
            </a:r>
            <a:r>
              <a:rPr lang="en-CA" sz="1900" b="1" dirty="0">
                <a:solidFill>
                  <a:srgbClr val="FFFF00"/>
                </a:solidFill>
              </a:rPr>
              <a:t>Repair of the patented article </a:t>
            </a:r>
            <a:r>
              <a:rPr lang="en-CA" sz="1900" dirty="0">
                <a:solidFill>
                  <a:srgbClr val="FFFF00"/>
                </a:solidFill>
              </a:rPr>
              <a:t> </a:t>
            </a:r>
          </a:p>
          <a:p>
            <a:pPr>
              <a:defRPr/>
            </a:pPr>
            <a:r>
              <a:rPr lang="en-CA" sz="1900" dirty="0">
                <a:solidFill>
                  <a:schemeClr val="bg1"/>
                </a:solidFill>
              </a:rPr>
              <a:t>If you are a </a:t>
            </a:r>
            <a:r>
              <a:rPr lang="en-CA" sz="1900" dirty="0">
                <a:solidFill>
                  <a:srgbClr val="FFFF00"/>
                </a:solidFill>
              </a:rPr>
              <a:t>purchaser of a patented article</a:t>
            </a:r>
            <a:r>
              <a:rPr lang="en-CA" sz="1900" dirty="0">
                <a:solidFill>
                  <a:schemeClr val="bg1"/>
                </a:solidFill>
              </a:rPr>
              <a:t>, you </a:t>
            </a:r>
            <a:r>
              <a:rPr lang="en-CA" sz="1900" dirty="0">
                <a:solidFill>
                  <a:srgbClr val="FF0000"/>
                </a:solidFill>
              </a:rPr>
              <a:t>may repair the components without infringing the patent</a:t>
            </a:r>
            <a:r>
              <a:rPr lang="en-CA" sz="1900" dirty="0">
                <a:solidFill>
                  <a:schemeClr val="bg1"/>
                </a:solidFill>
              </a:rPr>
              <a:t>.</a:t>
            </a:r>
          </a:p>
          <a:p>
            <a:pPr>
              <a:defRPr/>
            </a:pPr>
            <a:r>
              <a:rPr lang="en-CA" sz="1900" dirty="0">
                <a:solidFill>
                  <a:schemeClr val="bg1"/>
                </a:solidFill>
              </a:rPr>
              <a:t>As stated by Fox in </a:t>
            </a:r>
            <a:r>
              <a:rPr lang="en-CA" sz="1900" i="1" dirty="0">
                <a:solidFill>
                  <a:schemeClr val="bg1"/>
                </a:solidFill>
              </a:rPr>
              <a:t>Canadian Patent Law and Practice</a:t>
            </a:r>
            <a:r>
              <a:rPr lang="en-CA" sz="1900" dirty="0">
                <a:solidFill>
                  <a:schemeClr val="bg1"/>
                </a:solidFill>
              </a:rPr>
              <a:t>, this </a:t>
            </a:r>
            <a:r>
              <a:rPr lang="en-CA" sz="1900" dirty="0">
                <a:solidFill>
                  <a:srgbClr val="FFFF00"/>
                </a:solidFill>
              </a:rPr>
              <a:t>right is based on the fact that the patent holder is presumed to permit this type of activity </a:t>
            </a:r>
            <a:r>
              <a:rPr lang="en-CA" sz="1900" dirty="0">
                <a:solidFill>
                  <a:schemeClr val="bg1"/>
                </a:solidFill>
              </a:rPr>
              <a:t>(mentioned in </a:t>
            </a:r>
            <a:r>
              <a:rPr lang="en-CA" sz="1900" i="1" u="sng" dirty="0">
                <a:solidFill>
                  <a:schemeClr val="bg1"/>
                </a:solidFill>
              </a:rPr>
              <a:t>MacLennan v. </a:t>
            </a:r>
            <a:r>
              <a:rPr lang="en-CA" sz="1900" i="1" u="sng" dirty="0" err="1">
                <a:solidFill>
                  <a:schemeClr val="bg1"/>
                </a:solidFill>
              </a:rPr>
              <a:t>Produits</a:t>
            </a:r>
            <a:r>
              <a:rPr lang="en-CA" sz="1900" i="1" u="sng" dirty="0">
                <a:solidFill>
                  <a:schemeClr val="bg1"/>
                </a:solidFill>
              </a:rPr>
              <a:t> Gilbert Inc</a:t>
            </a:r>
            <a:r>
              <a:rPr lang="en-CA" sz="1900" i="1" dirty="0">
                <a:solidFill>
                  <a:schemeClr val="bg1"/>
                </a:solidFill>
              </a:rPr>
              <a:t>., </a:t>
            </a:r>
            <a:r>
              <a:rPr lang="en-CA" sz="1900" dirty="0">
                <a:solidFill>
                  <a:schemeClr val="bg1"/>
                </a:solidFill>
              </a:rPr>
              <a:t>2008 FCA 35).</a:t>
            </a:r>
          </a:p>
          <a:p>
            <a:pPr>
              <a:defRPr/>
            </a:pPr>
            <a:r>
              <a:rPr lang="en-CA" sz="1900" dirty="0">
                <a:solidFill>
                  <a:schemeClr val="bg1"/>
                </a:solidFill>
              </a:rPr>
              <a:t>There is a </a:t>
            </a:r>
            <a:r>
              <a:rPr lang="en-CA" sz="1900" dirty="0">
                <a:solidFill>
                  <a:srgbClr val="FF0000"/>
                </a:solidFill>
              </a:rPr>
              <a:t>limitation</a:t>
            </a:r>
            <a:r>
              <a:rPr lang="en-CA" sz="1900" dirty="0">
                <a:solidFill>
                  <a:schemeClr val="bg1"/>
                </a:solidFill>
              </a:rPr>
              <a:t>…</a:t>
            </a:r>
            <a:r>
              <a:rPr lang="en-CA" sz="1900" dirty="0">
                <a:solidFill>
                  <a:srgbClr val="FFFF00"/>
                </a:solidFill>
              </a:rPr>
              <a:t>that extensive repairs or changes that amount to reconstructing </a:t>
            </a:r>
            <a:r>
              <a:rPr lang="en-CA" sz="1900" dirty="0">
                <a:solidFill>
                  <a:schemeClr val="bg1"/>
                </a:solidFill>
              </a:rPr>
              <a:t>the article substantially, however, infringe the patentee’s right to make or construct the invention.</a:t>
            </a:r>
          </a:p>
          <a:p>
            <a:pPr lvl="1">
              <a:defRPr/>
            </a:pPr>
            <a:endParaRPr lang="en-CA" dirty="0"/>
          </a:p>
        </p:txBody>
      </p:sp>
      <p:sp>
        <p:nvSpPr>
          <p:cNvPr id="4" name="Slide Number Placeholder 3">
            <a:extLst>
              <a:ext uri="{FF2B5EF4-FFF2-40B4-BE49-F238E27FC236}">
                <a16:creationId xmlns:a16="http://schemas.microsoft.com/office/drawing/2014/main" id="{A2B81905-369C-2223-BACA-0CD4BC5BA825}"/>
              </a:ext>
            </a:extLst>
          </p:cNvPr>
          <p:cNvSpPr>
            <a:spLocks noGrp="1"/>
          </p:cNvSpPr>
          <p:nvPr>
            <p:ph type="sldNum" sz="quarter" idx="12"/>
          </p:nvPr>
        </p:nvSpPr>
        <p:spPr/>
        <p:txBody>
          <a:bodyPr/>
          <a:lstStyle/>
          <a:p>
            <a:pPr defTabSz="342900" eaLnBrk="1" fontAlgn="auto" hangingPunct="1">
              <a:spcBef>
                <a:spcPts val="0"/>
              </a:spcBef>
              <a:spcAft>
                <a:spcPts val="0"/>
              </a:spcAft>
              <a:defRPr/>
            </a:pPr>
            <a:fld id="{9828ED15-8216-5341-8ABD-D3043D5EC2FC}" type="slidenum">
              <a:rPr lang="en-US" sz="1350">
                <a:solidFill>
                  <a:prstClr val="black"/>
                </a:solidFill>
                <a:latin typeface="Arial"/>
                <a:ea typeface="+mn-ea"/>
              </a:rPr>
              <a:pPr defTabSz="342900" eaLnBrk="1" fontAlgn="auto" hangingPunct="1">
                <a:spcBef>
                  <a:spcPts val="0"/>
                </a:spcBef>
                <a:spcAft>
                  <a:spcPts val="0"/>
                </a:spcAft>
                <a:defRPr/>
              </a:pPr>
              <a:t>227</a:t>
            </a:fld>
            <a:endParaRPr lang="en-US" sz="1350">
              <a:solidFill>
                <a:prstClr val="black"/>
              </a:solidFill>
              <a:latin typeface="Arial"/>
              <a:ea typeface="+mn-ea"/>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71F18-8BCD-BA01-5C17-BE80B6C11C32}"/>
              </a:ext>
            </a:extLst>
          </p:cNvPr>
          <p:cNvSpPr>
            <a:spLocks noGrp="1"/>
          </p:cNvSpPr>
          <p:nvPr>
            <p:ph type="title"/>
          </p:nvPr>
        </p:nvSpPr>
        <p:spPr>
          <a:xfrm>
            <a:off x="1249363" y="52388"/>
            <a:ext cx="6751637" cy="1257300"/>
          </a:xfrm>
        </p:spPr>
        <p:txBody>
          <a:bodyPr>
            <a:normAutofit fontScale="90000"/>
          </a:bodyPr>
          <a:lstStyle/>
          <a:p>
            <a:pPr>
              <a:defRPr/>
            </a:pPr>
            <a:r>
              <a:rPr lang="en-US" sz="3675" b="1" dirty="0">
                <a:solidFill>
                  <a:srgbClr val="FFFF00"/>
                </a:solidFill>
              </a:rPr>
              <a:t>Patents</a:t>
            </a:r>
            <a:r>
              <a:rPr lang="en-US" sz="3675" b="1" dirty="0">
                <a:solidFill>
                  <a:srgbClr val="FF0000"/>
                </a:solidFill>
              </a:rPr>
              <a:t>:</a:t>
            </a:r>
            <a:r>
              <a:rPr lang="en-US" sz="3675" b="1" dirty="0">
                <a:solidFill>
                  <a:srgbClr val="FFFF00"/>
                </a:solidFill>
              </a:rPr>
              <a:t> </a:t>
            </a:r>
            <a:r>
              <a:rPr lang="en-US" sz="3675" dirty="0">
                <a:solidFill>
                  <a:srgbClr val="FFFF00"/>
                </a:solidFill>
              </a:rPr>
              <a:t>Defences to patent </a:t>
            </a:r>
            <a:br>
              <a:rPr lang="en-US" sz="3675" dirty="0">
                <a:solidFill>
                  <a:srgbClr val="FFFF00"/>
                </a:solidFill>
              </a:rPr>
            </a:br>
            <a:r>
              <a:rPr lang="en-US" sz="3675" dirty="0">
                <a:solidFill>
                  <a:srgbClr val="FFFF00"/>
                </a:solidFill>
              </a:rPr>
              <a:t>infringement </a:t>
            </a:r>
            <a:r>
              <a:rPr lang="en-US" sz="3675"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00B43BB9-926E-246E-7FED-D315A43AD1FE}"/>
              </a:ext>
            </a:extLst>
          </p:cNvPr>
          <p:cNvSpPr>
            <a:spLocks noGrp="1"/>
          </p:cNvSpPr>
          <p:nvPr>
            <p:ph idx="1"/>
          </p:nvPr>
        </p:nvSpPr>
        <p:spPr>
          <a:xfrm>
            <a:off x="250825" y="1492250"/>
            <a:ext cx="8642350" cy="3382963"/>
          </a:xfrm>
        </p:spPr>
        <p:txBody>
          <a:bodyPr>
            <a:normAutofit/>
          </a:bodyPr>
          <a:lstStyle/>
          <a:p>
            <a:pPr marL="0" indent="0">
              <a:buFont typeface="Arial" panose="020B0604020202020204" pitchFamily="34" charset="0"/>
              <a:buNone/>
              <a:defRPr/>
            </a:pPr>
            <a:r>
              <a:rPr lang="en-CA" sz="2700" b="1" dirty="0">
                <a:solidFill>
                  <a:srgbClr val="FF0000"/>
                </a:solidFill>
              </a:rPr>
              <a:t>11) </a:t>
            </a:r>
            <a:r>
              <a:rPr lang="en-CA" sz="2700" b="1" dirty="0">
                <a:solidFill>
                  <a:srgbClr val="FFFF00"/>
                </a:solidFill>
              </a:rPr>
              <a:t>Patent exhaustion</a:t>
            </a:r>
            <a:endParaRPr lang="en-CA" sz="2700" dirty="0">
              <a:solidFill>
                <a:srgbClr val="FFFF00"/>
              </a:solidFill>
            </a:endParaRPr>
          </a:p>
          <a:p>
            <a:pPr>
              <a:defRPr/>
            </a:pPr>
            <a:r>
              <a:rPr lang="en-CA" sz="2700" dirty="0">
                <a:solidFill>
                  <a:schemeClr val="bg1"/>
                </a:solidFill>
              </a:rPr>
              <a:t>Under this doctrine, the </a:t>
            </a:r>
            <a:r>
              <a:rPr lang="en-CA" sz="2700" dirty="0">
                <a:solidFill>
                  <a:srgbClr val="FFFF00"/>
                </a:solidFill>
              </a:rPr>
              <a:t>patentee is taken to impliedly renounce their exclusive right of using and selling the patented article once it has been sold</a:t>
            </a:r>
            <a:r>
              <a:rPr lang="en-CA" sz="2700" dirty="0">
                <a:solidFill>
                  <a:schemeClr val="bg1"/>
                </a:solidFill>
              </a:rPr>
              <a:t>.</a:t>
            </a:r>
          </a:p>
          <a:p>
            <a:pPr>
              <a:defRPr/>
            </a:pPr>
            <a:r>
              <a:rPr lang="en-CA" sz="2700" dirty="0">
                <a:solidFill>
                  <a:schemeClr val="bg1"/>
                </a:solidFill>
              </a:rPr>
              <a:t>So, </a:t>
            </a:r>
            <a:r>
              <a:rPr lang="en-CA" sz="2700" dirty="0">
                <a:solidFill>
                  <a:srgbClr val="FFFF00"/>
                </a:solidFill>
              </a:rPr>
              <a:t>once the article is sold – it can be used by the purchasing party or sold </a:t>
            </a:r>
            <a:r>
              <a:rPr lang="en-CA" sz="2700" dirty="0">
                <a:solidFill>
                  <a:schemeClr val="bg1"/>
                </a:solidFill>
              </a:rPr>
              <a:t>on to another party </a:t>
            </a:r>
            <a:r>
              <a:rPr lang="en-CA" sz="2700" dirty="0">
                <a:solidFill>
                  <a:srgbClr val="FF0000"/>
                </a:solidFill>
              </a:rPr>
              <a:t>without this being an infringing act</a:t>
            </a:r>
            <a:r>
              <a:rPr lang="en-CA" sz="2700" dirty="0">
                <a:solidFill>
                  <a:schemeClr val="bg1"/>
                </a:solidFill>
              </a:rPr>
              <a:t>.</a:t>
            </a:r>
          </a:p>
          <a:p>
            <a:pPr lvl="1">
              <a:defRPr/>
            </a:pPr>
            <a:endParaRPr lang="en-CA" dirty="0"/>
          </a:p>
        </p:txBody>
      </p:sp>
      <p:sp>
        <p:nvSpPr>
          <p:cNvPr id="4" name="Slide Number Placeholder 3">
            <a:extLst>
              <a:ext uri="{FF2B5EF4-FFF2-40B4-BE49-F238E27FC236}">
                <a16:creationId xmlns:a16="http://schemas.microsoft.com/office/drawing/2014/main" id="{73F964A1-6255-B744-66A2-E193D1ABEAA7}"/>
              </a:ext>
            </a:extLst>
          </p:cNvPr>
          <p:cNvSpPr>
            <a:spLocks noGrp="1"/>
          </p:cNvSpPr>
          <p:nvPr>
            <p:ph type="sldNum" sz="quarter" idx="12"/>
          </p:nvPr>
        </p:nvSpPr>
        <p:spPr/>
        <p:txBody>
          <a:bodyPr/>
          <a:lstStyle/>
          <a:p>
            <a:pPr defTabSz="342900" eaLnBrk="1" fontAlgn="auto" hangingPunct="1">
              <a:spcBef>
                <a:spcPts val="0"/>
              </a:spcBef>
              <a:spcAft>
                <a:spcPts val="0"/>
              </a:spcAft>
              <a:defRPr/>
            </a:pPr>
            <a:fld id="{E08F0404-EEA8-A747-A934-8D675E4DE226}" type="slidenum">
              <a:rPr lang="en-US" sz="1350">
                <a:solidFill>
                  <a:prstClr val="black"/>
                </a:solidFill>
                <a:latin typeface="Arial"/>
                <a:ea typeface="+mn-ea"/>
              </a:rPr>
              <a:pPr defTabSz="342900" eaLnBrk="1" fontAlgn="auto" hangingPunct="1">
                <a:spcBef>
                  <a:spcPts val="0"/>
                </a:spcBef>
                <a:spcAft>
                  <a:spcPts val="0"/>
                </a:spcAft>
                <a:defRPr/>
              </a:pPr>
              <a:t>228</a:t>
            </a:fld>
            <a:endParaRPr lang="en-US" sz="1350">
              <a:solidFill>
                <a:prstClr val="black"/>
              </a:solidFill>
              <a:latin typeface="Arial"/>
              <a:ea typeface="+mn-ea"/>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2EAD1A-3314-8476-134B-88029543E0B8}"/>
              </a:ext>
            </a:extLst>
          </p:cNvPr>
          <p:cNvSpPr>
            <a:spLocks noGrp="1"/>
          </p:cNvSpPr>
          <p:nvPr>
            <p:ph type="title"/>
          </p:nvPr>
        </p:nvSpPr>
        <p:spPr>
          <a:xfrm>
            <a:off x="530225" y="50800"/>
            <a:ext cx="8353425" cy="504825"/>
          </a:xfrm>
        </p:spPr>
        <p:txBody>
          <a:bodyPr>
            <a:normAutofit fontScale="90000"/>
          </a:bodyPr>
          <a:lstStyle/>
          <a:p>
            <a:pPr>
              <a:defRPr/>
            </a:pPr>
            <a:r>
              <a:rPr lang="en-US" sz="3000" b="1" dirty="0">
                <a:solidFill>
                  <a:srgbClr val="FFFF00"/>
                </a:solidFill>
              </a:rPr>
              <a:t>Patents</a:t>
            </a:r>
            <a:r>
              <a:rPr lang="en-US" sz="3000" b="1" dirty="0">
                <a:solidFill>
                  <a:srgbClr val="FF0000"/>
                </a:solidFill>
              </a:rPr>
              <a:t>:</a:t>
            </a:r>
            <a:r>
              <a:rPr lang="en-US" sz="3000" b="1" dirty="0">
                <a:solidFill>
                  <a:srgbClr val="FFFF00"/>
                </a:solidFill>
              </a:rPr>
              <a:t> </a:t>
            </a:r>
            <a:r>
              <a:rPr lang="en-US" sz="3000" dirty="0">
                <a:solidFill>
                  <a:srgbClr val="FFFF00"/>
                </a:solidFill>
              </a:rPr>
              <a:t>Defences to patent infringement </a:t>
            </a:r>
            <a:r>
              <a:rPr lang="en-US" sz="3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27BD5EFA-4870-5EEE-F93A-F7389C8C5239}"/>
              </a:ext>
            </a:extLst>
          </p:cNvPr>
          <p:cNvSpPr>
            <a:spLocks noGrp="1"/>
          </p:cNvSpPr>
          <p:nvPr>
            <p:ph idx="1"/>
          </p:nvPr>
        </p:nvSpPr>
        <p:spPr>
          <a:xfrm>
            <a:off x="215900" y="700088"/>
            <a:ext cx="8712200" cy="4248150"/>
          </a:xfrm>
        </p:spPr>
        <p:txBody>
          <a:bodyPr>
            <a:noAutofit/>
          </a:bodyPr>
          <a:lstStyle/>
          <a:p>
            <a:pPr marL="0" indent="0">
              <a:lnSpc>
                <a:spcPct val="120000"/>
              </a:lnSpc>
              <a:buFont typeface="Arial" panose="020B0604020202020204" pitchFamily="34" charset="0"/>
              <a:buNone/>
              <a:defRPr/>
            </a:pPr>
            <a:r>
              <a:rPr lang="en-CA" sz="1200" b="1" dirty="0">
                <a:solidFill>
                  <a:srgbClr val="FF0000"/>
                </a:solidFill>
              </a:rPr>
              <a:t>12) </a:t>
            </a:r>
            <a:r>
              <a:rPr lang="en-CA" sz="1200" b="1" dirty="0">
                <a:solidFill>
                  <a:srgbClr val="FFFF00"/>
                </a:solidFill>
              </a:rPr>
              <a:t>Abuse of rights / compulsory licence</a:t>
            </a:r>
            <a:endParaRPr lang="en-CA" sz="1200" dirty="0">
              <a:solidFill>
                <a:srgbClr val="FFFF00"/>
              </a:solidFill>
            </a:endParaRPr>
          </a:p>
          <a:p>
            <a:pPr marL="0" indent="0">
              <a:lnSpc>
                <a:spcPct val="120000"/>
              </a:lnSpc>
              <a:buFont typeface="Arial" panose="020B0604020202020204" pitchFamily="34" charset="0"/>
              <a:buNone/>
              <a:defRPr/>
            </a:pPr>
            <a:r>
              <a:rPr lang="en-CA" sz="1200" i="1" dirty="0">
                <a:solidFill>
                  <a:schemeClr val="bg1"/>
                </a:solidFill>
              </a:rPr>
              <a:t>Patent Act </a:t>
            </a:r>
            <a:r>
              <a:rPr lang="en-CA" sz="1200" dirty="0">
                <a:solidFill>
                  <a:schemeClr val="bg1"/>
                </a:solidFill>
              </a:rPr>
              <a:t>gives the </a:t>
            </a:r>
            <a:r>
              <a:rPr lang="en-CA" sz="1200" dirty="0">
                <a:solidFill>
                  <a:srgbClr val="FFFF00"/>
                </a:solidFill>
              </a:rPr>
              <a:t>Commissioner of Patents authority to grant a licence to another person’s patent rights when there has been an abuse of patent rights in s. 65</a:t>
            </a:r>
            <a:r>
              <a:rPr lang="en-CA" sz="1200" dirty="0">
                <a:solidFill>
                  <a:schemeClr val="bg1"/>
                </a:solidFill>
              </a:rPr>
              <a:t>.</a:t>
            </a:r>
          </a:p>
          <a:p>
            <a:pPr marL="0" indent="0">
              <a:lnSpc>
                <a:spcPct val="120000"/>
              </a:lnSpc>
              <a:buFont typeface="Arial" panose="020B0604020202020204" pitchFamily="34" charset="0"/>
              <a:buNone/>
              <a:defRPr/>
            </a:pPr>
            <a:r>
              <a:rPr lang="en-CA" sz="1200" dirty="0">
                <a:solidFill>
                  <a:schemeClr val="bg1"/>
                </a:solidFill>
              </a:rPr>
              <a:t>65(1) states that the Attorney General of Canada or any interested person may apply – at any time after 3 years from the grant of the patent – to the Commissioner alleging that there has been abuse of the patentee’s exclusive rights.</a:t>
            </a:r>
          </a:p>
          <a:p>
            <a:pPr marL="0" indent="0">
              <a:lnSpc>
                <a:spcPct val="120000"/>
              </a:lnSpc>
              <a:buFont typeface="Arial" panose="020B0604020202020204" pitchFamily="34" charset="0"/>
              <a:buNone/>
              <a:defRPr/>
            </a:pPr>
            <a:r>
              <a:rPr lang="en-CA" sz="1200" dirty="0">
                <a:solidFill>
                  <a:schemeClr val="bg1"/>
                </a:solidFill>
              </a:rPr>
              <a:t>65(2) sets out the </a:t>
            </a:r>
            <a:r>
              <a:rPr lang="en-CA" sz="1200" dirty="0" err="1">
                <a:solidFill>
                  <a:schemeClr val="bg1"/>
                </a:solidFill>
              </a:rPr>
              <a:t>critera</a:t>
            </a:r>
            <a:r>
              <a:rPr lang="en-CA" sz="1200" dirty="0">
                <a:solidFill>
                  <a:schemeClr val="bg1"/>
                </a:solidFill>
              </a:rPr>
              <a:t> for patent abuse:</a:t>
            </a:r>
          </a:p>
          <a:p>
            <a:pPr marL="0" indent="0">
              <a:lnSpc>
                <a:spcPct val="120000"/>
              </a:lnSpc>
              <a:buFont typeface="Arial" panose="020B0604020202020204" pitchFamily="34" charset="0"/>
              <a:buNone/>
              <a:defRPr/>
            </a:pPr>
            <a:r>
              <a:rPr lang="en-US" sz="1200" dirty="0">
                <a:solidFill>
                  <a:schemeClr val="bg1"/>
                </a:solidFill>
              </a:rPr>
              <a:t>		(</a:t>
            </a:r>
            <a:r>
              <a:rPr lang="en-US" sz="1200" i="1" dirty="0">
                <a:solidFill>
                  <a:schemeClr val="bg1"/>
                </a:solidFill>
              </a:rPr>
              <a:t>c</a:t>
            </a:r>
            <a:r>
              <a:rPr lang="en-US" sz="1200" dirty="0">
                <a:solidFill>
                  <a:schemeClr val="bg1"/>
                </a:solidFill>
              </a:rPr>
              <a:t>) if the demand for the patented article in Canada is not being met to an adequate extent and on reasonable terms;</a:t>
            </a:r>
            <a:endParaRPr lang="en-CA" sz="1200" dirty="0">
              <a:solidFill>
                <a:schemeClr val="bg1"/>
              </a:solidFill>
            </a:endParaRPr>
          </a:p>
          <a:p>
            <a:pPr marL="0" indent="0">
              <a:lnSpc>
                <a:spcPct val="120000"/>
              </a:lnSpc>
              <a:buFont typeface="Arial" panose="020B0604020202020204" pitchFamily="34" charset="0"/>
              <a:buNone/>
              <a:defRPr/>
            </a:pPr>
            <a:r>
              <a:rPr lang="en-US" sz="1200" dirty="0">
                <a:solidFill>
                  <a:schemeClr val="bg1"/>
                </a:solidFill>
              </a:rPr>
              <a:t>		(</a:t>
            </a:r>
            <a:r>
              <a:rPr lang="en-US" sz="1200" i="1" dirty="0">
                <a:solidFill>
                  <a:schemeClr val="bg1"/>
                </a:solidFill>
              </a:rPr>
              <a:t>d</a:t>
            </a:r>
            <a:r>
              <a:rPr lang="en-US" sz="1200" dirty="0">
                <a:solidFill>
                  <a:schemeClr val="bg1"/>
                </a:solidFill>
              </a:rPr>
              <a:t>) if, by reason of the refusal of the patentee to grant a </a:t>
            </a:r>
            <a:r>
              <a:rPr lang="en-US" sz="1200" dirty="0" err="1">
                <a:solidFill>
                  <a:schemeClr val="bg1"/>
                </a:solidFill>
              </a:rPr>
              <a:t>licence</a:t>
            </a:r>
            <a:r>
              <a:rPr lang="en-US" sz="1200" dirty="0">
                <a:solidFill>
                  <a:schemeClr val="bg1"/>
                </a:solidFill>
              </a:rPr>
              <a:t> or </a:t>
            </a:r>
            <a:r>
              <a:rPr lang="en-US" sz="1200" dirty="0" err="1">
                <a:solidFill>
                  <a:schemeClr val="bg1"/>
                </a:solidFill>
              </a:rPr>
              <a:t>licences</a:t>
            </a:r>
            <a:r>
              <a:rPr lang="en-US" sz="1200" dirty="0">
                <a:solidFill>
                  <a:schemeClr val="bg1"/>
                </a:solidFill>
              </a:rPr>
              <a:t> on reasonable terms, the trade or industry of Canada or the trade of any person or class of persons trading in Canada, or the establishment of any new trade or industry in Canada, is prejudiced, and it is in the public interest that a </a:t>
            </a:r>
            <a:r>
              <a:rPr lang="en-US" sz="1200" dirty="0" err="1">
                <a:solidFill>
                  <a:schemeClr val="bg1"/>
                </a:solidFill>
              </a:rPr>
              <a:t>licence</a:t>
            </a:r>
            <a:r>
              <a:rPr lang="en-US" sz="1200" dirty="0">
                <a:solidFill>
                  <a:schemeClr val="bg1"/>
                </a:solidFill>
              </a:rPr>
              <a:t> or </a:t>
            </a:r>
            <a:r>
              <a:rPr lang="en-US" sz="1200" dirty="0" err="1">
                <a:solidFill>
                  <a:schemeClr val="bg1"/>
                </a:solidFill>
              </a:rPr>
              <a:t>licences</a:t>
            </a:r>
            <a:r>
              <a:rPr lang="en-US" sz="1200" dirty="0">
                <a:solidFill>
                  <a:schemeClr val="bg1"/>
                </a:solidFill>
              </a:rPr>
              <a:t> should be granted;</a:t>
            </a:r>
            <a:endParaRPr lang="en-CA" sz="1200" dirty="0">
              <a:solidFill>
                <a:schemeClr val="bg1"/>
              </a:solidFill>
            </a:endParaRPr>
          </a:p>
          <a:p>
            <a:pPr marL="0" indent="0">
              <a:lnSpc>
                <a:spcPct val="120000"/>
              </a:lnSpc>
              <a:buFont typeface="Arial" panose="020B0604020202020204" pitchFamily="34" charset="0"/>
              <a:buNone/>
              <a:defRPr/>
            </a:pPr>
            <a:r>
              <a:rPr lang="en-US" sz="1200" dirty="0">
                <a:solidFill>
                  <a:schemeClr val="bg1"/>
                </a:solidFill>
              </a:rPr>
              <a:t>		(</a:t>
            </a:r>
            <a:r>
              <a:rPr lang="en-US" sz="1200" i="1" dirty="0">
                <a:solidFill>
                  <a:schemeClr val="bg1"/>
                </a:solidFill>
              </a:rPr>
              <a:t>e</a:t>
            </a:r>
            <a:r>
              <a:rPr lang="en-US" sz="1200" dirty="0">
                <a:solidFill>
                  <a:schemeClr val="bg1"/>
                </a:solidFill>
              </a:rPr>
              <a:t>) if any trade or industry in Canada, or any person or class of persons engaged therein, is unfairly prejudiced by the conditions attached by the patentee, whether before or after the passing of this Act, to the purchase, hire, </a:t>
            </a:r>
            <a:r>
              <a:rPr lang="en-US" sz="1200" dirty="0" err="1">
                <a:solidFill>
                  <a:schemeClr val="bg1"/>
                </a:solidFill>
              </a:rPr>
              <a:t>licence</a:t>
            </a:r>
            <a:r>
              <a:rPr lang="en-US" sz="1200" dirty="0">
                <a:solidFill>
                  <a:schemeClr val="bg1"/>
                </a:solidFill>
              </a:rPr>
              <a:t> or use of the patented article or to the using or working of the patented process; or</a:t>
            </a:r>
            <a:endParaRPr lang="en-CA" sz="1200" dirty="0">
              <a:solidFill>
                <a:schemeClr val="bg1"/>
              </a:solidFill>
            </a:endParaRPr>
          </a:p>
          <a:p>
            <a:pPr marL="0" indent="0">
              <a:lnSpc>
                <a:spcPct val="120000"/>
              </a:lnSpc>
              <a:buFont typeface="Arial" panose="020B0604020202020204" pitchFamily="34" charset="0"/>
              <a:buNone/>
              <a:defRPr/>
            </a:pPr>
            <a:r>
              <a:rPr lang="en-US" sz="1200" dirty="0">
                <a:solidFill>
                  <a:schemeClr val="bg1"/>
                </a:solidFill>
              </a:rPr>
              <a:t>		(</a:t>
            </a:r>
            <a:r>
              <a:rPr lang="en-US" sz="1200" i="1" dirty="0">
                <a:solidFill>
                  <a:schemeClr val="bg1"/>
                </a:solidFill>
              </a:rPr>
              <a:t>f</a:t>
            </a:r>
            <a:r>
              <a:rPr lang="en-US" sz="1200" dirty="0">
                <a:solidFill>
                  <a:schemeClr val="bg1"/>
                </a:solidFill>
              </a:rPr>
              <a:t>) if it is shown that the existence of the patent, being a patent for an invention relating to a process involving the use of materials not protected by the patent or for an invention relating to a substance produced by such a process, has been utilized by the patentee so as unfairly to prejudice in Canada the manufacture, use or sale of any materials.</a:t>
            </a:r>
            <a:endParaRPr lang="en-CA" sz="1200" dirty="0">
              <a:solidFill>
                <a:schemeClr val="bg1"/>
              </a:solidFill>
            </a:endParaRPr>
          </a:p>
          <a:p>
            <a:pPr marL="0" indent="0">
              <a:lnSpc>
                <a:spcPct val="120000"/>
              </a:lnSpc>
              <a:buFont typeface="Arial" panose="020B0604020202020204" pitchFamily="34" charset="0"/>
              <a:buNone/>
              <a:defRPr/>
            </a:pPr>
            <a:r>
              <a:rPr lang="en-US" sz="1200" dirty="0">
                <a:solidFill>
                  <a:schemeClr val="bg1"/>
                </a:solidFill>
              </a:rPr>
              <a:t>s. 66 authorizes the Patent Commissioner to take certain steps in cases of abuse.</a:t>
            </a:r>
            <a:r>
              <a:rPr lang="en-CA" sz="1200" dirty="0">
                <a:solidFill>
                  <a:schemeClr val="bg1"/>
                </a:solidFill>
              </a:rPr>
              <a:t> </a:t>
            </a:r>
            <a:r>
              <a:rPr lang="en-US" sz="1200" dirty="0">
                <a:solidFill>
                  <a:schemeClr val="bg1"/>
                </a:solidFill>
              </a:rPr>
              <a:t>These include – the grant of a </a:t>
            </a:r>
            <a:r>
              <a:rPr lang="en-US" sz="1200" dirty="0" err="1">
                <a:solidFill>
                  <a:schemeClr val="bg1"/>
                </a:solidFill>
              </a:rPr>
              <a:t>licence</a:t>
            </a:r>
            <a:r>
              <a:rPr lang="en-US" sz="1200" dirty="0">
                <a:solidFill>
                  <a:schemeClr val="bg1"/>
                </a:solidFill>
              </a:rPr>
              <a:t>.</a:t>
            </a:r>
            <a:endParaRPr lang="en-CA" sz="1200" dirty="0">
              <a:solidFill>
                <a:schemeClr val="bg1"/>
              </a:solidFill>
            </a:endParaRPr>
          </a:p>
          <a:p>
            <a:pPr lvl="1">
              <a:defRPr/>
            </a:pPr>
            <a:endParaRPr lang="en-CA" sz="1050" dirty="0"/>
          </a:p>
        </p:txBody>
      </p:sp>
      <p:sp>
        <p:nvSpPr>
          <p:cNvPr id="4" name="Slide Number Placeholder 3">
            <a:extLst>
              <a:ext uri="{FF2B5EF4-FFF2-40B4-BE49-F238E27FC236}">
                <a16:creationId xmlns:a16="http://schemas.microsoft.com/office/drawing/2014/main" id="{85082C98-65D7-506C-2ED6-98EC24F3A5EC}"/>
              </a:ext>
            </a:extLst>
          </p:cNvPr>
          <p:cNvSpPr>
            <a:spLocks noGrp="1"/>
          </p:cNvSpPr>
          <p:nvPr>
            <p:ph type="sldNum" sz="quarter" idx="12"/>
          </p:nvPr>
        </p:nvSpPr>
        <p:spPr/>
        <p:txBody>
          <a:bodyPr/>
          <a:lstStyle/>
          <a:p>
            <a:pPr defTabSz="342900" eaLnBrk="1" fontAlgn="auto" hangingPunct="1">
              <a:spcBef>
                <a:spcPts val="0"/>
              </a:spcBef>
              <a:spcAft>
                <a:spcPts val="0"/>
              </a:spcAft>
              <a:defRPr/>
            </a:pPr>
            <a:fld id="{4C776036-335C-BB41-8F0A-891ADDE2BE2C}" type="slidenum">
              <a:rPr lang="en-US" sz="1350">
                <a:solidFill>
                  <a:prstClr val="black"/>
                </a:solidFill>
                <a:latin typeface="Arial"/>
                <a:ea typeface="+mn-ea"/>
              </a:rPr>
              <a:pPr defTabSz="342900" eaLnBrk="1" fontAlgn="auto" hangingPunct="1">
                <a:spcBef>
                  <a:spcPts val="0"/>
                </a:spcBef>
                <a:spcAft>
                  <a:spcPts val="0"/>
                </a:spcAft>
                <a:defRPr/>
              </a:pPr>
              <a:t>229</a:t>
            </a:fld>
            <a:endParaRPr lang="en-US" sz="1350">
              <a:solidFill>
                <a:prstClr val="black"/>
              </a:solidFill>
              <a:latin typeface="Arial"/>
              <a:ea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3">
            <a:extLst>
              <a:ext uri="{FF2B5EF4-FFF2-40B4-BE49-F238E27FC236}">
                <a16:creationId xmlns:a16="http://schemas.microsoft.com/office/drawing/2014/main" id="{7D381E1F-5903-B8F6-0BB4-329B72A4B33E}"/>
              </a:ext>
            </a:extLst>
          </p:cNvPr>
          <p:cNvSpPr txBox="1">
            <a:spLocks noChangeArrowheads="1"/>
          </p:cNvSpPr>
          <p:nvPr/>
        </p:nvSpPr>
        <p:spPr bwMode="auto">
          <a:xfrm>
            <a:off x="1645558" y="134848"/>
            <a:ext cx="5852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dirty="0">
                <a:solidFill>
                  <a:srgbClr val="FFFF00"/>
                </a:solidFill>
              </a:rPr>
              <a:t>Creative Commons License</a:t>
            </a:r>
          </a:p>
        </p:txBody>
      </p:sp>
      <p:pic>
        <p:nvPicPr>
          <p:cNvPr id="5" name="Picture 4" descr="A screenshot of a website&#10;&#10;Description automatically generated">
            <a:extLst>
              <a:ext uri="{FF2B5EF4-FFF2-40B4-BE49-F238E27FC236}">
                <a16:creationId xmlns:a16="http://schemas.microsoft.com/office/drawing/2014/main" id="{64F1839C-B052-AE66-315D-172A29234033}"/>
              </a:ext>
            </a:extLst>
          </p:cNvPr>
          <p:cNvPicPr>
            <a:picLocks noChangeAspect="1"/>
          </p:cNvPicPr>
          <p:nvPr/>
        </p:nvPicPr>
        <p:blipFill>
          <a:blip r:embed="rId2"/>
          <a:stretch>
            <a:fillRect/>
          </a:stretch>
        </p:blipFill>
        <p:spPr>
          <a:xfrm>
            <a:off x="2524757" y="875741"/>
            <a:ext cx="4094485" cy="413291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7CE886F-7E75-43C4-E940-F438C0BB273D}"/>
                  </a:ext>
                </a:extLst>
              </p14:cNvPr>
              <p14:cNvContentPartPr/>
              <p14:nvPr/>
            </p14:nvContentPartPr>
            <p14:xfrm>
              <a:off x="5267091" y="3803006"/>
              <a:ext cx="541080" cy="326880"/>
            </p14:xfrm>
          </p:contentPart>
        </mc:Choice>
        <mc:Fallback xmlns="">
          <p:pic>
            <p:nvPicPr>
              <p:cNvPr id="6" name="Ink 5">
                <a:extLst>
                  <a:ext uri="{FF2B5EF4-FFF2-40B4-BE49-F238E27FC236}">
                    <a16:creationId xmlns:a16="http://schemas.microsoft.com/office/drawing/2014/main" id="{47CE886F-7E75-43C4-E940-F438C0BB273D}"/>
                  </a:ext>
                </a:extLst>
              </p:cNvPr>
              <p:cNvPicPr/>
              <p:nvPr/>
            </p:nvPicPr>
            <p:blipFill>
              <a:blip r:embed="rId4"/>
              <a:stretch>
                <a:fillRect/>
              </a:stretch>
            </p:blipFill>
            <p:spPr>
              <a:xfrm>
                <a:off x="5260971" y="3796886"/>
                <a:ext cx="553320" cy="339120"/>
              </a:xfrm>
              <a:prstGeom prst="rect">
                <a:avLst/>
              </a:prstGeom>
            </p:spPr>
          </p:pic>
        </mc:Fallback>
      </mc:AlternateContent>
    </p:spTree>
    <p:extLst>
      <p:ext uri="{BB962C8B-B14F-4D97-AF65-F5344CB8AC3E}">
        <p14:creationId xmlns:p14="http://schemas.microsoft.com/office/powerpoint/2010/main" val="102392856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C6167A-EC27-89D9-96DA-6A9FE7622A83}"/>
              </a:ext>
            </a:extLst>
          </p:cNvPr>
          <p:cNvSpPr>
            <a:spLocks noGrp="1"/>
          </p:cNvSpPr>
          <p:nvPr>
            <p:ph type="title"/>
          </p:nvPr>
        </p:nvSpPr>
        <p:spPr>
          <a:xfrm>
            <a:off x="912813" y="123825"/>
            <a:ext cx="7642225" cy="504825"/>
          </a:xfrm>
        </p:spPr>
        <p:txBody>
          <a:bodyPr>
            <a:normAutofit fontScale="90000"/>
          </a:bodyPr>
          <a:lstStyle/>
          <a:p>
            <a:pPr>
              <a:defRPr/>
            </a:pPr>
            <a:r>
              <a:rPr lang="en-US" sz="3000" b="1" dirty="0">
                <a:solidFill>
                  <a:srgbClr val="FFFF00"/>
                </a:solidFill>
              </a:rPr>
              <a:t>Patents</a:t>
            </a:r>
            <a:r>
              <a:rPr lang="en-US" sz="3000" b="1" dirty="0">
                <a:solidFill>
                  <a:srgbClr val="FF0000"/>
                </a:solidFill>
              </a:rPr>
              <a:t>:</a:t>
            </a:r>
            <a:r>
              <a:rPr lang="en-US" sz="3000" b="1" dirty="0">
                <a:solidFill>
                  <a:srgbClr val="FFFF00"/>
                </a:solidFill>
              </a:rPr>
              <a:t> </a:t>
            </a:r>
            <a:r>
              <a:rPr lang="en-US" sz="3000" dirty="0">
                <a:solidFill>
                  <a:srgbClr val="FFFF00"/>
                </a:solidFill>
              </a:rPr>
              <a:t>Defences to patent infringement </a:t>
            </a:r>
            <a:r>
              <a:rPr lang="en-US" sz="3000" dirty="0">
                <a:solidFill>
                  <a:schemeClr val="bg1"/>
                </a:solidFill>
              </a:rPr>
              <a:t>redux</a:t>
            </a:r>
            <a:br>
              <a:rPr lang="en-US" b="1" dirty="0">
                <a:solidFill>
                  <a:schemeClr val="bg1"/>
                </a:solidFill>
              </a:rPr>
            </a:br>
            <a:endParaRPr lang="en-US" b="1" dirty="0">
              <a:solidFill>
                <a:srgbClr val="FFFF00"/>
              </a:solidFill>
            </a:endParaRPr>
          </a:p>
        </p:txBody>
      </p:sp>
      <p:sp>
        <p:nvSpPr>
          <p:cNvPr id="249858" name="Content Placeholder 1">
            <a:extLst>
              <a:ext uri="{FF2B5EF4-FFF2-40B4-BE49-F238E27FC236}">
                <a16:creationId xmlns:a16="http://schemas.microsoft.com/office/drawing/2014/main" id="{F36ABE13-BCB2-8DE4-522B-1044929331C0}"/>
              </a:ext>
            </a:extLst>
          </p:cNvPr>
          <p:cNvSpPr>
            <a:spLocks noGrp="1" noChangeArrowheads="1"/>
          </p:cNvSpPr>
          <p:nvPr>
            <p:ph idx="1"/>
          </p:nvPr>
        </p:nvSpPr>
        <p:spPr bwMode="auto">
          <a:xfrm>
            <a:off x="90488" y="771525"/>
            <a:ext cx="8963025" cy="4103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000" b="1">
                <a:solidFill>
                  <a:srgbClr val="FF0000"/>
                </a:solidFill>
              </a:rPr>
              <a:t>13) </a:t>
            </a:r>
            <a:r>
              <a:rPr lang="en-CA" altLang="en-US" sz="2000" b="1">
                <a:solidFill>
                  <a:srgbClr val="FFFF00"/>
                </a:solidFill>
              </a:rPr>
              <a:t>Exceptions re access to pharmaceuticals for developing countries </a:t>
            </a:r>
            <a:endParaRPr lang="en-CA" altLang="en-US" sz="2000">
              <a:solidFill>
                <a:srgbClr val="FFFF00"/>
              </a:solidFill>
            </a:endParaRPr>
          </a:p>
          <a:p>
            <a:pPr marL="0" indent="0">
              <a:buFont typeface="Arial" panose="020B0604020202020204" pitchFamily="34" charset="0"/>
              <a:buNone/>
            </a:pPr>
            <a:r>
              <a:rPr lang="en-US" altLang="en-US" sz="2000">
                <a:solidFill>
                  <a:schemeClr val="bg1"/>
                </a:solidFill>
              </a:rPr>
              <a:t>The </a:t>
            </a:r>
            <a:r>
              <a:rPr lang="en-US" altLang="en-US" sz="2000" i="1">
                <a:solidFill>
                  <a:schemeClr val="bg1"/>
                </a:solidFill>
              </a:rPr>
              <a:t>Patent Act </a:t>
            </a:r>
            <a:r>
              <a:rPr lang="en-US" altLang="en-US" sz="2000">
                <a:solidFill>
                  <a:schemeClr val="bg1"/>
                </a:solidFill>
              </a:rPr>
              <a:t>contains exceptions that relate to Canada’s Access to Medicines Regime. These are set out  in ss 21.01 to 21.2, under the heading the Use of Patents for International Humanitarian Purposes to Address Public Health Problems. </a:t>
            </a:r>
            <a:endParaRPr lang="en-CA" altLang="en-US" sz="2000">
              <a:solidFill>
                <a:schemeClr val="bg1"/>
              </a:solidFill>
            </a:endParaRPr>
          </a:p>
          <a:p>
            <a:pPr marL="0" indent="0">
              <a:buFont typeface="Arial" panose="020B0604020202020204" pitchFamily="34" charset="0"/>
              <a:buNone/>
            </a:pPr>
            <a:r>
              <a:rPr lang="en-US" altLang="en-US" sz="2000" b="1">
                <a:solidFill>
                  <a:srgbClr val="FF0000"/>
                </a:solidFill>
              </a:rPr>
              <a:t>14) </a:t>
            </a:r>
            <a:r>
              <a:rPr lang="en-US" altLang="en-US" sz="2000" b="1">
                <a:solidFill>
                  <a:srgbClr val="FFFF00"/>
                </a:solidFill>
              </a:rPr>
              <a:t>Patents used in vessels, aircraft, etc.  </a:t>
            </a:r>
            <a:endParaRPr lang="en-CA" altLang="en-US" sz="2000">
              <a:solidFill>
                <a:srgbClr val="FFFF00"/>
              </a:solidFill>
            </a:endParaRPr>
          </a:p>
          <a:p>
            <a:pPr marL="0" indent="0">
              <a:buFont typeface="Arial" panose="020B0604020202020204" pitchFamily="34" charset="0"/>
              <a:buNone/>
            </a:pPr>
            <a:r>
              <a:rPr lang="en-CA" altLang="en-US" sz="2000">
                <a:solidFill>
                  <a:schemeClr val="bg1"/>
                </a:solidFill>
              </a:rPr>
              <a:t>s. 23 of the </a:t>
            </a:r>
            <a:r>
              <a:rPr lang="en-CA" altLang="en-US" sz="2000" i="1">
                <a:solidFill>
                  <a:schemeClr val="bg1"/>
                </a:solidFill>
              </a:rPr>
              <a:t>Patent Act</a:t>
            </a:r>
            <a:r>
              <a:rPr lang="en-CA" altLang="en-US" sz="2000">
                <a:solidFill>
                  <a:schemeClr val="bg1"/>
                </a:solidFill>
              </a:rPr>
              <a:t>, states that…</a:t>
            </a:r>
            <a:r>
              <a:rPr lang="en-US" altLang="en-US" sz="2000">
                <a:solidFill>
                  <a:schemeClr val="bg1"/>
                </a:solidFill>
              </a:rPr>
              <a:t>No patent shall extend to prevent the use of any invention in any ship, vessel, aircraft or land vehicle of any country entering Canada temporarily or accidentally, if the invention is employed exclusively for the needs of the ship, vessel, aircraft or land vehicle, and not so used for the manufacture of any goods to be sold within or exported from Canada.</a:t>
            </a:r>
            <a:endParaRPr lang="en-CA" altLang="en-US" sz="2000">
              <a:solidFill>
                <a:schemeClr val="bg1"/>
              </a:solidFill>
            </a:endParaRPr>
          </a:p>
          <a:p>
            <a:pPr lvl="1"/>
            <a:endParaRPr lang="en-CA" altLang="en-US"/>
          </a:p>
        </p:txBody>
      </p:sp>
      <p:sp>
        <p:nvSpPr>
          <p:cNvPr id="4" name="Slide Number Placeholder 3">
            <a:extLst>
              <a:ext uri="{FF2B5EF4-FFF2-40B4-BE49-F238E27FC236}">
                <a16:creationId xmlns:a16="http://schemas.microsoft.com/office/drawing/2014/main" id="{4495FA27-F453-2448-45B8-59216D0A8E89}"/>
              </a:ext>
            </a:extLst>
          </p:cNvPr>
          <p:cNvSpPr>
            <a:spLocks noGrp="1"/>
          </p:cNvSpPr>
          <p:nvPr>
            <p:ph type="sldNum" sz="quarter" idx="12"/>
          </p:nvPr>
        </p:nvSpPr>
        <p:spPr/>
        <p:txBody>
          <a:bodyPr/>
          <a:lstStyle/>
          <a:p>
            <a:pPr defTabSz="342900" eaLnBrk="1" fontAlgn="auto" hangingPunct="1">
              <a:spcBef>
                <a:spcPts val="0"/>
              </a:spcBef>
              <a:spcAft>
                <a:spcPts val="0"/>
              </a:spcAft>
              <a:defRPr/>
            </a:pPr>
            <a:fld id="{7B658465-1CB2-EC4A-936B-445852E7203C}" type="slidenum">
              <a:rPr lang="en-US" sz="1350">
                <a:solidFill>
                  <a:prstClr val="black"/>
                </a:solidFill>
                <a:latin typeface="Arial"/>
                <a:ea typeface="+mn-ea"/>
              </a:rPr>
              <a:pPr defTabSz="342900" eaLnBrk="1" fontAlgn="auto" hangingPunct="1">
                <a:spcBef>
                  <a:spcPts val="0"/>
                </a:spcBef>
                <a:spcAft>
                  <a:spcPts val="0"/>
                </a:spcAft>
                <a:defRPr/>
              </a:pPr>
              <a:t>230</a:t>
            </a:fld>
            <a:endParaRPr lang="en-US" sz="1350">
              <a:solidFill>
                <a:prstClr val="black"/>
              </a:solidFill>
              <a:latin typeface="Arial"/>
              <a:ea typeface="+mn-ea"/>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82043E-D9D9-639E-D36F-68130A7019AE}"/>
              </a:ext>
            </a:extLst>
          </p:cNvPr>
          <p:cNvSpPr>
            <a:spLocks noGrp="1"/>
          </p:cNvSpPr>
          <p:nvPr>
            <p:ph type="title"/>
          </p:nvPr>
        </p:nvSpPr>
        <p:spPr>
          <a:xfrm>
            <a:off x="1757363" y="134938"/>
            <a:ext cx="5900737" cy="857250"/>
          </a:xfrm>
        </p:spPr>
        <p:txBody>
          <a:bodyPr>
            <a:normAutofit fontScale="90000"/>
          </a:bodyPr>
          <a:lstStyle/>
          <a:p>
            <a:pPr>
              <a:defRPr/>
            </a:pPr>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chemeClr val="bg1"/>
                </a:solidFill>
              </a:rPr>
              <a:t>Jurisdiction</a:t>
            </a:r>
            <a:br>
              <a:rPr lang="en-US" b="1" dirty="0">
                <a:solidFill>
                  <a:schemeClr val="bg1"/>
                </a:solidFill>
              </a:rPr>
            </a:br>
            <a:endParaRPr lang="en-US" b="1" dirty="0">
              <a:solidFill>
                <a:srgbClr val="FFFF00"/>
              </a:solidFill>
            </a:endParaRPr>
          </a:p>
        </p:txBody>
      </p:sp>
      <p:sp>
        <p:nvSpPr>
          <p:cNvPr id="251906" name="Content Placeholder 1">
            <a:extLst>
              <a:ext uri="{FF2B5EF4-FFF2-40B4-BE49-F238E27FC236}">
                <a16:creationId xmlns:a16="http://schemas.microsoft.com/office/drawing/2014/main" id="{5A1375CC-6996-FD91-5C12-7EA9D6F1264D}"/>
              </a:ext>
            </a:extLst>
          </p:cNvPr>
          <p:cNvSpPr>
            <a:spLocks noGrp="1" noChangeArrowheads="1"/>
          </p:cNvSpPr>
          <p:nvPr>
            <p:ph idx="1"/>
          </p:nvPr>
        </p:nvSpPr>
        <p:spPr bwMode="auto">
          <a:xfrm>
            <a:off x="179388" y="1131888"/>
            <a:ext cx="8785225" cy="3732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0000"/>
                </a:solidFill>
              </a:rPr>
              <a:t>Infringement actions </a:t>
            </a:r>
            <a:r>
              <a:rPr lang="en-US" altLang="en-US">
                <a:solidFill>
                  <a:schemeClr val="bg1"/>
                </a:solidFill>
              </a:rPr>
              <a:t>can be brought in </a:t>
            </a:r>
            <a:r>
              <a:rPr lang="en-US" altLang="en-US">
                <a:solidFill>
                  <a:srgbClr val="FFFF00"/>
                </a:solidFill>
              </a:rPr>
              <a:t>Federal Court</a:t>
            </a:r>
            <a:r>
              <a:rPr lang="en-US" altLang="en-US">
                <a:solidFill>
                  <a:srgbClr val="FF0000"/>
                </a:solidFill>
              </a:rPr>
              <a:t> or </a:t>
            </a:r>
            <a:r>
              <a:rPr lang="en-US" altLang="en-US">
                <a:solidFill>
                  <a:schemeClr val="bg1"/>
                </a:solidFill>
              </a:rPr>
              <a:t>the </a:t>
            </a:r>
            <a:r>
              <a:rPr lang="en-US" altLang="en-US">
                <a:solidFill>
                  <a:srgbClr val="FFFF00"/>
                </a:solidFill>
              </a:rPr>
              <a:t>relevant provincial court </a:t>
            </a:r>
            <a:r>
              <a:rPr lang="en-US" altLang="en-US">
                <a:solidFill>
                  <a:schemeClr val="bg1"/>
                </a:solidFill>
              </a:rPr>
              <a:t>(s. 54)</a:t>
            </a:r>
          </a:p>
          <a:p>
            <a:r>
              <a:rPr lang="en-US" altLang="en-US">
                <a:solidFill>
                  <a:srgbClr val="FFFF00"/>
                </a:solidFill>
              </a:rPr>
              <a:t>Federal Court has exclusive jurisdiction to impeach a patent, annul a patent, and have an entry in the patent registry varied</a:t>
            </a:r>
            <a:r>
              <a:rPr lang="en-US" altLang="en-US">
                <a:solidFill>
                  <a:schemeClr val="bg1"/>
                </a:solidFill>
              </a:rPr>
              <a:t> (s. 20 (also see s. 60))</a:t>
            </a:r>
          </a:p>
        </p:txBody>
      </p:sp>
      <p:sp>
        <p:nvSpPr>
          <p:cNvPr id="4" name="Slide Number Placeholder 3">
            <a:extLst>
              <a:ext uri="{FF2B5EF4-FFF2-40B4-BE49-F238E27FC236}">
                <a16:creationId xmlns:a16="http://schemas.microsoft.com/office/drawing/2014/main" id="{5C17A931-1E14-BC31-C024-D6074248F173}"/>
              </a:ext>
            </a:extLst>
          </p:cNvPr>
          <p:cNvSpPr>
            <a:spLocks noGrp="1"/>
          </p:cNvSpPr>
          <p:nvPr>
            <p:ph type="sldNum" sz="quarter" idx="12"/>
          </p:nvPr>
        </p:nvSpPr>
        <p:spPr/>
        <p:txBody>
          <a:bodyPr/>
          <a:lstStyle/>
          <a:p>
            <a:pPr defTabSz="342900" eaLnBrk="1" fontAlgn="auto" hangingPunct="1">
              <a:spcBef>
                <a:spcPts val="0"/>
              </a:spcBef>
              <a:spcAft>
                <a:spcPts val="0"/>
              </a:spcAft>
              <a:defRPr/>
            </a:pPr>
            <a:fld id="{55137B4D-67FE-7745-AF14-BDBB7587FB05}" type="slidenum">
              <a:rPr lang="en-US" sz="1350">
                <a:solidFill>
                  <a:prstClr val="black"/>
                </a:solidFill>
                <a:latin typeface="Arial"/>
                <a:ea typeface="+mn-ea"/>
              </a:rPr>
              <a:pPr defTabSz="342900" eaLnBrk="1" fontAlgn="auto" hangingPunct="1">
                <a:spcBef>
                  <a:spcPts val="0"/>
                </a:spcBef>
                <a:spcAft>
                  <a:spcPts val="0"/>
                </a:spcAft>
                <a:defRPr/>
              </a:pPr>
              <a:t>231</a:t>
            </a:fld>
            <a:endParaRPr lang="en-US" sz="1350">
              <a:solidFill>
                <a:prstClr val="black"/>
              </a:solidFill>
              <a:latin typeface="Arial"/>
              <a:ea typeface="+mn-ea"/>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AEB55F-C1F4-F8F4-E015-3BFFE02050F0}"/>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1">
            <a:extLst>
              <a:ext uri="{FF2B5EF4-FFF2-40B4-BE49-F238E27FC236}">
                <a16:creationId xmlns:a16="http://schemas.microsoft.com/office/drawing/2014/main" id="{CE187CD7-031A-39D3-F35F-8B286494DE9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54978" name="Content Placeholder 3" descr="Crystal_Project_pause-queue.png">
            <a:extLst>
              <a:ext uri="{FF2B5EF4-FFF2-40B4-BE49-F238E27FC236}">
                <a16:creationId xmlns:a16="http://schemas.microsoft.com/office/drawing/2014/main" id="{42715B16-247E-71FD-F5AA-FE1B9D5B4977}"/>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9" name="Content Placeholder 3" descr="Crystal_Project_pause-queue.png">
            <a:extLst>
              <a:ext uri="{FF2B5EF4-FFF2-40B4-BE49-F238E27FC236}">
                <a16:creationId xmlns:a16="http://schemas.microsoft.com/office/drawing/2014/main" id="{87F99584-E3E0-048D-CF99-E45E70793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40CF3E-79BD-204F-BCBE-A069B5BDC4AA}"/>
              </a:ext>
            </a:extLst>
          </p:cNvPr>
          <p:cNvSpPr>
            <a:spLocks noGrp="1"/>
          </p:cNvSpPr>
          <p:nvPr>
            <p:ph type="title"/>
          </p:nvPr>
        </p:nvSpPr>
        <p:spPr>
          <a:xfrm>
            <a:off x="1485900" y="96838"/>
            <a:ext cx="6172200" cy="692150"/>
          </a:xfrm>
        </p:spPr>
        <p:txBody>
          <a:bodyPr>
            <a:normAutofit fontScale="90000"/>
          </a:bodyPr>
          <a:lstStyle/>
          <a:p>
            <a:pPr>
              <a:defRPr/>
            </a:pPr>
            <a:r>
              <a:rPr lang="en-US" b="1" dirty="0">
                <a:solidFill>
                  <a:srgbClr val="FFFF00"/>
                </a:solidFill>
              </a:rPr>
              <a:t>Patents</a:t>
            </a:r>
          </a:p>
        </p:txBody>
      </p:sp>
      <p:sp>
        <p:nvSpPr>
          <p:cNvPr id="2" name="Content Placeholder 1">
            <a:extLst>
              <a:ext uri="{FF2B5EF4-FFF2-40B4-BE49-F238E27FC236}">
                <a16:creationId xmlns:a16="http://schemas.microsoft.com/office/drawing/2014/main" id="{4D7E23CA-613B-3FAA-9671-B0BBB6691F95}"/>
              </a:ext>
            </a:extLst>
          </p:cNvPr>
          <p:cNvSpPr>
            <a:spLocks noGrp="1"/>
          </p:cNvSpPr>
          <p:nvPr>
            <p:ph idx="1"/>
          </p:nvPr>
        </p:nvSpPr>
        <p:spPr>
          <a:xfrm>
            <a:off x="468313" y="915988"/>
            <a:ext cx="8567737" cy="3959225"/>
          </a:xfrm>
        </p:spPr>
        <p:txBody>
          <a:bodyPr>
            <a:normAutofit lnSpcReduction="10000"/>
          </a:bodyPr>
          <a:lstStyle/>
          <a:p>
            <a:pPr marL="0" indent="0">
              <a:buFont typeface="Arial" panose="020B0604020202020204" pitchFamily="34" charset="0"/>
              <a:buNone/>
              <a:defRPr/>
            </a:pPr>
            <a:r>
              <a:rPr lang="en-US" sz="2600" dirty="0">
                <a:solidFill>
                  <a:schemeClr val="bg1"/>
                </a:solidFill>
              </a:rPr>
              <a:t>Rita, an American engineer living in Brooklyn, New York, invents, on March 17, 2019, a new type of spring. She files for a patent in the United States on March 19, 2019. Rita files for a patent in Canada on September 19, 2019. Graham, a Canadian inventor living in Hope, BC, independently arrives at the same invention on August 2, 2018. Graham files a patent application in Canada on August 8, 2018. Is Graham entitled to the Canadian patent in the circumstances described above? Why or why not?</a:t>
            </a:r>
          </a:p>
          <a:p>
            <a:pPr>
              <a:defRPr/>
            </a:pPr>
            <a:endParaRPr lang="en-CA" dirty="0"/>
          </a:p>
          <a:p>
            <a:pPr>
              <a:defRPr/>
            </a:pPr>
            <a:endParaRPr lang="en-US" dirty="0"/>
          </a:p>
        </p:txBody>
      </p:sp>
      <p:sp>
        <p:nvSpPr>
          <p:cNvPr id="4" name="Slide Number Placeholder 3">
            <a:extLst>
              <a:ext uri="{FF2B5EF4-FFF2-40B4-BE49-F238E27FC236}">
                <a16:creationId xmlns:a16="http://schemas.microsoft.com/office/drawing/2014/main" id="{5A438BD7-9FFB-6623-4F4B-813EAE20CA02}"/>
              </a:ext>
            </a:extLst>
          </p:cNvPr>
          <p:cNvSpPr>
            <a:spLocks noGrp="1"/>
          </p:cNvSpPr>
          <p:nvPr>
            <p:ph type="sldNum" sz="quarter" idx="12"/>
          </p:nvPr>
        </p:nvSpPr>
        <p:spPr/>
        <p:txBody>
          <a:bodyPr/>
          <a:lstStyle/>
          <a:p>
            <a:pPr defTabSz="342900" eaLnBrk="1" fontAlgn="auto" hangingPunct="1">
              <a:spcBef>
                <a:spcPts val="0"/>
              </a:spcBef>
              <a:spcAft>
                <a:spcPts val="0"/>
              </a:spcAft>
              <a:defRPr/>
            </a:pPr>
            <a:fld id="{A8719850-9935-FF4E-A034-3FBFDF08A6DE}" type="slidenum">
              <a:rPr lang="en-US" sz="1350">
                <a:solidFill>
                  <a:prstClr val="black"/>
                </a:solidFill>
                <a:latin typeface="Arial"/>
                <a:ea typeface="+mn-ea"/>
              </a:rPr>
              <a:pPr defTabSz="342900" eaLnBrk="1" fontAlgn="auto" hangingPunct="1">
                <a:spcBef>
                  <a:spcPts val="0"/>
                </a:spcBef>
                <a:spcAft>
                  <a:spcPts val="0"/>
                </a:spcAft>
                <a:defRPr/>
              </a:pPr>
              <a:t>234</a:t>
            </a:fld>
            <a:endParaRPr lang="en-US" sz="1350">
              <a:solidFill>
                <a:prstClr val="black"/>
              </a:solidFill>
              <a:latin typeface="Arial"/>
              <a:ea typeface="+mn-ea"/>
            </a:endParaRPr>
          </a:p>
        </p:txBody>
      </p:sp>
    </p:spTree>
    <p:extLst>
      <p:ext uri="{BB962C8B-B14F-4D97-AF65-F5344CB8AC3E}">
        <p14:creationId xmlns:p14="http://schemas.microsoft.com/office/powerpoint/2010/main" val="313094675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Box 1">
            <a:extLst>
              <a:ext uri="{FF2B5EF4-FFF2-40B4-BE49-F238E27FC236}">
                <a16:creationId xmlns:a16="http://schemas.microsoft.com/office/drawing/2014/main" id="{A48FFD3A-FC87-356B-5A12-E2464A2A0C6E}"/>
              </a:ext>
            </a:extLst>
          </p:cNvPr>
          <p:cNvSpPr txBox="1">
            <a:spLocks noChangeArrowheads="1"/>
          </p:cNvSpPr>
          <p:nvPr/>
        </p:nvSpPr>
        <p:spPr bwMode="auto">
          <a:xfrm>
            <a:off x="3392488" y="217488"/>
            <a:ext cx="22240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Patents</a:t>
            </a:r>
            <a:endParaRPr lang="en-US" altLang="en-US" sz="4400"/>
          </a:p>
        </p:txBody>
      </p:sp>
      <p:pic>
        <p:nvPicPr>
          <p:cNvPr id="169986" name="Picture 2">
            <a:extLst>
              <a:ext uri="{FF2B5EF4-FFF2-40B4-BE49-F238E27FC236}">
                <a16:creationId xmlns:a16="http://schemas.microsoft.com/office/drawing/2014/main" id="{40DB8CDB-3326-40B2-630A-F20F0283D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6288" y="3987800"/>
            <a:ext cx="2376487"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Box 4">
            <a:extLst>
              <a:ext uri="{FF2B5EF4-FFF2-40B4-BE49-F238E27FC236}">
                <a16:creationId xmlns:a16="http://schemas.microsoft.com/office/drawing/2014/main" id="{345864FC-C829-E7DF-18D4-B3AA3D79F5E1}"/>
              </a:ext>
            </a:extLst>
          </p:cNvPr>
          <p:cNvSpPr txBox="1">
            <a:spLocks noChangeArrowheads="1"/>
          </p:cNvSpPr>
          <p:nvPr/>
        </p:nvSpPr>
        <p:spPr bwMode="auto">
          <a:xfrm>
            <a:off x="503238" y="987425"/>
            <a:ext cx="81375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3600">
                <a:solidFill>
                  <a:schemeClr val="bg1"/>
                </a:solidFill>
              </a:rPr>
              <a:t>You have been asked by Industry Canada to reform the novelty and non-obviousness requirements as set out in the Patent Act. Which reforms would you recommend, and why</a:t>
            </a:r>
            <a:r>
              <a:rPr lang="en-CA" altLang="en-US" sz="3600">
                <a:solidFill>
                  <a:srgbClr val="FF0000"/>
                </a:solidFill>
              </a:rPr>
              <a:t>?</a:t>
            </a:r>
          </a:p>
        </p:txBody>
      </p:sp>
    </p:spTree>
    <p:extLst>
      <p:ext uri="{BB962C8B-B14F-4D97-AF65-F5344CB8AC3E}">
        <p14:creationId xmlns:p14="http://schemas.microsoft.com/office/powerpoint/2010/main" val="370605171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AEB55F-C1F4-F8F4-E015-3BFFE02050F0}"/>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205660690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1">
            <a:extLst>
              <a:ext uri="{FF2B5EF4-FFF2-40B4-BE49-F238E27FC236}">
                <a16:creationId xmlns:a16="http://schemas.microsoft.com/office/drawing/2014/main" id="{CE187CD7-031A-39D3-F35F-8B286494DE9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54978" name="Content Placeholder 3" descr="Crystal_Project_pause-queue.png">
            <a:extLst>
              <a:ext uri="{FF2B5EF4-FFF2-40B4-BE49-F238E27FC236}">
                <a16:creationId xmlns:a16="http://schemas.microsoft.com/office/drawing/2014/main" id="{42715B16-247E-71FD-F5AA-FE1B9D5B4977}"/>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9" name="Content Placeholder 3" descr="Crystal_Project_pause-queue.png">
            <a:extLst>
              <a:ext uri="{FF2B5EF4-FFF2-40B4-BE49-F238E27FC236}">
                <a16:creationId xmlns:a16="http://schemas.microsoft.com/office/drawing/2014/main" id="{87F99584-E3E0-048D-CF99-E45E70793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20582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Content Placeholder 3" descr="JF.png">
            <a:extLst>
              <a:ext uri="{FF2B5EF4-FFF2-40B4-BE49-F238E27FC236}">
                <a16:creationId xmlns:a16="http://schemas.microsoft.com/office/drawing/2014/main" id="{27B50137-04B9-C6AF-C7F0-CA27B6825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969" t="29807" r="941" b="27147"/>
          <a:stretch>
            <a:fillRect/>
          </a:stretch>
        </p:blipFill>
        <p:spPr bwMode="auto">
          <a:xfrm>
            <a:off x="3209925" y="1641475"/>
            <a:ext cx="283845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8AFCCB-A789-84F4-AB27-7A244C844735}"/>
              </a:ext>
            </a:extLst>
          </p:cNvPr>
          <p:cNvSpPr txBox="1"/>
          <p:nvPr/>
        </p:nvSpPr>
        <p:spPr>
          <a:xfrm>
            <a:off x="3222625" y="292100"/>
            <a:ext cx="2698750" cy="646113"/>
          </a:xfrm>
          <a:prstGeom prst="rect">
            <a:avLst/>
          </a:prstGeom>
          <a:noFill/>
        </p:spPr>
        <p:txBody>
          <a:bodyPr wrap="none">
            <a:spAutoFit/>
          </a:bodyPr>
          <a:lstStyle/>
          <a:p>
            <a:pPr algn="ctr" defTabSz="342900" eaLnBrk="1" fontAlgn="auto" hangingPunct="1">
              <a:spcBef>
                <a:spcPts val="0"/>
              </a:spcBef>
              <a:spcAft>
                <a:spcPts val="0"/>
              </a:spcAft>
              <a:defRPr/>
            </a:pPr>
            <a:r>
              <a:rPr lang="en-US" sz="3600" b="1" dirty="0">
                <a:solidFill>
                  <a:srgbClr val="FFFF00"/>
                </a:solidFill>
                <a:latin typeface="Arial"/>
                <a:ea typeface="+mn-ea"/>
              </a:rPr>
              <a:t>Exam Prep</a:t>
            </a:r>
            <a:r>
              <a:rPr lang="en-US" sz="3600" b="1" dirty="0">
                <a:solidFill>
                  <a:srgbClr val="FF0000"/>
                </a:solidFill>
                <a:latin typeface="Arial"/>
                <a:ea typeface="+mn-ea"/>
              </a:rPr>
              <a:t>.</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A screenshot of a cell phone&#10;&#10;Description automatically generated">
            <a:extLst>
              <a:ext uri="{FF2B5EF4-FFF2-40B4-BE49-F238E27FC236}">
                <a16:creationId xmlns:a16="http://schemas.microsoft.com/office/drawing/2014/main" id="{33B8842E-BFD1-B69E-FBD0-6E8EDB1A6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613" y="400050"/>
            <a:ext cx="5692775"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1">
            <a:extLst>
              <a:ext uri="{FF2B5EF4-FFF2-40B4-BE49-F238E27FC236}">
                <a16:creationId xmlns:a16="http://schemas.microsoft.com/office/drawing/2014/main" id="{658884F5-A4EA-E6BB-86A4-AC2F93120ED0}"/>
              </a:ext>
            </a:extLst>
          </p:cNvPr>
          <p:cNvSpPr txBox="1">
            <a:spLocks noChangeArrowheads="1"/>
          </p:cNvSpPr>
          <p:nvPr/>
        </p:nvSpPr>
        <p:spPr bwMode="auto">
          <a:xfrm>
            <a:off x="2825750" y="123825"/>
            <a:ext cx="349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00"/>
                </a:solidFill>
              </a:rPr>
              <a:t>Lecture Capture</a:t>
            </a:r>
          </a:p>
        </p:txBody>
      </p:sp>
      <p:pic>
        <p:nvPicPr>
          <p:cNvPr id="4" name="Picture 3" descr="A screenshot of a video conference&#10;&#10;Description automatically generated">
            <a:extLst>
              <a:ext uri="{FF2B5EF4-FFF2-40B4-BE49-F238E27FC236}">
                <a16:creationId xmlns:a16="http://schemas.microsoft.com/office/drawing/2014/main" id="{87E45916-7F79-6A21-973E-190A2A841446}"/>
              </a:ext>
            </a:extLst>
          </p:cNvPr>
          <p:cNvPicPr>
            <a:picLocks noChangeAspect="1"/>
          </p:cNvPicPr>
          <p:nvPr/>
        </p:nvPicPr>
        <p:blipFill>
          <a:blip r:embed="rId2"/>
          <a:stretch>
            <a:fillRect/>
          </a:stretch>
        </p:blipFill>
        <p:spPr>
          <a:xfrm>
            <a:off x="2385154" y="915566"/>
            <a:ext cx="4373692" cy="3930787"/>
          </a:xfrm>
          <a:prstGeom prst="rect">
            <a:avLst/>
          </a:prstGeom>
        </p:spPr>
      </p:pic>
    </p:spTree>
    <p:extLst>
      <p:ext uri="{BB962C8B-B14F-4D97-AF65-F5344CB8AC3E}">
        <p14:creationId xmlns:p14="http://schemas.microsoft.com/office/powerpoint/2010/main" val="137195753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730632FD-98EA-5AD1-E20D-31A5C2E99AF5}"/>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Final</a:t>
            </a:r>
            <a:r>
              <a:rPr lang="en-US" altLang="en-US" b="1"/>
              <a:t> </a:t>
            </a:r>
            <a:r>
              <a:rPr lang="en-US" altLang="en-US" b="1">
                <a:solidFill>
                  <a:srgbClr val="FFFF00"/>
                </a:solidFill>
              </a:rPr>
              <a:t>Exam </a:t>
            </a:r>
            <a:endParaRPr lang="en-US" altLang="en-US" b="1">
              <a:solidFill>
                <a:srgbClr val="FF0000"/>
              </a:solidFill>
            </a:endParaRPr>
          </a:p>
        </p:txBody>
      </p:sp>
      <p:sp>
        <p:nvSpPr>
          <p:cNvPr id="3" name="Content Placeholder 2">
            <a:extLst>
              <a:ext uri="{FF2B5EF4-FFF2-40B4-BE49-F238E27FC236}">
                <a16:creationId xmlns:a16="http://schemas.microsoft.com/office/drawing/2014/main" id="{D57F78DA-450F-AFC4-CA2D-E0CAF566B50C}"/>
              </a:ext>
            </a:extLst>
          </p:cNvPr>
          <p:cNvSpPr>
            <a:spLocks noGrp="1"/>
          </p:cNvSpPr>
          <p:nvPr>
            <p:ph sz="quarter" idx="10"/>
          </p:nvPr>
        </p:nvSpPr>
        <p:spPr>
          <a:xfrm>
            <a:off x="1485900" y="1214438"/>
            <a:ext cx="6311900" cy="3149600"/>
          </a:xfrm>
        </p:spPr>
        <p:txBody>
          <a:bodyPr>
            <a:normAutofit fontScale="62500" lnSpcReduction="20000"/>
          </a:bodyPr>
          <a:lstStyle/>
          <a:p>
            <a:pPr algn="ctr">
              <a:lnSpc>
                <a:spcPct val="120000"/>
              </a:lnSpc>
              <a:defRPr/>
            </a:pPr>
            <a:r>
              <a:rPr lang="en-US" sz="4275" dirty="0">
                <a:solidFill>
                  <a:schemeClr val="bg1"/>
                </a:solidFill>
              </a:rPr>
              <a:t>Wednesday</a:t>
            </a:r>
            <a:r>
              <a:rPr lang="en-US" sz="4275" dirty="0">
                <a:solidFill>
                  <a:srgbClr val="FF0000"/>
                </a:solidFill>
              </a:rPr>
              <a:t>,</a:t>
            </a:r>
            <a:r>
              <a:rPr lang="en-US" sz="4275" dirty="0">
                <a:solidFill>
                  <a:schemeClr val="bg1"/>
                </a:solidFill>
              </a:rPr>
              <a:t> </a:t>
            </a:r>
            <a:r>
              <a:rPr lang="en-US" sz="4275" dirty="0">
                <a:solidFill>
                  <a:srgbClr val="FFFF00"/>
                </a:solidFill>
              </a:rPr>
              <a:t>April 17</a:t>
            </a:r>
            <a:r>
              <a:rPr lang="en-US" sz="4275" dirty="0">
                <a:solidFill>
                  <a:srgbClr val="FF0000"/>
                </a:solidFill>
              </a:rPr>
              <a:t>,</a:t>
            </a:r>
            <a:r>
              <a:rPr lang="en-US" sz="4275" dirty="0">
                <a:solidFill>
                  <a:srgbClr val="FFFF00"/>
                </a:solidFill>
              </a:rPr>
              <a:t> 2024 </a:t>
            </a:r>
          </a:p>
          <a:p>
            <a:pPr marL="0" indent="0" algn="ctr">
              <a:lnSpc>
                <a:spcPct val="120000"/>
              </a:lnSpc>
              <a:buFont typeface="Arial" panose="020B0604020202020204" pitchFamily="34" charset="0"/>
              <a:buNone/>
              <a:defRPr/>
            </a:pPr>
            <a:r>
              <a:rPr lang="en-US" sz="4275" dirty="0">
                <a:solidFill>
                  <a:schemeClr val="bg1"/>
                </a:solidFill>
              </a:rPr>
              <a:t>@ </a:t>
            </a:r>
            <a:r>
              <a:rPr lang="en-US" sz="4275" dirty="0">
                <a:solidFill>
                  <a:srgbClr val="FFFF00"/>
                </a:solidFill>
              </a:rPr>
              <a:t>9 AM </a:t>
            </a:r>
            <a:r>
              <a:rPr lang="en-US" sz="4275" dirty="0">
                <a:solidFill>
                  <a:schemeClr val="bg1"/>
                </a:solidFill>
              </a:rPr>
              <a:t>PST</a:t>
            </a:r>
          </a:p>
          <a:p>
            <a:pPr algn="ctr">
              <a:lnSpc>
                <a:spcPct val="120000"/>
              </a:lnSpc>
              <a:defRPr/>
            </a:pPr>
            <a:r>
              <a:rPr lang="en-CA" sz="4275" dirty="0">
                <a:solidFill>
                  <a:schemeClr val="bg1"/>
                </a:solidFill>
              </a:rPr>
              <a:t>422</a:t>
            </a:r>
            <a:r>
              <a:rPr lang="en-CA" sz="4275" dirty="0">
                <a:solidFill>
                  <a:srgbClr val="FF0000"/>
                </a:solidFill>
              </a:rPr>
              <a:t>.</a:t>
            </a:r>
            <a:r>
              <a:rPr lang="en-CA" sz="4275" dirty="0">
                <a:solidFill>
                  <a:schemeClr val="bg1"/>
                </a:solidFill>
              </a:rPr>
              <a:t>002</a:t>
            </a:r>
            <a:r>
              <a:rPr lang="en-CA" sz="4275" dirty="0">
                <a:solidFill>
                  <a:srgbClr val="FF0000"/>
                </a:solidFill>
              </a:rPr>
              <a:t>/</a:t>
            </a:r>
            <a:r>
              <a:rPr lang="en-CA" sz="4275" dirty="0">
                <a:solidFill>
                  <a:schemeClr val="bg1"/>
                </a:solidFill>
              </a:rPr>
              <a:t>570C</a:t>
            </a:r>
            <a:r>
              <a:rPr lang="en-CA" sz="4275" dirty="0">
                <a:solidFill>
                  <a:srgbClr val="FF0000"/>
                </a:solidFill>
              </a:rPr>
              <a:t>.</a:t>
            </a:r>
            <a:r>
              <a:rPr lang="en-CA" sz="4275" dirty="0">
                <a:solidFill>
                  <a:schemeClr val="bg1"/>
                </a:solidFill>
              </a:rPr>
              <a:t>002 INTELLECTUAL PROPERTY </a:t>
            </a:r>
          </a:p>
          <a:p>
            <a:pPr algn="ctr">
              <a:lnSpc>
                <a:spcPct val="120000"/>
              </a:lnSpc>
              <a:defRPr/>
            </a:pPr>
            <a:r>
              <a:rPr lang="en-CA" sz="4275" dirty="0">
                <a:solidFill>
                  <a:schemeClr val="bg1"/>
                </a:solidFill>
              </a:rPr>
              <a:t>Computers </a:t>
            </a:r>
            <a:r>
              <a:rPr lang="en-CA" sz="4275" dirty="0">
                <a:solidFill>
                  <a:srgbClr val="FF0000"/>
                </a:solidFill>
              </a:rPr>
              <a:t>=</a:t>
            </a:r>
            <a:r>
              <a:rPr lang="en-CA" sz="4275" dirty="0">
                <a:solidFill>
                  <a:schemeClr val="bg1"/>
                </a:solidFill>
              </a:rPr>
              <a:t> Room </a:t>
            </a:r>
            <a:r>
              <a:rPr lang="en-CA" sz="4275" dirty="0">
                <a:solidFill>
                  <a:srgbClr val="FFFF00"/>
                </a:solidFill>
              </a:rPr>
              <a:t>?</a:t>
            </a:r>
            <a:r>
              <a:rPr lang="en-CA" sz="4275" dirty="0">
                <a:solidFill>
                  <a:schemeClr val="bg1"/>
                </a:solidFill>
              </a:rPr>
              <a:t> </a:t>
            </a:r>
          </a:p>
          <a:p>
            <a:pPr algn="ctr">
              <a:lnSpc>
                <a:spcPct val="120000"/>
              </a:lnSpc>
              <a:defRPr/>
            </a:pPr>
            <a:r>
              <a:rPr lang="en-CA" sz="4275" dirty="0">
                <a:solidFill>
                  <a:schemeClr val="bg1"/>
                </a:solidFill>
              </a:rPr>
              <a:t>Hand-writers </a:t>
            </a:r>
            <a:r>
              <a:rPr lang="en-CA" sz="4275" dirty="0">
                <a:solidFill>
                  <a:srgbClr val="FF0000"/>
                </a:solidFill>
              </a:rPr>
              <a:t>=</a:t>
            </a:r>
            <a:r>
              <a:rPr lang="en-CA" sz="4275" dirty="0">
                <a:solidFill>
                  <a:schemeClr val="bg1"/>
                </a:solidFill>
              </a:rPr>
              <a:t> Room </a:t>
            </a:r>
            <a:r>
              <a:rPr lang="en-CA" sz="4275" dirty="0">
                <a:solidFill>
                  <a:srgbClr val="FFFF00"/>
                </a:solidFill>
              </a:rPr>
              <a:t>?</a:t>
            </a:r>
            <a:endParaRPr lang="en-US" sz="4275" dirty="0">
              <a:solidFill>
                <a:srgbClr val="FFFF00"/>
              </a:solidFill>
            </a:endParaRPr>
          </a:p>
          <a:p>
            <a:pPr algn="ctr">
              <a:defRPr/>
            </a:pPr>
            <a:endParaRPr lang="en-US" sz="4500" dirty="0">
              <a:solidFill>
                <a:schemeClr val="bg1"/>
              </a:solidFill>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3A39E49F-B10B-03B7-2098-17637240D85B}"/>
              </a:ext>
            </a:extLst>
          </p:cNvPr>
          <p:cNvSpPr>
            <a:spLocks noGrp="1" noChangeArrowheads="1"/>
          </p:cNvSpPr>
          <p:nvPr>
            <p:ph type="title"/>
          </p:nvPr>
        </p:nvSpPr>
        <p:spPr bwMode="auto">
          <a:xfrm>
            <a:off x="1485900" y="57150"/>
            <a:ext cx="6172200" cy="654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Studying Priorities</a:t>
            </a:r>
            <a:endParaRPr lang="en-US" altLang="en-US" b="1">
              <a:solidFill>
                <a:srgbClr val="FF0000"/>
              </a:solidFill>
            </a:endParaRPr>
          </a:p>
        </p:txBody>
      </p:sp>
      <p:sp>
        <p:nvSpPr>
          <p:cNvPr id="3" name="Content Placeholder 2">
            <a:extLst>
              <a:ext uri="{FF2B5EF4-FFF2-40B4-BE49-F238E27FC236}">
                <a16:creationId xmlns:a16="http://schemas.microsoft.com/office/drawing/2014/main" id="{27935FA9-CF17-FE90-3CA3-6F68728BB47F}"/>
              </a:ext>
            </a:extLst>
          </p:cNvPr>
          <p:cNvSpPr>
            <a:spLocks noGrp="1"/>
          </p:cNvSpPr>
          <p:nvPr>
            <p:ph sz="quarter" idx="10"/>
          </p:nvPr>
        </p:nvSpPr>
        <p:spPr>
          <a:xfrm>
            <a:off x="250825" y="792163"/>
            <a:ext cx="8713788" cy="4083050"/>
          </a:xfrm>
        </p:spPr>
        <p:txBody>
          <a:bodyPr>
            <a:noAutofit/>
          </a:bodyPr>
          <a:lstStyle/>
          <a:p>
            <a:pPr marL="0" indent="0" algn="ctr">
              <a:lnSpc>
                <a:spcPct val="110000"/>
              </a:lnSpc>
              <a:buFont typeface="Arial" panose="020B0604020202020204" pitchFamily="34" charset="0"/>
              <a:buNone/>
              <a:defRPr/>
            </a:pPr>
            <a:r>
              <a:rPr lang="en-US" sz="2800" b="1" dirty="0">
                <a:solidFill>
                  <a:schemeClr val="bg1"/>
                </a:solidFill>
              </a:rPr>
              <a:t>Exam only on what we have done</a:t>
            </a:r>
            <a:r>
              <a:rPr lang="en-US" sz="2800" b="1" dirty="0">
                <a:solidFill>
                  <a:srgbClr val="FF0000"/>
                </a:solidFill>
              </a:rPr>
              <a:t>:</a:t>
            </a:r>
          </a:p>
          <a:p>
            <a:pPr marL="385763" indent="-385763">
              <a:buFont typeface="+mj-lt"/>
              <a:buAutoNum type="arabicPeriod"/>
              <a:defRPr/>
            </a:pPr>
            <a:r>
              <a:rPr lang="en-US" sz="2800" dirty="0">
                <a:solidFill>
                  <a:schemeClr val="bg1"/>
                </a:solidFill>
              </a:rPr>
              <a:t>Slides relate directly to textbook </a:t>
            </a:r>
            <a:r>
              <a:rPr lang="en-US" sz="2800" dirty="0">
                <a:solidFill>
                  <a:srgbClr val="FF0000"/>
                </a:solidFill>
              </a:rPr>
              <a:t>&amp;</a:t>
            </a:r>
            <a:r>
              <a:rPr lang="en-US" sz="2800" dirty="0">
                <a:solidFill>
                  <a:schemeClr val="bg1"/>
                </a:solidFill>
              </a:rPr>
              <a:t> Syllabus</a:t>
            </a:r>
          </a:p>
          <a:p>
            <a:pPr marL="385763" indent="-385763">
              <a:buFont typeface="+mj-lt"/>
              <a:buAutoNum type="arabicPeriod"/>
              <a:defRPr/>
            </a:pPr>
            <a:r>
              <a:rPr lang="en-US" sz="2800" dirty="0">
                <a:solidFill>
                  <a:schemeClr val="bg1"/>
                </a:solidFill>
              </a:rPr>
              <a:t>Added material or </a:t>
            </a:r>
            <a:r>
              <a:rPr lang="en-US" sz="2800" dirty="0">
                <a:solidFill>
                  <a:srgbClr val="FF0000"/>
                </a:solidFill>
              </a:rPr>
              <a:t>“</a:t>
            </a:r>
            <a:r>
              <a:rPr lang="en-US" sz="2800" dirty="0">
                <a:solidFill>
                  <a:schemeClr val="bg1"/>
                </a:solidFill>
              </a:rPr>
              <a:t>context</a:t>
            </a:r>
            <a:r>
              <a:rPr lang="en-US" sz="2800" dirty="0">
                <a:solidFill>
                  <a:srgbClr val="FF0000"/>
                </a:solidFill>
              </a:rPr>
              <a:t>”</a:t>
            </a:r>
            <a:r>
              <a:rPr lang="en-US" sz="2800" dirty="0">
                <a:solidFill>
                  <a:schemeClr val="bg1"/>
                </a:solidFill>
              </a:rPr>
              <a:t> in Slides not in textbook </a:t>
            </a:r>
            <a:r>
              <a:rPr lang="en-US" sz="2800" dirty="0">
                <a:solidFill>
                  <a:srgbClr val="FF0000"/>
                </a:solidFill>
              </a:rPr>
              <a:t>(</a:t>
            </a:r>
            <a:r>
              <a:rPr lang="en-US" sz="2800" dirty="0">
                <a:solidFill>
                  <a:srgbClr val="FFFF00"/>
                </a:solidFill>
              </a:rPr>
              <a:t>not optional</a:t>
            </a:r>
            <a:r>
              <a:rPr lang="en-US" sz="2800" dirty="0">
                <a:solidFill>
                  <a:srgbClr val="FF0000"/>
                </a:solidFill>
              </a:rPr>
              <a:t>)</a:t>
            </a:r>
          </a:p>
          <a:p>
            <a:pPr marL="385763" indent="-385763">
              <a:buFont typeface="+mj-lt"/>
              <a:buAutoNum type="arabicPeriod"/>
              <a:defRPr/>
            </a:pPr>
            <a:r>
              <a:rPr lang="en-US" sz="2800" dirty="0">
                <a:solidFill>
                  <a:schemeClr val="bg1"/>
                </a:solidFill>
              </a:rPr>
              <a:t>Added </a:t>
            </a:r>
            <a:r>
              <a:rPr lang="en-US" sz="2800" dirty="0">
                <a:solidFill>
                  <a:srgbClr val="FF0000"/>
                </a:solidFill>
              </a:rPr>
              <a:t>“</a:t>
            </a:r>
            <a:r>
              <a:rPr lang="en-US" sz="2800" dirty="0">
                <a:solidFill>
                  <a:schemeClr val="bg1"/>
                </a:solidFill>
              </a:rPr>
              <a:t>context</a:t>
            </a:r>
            <a:r>
              <a:rPr lang="en-US" sz="2800" dirty="0">
                <a:solidFill>
                  <a:srgbClr val="FF0000"/>
                </a:solidFill>
              </a:rPr>
              <a:t>”</a:t>
            </a:r>
            <a:r>
              <a:rPr lang="en-US" sz="2800" dirty="0">
                <a:solidFill>
                  <a:schemeClr val="bg1"/>
                </a:solidFill>
              </a:rPr>
              <a:t> from News of the Week </a:t>
            </a:r>
            <a:r>
              <a:rPr lang="en-US" sz="2800" dirty="0">
                <a:solidFill>
                  <a:srgbClr val="FF0000"/>
                </a:solidFill>
              </a:rPr>
              <a:t>(</a:t>
            </a:r>
            <a:r>
              <a:rPr lang="en-US" sz="2800" dirty="0">
                <a:solidFill>
                  <a:srgbClr val="FFFF00"/>
                </a:solidFill>
              </a:rPr>
              <a:t>optional</a:t>
            </a:r>
            <a:r>
              <a:rPr lang="en-US" sz="2800" dirty="0">
                <a:solidFill>
                  <a:schemeClr val="bg1"/>
                </a:solidFill>
              </a:rPr>
              <a:t> </a:t>
            </a:r>
            <a:r>
              <a:rPr lang="en-US" sz="2800" dirty="0">
                <a:solidFill>
                  <a:srgbClr val="FF0000"/>
                </a:solidFill>
              </a:rPr>
              <a:t>–</a:t>
            </a:r>
            <a:r>
              <a:rPr lang="en-US" sz="2800" dirty="0">
                <a:solidFill>
                  <a:schemeClr val="bg1"/>
                </a:solidFill>
              </a:rPr>
              <a:t> but does often supply fact situations useful in exploring consequences in Canadian law or that could serve as the basis of an exam question</a:t>
            </a:r>
            <a:r>
              <a:rPr lang="en-US" sz="2800" dirty="0">
                <a:solidFill>
                  <a:srgbClr val="FF0000"/>
                </a:solidFill>
              </a:rPr>
              <a:t>)</a:t>
            </a:r>
          </a:p>
          <a:p>
            <a:pPr marL="0" indent="0" algn="ctr">
              <a:lnSpc>
                <a:spcPct val="110000"/>
              </a:lnSpc>
              <a:buFont typeface="Arial" panose="020B0604020202020204" pitchFamily="34" charset="0"/>
              <a:buNone/>
              <a:defRPr/>
            </a:pPr>
            <a:endParaRPr lang="en-US" sz="2400" b="1" dirty="0">
              <a:solidFill>
                <a:srgbClr val="FF0000"/>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7D04AF-9949-D5E8-188B-F5B29D6453C3}"/>
              </a:ext>
            </a:extLst>
          </p:cNvPr>
          <p:cNvSpPr>
            <a:spLocks noGrp="1"/>
          </p:cNvSpPr>
          <p:nvPr>
            <p:ph sz="quarter" idx="10"/>
          </p:nvPr>
        </p:nvSpPr>
        <p:spPr>
          <a:xfrm>
            <a:off x="1485900" y="1296988"/>
            <a:ext cx="6172200" cy="3138487"/>
          </a:xfrm>
        </p:spPr>
        <p:txBody>
          <a:bodyPr>
            <a:normAutofit lnSpcReduction="10000"/>
          </a:bodyPr>
          <a:lstStyle/>
          <a:p>
            <a:pPr marL="0" indent="0" algn="ctr">
              <a:buFont typeface="Arial" panose="020B0604020202020204" pitchFamily="34" charset="0"/>
              <a:buNone/>
              <a:defRPr/>
            </a:pPr>
            <a:r>
              <a:rPr lang="en-US" sz="7200" dirty="0">
                <a:solidFill>
                  <a:schemeClr val="bg1"/>
                </a:solidFill>
                <a:latin typeface="American Typewriter"/>
                <a:cs typeface="American Typewriter"/>
              </a:rPr>
              <a:t>Common Exam Mistakes</a:t>
            </a:r>
            <a:endParaRPr lang="en-US" sz="7200" dirty="0">
              <a:solidFill>
                <a:srgbClr val="FF0000"/>
              </a:solidFill>
              <a:latin typeface="American Typewriter"/>
              <a:cs typeface="American Typewriter"/>
            </a:endParaRPr>
          </a:p>
          <a:p>
            <a:pPr>
              <a:defRPr/>
            </a:pPr>
            <a:endParaRPr lang="en-US"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a:extLst>
              <a:ext uri="{FF2B5EF4-FFF2-40B4-BE49-F238E27FC236}">
                <a16:creationId xmlns:a16="http://schemas.microsoft.com/office/drawing/2014/main" id="{4B849BDC-3C9D-FE52-B437-667915DA547F}"/>
              </a:ext>
            </a:extLst>
          </p:cNvPr>
          <p:cNvSpPr txBox="1">
            <a:spLocks noChangeArrowheads="1"/>
          </p:cNvSpPr>
          <p:nvPr/>
        </p:nvSpPr>
        <p:spPr bwMode="auto">
          <a:xfrm>
            <a:off x="1131887" y="0"/>
            <a:ext cx="68802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5400" b="1" dirty="0">
                <a:solidFill>
                  <a:srgbClr val="FFFF00"/>
                </a:solidFill>
              </a:rPr>
              <a:t>The Biggest </a:t>
            </a:r>
            <a:r>
              <a:rPr lang="en-US" altLang="en-US" sz="5400" b="1" dirty="0">
                <a:solidFill>
                  <a:srgbClr val="FF0000"/>
                </a:solidFill>
              </a:rPr>
              <a:t>Mistake</a:t>
            </a:r>
          </a:p>
        </p:txBody>
      </p:sp>
      <p:sp>
        <p:nvSpPr>
          <p:cNvPr id="3" name="TextBox 2">
            <a:extLst>
              <a:ext uri="{FF2B5EF4-FFF2-40B4-BE49-F238E27FC236}">
                <a16:creationId xmlns:a16="http://schemas.microsoft.com/office/drawing/2014/main" id="{114475EE-0B32-1935-5995-C6CDC44D0CD7}"/>
              </a:ext>
            </a:extLst>
          </p:cNvPr>
          <p:cNvSpPr txBox="1"/>
          <p:nvPr/>
        </p:nvSpPr>
        <p:spPr>
          <a:xfrm>
            <a:off x="215514" y="1122634"/>
            <a:ext cx="8712969" cy="3323987"/>
          </a:xfrm>
          <a:prstGeom prst="rect">
            <a:avLst/>
          </a:prstGeom>
          <a:noFill/>
        </p:spPr>
        <p:txBody>
          <a:bodyPr wrap="square">
            <a:spAutoFit/>
          </a:bodyPr>
          <a:lstStyle/>
          <a:p>
            <a:pPr marL="342900" indent="-342900">
              <a:buFont typeface="Arial" panose="020B0604020202020204" pitchFamily="34" charset="0"/>
              <a:buChar char="•"/>
              <a:defRPr/>
            </a:pPr>
            <a:r>
              <a:rPr lang="en-US" sz="3500" dirty="0">
                <a:solidFill>
                  <a:srgbClr val="FF0000"/>
                </a:solidFill>
              </a:rPr>
              <a:t>Never</a:t>
            </a:r>
            <a:r>
              <a:rPr lang="en-US" sz="3500" dirty="0">
                <a:solidFill>
                  <a:schemeClr val="bg1"/>
                </a:solidFill>
              </a:rPr>
              <a:t>, </a:t>
            </a:r>
            <a:r>
              <a:rPr lang="en-US" sz="3500" dirty="0">
                <a:solidFill>
                  <a:srgbClr val="FFFF00"/>
                </a:solidFill>
              </a:rPr>
              <a:t>ever</a:t>
            </a:r>
            <a:r>
              <a:rPr lang="en-US" sz="3500" dirty="0">
                <a:solidFill>
                  <a:schemeClr val="bg1"/>
                </a:solidFill>
              </a:rPr>
              <a:t>, </a:t>
            </a:r>
            <a:r>
              <a:rPr lang="en-US" sz="3500" dirty="0">
                <a:solidFill>
                  <a:srgbClr val="FFFF00"/>
                </a:solidFill>
              </a:rPr>
              <a:t>ever</a:t>
            </a:r>
            <a:r>
              <a:rPr lang="en-US" sz="3500" dirty="0">
                <a:solidFill>
                  <a:schemeClr val="bg1"/>
                </a:solidFill>
              </a:rPr>
              <a:t>, </a:t>
            </a:r>
            <a:r>
              <a:rPr lang="en-US" sz="3500" dirty="0">
                <a:solidFill>
                  <a:srgbClr val="FFFF00"/>
                </a:solidFill>
              </a:rPr>
              <a:t>ever</a:t>
            </a:r>
            <a:r>
              <a:rPr lang="en-US" sz="3500" dirty="0">
                <a:solidFill>
                  <a:schemeClr val="bg1"/>
                </a:solidFill>
              </a:rPr>
              <a:t>, </a:t>
            </a:r>
            <a:r>
              <a:rPr lang="en-US" sz="3500" dirty="0">
                <a:solidFill>
                  <a:srgbClr val="FF0000"/>
                </a:solidFill>
              </a:rPr>
              <a:t>leave a question without some attempt at an answer</a:t>
            </a:r>
          </a:p>
          <a:p>
            <a:pPr marL="342900" indent="-342900">
              <a:buFont typeface="Arial" panose="020B0604020202020204" pitchFamily="34" charset="0"/>
              <a:buChar char="•"/>
              <a:defRPr/>
            </a:pPr>
            <a:r>
              <a:rPr lang="en-US" sz="3500" dirty="0">
                <a:solidFill>
                  <a:schemeClr val="bg1"/>
                </a:solidFill>
              </a:rPr>
              <a:t>Takes the marking pencil out of my hands</a:t>
            </a:r>
          </a:p>
          <a:p>
            <a:pPr marL="342900" indent="-342900">
              <a:buFont typeface="Arial" panose="020B0604020202020204" pitchFamily="34" charset="0"/>
              <a:buChar char="•"/>
              <a:defRPr/>
            </a:pPr>
            <a:r>
              <a:rPr lang="en-US" sz="3500" dirty="0">
                <a:solidFill>
                  <a:schemeClr val="bg1"/>
                </a:solidFill>
              </a:rPr>
              <a:t>I desperately do not want to give you a zero on that question or part </a:t>
            </a:r>
            <a:r>
              <a:rPr lang="en-US" sz="3500">
                <a:solidFill>
                  <a:schemeClr val="bg1"/>
                </a:solidFill>
              </a:rPr>
              <a:t>of a question</a:t>
            </a:r>
            <a:r>
              <a:rPr lang="en-US" sz="3500" dirty="0">
                <a:solidFill>
                  <a:srgbClr val="FF0000"/>
                </a:solidFill>
              </a:rPr>
              <a:t>, </a:t>
            </a:r>
            <a:r>
              <a:rPr lang="en-US" sz="3500" dirty="0">
                <a:solidFill>
                  <a:srgbClr val="FFFF00"/>
                </a:solidFill>
              </a:rPr>
              <a:t>so please write something</a:t>
            </a:r>
          </a:p>
        </p:txBody>
      </p:sp>
      <p:sp>
        <p:nvSpPr>
          <p:cNvPr id="2" name="TextBox 1">
            <a:extLst>
              <a:ext uri="{FF2B5EF4-FFF2-40B4-BE49-F238E27FC236}">
                <a16:creationId xmlns:a16="http://schemas.microsoft.com/office/drawing/2014/main" id="{70B2B7FD-B1DB-D098-7D80-A8F9D3ED38AA}"/>
              </a:ext>
            </a:extLst>
          </p:cNvPr>
          <p:cNvSpPr txBox="1"/>
          <p:nvPr/>
        </p:nvSpPr>
        <p:spPr>
          <a:xfrm>
            <a:off x="5886994" y="200297"/>
            <a:ext cx="184731" cy="461665"/>
          </a:xfrm>
          <a:prstGeom prst="rect">
            <a:avLst/>
          </a:prstGeom>
          <a:noFill/>
        </p:spPr>
        <p:txBody>
          <a:bodyPr wrap="none" rtlCol="0">
            <a:spAutoFit/>
          </a:bodyPr>
          <a:lstStyle/>
          <a:p>
            <a:endParaRPr lang="en-US"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a:extLst>
              <a:ext uri="{FF2B5EF4-FFF2-40B4-BE49-F238E27FC236}">
                <a16:creationId xmlns:a16="http://schemas.microsoft.com/office/drawing/2014/main" id="{7B3A6A45-B605-B275-92CA-1FAC419600C2}"/>
              </a:ext>
            </a:extLst>
          </p:cNvPr>
          <p:cNvSpPr>
            <a:spLocks noGrp="1" noChangeArrowheads="1"/>
          </p:cNvSpPr>
          <p:nvPr>
            <p:ph sz="quarter" idx="10"/>
          </p:nvPr>
        </p:nvSpPr>
        <p:spPr bwMode="auto">
          <a:xfrm>
            <a:off x="468313" y="1635125"/>
            <a:ext cx="8207375" cy="2952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AutoNum type="arabicPeriod"/>
            </a:pPr>
            <a:r>
              <a:rPr lang="en-US" altLang="en-US" sz="3600">
                <a:solidFill>
                  <a:schemeClr val="bg1"/>
                </a:solidFill>
              </a:rPr>
              <a:t>General mistakes</a:t>
            </a:r>
          </a:p>
          <a:p>
            <a:pPr>
              <a:buFont typeface="Arial" panose="020B0604020202020204" pitchFamily="34" charset="0"/>
              <a:buAutoNum type="arabicPeriod"/>
            </a:pPr>
            <a:r>
              <a:rPr lang="en-US" altLang="en-US" sz="3600">
                <a:solidFill>
                  <a:schemeClr val="bg1"/>
                </a:solidFill>
              </a:rPr>
              <a:t>Mistakes on fact pattern questions</a:t>
            </a:r>
          </a:p>
          <a:p>
            <a:pPr>
              <a:buFont typeface="Arial" panose="020B0604020202020204" pitchFamily="34" charset="0"/>
              <a:buAutoNum type="arabicPeriod"/>
            </a:pPr>
            <a:r>
              <a:rPr lang="en-US" altLang="en-US" sz="3600">
                <a:solidFill>
                  <a:schemeClr val="bg1"/>
                </a:solidFill>
              </a:rPr>
              <a:t>Mistakes on open-ended questions</a:t>
            </a:r>
          </a:p>
          <a:p>
            <a:pPr>
              <a:buFont typeface="Arial" panose="020B0604020202020204" pitchFamily="34" charset="0"/>
              <a:buAutoNum type="arabicPeriod"/>
            </a:pPr>
            <a:r>
              <a:rPr lang="en-US" altLang="en-US" sz="3600">
                <a:solidFill>
                  <a:schemeClr val="bg1"/>
                </a:solidFill>
              </a:rPr>
              <a:t>What distinguishes the best exams</a:t>
            </a:r>
          </a:p>
        </p:txBody>
      </p:sp>
      <p:sp>
        <p:nvSpPr>
          <p:cNvPr id="36866" name="TextBox 1">
            <a:extLst>
              <a:ext uri="{FF2B5EF4-FFF2-40B4-BE49-F238E27FC236}">
                <a16:creationId xmlns:a16="http://schemas.microsoft.com/office/drawing/2014/main" id="{20FEDF87-A9E6-6648-1109-D5E1F0ADE869}"/>
              </a:ext>
            </a:extLst>
          </p:cNvPr>
          <p:cNvSpPr txBox="1">
            <a:spLocks noChangeArrowheads="1"/>
          </p:cNvSpPr>
          <p:nvPr/>
        </p:nvSpPr>
        <p:spPr bwMode="auto">
          <a:xfrm>
            <a:off x="3017838" y="195263"/>
            <a:ext cx="3108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5400" b="1">
                <a:solidFill>
                  <a:srgbClr val="FFFF00"/>
                </a:solidFill>
              </a:rPr>
              <a:t>The Rest</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00DE3-55D6-3950-58A6-79FB30111C7D}"/>
              </a:ext>
            </a:extLst>
          </p:cNvPr>
          <p:cNvSpPr>
            <a:spLocks noGrp="1"/>
          </p:cNvSpPr>
          <p:nvPr>
            <p:ph sz="quarter" idx="10"/>
          </p:nvPr>
        </p:nvSpPr>
        <p:spPr>
          <a:xfrm>
            <a:off x="323850" y="133350"/>
            <a:ext cx="8640763" cy="4741863"/>
          </a:xfrm>
        </p:spPr>
        <p:txBody>
          <a:bodyPr>
            <a:noAutofit/>
          </a:bodyPr>
          <a:lstStyle/>
          <a:p>
            <a:pPr marL="0" indent="0">
              <a:buFont typeface="Arial" panose="020B0604020202020204" pitchFamily="34" charset="0"/>
              <a:buNone/>
              <a:defRPr/>
            </a:pPr>
            <a:r>
              <a:rPr lang="en-US" sz="2200" b="1" dirty="0">
                <a:solidFill>
                  <a:srgbClr val="FFFF00"/>
                </a:solidFill>
              </a:rPr>
              <a:t>1. General mistakes</a:t>
            </a:r>
            <a:r>
              <a:rPr lang="en-US" sz="2200" b="1" dirty="0">
                <a:solidFill>
                  <a:srgbClr val="FF0000"/>
                </a:solidFill>
              </a:rPr>
              <a:t>:</a:t>
            </a:r>
            <a:r>
              <a:rPr lang="en-US" sz="2200" b="1" dirty="0">
                <a:solidFill>
                  <a:schemeClr val="bg1"/>
                </a:solidFill>
              </a:rPr>
              <a:t> </a:t>
            </a:r>
            <a:endParaRPr lang="en-US" sz="2200" b="1" dirty="0">
              <a:solidFill>
                <a:srgbClr val="FFFF00"/>
              </a:solidFill>
            </a:endParaRPr>
          </a:p>
          <a:p>
            <a:pPr>
              <a:defRPr/>
            </a:pPr>
            <a:r>
              <a:rPr lang="en-US" sz="2200" dirty="0">
                <a:solidFill>
                  <a:schemeClr val="bg1"/>
                </a:solidFill>
              </a:rPr>
              <a:t>Don’t assume you are being tricked. Take exam @face value</a:t>
            </a:r>
            <a:r>
              <a:rPr lang="en-US" sz="2200" dirty="0">
                <a:solidFill>
                  <a:srgbClr val="FF0000"/>
                </a:solidFill>
              </a:rPr>
              <a:t>; </a:t>
            </a:r>
            <a:endParaRPr lang="en-US" sz="2200" dirty="0">
              <a:solidFill>
                <a:schemeClr val="bg1"/>
              </a:solidFill>
            </a:endParaRPr>
          </a:p>
          <a:p>
            <a:pPr>
              <a:defRPr/>
            </a:pPr>
            <a:r>
              <a:rPr lang="en-US" sz="2200" dirty="0">
                <a:solidFill>
                  <a:schemeClr val="bg1"/>
                </a:solidFill>
              </a:rPr>
              <a:t>Not managing your time</a:t>
            </a:r>
            <a:r>
              <a:rPr lang="en-US" sz="2200" dirty="0">
                <a:solidFill>
                  <a:srgbClr val="FF0000"/>
                </a:solidFill>
              </a:rPr>
              <a:t>;  </a:t>
            </a:r>
          </a:p>
          <a:p>
            <a:pPr>
              <a:defRPr/>
            </a:pPr>
            <a:r>
              <a:rPr lang="en-US" sz="2200" dirty="0">
                <a:solidFill>
                  <a:srgbClr val="FF0000"/>
                </a:solidFill>
              </a:rPr>
              <a:t>Misreading the question</a:t>
            </a:r>
            <a:r>
              <a:rPr lang="en-US" sz="2200" dirty="0">
                <a:solidFill>
                  <a:schemeClr val="bg1"/>
                </a:solidFill>
              </a:rPr>
              <a:t>.</a:t>
            </a:r>
          </a:p>
          <a:p>
            <a:pPr marL="0" indent="0">
              <a:buFont typeface="Arial" panose="020B0604020202020204" pitchFamily="34" charset="0"/>
              <a:buNone/>
              <a:defRPr/>
            </a:pPr>
            <a:r>
              <a:rPr lang="en-US" sz="2200" b="1" dirty="0">
                <a:solidFill>
                  <a:srgbClr val="FFFF00"/>
                </a:solidFill>
              </a:rPr>
              <a:t>2. Mistakes on fact pattern questions</a:t>
            </a:r>
            <a:r>
              <a:rPr lang="en-US" sz="2200" b="1" dirty="0">
                <a:solidFill>
                  <a:srgbClr val="FF0000"/>
                </a:solidFill>
              </a:rPr>
              <a:t>: </a:t>
            </a:r>
          </a:p>
          <a:p>
            <a:pPr>
              <a:defRPr/>
            </a:pPr>
            <a:r>
              <a:rPr lang="en-US" sz="2200" dirty="0">
                <a:solidFill>
                  <a:schemeClr val="bg1"/>
                </a:solidFill>
              </a:rPr>
              <a:t>Jumping right into what you see as the main issue; there may be other issues.</a:t>
            </a:r>
          </a:p>
          <a:p>
            <a:pPr>
              <a:defRPr/>
            </a:pPr>
            <a:r>
              <a:rPr lang="en-US" sz="2200" dirty="0">
                <a:solidFill>
                  <a:schemeClr val="bg1"/>
                </a:solidFill>
              </a:rPr>
              <a:t>Stating the law and then forgetting to apply it to the facts;</a:t>
            </a:r>
          </a:p>
          <a:p>
            <a:pPr>
              <a:defRPr/>
            </a:pPr>
            <a:r>
              <a:rPr lang="en-US" sz="2200" dirty="0">
                <a:solidFill>
                  <a:schemeClr val="bg1"/>
                </a:solidFill>
              </a:rPr>
              <a:t>Talking about statutes generally without mentioning sections; or talking about principles without stating what case(s) they came from; </a:t>
            </a:r>
          </a:p>
          <a:p>
            <a:pPr>
              <a:defRPr/>
            </a:pPr>
            <a:r>
              <a:rPr lang="en-US" sz="2200" dirty="0">
                <a:solidFill>
                  <a:srgbClr val="FF0000"/>
                </a:solidFill>
              </a:rPr>
              <a:t>not stating conclusion in direct answer to the question asked</a:t>
            </a:r>
            <a:r>
              <a:rPr lang="en-US" sz="2200" dirty="0">
                <a:solidFill>
                  <a:schemeClr val="bg1"/>
                </a:solidFill>
              </a:rPr>
              <a:t>.</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E453DD-16B1-212D-9F49-8D0769A64802}"/>
              </a:ext>
            </a:extLst>
          </p:cNvPr>
          <p:cNvSpPr>
            <a:spLocks noGrp="1"/>
          </p:cNvSpPr>
          <p:nvPr>
            <p:ph sz="quarter" idx="10"/>
          </p:nvPr>
        </p:nvSpPr>
        <p:spPr>
          <a:xfrm>
            <a:off x="539750" y="355600"/>
            <a:ext cx="8064500" cy="4432300"/>
          </a:xfrm>
        </p:spPr>
        <p:txBody>
          <a:bodyPr>
            <a:normAutofit fontScale="77500" lnSpcReduction="20000"/>
          </a:bodyPr>
          <a:lstStyle/>
          <a:p>
            <a:pPr marL="0" indent="0">
              <a:buFont typeface="Arial" panose="020B0604020202020204" pitchFamily="34" charset="0"/>
              <a:buNone/>
              <a:defRPr/>
            </a:pPr>
            <a:r>
              <a:rPr lang="en-US" sz="3300" b="1" dirty="0">
                <a:solidFill>
                  <a:srgbClr val="FFFF00"/>
                </a:solidFill>
              </a:rPr>
              <a:t>3. Mistakes on open-ended questions</a:t>
            </a:r>
          </a:p>
          <a:p>
            <a:pPr>
              <a:defRPr/>
            </a:pPr>
            <a:r>
              <a:rPr lang="en-US" sz="3300" dirty="0">
                <a:solidFill>
                  <a:schemeClr val="bg1"/>
                </a:solidFill>
              </a:rPr>
              <a:t>Frame your arguments</a:t>
            </a:r>
          </a:p>
          <a:p>
            <a:pPr>
              <a:defRPr/>
            </a:pPr>
            <a:r>
              <a:rPr lang="en-US" sz="3300" dirty="0">
                <a:solidFill>
                  <a:srgbClr val="FF0000"/>
                </a:solidFill>
              </a:rPr>
              <a:t>Think abstract </a:t>
            </a:r>
            <a:r>
              <a:rPr lang="en-US" sz="3300" dirty="0">
                <a:solidFill>
                  <a:srgbClr val="FFC000"/>
                </a:solidFill>
              </a:rPr>
              <a:t>– </a:t>
            </a:r>
            <a:r>
              <a:rPr lang="en-US" sz="3300" dirty="0">
                <a:solidFill>
                  <a:schemeClr val="bg1"/>
                </a:solidFill>
              </a:rPr>
              <a:t>not a philosophical ramble</a:t>
            </a:r>
          </a:p>
          <a:p>
            <a:pPr>
              <a:defRPr/>
            </a:pPr>
            <a:r>
              <a:rPr lang="en-US" sz="3300" dirty="0">
                <a:solidFill>
                  <a:schemeClr val="bg1"/>
                </a:solidFill>
              </a:rPr>
              <a:t>Being too narrow, not using a broad enough range of materials</a:t>
            </a:r>
          </a:p>
          <a:p>
            <a:pPr marL="0" indent="0">
              <a:buFont typeface="Arial" panose="020B0604020202020204" pitchFamily="34" charset="0"/>
              <a:buNone/>
              <a:defRPr/>
            </a:pPr>
            <a:r>
              <a:rPr lang="en-US" sz="3300" b="1" dirty="0">
                <a:solidFill>
                  <a:srgbClr val="FFFF00"/>
                </a:solidFill>
              </a:rPr>
              <a:t>4. What distinguishes the best exams</a:t>
            </a:r>
          </a:p>
          <a:p>
            <a:pPr>
              <a:defRPr/>
            </a:pPr>
            <a:r>
              <a:rPr lang="en-US" sz="3300" dirty="0">
                <a:solidFill>
                  <a:schemeClr val="bg1"/>
                </a:solidFill>
              </a:rPr>
              <a:t>Spots all the issues in the question</a:t>
            </a:r>
          </a:p>
          <a:p>
            <a:pPr>
              <a:defRPr/>
            </a:pPr>
            <a:r>
              <a:rPr lang="en-US" sz="3300" dirty="0">
                <a:solidFill>
                  <a:schemeClr val="bg1"/>
                </a:solidFill>
              </a:rPr>
              <a:t>Will apply cases and </a:t>
            </a:r>
            <a:r>
              <a:rPr lang="en-US" sz="3300" dirty="0">
                <a:solidFill>
                  <a:srgbClr val="FF0000"/>
                </a:solidFill>
              </a:rPr>
              <a:t>address grey areas</a:t>
            </a:r>
          </a:p>
          <a:p>
            <a:pPr>
              <a:defRPr/>
            </a:pPr>
            <a:r>
              <a:rPr lang="en-US" sz="3300" dirty="0">
                <a:solidFill>
                  <a:schemeClr val="bg1"/>
                </a:solidFill>
              </a:rPr>
              <a:t>Cites statutory provisions if appropriate</a:t>
            </a:r>
          </a:p>
          <a:p>
            <a:pPr>
              <a:defRPr/>
            </a:pPr>
            <a:r>
              <a:rPr lang="en-US" sz="3300" dirty="0">
                <a:solidFill>
                  <a:srgbClr val="FF0000"/>
                </a:solidFill>
              </a:rPr>
              <a:t>Responds to question asked</a:t>
            </a:r>
          </a:p>
          <a:p>
            <a:pPr>
              <a:defRPr/>
            </a:pPr>
            <a:r>
              <a:rPr lang="en-US" sz="3300" dirty="0">
                <a:solidFill>
                  <a:schemeClr val="bg1"/>
                </a:solidFill>
              </a:rPr>
              <a:t>Raises and considers counter arguments</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Text, letter&#10;&#10;Description automatically generated">
            <a:extLst>
              <a:ext uri="{FF2B5EF4-FFF2-40B4-BE49-F238E27FC236}">
                <a16:creationId xmlns:a16="http://schemas.microsoft.com/office/drawing/2014/main" id="{6FF8EC03-3F17-49E5-66AA-62D7DC4C5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825" y="279400"/>
            <a:ext cx="508635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A picture containing text&#10;&#10;Description automatically generated">
            <a:extLst>
              <a:ext uri="{FF2B5EF4-FFF2-40B4-BE49-F238E27FC236}">
                <a16:creationId xmlns:a16="http://schemas.microsoft.com/office/drawing/2014/main" id="{99F20D73-DC5C-15E4-4460-B81FCDCEC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241300"/>
            <a:ext cx="41497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Text, letter&#10;&#10;Description automatically generated">
            <a:extLst>
              <a:ext uri="{FF2B5EF4-FFF2-40B4-BE49-F238E27FC236}">
                <a16:creationId xmlns:a16="http://schemas.microsoft.com/office/drawing/2014/main" id="{E2998285-BBEE-2AE7-30F6-030DEDD86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233363"/>
            <a:ext cx="40005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06826FA7-7BB7-4ED5-65E1-1DAAF6EAF91D}"/>
              </a:ext>
            </a:extLst>
          </p:cNvPr>
          <p:cNvPicPr>
            <a:picLocks noChangeAspect="1"/>
          </p:cNvPicPr>
          <p:nvPr/>
        </p:nvPicPr>
        <p:blipFill>
          <a:blip r:embed="rId2"/>
          <a:stretch>
            <a:fillRect/>
          </a:stretch>
        </p:blipFill>
        <p:spPr>
          <a:xfrm>
            <a:off x="2281056" y="138805"/>
            <a:ext cx="4581888" cy="4865889"/>
          </a:xfrm>
          <a:prstGeom prst="rect">
            <a:avLst/>
          </a:prstGeom>
        </p:spPr>
      </p:pic>
    </p:spTree>
    <p:extLst>
      <p:ext uri="{BB962C8B-B14F-4D97-AF65-F5344CB8AC3E}">
        <p14:creationId xmlns:p14="http://schemas.microsoft.com/office/powerpoint/2010/main" val="52763305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Text, letter&#10;&#10;Description automatically generated">
            <a:extLst>
              <a:ext uri="{FF2B5EF4-FFF2-40B4-BE49-F238E27FC236}">
                <a16:creationId xmlns:a16="http://schemas.microsoft.com/office/drawing/2014/main" id="{11CAC967-ED1B-549E-DC3F-0392F9A8E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163" y="277813"/>
            <a:ext cx="400367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Text, letter&#10;&#10;Description automatically generated">
            <a:extLst>
              <a:ext uri="{FF2B5EF4-FFF2-40B4-BE49-F238E27FC236}">
                <a16:creationId xmlns:a16="http://schemas.microsoft.com/office/drawing/2014/main" id="{3092E7C2-E16E-032A-6F6C-8E1D52777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713" y="246063"/>
            <a:ext cx="4346575"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on it&#10;&#10;Description automatically generated">
            <a:extLst>
              <a:ext uri="{FF2B5EF4-FFF2-40B4-BE49-F238E27FC236}">
                <a16:creationId xmlns:a16="http://schemas.microsoft.com/office/drawing/2014/main" id="{97AF353B-482F-49FA-490D-66B5AFDC45E1}"/>
              </a:ext>
            </a:extLst>
          </p:cNvPr>
          <p:cNvPicPr>
            <a:picLocks noChangeAspect="1"/>
          </p:cNvPicPr>
          <p:nvPr/>
        </p:nvPicPr>
        <p:blipFill>
          <a:blip r:embed="rId2"/>
          <a:stretch>
            <a:fillRect/>
          </a:stretch>
        </p:blipFill>
        <p:spPr>
          <a:xfrm>
            <a:off x="2563898" y="169751"/>
            <a:ext cx="4016204" cy="4803998"/>
          </a:xfrm>
          <a:prstGeom prst="rect">
            <a:avLst/>
          </a:prstGeom>
        </p:spPr>
      </p:pic>
    </p:spTree>
    <p:extLst>
      <p:ext uri="{BB962C8B-B14F-4D97-AF65-F5344CB8AC3E}">
        <p14:creationId xmlns:p14="http://schemas.microsoft.com/office/powerpoint/2010/main" val="73160539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etter to a law student&#10;&#10;Description automatically generated with medium confidence">
            <a:extLst>
              <a:ext uri="{FF2B5EF4-FFF2-40B4-BE49-F238E27FC236}">
                <a16:creationId xmlns:a16="http://schemas.microsoft.com/office/drawing/2014/main" id="{10D1D29E-63D0-594C-C559-D9C033E0F1CF}"/>
              </a:ext>
            </a:extLst>
          </p:cNvPr>
          <p:cNvPicPr>
            <a:picLocks noChangeAspect="1"/>
          </p:cNvPicPr>
          <p:nvPr/>
        </p:nvPicPr>
        <p:blipFill>
          <a:blip r:embed="rId2"/>
          <a:stretch>
            <a:fillRect/>
          </a:stretch>
        </p:blipFill>
        <p:spPr>
          <a:xfrm>
            <a:off x="1215337" y="276482"/>
            <a:ext cx="6713326" cy="4590535"/>
          </a:xfrm>
          <a:prstGeom prst="rect">
            <a:avLst/>
          </a:prstGeom>
          <a:solidFill>
            <a:schemeClr val="tx1"/>
          </a:solidFill>
        </p:spPr>
      </p:pic>
    </p:spTree>
    <p:extLst>
      <p:ext uri="{BB962C8B-B14F-4D97-AF65-F5344CB8AC3E}">
        <p14:creationId xmlns:p14="http://schemas.microsoft.com/office/powerpoint/2010/main" val="73009669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D6DD58D5-3B42-BF99-09B7-3B498E34CF61}"/>
              </a:ext>
            </a:extLst>
          </p:cNvPr>
          <p:cNvPicPr>
            <a:picLocks noChangeAspect="1"/>
          </p:cNvPicPr>
          <p:nvPr/>
        </p:nvPicPr>
        <p:blipFill>
          <a:blip r:embed="rId2"/>
          <a:stretch>
            <a:fillRect/>
          </a:stretch>
        </p:blipFill>
        <p:spPr>
          <a:xfrm>
            <a:off x="334293" y="312057"/>
            <a:ext cx="8475414" cy="4519386"/>
          </a:xfrm>
          <a:prstGeom prst="rect">
            <a:avLst/>
          </a:prstGeom>
        </p:spPr>
      </p:pic>
    </p:spTree>
    <p:extLst>
      <p:ext uri="{BB962C8B-B14F-4D97-AF65-F5344CB8AC3E}">
        <p14:creationId xmlns:p14="http://schemas.microsoft.com/office/powerpoint/2010/main" val="346469584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065FD4FD-6222-9AF5-17E6-D74BAF1A0A41}"/>
              </a:ext>
            </a:extLst>
          </p:cNvPr>
          <p:cNvPicPr>
            <a:picLocks noChangeAspect="1"/>
          </p:cNvPicPr>
          <p:nvPr/>
        </p:nvPicPr>
        <p:blipFill>
          <a:blip r:embed="rId2"/>
          <a:stretch>
            <a:fillRect/>
          </a:stretch>
        </p:blipFill>
        <p:spPr>
          <a:xfrm>
            <a:off x="1093577" y="254529"/>
            <a:ext cx="6956845" cy="4634441"/>
          </a:xfrm>
          <a:prstGeom prst="rect">
            <a:avLst/>
          </a:prstGeom>
        </p:spPr>
      </p:pic>
    </p:spTree>
    <p:extLst>
      <p:ext uri="{BB962C8B-B14F-4D97-AF65-F5344CB8AC3E}">
        <p14:creationId xmlns:p14="http://schemas.microsoft.com/office/powerpoint/2010/main" val="31019457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D126B-9CC1-DA74-E0CD-91A5A62AEE7A}"/>
              </a:ext>
            </a:extLst>
          </p:cNvPr>
          <p:cNvPicPr>
            <a:picLocks noChangeAspect="1"/>
          </p:cNvPicPr>
          <p:nvPr/>
        </p:nvPicPr>
        <p:blipFill>
          <a:blip r:embed="rId2"/>
          <a:stretch>
            <a:fillRect/>
          </a:stretch>
        </p:blipFill>
        <p:spPr>
          <a:xfrm>
            <a:off x="1716268" y="692547"/>
            <a:ext cx="5711464" cy="3758406"/>
          </a:xfrm>
          <a:prstGeom prst="rect">
            <a:avLst/>
          </a:prstGeom>
        </p:spPr>
      </p:pic>
      <p:sp>
        <p:nvSpPr>
          <p:cNvPr id="2" name="Title 1">
            <a:extLst>
              <a:ext uri="{FF2B5EF4-FFF2-40B4-BE49-F238E27FC236}">
                <a16:creationId xmlns:a16="http://schemas.microsoft.com/office/drawing/2014/main" id="{049A9750-8631-9A03-E97C-C4615AFEA2B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3381121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blue background with white text&#10;&#10;Description automatically generated">
            <a:extLst>
              <a:ext uri="{FF2B5EF4-FFF2-40B4-BE49-F238E27FC236}">
                <a16:creationId xmlns:a16="http://schemas.microsoft.com/office/drawing/2014/main" id="{BFB5AAF7-48A3-8C63-DBC5-2621B571D19C}"/>
              </a:ext>
            </a:extLst>
          </p:cNvPr>
          <p:cNvPicPr>
            <a:picLocks noChangeAspect="1"/>
          </p:cNvPicPr>
          <p:nvPr/>
        </p:nvPicPr>
        <p:blipFill>
          <a:blip r:embed="rId2"/>
          <a:stretch>
            <a:fillRect/>
          </a:stretch>
        </p:blipFill>
        <p:spPr>
          <a:xfrm>
            <a:off x="685800" y="385762"/>
            <a:ext cx="7772400" cy="4371975"/>
          </a:xfrm>
          <a:prstGeom prst="rect">
            <a:avLst/>
          </a:prstGeom>
        </p:spPr>
      </p:pic>
    </p:spTree>
    <p:extLst>
      <p:ext uri="{BB962C8B-B14F-4D97-AF65-F5344CB8AC3E}">
        <p14:creationId xmlns:p14="http://schemas.microsoft.com/office/powerpoint/2010/main" val="2147103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a:extLst>
              <a:ext uri="{FF2B5EF4-FFF2-40B4-BE49-F238E27FC236}">
                <a16:creationId xmlns:a16="http://schemas.microsoft.com/office/drawing/2014/main" id="{A03216A7-B234-A232-A0EC-0F37EDF4AAC0}"/>
              </a:ext>
            </a:extLst>
          </p:cNvPr>
          <p:cNvSpPr>
            <a:spLocks noGrp="1" noChangeArrowheads="1"/>
          </p:cNvSpPr>
          <p:nvPr>
            <p:ph sz="quarter" idx="10"/>
          </p:nvPr>
        </p:nvSpPr>
        <p:spPr bwMode="auto">
          <a:xfrm>
            <a:off x="1419225" y="1322388"/>
            <a:ext cx="6172200" cy="2592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defTabSz="685800" eaLnBrk="1" hangingPunct="1">
              <a:spcBef>
                <a:spcPct val="0"/>
              </a:spcBef>
              <a:buFont typeface="Arial" panose="020B0604020202020204" pitchFamily="34" charset="0"/>
              <a:buNone/>
            </a:pPr>
            <a:r>
              <a:rPr lang="en-US" altLang="en-US" sz="7800">
                <a:solidFill>
                  <a:srgbClr val="FFFF00"/>
                </a:solidFill>
                <a:latin typeface="Apple Chancery" panose="03020702040506060504" pitchFamily="66" charset="-79"/>
                <a:cs typeface="Apple Chancery" panose="03020702040506060504" pitchFamily="66" charset="-79"/>
              </a:rPr>
              <a:t>Finis</a:t>
            </a:r>
            <a:endParaRPr lang="en-US" altLang="en-US" sz="7800">
              <a:solidFill>
                <a:srgbClr val="FF0000"/>
              </a:solidFill>
              <a:latin typeface="Apple Chancery" panose="03020702040506060504" pitchFamily="66" charset="-79"/>
              <a:cs typeface="Apple Chancery" panose="03020702040506060504" pitchFamily="66" charset="-79"/>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2">
            <a:extLst>
              <a:ext uri="{FF2B5EF4-FFF2-40B4-BE49-F238E27FC236}">
                <a16:creationId xmlns:a16="http://schemas.microsoft.com/office/drawing/2014/main" id="{8409A34B-A189-B9B3-2CAA-BFBBE0E4697F}"/>
              </a:ext>
            </a:extLst>
          </p:cNvPr>
          <p:cNvSpPr>
            <a:spLocks noGrp="1" noChangeArrowheads="1"/>
          </p:cNvSpPr>
          <p:nvPr>
            <p:ph sz="quarter" idx="10"/>
          </p:nvPr>
        </p:nvSpPr>
        <p:spPr bwMode="auto">
          <a:xfrm>
            <a:off x="1485900" y="1497013"/>
            <a:ext cx="6172200" cy="2797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b="1">
                <a:solidFill>
                  <a:srgbClr val="CCFFCC"/>
                </a:solidFill>
              </a:rPr>
              <a:t>THANK YOU</a:t>
            </a:r>
            <a:r>
              <a:rPr lang="en-US" altLang="en-US" sz="7200" b="1">
                <a:solidFill>
                  <a:srgbClr val="FFFF00"/>
                </a:solidFill>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243806" y="1347614"/>
            <a:ext cx="6656388" cy="2833688"/>
          </a:xfrm>
          <a:prstGeom prst="rect">
            <a:avLst/>
          </a:prstGeom>
        </p:spPr>
        <p:txBody>
          <a:bodyPr>
            <a:normAutofit/>
          </a:bodyPr>
          <a:lstStyle/>
          <a:p>
            <a:pPr marL="0" indent="0" algn="ctr">
              <a:buNone/>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Syllabus</a:t>
            </a:r>
            <a:endParaRPr lang="en-US" sz="10875" dirty="0"/>
          </a:p>
        </p:txBody>
      </p:sp>
    </p:spTree>
    <p:extLst>
      <p:ext uri="{BB962C8B-B14F-4D97-AF65-F5344CB8AC3E}">
        <p14:creationId xmlns:p14="http://schemas.microsoft.com/office/powerpoint/2010/main" val="306186969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Content Placeholder 3" descr="Thank-you-word-cloud.jpg">
            <a:extLst>
              <a:ext uri="{FF2B5EF4-FFF2-40B4-BE49-F238E27FC236}">
                <a16:creationId xmlns:a16="http://schemas.microsoft.com/office/drawing/2014/main" id="{3F95EE22-A9E0-226F-E456-9AE0F704B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1"/>
          <a:stretch>
            <a:fillRect/>
          </a:stretch>
        </p:blipFill>
        <p:spPr bwMode="auto">
          <a:xfrm>
            <a:off x="461963" y="376238"/>
            <a:ext cx="82200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a:extLst>
              <a:ext uri="{FF2B5EF4-FFF2-40B4-BE49-F238E27FC236}">
                <a16:creationId xmlns:a16="http://schemas.microsoft.com/office/drawing/2014/main" id="{94C40BDE-2CC6-84D6-E9F0-FF87E8D446AC}"/>
              </a:ext>
            </a:extLst>
          </p:cNvPr>
          <p:cNvSpPr txBox="1">
            <a:spLocks noChangeArrowheads="1"/>
          </p:cNvSpPr>
          <p:nvPr/>
        </p:nvSpPr>
        <p:spPr bwMode="auto">
          <a:xfrm>
            <a:off x="1403350" y="1139825"/>
            <a:ext cx="5697538"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000">
                <a:solidFill>
                  <a:schemeClr val="bg1"/>
                </a:solidFill>
                <a:latin typeface="Apple Chancery" panose="03020702040506060504" pitchFamily="66" charset="-79"/>
                <a:cs typeface="Apple Chancery" panose="03020702040506060504" pitchFamily="66" charset="-79"/>
              </a:rPr>
              <a:t>Good Luck</a:t>
            </a:r>
          </a:p>
          <a:p>
            <a:pPr algn="ctr"/>
            <a:r>
              <a:rPr lang="en-US" altLang="en-US" sz="6000">
                <a:solidFill>
                  <a:schemeClr val="bg1"/>
                </a:solidFill>
                <a:latin typeface="Apple Chancery" panose="03020702040506060504" pitchFamily="66" charset="-79"/>
                <a:cs typeface="Apple Chancery" panose="03020702040506060504" pitchFamily="66" charset="-79"/>
              </a:rPr>
              <a:t>With All Your</a:t>
            </a:r>
          </a:p>
          <a:p>
            <a:pPr algn="ctr"/>
            <a:r>
              <a:rPr lang="en-US" altLang="en-US" sz="6000">
                <a:solidFill>
                  <a:schemeClr val="bg1"/>
                </a:solidFill>
                <a:latin typeface="Apple Chancery" panose="03020702040506060504" pitchFamily="66" charset="-79"/>
                <a:cs typeface="Apple Chancery" panose="03020702040506060504" pitchFamily="66" charset="-79"/>
              </a:rPr>
              <a:t>Exams </a:t>
            </a:r>
            <a:r>
              <a:rPr lang="en-US" altLang="en-US" sz="6000">
                <a:solidFill>
                  <a:srgbClr val="FFFF00"/>
                </a:solidFill>
                <a:latin typeface="Apple Chancery" panose="03020702040506060504" pitchFamily="66" charset="-79"/>
                <a:cs typeface="Apple Chancery" panose="03020702040506060504" pitchFamily="66" charset="-79"/>
              </a:rPr>
              <a:t>&amp;</a:t>
            </a:r>
            <a:r>
              <a:rPr lang="en-US" altLang="en-US" sz="6000">
                <a:solidFill>
                  <a:schemeClr val="bg1"/>
                </a:solidFill>
                <a:latin typeface="Apple Chancery" panose="03020702040506060504" pitchFamily="66" charset="-79"/>
                <a:cs typeface="Apple Chancery" panose="03020702040506060504" pitchFamily="66" charset="-79"/>
              </a:rPr>
              <a:t> Papers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Content Placeholder 2">
            <a:extLst>
              <a:ext uri="{FF2B5EF4-FFF2-40B4-BE49-F238E27FC236}">
                <a16:creationId xmlns:a16="http://schemas.microsoft.com/office/drawing/2014/main" id="{BB8BC7D8-D660-2BB4-8502-F2703174475A}"/>
              </a:ext>
            </a:extLst>
          </p:cNvPr>
          <p:cNvSpPr>
            <a:spLocks noGrp="1" noChangeArrowheads="1"/>
          </p:cNvSpPr>
          <p:nvPr>
            <p:ph sz="quarter" idx="10"/>
          </p:nvPr>
        </p:nvSpPr>
        <p:spPr bwMode="auto">
          <a:xfrm>
            <a:off x="575556" y="644823"/>
            <a:ext cx="7992887" cy="38538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defTabSz="685800">
              <a:spcBef>
                <a:spcPct val="0"/>
              </a:spcBef>
              <a:buFont typeface="Arial" panose="020B0604020202020204" pitchFamily="34" charset="0"/>
              <a:buNone/>
            </a:pPr>
            <a:r>
              <a:rPr lang="en-US" altLang="en-US" sz="7800" dirty="0">
                <a:solidFill>
                  <a:srgbClr val="FFFF00"/>
                </a:solidFill>
                <a:latin typeface="Apple Chancery" panose="03020702040506060504" pitchFamily="66" charset="-79"/>
                <a:cs typeface="Apple Chancery" panose="03020702040506060504" pitchFamily="66" charset="-79"/>
              </a:rPr>
              <a:t>SEE </a:t>
            </a:r>
            <a:r>
              <a:rPr lang="en-US" altLang="en-US" sz="7800" dirty="0">
                <a:solidFill>
                  <a:srgbClr val="FF0000"/>
                </a:solidFill>
                <a:latin typeface="Apple Chancery" panose="03020702040506060504" pitchFamily="66" charset="-79"/>
                <a:cs typeface="Apple Chancery" panose="03020702040506060504" pitchFamily="66" charset="-79"/>
              </a:rPr>
              <a:t>(</a:t>
            </a:r>
            <a:r>
              <a:rPr lang="en-US" altLang="en-US" sz="7800" dirty="0">
                <a:solidFill>
                  <a:schemeClr val="bg1"/>
                </a:solidFill>
                <a:latin typeface="Apple Chancery" panose="03020702040506060504" pitchFamily="66" charset="-79"/>
                <a:cs typeface="Apple Chancery" panose="03020702040506060504" pitchFamily="66" charset="-79"/>
              </a:rPr>
              <a:t>some of</a:t>
            </a:r>
            <a:r>
              <a:rPr lang="en-US" altLang="en-US" sz="7800" dirty="0">
                <a:solidFill>
                  <a:srgbClr val="FF0000"/>
                </a:solidFill>
                <a:latin typeface="Apple Chancery" panose="03020702040506060504" pitchFamily="66" charset="-79"/>
                <a:cs typeface="Apple Chancery" panose="03020702040506060504" pitchFamily="66" charset="-79"/>
              </a:rPr>
              <a:t>)</a:t>
            </a:r>
            <a:r>
              <a:rPr lang="en-US" altLang="en-US" sz="7800" dirty="0">
                <a:solidFill>
                  <a:srgbClr val="FFFF00"/>
                </a:solidFill>
                <a:latin typeface="Apple Chancery" panose="03020702040506060504" pitchFamily="66" charset="-79"/>
                <a:cs typeface="Apple Chancery" panose="03020702040506060504" pitchFamily="66" charset="-79"/>
              </a:rPr>
              <a:t>  YOU NEXT YEAR</a:t>
            </a:r>
            <a:r>
              <a:rPr lang="en-US" altLang="en-US" sz="7800" dirty="0">
                <a:solidFill>
                  <a:srgbClr val="FF0000"/>
                </a:solidFill>
                <a:latin typeface="Apple Chancery" panose="03020702040506060504" pitchFamily="66" charset="-79"/>
                <a:cs typeface="Apple Chancery" panose="03020702040506060504" pitchFamily="66" charset="-79"/>
              </a:rPr>
              <a:t>!</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a:extLst>
              <a:ext uri="{FF2B5EF4-FFF2-40B4-BE49-F238E27FC236}">
                <a16:creationId xmlns:a16="http://schemas.microsoft.com/office/drawing/2014/main" id="{43EC430C-D90B-FDD9-F911-785CCC069B00}"/>
              </a:ext>
            </a:extLst>
          </p:cNvPr>
          <p:cNvSpPr>
            <a:spLocks noGrp="1" noChangeArrowheads="1"/>
          </p:cNvSpPr>
          <p:nvPr>
            <p:ph sz="quarter" idx="10"/>
          </p:nvPr>
        </p:nvSpPr>
        <p:spPr bwMode="auto">
          <a:xfrm>
            <a:off x="1485900" y="1257300"/>
            <a:ext cx="6172200" cy="2493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a:solidFill>
                  <a:schemeClr val="bg1"/>
                </a:solidFill>
              </a:rPr>
              <a:t>Don</a:t>
            </a:r>
            <a:r>
              <a:rPr lang="en-US" altLang="en-US" sz="7200">
                <a:solidFill>
                  <a:srgbClr val="FF0000"/>
                </a:solidFill>
              </a:rPr>
              <a:t>’</a:t>
            </a:r>
            <a:r>
              <a:rPr lang="en-US" altLang="en-US" sz="7200">
                <a:solidFill>
                  <a:schemeClr val="bg1"/>
                </a:solidFill>
              </a:rPr>
              <a:t>t be a stranger</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FC114-3154-C33A-2E8B-0D3773F01CD0}"/>
              </a:ext>
            </a:extLst>
          </p:cNvPr>
          <p:cNvPicPr>
            <a:picLocks noChangeAspect="1"/>
          </p:cNvPicPr>
          <p:nvPr/>
        </p:nvPicPr>
        <p:blipFill>
          <a:blip r:embed="rId2"/>
          <a:stretch>
            <a:fillRect/>
          </a:stretch>
        </p:blipFill>
        <p:spPr>
          <a:xfrm>
            <a:off x="1286539" y="123478"/>
            <a:ext cx="6570921" cy="4406897"/>
          </a:xfrm>
          <a:prstGeom prst="rect">
            <a:avLst/>
          </a:prstGeom>
        </p:spPr>
      </p:pic>
      <p:sp>
        <p:nvSpPr>
          <p:cNvPr id="3" name="TextBox 2">
            <a:extLst>
              <a:ext uri="{FF2B5EF4-FFF2-40B4-BE49-F238E27FC236}">
                <a16:creationId xmlns:a16="http://schemas.microsoft.com/office/drawing/2014/main" id="{147BC109-943E-8689-32F5-5D0D934951AC}"/>
              </a:ext>
            </a:extLst>
          </p:cNvPr>
          <p:cNvSpPr txBox="1"/>
          <p:nvPr/>
        </p:nvSpPr>
        <p:spPr>
          <a:xfrm>
            <a:off x="4105364" y="4578828"/>
            <a:ext cx="933269" cy="461665"/>
          </a:xfrm>
          <a:prstGeom prst="rect">
            <a:avLst/>
          </a:prstGeom>
          <a:noFill/>
        </p:spPr>
        <p:txBody>
          <a:bodyPr wrap="none" rtlCol="0">
            <a:spAutoFit/>
          </a:bodyPr>
          <a:lstStyle/>
          <a:p>
            <a:r>
              <a:rPr lang="en-US" dirty="0">
                <a:solidFill>
                  <a:schemeClr val="bg1"/>
                </a:solidFill>
                <a:latin typeface="Apple Chancery" panose="03020702040506060504" pitchFamily="66" charset="-79"/>
                <a:cs typeface="Apple Chancery" panose="03020702040506060504" pitchFamily="66" charset="-79"/>
              </a:rPr>
              <a:t>Sicily</a:t>
            </a:r>
          </a:p>
        </p:txBody>
      </p:sp>
    </p:spTree>
    <p:extLst>
      <p:ext uri="{BB962C8B-B14F-4D97-AF65-F5344CB8AC3E}">
        <p14:creationId xmlns:p14="http://schemas.microsoft.com/office/powerpoint/2010/main" val="235515576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on a table&#10;&#10;Description automatically generated">
            <a:extLst>
              <a:ext uri="{FF2B5EF4-FFF2-40B4-BE49-F238E27FC236}">
                <a16:creationId xmlns:a16="http://schemas.microsoft.com/office/drawing/2014/main" id="{DA311A96-354C-DB8C-F187-AB26600C694E}"/>
              </a:ext>
            </a:extLst>
          </p:cNvPr>
          <p:cNvPicPr>
            <a:picLocks noChangeAspect="1"/>
          </p:cNvPicPr>
          <p:nvPr/>
        </p:nvPicPr>
        <p:blipFill>
          <a:blip r:embed="rId2"/>
          <a:stretch>
            <a:fillRect/>
          </a:stretch>
        </p:blipFill>
        <p:spPr>
          <a:xfrm rot="5400000">
            <a:off x="2171734" y="771550"/>
            <a:ext cx="4800532" cy="3600399"/>
          </a:xfrm>
          <a:prstGeom prst="rect">
            <a:avLst/>
          </a:prstGeom>
        </p:spPr>
      </p:pic>
    </p:spTree>
    <p:extLst>
      <p:ext uri="{BB962C8B-B14F-4D97-AF65-F5344CB8AC3E}">
        <p14:creationId xmlns:p14="http://schemas.microsoft.com/office/powerpoint/2010/main" val="19007198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DE12-C7AB-DBDF-4A24-EC7CC38E93DA}"/>
              </a:ext>
            </a:extLst>
          </p:cNvPr>
          <p:cNvSpPr>
            <a:spLocks noGrp="1"/>
          </p:cNvSpPr>
          <p:nvPr>
            <p:ph type="title"/>
          </p:nvPr>
        </p:nvSpPr>
        <p:spPr>
          <a:xfrm>
            <a:off x="1143000" y="4763"/>
            <a:ext cx="6858000" cy="938212"/>
          </a:xfrm>
        </p:spPr>
        <p:txBody>
          <a:bodyPr>
            <a:noAutofit/>
          </a:bodyPr>
          <a:lstStyle/>
          <a:p>
            <a:pPr>
              <a:defRPr/>
            </a:pPr>
            <a:r>
              <a:rPr lang="en-US" sz="36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19490" name="Content Placeholder 2">
            <a:extLst>
              <a:ext uri="{FF2B5EF4-FFF2-40B4-BE49-F238E27FC236}">
                <a16:creationId xmlns:a16="http://schemas.microsoft.com/office/drawing/2014/main" id="{389E4392-E3D4-6891-8F5C-3277E530A17A}"/>
              </a:ext>
            </a:extLst>
          </p:cNvPr>
          <p:cNvSpPr>
            <a:spLocks noGrp="1" noChangeArrowheads="1"/>
          </p:cNvSpPr>
          <p:nvPr>
            <p:ph sz="quarter" idx="10"/>
          </p:nvPr>
        </p:nvSpPr>
        <p:spPr bwMode="auto">
          <a:xfrm>
            <a:off x="1485900" y="942975"/>
            <a:ext cx="6172200" cy="335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cs typeface="Times New Roman" panose="02020603050405020304" pitchFamily="18" charset="0"/>
              </a:rPr>
              <a:t>          </a:t>
            </a:r>
            <a:endParaRPr lang="en-US" altLang="en-US" sz="2400">
              <a:solidFill>
                <a:schemeClr val="bg1"/>
              </a:solidFill>
              <a:cs typeface="Times New Roman" panose="02020603050405020304" pitchFamily="18" charset="0"/>
            </a:endParaRPr>
          </a:p>
          <a:p>
            <a:pPr marL="0" indent="0">
              <a:buFont typeface="Arial" panose="020B0604020202020204" pitchFamily="34" charset="0"/>
              <a:buNone/>
            </a:pPr>
            <a:r>
              <a:rPr lang="en-US" altLang="en-US"/>
              <a:t> </a:t>
            </a:r>
          </a:p>
        </p:txBody>
      </p:sp>
      <p:pic>
        <p:nvPicPr>
          <p:cNvPr id="319491" name="Content Placeholder 3" descr="cat-1382015906Wuw.jpg">
            <a:extLst>
              <a:ext uri="{FF2B5EF4-FFF2-40B4-BE49-F238E27FC236}">
                <a16:creationId xmlns:a16="http://schemas.microsoft.com/office/drawing/2014/main" id="{7E82CE1C-87F4-EDA2-1CD4-3A906BC6C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 r="-270"/>
          <a:stretch>
            <a:fillRect/>
          </a:stretch>
        </p:blipFill>
        <p:spPr bwMode="auto">
          <a:xfrm>
            <a:off x="2120900" y="1055688"/>
            <a:ext cx="491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C10AD-B80C-FFA3-BC00-B05188113EB3}"/>
              </a:ext>
            </a:extLst>
          </p:cNvPr>
          <p:cNvSpPr>
            <a:spLocks noGrp="1"/>
          </p:cNvSpPr>
          <p:nvPr>
            <p:ph sz="quarter" idx="10"/>
          </p:nvPr>
        </p:nvSpPr>
        <p:spPr>
          <a:xfrm>
            <a:off x="1485900" y="1651000"/>
            <a:ext cx="6172200" cy="2643188"/>
          </a:xfrm>
        </p:spPr>
        <p:txBody>
          <a:bodyPr/>
          <a:lstStyle/>
          <a:p>
            <a:pPr marL="0" indent="0" algn="ctr">
              <a:buFont typeface="Arial" panose="020B0604020202020204" pitchFamily="34" charset="0"/>
              <a:buNone/>
              <a:defRPr/>
            </a:pPr>
            <a:r>
              <a:rPr lang="en-CA" i="1" dirty="0">
                <a:solidFill>
                  <a:schemeClr val="bg1"/>
                </a:solidFill>
              </a:rPr>
              <a:t>In learning you will teach</a:t>
            </a:r>
          </a:p>
          <a:p>
            <a:pPr marL="0" indent="0" algn="ctr">
              <a:buFont typeface="Arial" panose="020B0604020202020204" pitchFamily="34" charset="0"/>
              <a:buNone/>
              <a:defRPr/>
            </a:pPr>
            <a:r>
              <a:rPr lang="en-CA" i="1" dirty="0">
                <a:solidFill>
                  <a:schemeClr val="bg1"/>
                </a:solidFill>
              </a:rPr>
              <a:t>And in teaching you will learn</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DAB919C-6CEB-764F-A411-44FD131F6B22}"/>
                  </a:ext>
                </a:extLst>
              </p14:cNvPr>
              <p14:cNvContentPartPr/>
              <p14:nvPr/>
            </p14:nvContentPartPr>
            <p14:xfrm>
              <a:off x="3219741" y="834364"/>
              <a:ext cx="338760" cy="720720"/>
            </p14:xfrm>
          </p:contentPart>
        </mc:Choice>
        <mc:Fallback xmlns="">
          <p:pic>
            <p:nvPicPr>
              <p:cNvPr id="6" name="Ink 5">
                <a:extLst>
                  <a:ext uri="{FF2B5EF4-FFF2-40B4-BE49-F238E27FC236}">
                    <a16:creationId xmlns:a16="http://schemas.microsoft.com/office/drawing/2014/main" id="{EDAB919C-6CEB-764F-A411-44FD131F6B22}"/>
                  </a:ext>
                </a:extLst>
              </p:cNvPr>
              <p:cNvPicPr/>
              <p:nvPr/>
            </p:nvPicPr>
            <p:blipFill>
              <a:blip r:embed="rId3"/>
              <a:stretch>
                <a:fillRect/>
              </a:stretch>
            </p:blipFill>
            <p:spPr>
              <a:xfrm>
                <a:off x="3183779" y="798382"/>
                <a:ext cx="410324" cy="79232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333601F-32F0-CACB-16A9-5CE7BE234746}"/>
                  </a:ext>
                </a:extLst>
              </p14:cNvPr>
              <p14:cNvContentPartPr/>
              <p14:nvPr/>
            </p14:nvContentPartPr>
            <p14:xfrm>
              <a:off x="3019941" y="1220644"/>
              <a:ext cx="713160" cy="376920"/>
            </p14:xfrm>
          </p:contentPart>
        </mc:Choice>
        <mc:Fallback xmlns="">
          <p:pic>
            <p:nvPicPr>
              <p:cNvPr id="7" name="Ink 6">
                <a:extLst>
                  <a:ext uri="{FF2B5EF4-FFF2-40B4-BE49-F238E27FC236}">
                    <a16:creationId xmlns:a16="http://schemas.microsoft.com/office/drawing/2014/main" id="{4333601F-32F0-CACB-16A9-5CE7BE234746}"/>
                  </a:ext>
                </a:extLst>
              </p:cNvPr>
              <p:cNvPicPr/>
              <p:nvPr/>
            </p:nvPicPr>
            <p:blipFill>
              <a:blip r:embed="rId5"/>
              <a:stretch>
                <a:fillRect/>
              </a:stretch>
            </p:blipFill>
            <p:spPr>
              <a:xfrm>
                <a:off x="2983941" y="1184644"/>
                <a:ext cx="784800" cy="448560"/>
              </a:xfrm>
              <a:prstGeom prst="rect">
                <a:avLst/>
              </a:prstGeom>
            </p:spPr>
          </p:pic>
        </mc:Fallback>
      </mc:AlternateContent>
      <p:pic>
        <p:nvPicPr>
          <p:cNvPr id="4" name="Picture 3" descr="A blue background with white text&#10;&#10;Description automatically generated">
            <a:extLst>
              <a:ext uri="{FF2B5EF4-FFF2-40B4-BE49-F238E27FC236}">
                <a16:creationId xmlns:a16="http://schemas.microsoft.com/office/drawing/2014/main" id="{28D6BB16-BD1D-2FCA-36F1-F628BBABB38E}"/>
              </a:ext>
            </a:extLst>
          </p:cNvPr>
          <p:cNvPicPr>
            <a:picLocks noChangeAspect="1"/>
          </p:cNvPicPr>
          <p:nvPr/>
        </p:nvPicPr>
        <p:blipFill>
          <a:blip r:embed="rId6"/>
          <a:stretch>
            <a:fillRect/>
          </a:stretch>
        </p:blipFill>
        <p:spPr>
          <a:xfrm>
            <a:off x="1124604" y="1992835"/>
            <a:ext cx="3870457" cy="1157829"/>
          </a:xfrm>
          <a:prstGeom prst="rect">
            <a:avLst/>
          </a:prstGeom>
        </p:spPr>
      </p:pic>
      <p:pic>
        <p:nvPicPr>
          <p:cNvPr id="9" name="Picture 8" descr="A screenshot of a phone&#10;&#10;Description automatically generated">
            <a:extLst>
              <a:ext uri="{FF2B5EF4-FFF2-40B4-BE49-F238E27FC236}">
                <a16:creationId xmlns:a16="http://schemas.microsoft.com/office/drawing/2014/main" id="{484435FC-B541-CEBC-0564-601B4FC97B0E}"/>
              </a:ext>
            </a:extLst>
          </p:cNvPr>
          <p:cNvPicPr>
            <a:picLocks noChangeAspect="1"/>
          </p:cNvPicPr>
          <p:nvPr/>
        </p:nvPicPr>
        <p:blipFill>
          <a:blip r:embed="rId7"/>
          <a:stretch>
            <a:fillRect/>
          </a:stretch>
        </p:blipFill>
        <p:spPr>
          <a:xfrm>
            <a:off x="6084168" y="1264437"/>
            <a:ext cx="2200276" cy="298259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02FB9958-5266-071D-E280-B0E86C396281}"/>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Features of this Course</a:t>
            </a:r>
          </a:p>
        </p:txBody>
      </p:sp>
      <p:sp>
        <p:nvSpPr>
          <p:cNvPr id="3" name="Content Placeholder 2">
            <a:extLst>
              <a:ext uri="{FF2B5EF4-FFF2-40B4-BE49-F238E27FC236}">
                <a16:creationId xmlns:a16="http://schemas.microsoft.com/office/drawing/2014/main" id="{7B672CA1-FC7A-ACA9-5D4A-00EE3FCFBD8F}"/>
              </a:ext>
            </a:extLst>
          </p:cNvPr>
          <p:cNvSpPr>
            <a:spLocks noGrp="1"/>
          </p:cNvSpPr>
          <p:nvPr>
            <p:ph sz="quarter" idx="10"/>
          </p:nvPr>
        </p:nvSpPr>
        <p:spPr>
          <a:xfrm>
            <a:off x="1485900" y="1779588"/>
            <a:ext cx="6172200" cy="2638425"/>
          </a:xfrm>
        </p:spPr>
        <p:txBody>
          <a:bodyPr/>
          <a:lstStyle/>
          <a:p>
            <a:pPr algn="ctr">
              <a:defRPr/>
            </a:pPr>
            <a:r>
              <a:rPr lang="en-US" sz="3600" dirty="0">
                <a:solidFill>
                  <a:schemeClr val="bg1"/>
                </a:solidFill>
              </a:rPr>
              <a:t>70% Exam not 100%</a:t>
            </a:r>
          </a:p>
          <a:p>
            <a:pPr algn="ctr">
              <a:defRPr/>
            </a:pPr>
            <a:r>
              <a:rPr lang="en-US" sz="3600" dirty="0">
                <a:solidFill>
                  <a:schemeClr val="bg1"/>
                </a:solidFill>
              </a:rPr>
              <a:t>IP Law </a:t>
            </a:r>
            <a:r>
              <a:rPr lang="en-US" sz="3600" dirty="0">
                <a:solidFill>
                  <a:srgbClr val="FF0000"/>
                </a:solidFill>
              </a:rPr>
              <a:t>“</a:t>
            </a:r>
            <a:r>
              <a:rPr lang="en-US" sz="3600" dirty="0">
                <a:solidFill>
                  <a:schemeClr val="bg1"/>
                </a:solidFill>
              </a:rPr>
              <a:t>In Context</a:t>
            </a:r>
            <a:r>
              <a:rPr lang="en-US" sz="3600" dirty="0">
                <a:solidFill>
                  <a:srgbClr val="FF0000"/>
                </a:solidFill>
              </a:rPr>
              <a:t>”</a:t>
            </a:r>
          </a:p>
          <a:p>
            <a:pPr algn="ctr">
              <a:defRPr/>
            </a:pPr>
            <a:r>
              <a:rPr lang="en-US" sz="3600" dirty="0">
                <a:solidFill>
                  <a:schemeClr val="bg1"/>
                </a:solidFill>
              </a:rPr>
              <a:t>Website </a:t>
            </a:r>
          </a:p>
          <a:p>
            <a:pPr marL="0" indent="0">
              <a:buFont typeface="Arial" panose="020B0604020202020204" pitchFamily="34" charset="0"/>
              <a:buNone/>
              <a:defRPr/>
            </a:pPr>
            <a:endParaRPr lang="en-US" sz="3300" dirty="0">
              <a:solidFill>
                <a:schemeClr val="bg1"/>
              </a:solidFill>
            </a:endParaRPr>
          </a:p>
        </p:txBody>
      </p:sp>
    </p:spTree>
    <p:extLst>
      <p:ext uri="{BB962C8B-B14F-4D97-AF65-F5344CB8AC3E}">
        <p14:creationId xmlns:p14="http://schemas.microsoft.com/office/powerpoint/2010/main" val="140277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9C88D6B4-48B1-1F9B-DCD0-E8658064AE0F}"/>
              </a:ext>
            </a:extLst>
          </p:cNvPr>
          <p:cNvSpPr>
            <a:spLocks noGrp="1" noChangeArrowheads="1"/>
          </p:cNvSpPr>
          <p:nvPr>
            <p:ph type="title"/>
          </p:nvPr>
        </p:nvSpPr>
        <p:spPr bwMode="auto">
          <a:xfrm>
            <a:off x="1485900" y="1762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Let’s talk about</a:t>
            </a:r>
            <a:r>
              <a:rPr lang="en-US" altLang="en-US">
                <a:solidFill>
                  <a:srgbClr val="FF0000"/>
                </a:solidFill>
              </a:rPr>
              <a:t>…</a:t>
            </a:r>
          </a:p>
        </p:txBody>
      </p:sp>
      <p:sp>
        <p:nvSpPr>
          <p:cNvPr id="3" name="TextBox 2">
            <a:extLst>
              <a:ext uri="{FF2B5EF4-FFF2-40B4-BE49-F238E27FC236}">
                <a16:creationId xmlns:a16="http://schemas.microsoft.com/office/drawing/2014/main" id="{0A0A81FE-3B64-2B37-2108-A838D73AD70A}"/>
              </a:ext>
            </a:extLst>
          </p:cNvPr>
          <p:cNvSpPr txBox="1"/>
          <p:nvPr/>
        </p:nvSpPr>
        <p:spPr>
          <a:xfrm>
            <a:off x="3633952" y="1237594"/>
            <a:ext cx="3034862" cy="2308324"/>
          </a:xfrm>
          <a:prstGeom prst="rect">
            <a:avLst/>
          </a:prstGeom>
          <a:noFill/>
        </p:spPr>
        <p:txBody>
          <a:bodyPr>
            <a:spAutoFit/>
          </a:bodyPr>
          <a:lstStyle/>
          <a:p>
            <a:pPr>
              <a:defRPr/>
            </a:pPr>
            <a:r>
              <a:rPr lang="en-US" sz="7200" dirty="0">
                <a:highlight>
                  <a:srgbClr val="FFFF00"/>
                </a:highlight>
              </a:rPr>
              <a:t>The 30%</a:t>
            </a:r>
          </a:p>
        </p:txBody>
      </p:sp>
    </p:spTree>
    <p:extLst>
      <p:ext uri="{BB962C8B-B14F-4D97-AF65-F5344CB8AC3E}">
        <p14:creationId xmlns:p14="http://schemas.microsoft.com/office/powerpoint/2010/main" val="1412493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D1194A-D1FF-40FA-1CE4-0D96BF0FADFA}"/>
              </a:ext>
            </a:extLst>
          </p:cNvPr>
          <p:cNvSpPr txBox="1"/>
          <p:nvPr/>
        </p:nvSpPr>
        <p:spPr>
          <a:xfrm>
            <a:off x="199072" y="339502"/>
            <a:ext cx="8745856" cy="4185761"/>
          </a:xfrm>
          <a:prstGeom prst="rect">
            <a:avLst/>
          </a:prstGeom>
          <a:noFill/>
        </p:spPr>
        <p:txBody>
          <a:bodyPr wrap="none" rtlCol="0">
            <a:spAutoFit/>
          </a:bodyPr>
          <a:lstStyle/>
          <a:p>
            <a:pPr algn="ctr"/>
            <a:r>
              <a:rPr lang="en-CA" sz="3800" dirty="0">
                <a:solidFill>
                  <a:srgbClr val="00B0F0"/>
                </a:solidFill>
              </a:rPr>
              <a:t>GO TO CANVAS SEI SURVEYS PAGE</a:t>
            </a:r>
          </a:p>
          <a:p>
            <a:pPr algn="ctr"/>
            <a:endParaRPr lang="en-CA" sz="3800" dirty="0">
              <a:solidFill>
                <a:srgbClr val="FF0000"/>
              </a:solidFill>
            </a:endParaRPr>
          </a:p>
          <a:p>
            <a:pPr algn="ctr"/>
            <a:r>
              <a:rPr lang="en-CA" sz="3800" dirty="0">
                <a:solidFill>
                  <a:srgbClr val="00B0F0"/>
                </a:solidFill>
              </a:rPr>
              <a:t>1</a:t>
            </a:r>
            <a:r>
              <a:rPr lang="en-CA" sz="3800" dirty="0">
                <a:solidFill>
                  <a:schemeClr val="bg2"/>
                </a:solidFill>
              </a:rPr>
              <a:t>.</a:t>
            </a:r>
            <a:r>
              <a:rPr lang="en-CA" sz="3800" dirty="0">
                <a:solidFill>
                  <a:srgbClr val="FFFF00"/>
                </a:solidFill>
              </a:rPr>
              <a:t> LAW 422 002 </a:t>
            </a:r>
            <a:r>
              <a:rPr lang="en-CA" sz="3800" dirty="0">
                <a:solidFill>
                  <a:srgbClr val="00B0F0"/>
                </a:solidFill>
              </a:rPr>
              <a:t>- </a:t>
            </a:r>
            <a:r>
              <a:rPr lang="en-CA" sz="3800" dirty="0">
                <a:solidFill>
                  <a:srgbClr val="FFFF00"/>
                </a:solidFill>
              </a:rPr>
              <a:t>Intellectual Property </a:t>
            </a:r>
          </a:p>
          <a:p>
            <a:pPr algn="ctr"/>
            <a:r>
              <a:rPr lang="en-CA" sz="3800" dirty="0">
                <a:solidFill>
                  <a:schemeClr val="bg1"/>
                </a:solidFill>
              </a:rPr>
              <a:t>March 30</a:t>
            </a:r>
            <a:r>
              <a:rPr lang="en-CA" sz="3800" dirty="0">
                <a:solidFill>
                  <a:srgbClr val="FFFF00"/>
                </a:solidFill>
              </a:rPr>
              <a:t>, </a:t>
            </a:r>
            <a:r>
              <a:rPr lang="en-CA" sz="3800" dirty="0">
                <a:solidFill>
                  <a:schemeClr val="bg1"/>
                </a:solidFill>
              </a:rPr>
              <a:t>2024</a:t>
            </a:r>
            <a:r>
              <a:rPr lang="en-CA" sz="3800" dirty="0">
                <a:solidFill>
                  <a:srgbClr val="FFFF00"/>
                </a:solidFill>
              </a:rPr>
              <a:t>, </a:t>
            </a:r>
            <a:r>
              <a:rPr lang="en-CA" sz="3800" dirty="0">
                <a:solidFill>
                  <a:srgbClr val="00B0F0"/>
                </a:solidFill>
              </a:rPr>
              <a:t>to</a:t>
            </a:r>
            <a:r>
              <a:rPr lang="en-CA" sz="3800" dirty="0">
                <a:solidFill>
                  <a:srgbClr val="FFFF00"/>
                </a:solidFill>
              </a:rPr>
              <a:t> </a:t>
            </a:r>
            <a:r>
              <a:rPr lang="en-CA" sz="3800" dirty="0">
                <a:solidFill>
                  <a:schemeClr val="bg1"/>
                </a:solidFill>
              </a:rPr>
              <a:t>April 15</a:t>
            </a:r>
            <a:r>
              <a:rPr lang="en-CA" sz="3800" dirty="0">
                <a:solidFill>
                  <a:srgbClr val="FFFF00"/>
                </a:solidFill>
              </a:rPr>
              <a:t>, </a:t>
            </a:r>
            <a:r>
              <a:rPr lang="en-CA" sz="3800" dirty="0">
                <a:solidFill>
                  <a:schemeClr val="bg1"/>
                </a:solidFill>
              </a:rPr>
              <a:t>2024</a:t>
            </a:r>
            <a:r>
              <a:rPr lang="en-CA" sz="3800" dirty="0">
                <a:solidFill>
                  <a:srgbClr val="FFFF00"/>
                </a:solidFill>
              </a:rPr>
              <a:t> </a:t>
            </a:r>
          </a:p>
          <a:p>
            <a:pPr algn="ctr"/>
            <a:r>
              <a:rPr lang="en-CA" sz="3800" dirty="0">
                <a:solidFill>
                  <a:srgbClr val="FFFF00"/>
                </a:solidFill>
              </a:rPr>
              <a:t>  </a:t>
            </a:r>
          </a:p>
          <a:p>
            <a:pPr algn="ctr"/>
            <a:r>
              <a:rPr lang="en-CA" sz="3800" dirty="0">
                <a:solidFill>
                  <a:srgbClr val="00B0F0"/>
                </a:solidFill>
              </a:rPr>
              <a:t>2</a:t>
            </a:r>
            <a:r>
              <a:rPr lang="en-CA" sz="3800" dirty="0">
                <a:solidFill>
                  <a:schemeClr val="bg2"/>
                </a:solidFill>
              </a:rPr>
              <a:t>.</a:t>
            </a:r>
            <a:r>
              <a:rPr lang="en-CA" sz="3800" dirty="0">
                <a:solidFill>
                  <a:srgbClr val="FFFF00"/>
                </a:solidFill>
              </a:rPr>
              <a:t> LAW 570C 002 </a:t>
            </a:r>
            <a:r>
              <a:rPr lang="en-CA" sz="3800" dirty="0">
                <a:solidFill>
                  <a:srgbClr val="00B0F0"/>
                </a:solidFill>
              </a:rPr>
              <a:t>-</a:t>
            </a:r>
            <a:r>
              <a:rPr lang="en-CA" sz="3800" dirty="0">
                <a:solidFill>
                  <a:srgbClr val="FF0000"/>
                </a:solidFill>
              </a:rPr>
              <a:t> </a:t>
            </a:r>
            <a:r>
              <a:rPr lang="en-CA" sz="3800" dirty="0">
                <a:solidFill>
                  <a:srgbClr val="FFFF00"/>
                </a:solidFill>
              </a:rPr>
              <a:t>Intellectual Property</a:t>
            </a:r>
          </a:p>
          <a:p>
            <a:pPr algn="ctr"/>
            <a:r>
              <a:rPr lang="en-CA" sz="3800" dirty="0">
                <a:solidFill>
                  <a:schemeClr val="bg1"/>
                </a:solidFill>
              </a:rPr>
              <a:t>March 30</a:t>
            </a:r>
            <a:r>
              <a:rPr lang="en-CA" sz="3800" dirty="0">
                <a:solidFill>
                  <a:srgbClr val="FFFF00"/>
                </a:solidFill>
              </a:rPr>
              <a:t>, </a:t>
            </a:r>
            <a:r>
              <a:rPr lang="en-CA" sz="3800" dirty="0">
                <a:solidFill>
                  <a:schemeClr val="bg1"/>
                </a:solidFill>
              </a:rPr>
              <a:t>2024</a:t>
            </a:r>
            <a:r>
              <a:rPr lang="en-CA" sz="3800" dirty="0">
                <a:solidFill>
                  <a:srgbClr val="FFFF00"/>
                </a:solidFill>
              </a:rPr>
              <a:t>, </a:t>
            </a:r>
            <a:r>
              <a:rPr lang="en-CA" sz="3800" dirty="0">
                <a:solidFill>
                  <a:srgbClr val="00B0F0"/>
                </a:solidFill>
              </a:rPr>
              <a:t>to </a:t>
            </a:r>
            <a:r>
              <a:rPr lang="en-CA" sz="3800" dirty="0">
                <a:solidFill>
                  <a:schemeClr val="bg1"/>
                </a:solidFill>
              </a:rPr>
              <a:t>April 15</a:t>
            </a:r>
            <a:r>
              <a:rPr lang="en-CA" sz="3800" dirty="0">
                <a:solidFill>
                  <a:srgbClr val="FFFF00"/>
                </a:solidFill>
              </a:rPr>
              <a:t>, </a:t>
            </a:r>
            <a:r>
              <a:rPr lang="en-CA" sz="3800" dirty="0">
                <a:solidFill>
                  <a:schemeClr val="bg1"/>
                </a:solidFill>
              </a:rPr>
              <a:t>2024</a:t>
            </a:r>
            <a:endParaRPr lang="en-US" sz="3800" dirty="0">
              <a:solidFill>
                <a:schemeClr val="bg1"/>
              </a:solidFill>
            </a:endParaRPr>
          </a:p>
        </p:txBody>
      </p:sp>
    </p:spTree>
    <p:extLst>
      <p:ext uri="{BB962C8B-B14F-4D97-AF65-F5344CB8AC3E}">
        <p14:creationId xmlns:p14="http://schemas.microsoft.com/office/powerpoint/2010/main" val="632235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a:extLst>
              <a:ext uri="{FF2B5EF4-FFF2-40B4-BE49-F238E27FC236}">
                <a16:creationId xmlns:a16="http://schemas.microsoft.com/office/drawing/2014/main" id="{062B64EC-AAD9-2EB1-8C76-F19359102BAA}"/>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00B0F0"/>
                </a:solidFill>
              </a:rPr>
              <a:t>A modest proposal</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CD443C03-496C-3453-9BA2-711A193EE3D5}"/>
              </a:ext>
            </a:extLst>
          </p:cNvPr>
          <p:cNvSpPr>
            <a:spLocks noGrp="1"/>
          </p:cNvSpPr>
          <p:nvPr>
            <p:ph sz="quarter" idx="10"/>
          </p:nvPr>
        </p:nvSpPr>
        <p:spPr>
          <a:xfrm>
            <a:off x="457200" y="1055688"/>
            <a:ext cx="8229600" cy="3676650"/>
          </a:xfrm>
        </p:spPr>
        <p:txBody>
          <a:bodyPr>
            <a:normAutofit fontScale="92500" lnSpcReduction="10000"/>
          </a:bodyPr>
          <a:lstStyle/>
          <a:p>
            <a:pPr marL="0" indent="0">
              <a:buFont typeface="Arial" panose="020B0604020202020204" pitchFamily="34" charset="0"/>
              <a:buNone/>
              <a:defRPr/>
            </a:pPr>
            <a:endParaRPr lang="en-US" dirty="0"/>
          </a:p>
          <a:p>
            <a:pPr>
              <a:defRPr/>
            </a:pPr>
            <a:r>
              <a:rPr lang="en-US" sz="3225" dirty="0">
                <a:solidFill>
                  <a:schemeClr val="bg1"/>
                </a:solidFill>
              </a:rPr>
              <a:t>Approximately 1000 words </a:t>
            </a:r>
            <a:r>
              <a:rPr lang="en-US" sz="3225" dirty="0">
                <a:solidFill>
                  <a:srgbClr val="00B0F0"/>
                </a:solidFill>
              </a:rPr>
              <a:t>(</a:t>
            </a:r>
            <a:r>
              <a:rPr lang="en-US" sz="3225" dirty="0">
                <a:solidFill>
                  <a:schemeClr val="bg1"/>
                </a:solidFill>
              </a:rPr>
              <a:t>or equivalent</a:t>
            </a:r>
            <a:r>
              <a:rPr lang="en-US" sz="3225" dirty="0">
                <a:solidFill>
                  <a:srgbClr val="00B0F0"/>
                </a:solidFill>
              </a:rPr>
              <a:t>)</a:t>
            </a:r>
            <a:r>
              <a:rPr lang="en-US" sz="3225" dirty="0">
                <a:solidFill>
                  <a:schemeClr val="bg1"/>
                </a:solidFill>
              </a:rPr>
              <a:t> per person </a:t>
            </a:r>
          </a:p>
          <a:p>
            <a:pPr>
              <a:defRPr/>
            </a:pPr>
            <a:r>
              <a:rPr lang="en-US" sz="3225" dirty="0">
                <a:solidFill>
                  <a:schemeClr val="bg1"/>
                </a:solidFill>
              </a:rPr>
              <a:t>written</a:t>
            </a:r>
            <a:r>
              <a:rPr lang="en-US" sz="3225" dirty="0">
                <a:solidFill>
                  <a:srgbClr val="00B0F0"/>
                </a:solidFill>
              </a:rPr>
              <a:t>,</a:t>
            </a:r>
            <a:r>
              <a:rPr lang="en-US" sz="3225" dirty="0">
                <a:solidFill>
                  <a:schemeClr val="bg1"/>
                </a:solidFill>
              </a:rPr>
              <a:t> video</a:t>
            </a:r>
            <a:r>
              <a:rPr lang="en-US" sz="3225" dirty="0">
                <a:solidFill>
                  <a:srgbClr val="00B0F0"/>
                </a:solidFill>
              </a:rPr>
              <a:t>, </a:t>
            </a:r>
            <a:r>
              <a:rPr lang="en-US" sz="3225" dirty="0">
                <a:solidFill>
                  <a:schemeClr val="bg1"/>
                </a:solidFill>
              </a:rPr>
              <a:t>podcast</a:t>
            </a:r>
            <a:r>
              <a:rPr lang="en-US" sz="3225" dirty="0">
                <a:solidFill>
                  <a:srgbClr val="00B0F0"/>
                </a:solidFill>
              </a:rPr>
              <a:t>,</a:t>
            </a:r>
            <a:r>
              <a:rPr lang="en-US" sz="3225" dirty="0">
                <a:solidFill>
                  <a:schemeClr val="bg1"/>
                </a:solidFill>
              </a:rPr>
              <a:t> in-class presentation </a:t>
            </a:r>
            <a:r>
              <a:rPr lang="en-US" sz="3225" dirty="0">
                <a:solidFill>
                  <a:srgbClr val="FFFF00"/>
                </a:solidFill>
              </a:rPr>
              <a:t>(</a:t>
            </a:r>
            <a:r>
              <a:rPr lang="en-US" sz="3225" dirty="0">
                <a:solidFill>
                  <a:srgbClr val="00B0F0"/>
                </a:solidFill>
              </a:rPr>
              <a:t>?</a:t>
            </a:r>
            <a:r>
              <a:rPr lang="en-US" sz="3225" dirty="0">
                <a:solidFill>
                  <a:srgbClr val="FFFF00"/>
                </a:solidFill>
              </a:rPr>
              <a:t>)</a:t>
            </a:r>
            <a:r>
              <a:rPr lang="en-US" sz="3225" dirty="0">
                <a:solidFill>
                  <a:srgbClr val="00B0F0"/>
                </a:solidFill>
              </a:rPr>
              <a:t>,</a:t>
            </a:r>
            <a:r>
              <a:rPr lang="en-US" sz="3225" dirty="0">
                <a:solidFill>
                  <a:schemeClr val="bg1"/>
                </a:solidFill>
              </a:rPr>
              <a:t> </a:t>
            </a:r>
            <a:r>
              <a:rPr lang="en-US" sz="3225" i="1" dirty="0">
                <a:solidFill>
                  <a:schemeClr val="bg1"/>
                </a:solidFill>
              </a:rPr>
              <a:t>interpretive dance</a:t>
            </a:r>
          </a:p>
          <a:p>
            <a:pPr>
              <a:defRPr/>
            </a:pPr>
            <a:r>
              <a:rPr lang="en-US" sz="3225" dirty="0">
                <a:solidFill>
                  <a:schemeClr val="bg1"/>
                </a:solidFill>
              </a:rPr>
              <a:t>Website or not</a:t>
            </a:r>
          </a:p>
          <a:p>
            <a:pPr>
              <a:defRPr/>
            </a:pPr>
            <a:r>
              <a:rPr lang="en-US" sz="3225" dirty="0">
                <a:solidFill>
                  <a:schemeClr val="bg1"/>
                </a:solidFill>
              </a:rPr>
              <a:t>Groups </a:t>
            </a:r>
            <a:r>
              <a:rPr lang="en-US" sz="3225" dirty="0">
                <a:solidFill>
                  <a:srgbClr val="FFFF00"/>
                </a:solidFill>
              </a:rPr>
              <a:t>or</a:t>
            </a:r>
            <a:r>
              <a:rPr lang="en-US" sz="3225" dirty="0">
                <a:solidFill>
                  <a:schemeClr val="bg1"/>
                </a:solidFill>
              </a:rPr>
              <a:t> individually</a:t>
            </a:r>
          </a:p>
          <a:p>
            <a:pPr>
              <a:defRPr/>
            </a:pPr>
            <a:r>
              <a:rPr lang="en-US" sz="3225" dirty="0">
                <a:solidFill>
                  <a:srgbClr val="FFFF00"/>
                </a:solidFill>
              </a:rPr>
              <a:t>LLM Students </a:t>
            </a:r>
            <a:r>
              <a:rPr lang="en-US" sz="3225" dirty="0">
                <a:solidFill>
                  <a:srgbClr val="00B0F0"/>
                </a:solidFill>
              </a:rPr>
              <a:t>–</a:t>
            </a:r>
            <a:r>
              <a:rPr lang="en-US" sz="3225" dirty="0">
                <a:solidFill>
                  <a:schemeClr val="bg1"/>
                </a:solidFill>
              </a:rPr>
              <a:t> one extra post</a:t>
            </a:r>
          </a:p>
        </p:txBody>
      </p:sp>
    </p:spTree>
    <p:extLst>
      <p:ext uri="{BB962C8B-B14F-4D97-AF65-F5344CB8AC3E}">
        <p14:creationId xmlns:p14="http://schemas.microsoft.com/office/powerpoint/2010/main" val="1293766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2">
            <a:extLst>
              <a:ext uri="{FF2B5EF4-FFF2-40B4-BE49-F238E27FC236}">
                <a16:creationId xmlns:a16="http://schemas.microsoft.com/office/drawing/2014/main" id="{FC965560-84B7-4048-828B-E976E3F1B659}"/>
              </a:ext>
            </a:extLst>
          </p:cNvPr>
          <p:cNvSpPr txBox="1">
            <a:spLocks noChangeArrowheads="1"/>
          </p:cNvSpPr>
          <p:nvPr/>
        </p:nvSpPr>
        <p:spPr bwMode="auto">
          <a:xfrm>
            <a:off x="1619250" y="1509713"/>
            <a:ext cx="6391275" cy="212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dirty="0">
                <a:solidFill>
                  <a:srgbClr val="FFFF00"/>
                </a:solidFill>
              </a:rPr>
              <a:t>Past Presentations</a:t>
            </a:r>
            <a:r>
              <a:rPr lang="en-US" altLang="en-US" sz="4400" b="1">
                <a:solidFill>
                  <a:srgbClr val="FF0000"/>
                </a:solidFill>
              </a:rPr>
              <a:t>:</a:t>
            </a:r>
            <a:r>
              <a:rPr lang="en-US" altLang="en-US" sz="4400" b="1">
                <a:solidFill>
                  <a:srgbClr val="FFFF00"/>
                </a:solidFill>
              </a:rPr>
              <a:t> Most </a:t>
            </a:r>
            <a:r>
              <a:rPr lang="en-US" altLang="en-US" sz="4400" b="1" dirty="0">
                <a:solidFill>
                  <a:srgbClr val="FFFF00"/>
                </a:solidFill>
              </a:rPr>
              <a:t>are on the course website</a:t>
            </a:r>
            <a:r>
              <a:rPr lang="en-US" altLang="en-US" sz="4400" b="1" dirty="0">
                <a:solidFill>
                  <a:srgbClr val="FF0000"/>
                </a:solidFill>
              </a:rPr>
              <a:t>…</a:t>
            </a:r>
          </a:p>
        </p:txBody>
      </p:sp>
    </p:spTree>
    <p:extLst>
      <p:ext uri="{BB962C8B-B14F-4D97-AF65-F5344CB8AC3E}">
        <p14:creationId xmlns:p14="http://schemas.microsoft.com/office/powerpoint/2010/main" val="2344965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895F96-81D5-304C-E890-29851333B49A}"/>
              </a:ext>
            </a:extLst>
          </p:cNvPr>
          <p:cNvSpPr txBox="1"/>
          <p:nvPr/>
        </p:nvSpPr>
        <p:spPr>
          <a:xfrm>
            <a:off x="143508" y="267494"/>
            <a:ext cx="8856984" cy="1015663"/>
          </a:xfrm>
          <a:prstGeom prst="rect">
            <a:avLst/>
          </a:prstGeom>
          <a:noFill/>
        </p:spPr>
        <p:txBody>
          <a:bodyPr wrap="square" rtlCol="0">
            <a:spAutoFit/>
          </a:bodyPr>
          <a:lstStyle/>
          <a:p>
            <a:pPr algn="ctr"/>
            <a:r>
              <a:rPr lang="en-US" sz="6000" dirty="0">
                <a:solidFill>
                  <a:srgbClr val="FFFF00"/>
                </a:solidFill>
              </a:rPr>
              <a:t>Generative A</a:t>
            </a:r>
            <a:r>
              <a:rPr lang="en-US" sz="6000" dirty="0">
                <a:solidFill>
                  <a:srgbClr val="FF0000"/>
                </a:solidFill>
              </a:rPr>
              <a:t>.</a:t>
            </a:r>
            <a:r>
              <a:rPr lang="en-US" sz="6000" dirty="0">
                <a:solidFill>
                  <a:srgbClr val="FFFF00"/>
                </a:solidFill>
              </a:rPr>
              <a:t>I</a:t>
            </a:r>
            <a:r>
              <a:rPr lang="en-US" sz="6000" dirty="0">
                <a:solidFill>
                  <a:srgbClr val="FF0000"/>
                </a:solidFill>
              </a:rPr>
              <a:t>.</a:t>
            </a:r>
            <a:r>
              <a:rPr lang="en-US" sz="6000" dirty="0">
                <a:solidFill>
                  <a:srgbClr val="FFFF00"/>
                </a:solidFill>
              </a:rPr>
              <a:t> Policy</a:t>
            </a:r>
            <a:endParaRPr lang="en-US" sz="6000" dirty="0">
              <a:solidFill>
                <a:srgbClr val="FF0000"/>
              </a:solidFill>
            </a:endParaRPr>
          </a:p>
        </p:txBody>
      </p:sp>
      <p:sp>
        <p:nvSpPr>
          <p:cNvPr id="3" name="TextBox 2">
            <a:extLst>
              <a:ext uri="{FF2B5EF4-FFF2-40B4-BE49-F238E27FC236}">
                <a16:creationId xmlns:a16="http://schemas.microsoft.com/office/drawing/2014/main" id="{4A856C38-E7AA-8F1F-EAEE-01498388B53D}"/>
              </a:ext>
            </a:extLst>
          </p:cNvPr>
          <p:cNvSpPr txBox="1"/>
          <p:nvPr/>
        </p:nvSpPr>
        <p:spPr>
          <a:xfrm>
            <a:off x="539552" y="1635646"/>
            <a:ext cx="7777065" cy="3416320"/>
          </a:xfrm>
          <a:prstGeom prst="rect">
            <a:avLst/>
          </a:prstGeom>
          <a:noFill/>
        </p:spPr>
        <p:txBody>
          <a:bodyPr wrap="none" rtlCol="0">
            <a:spAutoFit/>
          </a:bodyPr>
          <a:lstStyle/>
          <a:p>
            <a:r>
              <a:rPr lang="en-US" sz="3600" dirty="0">
                <a:solidFill>
                  <a:srgbClr val="FF0000"/>
                </a:solidFill>
              </a:rPr>
              <a:t>1. </a:t>
            </a:r>
            <a:r>
              <a:rPr lang="en-US" sz="3600" dirty="0">
                <a:solidFill>
                  <a:schemeClr val="bg1"/>
                </a:solidFill>
              </a:rPr>
              <a:t>It is </a:t>
            </a:r>
            <a:r>
              <a:rPr lang="en-US" sz="3600" dirty="0">
                <a:solidFill>
                  <a:srgbClr val="FFFF00"/>
                </a:solidFill>
              </a:rPr>
              <a:t>source material</a:t>
            </a:r>
            <a:r>
              <a:rPr lang="en-US" sz="3600" dirty="0">
                <a:solidFill>
                  <a:srgbClr val="FF0000"/>
                </a:solidFill>
              </a:rPr>
              <a:t>,</a:t>
            </a:r>
            <a:r>
              <a:rPr lang="en-US" sz="3600" dirty="0">
                <a:solidFill>
                  <a:schemeClr val="bg1"/>
                </a:solidFill>
              </a:rPr>
              <a:t> therefore </a:t>
            </a:r>
          </a:p>
          <a:p>
            <a:r>
              <a:rPr lang="en-US" sz="3600" dirty="0">
                <a:solidFill>
                  <a:schemeClr val="bg1"/>
                </a:solidFill>
              </a:rPr>
              <a:t>must be </a:t>
            </a:r>
            <a:r>
              <a:rPr lang="en-US" sz="3600" dirty="0">
                <a:solidFill>
                  <a:srgbClr val="FFFF00"/>
                </a:solidFill>
              </a:rPr>
              <a:t>cited</a:t>
            </a:r>
          </a:p>
          <a:p>
            <a:r>
              <a:rPr lang="en-US" sz="3600" dirty="0">
                <a:solidFill>
                  <a:srgbClr val="FF0000"/>
                </a:solidFill>
              </a:rPr>
              <a:t>2. </a:t>
            </a:r>
            <a:r>
              <a:rPr lang="en-US" sz="3600" dirty="0">
                <a:solidFill>
                  <a:schemeClr val="bg1"/>
                </a:solidFill>
              </a:rPr>
              <a:t>You are </a:t>
            </a:r>
            <a:r>
              <a:rPr lang="en-US" sz="3600" dirty="0">
                <a:solidFill>
                  <a:srgbClr val="FFFF00"/>
                </a:solidFill>
              </a:rPr>
              <a:t>responsible for the quality </a:t>
            </a:r>
          </a:p>
          <a:p>
            <a:r>
              <a:rPr lang="en-US" sz="3600" dirty="0">
                <a:solidFill>
                  <a:srgbClr val="FFFF00"/>
                </a:solidFill>
              </a:rPr>
              <a:t>of  your source material</a:t>
            </a:r>
            <a:r>
              <a:rPr lang="en-US" sz="3600" dirty="0">
                <a:solidFill>
                  <a:srgbClr val="FF0000"/>
                </a:solidFill>
              </a:rPr>
              <a:t>,</a:t>
            </a:r>
            <a:r>
              <a:rPr lang="en-US" sz="3600" dirty="0">
                <a:solidFill>
                  <a:schemeClr val="bg1"/>
                </a:solidFill>
              </a:rPr>
              <a:t> so check</a:t>
            </a:r>
            <a:r>
              <a:rPr lang="en-US" sz="3600" dirty="0">
                <a:solidFill>
                  <a:srgbClr val="FF0000"/>
                </a:solidFill>
              </a:rPr>
              <a:t>…</a:t>
            </a:r>
          </a:p>
          <a:p>
            <a:pPr marL="342900" indent="-342900">
              <a:buFont typeface="Arial" panose="020B0604020202020204" pitchFamily="34" charset="0"/>
              <a:buChar char="•"/>
            </a:pPr>
            <a:r>
              <a:rPr lang="en-US" sz="3600" dirty="0">
                <a:solidFill>
                  <a:schemeClr val="bg1"/>
                </a:solidFill>
              </a:rPr>
              <a:t>If it is wrong</a:t>
            </a:r>
            <a:r>
              <a:rPr lang="en-US" sz="3600" dirty="0">
                <a:solidFill>
                  <a:srgbClr val="FF0000"/>
                </a:solidFill>
              </a:rPr>
              <a:t>,</a:t>
            </a:r>
            <a:r>
              <a:rPr lang="en-US" sz="3600" dirty="0">
                <a:solidFill>
                  <a:schemeClr val="bg1"/>
                </a:solidFill>
              </a:rPr>
              <a:t> you are wrong</a:t>
            </a:r>
          </a:p>
          <a:p>
            <a:pPr marL="342900" indent="-342900">
              <a:buFont typeface="Arial" panose="020B0604020202020204" pitchFamily="34" charset="0"/>
              <a:buChar char="•"/>
            </a:pPr>
            <a:r>
              <a:rPr lang="en-US" sz="3600" dirty="0">
                <a:solidFill>
                  <a:schemeClr val="bg1"/>
                </a:solidFill>
              </a:rPr>
              <a:t>If it plagiarized</a:t>
            </a:r>
            <a:r>
              <a:rPr lang="en-US" sz="3600" dirty="0">
                <a:solidFill>
                  <a:srgbClr val="FF0000"/>
                </a:solidFill>
              </a:rPr>
              <a:t>,</a:t>
            </a:r>
            <a:r>
              <a:rPr lang="en-US" sz="3600" dirty="0">
                <a:solidFill>
                  <a:schemeClr val="bg1"/>
                </a:solidFill>
              </a:rPr>
              <a:t> you</a:t>
            </a:r>
            <a:r>
              <a:rPr lang="en-US" sz="3600" dirty="0">
                <a:solidFill>
                  <a:srgbClr val="FF0000"/>
                </a:solidFill>
              </a:rPr>
              <a:t>’</a:t>
            </a:r>
            <a:r>
              <a:rPr lang="en-US" sz="3600" dirty="0">
                <a:solidFill>
                  <a:schemeClr val="bg1"/>
                </a:solidFill>
              </a:rPr>
              <a:t>ve plagiarized</a:t>
            </a:r>
          </a:p>
        </p:txBody>
      </p:sp>
    </p:spTree>
    <p:extLst>
      <p:ext uri="{BB962C8B-B14F-4D97-AF65-F5344CB8AC3E}">
        <p14:creationId xmlns:p14="http://schemas.microsoft.com/office/powerpoint/2010/main" val="905161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FBC5-8BE8-0AED-0F30-F9A26DF3CCBE}"/>
              </a:ext>
            </a:extLst>
          </p:cNvPr>
          <p:cNvSpPr>
            <a:spLocks noGrp="1"/>
          </p:cNvSpPr>
          <p:nvPr>
            <p:ph type="title"/>
          </p:nvPr>
        </p:nvSpPr>
        <p:spPr>
          <a:xfrm>
            <a:off x="357374" y="227806"/>
            <a:ext cx="8568952" cy="1263824"/>
          </a:xfrm>
        </p:spPr>
        <p:txBody>
          <a:bodyPr>
            <a:noAutofit/>
          </a:bodyPr>
          <a:lstStyle/>
          <a:p>
            <a:pPr>
              <a:defRPr/>
            </a:pPr>
            <a:r>
              <a:rPr lang="en-US" sz="3600" b="1" dirty="0">
                <a:solidFill>
                  <a:srgbClr val="FFFF00"/>
                </a:solidFill>
              </a:rPr>
              <a:t>Office </a:t>
            </a:r>
            <a:r>
              <a:rPr lang="en-US" sz="3600" b="1" dirty="0">
                <a:solidFill>
                  <a:schemeClr val="bg1"/>
                </a:solidFill>
              </a:rPr>
              <a:t>“</a:t>
            </a:r>
            <a:r>
              <a:rPr lang="en-US" sz="3600" b="1" dirty="0">
                <a:solidFill>
                  <a:srgbClr val="FFFF00"/>
                </a:solidFill>
              </a:rPr>
              <a:t>Hours</a:t>
            </a:r>
            <a:r>
              <a:rPr lang="en-US" sz="3600" b="1" dirty="0">
                <a:solidFill>
                  <a:schemeClr val="bg1"/>
                </a:solidFill>
              </a:rPr>
              <a:t>”</a:t>
            </a:r>
            <a:r>
              <a:rPr lang="en-US" sz="3600" b="1" dirty="0">
                <a:solidFill>
                  <a:srgbClr val="FF0000"/>
                </a:solidFill>
              </a:rPr>
              <a:t>:</a:t>
            </a:r>
            <a:r>
              <a:rPr lang="en-US" sz="3600" b="1" dirty="0">
                <a:solidFill>
                  <a:srgbClr val="FFFF00"/>
                </a:solidFill>
              </a:rPr>
              <a:t> </a:t>
            </a:r>
            <a:r>
              <a:rPr lang="en-US" sz="3600" b="1" dirty="0">
                <a:solidFill>
                  <a:schemeClr val="bg1"/>
                </a:solidFill>
              </a:rPr>
              <a:t>Ideally Tuesdays </a:t>
            </a:r>
            <a:br>
              <a:rPr lang="en-US" sz="3600" b="1" dirty="0">
                <a:solidFill>
                  <a:schemeClr val="bg1"/>
                </a:solidFill>
              </a:rPr>
            </a:br>
            <a:r>
              <a:rPr lang="en-US" sz="3600" b="1" dirty="0">
                <a:solidFill>
                  <a:schemeClr val="bg1"/>
                </a:solidFill>
              </a:rPr>
              <a:t>just after class but </a:t>
            </a:r>
            <a:r>
              <a:rPr lang="en-US" sz="3600" b="1" dirty="0">
                <a:solidFill>
                  <a:srgbClr val="FFFF00"/>
                </a:solidFill>
              </a:rPr>
              <a:t>am flexible</a:t>
            </a:r>
            <a:r>
              <a:rPr lang="mr-IN" sz="3600" b="1" dirty="0">
                <a:solidFill>
                  <a:srgbClr val="FF0000"/>
                </a:solidFill>
              </a:rPr>
              <a:t>…</a:t>
            </a:r>
            <a:endParaRPr lang="en-US" sz="3600" b="1" dirty="0">
              <a:solidFill>
                <a:srgbClr val="FF0000"/>
              </a:solidFill>
            </a:endParaRPr>
          </a:p>
        </p:txBody>
      </p:sp>
      <p:sp>
        <p:nvSpPr>
          <p:cNvPr id="84994" name="Content Placeholder 2">
            <a:extLst>
              <a:ext uri="{FF2B5EF4-FFF2-40B4-BE49-F238E27FC236}">
                <a16:creationId xmlns:a16="http://schemas.microsoft.com/office/drawing/2014/main" id="{31CDF2B7-DCF9-4998-A6D2-2B569E22C608}"/>
              </a:ext>
            </a:extLst>
          </p:cNvPr>
          <p:cNvSpPr>
            <a:spLocks noGrp="1" noChangeArrowheads="1"/>
          </p:cNvSpPr>
          <p:nvPr>
            <p:ph sz="quarter" idx="10"/>
          </p:nvPr>
        </p:nvSpPr>
        <p:spPr bwMode="auto">
          <a:xfrm>
            <a:off x="674012" y="1783756"/>
            <a:ext cx="7795976" cy="3131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dirty="0">
                <a:solidFill>
                  <a:srgbClr val="CCFFCC"/>
                </a:solidFill>
              </a:rPr>
              <a:t>Email</a:t>
            </a:r>
            <a:r>
              <a:rPr lang="en-US" altLang="en-US" sz="2700" dirty="0">
                <a:solidFill>
                  <a:srgbClr val="FF0000"/>
                </a:solidFill>
              </a:rPr>
              <a:t>:</a:t>
            </a:r>
            <a:r>
              <a:rPr lang="en-US" altLang="en-US" sz="2700" dirty="0">
                <a:solidFill>
                  <a:schemeClr val="bg1"/>
                </a:solidFill>
              </a:rPr>
              <a:t> </a:t>
            </a:r>
            <a:r>
              <a:rPr lang="en-US" altLang="en-US" sz="2700" dirty="0">
                <a:solidFill>
                  <a:schemeClr val="bg1"/>
                </a:solidFill>
                <a:hlinkClick r:id="rId3"/>
              </a:rPr>
              <a:t>jon.festinger@ubc.ca</a:t>
            </a:r>
            <a:r>
              <a:rPr lang="en-US" altLang="en-US" sz="2700" dirty="0">
                <a:solidFill>
                  <a:schemeClr val="bg1"/>
                </a:solidFill>
              </a:rPr>
              <a:t>; </a:t>
            </a:r>
            <a:r>
              <a:rPr lang="en-US" altLang="en-US" sz="2700" dirty="0">
                <a:solidFill>
                  <a:schemeClr val="bg1"/>
                </a:solidFill>
                <a:hlinkClick r:id="rId4"/>
              </a:rPr>
              <a:t>jfestinger@telus.net</a:t>
            </a:r>
            <a:r>
              <a:rPr lang="en-US" altLang="en-US" sz="2700" dirty="0">
                <a:solidFill>
                  <a:schemeClr val="bg1"/>
                </a:solidFill>
              </a:rPr>
              <a:t> </a:t>
            </a:r>
          </a:p>
          <a:p>
            <a:pPr marL="0" indent="0">
              <a:buFont typeface="Arial" panose="020B0604020202020204" pitchFamily="34" charset="0"/>
              <a:buNone/>
            </a:pPr>
            <a:r>
              <a:rPr lang="en-US" altLang="en-US" sz="2700" dirty="0">
                <a:solidFill>
                  <a:srgbClr val="CCFFCC"/>
                </a:solidFill>
              </a:rPr>
              <a:t>Office</a:t>
            </a:r>
            <a:r>
              <a:rPr lang="en-US" altLang="en-US" sz="2700" dirty="0">
                <a:solidFill>
                  <a:srgbClr val="FF0000"/>
                </a:solidFill>
              </a:rPr>
              <a:t>:</a:t>
            </a:r>
            <a:r>
              <a:rPr lang="en-US" altLang="en-US" sz="2700" dirty="0">
                <a:solidFill>
                  <a:schemeClr val="bg1"/>
                </a:solidFill>
              </a:rPr>
              <a:t> 449</a:t>
            </a:r>
          </a:p>
          <a:p>
            <a:pPr marL="0" indent="0">
              <a:buFont typeface="Arial" panose="020B0604020202020204" pitchFamily="34" charset="0"/>
              <a:buNone/>
            </a:pPr>
            <a:r>
              <a:rPr lang="en-US" altLang="en-US" sz="2700" dirty="0">
                <a:solidFill>
                  <a:srgbClr val="CCFFCC"/>
                </a:solidFill>
              </a:rPr>
              <a:t>Phone</a:t>
            </a:r>
            <a:r>
              <a:rPr lang="en-US" altLang="en-US" sz="2700" dirty="0">
                <a:solidFill>
                  <a:srgbClr val="FF0000"/>
                </a:solidFill>
              </a:rPr>
              <a:t>:</a:t>
            </a:r>
            <a:r>
              <a:rPr lang="en-US" altLang="en-US" sz="2700" dirty="0">
                <a:solidFill>
                  <a:schemeClr val="bg1"/>
                </a:solidFill>
              </a:rPr>
              <a:t> </a:t>
            </a:r>
          </a:p>
          <a:p>
            <a:pPr marL="0" indent="0">
              <a:buFont typeface="Arial" panose="020B0604020202020204" pitchFamily="34" charset="0"/>
              <a:buNone/>
            </a:pPr>
            <a:r>
              <a:rPr lang="en-US" altLang="en-US" sz="2700" dirty="0">
                <a:solidFill>
                  <a:schemeClr val="bg1"/>
                </a:solidFill>
              </a:rPr>
              <a:t>c</a:t>
            </a:r>
            <a:r>
              <a:rPr lang="en-US" altLang="en-US" sz="2700" dirty="0">
                <a:solidFill>
                  <a:srgbClr val="FF0000"/>
                </a:solidFill>
              </a:rPr>
              <a:t>.</a:t>
            </a:r>
            <a:r>
              <a:rPr lang="en-US" altLang="en-US" sz="2700" dirty="0">
                <a:solidFill>
                  <a:schemeClr val="bg1"/>
                </a:solidFill>
              </a:rPr>
              <a:t> 604-837-6426</a:t>
            </a:r>
          </a:p>
          <a:p>
            <a:pPr marL="0" indent="0">
              <a:buFont typeface="Arial" panose="020B0604020202020204" pitchFamily="34" charset="0"/>
              <a:buNone/>
            </a:pPr>
            <a:r>
              <a:rPr lang="en-US" altLang="en-US" sz="2700" dirty="0">
                <a:solidFill>
                  <a:srgbClr val="FF0000"/>
                </a:solidFill>
              </a:rPr>
              <a:t>(</a:t>
            </a:r>
            <a:r>
              <a:rPr lang="en-US" altLang="en-US" sz="2700" dirty="0">
                <a:solidFill>
                  <a:schemeClr val="bg1"/>
                </a:solidFill>
              </a:rPr>
              <a:t>please text if urgent</a:t>
            </a:r>
            <a:r>
              <a:rPr lang="en-US" altLang="en-US" sz="2700" dirty="0">
                <a:solidFill>
                  <a:srgbClr val="FF0000"/>
                </a:solidFill>
              </a:rPr>
              <a:t>)</a:t>
            </a:r>
          </a:p>
          <a:p>
            <a:pPr marL="0" indent="0">
              <a:buFont typeface="Arial" panose="020B0604020202020204" pitchFamily="34" charset="0"/>
              <a:buNone/>
            </a:pPr>
            <a:endParaRPr lang="en-US" altLang="en-US" sz="3000" dirty="0">
              <a:solidFill>
                <a:schemeClr val="bg1"/>
              </a:solidFill>
            </a:endParaRPr>
          </a:p>
        </p:txBody>
      </p:sp>
      <p:pic>
        <p:nvPicPr>
          <p:cNvPr id="84995" name="Picture 5">
            <a:extLst>
              <a:ext uri="{FF2B5EF4-FFF2-40B4-BE49-F238E27FC236}">
                <a16:creationId xmlns:a16="http://schemas.microsoft.com/office/drawing/2014/main" id="{7EBA2DC7-CD2C-7072-4F03-125792FC5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50" y="3214688"/>
            <a:ext cx="30162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901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5B11F7C-BC4B-8898-6093-0DA3E4426DF3}"/>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Entirely optional but please</a:t>
            </a:r>
            <a:r>
              <a:rPr lang="en-US" altLang="en-US">
                <a:solidFill>
                  <a:schemeClr val="bg1"/>
                </a:solidFill>
              </a:rPr>
              <a:t>…</a:t>
            </a:r>
          </a:p>
        </p:txBody>
      </p:sp>
      <p:sp>
        <p:nvSpPr>
          <p:cNvPr id="3" name="Content Placeholder 2">
            <a:extLst>
              <a:ext uri="{FF2B5EF4-FFF2-40B4-BE49-F238E27FC236}">
                <a16:creationId xmlns:a16="http://schemas.microsoft.com/office/drawing/2014/main" id="{953DEDD7-93F1-7D18-FF16-129EFAA6AA4F}"/>
              </a:ext>
            </a:extLst>
          </p:cNvPr>
          <p:cNvSpPr>
            <a:spLocks noGrp="1"/>
          </p:cNvSpPr>
          <p:nvPr>
            <p:ph sz="quarter" idx="10"/>
          </p:nvPr>
        </p:nvSpPr>
        <p:spPr>
          <a:xfrm>
            <a:off x="1485900" y="762000"/>
            <a:ext cx="6172200" cy="3684588"/>
          </a:xfrm>
        </p:spPr>
        <p:txBody>
          <a:bodyPr>
            <a:normAutofit fontScale="85000" lnSpcReduction="10000"/>
          </a:bodyPr>
          <a:lstStyle/>
          <a:p>
            <a:pPr marL="0" indent="0">
              <a:lnSpc>
                <a:spcPct val="110000"/>
              </a:lnSpc>
              <a:buFont typeface="Arial" panose="020B0604020202020204" pitchFamily="34" charset="0"/>
              <a:buNone/>
              <a:defRPr/>
            </a:pPr>
            <a:r>
              <a:rPr lang="en-US" sz="2700" dirty="0">
                <a:solidFill>
                  <a:srgbClr val="FFFF00"/>
                </a:solidFill>
              </a:rPr>
              <a:t>…</a:t>
            </a:r>
            <a:r>
              <a:rPr lang="en-US" sz="2700" dirty="0">
                <a:solidFill>
                  <a:schemeClr val="bg1"/>
                </a:solidFill>
              </a:rPr>
              <a:t>email me a short bio of yourself referencing:</a:t>
            </a:r>
          </a:p>
          <a:p>
            <a:pPr marL="385763" indent="-385763">
              <a:lnSpc>
                <a:spcPct val="110000"/>
              </a:lnSpc>
              <a:buFont typeface="+mj-lt"/>
              <a:buAutoNum type="arabicPeriod"/>
              <a:defRPr/>
            </a:pPr>
            <a:r>
              <a:rPr lang="en-US" sz="2700" dirty="0">
                <a:solidFill>
                  <a:schemeClr val="bg1"/>
                </a:solidFill>
              </a:rPr>
              <a:t>Anything at all you want to say about yourself</a:t>
            </a:r>
          </a:p>
          <a:p>
            <a:pPr marL="385763" indent="-385763">
              <a:lnSpc>
                <a:spcPct val="110000"/>
              </a:lnSpc>
              <a:buFont typeface="+mj-lt"/>
              <a:buAutoNum type="arabicPeriod"/>
              <a:defRPr/>
            </a:pPr>
            <a:r>
              <a:rPr lang="en-US" sz="2700" dirty="0">
                <a:solidFill>
                  <a:schemeClr val="bg1"/>
                </a:solidFill>
              </a:rPr>
              <a:t>Your academic interests</a:t>
            </a:r>
          </a:p>
          <a:p>
            <a:pPr marL="385763" indent="-385763">
              <a:lnSpc>
                <a:spcPct val="110000"/>
              </a:lnSpc>
              <a:buFont typeface="+mj-lt"/>
              <a:buAutoNum type="arabicPeriod"/>
              <a:defRPr/>
            </a:pPr>
            <a:r>
              <a:rPr lang="en-US" sz="2700" dirty="0">
                <a:solidFill>
                  <a:schemeClr val="bg1"/>
                </a:solidFill>
              </a:rPr>
              <a:t>What you might like to get out of this course   (I.E., interest in a type of patent, or a copyright issue etc.) </a:t>
            </a:r>
          </a:p>
          <a:p>
            <a:pPr marL="385763" indent="-385763">
              <a:lnSpc>
                <a:spcPct val="110000"/>
              </a:lnSpc>
              <a:buFont typeface="+mj-lt"/>
              <a:buAutoNum type="arabicPeriod"/>
              <a:defRPr/>
            </a:pPr>
            <a:r>
              <a:rPr lang="en-US" sz="2700" b="1" dirty="0">
                <a:solidFill>
                  <a:srgbClr val="FFFF00"/>
                </a:solidFill>
              </a:rPr>
              <a:t>Favorite Intellectual Property </a:t>
            </a:r>
            <a:r>
              <a:rPr lang="en-US" sz="2700" b="1" dirty="0">
                <a:solidFill>
                  <a:schemeClr val="bg1"/>
                </a:solidFill>
              </a:rPr>
              <a:t>(</a:t>
            </a:r>
            <a:r>
              <a:rPr lang="en-US" sz="2700" b="1" dirty="0" err="1">
                <a:solidFill>
                  <a:srgbClr val="FFFF00"/>
                </a:solidFill>
              </a:rPr>
              <a:t>ies</a:t>
            </a:r>
            <a:r>
              <a:rPr lang="en-US" sz="2700" b="1" dirty="0">
                <a:solidFill>
                  <a:schemeClr val="bg1"/>
                </a:solidFill>
              </a:rPr>
              <a:t>)</a:t>
            </a:r>
            <a:r>
              <a:rPr lang="en-US" sz="2700" b="1" dirty="0">
                <a:solidFill>
                  <a:srgbClr val="FFFF00"/>
                </a:solidFill>
              </a:rPr>
              <a:t> </a:t>
            </a:r>
            <a:r>
              <a:rPr lang="en-US" sz="2700" dirty="0">
                <a:solidFill>
                  <a:srgbClr val="FF0000"/>
                </a:solidFill>
              </a:rPr>
              <a:t>-</a:t>
            </a:r>
            <a:r>
              <a:rPr lang="en-US" sz="2700" dirty="0">
                <a:solidFill>
                  <a:srgbClr val="FFFF00"/>
                </a:solidFill>
              </a:rPr>
              <a:t> </a:t>
            </a:r>
            <a:r>
              <a:rPr lang="en-US" sz="2700" dirty="0">
                <a:solidFill>
                  <a:schemeClr val="bg1"/>
                </a:solidFill>
              </a:rPr>
              <a:t>current or all-time</a:t>
            </a:r>
          </a:p>
          <a:p>
            <a:pPr marL="0" indent="0">
              <a:buFont typeface="Arial" panose="020B0604020202020204" pitchFamily="34" charset="0"/>
              <a:buNone/>
              <a:defRPr/>
            </a:pPr>
            <a:endParaRPr lang="en-US" sz="2400" dirty="0">
              <a:solidFill>
                <a:schemeClr val="bg1"/>
              </a:solidFill>
            </a:endParaRPr>
          </a:p>
          <a:p>
            <a:pPr marL="385763" indent="-385763">
              <a:buFont typeface="+mj-lt"/>
              <a:buAutoNum type="arabicPeriod"/>
              <a:defRPr/>
            </a:pPr>
            <a:endParaRPr lang="en-US" sz="2400" dirty="0">
              <a:solidFill>
                <a:schemeClr val="bg1"/>
              </a:solidFill>
            </a:endParaRPr>
          </a:p>
        </p:txBody>
      </p:sp>
    </p:spTree>
    <p:extLst>
      <p:ext uri="{BB962C8B-B14F-4D97-AF65-F5344CB8AC3E}">
        <p14:creationId xmlns:p14="http://schemas.microsoft.com/office/powerpoint/2010/main" val="1238535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1">
            <a:extLst>
              <a:ext uri="{FF2B5EF4-FFF2-40B4-BE49-F238E27FC236}">
                <a16:creationId xmlns:a16="http://schemas.microsoft.com/office/drawing/2014/main" id="{E4523C31-C4EE-C031-0C36-A81E8F3B7A4D}"/>
              </a:ext>
            </a:extLst>
          </p:cNvPr>
          <p:cNvSpPr txBox="1">
            <a:spLocks noChangeArrowheads="1"/>
          </p:cNvSpPr>
          <p:nvPr/>
        </p:nvSpPr>
        <p:spPr bwMode="auto">
          <a:xfrm>
            <a:off x="344488" y="1909763"/>
            <a:ext cx="8455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a:solidFill>
                  <a:srgbClr val="FFFF00"/>
                </a:solidFill>
              </a:rPr>
              <a:t>Zoom </a:t>
            </a:r>
            <a:r>
              <a:rPr lang="en-US" altLang="en-US" sz="4000">
                <a:solidFill>
                  <a:srgbClr val="FF0000"/>
                </a:solidFill>
              </a:rPr>
              <a:t>Q&amp;A </a:t>
            </a:r>
            <a:r>
              <a:rPr lang="en-US" altLang="en-US" sz="4000">
                <a:solidFill>
                  <a:srgbClr val="FFFF00"/>
                </a:solidFill>
              </a:rPr>
              <a:t>Sessions</a:t>
            </a:r>
          </a:p>
          <a:p>
            <a:pPr algn="ctr"/>
            <a:r>
              <a:rPr lang="en-US" altLang="en-US" sz="4000">
                <a:solidFill>
                  <a:srgbClr val="FF0000"/>
                </a:solidFill>
              </a:rPr>
              <a:t>(</a:t>
            </a:r>
            <a:r>
              <a:rPr lang="en-US" altLang="en-US" sz="4000">
                <a:solidFill>
                  <a:schemeClr val="bg1"/>
                </a:solidFill>
              </a:rPr>
              <a:t>Study Groups Preferred If Possible</a:t>
            </a:r>
            <a:r>
              <a:rPr lang="en-US" altLang="en-US" sz="4000">
                <a:solidFill>
                  <a:srgbClr val="FF0000"/>
                </a:solidFill>
              </a:rPr>
              <a:t>)</a:t>
            </a:r>
          </a:p>
        </p:txBody>
      </p:sp>
    </p:spTree>
    <p:extLst>
      <p:ext uri="{BB962C8B-B14F-4D97-AF65-F5344CB8AC3E}">
        <p14:creationId xmlns:p14="http://schemas.microsoft.com/office/powerpoint/2010/main" val="3828578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00440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42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a:extLst>
              <a:ext uri="{FF2B5EF4-FFF2-40B4-BE49-F238E27FC236}">
                <a16:creationId xmlns:a16="http://schemas.microsoft.com/office/drawing/2014/main" id="{CB157263-3EA7-CD02-1C82-36B1523F4FC1}"/>
              </a:ext>
            </a:extLst>
          </p:cNvPr>
          <p:cNvSpPr>
            <a:spLocks noGrp="1" noChangeArrowheads="1"/>
          </p:cNvSpPr>
          <p:nvPr>
            <p:ph sz="quarter" idx="10"/>
          </p:nvPr>
        </p:nvSpPr>
        <p:spPr bwMode="auto">
          <a:xfrm>
            <a:off x="1485900" y="1002506"/>
            <a:ext cx="6172200" cy="3138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dirty="0">
                <a:solidFill>
                  <a:srgbClr val="FFFF00"/>
                </a:solidFill>
                <a:latin typeface="American Typewriter" panose="02090604020004020304" pitchFamily="18" charset="77"/>
              </a:rPr>
              <a:t>Posts</a:t>
            </a:r>
            <a:r>
              <a:rPr lang="en-US" altLang="en-US" sz="7200" dirty="0">
                <a:solidFill>
                  <a:schemeClr val="bg1"/>
                </a:solidFill>
                <a:latin typeface="American Typewriter" panose="02090604020004020304" pitchFamily="18" charset="77"/>
              </a:rPr>
              <a:t> of </a:t>
            </a:r>
          </a:p>
          <a:p>
            <a:pPr marL="0" indent="0" algn="ctr">
              <a:buFont typeface="Arial" panose="020B0604020202020204" pitchFamily="34" charset="0"/>
              <a:buNone/>
            </a:pPr>
            <a:r>
              <a:rPr lang="en-US" altLang="en-US" sz="7200" dirty="0">
                <a:solidFill>
                  <a:schemeClr val="bg1"/>
                </a:solidFill>
                <a:latin typeface="American Typewriter" panose="02090604020004020304" pitchFamily="18" charset="77"/>
              </a:rPr>
              <a:t>the Week</a:t>
            </a:r>
            <a:endParaRPr lang="en-US" altLang="en-US" dirty="0">
              <a:solidFill>
                <a:srgbClr val="FF0000"/>
              </a:solidFill>
            </a:endParaRPr>
          </a:p>
        </p:txBody>
      </p:sp>
    </p:spTree>
    <p:extLst>
      <p:ext uri="{BB962C8B-B14F-4D97-AF65-F5344CB8AC3E}">
        <p14:creationId xmlns:p14="http://schemas.microsoft.com/office/powerpoint/2010/main" val="3056241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6DFCD92D-0AA4-FD2C-F49E-65A71B03A6D1}"/>
              </a:ext>
            </a:extLst>
          </p:cNvPr>
          <p:cNvPicPr>
            <a:picLocks noChangeAspect="1"/>
          </p:cNvPicPr>
          <p:nvPr/>
        </p:nvPicPr>
        <p:blipFill>
          <a:blip r:embed="rId2"/>
          <a:stretch>
            <a:fillRect/>
          </a:stretch>
        </p:blipFill>
        <p:spPr>
          <a:xfrm>
            <a:off x="565150" y="1104900"/>
            <a:ext cx="7772400" cy="2845363"/>
          </a:xfrm>
          <a:prstGeom prst="rect">
            <a:avLst/>
          </a:prstGeom>
        </p:spPr>
      </p:pic>
    </p:spTree>
    <p:extLst>
      <p:ext uri="{BB962C8B-B14F-4D97-AF65-F5344CB8AC3E}">
        <p14:creationId xmlns:p14="http://schemas.microsoft.com/office/powerpoint/2010/main" val="3666368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1240972" y="1459851"/>
            <a:ext cx="6656423" cy="2834749"/>
          </a:xfrm>
        </p:spPr>
        <p:txBody>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0875"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jars with different labels&#10;&#10;Description automatically generated">
            <a:extLst>
              <a:ext uri="{FF2B5EF4-FFF2-40B4-BE49-F238E27FC236}">
                <a16:creationId xmlns:a16="http://schemas.microsoft.com/office/drawing/2014/main" id="{364A6349-171A-E1C0-0BC2-40CBFE67A1AC}"/>
              </a:ext>
            </a:extLst>
          </p:cNvPr>
          <p:cNvPicPr>
            <a:picLocks noChangeAspect="1"/>
          </p:cNvPicPr>
          <p:nvPr/>
        </p:nvPicPr>
        <p:blipFill>
          <a:blip r:embed="rId2"/>
          <a:stretch>
            <a:fillRect/>
          </a:stretch>
        </p:blipFill>
        <p:spPr>
          <a:xfrm>
            <a:off x="2869373" y="0"/>
            <a:ext cx="3405253" cy="5143500"/>
          </a:xfrm>
          <a:prstGeom prst="rect">
            <a:avLst/>
          </a:prstGeom>
        </p:spPr>
      </p:pic>
    </p:spTree>
    <p:extLst>
      <p:ext uri="{BB962C8B-B14F-4D97-AF65-F5344CB8AC3E}">
        <p14:creationId xmlns:p14="http://schemas.microsoft.com/office/powerpoint/2010/main" val="1703033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ext&#10;&#10;Description automatically generated">
            <a:extLst>
              <a:ext uri="{FF2B5EF4-FFF2-40B4-BE49-F238E27FC236}">
                <a16:creationId xmlns:a16="http://schemas.microsoft.com/office/drawing/2014/main" id="{79721EDA-09F7-A97B-633D-D8112A2D250C}"/>
              </a:ext>
            </a:extLst>
          </p:cNvPr>
          <p:cNvPicPr>
            <a:picLocks noChangeAspect="1"/>
          </p:cNvPicPr>
          <p:nvPr/>
        </p:nvPicPr>
        <p:blipFill>
          <a:blip r:embed="rId2"/>
          <a:stretch>
            <a:fillRect/>
          </a:stretch>
        </p:blipFill>
        <p:spPr>
          <a:xfrm>
            <a:off x="1478261" y="0"/>
            <a:ext cx="6187478" cy="5143500"/>
          </a:xfrm>
          <a:prstGeom prst="rect">
            <a:avLst/>
          </a:prstGeom>
        </p:spPr>
      </p:pic>
    </p:spTree>
    <p:extLst>
      <p:ext uri="{BB962C8B-B14F-4D97-AF65-F5344CB8AC3E}">
        <p14:creationId xmlns:p14="http://schemas.microsoft.com/office/powerpoint/2010/main" val="3419335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 article&#10;&#10;Description automatically generated">
            <a:extLst>
              <a:ext uri="{FF2B5EF4-FFF2-40B4-BE49-F238E27FC236}">
                <a16:creationId xmlns:a16="http://schemas.microsoft.com/office/drawing/2014/main" id="{C00F3BA0-F420-D36D-E13A-B16A459DEDA1}"/>
              </a:ext>
            </a:extLst>
          </p:cNvPr>
          <p:cNvPicPr>
            <a:picLocks noChangeAspect="1"/>
          </p:cNvPicPr>
          <p:nvPr/>
        </p:nvPicPr>
        <p:blipFill>
          <a:blip r:embed="rId2"/>
          <a:stretch>
            <a:fillRect/>
          </a:stretch>
        </p:blipFill>
        <p:spPr>
          <a:xfrm>
            <a:off x="2670447" y="0"/>
            <a:ext cx="3803105" cy="5143500"/>
          </a:xfrm>
          <a:prstGeom prst="rect">
            <a:avLst/>
          </a:prstGeom>
        </p:spPr>
      </p:pic>
    </p:spTree>
    <p:extLst>
      <p:ext uri="{BB962C8B-B14F-4D97-AF65-F5344CB8AC3E}">
        <p14:creationId xmlns:p14="http://schemas.microsoft.com/office/powerpoint/2010/main" val="4038774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ext&#10;&#10;Description automatically generated">
            <a:extLst>
              <a:ext uri="{FF2B5EF4-FFF2-40B4-BE49-F238E27FC236}">
                <a16:creationId xmlns:a16="http://schemas.microsoft.com/office/drawing/2014/main" id="{3905226D-953A-F0AA-06F7-3544E76DD12C}"/>
              </a:ext>
            </a:extLst>
          </p:cNvPr>
          <p:cNvPicPr>
            <a:picLocks noChangeAspect="1"/>
          </p:cNvPicPr>
          <p:nvPr/>
        </p:nvPicPr>
        <p:blipFill>
          <a:blip r:embed="rId2"/>
          <a:stretch>
            <a:fillRect/>
          </a:stretch>
        </p:blipFill>
        <p:spPr>
          <a:xfrm>
            <a:off x="2423486" y="0"/>
            <a:ext cx="4297027" cy="5143500"/>
          </a:xfrm>
          <a:prstGeom prst="rect">
            <a:avLst/>
          </a:prstGeom>
        </p:spPr>
      </p:pic>
    </p:spTree>
    <p:extLst>
      <p:ext uri="{BB962C8B-B14F-4D97-AF65-F5344CB8AC3E}">
        <p14:creationId xmlns:p14="http://schemas.microsoft.com/office/powerpoint/2010/main" val="2698690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ovie&#10;&#10;Description automatically generated">
            <a:extLst>
              <a:ext uri="{FF2B5EF4-FFF2-40B4-BE49-F238E27FC236}">
                <a16:creationId xmlns:a16="http://schemas.microsoft.com/office/drawing/2014/main" id="{44BC572B-8293-8CB8-23E7-73168829DD98}"/>
              </a:ext>
            </a:extLst>
          </p:cNvPr>
          <p:cNvPicPr>
            <a:picLocks noChangeAspect="1"/>
          </p:cNvPicPr>
          <p:nvPr/>
        </p:nvPicPr>
        <p:blipFill>
          <a:blip r:embed="rId2"/>
          <a:stretch>
            <a:fillRect/>
          </a:stretch>
        </p:blipFill>
        <p:spPr>
          <a:xfrm>
            <a:off x="2268273" y="0"/>
            <a:ext cx="4607453" cy="5143500"/>
          </a:xfrm>
          <a:prstGeom prst="rect">
            <a:avLst/>
          </a:prstGeom>
        </p:spPr>
      </p:pic>
    </p:spTree>
    <p:extLst>
      <p:ext uri="{BB962C8B-B14F-4D97-AF65-F5344CB8AC3E}">
        <p14:creationId xmlns:p14="http://schemas.microsoft.com/office/powerpoint/2010/main" val="628347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book&#10;&#10;Description automatically generated">
            <a:extLst>
              <a:ext uri="{FF2B5EF4-FFF2-40B4-BE49-F238E27FC236}">
                <a16:creationId xmlns:a16="http://schemas.microsoft.com/office/drawing/2014/main" id="{2B50D07A-DD67-66B7-8710-BE5CD321858F}"/>
              </a:ext>
            </a:extLst>
          </p:cNvPr>
          <p:cNvPicPr>
            <a:picLocks noChangeAspect="1"/>
          </p:cNvPicPr>
          <p:nvPr/>
        </p:nvPicPr>
        <p:blipFill>
          <a:blip r:embed="rId2"/>
          <a:stretch>
            <a:fillRect/>
          </a:stretch>
        </p:blipFill>
        <p:spPr>
          <a:xfrm>
            <a:off x="2042467" y="0"/>
            <a:ext cx="5059065" cy="5143500"/>
          </a:xfrm>
          <a:prstGeom prst="rect">
            <a:avLst/>
          </a:prstGeom>
        </p:spPr>
      </p:pic>
    </p:spTree>
    <p:extLst>
      <p:ext uri="{BB962C8B-B14F-4D97-AF65-F5344CB8AC3E}">
        <p14:creationId xmlns:p14="http://schemas.microsoft.com/office/powerpoint/2010/main" val="2950191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2FFB7-13C1-D2EA-C466-53E7140B0939}"/>
              </a:ext>
            </a:extLst>
          </p:cNvPr>
          <p:cNvPicPr>
            <a:picLocks noChangeAspect="1"/>
          </p:cNvPicPr>
          <p:nvPr/>
        </p:nvPicPr>
        <p:blipFill>
          <a:blip r:embed="rId2"/>
          <a:stretch>
            <a:fillRect/>
          </a:stretch>
        </p:blipFill>
        <p:spPr>
          <a:xfrm>
            <a:off x="685800" y="385762"/>
            <a:ext cx="7772400" cy="4371975"/>
          </a:xfrm>
          <a:prstGeom prst="rect">
            <a:avLst/>
          </a:prstGeom>
        </p:spPr>
      </p:pic>
    </p:spTree>
    <p:extLst>
      <p:ext uri="{BB962C8B-B14F-4D97-AF65-F5344CB8AC3E}">
        <p14:creationId xmlns:p14="http://schemas.microsoft.com/office/powerpoint/2010/main" val="4058897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909844B8-25EE-7F00-3369-DD93F4EF5F8B}"/>
              </a:ext>
            </a:extLst>
          </p:cNvPr>
          <p:cNvPicPr>
            <a:picLocks noChangeAspect="1"/>
          </p:cNvPicPr>
          <p:nvPr/>
        </p:nvPicPr>
        <p:blipFill>
          <a:blip r:embed="rId2"/>
          <a:stretch>
            <a:fillRect/>
          </a:stretch>
        </p:blipFill>
        <p:spPr>
          <a:xfrm>
            <a:off x="685800" y="307223"/>
            <a:ext cx="7772400" cy="4529054"/>
          </a:xfrm>
          <a:prstGeom prst="rect">
            <a:avLst/>
          </a:prstGeom>
        </p:spPr>
      </p:pic>
    </p:spTree>
    <p:extLst>
      <p:ext uri="{BB962C8B-B14F-4D97-AF65-F5344CB8AC3E}">
        <p14:creationId xmlns:p14="http://schemas.microsoft.com/office/powerpoint/2010/main" val="1385172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50733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909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0B4761-DC69-49AD-C21D-5EF96ECCBDFA}"/>
              </a:ext>
            </a:extLst>
          </p:cNvPr>
          <p:cNvSpPr txBox="1"/>
          <p:nvPr/>
        </p:nvSpPr>
        <p:spPr>
          <a:xfrm>
            <a:off x="1188541" y="1171366"/>
            <a:ext cx="6766917" cy="2800767"/>
          </a:xfrm>
          <a:prstGeom prst="rect">
            <a:avLst/>
          </a:prstGeom>
          <a:noFill/>
        </p:spPr>
        <p:txBody>
          <a:bodyPr wrap="none" rtlCol="0">
            <a:spAutoFit/>
          </a:bodyPr>
          <a:lstStyle/>
          <a:p>
            <a:pPr algn="ctr"/>
            <a:r>
              <a:rPr lang="en-US" sz="4400" b="1" dirty="0">
                <a:solidFill>
                  <a:srgbClr val="FFFF00"/>
                </a:solidFill>
              </a:rPr>
              <a:t>Exam</a:t>
            </a:r>
          </a:p>
          <a:p>
            <a:pPr algn="ctr"/>
            <a:r>
              <a:rPr lang="en-US" sz="4400" dirty="0">
                <a:solidFill>
                  <a:schemeClr val="bg1"/>
                </a:solidFill>
              </a:rPr>
              <a:t>Wednesday April 17</a:t>
            </a:r>
            <a:r>
              <a:rPr lang="en-US" sz="4400" dirty="0">
                <a:solidFill>
                  <a:srgbClr val="FF0000"/>
                </a:solidFill>
              </a:rPr>
              <a:t>,</a:t>
            </a:r>
            <a:r>
              <a:rPr lang="en-US" sz="4400" dirty="0">
                <a:solidFill>
                  <a:schemeClr val="bg1"/>
                </a:solidFill>
              </a:rPr>
              <a:t> 2024</a:t>
            </a:r>
          </a:p>
          <a:p>
            <a:pPr algn="ctr"/>
            <a:r>
              <a:rPr lang="en-US" sz="4400" dirty="0">
                <a:solidFill>
                  <a:srgbClr val="FFFF00"/>
                </a:solidFill>
              </a:rPr>
              <a:t>9</a:t>
            </a:r>
            <a:r>
              <a:rPr lang="en-US" sz="4400" dirty="0">
                <a:solidFill>
                  <a:srgbClr val="FF0000"/>
                </a:solidFill>
              </a:rPr>
              <a:t>:</a:t>
            </a:r>
            <a:r>
              <a:rPr lang="en-US" sz="4400" dirty="0">
                <a:solidFill>
                  <a:srgbClr val="FFFF00"/>
                </a:solidFill>
              </a:rPr>
              <a:t>00</a:t>
            </a:r>
            <a:r>
              <a:rPr lang="en-US" sz="4400" dirty="0">
                <a:solidFill>
                  <a:schemeClr val="bg1"/>
                </a:solidFill>
              </a:rPr>
              <a:t> </a:t>
            </a:r>
            <a:r>
              <a:rPr lang="en-US" sz="4400" dirty="0">
                <a:solidFill>
                  <a:srgbClr val="FF0000"/>
                </a:solidFill>
              </a:rPr>
              <a:t>AM</a:t>
            </a:r>
          </a:p>
          <a:p>
            <a:pPr algn="ctr"/>
            <a:r>
              <a:rPr lang="en-US" sz="4400" dirty="0">
                <a:solidFill>
                  <a:schemeClr val="bg1"/>
                </a:solidFill>
              </a:rPr>
              <a:t>Rooms</a:t>
            </a:r>
            <a:r>
              <a:rPr lang="en-US" sz="4400" dirty="0">
                <a:solidFill>
                  <a:srgbClr val="FF0000"/>
                </a:solidFill>
              </a:rPr>
              <a:t>:</a:t>
            </a:r>
            <a:r>
              <a:rPr lang="en-US" sz="4400" dirty="0">
                <a:solidFill>
                  <a:schemeClr val="bg1"/>
                </a:solidFill>
              </a:rPr>
              <a:t> </a:t>
            </a:r>
            <a:r>
              <a:rPr lang="en-US" sz="4400" dirty="0">
                <a:solidFill>
                  <a:srgbClr val="00B0F0"/>
                </a:solidFill>
              </a:rPr>
              <a:t>????</a:t>
            </a:r>
          </a:p>
        </p:txBody>
      </p:sp>
    </p:spTree>
    <p:extLst>
      <p:ext uri="{BB962C8B-B14F-4D97-AF65-F5344CB8AC3E}">
        <p14:creationId xmlns:p14="http://schemas.microsoft.com/office/powerpoint/2010/main" val="3695928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2182563" y="267494"/>
            <a:ext cx="4778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a:t>
            </a:r>
            <a:endPar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126" y="1563638"/>
            <a:ext cx="2665747"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926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pattFill prst="lgCheck">
          <a:fgClr>
            <a:schemeClr val="tx1"/>
          </a:fgClr>
          <a:bgClr>
            <a:schemeClr val="bg1"/>
          </a:bgClr>
        </a:patt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B304EC-8A21-ACED-6A4B-FE2B36CD57AF}"/>
              </a:ext>
            </a:extLst>
          </p:cNvPr>
          <p:cNvSpPr txBox="1"/>
          <p:nvPr/>
        </p:nvSpPr>
        <p:spPr>
          <a:xfrm>
            <a:off x="698984" y="1048256"/>
            <a:ext cx="7746031" cy="3046988"/>
          </a:xfrm>
          <a:prstGeom prst="rect">
            <a:avLst/>
          </a:prstGeom>
          <a:noFill/>
        </p:spPr>
        <p:txBody>
          <a:bodyPr wrap="none" rtlCol="0">
            <a:spAutoFit/>
          </a:bodyPr>
          <a:lstStyle/>
          <a:p>
            <a:pPr algn="ctr"/>
            <a:r>
              <a:rPr lang="en-US" sz="9600" dirty="0">
                <a:solidFill>
                  <a:srgbClr val="FF0000"/>
                </a:solidFill>
                <a:latin typeface="Comic Sans MS" panose="030F0902030302020204" pitchFamily="66" charset="0"/>
              </a:rPr>
              <a:t>worst brand </a:t>
            </a:r>
          </a:p>
          <a:p>
            <a:pPr algn="ctr"/>
            <a:r>
              <a:rPr lang="en-US" sz="9600" dirty="0">
                <a:solidFill>
                  <a:srgbClr val="FF0000"/>
                </a:solidFill>
                <a:latin typeface="Comic Sans MS" panose="030F0902030302020204" pitchFamily="66" charset="0"/>
              </a:rPr>
              <a:t>decisions</a:t>
            </a:r>
          </a:p>
        </p:txBody>
      </p:sp>
    </p:spTree>
    <p:extLst>
      <p:ext uri="{BB962C8B-B14F-4D97-AF65-F5344CB8AC3E}">
        <p14:creationId xmlns:p14="http://schemas.microsoft.com/office/powerpoint/2010/main" val="3173370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screen shot of a advertisement&#10;&#10;Description automatically generated">
            <a:extLst>
              <a:ext uri="{FF2B5EF4-FFF2-40B4-BE49-F238E27FC236}">
                <a16:creationId xmlns:a16="http://schemas.microsoft.com/office/drawing/2014/main" id="{589DA62A-464D-84CA-008E-B94D16439FFE}"/>
              </a:ext>
            </a:extLst>
          </p:cNvPr>
          <p:cNvPicPr>
            <a:picLocks noChangeAspect="1"/>
          </p:cNvPicPr>
          <p:nvPr/>
        </p:nvPicPr>
        <p:blipFill>
          <a:blip r:embed="rId2"/>
          <a:stretch>
            <a:fillRect/>
          </a:stretch>
        </p:blipFill>
        <p:spPr>
          <a:xfrm>
            <a:off x="3131840" y="949978"/>
            <a:ext cx="2880320" cy="4108587"/>
          </a:xfrm>
          <a:prstGeom prst="rect">
            <a:avLst/>
          </a:prstGeom>
        </p:spPr>
      </p:pic>
      <p:sp>
        <p:nvSpPr>
          <p:cNvPr id="4" name="TextBox 3">
            <a:extLst>
              <a:ext uri="{FF2B5EF4-FFF2-40B4-BE49-F238E27FC236}">
                <a16:creationId xmlns:a16="http://schemas.microsoft.com/office/drawing/2014/main" id="{D8EA7C97-D21B-BBBC-DE9E-13C9AD59DFDE}"/>
              </a:ext>
            </a:extLst>
          </p:cNvPr>
          <p:cNvSpPr txBox="1"/>
          <p:nvPr/>
        </p:nvSpPr>
        <p:spPr>
          <a:xfrm>
            <a:off x="1921274" y="22182"/>
            <a:ext cx="5301451" cy="830997"/>
          </a:xfrm>
          <a:prstGeom prst="rect">
            <a:avLst/>
          </a:prstGeom>
          <a:noFill/>
        </p:spPr>
        <p:txBody>
          <a:bodyPr wrap="none" rtlCol="0">
            <a:spAutoFit/>
          </a:bodyPr>
          <a:lstStyle/>
          <a:p>
            <a:pPr algn="ctr"/>
            <a:r>
              <a:rPr lang="en-US" dirty="0">
                <a:solidFill>
                  <a:srgbClr val="92D050"/>
                </a:solidFill>
              </a:rPr>
              <a:t>Just because </a:t>
            </a:r>
            <a:r>
              <a:rPr lang="en-US" dirty="0">
                <a:solidFill>
                  <a:srgbClr val="00B0F0"/>
                </a:solidFill>
              </a:rPr>
              <a:t>you have a brand</a:t>
            </a:r>
            <a:r>
              <a:rPr lang="en-US" dirty="0">
                <a:solidFill>
                  <a:schemeClr val="bg1"/>
                </a:solidFill>
              </a:rPr>
              <a:t>,</a:t>
            </a:r>
            <a:r>
              <a:rPr lang="en-US" dirty="0">
                <a:solidFill>
                  <a:srgbClr val="00B0F0"/>
                </a:solidFill>
              </a:rPr>
              <a:t> </a:t>
            </a:r>
          </a:p>
          <a:p>
            <a:pPr algn="ctr"/>
            <a:r>
              <a:rPr lang="en-US" dirty="0">
                <a:solidFill>
                  <a:srgbClr val="92D050"/>
                </a:solidFill>
              </a:rPr>
              <a:t>doesn</a:t>
            </a:r>
            <a:r>
              <a:rPr lang="en-US" dirty="0">
                <a:solidFill>
                  <a:schemeClr val="bg1"/>
                </a:solidFill>
              </a:rPr>
              <a:t>’</a:t>
            </a:r>
            <a:r>
              <a:rPr lang="en-US" dirty="0">
                <a:solidFill>
                  <a:srgbClr val="92D050"/>
                </a:solidFill>
              </a:rPr>
              <a:t>t mean </a:t>
            </a:r>
            <a:r>
              <a:rPr lang="en-US" dirty="0">
                <a:solidFill>
                  <a:srgbClr val="00B0F0"/>
                </a:solidFill>
              </a:rPr>
              <a:t>you must always use it</a:t>
            </a:r>
            <a:r>
              <a:rPr lang="en-US" dirty="0">
                <a:solidFill>
                  <a:schemeClr val="bg1"/>
                </a:solidFill>
              </a:rPr>
              <a:t>!</a:t>
            </a:r>
          </a:p>
        </p:txBody>
      </p:sp>
    </p:spTree>
    <p:extLst>
      <p:ext uri="{BB962C8B-B14F-4D97-AF65-F5344CB8AC3E}">
        <p14:creationId xmlns:p14="http://schemas.microsoft.com/office/powerpoint/2010/main" val="1394809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E581A0-E3E7-8629-DFA1-D65C2CEED363}"/>
              </a:ext>
            </a:extLst>
          </p:cNvPr>
          <p:cNvPicPr>
            <a:picLocks noChangeAspect="1"/>
          </p:cNvPicPr>
          <p:nvPr/>
        </p:nvPicPr>
        <p:blipFill>
          <a:blip r:embed="rId2"/>
          <a:stretch>
            <a:fillRect/>
          </a:stretch>
        </p:blipFill>
        <p:spPr>
          <a:xfrm>
            <a:off x="317500" y="1441450"/>
            <a:ext cx="7772400" cy="2064906"/>
          </a:xfrm>
          <a:prstGeom prst="rect">
            <a:avLst/>
          </a:prstGeom>
        </p:spPr>
      </p:pic>
    </p:spTree>
    <p:extLst>
      <p:ext uri="{BB962C8B-B14F-4D97-AF65-F5344CB8AC3E}">
        <p14:creationId xmlns:p14="http://schemas.microsoft.com/office/powerpoint/2010/main" val="934578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age&#10;&#10;Description automatically generated">
            <a:extLst>
              <a:ext uri="{FF2B5EF4-FFF2-40B4-BE49-F238E27FC236}">
                <a16:creationId xmlns:a16="http://schemas.microsoft.com/office/drawing/2014/main" id="{10998FBE-C627-6B24-2E3C-D8000DB2E235}"/>
              </a:ext>
            </a:extLst>
          </p:cNvPr>
          <p:cNvPicPr>
            <a:picLocks noChangeAspect="1"/>
          </p:cNvPicPr>
          <p:nvPr/>
        </p:nvPicPr>
        <p:blipFill>
          <a:blip r:embed="rId2"/>
          <a:stretch>
            <a:fillRect/>
          </a:stretch>
        </p:blipFill>
        <p:spPr>
          <a:xfrm>
            <a:off x="2745275" y="0"/>
            <a:ext cx="3653449" cy="5143500"/>
          </a:xfrm>
          <a:prstGeom prst="rect">
            <a:avLst/>
          </a:prstGeom>
        </p:spPr>
      </p:pic>
    </p:spTree>
    <p:extLst>
      <p:ext uri="{BB962C8B-B14F-4D97-AF65-F5344CB8AC3E}">
        <p14:creationId xmlns:p14="http://schemas.microsoft.com/office/powerpoint/2010/main" val="3356008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8426B63E-4D61-3628-4E4F-BA886B5A0C2A}"/>
              </a:ext>
            </a:extLst>
          </p:cNvPr>
          <p:cNvPicPr>
            <a:picLocks noChangeAspect="1"/>
          </p:cNvPicPr>
          <p:nvPr/>
        </p:nvPicPr>
        <p:blipFill>
          <a:blip r:embed="rId2"/>
          <a:stretch>
            <a:fillRect/>
          </a:stretch>
        </p:blipFill>
        <p:spPr>
          <a:xfrm>
            <a:off x="3084389" y="0"/>
            <a:ext cx="2975222" cy="5143500"/>
          </a:xfrm>
          <a:prstGeom prst="rect">
            <a:avLst/>
          </a:prstGeom>
        </p:spPr>
      </p:pic>
    </p:spTree>
    <p:extLst>
      <p:ext uri="{BB962C8B-B14F-4D97-AF65-F5344CB8AC3E}">
        <p14:creationId xmlns:p14="http://schemas.microsoft.com/office/powerpoint/2010/main" val="872351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24F38C3-5718-7C3B-5ADF-A8FB35C7A963}"/>
              </a:ext>
            </a:extLst>
          </p:cNvPr>
          <p:cNvPicPr>
            <a:picLocks noChangeAspect="1"/>
          </p:cNvPicPr>
          <p:nvPr/>
        </p:nvPicPr>
        <p:blipFill>
          <a:blip r:embed="rId2"/>
          <a:stretch>
            <a:fillRect/>
          </a:stretch>
        </p:blipFill>
        <p:spPr>
          <a:xfrm>
            <a:off x="3355713" y="0"/>
            <a:ext cx="2432573" cy="5143500"/>
          </a:xfrm>
          <a:prstGeom prst="rect">
            <a:avLst/>
          </a:prstGeom>
        </p:spPr>
      </p:pic>
    </p:spTree>
    <p:extLst>
      <p:ext uri="{BB962C8B-B14F-4D97-AF65-F5344CB8AC3E}">
        <p14:creationId xmlns:p14="http://schemas.microsoft.com/office/powerpoint/2010/main" val="1314147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407F215B-713D-A8D2-1009-26579F1B997D}"/>
              </a:ext>
            </a:extLst>
          </p:cNvPr>
          <p:cNvPicPr>
            <a:picLocks noChangeAspect="1"/>
          </p:cNvPicPr>
          <p:nvPr/>
        </p:nvPicPr>
        <p:blipFill>
          <a:blip r:embed="rId2"/>
          <a:stretch>
            <a:fillRect/>
          </a:stretch>
        </p:blipFill>
        <p:spPr>
          <a:xfrm>
            <a:off x="3248062" y="0"/>
            <a:ext cx="2647876" cy="5143500"/>
          </a:xfrm>
          <a:prstGeom prst="rect">
            <a:avLst/>
          </a:prstGeom>
        </p:spPr>
      </p:pic>
    </p:spTree>
    <p:extLst>
      <p:ext uri="{BB962C8B-B14F-4D97-AF65-F5344CB8AC3E}">
        <p14:creationId xmlns:p14="http://schemas.microsoft.com/office/powerpoint/2010/main" val="2033508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3D8A700D-5439-2937-C0A7-C7B377E2803C}"/>
              </a:ext>
            </a:extLst>
          </p:cNvPr>
          <p:cNvPicPr>
            <a:picLocks noChangeAspect="1"/>
          </p:cNvPicPr>
          <p:nvPr/>
        </p:nvPicPr>
        <p:blipFill>
          <a:blip r:embed="rId2"/>
          <a:stretch>
            <a:fillRect/>
          </a:stretch>
        </p:blipFill>
        <p:spPr>
          <a:xfrm>
            <a:off x="3520890" y="0"/>
            <a:ext cx="2102219" cy="5143500"/>
          </a:xfrm>
          <a:prstGeom prst="rect">
            <a:avLst/>
          </a:prstGeom>
        </p:spPr>
      </p:pic>
    </p:spTree>
    <p:extLst>
      <p:ext uri="{BB962C8B-B14F-4D97-AF65-F5344CB8AC3E}">
        <p14:creationId xmlns:p14="http://schemas.microsoft.com/office/powerpoint/2010/main" val="146968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3357588-C5DA-436E-A631-D06DD11DF4E7}"/>
              </a:ext>
            </a:extLst>
          </p:cNvPr>
          <p:cNvPicPr>
            <a:picLocks noChangeAspect="1"/>
          </p:cNvPicPr>
          <p:nvPr/>
        </p:nvPicPr>
        <p:blipFill>
          <a:blip r:embed="rId2"/>
          <a:stretch>
            <a:fillRect/>
          </a:stretch>
        </p:blipFill>
        <p:spPr>
          <a:xfrm>
            <a:off x="3206052" y="0"/>
            <a:ext cx="2731896" cy="5143500"/>
          </a:xfrm>
          <a:prstGeom prst="rect">
            <a:avLst/>
          </a:prstGeom>
        </p:spPr>
      </p:pic>
    </p:spTree>
    <p:extLst>
      <p:ext uri="{BB962C8B-B14F-4D97-AF65-F5344CB8AC3E}">
        <p14:creationId xmlns:p14="http://schemas.microsoft.com/office/powerpoint/2010/main" val="250879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D5D6697-4E12-B689-66E3-9DFF2EACE18B}"/>
              </a:ext>
            </a:extLst>
          </p:cNvPr>
          <p:cNvSpPr>
            <a:spLocks noGrp="1" noChangeArrowheads="1"/>
          </p:cNvSpPr>
          <p:nvPr>
            <p:ph type="title"/>
          </p:nvPr>
        </p:nvSpPr>
        <p:spPr bwMode="auto">
          <a:xfrm>
            <a:off x="323528" y="22225"/>
            <a:ext cx="8496944"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400" b="1" dirty="0">
                <a:solidFill>
                  <a:srgbClr val="FFFF00"/>
                </a:solidFill>
              </a:rPr>
              <a:t>Text</a:t>
            </a:r>
            <a:endParaRPr lang="en-US" altLang="en-US" sz="4400" b="1" dirty="0">
              <a:solidFill>
                <a:srgbClr val="00B0F0"/>
              </a:solidFill>
            </a:endParaRPr>
          </a:p>
        </p:txBody>
      </p:sp>
      <p:pic>
        <p:nvPicPr>
          <p:cNvPr id="79874" name="Picture 2" descr="A picture containing text&#10;&#10;Description automatically generated">
            <a:extLst>
              <a:ext uri="{FF2B5EF4-FFF2-40B4-BE49-F238E27FC236}">
                <a16:creationId xmlns:a16="http://schemas.microsoft.com/office/drawing/2014/main" id="{1A75BD03-C966-38CE-EA80-3FA74C882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99" t="7068" r="5202" b="10800"/>
          <a:stretch>
            <a:fillRect/>
          </a:stretch>
        </p:blipFill>
        <p:spPr bwMode="auto">
          <a:xfrm rot="5400000">
            <a:off x="2483643" y="1459707"/>
            <a:ext cx="41767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92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44469B25-8031-948B-B046-A0966657CDF5}"/>
              </a:ext>
            </a:extLst>
          </p:cNvPr>
          <p:cNvPicPr>
            <a:picLocks noChangeAspect="1"/>
          </p:cNvPicPr>
          <p:nvPr/>
        </p:nvPicPr>
        <p:blipFill>
          <a:blip r:embed="rId2"/>
          <a:stretch>
            <a:fillRect/>
          </a:stretch>
        </p:blipFill>
        <p:spPr>
          <a:xfrm>
            <a:off x="1153851" y="0"/>
            <a:ext cx="6836297" cy="5143500"/>
          </a:xfrm>
          <a:prstGeom prst="rect">
            <a:avLst/>
          </a:prstGeom>
        </p:spPr>
      </p:pic>
    </p:spTree>
    <p:extLst>
      <p:ext uri="{BB962C8B-B14F-4D97-AF65-F5344CB8AC3E}">
        <p14:creationId xmlns:p14="http://schemas.microsoft.com/office/powerpoint/2010/main" val="38568768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age&#10;&#10;Description automatically generated">
            <a:extLst>
              <a:ext uri="{FF2B5EF4-FFF2-40B4-BE49-F238E27FC236}">
                <a16:creationId xmlns:a16="http://schemas.microsoft.com/office/drawing/2014/main" id="{56C532EA-6721-3FD7-7CFB-D9EB86A61614}"/>
              </a:ext>
            </a:extLst>
          </p:cNvPr>
          <p:cNvPicPr>
            <a:picLocks noChangeAspect="1"/>
          </p:cNvPicPr>
          <p:nvPr/>
        </p:nvPicPr>
        <p:blipFill>
          <a:blip r:embed="rId2"/>
          <a:stretch>
            <a:fillRect/>
          </a:stretch>
        </p:blipFill>
        <p:spPr>
          <a:xfrm>
            <a:off x="2390243" y="0"/>
            <a:ext cx="4363513" cy="5143500"/>
          </a:xfrm>
          <a:prstGeom prst="rect">
            <a:avLst/>
          </a:prstGeom>
        </p:spPr>
      </p:pic>
    </p:spTree>
    <p:extLst>
      <p:ext uri="{BB962C8B-B14F-4D97-AF65-F5344CB8AC3E}">
        <p14:creationId xmlns:p14="http://schemas.microsoft.com/office/powerpoint/2010/main" val="2872117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a newspaper&#10;&#10;Description automatically generated">
            <a:extLst>
              <a:ext uri="{FF2B5EF4-FFF2-40B4-BE49-F238E27FC236}">
                <a16:creationId xmlns:a16="http://schemas.microsoft.com/office/drawing/2014/main" id="{604CB611-92CE-BAF3-B275-F9A55A71E047}"/>
              </a:ext>
            </a:extLst>
          </p:cNvPr>
          <p:cNvPicPr>
            <a:picLocks noChangeAspect="1"/>
          </p:cNvPicPr>
          <p:nvPr/>
        </p:nvPicPr>
        <p:blipFill>
          <a:blip r:embed="rId2"/>
          <a:stretch>
            <a:fillRect/>
          </a:stretch>
        </p:blipFill>
        <p:spPr>
          <a:xfrm>
            <a:off x="3213077" y="0"/>
            <a:ext cx="2717846" cy="5143500"/>
          </a:xfrm>
          <a:prstGeom prst="rect">
            <a:avLst/>
          </a:prstGeom>
        </p:spPr>
      </p:pic>
    </p:spTree>
    <p:extLst>
      <p:ext uri="{BB962C8B-B14F-4D97-AF65-F5344CB8AC3E}">
        <p14:creationId xmlns:p14="http://schemas.microsoft.com/office/powerpoint/2010/main" val="2012427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ext&#10;&#10;Description automatically generated">
            <a:extLst>
              <a:ext uri="{FF2B5EF4-FFF2-40B4-BE49-F238E27FC236}">
                <a16:creationId xmlns:a16="http://schemas.microsoft.com/office/drawing/2014/main" id="{E133B454-887C-70ED-A595-C02749B3F6E1}"/>
              </a:ext>
            </a:extLst>
          </p:cNvPr>
          <p:cNvPicPr>
            <a:picLocks noChangeAspect="1"/>
          </p:cNvPicPr>
          <p:nvPr/>
        </p:nvPicPr>
        <p:blipFill>
          <a:blip r:embed="rId2"/>
          <a:stretch>
            <a:fillRect/>
          </a:stretch>
        </p:blipFill>
        <p:spPr>
          <a:xfrm>
            <a:off x="1936276" y="0"/>
            <a:ext cx="5271448" cy="5143500"/>
          </a:xfrm>
          <a:prstGeom prst="rect">
            <a:avLst/>
          </a:prstGeom>
        </p:spPr>
      </p:pic>
    </p:spTree>
    <p:extLst>
      <p:ext uri="{BB962C8B-B14F-4D97-AF65-F5344CB8AC3E}">
        <p14:creationId xmlns:p14="http://schemas.microsoft.com/office/powerpoint/2010/main" val="4114571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984872-5B23-3D30-7AC8-F09A15277987}"/>
              </a:ext>
            </a:extLst>
          </p:cNvPr>
          <p:cNvPicPr>
            <a:picLocks noChangeAspect="1"/>
          </p:cNvPicPr>
          <p:nvPr/>
        </p:nvPicPr>
        <p:blipFill>
          <a:blip r:embed="rId2"/>
          <a:stretch>
            <a:fillRect/>
          </a:stretch>
        </p:blipFill>
        <p:spPr>
          <a:xfrm>
            <a:off x="251520" y="195486"/>
            <a:ext cx="3859132" cy="2571750"/>
          </a:xfrm>
          <a:prstGeom prst="rect">
            <a:avLst/>
          </a:prstGeom>
        </p:spPr>
      </p:pic>
      <p:pic>
        <p:nvPicPr>
          <p:cNvPr id="4" name="Picture 3" descr="A store front with glass doors&#10;&#10;Description automatically generated">
            <a:extLst>
              <a:ext uri="{FF2B5EF4-FFF2-40B4-BE49-F238E27FC236}">
                <a16:creationId xmlns:a16="http://schemas.microsoft.com/office/drawing/2014/main" id="{6583B528-2E3D-226C-6249-20BFCEBDC172}"/>
              </a:ext>
            </a:extLst>
          </p:cNvPr>
          <p:cNvPicPr>
            <a:picLocks noChangeAspect="1"/>
          </p:cNvPicPr>
          <p:nvPr/>
        </p:nvPicPr>
        <p:blipFill>
          <a:blip r:embed="rId3"/>
          <a:stretch>
            <a:fillRect/>
          </a:stretch>
        </p:blipFill>
        <p:spPr>
          <a:xfrm>
            <a:off x="4283968" y="1477935"/>
            <a:ext cx="4749505" cy="3521549"/>
          </a:xfrm>
          <a:prstGeom prst="rect">
            <a:avLst/>
          </a:prstGeom>
        </p:spPr>
      </p:pic>
    </p:spTree>
    <p:extLst>
      <p:ext uri="{BB962C8B-B14F-4D97-AF65-F5344CB8AC3E}">
        <p14:creationId xmlns:p14="http://schemas.microsoft.com/office/powerpoint/2010/main" val="61678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507720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562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blue background with yellow text and a cartoon character&#10;&#10;Description automatically generated">
            <a:extLst>
              <a:ext uri="{FF2B5EF4-FFF2-40B4-BE49-F238E27FC236}">
                <a16:creationId xmlns:a16="http://schemas.microsoft.com/office/drawing/2014/main" id="{C2670508-E97B-9BB3-3917-F42C78398A19}"/>
              </a:ext>
            </a:extLst>
          </p:cNvPr>
          <p:cNvPicPr>
            <a:picLocks noChangeAspect="1"/>
          </p:cNvPicPr>
          <p:nvPr/>
        </p:nvPicPr>
        <p:blipFill>
          <a:blip r:embed="rId2"/>
          <a:stretch>
            <a:fillRect/>
          </a:stretch>
        </p:blipFill>
        <p:spPr>
          <a:xfrm>
            <a:off x="685800" y="385762"/>
            <a:ext cx="7772400" cy="4371975"/>
          </a:xfrm>
          <a:prstGeom prst="rect">
            <a:avLst/>
          </a:prstGeom>
        </p:spPr>
      </p:pic>
    </p:spTree>
    <p:extLst>
      <p:ext uri="{BB962C8B-B14F-4D97-AF65-F5344CB8AC3E}">
        <p14:creationId xmlns:p14="http://schemas.microsoft.com/office/powerpoint/2010/main" val="2298775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68609" name="Picture 2" descr="A screenshot of a computer&#10;&#10;Description automatically generated">
            <a:extLst>
              <a:ext uri="{FF2B5EF4-FFF2-40B4-BE49-F238E27FC236}">
                <a16:creationId xmlns:a16="http://schemas.microsoft.com/office/drawing/2014/main" id="{54AEF3B8-7D20-C868-FBA6-A6002167C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288" y="0"/>
            <a:ext cx="3527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7683C5F7-37E7-EB82-31A7-B4BA72EC62C5}"/>
              </a:ext>
            </a:extLst>
          </p:cNvPr>
          <p:cNvPicPr>
            <a:picLocks noChangeAspect="1"/>
          </p:cNvPicPr>
          <p:nvPr/>
        </p:nvPicPr>
        <p:blipFill>
          <a:blip r:embed="rId2"/>
          <a:stretch>
            <a:fillRect/>
          </a:stretch>
        </p:blipFill>
        <p:spPr>
          <a:xfrm>
            <a:off x="310549" y="1167594"/>
            <a:ext cx="8522902" cy="2808312"/>
          </a:xfrm>
          <a:prstGeom prst="rect">
            <a:avLst/>
          </a:prstGeom>
        </p:spPr>
      </p:pic>
    </p:spTree>
    <p:extLst>
      <p:ext uri="{BB962C8B-B14F-4D97-AF65-F5344CB8AC3E}">
        <p14:creationId xmlns:p14="http://schemas.microsoft.com/office/powerpoint/2010/main" val="885833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4839F3DE-3D51-E8E4-BDFB-03D91585B3B7}"/>
              </a:ext>
            </a:extLst>
          </p:cNvPr>
          <p:cNvSpPr>
            <a:spLocks noGrp="1" noChangeArrowheads="1"/>
          </p:cNvSpPr>
          <p:nvPr>
            <p:ph type="title"/>
          </p:nvPr>
        </p:nvSpPr>
        <p:spPr bwMode="auto">
          <a:xfrm>
            <a:off x="1485900" y="9525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Former</a:t>
            </a:r>
            <a:r>
              <a:rPr lang="en-US" altLang="en-US" b="1">
                <a:solidFill>
                  <a:schemeClr val="bg1"/>
                </a:solidFill>
              </a:rPr>
              <a:t> Text</a:t>
            </a:r>
          </a:p>
        </p:txBody>
      </p:sp>
      <p:pic>
        <p:nvPicPr>
          <p:cNvPr id="80898" name="Picture 3" descr="Text&#10;&#10;Description automatically generated">
            <a:extLst>
              <a:ext uri="{FF2B5EF4-FFF2-40B4-BE49-F238E27FC236}">
                <a16:creationId xmlns:a16="http://schemas.microsoft.com/office/drawing/2014/main" id="{DF410328-F8C7-EF42-4E9A-DF2E9BA40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363" y="987425"/>
            <a:ext cx="2835275"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0440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A screenshot of a computer&#10;&#10;Description automatically generated">
            <a:extLst>
              <a:ext uri="{FF2B5EF4-FFF2-40B4-BE49-F238E27FC236}">
                <a16:creationId xmlns:a16="http://schemas.microsoft.com/office/drawing/2014/main" id="{9800C6F0-0110-C7F3-E484-98A8E2915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188" y="0"/>
            <a:ext cx="334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6AEAE6FD-2AAF-5295-E162-7A7E377E4C27}"/>
              </a:ext>
            </a:extLst>
          </p:cNvPr>
          <p:cNvPicPr>
            <a:picLocks noChangeAspect="1"/>
          </p:cNvPicPr>
          <p:nvPr/>
        </p:nvPicPr>
        <p:blipFill>
          <a:blip r:embed="rId2"/>
          <a:stretch>
            <a:fillRect/>
          </a:stretch>
        </p:blipFill>
        <p:spPr>
          <a:xfrm>
            <a:off x="2926962" y="0"/>
            <a:ext cx="3290075" cy="51435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xt on a page&#10;&#10;Description automatically generated">
            <a:extLst>
              <a:ext uri="{FF2B5EF4-FFF2-40B4-BE49-F238E27FC236}">
                <a16:creationId xmlns:a16="http://schemas.microsoft.com/office/drawing/2014/main" id="{1940A974-7EBF-E18C-7513-83C968F7BA80}"/>
              </a:ext>
            </a:extLst>
          </p:cNvPr>
          <p:cNvPicPr>
            <a:picLocks noChangeAspect="1"/>
          </p:cNvPicPr>
          <p:nvPr/>
        </p:nvPicPr>
        <p:blipFill>
          <a:blip r:embed="rId2"/>
          <a:stretch>
            <a:fillRect/>
          </a:stretch>
        </p:blipFill>
        <p:spPr>
          <a:xfrm>
            <a:off x="482600" y="304800"/>
            <a:ext cx="7772400" cy="4308613"/>
          </a:xfrm>
          <a:prstGeom prst="rect">
            <a:avLst/>
          </a:prstGeom>
        </p:spPr>
      </p:pic>
    </p:spTree>
    <p:extLst>
      <p:ext uri="{BB962C8B-B14F-4D97-AF65-F5344CB8AC3E}">
        <p14:creationId xmlns:p14="http://schemas.microsoft.com/office/powerpoint/2010/main" val="36766808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11EBA704-FEDA-A3E4-66C1-35307744E992}"/>
              </a:ext>
            </a:extLst>
          </p:cNvPr>
          <p:cNvPicPr>
            <a:picLocks noChangeAspect="1"/>
          </p:cNvPicPr>
          <p:nvPr/>
        </p:nvPicPr>
        <p:blipFill>
          <a:blip r:embed="rId2"/>
          <a:stretch>
            <a:fillRect/>
          </a:stretch>
        </p:blipFill>
        <p:spPr>
          <a:xfrm>
            <a:off x="2426737" y="0"/>
            <a:ext cx="4290526" cy="5143500"/>
          </a:xfrm>
          <a:prstGeom prst="rect">
            <a:avLst/>
          </a:prstGeom>
        </p:spPr>
      </p:pic>
    </p:spTree>
    <p:extLst>
      <p:ext uri="{BB962C8B-B14F-4D97-AF65-F5344CB8AC3E}">
        <p14:creationId xmlns:p14="http://schemas.microsoft.com/office/powerpoint/2010/main" val="29551492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past a painting of a soldier&#10;&#10;Description automatically generated">
            <a:extLst>
              <a:ext uri="{FF2B5EF4-FFF2-40B4-BE49-F238E27FC236}">
                <a16:creationId xmlns:a16="http://schemas.microsoft.com/office/drawing/2014/main" id="{31F39D41-7A41-8BEE-B3D4-52EC898AC53D}"/>
              </a:ext>
            </a:extLst>
          </p:cNvPr>
          <p:cNvPicPr>
            <a:picLocks noChangeAspect="1"/>
          </p:cNvPicPr>
          <p:nvPr/>
        </p:nvPicPr>
        <p:blipFill>
          <a:blip r:embed="rId2"/>
          <a:stretch>
            <a:fillRect/>
          </a:stretch>
        </p:blipFill>
        <p:spPr>
          <a:xfrm>
            <a:off x="2962535" y="0"/>
            <a:ext cx="3218929" cy="5143500"/>
          </a:xfrm>
          <a:prstGeom prst="rect">
            <a:avLst/>
          </a:prstGeom>
        </p:spPr>
      </p:pic>
    </p:spTree>
    <p:extLst>
      <p:ext uri="{BB962C8B-B14F-4D97-AF65-F5344CB8AC3E}">
        <p14:creationId xmlns:p14="http://schemas.microsoft.com/office/powerpoint/2010/main" val="620569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ext&#10;&#10;Description automatically generated">
            <a:extLst>
              <a:ext uri="{FF2B5EF4-FFF2-40B4-BE49-F238E27FC236}">
                <a16:creationId xmlns:a16="http://schemas.microsoft.com/office/drawing/2014/main" id="{16B47C97-3AD8-79D9-6B52-22EEB2B7FDBF}"/>
              </a:ext>
            </a:extLst>
          </p:cNvPr>
          <p:cNvPicPr>
            <a:picLocks noChangeAspect="1"/>
          </p:cNvPicPr>
          <p:nvPr/>
        </p:nvPicPr>
        <p:blipFill>
          <a:blip r:embed="rId2"/>
          <a:stretch>
            <a:fillRect/>
          </a:stretch>
        </p:blipFill>
        <p:spPr>
          <a:xfrm>
            <a:off x="2056896" y="0"/>
            <a:ext cx="5030207" cy="5143500"/>
          </a:xfrm>
          <a:prstGeom prst="rect">
            <a:avLst/>
          </a:prstGeom>
        </p:spPr>
      </p:pic>
    </p:spTree>
    <p:extLst>
      <p:ext uri="{BB962C8B-B14F-4D97-AF65-F5344CB8AC3E}">
        <p14:creationId xmlns:p14="http://schemas.microsoft.com/office/powerpoint/2010/main" val="2181255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flag&#10;&#10;Description automatically generated">
            <a:extLst>
              <a:ext uri="{FF2B5EF4-FFF2-40B4-BE49-F238E27FC236}">
                <a16:creationId xmlns:a16="http://schemas.microsoft.com/office/drawing/2014/main" id="{CE966EC0-1A35-5087-1DE3-F308BD48C9EE}"/>
              </a:ext>
            </a:extLst>
          </p:cNvPr>
          <p:cNvPicPr>
            <a:picLocks noChangeAspect="1"/>
          </p:cNvPicPr>
          <p:nvPr/>
        </p:nvPicPr>
        <p:blipFill>
          <a:blip r:embed="rId2"/>
          <a:stretch>
            <a:fillRect/>
          </a:stretch>
        </p:blipFill>
        <p:spPr>
          <a:xfrm>
            <a:off x="2880879" y="0"/>
            <a:ext cx="3382241" cy="5143500"/>
          </a:xfrm>
          <a:prstGeom prst="rect">
            <a:avLst/>
          </a:prstGeom>
        </p:spPr>
      </p:pic>
    </p:spTree>
    <p:extLst>
      <p:ext uri="{BB962C8B-B14F-4D97-AF65-F5344CB8AC3E}">
        <p14:creationId xmlns:p14="http://schemas.microsoft.com/office/powerpoint/2010/main" val="449390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ext&#10;&#10;Description automatically generated">
            <a:extLst>
              <a:ext uri="{FF2B5EF4-FFF2-40B4-BE49-F238E27FC236}">
                <a16:creationId xmlns:a16="http://schemas.microsoft.com/office/drawing/2014/main" id="{541AAE42-7139-AB32-8CCB-A61EAC5FD79D}"/>
              </a:ext>
            </a:extLst>
          </p:cNvPr>
          <p:cNvPicPr>
            <a:picLocks noChangeAspect="1"/>
          </p:cNvPicPr>
          <p:nvPr/>
        </p:nvPicPr>
        <p:blipFill>
          <a:blip r:embed="rId2"/>
          <a:stretch>
            <a:fillRect/>
          </a:stretch>
        </p:blipFill>
        <p:spPr>
          <a:xfrm>
            <a:off x="1159073" y="0"/>
            <a:ext cx="6825853" cy="5143500"/>
          </a:xfrm>
          <a:prstGeom prst="rect">
            <a:avLst/>
          </a:prstGeom>
        </p:spPr>
      </p:pic>
    </p:spTree>
    <p:extLst>
      <p:ext uri="{BB962C8B-B14F-4D97-AF65-F5344CB8AC3E}">
        <p14:creationId xmlns:p14="http://schemas.microsoft.com/office/powerpoint/2010/main" val="319932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A person with pink hair&#10;&#10;Description automatically generated">
            <a:extLst>
              <a:ext uri="{FF2B5EF4-FFF2-40B4-BE49-F238E27FC236}">
                <a16:creationId xmlns:a16="http://schemas.microsoft.com/office/drawing/2014/main" id="{3FE74B16-0689-9198-353C-83FD87E8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175" y="0"/>
            <a:ext cx="3803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A screenshot of a computer screen&#10;&#10;Description automatically generated">
            <a:extLst>
              <a:ext uri="{FF2B5EF4-FFF2-40B4-BE49-F238E27FC236}">
                <a16:creationId xmlns:a16="http://schemas.microsoft.com/office/drawing/2014/main" id="{C935D8CF-33EA-276B-9B06-5054BA335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0275" y="0"/>
            <a:ext cx="2203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9FE97EC-0ECD-A4FD-81B1-2EF48651AAD3}"/>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Course Website </a:t>
            </a:r>
            <a:endParaRPr lang="en-US" altLang="en-US" sz="3300">
              <a:solidFill>
                <a:srgbClr val="FF0000"/>
              </a:solidFill>
            </a:endParaRPr>
          </a:p>
        </p:txBody>
      </p:sp>
      <p:sp>
        <p:nvSpPr>
          <p:cNvPr id="69634" name="TextBox 2">
            <a:extLst>
              <a:ext uri="{FF2B5EF4-FFF2-40B4-BE49-F238E27FC236}">
                <a16:creationId xmlns:a16="http://schemas.microsoft.com/office/drawing/2014/main" id="{3DE864D1-5559-BB8F-8CCF-17CBEBBAF78F}"/>
              </a:ext>
            </a:extLst>
          </p:cNvPr>
          <p:cNvSpPr txBox="1">
            <a:spLocks noChangeArrowheads="1"/>
          </p:cNvSpPr>
          <p:nvPr/>
        </p:nvSpPr>
        <p:spPr bwMode="auto">
          <a:xfrm>
            <a:off x="2673350" y="4443413"/>
            <a:ext cx="379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hlinkClick r:id="rId2"/>
              </a:rPr>
              <a:t>https://iplaw.allard.ubc.ca/</a:t>
            </a:r>
            <a:r>
              <a:rPr lang="en-US" altLang="en-US"/>
              <a:t> </a:t>
            </a:r>
          </a:p>
        </p:txBody>
      </p:sp>
      <p:pic>
        <p:nvPicPr>
          <p:cNvPr id="8" name="Content Placeholder 7" descr="Graphical user interface, text&#10;&#10;Description automatically generated">
            <a:extLst>
              <a:ext uri="{FF2B5EF4-FFF2-40B4-BE49-F238E27FC236}">
                <a16:creationId xmlns:a16="http://schemas.microsoft.com/office/drawing/2014/main" id="{A2E04DCA-8BF1-73AD-9A85-C49C668813B2}"/>
              </a:ext>
            </a:extLst>
          </p:cNvPr>
          <p:cNvPicPr>
            <a:picLocks noGrp="1" noChangeAspect="1"/>
          </p:cNvPicPr>
          <p:nvPr>
            <p:ph sz="quarter" idx="10"/>
          </p:nvPr>
        </p:nvPicPr>
        <p:blipFill>
          <a:blip r:embed="rId3"/>
          <a:stretch>
            <a:fillRect/>
          </a:stretch>
        </p:blipFill>
        <p:spPr>
          <a:xfrm>
            <a:off x="3232150" y="823913"/>
            <a:ext cx="2679700" cy="3365500"/>
          </a:xfrm>
        </p:spPr>
      </p:pic>
      <p:pic>
        <p:nvPicPr>
          <p:cNvPr id="69636" name="Picture 2" descr="Graphical user interface, website&#10;&#10;Description automatically generated">
            <a:extLst>
              <a:ext uri="{FF2B5EF4-FFF2-40B4-BE49-F238E27FC236}">
                <a16:creationId xmlns:a16="http://schemas.microsoft.com/office/drawing/2014/main" id="{4B5A0462-BC94-A578-0577-3A921A2FA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030288"/>
            <a:ext cx="39608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descr="A collage of a person with pink hair&#10;&#10;Description automatically generated">
            <a:extLst>
              <a:ext uri="{FF2B5EF4-FFF2-40B4-BE49-F238E27FC236}">
                <a16:creationId xmlns:a16="http://schemas.microsoft.com/office/drawing/2014/main" id="{DE69E1A6-08D0-4D2D-8147-907FC2BBD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988" y="0"/>
            <a:ext cx="22320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A person standing in front of a screens&#10;&#10;Description automatically generated">
            <a:extLst>
              <a:ext uri="{FF2B5EF4-FFF2-40B4-BE49-F238E27FC236}">
                <a16:creationId xmlns:a16="http://schemas.microsoft.com/office/drawing/2014/main" id="{AA3CB8A6-E6EE-64BB-D291-A2D67C285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0"/>
            <a:ext cx="6048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A screenshot of a person&#10;&#10;Description automatically generated">
            <a:extLst>
              <a:ext uri="{FF2B5EF4-FFF2-40B4-BE49-F238E27FC236}">
                <a16:creationId xmlns:a16="http://schemas.microsoft.com/office/drawing/2014/main" id="{F634A7D4-6F42-A10F-98C1-59AFBDB8D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0"/>
            <a:ext cx="2387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A close-up of a painting&#10;&#10;Description automatically generated">
            <a:extLst>
              <a:ext uri="{FF2B5EF4-FFF2-40B4-BE49-F238E27FC236}">
                <a16:creationId xmlns:a16="http://schemas.microsoft.com/office/drawing/2014/main" id="{C945EAFA-EE30-BBDF-8864-313265980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538" y="0"/>
            <a:ext cx="35909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A screenshot of a white page&#10;&#10;Description automatically generated">
            <a:extLst>
              <a:ext uri="{FF2B5EF4-FFF2-40B4-BE49-F238E27FC236}">
                <a16:creationId xmlns:a16="http://schemas.microsoft.com/office/drawing/2014/main" id="{817D019F-E848-965B-1CF2-D8A1BDC0C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863" y="0"/>
            <a:ext cx="22002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A screenshot of a phone&#10;&#10;Description automatically generated">
            <a:extLst>
              <a:ext uri="{FF2B5EF4-FFF2-40B4-BE49-F238E27FC236}">
                <a16:creationId xmlns:a16="http://schemas.microsoft.com/office/drawing/2014/main" id="{A025E90B-F4EF-C8F6-9C65-2F4B6D15A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700" y="0"/>
            <a:ext cx="2260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6175-106A-0967-9DD3-6B70CAEC5CBC}"/>
            </a:ext>
          </a:extLst>
        </p:cNvPr>
        <p:cNvGrpSpPr/>
        <p:nvPr/>
      </p:nvGrpSpPr>
      <p:grpSpPr>
        <a:xfrm>
          <a:off x="0" y="0"/>
          <a:ext cx="0" cy="0"/>
          <a:chOff x="0" y="0"/>
          <a:chExt cx="0" cy="0"/>
        </a:xfrm>
      </p:grpSpPr>
      <p:pic>
        <p:nvPicPr>
          <p:cNvPr id="86017" name="Picture 1">
            <a:extLst>
              <a:ext uri="{FF2B5EF4-FFF2-40B4-BE49-F238E27FC236}">
                <a16:creationId xmlns:a16="http://schemas.microsoft.com/office/drawing/2014/main" id="{19F23C17-B760-4C57-8AB2-4AA808DC3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1347788"/>
            <a:ext cx="630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a:extLst>
              <a:ext uri="{FF2B5EF4-FFF2-40B4-BE49-F238E27FC236}">
                <a16:creationId xmlns:a16="http://schemas.microsoft.com/office/drawing/2014/main" id="{A9CA7DE2-6758-5691-29B2-18154546D951}"/>
              </a:ext>
            </a:extLst>
          </p:cNvPr>
          <p:cNvSpPr txBox="1">
            <a:spLocks noChangeArrowheads="1"/>
          </p:cNvSpPr>
          <p:nvPr/>
        </p:nvSpPr>
        <p:spPr bwMode="auto">
          <a:xfrm>
            <a:off x="1798644" y="267494"/>
            <a:ext cx="5546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dirty="0">
                <a:solidFill>
                  <a:srgbClr val="00B0F0"/>
                </a:solidFill>
              </a:rPr>
              <a:t>Where we have been</a:t>
            </a:r>
            <a:r>
              <a:rPr lang="en-US" altLang="en-US" sz="4000" dirty="0">
                <a:solidFill>
                  <a:srgbClr val="FF0000"/>
                </a:solidFill>
              </a:rPr>
              <a:t>…</a:t>
            </a:r>
          </a:p>
        </p:txBody>
      </p:sp>
    </p:spTree>
    <p:extLst>
      <p:ext uri="{BB962C8B-B14F-4D97-AF65-F5344CB8AC3E}">
        <p14:creationId xmlns:p14="http://schemas.microsoft.com/office/powerpoint/2010/main" val="34867778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9FE76A-9D94-D416-D994-BF8D77C22778}"/>
              </a:ext>
            </a:extLst>
          </p:cNvPr>
          <p:cNvSpPr txBox="1"/>
          <p:nvPr/>
        </p:nvSpPr>
        <p:spPr>
          <a:xfrm>
            <a:off x="2130755" y="23654"/>
            <a:ext cx="4882490" cy="769441"/>
          </a:xfrm>
          <a:prstGeom prst="rect">
            <a:avLst/>
          </a:prstGeom>
          <a:noFill/>
        </p:spPr>
        <p:txBody>
          <a:bodyPr wrap="none" rtlCol="0">
            <a:spAutoFit/>
          </a:bodyPr>
          <a:lstStyle/>
          <a:p>
            <a:r>
              <a:rPr lang="en-US" sz="4400" dirty="0">
                <a:solidFill>
                  <a:srgbClr val="FFFF00"/>
                </a:solidFill>
              </a:rPr>
              <a:t>In Week 12 Slides</a:t>
            </a:r>
            <a:r>
              <a:rPr lang="en-US" sz="4400" dirty="0">
                <a:solidFill>
                  <a:srgbClr val="FF0000"/>
                </a:solidFill>
              </a:rPr>
              <a:t>!</a:t>
            </a:r>
          </a:p>
        </p:txBody>
      </p:sp>
      <p:pic>
        <p:nvPicPr>
          <p:cNvPr id="4" name="Picture 3" descr="A cartoon of a bear holding a hockey stick&#10;&#10;Description automatically generated">
            <a:extLst>
              <a:ext uri="{FF2B5EF4-FFF2-40B4-BE49-F238E27FC236}">
                <a16:creationId xmlns:a16="http://schemas.microsoft.com/office/drawing/2014/main" id="{59B84225-2475-BBAD-2FF7-9191985682A8}"/>
              </a:ext>
            </a:extLst>
          </p:cNvPr>
          <p:cNvPicPr>
            <a:picLocks noChangeAspect="1"/>
          </p:cNvPicPr>
          <p:nvPr/>
        </p:nvPicPr>
        <p:blipFill>
          <a:blip r:embed="rId2"/>
          <a:stretch>
            <a:fillRect/>
          </a:stretch>
        </p:blipFill>
        <p:spPr>
          <a:xfrm>
            <a:off x="794663" y="793095"/>
            <a:ext cx="7554674" cy="4249504"/>
          </a:xfrm>
          <a:prstGeom prst="rect">
            <a:avLst/>
          </a:prstGeom>
        </p:spPr>
      </p:pic>
    </p:spTree>
    <p:extLst>
      <p:ext uri="{BB962C8B-B14F-4D97-AF65-F5344CB8AC3E}">
        <p14:creationId xmlns:p14="http://schemas.microsoft.com/office/powerpoint/2010/main" val="2644794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7CA44-9DBF-BC16-19A5-B0D7D4D2FE4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1">
            <a:extLst>
              <a:ext uri="{FF2B5EF4-FFF2-40B4-BE49-F238E27FC236}">
                <a16:creationId xmlns:a16="http://schemas.microsoft.com/office/drawing/2014/main" id="{1C17735D-AF01-A06E-7D01-40F0A32E639A}"/>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17442" name="Content Placeholder 3" descr="Crystal_Project_pause-queue.png">
            <a:extLst>
              <a:ext uri="{FF2B5EF4-FFF2-40B4-BE49-F238E27FC236}">
                <a16:creationId xmlns:a16="http://schemas.microsoft.com/office/drawing/2014/main" id="{CD8855E3-BD69-4B33-39E1-43CE40514E1D}"/>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3" name="Content Placeholder 3" descr="Crystal_Project_pause-queue.png">
            <a:extLst>
              <a:ext uri="{FF2B5EF4-FFF2-40B4-BE49-F238E27FC236}">
                <a16:creationId xmlns:a16="http://schemas.microsoft.com/office/drawing/2014/main" id="{521CB0B1-87D6-2C2C-CFF0-77EDB5645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F128D-532A-871F-42EE-1A12C648EA68}"/>
              </a:ext>
            </a:extLst>
          </p:cNvPr>
          <p:cNvSpPr>
            <a:spLocks noGrp="1"/>
          </p:cNvSpPr>
          <p:nvPr>
            <p:ph sz="quarter" idx="10"/>
          </p:nvPr>
        </p:nvSpPr>
        <p:spPr>
          <a:xfrm>
            <a:off x="1485900" y="1075434"/>
            <a:ext cx="6172200" cy="2825029"/>
          </a:xfrm>
        </p:spPr>
        <p:txBody>
          <a:bodyPr/>
          <a:lstStyle/>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extLst>
      <p:ext uri="{BB962C8B-B14F-4D97-AF65-F5344CB8AC3E}">
        <p14:creationId xmlns:p14="http://schemas.microsoft.com/office/powerpoint/2010/main" val="38716590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13580491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68C8-ED76-916C-0C82-3AAED130E7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2A1E8-A248-BAAA-6DA4-0642A6369C58}"/>
              </a:ext>
            </a:extLst>
          </p:cNvPr>
          <p:cNvSpPr>
            <a:spLocks noGrp="1"/>
          </p:cNvSpPr>
          <p:nvPr>
            <p:ph sz="quarter" idx="10"/>
          </p:nvPr>
        </p:nvSpPr>
        <p:spPr>
          <a:xfrm>
            <a:off x="457200" y="1055688"/>
            <a:ext cx="8229600" cy="3238500"/>
          </a:xfrm>
        </p:spPr>
        <p:txBody>
          <a:bodyPr/>
          <a:lstStyle/>
          <a:p>
            <a:pPr marL="0" indent="0">
              <a:buFont typeface="Arial" panose="020B0604020202020204" pitchFamily="34" charset="0"/>
              <a:buNone/>
              <a:defRPr/>
            </a:pPr>
            <a:r>
              <a:rPr lang="en-CA" sz="2400" dirty="0">
                <a:solidFill>
                  <a:srgbClr val="FFFF00"/>
                </a:solidFill>
              </a:rPr>
              <a:t>Intellectual Property Law </a:t>
            </a:r>
            <a:r>
              <a:rPr lang="en-CA" sz="2400" dirty="0">
                <a:solidFill>
                  <a:schemeClr val="bg1"/>
                </a:solidFill>
              </a:rPr>
              <a:t>is about</a:t>
            </a:r>
            <a:r>
              <a:rPr lang="en-CA" sz="2400" dirty="0">
                <a:solidFill>
                  <a:srgbClr val="FF0000"/>
                </a:solidFill>
              </a:rPr>
              <a:t>:</a:t>
            </a:r>
          </a:p>
          <a:p>
            <a:pPr>
              <a:buFont typeface="+mj-lt"/>
              <a:buAutoNum type="arabicPeriod"/>
              <a:defRPr/>
            </a:pPr>
            <a:r>
              <a:rPr lang="en-CA" sz="2400" dirty="0">
                <a:solidFill>
                  <a:schemeClr val="bg1"/>
                </a:solidFill>
              </a:rPr>
              <a:t>What kinds of </a:t>
            </a:r>
            <a:r>
              <a:rPr lang="en-CA" sz="2400" dirty="0">
                <a:solidFill>
                  <a:srgbClr val="FFFF00"/>
                </a:solidFill>
              </a:rPr>
              <a:t>creations of the mind </a:t>
            </a:r>
            <a:r>
              <a:rPr lang="en-CA" sz="2400" dirty="0">
                <a:solidFill>
                  <a:schemeClr val="bg1"/>
                </a:solidFill>
              </a:rPr>
              <a:t>can one have rights in</a:t>
            </a:r>
            <a:r>
              <a:rPr lang="en-CA" sz="2400" dirty="0">
                <a:solidFill>
                  <a:srgbClr val="FF0000"/>
                </a:solidFill>
              </a:rPr>
              <a:t>?</a:t>
            </a:r>
          </a:p>
          <a:p>
            <a:pPr>
              <a:buFont typeface="+mj-lt"/>
              <a:buAutoNum type="arabicPeriod"/>
              <a:defRPr/>
            </a:pPr>
            <a:r>
              <a:rPr lang="en-CA" sz="2400" dirty="0">
                <a:solidFill>
                  <a:schemeClr val="bg1"/>
                </a:solidFill>
              </a:rPr>
              <a:t>Who can have those rights</a:t>
            </a:r>
            <a:r>
              <a:rPr lang="en-CA" sz="2400" dirty="0">
                <a:solidFill>
                  <a:srgbClr val="FF0000"/>
                </a:solidFill>
              </a:rPr>
              <a:t>?</a:t>
            </a:r>
          </a:p>
          <a:p>
            <a:pPr>
              <a:buFont typeface="+mj-lt"/>
              <a:buAutoNum type="arabicPeriod"/>
              <a:defRPr/>
            </a:pPr>
            <a:r>
              <a:rPr lang="en-CA" sz="2400" dirty="0">
                <a:solidFill>
                  <a:schemeClr val="bg1"/>
                </a:solidFill>
              </a:rPr>
              <a:t>What kinds of rights are there</a:t>
            </a:r>
            <a:r>
              <a:rPr lang="en-CA" sz="2400" dirty="0">
                <a:solidFill>
                  <a:srgbClr val="FF0000"/>
                </a:solidFill>
              </a:rPr>
              <a:t>;</a:t>
            </a:r>
            <a:r>
              <a:rPr lang="en-CA" sz="2400" dirty="0">
                <a:solidFill>
                  <a:schemeClr val="bg1"/>
                </a:solidFill>
              </a:rPr>
              <a:t> and how are those rights enforced</a:t>
            </a:r>
            <a:r>
              <a:rPr lang="en-CA" sz="2400" dirty="0">
                <a:solidFill>
                  <a:srgbClr val="FF0000"/>
                </a:solidFill>
              </a:rPr>
              <a:t>?</a:t>
            </a:r>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34006478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screenshot of a social media post&#10;&#10;Description automatically generated">
            <a:extLst>
              <a:ext uri="{FF2B5EF4-FFF2-40B4-BE49-F238E27FC236}">
                <a16:creationId xmlns:a16="http://schemas.microsoft.com/office/drawing/2014/main" id="{A7F2EFCB-A2AA-C1B8-BF84-DB1657BFB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447" y="939257"/>
            <a:ext cx="2881105" cy="395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C479C27-F34C-0418-3A98-FBEE0FEB6DCF}"/>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B6220B37-244D-23E2-DF5D-AE6781E51F78}"/>
              </a:ext>
            </a:extLst>
          </p:cNvPr>
          <p:cNvSpPr txBox="1"/>
          <p:nvPr/>
        </p:nvSpPr>
        <p:spPr>
          <a:xfrm>
            <a:off x="2339752" y="15927"/>
            <a:ext cx="4572000" cy="923330"/>
          </a:xfrm>
          <a:prstGeom prst="rect">
            <a:avLst/>
          </a:prstGeom>
          <a:noFill/>
        </p:spPr>
        <p:txBody>
          <a:bodyPr wrap="square">
            <a:spAutoFit/>
          </a:bodyPr>
          <a:lstStyle/>
          <a:p>
            <a:pPr algn="ctr"/>
            <a:r>
              <a:rPr lang="en-US" altLang="en-US" sz="5400" b="1" dirty="0">
                <a:solidFill>
                  <a:srgbClr val="FFFF00"/>
                </a:solidFill>
              </a:rPr>
              <a:t>Patents </a:t>
            </a:r>
            <a:endParaRPr lang="en-US" altLang="en-US" sz="5400" dirty="0">
              <a:solidFill>
                <a:srgbClr val="FF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descr="A group of people sitting at a table&#10;&#10;Description automatically generated">
            <a:extLst>
              <a:ext uri="{FF2B5EF4-FFF2-40B4-BE49-F238E27FC236}">
                <a16:creationId xmlns:a16="http://schemas.microsoft.com/office/drawing/2014/main" id="{0BDDF55C-B1EB-7EED-6432-60584F131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8" y="339725"/>
            <a:ext cx="752792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5B6FF14-A8EB-50D5-8039-25785A87B57F}"/>
              </a:ext>
            </a:extLst>
          </p:cNvPr>
          <p:cNvSpPr txBox="1"/>
          <p:nvPr/>
        </p:nvSpPr>
        <p:spPr>
          <a:xfrm>
            <a:off x="195263" y="4711700"/>
            <a:ext cx="8753475" cy="322263"/>
          </a:xfrm>
          <a:prstGeom prst="rect">
            <a:avLst/>
          </a:prstGeom>
          <a:noFill/>
        </p:spPr>
        <p:txBody>
          <a:bodyPr wrap="none">
            <a:spAutoFit/>
          </a:bodyPr>
          <a:lstStyle/>
          <a:p>
            <a:pPr defTabSz="342900" eaLnBrk="1" fontAlgn="auto" hangingPunct="1">
              <a:spcBef>
                <a:spcPts val="0"/>
              </a:spcBef>
              <a:spcAft>
                <a:spcPts val="0"/>
              </a:spcAft>
              <a:defRPr/>
            </a:pPr>
            <a:r>
              <a:rPr lang="en-US" sz="1500" dirty="0">
                <a:solidFill>
                  <a:prstClr val="black"/>
                </a:solidFill>
                <a:latin typeface="Arial"/>
                <a:ea typeface="+mn-ea"/>
                <a:hlinkClick r:id="rId3"/>
              </a:rPr>
              <a:t>https://iplaw.allard.ubc.ca/2020/06/01/gowlings-roch-ripley-r-nelson-godfrey-on-patent-remedies-etc/</a:t>
            </a:r>
            <a:r>
              <a:rPr lang="en-US" sz="1500" dirty="0">
                <a:solidFill>
                  <a:prstClr val="black"/>
                </a:solidFill>
                <a:latin typeface="Arial"/>
                <a:ea typeface="+mn-ea"/>
              </a:rPr>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CC6F3E-32F2-8C5E-25DB-52033D7CFF33}"/>
              </a:ext>
            </a:extLst>
          </p:cNvPr>
          <p:cNvSpPr txBox="1"/>
          <p:nvPr/>
        </p:nvSpPr>
        <p:spPr>
          <a:xfrm>
            <a:off x="478347" y="1707654"/>
            <a:ext cx="8187306" cy="2585323"/>
          </a:xfrm>
          <a:prstGeom prst="rect">
            <a:avLst/>
          </a:prstGeom>
          <a:noFill/>
        </p:spPr>
        <p:txBody>
          <a:bodyPr wrap="none" rtlCol="0">
            <a:spAutoFit/>
          </a:bodyPr>
          <a:lstStyle/>
          <a:p>
            <a:pPr marL="342900" indent="-342900" algn="ctr">
              <a:buFont typeface="Arial" panose="020B0604020202020204" pitchFamily="34" charset="0"/>
              <a:buChar char="•"/>
            </a:pPr>
            <a:r>
              <a:rPr lang="en-US" sz="5400" dirty="0">
                <a:solidFill>
                  <a:srgbClr val="FFFF00"/>
                </a:solidFill>
              </a:rPr>
              <a:t>Creativity</a:t>
            </a:r>
            <a:r>
              <a:rPr lang="en-US" sz="5400" dirty="0">
                <a:solidFill>
                  <a:schemeClr val="bg1"/>
                </a:solidFill>
              </a:rPr>
              <a:t> </a:t>
            </a:r>
            <a:r>
              <a:rPr lang="en-US" sz="5400" dirty="0">
                <a:solidFill>
                  <a:srgbClr val="00B0F0"/>
                </a:solidFill>
              </a:rPr>
              <a:t>(</a:t>
            </a:r>
            <a:r>
              <a:rPr lang="en-US" sz="5400" dirty="0">
                <a:solidFill>
                  <a:schemeClr val="bg1"/>
                </a:solidFill>
              </a:rPr>
              <a:t>Copyright</a:t>
            </a:r>
            <a:r>
              <a:rPr lang="en-US" sz="5400" dirty="0">
                <a:solidFill>
                  <a:srgbClr val="00B0F0"/>
                </a:solidFill>
              </a:rPr>
              <a:t>)</a:t>
            </a:r>
          </a:p>
          <a:p>
            <a:pPr marL="342900" indent="-342900" algn="ctr">
              <a:buFont typeface="Arial" panose="020B0604020202020204" pitchFamily="34" charset="0"/>
              <a:buChar char="•"/>
            </a:pPr>
            <a:r>
              <a:rPr lang="en-US" sz="5400" dirty="0">
                <a:solidFill>
                  <a:srgbClr val="FFFF00"/>
                </a:solidFill>
              </a:rPr>
              <a:t>Origin</a:t>
            </a:r>
            <a:r>
              <a:rPr lang="en-US" sz="5400" dirty="0">
                <a:solidFill>
                  <a:schemeClr val="bg1"/>
                </a:solidFill>
              </a:rPr>
              <a:t> </a:t>
            </a:r>
            <a:r>
              <a:rPr lang="en-US" sz="5400" dirty="0">
                <a:solidFill>
                  <a:srgbClr val="00B0F0"/>
                </a:solidFill>
              </a:rPr>
              <a:t>(</a:t>
            </a:r>
            <a:r>
              <a:rPr lang="en-US" sz="5400" dirty="0">
                <a:solidFill>
                  <a:schemeClr val="bg1"/>
                </a:solidFill>
              </a:rPr>
              <a:t>Trademarks</a:t>
            </a:r>
            <a:r>
              <a:rPr lang="en-US" sz="5400" dirty="0">
                <a:solidFill>
                  <a:srgbClr val="00B0F0"/>
                </a:solidFill>
              </a:rPr>
              <a:t>/</a:t>
            </a:r>
            <a:r>
              <a:rPr lang="en-US" sz="5400" dirty="0">
                <a:solidFill>
                  <a:schemeClr val="bg1"/>
                </a:solidFill>
              </a:rPr>
              <a:t>P</a:t>
            </a:r>
            <a:r>
              <a:rPr lang="en-US" sz="5400" dirty="0">
                <a:solidFill>
                  <a:srgbClr val="FFFF00"/>
                </a:solidFill>
              </a:rPr>
              <a:t>.</a:t>
            </a:r>
            <a:r>
              <a:rPr lang="en-US" sz="5400" dirty="0">
                <a:solidFill>
                  <a:schemeClr val="bg1"/>
                </a:solidFill>
              </a:rPr>
              <a:t>O</a:t>
            </a:r>
            <a:r>
              <a:rPr lang="en-US" sz="5400" dirty="0">
                <a:solidFill>
                  <a:srgbClr val="FFFF00"/>
                </a:solidFill>
              </a:rPr>
              <a:t>.</a:t>
            </a:r>
            <a:r>
              <a:rPr lang="en-US" sz="5400" dirty="0">
                <a:solidFill>
                  <a:srgbClr val="00B0F0"/>
                </a:solidFill>
              </a:rPr>
              <a:t>)</a:t>
            </a:r>
          </a:p>
          <a:p>
            <a:pPr marL="342900" indent="-342900" algn="ctr">
              <a:buFont typeface="Arial" panose="020B0604020202020204" pitchFamily="34" charset="0"/>
              <a:buChar char="•"/>
            </a:pPr>
            <a:r>
              <a:rPr lang="en-US" sz="5400" dirty="0">
                <a:solidFill>
                  <a:srgbClr val="FFFF00"/>
                </a:solidFill>
              </a:rPr>
              <a:t>Innovation</a:t>
            </a:r>
            <a:r>
              <a:rPr lang="en-US" sz="5400" dirty="0">
                <a:solidFill>
                  <a:schemeClr val="bg1"/>
                </a:solidFill>
              </a:rPr>
              <a:t> </a:t>
            </a:r>
            <a:r>
              <a:rPr lang="en-US" sz="5400" dirty="0">
                <a:solidFill>
                  <a:srgbClr val="00B0F0"/>
                </a:solidFill>
              </a:rPr>
              <a:t>(</a:t>
            </a:r>
            <a:r>
              <a:rPr lang="en-US" sz="5400" dirty="0">
                <a:solidFill>
                  <a:schemeClr val="bg1"/>
                </a:solidFill>
              </a:rPr>
              <a:t>Patents</a:t>
            </a:r>
            <a:r>
              <a:rPr lang="en-US" sz="5400" dirty="0">
                <a:solidFill>
                  <a:srgbClr val="00B0F0"/>
                </a:solidFill>
              </a:rPr>
              <a:t>)</a:t>
            </a:r>
          </a:p>
        </p:txBody>
      </p:sp>
      <p:sp>
        <p:nvSpPr>
          <p:cNvPr id="3" name="TextBox 2">
            <a:extLst>
              <a:ext uri="{FF2B5EF4-FFF2-40B4-BE49-F238E27FC236}">
                <a16:creationId xmlns:a16="http://schemas.microsoft.com/office/drawing/2014/main" id="{760DAEC3-BC75-2047-0EC1-3ED035BF9DA1}"/>
              </a:ext>
            </a:extLst>
          </p:cNvPr>
          <p:cNvSpPr txBox="1"/>
          <p:nvPr/>
        </p:nvSpPr>
        <p:spPr>
          <a:xfrm>
            <a:off x="874257" y="342691"/>
            <a:ext cx="7395486" cy="1015663"/>
          </a:xfrm>
          <a:prstGeom prst="rect">
            <a:avLst/>
          </a:prstGeom>
          <a:noFill/>
        </p:spPr>
        <p:txBody>
          <a:bodyPr wrap="none" rtlCol="0">
            <a:spAutoFit/>
          </a:bodyPr>
          <a:lstStyle/>
          <a:p>
            <a:r>
              <a:rPr lang="en-US" sz="6000" b="1" dirty="0">
                <a:solidFill>
                  <a:srgbClr val="FF0000"/>
                </a:solidFill>
                <a:highlight>
                  <a:srgbClr val="FFFF00"/>
                </a:highlight>
                <a:latin typeface="Times New Roman" panose="02020603050405020304" pitchFamily="18" charset="0"/>
                <a:cs typeface="Times New Roman" panose="02020603050405020304" pitchFamily="18" charset="0"/>
              </a:rPr>
              <a:t>Core Human Concept</a:t>
            </a:r>
          </a:p>
        </p:txBody>
      </p:sp>
    </p:spTree>
    <p:extLst>
      <p:ext uri="{BB962C8B-B14F-4D97-AF65-F5344CB8AC3E}">
        <p14:creationId xmlns:p14="http://schemas.microsoft.com/office/powerpoint/2010/main" val="6795968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CC6F3E-32F2-8C5E-25DB-52033D7CFF33}"/>
              </a:ext>
            </a:extLst>
          </p:cNvPr>
          <p:cNvSpPr txBox="1"/>
          <p:nvPr/>
        </p:nvSpPr>
        <p:spPr>
          <a:xfrm>
            <a:off x="786121" y="1779662"/>
            <a:ext cx="7571753" cy="2585323"/>
          </a:xfrm>
          <a:prstGeom prst="rect">
            <a:avLst/>
          </a:prstGeom>
          <a:noFill/>
        </p:spPr>
        <p:txBody>
          <a:bodyPr wrap="none" rtlCol="0">
            <a:spAutoFit/>
          </a:bodyPr>
          <a:lstStyle/>
          <a:p>
            <a:pPr marL="342900" indent="-342900" algn="ctr">
              <a:buFont typeface="Arial" panose="020B0604020202020204" pitchFamily="34" charset="0"/>
              <a:buChar char="•"/>
            </a:pPr>
            <a:r>
              <a:rPr lang="en-US" sz="5400" dirty="0">
                <a:solidFill>
                  <a:srgbClr val="FFFF00"/>
                </a:solidFill>
              </a:rPr>
              <a:t>Fixation</a:t>
            </a:r>
            <a:r>
              <a:rPr lang="en-US" sz="5400" dirty="0">
                <a:solidFill>
                  <a:schemeClr val="bg1"/>
                </a:solidFill>
              </a:rPr>
              <a:t> </a:t>
            </a:r>
            <a:r>
              <a:rPr lang="en-US" sz="5400" dirty="0">
                <a:solidFill>
                  <a:srgbClr val="00B0F0"/>
                </a:solidFill>
              </a:rPr>
              <a:t>(</a:t>
            </a:r>
            <a:r>
              <a:rPr lang="en-US" sz="5400" dirty="0">
                <a:solidFill>
                  <a:schemeClr val="bg1"/>
                </a:solidFill>
              </a:rPr>
              <a:t>Copyright</a:t>
            </a:r>
            <a:r>
              <a:rPr lang="en-US" sz="5400" dirty="0">
                <a:solidFill>
                  <a:srgbClr val="00B0F0"/>
                </a:solidFill>
              </a:rPr>
              <a:t>)</a:t>
            </a:r>
          </a:p>
          <a:p>
            <a:pPr marL="342900" indent="-342900" algn="ctr">
              <a:buFont typeface="Arial" panose="020B0604020202020204" pitchFamily="34" charset="0"/>
              <a:buChar char="•"/>
            </a:pPr>
            <a:r>
              <a:rPr lang="en-US" sz="5400" dirty="0">
                <a:solidFill>
                  <a:srgbClr val="FFFF00"/>
                </a:solidFill>
              </a:rPr>
              <a:t>Use</a:t>
            </a:r>
            <a:r>
              <a:rPr lang="en-US" sz="5400" dirty="0">
                <a:solidFill>
                  <a:schemeClr val="bg1"/>
                </a:solidFill>
              </a:rPr>
              <a:t> </a:t>
            </a:r>
            <a:r>
              <a:rPr lang="en-US" sz="5400" dirty="0">
                <a:solidFill>
                  <a:srgbClr val="00B0F0"/>
                </a:solidFill>
              </a:rPr>
              <a:t>(</a:t>
            </a:r>
            <a:r>
              <a:rPr lang="en-US" sz="5400" dirty="0">
                <a:solidFill>
                  <a:schemeClr val="bg1"/>
                </a:solidFill>
              </a:rPr>
              <a:t>Trademarks</a:t>
            </a:r>
            <a:r>
              <a:rPr lang="en-US" sz="5400" dirty="0">
                <a:solidFill>
                  <a:srgbClr val="00B0F0"/>
                </a:solidFill>
              </a:rPr>
              <a:t>/</a:t>
            </a:r>
            <a:r>
              <a:rPr lang="en-US" sz="5400" dirty="0">
                <a:solidFill>
                  <a:schemeClr val="bg1"/>
                </a:solidFill>
              </a:rPr>
              <a:t>P</a:t>
            </a:r>
            <a:r>
              <a:rPr lang="en-US" sz="5400" dirty="0">
                <a:solidFill>
                  <a:srgbClr val="FFFF00"/>
                </a:solidFill>
              </a:rPr>
              <a:t>.</a:t>
            </a:r>
            <a:r>
              <a:rPr lang="en-US" sz="5400" dirty="0">
                <a:solidFill>
                  <a:schemeClr val="bg1"/>
                </a:solidFill>
              </a:rPr>
              <a:t>O</a:t>
            </a:r>
            <a:r>
              <a:rPr lang="en-US" sz="5400" dirty="0">
                <a:solidFill>
                  <a:srgbClr val="FFFF00"/>
                </a:solidFill>
              </a:rPr>
              <a:t>.</a:t>
            </a:r>
            <a:r>
              <a:rPr lang="en-US" sz="5400" dirty="0">
                <a:solidFill>
                  <a:srgbClr val="00B0F0"/>
                </a:solidFill>
              </a:rPr>
              <a:t>)</a:t>
            </a:r>
          </a:p>
          <a:p>
            <a:pPr marL="342900" indent="-342900" algn="ctr">
              <a:buFont typeface="Arial" panose="020B0604020202020204" pitchFamily="34" charset="0"/>
              <a:buChar char="•"/>
            </a:pPr>
            <a:r>
              <a:rPr lang="en-US" sz="5400" dirty="0">
                <a:solidFill>
                  <a:srgbClr val="FFFF00"/>
                </a:solidFill>
              </a:rPr>
              <a:t>Usability</a:t>
            </a:r>
            <a:r>
              <a:rPr lang="en-US" sz="5400" dirty="0">
                <a:solidFill>
                  <a:schemeClr val="bg1"/>
                </a:solidFill>
              </a:rPr>
              <a:t> </a:t>
            </a:r>
            <a:r>
              <a:rPr lang="en-US" sz="5400" dirty="0">
                <a:solidFill>
                  <a:srgbClr val="00B0F0"/>
                </a:solidFill>
              </a:rPr>
              <a:t>(</a:t>
            </a:r>
            <a:r>
              <a:rPr lang="en-US" sz="5400" dirty="0">
                <a:solidFill>
                  <a:schemeClr val="bg1"/>
                </a:solidFill>
              </a:rPr>
              <a:t>Patents</a:t>
            </a:r>
            <a:r>
              <a:rPr lang="en-US" sz="5400" dirty="0">
                <a:solidFill>
                  <a:srgbClr val="00B0F0"/>
                </a:solidFill>
              </a:rPr>
              <a:t>)</a:t>
            </a:r>
          </a:p>
        </p:txBody>
      </p:sp>
      <p:sp>
        <p:nvSpPr>
          <p:cNvPr id="3" name="TextBox 2">
            <a:extLst>
              <a:ext uri="{FF2B5EF4-FFF2-40B4-BE49-F238E27FC236}">
                <a16:creationId xmlns:a16="http://schemas.microsoft.com/office/drawing/2014/main" id="{A75CE464-0C11-10B8-EF8E-9F1E25D6F51D}"/>
              </a:ext>
            </a:extLst>
          </p:cNvPr>
          <p:cNvSpPr txBox="1"/>
          <p:nvPr/>
        </p:nvSpPr>
        <p:spPr>
          <a:xfrm>
            <a:off x="661856" y="270683"/>
            <a:ext cx="7820282" cy="1015663"/>
          </a:xfrm>
          <a:prstGeom prst="rect">
            <a:avLst/>
          </a:prstGeom>
          <a:noFill/>
        </p:spPr>
        <p:txBody>
          <a:bodyPr wrap="none" rtlCol="0">
            <a:spAutoFit/>
          </a:bodyPr>
          <a:lstStyle/>
          <a:p>
            <a:r>
              <a:rPr lang="en-US" sz="6000" b="1" dirty="0">
                <a:solidFill>
                  <a:srgbClr val="FF0000"/>
                </a:solidFill>
                <a:highlight>
                  <a:srgbClr val="FFFF00"/>
                </a:highlight>
                <a:latin typeface="Times New Roman" panose="02020603050405020304" pitchFamily="18" charset="0"/>
                <a:cs typeface="Times New Roman" panose="02020603050405020304" pitchFamily="18" charset="0"/>
              </a:rPr>
              <a:t>Core Legal Mechanism</a:t>
            </a:r>
          </a:p>
        </p:txBody>
      </p:sp>
    </p:spTree>
    <p:extLst>
      <p:ext uri="{BB962C8B-B14F-4D97-AF65-F5344CB8AC3E}">
        <p14:creationId xmlns:p14="http://schemas.microsoft.com/office/powerpoint/2010/main" val="10551629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CC6F3E-32F2-8C5E-25DB-52033D7CFF33}"/>
              </a:ext>
            </a:extLst>
          </p:cNvPr>
          <p:cNvSpPr txBox="1"/>
          <p:nvPr/>
        </p:nvSpPr>
        <p:spPr>
          <a:xfrm>
            <a:off x="433495" y="1563638"/>
            <a:ext cx="8277010" cy="3416320"/>
          </a:xfrm>
          <a:prstGeom prst="rect">
            <a:avLst/>
          </a:prstGeom>
          <a:noFill/>
        </p:spPr>
        <p:txBody>
          <a:bodyPr wrap="none" rtlCol="0">
            <a:spAutoFit/>
          </a:bodyPr>
          <a:lstStyle/>
          <a:p>
            <a:pPr marL="342900" indent="-342900" algn="ctr">
              <a:buFont typeface="Arial" panose="020B0604020202020204" pitchFamily="34" charset="0"/>
              <a:buChar char="•"/>
            </a:pPr>
            <a:r>
              <a:rPr lang="en-US" sz="5400" dirty="0">
                <a:solidFill>
                  <a:srgbClr val="FFFF00"/>
                </a:solidFill>
              </a:rPr>
              <a:t>User</a:t>
            </a:r>
            <a:r>
              <a:rPr lang="en-US" sz="5400" dirty="0">
                <a:solidFill>
                  <a:srgbClr val="00B0F0"/>
                </a:solidFill>
              </a:rPr>
              <a:t>’</a:t>
            </a:r>
            <a:r>
              <a:rPr lang="en-US" sz="5400" dirty="0">
                <a:solidFill>
                  <a:srgbClr val="FFFF00"/>
                </a:solidFill>
              </a:rPr>
              <a:t>s Rights</a:t>
            </a:r>
            <a:r>
              <a:rPr lang="en-US" sz="5400" dirty="0">
                <a:solidFill>
                  <a:schemeClr val="bg1"/>
                </a:solidFill>
              </a:rPr>
              <a:t> </a:t>
            </a:r>
            <a:r>
              <a:rPr lang="en-US" sz="5400" dirty="0">
                <a:solidFill>
                  <a:srgbClr val="00B0F0"/>
                </a:solidFill>
              </a:rPr>
              <a:t>(</a:t>
            </a:r>
            <a:r>
              <a:rPr lang="en-US" sz="5400" dirty="0">
                <a:solidFill>
                  <a:schemeClr val="bg1"/>
                </a:solidFill>
              </a:rPr>
              <a:t>Copyright</a:t>
            </a:r>
            <a:r>
              <a:rPr lang="en-US" sz="5400" dirty="0">
                <a:solidFill>
                  <a:srgbClr val="00B0F0"/>
                </a:solidFill>
              </a:rPr>
              <a:t>)</a:t>
            </a:r>
          </a:p>
          <a:p>
            <a:pPr marL="342900" indent="-342900" algn="ctr">
              <a:buFont typeface="Arial" panose="020B0604020202020204" pitchFamily="34" charset="0"/>
              <a:buChar char="•"/>
            </a:pPr>
            <a:r>
              <a:rPr lang="en-US" sz="5400" dirty="0">
                <a:solidFill>
                  <a:srgbClr val="FFFF00"/>
                </a:solidFill>
              </a:rPr>
              <a:t>Consumer Rights</a:t>
            </a:r>
            <a:r>
              <a:rPr lang="en-US" sz="5400" dirty="0">
                <a:solidFill>
                  <a:schemeClr val="bg1"/>
                </a:solidFill>
              </a:rPr>
              <a:t> </a:t>
            </a:r>
          </a:p>
          <a:p>
            <a:pPr algn="ctr"/>
            <a:r>
              <a:rPr lang="en-US" sz="5400" dirty="0">
                <a:solidFill>
                  <a:srgbClr val="00B0F0"/>
                </a:solidFill>
              </a:rPr>
              <a:t>(</a:t>
            </a:r>
            <a:r>
              <a:rPr lang="en-US" sz="5400" dirty="0">
                <a:solidFill>
                  <a:schemeClr val="bg1"/>
                </a:solidFill>
              </a:rPr>
              <a:t>Trademarks</a:t>
            </a:r>
            <a:r>
              <a:rPr lang="en-US" sz="5400" dirty="0">
                <a:solidFill>
                  <a:srgbClr val="00B0F0"/>
                </a:solidFill>
              </a:rPr>
              <a:t>/</a:t>
            </a:r>
            <a:r>
              <a:rPr lang="en-US" sz="5400" dirty="0">
                <a:solidFill>
                  <a:schemeClr val="bg1"/>
                </a:solidFill>
              </a:rPr>
              <a:t>P</a:t>
            </a:r>
            <a:r>
              <a:rPr lang="en-US" sz="5400" dirty="0">
                <a:solidFill>
                  <a:srgbClr val="FFFF00"/>
                </a:solidFill>
              </a:rPr>
              <a:t>.</a:t>
            </a:r>
            <a:r>
              <a:rPr lang="en-US" sz="5400" dirty="0">
                <a:solidFill>
                  <a:schemeClr val="bg1"/>
                </a:solidFill>
              </a:rPr>
              <a:t>O</a:t>
            </a:r>
            <a:r>
              <a:rPr lang="en-US" sz="5400" dirty="0">
                <a:solidFill>
                  <a:srgbClr val="FFFF00"/>
                </a:solidFill>
              </a:rPr>
              <a:t>.</a:t>
            </a:r>
            <a:r>
              <a:rPr lang="en-US" sz="5400" dirty="0">
                <a:solidFill>
                  <a:srgbClr val="00B0F0"/>
                </a:solidFill>
              </a:rPr>
              <a:t>)</a:t>
            </a:r>
          </a:p>
          <a:p>
            <a:pPr marL="342900" indent="-342900" algn="ctr">
              <a:buFont typeface="Arial" panose="020B0604020202020204" pitchFamily="34" charset="0"/>
              <a:buChar char="•"/>
            </a:pPr>
            <a:r>
              <a:rPr lang="en-US" sz="5400" dirty="0">
                <a:solidFill>
                  <a:srgbClr val="FFFF00"/>
                </a:solidFill>
              </a:rPr>
              <a:t>Anti</a:t>
            </a:r>
            <a:r>
              <a:rPr lang="en-US" sz="5400" dirty="0">
                <a:solidFill>
                  <a:srgbClr val="00B0F0"/>
                </a:solidFill>
              </a:rPr>
              <a:t>-</a:t>
            </a:r>
            <a:r>
              <a:rPr lang="en-US" sz="5400" dirty="0">
                <a:solidFill>
                  <a:srgbClr val="FFFF00"/>
                </a:solidFill>
              </a:rPr>
              <a:t>Monopoly</a:t>
            </a:r>
            <a:r>
              <a:rPr lang="en-US" sz="5400" dirty="0">
                <a:solidFill>
                  <a:schemeClr val="bg1"/>
                </a:solidFill>
              </a:rPr>
              <a:t> </a:t>
            </a:r>
            <a:r>
              <a:rPr lang="en-US" sz="5400" dirty="0">
                <a:solidFill>
                  <a:srgbClr val="00B0F0"/>
                </a:solidFill>
              </a:rPr>
              <a:t>(</a:t>
            </a:r>
            <a:r>
              <a:rPr lang="en-US" sz="5400" dirty="0">
                <a:solidFill>
                  <a:schemeClr val="bg1"/>
                </a:solidFill>
              </a:rPr>
              <a:t>Patents</a:t>
            </a:r>
            <a:r>
              <a:rPr lang="en-US" sz="5400" dirty="0">
                <a:solidFill>
                  <a:srgbClr val="00B0F0"/>
                </a:solidFill>
              </a:rPr>
              <a:t>)</a:t>
            </a:r>
          </a:p>
        </p:txBody>
      </p:sp>
      <p:sp>
        <p:nvSpPr>
          <p:cNvPr id="5" name="TextBox 4">
            <a:extLst>
              <a:ext uri="{FF2B5EF4-FFF2-40B4-BE49-F238E27FC236}">
                <a16:creationId xmlns:a16="http://schemas.microsoft.com/office/drawing/2014/main" id="{52D45CDC-CB9E-93C9-53D0-7D58A622E5DA}"/>
              </a:ext>
            </a:extLst>
          </p:cNvPr>
          <p:cNvSpPr txBox="1"/>
          <p:nvPr/>
        </p:nvSpPr>
        <p:spPr>
          <a:xfrm>
            <a:off x="1439652" y="267494"/>
            <a:ext cx="6264696" cy="1015663"/>
          </a:xfrm>
          <a:prstGeom prst="rect">
            <a:avLst/>
          </a:prstGeom>
          <a:noFill/>
        </p:spPr>
        <p:txBody>
          <a:bodyPr wrap="square">
            <a:spAutoFit/>
          </a:bodyPr>
          <a:lstStyle/>
          <a:p>
            <a:r>
              <a:rPr lang="en-US" sz="6000" b="1" dirty="0">
                <a:solidFill>
                  <a:srgbClr val="FF0000"/>
                </a:solidFill>
                <a:highlight>
                  <a:srgbClr val="FFFF00"/>
                </a:highlight>
                <a:latin typeface="Times New Roman" panose="02020603050405020304" pitchFamily="18" charset="0"/>
                <a:cs typeface="Times New Roman" panose="02020603050405020304" pitchFamily="18" charset="0"/>
              </a:rPr>
              <a:t>Core Public Right</a:t>
            </a:r>
          </a:p>
        </p:txBody>
      </p:sp>
    </p:spTree>
    <p:extLst>
      <p:ext uri="{BB962C8B-B14F-4D97-AF65-F5344CB8AC3E}">
        <p14:creationId xmlns:p14="http://schemas.microsoft.com/office/powerpoint/2010/main" val="24265541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4F81965D-546A-6AD2-EB24-0C99DAC0A003}"/>
              </a:ext>
            </a:extLst>
          </p:cNvPr>
          <p:cNvSpPr>
            <a:spLocks noGrp="1" noChangeArrowheads="1"/>
          </p:cNvSpPr>
          <p:nvPr>
            <p:ph type="title"/>
          </p:nvPr>
        </p:nvSpPr>
        <p:spPr bwMode="auto">
          <a:xfrm>
            <a:off x="1485900" y="3772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solidFill>
                  <a:schemeClr val="bg1"/>
                </a:solidFill>
                <a:latin typeface="Times New Roman" panose="02020603050405020304" pitchFamily="18" charset="0"/>
                <a:cs typeface="Times New Roman" panose="02020603050405020304" pitchFamily="18" charset="0"/>
              </a:rPr>
              <a:t>Meta Perspective</a:t>
            </a:r>
          </a:p>
        </p:txBody>
      </p:sp>
      <p:pic>
        <p:nvPicPr>
          <p:cNvPr id="4" name="Picture 3" descr="A light in the sky&#10;&#10;Description automatically generated">
            <a:extLst>
              <a:ext uri="{FF2B5EF4-FFF2-40B4-BE49-F238E27FC236}">
                <a16:creationId xmlns:a16="http://schemas.microsoft.com/office/drawing/2014/main" id="{601C4705-B163-5EA7-54F7-CDE5B95A2BFD}"/>
              </a:ext>
            </a:extLst>
          </p:cNvPr>
          <p:cNvPicPr>
            <a:picLocks noChangeAspect="1"/>
          </p:cNvPicPr>
          <p:nvPr/>
        </p:nvPicPr>
        <p:blipFill>
          <a:blip r:embed="rId2"/>
          <a:stretch>
            <a:fillRect/>
          </a:stretch>
        </p:blipFill>
        <p:spPr>
          <a:xfrm>
            <a:off x="1939301" y="1006972"/>
            <a:ext cx="5297838" cy="3521317"/>
          </a:xfrm>
          <a:prstGeom prst="rect">
            <a:avLst/>
          </a:prstGeom>
        </p:spPr>
      </p:pic>
      <p:sp>
        <p:nvSpPr>
          <p:cNvPr id="5" name="TextBox 4">
            <a:extLst>
              <a:ext uri="{FF2B5EF4-FFF2-40B4-BE49-F238E27FC236}">
                <a16:creationId xmlns:a16="http://schemas.microsoft.com/office/drawing/2014/main" id="{7DA5B1FB-9DFA-3233-C279-5E5394367CEF}"/>
              </a:ext>
            </a:extLst>
          </p:cNvPr>
          <p:cNvSpPr txBox="1"/>
          <p:nvPr/>
        </p:nvSpPr>
        <p:spPr>
          <a:xfrm>
            <a:off x="2171918" y="4497803"/>
            <a:ext cx="4832605" cy="461665"/>
          </a:xfrm>
          <a:prstGeom prst="rect">
            <a:avLst/>
          </a:prstGeom>
          <a:noFill/>
        </p:spPr>
        <p:txBody>
          <a:bodyPr wrap="none" rtlCol="0">
            <a:spAutoFit/>
          </a:bodyPr>
          <a:lstStyle/>
          <a:p>
            <a:r>
              <a:rPr lang="en-US" sz="1600" dirty="0">
                <a:solidFill>
                  <a:schemeClr val="bg1"/>
                </a:solidFill>
              </a:rPr>
              <a:t>Earth from 3.7 Billion Miles Away (1990 Voyager 1</a:t>
            </a:r>
            <a:r>
              <a:rPr lang="en-US" dirty="0">
                <a:solidFill>
                  <a:schemeClr val="bg1"/>
                </a:solidFill>
              </a:rPr>
              <a:t>)</a:t>
            </a:r>
          </a:p>
        </p:txBody>
      </p:sp>
    </p:spTree>
    <p:extLst>
      <p:ext uri="{BB962C8B-B14F-4D97-AF65-F5344CB8AC3E}">
        <p14:creationId xmlns:p14="http://schemas.microsoft.com/office/powerpoint/2010/main" val="34849091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807A1C-9624-F038-CC3C-7E22DCE0C61B}"/>
              </a:ext>
            </a:extLst>
          </p:cNvPr>
          <p:cNvSpPr txBox="1"/>
          <p:nvPr/>
        </p:nvSpPr>
        <p:spPr>
          <a:xfrm>
            <a:off x="1344193" y="1707654"/>
            <a:ext cx="6455613" cy="1569660"/>
          </a:xfrm>
          <a:prstGeom prst="rect">
            <a:avLst/>
          </a:prstGeom>
          <a:noFill/>
        </p:spPr>
        <p:txBody>
          <a:bodyPr wrap="none" rtlCol="0">
            <a:spAutoFit/>
          </a:bodyPr>
          <a:lstStyle/>
          <a:p>
            <a:r>
              <a:rPr lang="en-US" sz="9600" dirty="0">
                <a:solidFill>
                  <a:srgbClr val="00B0F0"/>
                </a:solidFill>
                <a:latin typeface="Apple Chancery" panose="03020702040506060504" pitchFamily="66" charset="-79"/>
                <a:cs typeface="Apple Chancery" panose="03020702040506060504" pitchFamily="66" charset="-79"/>
              </a:rPr>
              <a:t>Storytelling</a:t>
            </a:r>
          </a:p>
        </p:txBody>
      </p:sp>
    </p:spTree>
    <p:extLst>
      <p:ext uri="{BB962C8B-B14F-4D97-AF65-F5344CB8AC3E}">
        <p14:creationId xmlns:p14="http://schemas.microsoft.com/office/powerpoint/2010/main" val="11113714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Title 5">
            <a:extLst>
              <a:ext uri="{FF2B5EF4-FFF2-40B4-BE49-F238E27FC236}">
                <a16:creationId xmlns:a16="http://schemas.microsoft.com/office/drawing/2014/main" id="{1960BDDC-EA84-F751-CE65-A8007135C3E9}"/>
              </a:ext>
            </a:extLst>
          </p:cNvPr>
          <p:cNvSpPr>
            <a:spLocks noGrp="1" noChangeArrowheads="1"/>
          </p:cNvSpPr>
          <p:nvPr>
            <p:ph type="title"/>
          </p:nvPr>
        </p:nvSpPr>
        <p:spPr bwMode="auto">
          <a:xfrm>
            <a:off x="1485900" y="76200"/>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Patents</a:t>
            </a:r>
          </a:p>
        </p:txBody>
      </p:sp>
      <p:sp>
        <p:nvSpPr>
          <p:cNvPr id="2" name="Content Placeholder 1">
            <a:extLst>
              <a:ext uri="{FF2B5EF4-FFF2-40B4-BE49-F238E27FC236}">
                <a16:creationId xmlns:a16="http://schemas.microsoft.com/office/drawing/2014/main" id="{4C55FC43-13E9-947B-666D-C0BB67A9D2EE}"/>
              </a:ext>
            </a:extLst>
          </p:cNvPr>
          <p:cNvSpPr>
            <a:spLocks noGrp="1"/>
          </p:cNvSpPr>
          <p:nvPr>
            <p:ph idx="1"/>
          </p:nvPr>
        </p:nvSpPr>
        <p:spPr>
          <a:xfrm>
            <a:off x="468313" y="1058863"/>
            <a:ext cx="8496300" cy="3692525"/>
          </a:xfrm>
        </p:spPr>
        <p:txBody>
          <a:bodyPr>
            <a:normAutofit fontScale="77500" lnSpcReduction="20000"/>
          </a:bodyPr>
          <a:lstStyle/>
          <a:p>
            <a:pPr marL="0" indent="0">
              <a:buFont typeface="Arial" panose="020B0604020202020204" pitchFamily="34" charset="0"/>
              <a:buNone/>
              <a:defRPr/>
            </a:pPr>
            <a:r>
              <a:rPr lang="en-US" sz="3450" b="1" dirty="0">
                <a:solidFill>
                  <a:schemeClr val="bg1"/>
                </a:solidFill>
              </a:rPr>
              <a:t>First</a:t>
            </a:r>
            <a:r>
              <a:rPr lang="en-US" sz="3450" b="1" dirty="0">
                <a:solidFill>
                  <a:srgbClr val="FF0000"/>
                </a:solidFill>
              </a:rPr>
              <a:t>…</a:t>
            </a:r>
          </a:p>
          <a:p>
            <a:pPr>
              <a:lnSpc>
                <a:spcPct val="120000"/>
              </a:lnSpc>
              <a:defRPr/>
            </a:pPr>
            <a:r>
              <a:rPr lang="en-US" sz="2625" dirty="0">
                <a:solidFill>
                  <a:schemeClr val="bg1"/>
                </a:solidFill>
              </a:rPr>
              <a:t>Introduction to patents</a:t>
            </a:r>
          </a:p>
          <a:p>
            <a:pPr>
              <a:lnSpc>
                <a:spcPct val="120000"/>
              </a:lnSpc>
              <a:defRPr/>
            </a:pPr>
            <a:r>
              <a:rPr lang="en-US" sz="2625" dirty="0">
                <a:solidFill>
                  <a:srgbClr val="FFFF00"/>
                </a:solidFill>
              </a:rPr>
              <a:t>Patentable subject matter</a:t>
            </a:r>
          </a:p>
          <a:p>
            <a:pPr lvl="1">
              <a:lnSpc>
                <a:spcPct val="120000"/>
              </a:lnSpc>
              <a:buFont typeface="Wingdings" pitchFamily="2" charset="2"/>
              <a:buChar char="§"/>
              <a:defRPr/>
            </a:pPr>
            <a:r>
              <a:rPr lang="en-US" sz="2625" dirty="0">
                <a:solidFill>
                  <a:srgbClr val="FF0000"/>
                </a:solidFill>
              </a:rPr>
              <a:t>Invention</a:t>
            </a:r>
          </a:p>
          <a:p>
            <a:pPr lvl="2">
              <a:lnSpc>
                <a:spcPct val="120000"/>
              </a:lnSpc>
              <a:buFont typeface="Courier New" panose="02070309020205020404" pitchFamily="49" charset="0"/>
              <a:buChar char="o"/>
              <a:defRPr/>
            </a:pPr>
            <a:r>
              <a:rPr lang="en-US" sz="2625" dirty="0">
                <a:solidFill>
                  <a:schemeClr val="bg1"/>
                </a:solidFill>
              </a:rPr>
              <a:t>Composition of matter; manufacture; machine; art; process; improvement</a:t>
            </a:r>
          </a:p>
          <a:p>
            <a:pPr>
              <a:lnSpc>
                <a:spcPct val="120000"/>
              </a:lnSpc>
              <a:defRPr/>
            </a:pPr>
            <a:r>
              <a:rPr lang="en-US" sz="2625" dirty="0">
                <a:solidFill>
                  <a:srgbClr val="FFFF00"/>
                </a:solidFill>
              </a:rPr>
              <a:t>Non-patentable subject matter</a:t>
            </a:r>
          </a:p>
          <a:p>
            <a:pPr lvl="2">
              <a:lnSpc>
                <a:spcPct val="120000"/>
              </a:lnSpc>
              <a:buFont typeface="Courier New" panose="02070309020205020404" pitchFamily="49" charset="0"/>
              <a:buChar char="o"/>
              <a:defRPr/>
            </a:pPr>
            <a:r>
              <a:rPr lang="en-US" sz="2625" dirty="0">
                <a:solidFill>
                  <a:srgbClr val="FF0000"/>
                </a:solidFill>
              </a:rPr>
              <a:t>Mere scientific principles or abstract theorem</a:t>
            </a:r>
            <a:r>
              <a:rPr lang="en-US" sz="2625" dirty="0">
                <a:solidFill>
                  <a:schemeClr val="bg1"/>
                </a:solidFill>
              </a:rPr>
              <a:t>; professional arts; </a:t>
            </a:r>
            <a:r>
              <a:rPr lang="en-US" sz="2625" dirty="0">
                <a:solidFill>
                  <a:srgbClr val="FFFF00"/>
                </a:solidFill>
              </a:rPr>
              <a:t>higher life forms</a:t>
            </a:r>
            <a:r>
              <a:rPr lang="en-US" sz="2625" dirty="0">
                <a:solidFill>
                  <a:schemeClr val="bg1"/>
                </a:solidFill>
              </a:rPr>
              <a:t>; methods of medical or surgical treatment</a:t>
            </a:r>
          </a:p>
        </p:txBody>
      </p:sp>
      <p:sp>
        <p:nvSpPr>
          <p:cNvPr id="4" name="Slide Number Placeholder 3">
            <a:extLst>
              <a:ext uri="{FF2B5EF4-FFF2-40B4-BE49-F238E27FC236}">
                <a16:creationId xmlns:a16="http://schemas.microsoft.com/office/drawing/2014/main" id="{5A17E4D9-238A-1D0E-0E0E-DD1CB936671C}"/>
              </a:ext>
            </a:extLst>
          </p:cNvPr>
          <p:cNvSpPr>
            <a:spLocks noGrp="1"/>
          </p:cNvSpPr>
          <p:nvPr>
            <p:ph type="sldNum" sz="quarter" idx="12"/>
          </p:nvPr>
        </p:nvSpPr>
        <p:spPr/>
        <p:txBody>
          <a:bodyPr/>
          <a:lstStyle/>
          <a:p>
            <a:pPr defTabSz="342900" eaLnBrk="1" fontAlgn="auto" hangingPunct="1">
              <a:spcBef>
                <a:spcPts val="0"/>
              </a:spcBef>
              <a:spcAft>
                <a:spcPts val="0"/>
              </a:spcAft>
              <a:defRPr/>
            </a:pPr>
            <a:fld id="{916BDA10-7FC7-874E-85F4-EC1E039696C1}" type="slidenum">
              <a:rPr lang="en-US" sz="1350">
                <a:solidFill>
                  <a:prstClr val="black"/>
                </a:solidFill>
                <a:latin typeface="Arial"/>
                <a:ea typeface="+mn-ea"/>
              </a:rPr>
              <a:pPr defTabSz="342900" eaLnBrk="1" fontAlgn="auto" hangingPunct="1">
                <a:spcBef>
                  <a:spcPts val="0"/>
                </a:spcBef>
                <a:spcAft>
                  <a:spcPts val="0"/>
                </a:spcAft>
                <a:defRPr/>
              </a:pPr>
              <a:t>99</a:t>
            </a:fld>
            <a:endParaRPr lang="en-US" sz="1350">
              <a:solidFill>
                <a:prstClr val="black"/>
              </a:solidFill>
              <a:latin typeface="Arial"/>
              <a:ea typeface="+mn-ea"/>
            </a:endParaRPr>
          </a:p>
        </p:txBody>
      </p:sp>
    </p:spTree>
  </p:cSld>
  <p:clrMapOvr>
    <a:masterClrMapping/>
  </p:clrMapOvr>
</p:sld>
</file>

<file path=ppt/theme/theme1.xml><?xml version="1.0" encoding="utf-8"?>
<a:theme xmlns:a="http://schemas.openxmlformats.org/drawingml/2006/main" name="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13250</TotalTime>
  <Words>10225</Words>
  <Application>Microsoft Macintosh PowerPoint</Application>
  <PresentationFormat>On-screen Show (16:9)</PresentationFormat>
  <Paragraphs>941</Paragraphs>
  <Slides>268</Slides>
  <Notes>73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268</vt:i4>
      </vt:variant>
    </vt:vector>
  </HeadingPairs>
  <TitlesOfParts>
    <vt:vector size="284" baseType="lpstr">
      <vt:lpstr>MS PGothic</vt:lpstr>
      <vt:lpstr>American Typewriter</vt:lpstr>
      <vt:lpstr>Apple Chancery</vt:lpstr>
      <vt:lpstr>Apple Chancery</vt:lpstr>
      <vt:lpstr>Arial</vt:lpstr>
      <vt:lpstr>Calibri</vt:lpstr>
      <vt:lpstr>Comic Sans MS</vt:lpstr>
      <vt:lpstr>Courier New</vt:lpstr>
      <vt:lpstr>Lucida Console</vt:lpstr>
      <vt:lpstr>P22 Typewriter</vt:lpstr>
      <vt:lpstr>Times New Roman</vt:lpstr>
      <vt:lpstr>Verdana</vt:lpstr>
      <vt:lpstr>Whitney Book</vt:lpstr>
      <vt:lpstr>WhitneyHTF-Bold</vt:lpstr>
      <vt:lpstr>Wingdings</vt:lpstr>
      <vt:lpstr>Office Theme</vt:lpstr>
      <vt:lpstr>PowerPoint Presentation</vt:lpstr>
      <vt:lpstr>PowerPoint Presentation</vt:lpstr>
      <vt:lpstr>PowerPoint Presentation</vt:lpstr>
      <vt:lpstr>PowerPoint Presentation</vt:lpstr>
      <vt:lpstr>PowerPoint Presentation</vt:lpstr>
      <vt:lpstr>Text</vt:lpstr>
      <vt:lpstr>Former Text</vt:lpstr>
      <vt:lpstr>Course Website </vt:lpstr>
      <vt:lpstr>PowerPoint Presentation</vt:lpstr>
      <vt:lpstr> For full privileges on the website  </vt:lpstr>
      <vt:lpstr>PowerPoint Presentation</vt:lpstr>
      <vt:lpstr>Why post?</vt:lpstr>
      <vt:lpstr>Tips:</vt:lpstr>
      <vt:lpstr>PowerPoint Presentation</vt:lpstr>
      <vt:lpstr>Anything &amp; everything can be done via email if you prefer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of this Course</vt:lpstr>
      <vt:lpstr>Let’s talk about…</vt:lpstr>
      <vt:lpstr>A modest proposal…</vt:lpstr>
      <vt:lpstr>PowerPoint Presentation</vt:lpstr>
      <vt:lpstr>PowerPoint Presentation</vt:lpstr>
      <vt:lpstr>Office “Hours”: Ideally Tuesdays  just after class but am flexible…</vt:lpstr>
      <vt:lpstr>Entirely optional but please…</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 Perspective</vt:lpstr>
      <vt:lpstr>PowerPoint Presentation</vt:lpstr>
      <vt:lpstr>Patents</vt:lpstr>
      <vt:lpstr>Patents</vt:lpstr>
      <vt:lpstr>Patents</vt:lpstr>
      <vt:lpstr>Patents</vt:lpstr>
      <vt:lpstr>The Patent Bargain</vt:lpstr>
      <vt:lpstr>Patents</vt:lpstr>
      <vt:lpstr>PowerPoint Presentation</vt:lpstr>
      <vt:lpstr>PowerPoint Presentation</vt:lpstr>
      <vt:lpstr>PowerPoint Presentation</vt:lpstr>
      <vt:lpstr>On with the show…</vt:lpstr>
      <vt:lpstr>Patents</vt:lpstr>
      <vt:lpstr>My comments on majority decision in Harvard College  (have edited out regrettably inappropriate comments)</vt:lpstr>
      <vt:lpstr>PowerPoint Presentation</vt:lpstr>
      <vt:lpstr>Patents</vt:lpstr>
      <vt:lpstr>Patents</vt:lpstr>
      <vt:lpstr>Patents</vt:lpstr>
      <vt:lpstr>PowerPoint Presentation</vt:lpstr>
      <vt:lpstr>Patents</vt:lpstr>
      <vt:lpstr>PowerPoint Presentation</vt:lpstr>
      <vt:lpstr>PowerPoint Presentation</vt:lpstr>
      <vt:lpstr>Patents</vt:lpstr>
      <vt:lpstr>PowerPoint Presentation</vt:lpstr>
      <vt:lpstr>Patents</vt:lpstr>
      <vt:lpstr>PowerPoint Presentation</vt:lpstr>
      <vt:lpstr>PowerPoint Presentation</vt:lpstr>
      <vt:lpstr>PowerPoint Presentation</vt:lpstr>
      <vt:lpstr>PowerPoint Presentation</vt:lpstr>
      <vt:lpstr>Patents</vt:lpstr>
      <vt:lpstr>Patents</vt:lpstr>
      <vt:lpstr>Patents</vt:lpstr>
      <vt:lpstr>PowerPoint Presentation</vt:lpstr>
      <vt:lpstr>PowerPoint Presentation</vt:lpstr>
      <vt:lpstr>Pause</vt:lpstr>
      <vt:lpstr>Patent Requirements</vt:lpstr>
      <vt:lpstr>PowerPoint Presentation</vt:lpstr>
      <vt:lpstr>PowerPoint Presentation</vt:lpstr>
      <vt:lpstr>PowerPoint Presentation</vt:lpstr>
      <vt:lpstr>Patents</vt:lpstr>
      <vt:lpstr>Patents</vt:lpstr>
      <vt:lpstr>Patents</vt:lpstr>
      <vt:lpstr>Patents</vt:lpstr>
      <vt:lpstr>Patents</vt:lpstr>
      <vt:lpstr>Patents</vt:lpstr>
      <vt:lpstr>Patents</vt:lpstr>
      <vt:lpstr>Patents</vt:lpstr>
      <vt:lpstr>Patents</vt:lpstr>
      <vt:lpstr>Patents</vt:lpstr>
      <vt:lpstr>PowerPoint Presentation</vt:lpstr>
      <vt:lpstr>Pause</vt:lpstr>
      <vt:lpstr>Patents</vt:lpstr>
      <vt:lpstr>PowerPoint Presentation</vt:lpstr>
      <vt:lpstr>Patents: Doublepatenting/evergreening </vt:lpstr>
      <vt:lpstr>Patents</vt:lpstr>
      <vt:lpstr>A “Prior Art” story</vt:lpstr>
      <vt:lpstr>Chronology</vt:lpstr>
      <vt:lpstr>Court decided…</vt:lpstr>
      <vt:lpstr>PowerPoint Presentation</vt:lpstr>
      <vt:lpstr>   Result: Creation of a meaningless     Computer  Game/TV Console Divide</vt:lpstr>
      <vt:lpstr>PowerPoint Presentation</vt:lpstr>
      <vt:lpstr>Pause</vt:lpstr>
      <vt:lpstr>Patents</vt:lpstr>
      <vt:lpstr>Patents</vt:lpstr>
      <vt:lpstr>PowerPoint Presentation</vt:lpstr>
      <vt:lpstr>PowerPoint Presentation</vt:lpstr>
      <vt:lpstr>PowerPoint Presentation</vt:lpstr>
      <vt:lpstr>Patents</vt:lpstr>
      <vt:lpstr>Patents</vt:lpstr>
      <vt:lpstr>Patents</vt:lpstr>
      <vt:lpstr>Patents</vt:lpstr>
      <vt:lpstr>PowerPoint Presentation</vt:lpstr>
      <vt:lpstr>PowerPoint Presentation</vt:lpstr>
      <vt:lpstr>Pause</vt:lpstr>
      <vt:lpstr>Patents</vt:lpstr>
      <vt:lpstr>PowerPoint Presentation</vt:lpstr>
      <vt:lpstr>Patents</vt:lpstr>
      <vt:lpstr>Patents</vt:lpstr>
      <vt:lpstr>Patents</vt:lpstr>
      <vt:lpstr>Patents</vt:lpstr>
      <vt:lpstr>PowerPoint Presentation</vt:lpstr>
      <vt:lpstr>Pause</vt:lpstr>
      <vt:lpstr>Patents</vt:lpstr>
      <vt:lpstr>Patents</vt:lpstr>
      <vt:lpstr>Patents</vt:lpstr>
      <vt:lpstr>Dr. Janet (not Jane) Ridout</vt:lpstr>
      <vt:lpstr>PowerPoint Presentation</vt:lpstr>
      <vt:lpstr>PowerPoint Presentation</vt:lpstr>
      <vt:lpstr>Pause</vt:lpstr>
      <vt:lpstr>On with the show…</vt:lpstr>
      <vt:lpstr>PowerPoint Presentation</vt:lpstr>
      <vt:lpstr>Patents</vt:lpstr>
      <vt:lpstr>Patents</vt:lpstr>
      <vt:lpstr>Patents</vt:lpstr>
      <vt:lpstr>PowerPoint Presentation</vt:lpstr>
      <vt:lpstr>PowerPoint Presentation</vt:lpstr>
      <vt:lpstr>Patents</vt:lpstr>
      <vt:lpstr>Patents</vt:lpstr>
      <vt:lpstr>PowerPoint Presentation</vt:lpstr>
      <vt:lpstr>Patents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Patents: Post-grant Issues</vt:lpstr>
      <vt:lpstr>Patents: Post-grant Issues</vt:lpstr>
      <vt:lpstr>Patents: Post-grant Issues</vt:lpstr>
      <vt:lpstr>Patents: Post-grant Issues</vt:lpstr>
      <vt:lpstr>PowerPoint Presentation</vt:lpstr>
      <vt:lpstr>Pause</vt:lpstr>
      <vt:lpstr>Patents: Patent infringement </vt:lpstr>
      <vt:lpstr>Patents: Patent infringement</vt:lpstr>
      <vt:lpstr>Patents: Defences to patent infringement </vt:lpstr>
      <vt:lpstr>Patents: Defences to patent infringement </vt:lpstr>
      <vt:lpstr>Patents: Defences to patent infringement redux </vt:lpstr>
      <vt:lpstr>Patents: Defences to patent infringement redux </vt:lpstr>
      <vt:lpstr>Patents: Defences to patent infringement redux </vt:lpstr>
      <vt:lpstr>Patents: Defences to patent infringement redux </vt:lpstr>
      <vt:lpstr>Patents: Defences to patent infringement redux </vt:lpstr>
      <vt:lpstr>Patents: Defences to patent infringement redux </vt:lpstr>
      <vt:lpstr>Patents: Defences to patent  infringement redux </vt:lpstr>
      <vt:lpstr>Patents: Defences to patent infringement redux </vt:lpstr>
      <vt:lpstr>Patents: Defences to patent infringement redux </vt:lpstr>
      <vt:lpstr>Patents: Jurisdiction </vt:lpstr>
      <vt:lpstr>PowerPoint Presentation</vt:lpstr>
      <vt:lpstr>Pause</vt:lpstr>
      <vt:lpstr>Patents</vt:lpstr>
      <vt:lpstr>PowerPoint Presentation</vt:lpstr>
      <vt:lpstr>PowerPoint Presentation</vt:lpstr>
      <vt:lpstr>Pause</vt:lpstr>
      <vt:lpstr>PowerPoint Presentation</vt:lpstr>
      <vt:lpstr>PowerPoint Presentation</vt:lpstr>
      <vt:lpstr>Final Exam </vt:lpstr>
      <vt:lpstr>Studying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Always include a cat picture</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Jon Festinger</cp:lastModifiedBy>
  <cp:revision>423</cp:revision>
  <cp:lastPrinted>2016-07-11T18:15:24Z</cp:lastPrinted>
  <dcterms:created xsi:type="dcterms:W3CDTF">2010-06-15T20:07:28Z</dcterms:created>
  <dcterms:modified xsi:type="dcterms:W3CDTF">2024-04-09T15:48:55Z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15115918</vt:lpwstr>
  </property>
  <property fmtid="{D5CDD505-2E9C-101B-9397-08002B2CF9AE}" name="NXPowerLiteSettings" pid="3">
    <vt:lpwstr>C700052003A000</vt:lpwstr>
  </property>
  <property fmtid="{D5CDD505-2E9C-101B-9397-08002B2CF9AE}" name="NXPowerLiteVersion" pid="4">
    <vt:lpwstr>D8.0.8</vt:lpwstr>
  </property>
</Properties>
</file>