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slide+xml" PartName="/ppt/slides/slide182.xml"/>
  <Override ContentType="application/vnd.openxmlformats-officedocument.presentationml.slide+xml" PartName="/ppt/slides/slide183.xml"/>
  <Override ContentType="application/vnd.openxmlformats-officedocument.presentationml.slide+xml" PartName="/ppt/slides/slide184.xml"/>
  <Override ContentType="application/vnd.openxmlformats-officedocument.presentationml.slide+xml" PartName="/ppt/slides/slide185.xml"/>
  <Override ContentType="application/vnd.openxmlformats-officedocument.presentationml.slide+xml" PartName="/ppt/slides/slide186.xml"/>
  <Override ContentType="application/vnd.openxmlformats-officedocument.presentationml.slide+xml" PartName="/ppt/slides/slide187.xml"/>
  <Override ContentType="application/vnd.openxmlformats-officedocument.presentationml.slide+xml" PartName="/ppt/slides/slide188.xml"/>
  <Override ContentType="application/vnd.openxmlformats-officedocument.presentationml.slide+xml" PartName="/ppt/slides/slide189.xml"/>
  <Override ContentType="application/vnd.openxmlformats-officedocument.presentationml.slide+xml" PartName="/ppt/slides/slide190.xml"/>
  <Override ContentType="application/vnd.openxmlformats-officedocument.presentationml.slide+xml" PartName="/ppt/slides/slide191.xml"/>
  <Override ContentType="application/vnd.openxmlformats-officedocument.presentationml.slide+xml" PartName="/ppt/slides/slide192.xml"/>
  <Override ContentType="application/vnd.openxmlformats-officedocument.presentationml.slide+xml" PartName="/ppt/slides/slide193.xml"/>
  <Override ContentType="application/vnd.openxmlformats-officedocument.presentationml.slide+xml" PartName="/ppt/slides/slide194.xml"/>
  <Override ContentType="application/vnd.openxmlformats-officedocument.presentationml.slide+xml" PartName="/ppt/slides/slide195.xml"/>
  <Override ContentType="application/vnd.openxmlformats-officedocument.presentationml.slide+xml" PartName="/ppt/slides/slide196.xml"/>
  <Override ContentType="application/vnd.openxmlformats-officedocument.presentationml.slide+xml" PartName="/ppt/slides/slide197.xml"/>
  <Override ContentType="application/vnd.openxmlformats-officedocument.presentationml.slide+xml" PartName="/ppt/slides/slide198.xml"/>
  <Override ContentType="application/vnd.openxmlformats-officedocument.presentationml.slide+xml" PartName="/ppt/slides/slide199.xml"/>
  <Override ContentType="application/vnd.openxmlformats-officedocument.presentationml.slide+xml" PartName="/ppt/slides/slide200.xml"/>
  <Override ContentType="application/vnd.openxmlformats-officedocument.presentationml.slide+xml" PartName="/ppt/slides/slide201.xml"/>
  <Override ContentType="application/vnd.openxmlformats-officedocument.presentationml.slide+xml" PartName="/ppt/slides/slide202.xml"/>
  <Override ContentType="application/vnd.openxmlformats-officedocument.presentationml.slide+xml" PartName="/ppt/slides/slide203.xml"/>
  <Override ContentType="application/vnd.openxmlformats-officedocument.presentationml.slide+xml" PartName="/ppt/slides/slide204.xml"/>
  <Override ContentType="application/vnd.openxmlformats-officedocument.presentationml.slide+xml" PartName="/ppt/slides/slide205.xml"/>
  <Override ContentType="application/vnd.openxmlformats-officedocument.presentationml.slide+xml" PartName="/ppt/slides/slide206.xml"/>
  <Override ContentType="application/vnd.openxmlformats-officedocument.presentationml.slide+xml" PartName="/ppt/slides/slide207.xml"/>
  <Override ContentType="application/vnd.openxmlformats-officedocument.presentationml.slide+xml" PartName="/ppt/slides/slide208.xml"/>
  <Override ContentType="application/vnd.openxmlformats-officedocument.presentationml.slide+xml" PartName="/ppt/slides/slide209.xml"/>
  <Override ContentType="application/vnd.openxmlformats-officedocument.presentationml.slide+xml" PartName="/ppt/slides/slide210.xml"/>
  <Override ContentType="application/vnd.openxmlformats-officedocument.presentationml.slide+xml" PartName="/ppt/slides/slide211.xml"/>
  <Override ContentType="application/vnd.openxmlformats-officedocument.presentationml.slide+xml" PartName="/ppt/slides/slide212.xml"/>
  <Override ContentType="application/vnd.openxmlformats-officedocument.presentationml.slide+xml" PartName="/ppt/slides/slide213.xml"/>
  <Override ContentType="application/vnd.openxmlformats-officedocument.presentationml.slide+xml" PartName="/ppt/slides/slide214.xml"/>
  <Override ContentType="application/vnd.openxmlformats-officedocument.presentationml.slide+xml" PartName="/ppt/slides/slide215.xml"/>
  <Override ContentType="application/vnd.openxmlformats-officedocument.presentationml.slide+xml" PartName="/ppt/slides/slide216.xml"/>
  <Override ContentType="application/vnd.openxmlformats-officedocument.presentationml.slide+xml" PartName="/ppt/slides/slide217.xml"/>
  <Override ContentType="application/vnd.openxmlformats-officedocument.presentationml.slide+xml" PartName="/ppt/slides/slide218.xml"/>
  <Override ContentType="application/vnd.openxmlformats-officedocument.presentationml.slide+xml" PartName="/ppt/slides/slide219.xml"/>
  <Override ContentType="application/vnd.openxmlformats-officedocument.presentationml.slide+xml" PartName="/ppt/slides/slide220.xml"/>
  <Override ContentType="application/vnd.openxmlformats-officedocument.presentationml.slide+xml" PartName="/ppt/slides/slide221.xml"/>
  <Override ContentType="application/vnd.openxmlformats-officedocument.presentationml.slide+xml" PartName="/ppt/slides/slide222.xml"/>
  <Override ContentType="application/vnd.openxmlformats-officedocument.presentationml.slide+xml" PartName="/ppt/slides/slide223.xml"/>
  <Override ContentType="application/vnd.openxmlformats-officedocument.presentationml.slide+xml" PartName="/ppt/slides/slide224.xml"/>
  <Override ContentType="application/vnd.openxmlformats-officedocument.presentationml.slide+xml" PartName="/ppt/slides/slide225.xml"/>
  <Override ContentType="application/vnd.openxmlformats-officedocument.presentationml.slide+xml" PartName="/ppt/slides/slide226.xml"/>
  <Override ContentType="application/vnd.openxmlformats-officedocument.presentationml.slide+xml" PartName="/ppt/slides/slide227.xml"/>
  <Override ContentType="application/vnd.openxmlformats-officedocument.presentationml.slide+xml" PartName="/ppt/slides/slide228.xml"/>
  <Override ContentType="application/vnd.openxmlformats-officedocument.presentationml.slide+xml" PartName="/ppt/slides/slide229.xml"/>
  <Override ContentType="application/vnd.openxmlformats-officedocument.presentationml.slide+xml" PartName="/ppt/slides/slide230.xml"/>
  <Override ContentType="application/vnd.openxmlformats-officedocument.presentationml.slide+xml" PartName="/ppt/slides/slide231.xml"/>
  <Override ContentType="application/vnd.openxmlformats-officedocument.presentationml.slide+xml" PartName="/ppt/slides/slide232.xml"/>
  <Override ContentType="application/vnd.openxmlformats-officedocument.presentationml.slide+xml" PartName="/ppt/slides/slide233.xml"/>
  <Override ContentType="application/vnd.openxmlformats-officedocument.presentationml.slide+xml" PartName="/ppt/slides/slide234.xml"/>
  <Override ContentType="application/vnd.openxmlformats-officedocument.presentationml.slide+xml" PartName="/ppt/slides/slide235.xml"/>
  <Override ContentType="application/vnd.openxmlformats-officedocument.presentationml.slide+xml" PartName="/ppt/slides/slide236.xml"/>
  <Override ContentType="application/vnd.openxmlformats-officedocument.presentationml.slide+xml" PartName="/ppt/slides/slide237.xml"/>
  <Override ContentType="application/vnd.openxmlformats-officedocument.presentationml.slide+xml" PartName="/ppt/slides/slide238.xml"/>
  <Override ContentType="application/vnd.openxmlformats-officedocument.presentationml.slide+xml" PartName="/ppt/slides/slide239.xml"/>
  <Override ContentType="application/vnd.openxmlformats-officedocument.presentationml.slide+xml" PartName="/ppt/slides/slide240.xml"/>
  <Override ContentType="application/vnd.openxmlformats-officedocument.presentationml.slide+xml" PartName="/ppt/slides/slide241.xml"/>
  <Override ContentType="application/vnd.openxmlformats-officedocument.presentationml.slide+xml" PartName="/ppt/slides/slide242.xml"/>
  <Override ContentType="application/vnd.openxmlformats-officedocument.presentationml.slide+xml" PartName="/ppt/slides/slide243.xml"/>
  <Override ContentType="application/vnd.openxmlformats-officedocument.presentationml.slide+xml" PartName="/ppt/slides/slide244.xml"/>
  <Override ContentType="application/vnd.openxmlformats-officedocument.presentationml.slide+xml" PartName="/ppt/slides/slide245.xml"/>
  <Override ContentType="application/vnd.openxmlformats-officedocument.presentationml.slide+xml" PartName="/ppt/slides/slide246.xml"/>
  <Override ContentType="application/vnd.openxmlformats-officedocument.presentationml.slide+xml" PartName="/ppt/slides/slide247.xml"/>
  <Override ContentType="application/vnd.openxmlformats-officedocument.presentationml.slide+xml" PartName="/ppt/slides/slide248.xml"/>
  <Override ContentType="application/vnd.openxmlformats-officedocument.presentationml.slide+xml" PartName="/ppt/slides/slide249.xml"/>
  <Override ContentType="application/vnd.openxmlformats-officedocument.presentationml.slide+xml" PartName="/ppt/slides/slide250.xml"/>
  <Override ContentType="application/vnd.openxmlformats-officedocument.presentationml.slide+xml" PartName="/ppt/slides/slide251.xml"/>
  <Override ContentType="application/vnd.openxmlformats-officedocument.presentationml.slide+xml" PartName="/ppt/slides/slide252.xml"/>
  <Override ContentType="application/vnd.openxmlformats-officedocument.presentationml.slide+xml" PartName="/ppt/slides/slide253.xml"/>
  <Override ContentType="application/vnd.openxmlformats-officedocument.presentationml.slide+xml" PartName="/ppt/slides/slide254.xml"/>
  <Override ContentType="application/vnd.openxmlformats-officedocument.presentationml.slide+xml" PartName="/ppt/slides/slide255.xml"/>
  <Override ContentType="application/vnd.openxmlformats-officedocument.presentationml.slide+xml" PartName="/ppt/slides/slide256.xml"/>
  <Override ContentType="application/vnd.openxmlformats-officedocument.presentationml.slide+xml" PartName="/ppt/slides/slide257.xml"/>
  <Override ContentType="application/vnd.openxmlformats-officedocument.presentationml.slide+xml" PartName="/ppt/slides/slide258.xml"/>
  <Override ContentType="application/vnd.openxmlformats-officedocument.presentationml.slide+xml" PartName="/ppt/slides/slide259.xml"/>
  <Override ContentType="application/vnd.openxmlformats-officedocument.presentationml.slide+xml" PartName="/ppt/slides/slide260.xml"/>
  <Override ContentType="application/vnd.openxmlformats-officedocument.presentationml.slide+xml" PartName="/ppt/slides/slide261.xml"/>
  <Override ContentType="application/vnd.openxmlformats-officedocument.presentationml.slide+xml" PartName="/ppt/slides/slide262.xml"/>
  <Override ContentType="application/vnd.openxmlformats-officedocument.presentationml.slide+xml" PartName="/ppt/slides/slide263.xml"/>
  <Override ContentType="application/vnd.openxmlformats-officedocument.presentationml.slide+xml" PartName="/ppt/slides/slide264.xml"/>
  <Override ContentType="application/vnd.openxmlformats-officedocument.presentationml.slide+xml" PartName="/ppt/slides/slide265.xml"/>
  <Override ContentType="application/vnd.openxmlformats-officedocument.presentationml.slide+xml" PartName="/ppt/slides/slide266.xml"/>
  <Override ContentType="application/vnd.openxmlformats-officedocument.presentationml.slide+xml" PartName="/ppt/slides/slide267.xml"/>
  <Override ContentType="application/vnd.openxmlformats-officedocument.presentationml.slide+xml" PartName="/ppt/slides/slide268.xml"/>
  <Override ContentType="application/vnd.openxmlformats-officedocument.presentationml.slide+xml" PartName="/ppt/slides/slide269.xml"/>
  <Override ContentType="application/vnd.openxmlformats-officedocument.presentationml.slide+xml" PartName="/ppt/slides/slide270.xml"/>
  <Override ContentType="application/vnd.openxmlformats-officedocument.presentationml.slide+xml" PartName="/ppt/slides/slide271.xml"/>
  <Override ContentType="application/vnd.openxmlformats-officedocument.presentationml.slide+xml" PartName="/ppt/slides/slide272.xml"/>
  <Override ContentType="application/vnd.openxmlformats-officedocument.presentationml.slide+xml" PartName="/ppt/slides/slide273.xml"/>
  <Override ContentType="application/vnd.openxmlformats-officedocument.presentationml.slide+xml" PartName="/ppt/slides/slide274.xml"/>
  <Override ContentType="application/vnd.openxmlformats-officedocument.presentationml.slide+xml" PartName="/ppt/slides/slide275.xml"/>
  <Override ContentType="application/vnd.openxmlformats-officedocument.presentationml.slide+xml" PartName="/ppt/slides/slide276.xml"/>
  <Override ContentType="application/vnd.openxmlformats-officedocument.presentationml.slide+xml" PartName="/ppt/slides/slide277.xml"/>
  <Override ContentType="application/vnd.openxmlformats-officedocument.presentationml.slide+xml" PartName="/ppt/slides/slide278.xml"/>
  <Override ContentType="application/vnd.openxmlformats-officedocument.presentationml.slide+xml" PartName="/ppt/slides/slide279.xml"/>
  <Override ContentType="application/vnd.openxmlformats-officedocument.presentationml.slide+xml" PartName="/ppt/slides/slide280.xml"/>
  <Override ContentType="application/vnd.openxmlformats-officedocument.presentationml.slide+xml" PartName="/ppt/slides/slide281.xml"/>
  <Override ContentType="application/vnd.openxmlformats-officedocument.presentationml.slide+xml" PartName="/ppt/slides/slide282.xml"/>
  <Override ContentType="application/vnd.openxmlformats-officedocument.presentationml.slide+xml" PartName="/ppt/slides/slide283.xml"/>
  <Override ContentType="application/vnd.openxmlformats-officedocument.presentationml.slide+xml" PartName="/ppt/slides/slide284.xml"/>
  <Override ContentType="application/vnd.openxmlformats-officedocument.presentationml.slide+xml" PartName="/ppt/slides/slide285.xml"/>
  <Override ContentType="application/vnd.openxmlformats-officedocument.presentationml.slide+xml" PartName="/ppt/slides/slide286.xml"/>
  <Override ContentType="application/vnd.openxmlformats-officedocument.presentationml.slide+xml" PartName="/ppt/slides/slide287.xml"/>
  <Override ContentType="application/vnd.openxmlformats-officedocument.presentationml.slide+xml" PartName="/ppt/slides/slide288.xml"/>
  <Override ContentType="application/vnd.openxmlformats-officedocument.presentationml.slide+xml" PartName="/ppt/slides/slide289.xml"/>
  <Override ContentType="application/vnd.openxmlformats-officedocument.presentationml.slide+xml" PartName="/ppt/slides/slide290.xml"/>
  <Override ContentType="application/vnd.openxmlformats-officedocument.presentationml.slide+xml" PartName="/ppt/slides/slide291.xml"/>
  <Override ContentType="application/vnd.openxmlformats-officedocument.presentationml.slide+xml" PartName="/ppt/slides/slide292.xml"/>
  <Override ContentType="application/vnd.openxmlformats-officedocument.presentationml.slide+xml" PartName="/ppt/slides/slide293.xml"/>
  <Override ContentType="application/vnd.openxmlformats-officedocument.presentationml.slide+xml" PartName="/ppt/slides/slide294.xml"/>
  <Override ContentType="application/vnd.openxmlformats-officedocument.presentationml.slide+xml" PartName="/ppt/slides/slide295.xml"/>
  <Override ContentType="application/vnd.openxmlformats-officedocument.presentationml.slide+xml" PartName="/ppt/slides/slide296.xml"/>
  <Override ContentType="application/vnd.openxmlformats-officedocument.presentationml.slide+xml" PartName="/ppt/slides/slide297.xml"/>
  <Override ContentType="application/vnd.openxmlformats-officedocument.presentationml.slide+xml" PartName="/ppt/slides/slide298.xml"/>
  <Override ContentType="application/vnd.openxmlformats-officedocument.presentationml.slide+xml" PartName="/ppt/slides/slide299.xml"/>
  <Override ContentType="application/vnd.openxmlformats-officedocument.presentationml.slide+xml" PartName="/ppt/slides/slide300.xml"/>
  <Override ContentType="application/vnd.openxmlformats-officedocument.presentationml.slide+xml" PartName="/ppt/slides/slide301.xml"/>
  <Override ContentType="application/vnd.openxmlformats-officedocument.presentationml.slide+xml" PartName="/ppt/slides/slide302.xml"/>
  <Override ContentType="application/vnd.openxmlformats-officedocument.presentationml.slide+xml" PartName="/ppt/slides/slide303.xml"/>
  <Override ContentType="application/vnd.openxmlformats-officedocument.presentationml.slide+xml" PartName="/ppt/slides/slide304.xml"/>
  <Override ContentType="application/vnd.openxmlformats-officedocument.presentationml.slide+xml" PartName="/ppt/slides/slide305.xml"/>
  <Override ContentType="application/vnd.openxmlformats-officedocument.presentationml.slide+xml" PartName="/ppt/slides/slide306.xml"/>
  <Override ContentType="application/vnd.openxmlformats-officedocument.presentationml.slide+xml" PartName="/ppt/slides/slide307.xml"/>
  <Override ContentType="application/vnd.openxmlformats-officedocument.presentationml.slide+xml" PartName="/ppt/slides/slide308.xml"/>
  <Override ContentType="application/vnd.openxmlformats-officedocument.presentationml.slide+xml" PartName="/ppt/slides/slide309.xml"/>
  <Override ContentType="application/vnd.openxmlformats-officedocument.presentationml.slide+xml" PartName="/ppt/slides/slide310.xml"/>
  <Override ContentType="application/vnd.openxmlformats-officedocument.presentationml.slide+xml" PartName="/ppt/slides/slide311.xml"/>
  <Override ContentType="application/vnd.openxmlformats-officedocument.presentationml.slide+xml" PartName="/ppt/slides/slide312.xml"/>
  <Override ContentType="application/vnd.openxmlformats-officedocument.presentationml.slide+xml" PartName="/ppt/slides/slide313.xml"/>
  <Override ContentType="application/vnd.openxmlformats-officedocument.presentationml.slide+xml" PartName="/ppt/slides/slide314.xml"/>
  <Override ContentType="application/vnd.openxmlformats-officedocument.presentationml.slide+xml" PartName="/ppt/slides/slide315.xml"/>
  <Override ContentType="application/vnd.openxmlformats-officedocument.presentationml.slide+xml" PartName="/ppt/slides/slide316.xml"/>
  <Override ContentType="application/vnd.openxmlformats-officedocument.presentationml.slide+xml" PartName="/ppt/slides/slide317.xml"/>
  <Override ContentType="application/vnd.openxmlformats-officedocument.presentationml.slide+xml" PartName="/ppt/slides/slide318.xml"/>
  <Override ContentType="application/vnd.openxmlformats-officedocument.presentationml.slide+xml" PartName="/ppt/slides/slide319.xml"/>
  <Override ContentType="application/vnd.openxmlformats-officedocument.presentationml.slide+xml" PartName="/ppt/slides/slide320.xml"/>
  <Override ContentType="application/vnd.openxmlformats-officedocument.presentationml.slide+xml" PartName="/ppt/slides/slide321.xml"/>
  <Override ContentType="application/vnd.openxmlformats-officedocument.presentationml.slide+xml" PartName="/ppt/slides/slide322.xml"/>
  <Override ContentType="application/vnd.openxmlformats-officedocument.presentationml.slide+xml" PartName="/ppt/slides/slide323.xml"/>
  <Override ContentType="application/vnd.openxmlformats-officedocument.presentationml.slide+xml" PartName="/ppt/slides/slide324.xml"/>
  <Override ContentType="application/vnd.openxmlformats-officedocument.presentationml.slide+xml" PartName="/ppt/slides/slide325.xml"/>
  <Override ContentType="application/vnd.openxmlformats-officedocument.presentationml.slide+xml" PartName="/ppt/slides/slide326.xml"/>
  <Override ContentType="application/vnd.openxmlformats-officedocument.presentationml.slide+xml" PartName="/ppt/slides/slide327.xml"/>
  <Override ContentType="application/vnd.openxmlformats-officedocument.presentationml.slide+xml" PartName="/ppt/slides/slide328.xml"/>
  <Override ContentType="application/vnd.openxmlformats-officedocument.presentationml.slide+xml" PartName="/ppt/slides/slide329.xml"/>
  <Override ContentType="application/vnd.openxmlformats-officedocument.presentationml.slide+xml" PartName="/ppt/slides/slide330.xml"/>
  <Override ContentType="application/vnd.openxmlformats-officedocument.presentationml.slide+xml" PartName="/ppt/slides/slide331.xml"/>
  <Override ContentType="application/vnd.openxmlformats-officedocument.presentationml.slide+xml" PartName="/ppt/slides/slide332.xml"/>
  <Override ContentType="application/vnd.openxmlformats-officedocument.presentationml.slide+xml" PartName="/ppt/slides/slide333.xml"/>
  <Override ContentType="application/vnd.openxmlformats-officedocument.presentationml.slide+xml" PartName="/ppt/slides/slide334.xml"/>
  <Override ContentType="application/vnd.openxmlformats-officedocument.presentationml.slide+xml" PartName="/ppt/slides/slide335.xml"/>
  <Override ContentType="application/vnd.openxmlformats-officedocument.presentationml.slide+xml" PartName="/ppt/slides/slide336.xml"/>
  <Override ContentType="application/vnd.openxmlformats-officedocument.presentationml.slide+xml" PartName="/ppt/slides/slide337.xml"/>
  <Override ContentType="application/vnd.openxmlformats-officedocument.presentationml.slide+xml" PartName="/ppt/slides/slide338.xml"/>
  <Override ContentType="application/vnd.openxmlformats-officedocument.presentationml.slide+xml" PartName="/ppt/slides/slide339.xml"/>
  <Override ContentType="application/vnd.openxmlformats-officedocument.presentationml.slide+xml" PartName="/ppt/slides/slide340.xml"/>
  <Override ContentType="application/vnd.openxmlformats-officedocument.presentationml.slide+xml" PartName="/ppt/slides/slide341.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inkml+xml" PartName="/ppt/ink/ink1.xml"/>
  <Override ContentType="application/inkml+xml" PartName="/ppt/ink/ink2.xml"/>
  <Override ContentType="application/inkml+xml" PartName="/ppt/ink/ink3.xml"/>
  <Override ContentType="application/inkml+xml" PartName="/ppt/ink/ink4.xml"/>
  <Override ContentType="application/inkml+xml" PartName="/ppt/ink/ink5.xml"/>
  <Override ContentType="application/inkml+xml" PartName="/ppt/ink/ink6.xml"/>
  <Override ContentType="application/inkml+xml" PartName="/ppt/ink/ink7.xml"/>
  <Override ContentType="application/inkml+xml" PartName="/ppt/ink/ink8.xml"/>
  <Override ContentType="application/inkml+xml" PartName="/ppt/ink/ink9.xml"/>
  <Override ContentType="application/inkml+xml" PartName="/ppt/ink/ink10.xml"/>
  <Override ContentType="application/inkml+xml" PartName="/ppt/ink/ink11.xml"/>
  <Override ContentType="application/inkml+xml" PartName="/ppt/ink/ink12.xml"/>
  <Override ContentType="application/inkml+xml" PartName="/ppt/ink/ink13.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inkml+xml" PartName="/ppt/ink/ink14.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notesSlide+xml" PartName="/ppt/notesSlides/notesSlide117.xml"/>
  <Override ContentType="application/vnd.openxmlformats-officedocument.presentationml.notesSlide+xml" PartName="/ppt/notesSlides/notesSlide118.xml"/>
  <Override ContentType="application/vnd.openxmlformats-officedocument.presentationml.notesSlide+xml" PartName="/ppt/notesSlides/notesSlide119.xml"/>
  <Override ContentType="application/vnd.openxmlformats-officedocument.presentationml.notesSlide+xml" PartName="/ppt/notesSlides/notesSlide120.xml"/>
  <Override ContentType="application/vnd.openxmlformats-officedocument.presentationml.notesSlide+xml" PartName="/ppt/notesSlides/notesSlide121.xml"/>
  <Override ContentType="application/vnd.openxmlformats-officedocument.presentationml.notesSlide+xml" PartName="/ppt/notesSlides/notesSlide122.xml"/>
  <Override ContentType="application/vnd.openxmlformats-officedocument.presentationml.notesSlide+xml" PartName="/ppt/notesSlides/notesSlide123.xml"/>
  <Override ContentType="application/vnd.openxmlformats-officedocument.presentationml.notesSlide+xml" PartName="/ppt/notesSlides/notesSlide124.xml"/>
  <Override ContentType="application/vnd.openxmlformats-officedocument.presentationml.notesSlide+xml" PartName="/ppt/notesSlides/notesSlide125.xml"/>
  <Override ContentType="application/vnd.openxmlformats-officedocument.presentationml.notesSlide+xml" PartName="/ppt/notesSlides/notesSlide126.xml"/>
  <Override ContentType="application/vnd.openxmlformats-officedocument.presentationml.notesSlide+xml" PartName="/ppt/notesSlides/notesSlide127.xml"/>
  <Override ContentType="application/vnd.openxmlformats-officedocument.presentationml.notesSlide+xml" PartName="/ppt/notesSlides/notesSlide128.xml"/>
  <Override ContentType="application/vnd.openxmlformats-officedocument.presentationml.notesSlide+xml" PartName="/ppt/notesSlides/notesSlide129.xml"/>
  <Override ContentType="application/vnd.openxmlformats-officedocument.presentationml.notesSlide+xml" PartName="/ppt/notesSlides/notesSlide130.xml"/>
  <Override ContentType="application/vnd.openxmlformats-officedocument.presentationml.notesSlide+xml" PartName="/ppt/notesSlides/notesSlide131.xml"/>
  <Override ContentType="application/vnd.openxmlformats-officedocument.presentationml.notesSlide+xml" PartName="/ppt/notesSlides/notesSlide132.xml"/>
  <Override ContentType="application/vnd.openxmlformats-officedocument.presentationml.notesSlide+xml" PartName="/ppt/notesSlides/notesSlide133.xml"/>
  <Override ContentType="application/vnd.openxmlformats-officedocument.presentationml.notesSlide+xml" PartName="/ppt/notesSlides/notesSlide134.xml"/>
  <Override ContentType="application/vnd.openxmlformats-officedocument.presentationml.notesSlide+xml" PartName="/ppt/notesSlides/notesSlide135.xml"/>
  <Override ContentType="application/vnd.openxmlformats-officedocument.presentationml.notesSlide+xml" PartName="/ppt/notesSlides/notesSlide136.xml"/>
  <Override ContentType="application/vnd.openxmlformats-officedocument.presentationml.notesSlide+xml" PartName="/ppt/notesSlides/notesSlide137.xml"/>
  <Override ContentType="application/vnd.openxmlformats-officedocument.presentationml.notesSlide+xml" PartName="/ppt/notesSlides/notesSlide138.xml"/>
  <Override ContentType="application/vnd.openxmlformats-officedocument.presentationml.notesSlide+xml" PartName="/ppt/notesSlides/notesSlide139.xml"/>
  <Override ContentType="application/vnd.openxmlformats-officedocument.presentationml.notesSlide+xml" PartName="/ppt/notesSlides/notesSlide140.xml"/>
  <Override ContentType="application/vnd.openxmlformats-officedocument.presentationml.notesSlide+xml" PartName="/ppt/notesSlides/notesSlide141.xml"/>
  <Override ContentType="application/vnd.openxmlformats-officedocument.presentationml.notesSlide+xml" PartName="/ppt/notesSlides/notesSlide142.xml"/>
  <Override ContentType="application/vnd.openxmlformats-officedocument.presentationml.notesSlide+xml" PartName="/ppt/notesSlides/notesSlide143.xml"/>
  <Override ContentType="application/vnd.openxmlformats-officedocument.presentationml.notesSlide+xml" PartName="/ppt/notesSlides/notesSlide144.xml"/>
  <Override ContentType="application/vnd.openxmlformats-officedocument.presentationml.notesSlide+xml" PartName="/ppt/notesSlides/notesSlide145.xml"/>
  <Override ContentType="application/vnd.openxmlformats-officedocument.presentationml.notesSlide+xml" PartName="/ppt/notesSlides/notesSlide146.xml"/>
  <Override ContentType="application/vnd.openxmlformats-officedocument.presentationml.notesSlide+xml" PartName="/ppt/notesSlides/notesSlide147.xml"/>
  <Override ContentType="application/vnd.openxmlformats-officedocument.presentationml.notesSlide+xml" PartName="/ppt/notesSlides/notesSlide148.xml"/>
  <Override ContentType="application/vnd.openxmlformats-officedocument.presentationml.notesSlide+xml" PartName="/ppt/notesSlides/notesSlide149.xml"/>
  <Override ContentType="application/vnd.openxmlformats-officedocument.presentationml.notesSlide+xml" PartName="/ppt/notesSlides/notesSlide150.xml"/>
  <Override ContentType="application/vnd.openxmlformats-officedocument.presentationml.notesSlide+xml" PartName="/ppt/notesSlides/notesSlide151.xml"/>
  <Override ContentType="application/vnd.openxmlformats-officedocument.presentationml.notesSlide+xml" PartName="/ppt/notesSlides/notesSlide152.xml"/>
  <Override ContentType="application/vnd.openxmlformats-officedocument.presentationml.notesSlide+xml" PartName="/ppt/notesSlides/notesSlide153.xml"/>
  <Override ContentType="application/vnd.openxmlformats-officedocument.presentationml.notesSlide+xml" PartName="/ppt/notesSlides/notesSlide154.xml"/>
  <Override ContentType="application/vnd.openxmlformats-officedocument.presentationml.notesSlide+xml" PartName="/ppt/notesSlides/notesSlide155.xml"/>
  <Override ContentType="application/vnd.openxmlformats-officedocument.presentationml.notesSlide+xml" PartName="/ppt/notesSlides/notesSlide156.xml"/>
  <Override ContentType="application/vnd.openxmlformats-officedocument.presentationml.notesSlide+xml" PartName="/ppt/notesSlides/notesSlide157.xml"/>
  <Override ContentType="application/vnd.openxmlformats-officedocument.presentationml.notesSlide+xml" PartName="/ppt/notesSlides/notesSlide15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3"/>
  </p:notesMasterIdLst>
  <p:handoutMasterIdLst>
    <p:handoutMasterId r:id="rId344"/>
  </p:handoutMasterIdLst>
  <p:sldIdLst>
    <p:sldId id="298" r:id="rId2"/>
    <p:sldId id="9544" r:id="rId3"/>
    <p:sldId id="9545" r:id="rId4"/>
    <p:sldId id="7697" r:id="rId5"/>
    <p:sldId id="9340" r:id="rId6"/>
    <p:sldId id="9511" r:id="rId7"/>
    <p:sldId id="9534" r:id="rId8"/>
    <p:sldId id="7698" r:id="rId9"/>
    <p:sldId id="7699" r:id="rId10"/>
    <p:sldId id="7700" r:id="rId11"/>
    <p:sldId id="3625" r:id="rId12"/>
    <p:sldId id="1087" r:id="rId13"/>
    <p:sldId id="7751" r:id="rId14"/>
    <p:sldId id="1155" r:id="rId15"/>
    <p:sldId id="1088" r:id="rId16"/>
    <p:sldId id="5447" r:id="rId17"/>
    <p:sldId id="7701" r:id="rId18"/>
    <p:sldId id="5631" r:id="rId19"/>
    <p:sldId id="5624" r:id="rId20"/>
    <p:sldId id="5625" r:id="rId21"/>
    <p:sldId id="5626" r:id="rId22"/>
    <p:sldId id="5627" r:id="rId23"/>
    <p:sldId id="5628" r:id="rId24"/>
    <p:sldId id="5629" r:id="rId25"/>
    <p:sldId id="6348" r:id="rId26"/>
    <p:sldId id="5429" r:id="rId27"/>
    <p:sldId id="9444" r:id="rId28"/>
    <p:sldId id="7636" r:id="rId29"/>
    <p:sldId id="5432" r:id="rId30"/>
    <p:sldId id="3561" r:id="rId31"/>
    <p:sldId id="3550" r:id="rId32"/>
    <p:sldId id="3565" r:id="rId33"/>
    <p:sldId id="5448" r:id="rId34"/>
    <p:sldId id="7706" r:id="rId35"/>
    <p:sldId id="1080" r:id="rId36"/>
    <p:sldId id="3549" r:id="rId37"/>
    <p:sldId id="7400" r:id="rId38"/>
    <p:sldId id="9098" r:id="rId39"/>
    <p:sldId id="7704" r:id="rId40"/>
    <p:sldId id="7705" r:id="rId41"/>
    <p:sldId id="3541" r:id="rId42"/>
    <p:sldId id="9522" r:id="rId43"/>
    <p:sldId id="9516" r:id="rId44"/>
    <p:sldId id="9517" r:id="rId45"/>
    <p:sldId id="9542" r:id="rId46"/>
    <p:sldId id="9518" r:id="rId47"/>
    <p:sldId id="9425" r:id="rId48"/>
    <p:sldId id="9505" r:id="rId49"/>
    <p:sldId id="9536" r:id="rId50"/>
    <p:sldId id="9540" r:id="rId51"/>
    <p:sldId id="9541" r:id="rId52"/>
    <p:sldId id="9506" r:id="rId53"/>
    <p:sldId id="9535" r:id="rId54"/>
    <p:sldId id="9543" r:id="rId55"/>
    <p:sldId id="9507" r:id="rId56"/>
    <p:sldId id="9508" r:id="rId57"/>
    <p:sldId id="9550" r:id="rId58"/>
    <p:sldId id="9551" r:id="rId59"/>
    <p:sldId id="9322" r:id="rId60"/>
    <p:sldId id="9323" r:id="rId61"/>
    <p:sldId id="7724" r:id="rId62"/>
    <p:sldId id="3572" r:id="rId63"/>
    <p:sldId id="9693" r:id="rId64"/>
    <p:sldId id="6360" r:id="rId65"/>
    <p:sldId id="4290" r:id="rId66"/>
    <p:sldId id="4309" r:id="rId67"/>
    <p:sldId id="6361" r:id="rId68"/>
    <p:sldId id="4293" r:id="rId69"/>
    <p:sldId id="6363" r:id="rId70"/>
    <p:sldId id="7353" r:id="rId71"/>
    <p:sldId id="4855" r:id="rId72"/>
    <p:sldId id="4856" r:id="rId73"/>
    <p:sldId id="399" r:id="rId74"/>
    <p:sldId id="9445" r:id="rId75"/>
    <p:sldId id="4864" r:id="rId76"/>
    <p:sldId id="6633" r:id="rId77"/>
    <p:sldId id="4872" r:id="rId78"/>
    <p:sldId id="6634" r:id="rId79"/>
    <p:sldId id="4865" r:id="rId80"/>
    <p:sldId id="403" r:id="rId81"/>
    <p:sldId id="404" r:id="rId82"/>
    <p:sldId id="405" r:id="rId83"/>
    <p:sldId id="406" r:id="rId84"/>
    <p:sldId id="4537" r:id="rId85"/>
    <p:sldId id="408" r:id="rId86"/>
    <p:sldId id="6642" r:id="rId87"/>
    <p:sldId id="4540" r:id="rId88"/>
    <p:sldId id="4866" r:id="rId89"/>
    <p:sldId id="426" r:id="rId90"/>
    <p:sldId id="423" r:id="rId91"/>
    <p:sldId id="6643" r:id="rId92"/>
    <p:sldId id="6644" r:id="rId93"/>
    <p:sldId id="414" r:id="rId94"/>
    <p:sldId id="4867" r:id="rId95"/>
    <p:sldId id="4545" r:id="rId96"/>
    <p:sldId id="7338" r:id="rId97"/>
    <p:sldId id="7339" r:id="rId98"/>
    <p:sldId id="6645" r:id="rId99"/>
    <p:sldId id="9469" r:id="rId100"/>
    <p:sldId id="4546" r:id="rId101"/>
    <p:sldId id="6647" r:id="rId102"/>
    <p:sldId id="4299" r:id="rId103"/>
    <p:sldId id="4300" r:id="rId104"/>
    <p:sldId id="4302" r:id="rId105"/>
    <p:sldId id="4868" r:id="rId106"/>
    <p:sldId id="4551" r:id="rId107"/>
    <p:sldId id="4552" r:id="rId108"/>
    <p:sldId id="4305" r:id="rId109"/>
    <p:sldId id="6648" r:id="rId110"/>
    <p:sldId id="4308" r:id="rId111"/>
    <p:sldId id="4554" r:id="rId112"/>
    <p:sldId id="8256" r:id="rId113"/>
    <p:sldId id="4310" r:id="rId114"/>
    <p:sldId id="4311" r:id="rId115"/>
    <p:sldId id="4559" r:id="rId116"/>
    <p:sldId id="6649" r:id="rId117"/>
    <p:sldId id="4312" r:id="rId118"/>
    <p:sldId id="4561" r:id="rId119"/>
    <p:sldId id="4560" r:id="rId120"/>
    <p:sldId id="6650" r:id="rId121"/>
    <p:sldId id="432" r:id="rId122"/>
    <p:sldId id="4313" r:id="rId123"/>
    <p:sldId id="6450" r:id="rId124"/>
    <p:sldId id="4566" r:id="rId125"/>
    <p:sldId id="419" r:id="rId126"/>
    <p:sldId id="4570" r:id="rId127"/>
    <p:sldId id="4571" r:id="rId128"/>
    <p:sldId id="4318" r:id="rId129"/>
    <p:sldId id="4572" r:id="rId130"/>
    <p:sldId id="4319" r:id="rId131"/>
    <p:sldId id="6488" r:id="rId132"/>
    <p:sldId id="4321" r:id="rId133"/>
    <p:sldId id="4322" r:id="rId134"/>
    <p:sldId id="4576" r:id="rId135"/>
    <p:sldId id="6652" r:id="rId136"/>
    <p:sldId id="5346" r:id="rId137"/>
    <p:sldId id="5347" r:id="rId138"/>
    <p:sldId id="5348" r:id="rId139"/>
    <p:sldId id="4329" r:id="rId140"/>
    <p:sldId id="6489" r:id="rId141"/>
    <p:sldId id="4582" r:id="rId142"/>
    <p:sldId id="4586" r:id="rId143"/>
    <p:sldId id="4333" r:id="rId144"/>
    <p:sldId id="4334" r:id="rId145"/>
    <p:sldId id="4592" r:id="rId146"/>
    <p:sldId id="4590" r:id="rId147"/>
    <p:sldId id="4591" r:id="rId148"/>
    <p:sldId id="4593" r:id="rId149"/>
    <p:sldId id="4595" r:id="rId150"/>
    <p:sldId id="4766" r:id="rId151"/>
    <p:sldId id="4913" r:id="rId152"/>
    <p:sldId id="4337" r:id="rId153"/>
    <p:sldId id="6656" r:id="rId154"/>
    <p:sldId id="4607" r:id="rId155"/>
    <p:sldId id="4769" r:id="rId156"/>
    <p:sldId id="4342" r:id="rId157"/>
    <p:sldId id="4770" r:id="rId158"/>
    <p:sldId id="7345" r:id="rId159"/>
    <p:sldId id="9772" r:id="rId160"/>
    <p:sldId id="9699" r:id="rId161"/>
    <p:sldId id="9700" r:id="rId162"/>
    <p:sldId id="9701" r:id="rId163"/>
    <p:sldId id="9702" r:id="rId164"/>
    <p:sldId id="9705" r:id="rId165"/>
    <p:sldId id="9706" r:id="rId166"/>
    <p:sldId id="9707" r:id="rId167"/>
    <p:sldId id="9708" r:id="rId168"/>
    <p:sldId id="9709" r:id="rId169"/>
    <p:sldId id="9711" r:id="rId170"/>
    <p:sldId id="9714" r:id="rId171"/>
    <p:sldId id="9715" r:id="rId172"/>
    <p:sldId id="9717" r:id="rId173"/>
    <p:sldId id="9718" r:id="rId174"/>
    <p:sldId id="9720" r:id="rId175"/>
    <p:sldId id="9721" r:id="rId176"/>
    <p:sldId id="9722" r:id="rId177"/>
    <p:sldId id="9725" r:id="rId178"/>
    <p:sldId id="9726" r:id="rId179"/>
    <p:sldId id="9727" r:id="rId180"/>
    <p:sldId id="9731" r:id="rId181"/>
    <p:sldId id="9741" r:id="rId182"/>
    <p:sldId id="9743" r:id="rId183"/>
    <p:sldId id="9745" r:id="rId184"/>
    <p:sldId id="9746" r:id="rId185"/>
    <p:sldId id="9748" r:id="rId186"/>
    <p:sldId id="9749" r:id="rId187"/>
    <p:sldId id="9751" r:id="rId188"/>
    <p:sldId id="9753" r:id="rId189"/>
    <p:sldId id="9755" r:id="rId190"/>
    <p:sldId id="9758" r:id="rId191"/>
    <p:sldId id="9759" r:id="rId192"/>
    <p:sldId id="9760" r:id="rId193"/>
    <p:sldId id="9761" r:id="rId194"/>
    <p:sldId id="9764" r:id="rId195"/>
    <p:sldId id="9765" r:id="rId196"/>
    <p:sldId id="9766" r:id="rId197"/>
    <p:sldId id="9767" r:id="rId198"/>
    <p:sldId id="9768" r:id="rId199"/>
    <p:sldId id="9769" r:id="rId200"/>
    <p:sldId id="9347" r:id="rId201"/>
    <p:sldId id="9773" r:id="rId202"/>
    <p:sldId id="6121" r:id="rId203"/>
    <p:sldId id="9546" r:id="rId204"/>
    <p:sldId id="9547" r:id="rId205"/>
    <p:sldId id="9548" r:id="rId206"/>
    <p:sldId id="9552" r:id="rId207"/>
    <p:sldId id="9553" r:id="rId208"/>
    <p:sldId id="9554" r:id="rId209"/>
    <p:sldId id="9555" r:id="rId210"/>
    <p:sldId id="9556" r:id="rId211"/>
    <p:sldId id="4779" r:id="rId212"/>
    <p:sldId id="6689" r:id="rId213"/>
    <p:sldId id="6690" r:id="rId214"/>
    <p:sldId id="4781" r:id="rId215"/>
    <p:sldId id="4782" r:id="rId216"/>
    <p:sldId id="4914" r:id="rId217"/>
    <p:sldId id="4784" r:id="rId218"/>
    <p:sldId id="4785" r:id="rId219"/>
    <p:sldId id="4786" r:id="rId220"/>
    <p:sldId id="6691" r:id="rId221"/>
    <p:sldId id="4788" r:id="rId222"/>
    <p:sldId id="4789" r:id="rId223"/>
    <p:sldId id="4790" r:id="rId224"/>
    <p:sldId id="4791" r:id="rId225"/>
    <p:sldId id="4792" r:id="rId226"/>
    <p:sldId id="6692" r:id="rId227"/>
    <p:sldId id="6693" r:id="rId228"/>
    <p:sldId id="4794" r:id="rId229"/>
    <p:sldId id="4795" r:id="rId230"/>
    <p:sldId id="4796" r:id="rId231"/>
    <p:sldId id="4797" r:id="rId232"/>
    <p:sldId id="4798" r:id="rId233"/>
    <p:sldId id="4799" r:id="rId234"/>
    <p:sldId id="387" r:id="rId235"/>
    <p:sldId id="6715" r:id="rId236"/>
    <p:sldId id="6716" r:id="rId237"/>
    <p:sldId id="9504" r:id="rId238"/>
    <p:sldId id="7346" r:id="rId239"/>
    <p:sldId id="4800" r:id="rId240"/>
    <p:sldId id="4801" r:id="rId241"/>
    <p:sldId id="4666" r:id="rId242"/>
    <p:sldId id="4802" r:id="rId243"/>
    <p:sldId id="4803" r:id="rId244"/>
    <p:sldId id="6717" r:id="rId245"/>
    <p:sldId id="6718" r:id="rId246"/>
    <p:sldId id="4804" r:id="rId247"/>
    <p:sldId id="4664" r:id="rId248"/>
    <p:sldId id="4665" r:id="rId249"/>
    <p:sldId id="389" r:id="rId250"/>
    <p:sldId id="6719" r:id="rId251"/>
    <p:sldId id="6720" r:id="rId252"/>
    <p:sldId id="4667" r:id="rId253"/>
    <p:sldId id="6694" r:id="rId254"/>
    <p:sldId id="8327" r:id="rId255"/>
    <p:sldId id="4805" r:id="rId256"/>
    <p:sldId id="6627" r:id="rId257"/>
    <p:sldId id="4669" r:id="rId258"/>
    <p:sldId id="4806" r:id="rId259"/>
    <p:sldId id="8328" r:id="rId260"/>
    <p:sldId id="391" r:id="rId261"/>
    <p:sldId id="392" r:id="rId262"/>
    <p:sldId id="4807" r:id="rId263"/>
    <p:sldId id="8329" r:id="rId264"/>
    <p:sldId id="4808" r:id="rId265"/>
    <p:sldId id="397" r:id="rId266"/>
    <p:sldId id="4809" r:id="rId267"/>
    <p:sldId id="6695" r:id="rId268"/>
    <p:sldId id="4810" r:id="rId269"/>
    <p:sldId id="4915" r:id="rId270"/>
    <p:sldId id="6628" r:id="rId271"/>
    <p:sldId id="9523" r:id="rId272"/>
    <p:sldId id="9524" r:id="rId273"/>
    <p:sldId id="9525" r:id="rId274"/>
    <p:sldId id="6721" r:id="rId275"/>
    <p:sldId id="6722" r:id="rId276"/>
    <p:sldId id="6629" r:id="rId277"/>
    <p:sldId id="4525" r:id="rId278"/>
    <p:sldId id="6630" r:id="rId279"/>
    <p:sldId id="4526" r:id="rId280"/>
    <p:sldId id="6631" r:id="rId281"/>
    <p:sldId id="6632" r:id="rId282"/>
    <p:sldId id="4527" r:id="rId283"/>
    <p:sldId id="6696" r:id="rId284"/>
    <p:sldId id="6723" r:id="rId285"/>
    <p:sldId id="6724" r:id="rId286"/>
    <p:sldId id="4727" r:id="rId287"/>
    <p:sldId id="5350" r:id="rId288"/>
    <p:sldId id="5352" r:id="rId289"/>
    <p:sldId id="5353" r:id="rId290"/>
    <p:sldId id="427" r:id="rId291"/>
    <p:sldId id="6697" r:id="rId292"/>
    <p:sldId id="6699" r:id="rId293"/>
    <p:sldId id="4946" r:id="rId294"/>
    <p:sldId id="6700" r:id="rId295"/>
    <p:sldId id="6701" r:id="rId296"/>
    <p:sldId id="6702" r:id="rId297"/>
    <p:sldId id="6703" r:id="rId298"/>
    <p:sldId id="6704" r:id="rId299"/>
    <p:sldId id="6705" r:id="rId300"/>
    <p:sldId id="6710" r:id="rId301"/>
    <p:sldId id="6711" r:id="rId302"/>
    <p:sldId id="6712" r:id="rId303"/>
    <p:sldId id="6725" r:id="rId304"/>
    <p:sldId id="6726" r:id="rId305"/>
    <p:sldId id="8330" r:id="rId306"/>
    <p:sldId id="9418" r:id="rId307"/>
    <p:sldId id="6218" r:id="rId308"/>
    <p:sldId id="6729" r:id="rId309"/>
    <p:sldId id="6735" r:id="rId310"/>
    <p:sldId id="9557" r:id="rId311"/>
    <p:sldId id="9558" r:id="rId312"/>
    <p:sldId id="8699" r:id="rId313"/>
    <p:sldId id="9559" r:id="rId314"/>
    <p:sldId id="9688" r:id="rId315"/>
    <p:sldId id="9689" r:id="rId316"/>
    <p:sldId id="9684" r:id="rId317"/>
    <p:sldId id="9685" r:id="rId318"/>
    <p:sldId id="9690" r:id="rId319"/>
    <p:sldId id="9691" r:id="rId320"/>
    <p:sldId id="4926" r:id="rId321"/>
    <p:sldId id="6584" r:id="rId322"/>
    <p:sldId id="379" r:id="rId323"/>
    <p:sldId id="6602" r:id="rId324"/>
    <p:sldId id="380" r:id="rId325"/>
    <p:sldId id="6806" r:id="rId326"/>
    <p:sldId id="5003" r:id="rId327"/>
    <p:sldId id="6586" r:id="rId328"/>
    <p:sldId id="5004" r:id="rId329"/>
    <p:sldId id="6736" r:id="rId330"/>
    <p:sldId id="383" r:id="rId331"/>
    <p:sldId id="7392" r:id="rId332"/>
    <p:sldId id="6807" r:id="rId333"/>
    <p:sldId id="384" r:id="rId334"/>
    <p:sldId id="6830" r:id="rId335"/>
    <p:sldId id="6831" r:id="rId336"/>
    <p:sldId id="8878" r:id="rId337"/>
    <p:sldId id="9549" r:id="rId338"/>
    <p:sldId id="6397" r:id="rId339"/>
    <p:sldId id="6398" r:id="rId340"/>
    <p:sldId id="6399" r:id="rId341"/>
    <p:sldId id="6400" r:id="rId342"/>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94"/>
  </p:normalViewPr>
  <p:slideViewPr>
    <p:cSldViewPr snapToObjects="1">
      <p:cViewPr varScale="1">
        <p:scale>
          <a:sx n="146" d="100"/>
          <a:sy n="146" d="100"/>
        </p:scale>
        <p:origin x="176" y="424"/>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21" d="100"/>
          <a:sy n="121" d="100"/>
        </p:scale>
        <p:origin x="32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tableStyles" Target="tableStyles.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presProps" Target="presProp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theme" Target="theme/theme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703B16-6862-D189-C008-62729E632E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75C1470-7E20-0023-852B-4BF3A149ED5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51FA547-E71D-BA40-A1C6-FEBEF3A71F9D}" type="datetime1">
              <a:rPr lang="en-US" altLang="en-US"/>
              <a:pPr>
                <a:defRPr/>
              </a:pPr>
              <a:t>4/6/24</a:t>
            </a:fld>
            <a:endParaRPr lang="en-US" altLang="en-US"/>
          </a:p>
        </p:txBody>
      </p:sp>
      <p:sp>
        <p:nvSpPr>
          <p:cNvPr id="4" name="Footer Placeholder 3">
            <a:extLst>
              <a:ext uri="{FF2B5EF4-FFF2-40B4-BE49-F238E27FC236}">
                <a16:creationId xmlns:a16="http://schemas.microsoft.com/office/drawing/2014/main" id="{4385ABF8-955D-EA57-E59E-726CA20246C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DA65FC14-1E9F-0AEE-F8E0-76996336166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6F1340-48BF-3149-932A-4C39D19EA92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35.279"/>
    </inkml:context>
    <inkml:brush xml:id="br0">
      <inkml:brushProperty name="width" value="0.1" units="cm"/>
      <inkml:brushProperty name="height" value="0.1" units="cm"/>
      <inkml:brushProperty name="color" value="#E71224"/>
    </inkml:brush>
  </inkml:definitions>
  <inkml:trace contextRef="#ctx0" brushRef="#br0">1 142 24575,'54'0'0,"0"0"0,21 2 0,7 2 0,-9 1 0,4 0 0,3 2 0,10 1 0,4 2 0,1-1 0,-21-2 0,2 1 0,-1-1 0,1-1 0,0 0 0,0-1 0,-1-1 0,1 0 0,20 0 0,0-1 0,-2-1 0,-7-2 0,-3 0 0,-1 0 0,-5 0 0,-3 0 0,0 0 0,-7 0 0,-2 1 0,0 1 0,26 1 0,-2 2 0,-8 3 0,-2 2 0,-13 1 0,-2 2 0,-5-1 0,-1-1 0,0-1 0,1-2 0,-1-3 0,3-2 0,17-1 0,4-1 0,10-1 0,1 0 0,2 1 0,1-1 0,1 2 0,-1 0 0,-11-1 0,-3 1 0,-7 0 0,-1 1 0,-1 1 0,-1-1 0,-4 2 0,-1-1 0,4 1 0,1-1 0,3 0 0,-1-2 0,-7 0 0,-3-1 0,-10-1 0,-2 0 0,36 0 0,-13 0 0,11 0 0,-4 0 0,8 0 0,8 0 0,-14 0 0,7 0 0,5 0 0,2 0 0,2 0-207,-6 0 0,3 0 1,2 0-1,2 0 0,-1 0 1,-1 0 206,-14 0 0,1 0 0,0 0 0,-1 0 0,1 0 0,-2 0 0,-1 0 0,9 0 0,0 0 0,-1-1 0,-2 1 0,-2 0 0,-4-1 0,18 1 0,-4-1 0,-5 0 0,-3 0 0,6 0 0,-5-1 0,-6 1 0,15-1 0,-8 1 0,-16 0 0,-5 0 0,-9 2 0,0-2 0,5-1 0,3-2 620,16-7 0,5-5-620,-16 0 0,3-3 0,2-1 0,10-3 0,3-2 0,2-1 0,-19 6 0,1-1 0,1 1 0,0 0 0,0 3 0,0 0 0,0 1 0,0 1 0,22-1 0,-1 2 0,-1 2 0,-4 3 0,-1 0 0,-2 3 0,-8 2 0,-2 1 0,-2 1 0,-8 1 0,-2 0 0,-3 0 0,19 1 0,-6 0 0,-17 0 0,-5 0 0,28 0 0,-22 0 0,-11 5 0,-8 1 0,0-1 0,0 0 0,3-5 0,2 0 0,-7 0 0,-13 0 0,-10 0 0,26 0 0,7 0 0,11 0 0,6 1 0,9 0 0,6 2 0,-1 2 0,6 2 0,3 1 0,2 1 0,-7 0 0,2 1 0,2 1 0,0 1 0,0 0 0,0 1 0,1 1 0,0-1 0,-1 2 0,-1-1 0,-4 0 0,-1 1 0,-1-1 0,-1 0 0,-1 0 0,9 1 0,0-1 0,-3-1 0,-4-1 0,12 1 0,-4-2 0,-2-1 0,-11-2 0,-2 0 0,-2-3 0,27-3 0,-4-6 0,-11-6 0,-1-3 0,-5-2 0,-1-1 0,-5-1 0,-2 1 0,-8 4 0,0 3 0,3 3 0,2 2 0,9 2 0,2 1 0,2 1 0,2 0 0,2 0 0,0 0 0,-6 0 0,-3 0 0,-12 0 0,-3 0 0,-5-1 0,-3-1 0,29-6 0,-14-4 0,-15-2 0,-15 1 0,-17 5 0,-11 4 0,-8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20:06.043"/>
    </inkml:context>
    <inkml:brush xml:id="br0">
      <inkml:brushProperty name="width" value="0.05" units="cm"/>
      <inkml:brushProperty name="height" value="0.05" units="cm"/>
      <inkml:brushProperty name="color" value="#E71224"/>
    </inkml:brush>
  </inkml:definitions>
  <inkml:trace contextRef="#ctx0" brushRef="#br0">689 1 24575,'-28'0'0,"-19"5"0,-22 4 0,-7 2 0,10-1 0,14-2 0,5-1 0,-6 2 0,-8 7 0,0 1 0,9 5 0,15 0 0,15 0 0,10 3 0,8 3 0,2 7 0,2 8 0,2 4 0,2-4 0,1-5 0,0-7 0,-1-1 0,-1 3 0,-1 11 0,-2 17 0,-2 11 0,-2 3 0,-1-9 0,1-13 0,2-16 0,2-11 0,0-5 0,0-2 0,0 2 0,0 1 0,0 3 0,0 1 0,1 6 0,4-1 0,3 0 0,4 2 0,5-4 0,3 0 0,6-4 0,7-7 0,9 0 0,10 1 0,9 5 0,4 4 0,-4 0 0,-7-4 0,-9-6 0,-4-7 0,4-6 0,7-3 0,5-2 0,7 0 0,5 0 0,7 0 0,14 0 0,-37 0 0,2 0 0,6 0 0,3 0 0,8 0 0,4 0 0,6 0 0,2 0 0,0 0 0,0 0 0,-2 0 0,0 0 0,-5 0 0,-1 0 0,1 0 0,0 0 0,12 0 0,2 0 0,-23 0 0,2 0 0,0 0 0,2 0 0,0 0 0,0 0 0,-2 0 0,-1 0 0,-1 0 0,24 0 0,-2 0 0,-5 0 0,-1 0 0,0-1 0,-1 0 0,-1-2 0,-1 0 0,-4-1 0,-2-1 0,-7 0 0,-2-1 0,-6 0 0,-1 1 0,-4 2 0,-1 1 0,-2-1 0,-2 2 0,43 1 0,-6 0 0,-3 0 0,-1 0 0,-6 0 0,-13 0 0,-17 0 0,-15-1 0,-14-1 0,-7-4 0,-5-5 0,-4-7 0,0-12 0,-2-10 0,0-29 0,1 18 0,0-5 0,2-11 0,1-3 0,1-10 0,0-1 0,1 4 0,-1 2 0,-2 9 0,-1 3 0,-3 8 0,-3 3 0,-11-25 0,-6 22 0,-5 20 0,-2 17 0,-2 9 0,-8 7 0,-13 5 0,-17 6 0,-22 9 0,38-8 0,-3 1 0,-3-1 0,-2-1 0,1-1 0,-1-3 0,2-1 0,1-2 0,1-1 0,1-2 0,-3-4 0,-1-2 0,-4-2 0,-1-2 0,-2-1 0,-1-1 0,0 0 0,0-1 0,3 2 0,1 1 0,2-1 0,1-1 0,0 0 0,1 0 0,-2 0 0,0 1 0,1-1 0,-2 0 0,-7 4 0,-1 1 0,-2 2 0,-2 1 0,-4 2 0,-2 1 0,-4 2 0,-1 0 0,0 0 0,0 0 0,-6 0 0,0 0 0,0 0 0,-1 0 0,1 0 0,-1 0 0,0 0 0,1 0 0,3 0 0,1 0 0,5 0 0,2 0 0,6 0 0,3 0 0,11 0 0,2 0 0,-36 0 0,20 0 0,14 0 0,10 0 0,6 0 0,6 0 0,15 0 0,8 0 0,11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7:12:27.923"/>
    </inkml:context>
    <inkml:brush xml:id="br0">
      <inkml:brushProperty name="width" value="0.035" units="cm"/>
      <inkml:brushProperty name="height" value="0.035" units="cm"/>
      <inkml:brushProperty name="color" value="#E71224"/>
    </inkml:brush>
  </inkml:definitions>
  <inkml:trace contextRef="#ctx0" brushRef="#br0">444 17 24575,'-15'0'0,"-9"0"0,-12 0 0,-3 0 0,3 2 0,6 1 0,5 3 0,-1 2 0,2 1 0,4-2 0,4-1 0,6-1 0,1 0 0,-1 2 0,-3 3 0,-2 3 0,-3 2 0,-3 3 0,1 2 0,2 0 0,6-2 0,7-1 0,4-1 0,1 2 0,0 3 0,0 3 0,0 4 0,0 1 0,0 1 0,0-2 0,0-2 0,0 0 0,0-3 0,0-1 0,1-3 0,1 0 0,0 1 0,1 2 0,3 2 0,4 3 0,5 1 0,7 3 0,9 2 0,6-1 0,6 1 0,2-4 0,2-3 0,1-5 0,1-4 0,1-4 0,4-4 0,8-4 0,9-3 0,1-2 0,9 0 0,4-4 0,3-10 0,3-8 0,-12-5 0,-8 0 0,-7 5 0,-6 6 0,-5 2 0,-7 2 0,-10-1 0,-6 0 0,-9-1 0,-6-7 0,-5-10 0,-6-11 0,-5-5 0,-7-4 0,-7 3 0,-6 3 0,-3 2 0,-2 2 0,3 3 0,3 5 0,2 7 0,4 7 0,0 5 0,-2 3 0,-4-1 0,-3 0 0,-6-1 0,-7-2 0,-6 3 0,-4-1 0,0 5 0,3 2 0,2 3 0,3 1 0,2 0 0,1-4 0,2-2 0,-2-3 0,-2 0 0,0 1 0,2 2 0,3 0 0,4 1 0,2 3 0,1 1 0,2 1 0,0 2 0,2-1 0,4-1 0,16-7 0,-2 6 0,12-4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17:09:27.690"/>
    </inkml:context>
    <inkml:brush xml:id="br0">
      <inkml:brushProperty name="width" value="0.2" units="cm"/>
      <inkml:brushProperty name="height" value="0.2" units="cm"/>
      <inkml:brushProperty name="color" value="#E71224"/>
    </inkml:brush>
  </inkml:definitions>
  <inkml:trace contextRef="#ctx0" brushRef="#br0">941 0 24575,'-6'31'0,"-19"26"0,0-10 0,-5 4 0,-7 13 0,-3 2 0,-3 5 0,0-2 0,6-9 0,3-2 0,7-9 0,1-3 0,-20 41 0,2-3 0,-2 0 0,4-10 0,7-14 0,6-8 0,4-5 0,1 6 0,-3 13 0,-1 8 0,1 4 0,6-11 0,-1-5 0,-4 2 0,-4 3 0,-1 0 0,9-12 0,8-13 0,6-12 0,3-7 0,-1-2 0,2-2 0,0-3 0,2-3 0,2 2 0,0-10 0,0 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17:09:32.922"/>
    </inkml:context>
    <inkml:brush xml:id="br0">
      <inkml:brushProperty name="width" value="0.2" units="cm"/>
      <inkml:brushProperty name="height" value="0.2" units="cm"/>
      <inkml:brushProperty name="color" value="#E71224"/>
    </inkml:brush>
  </inkml:definitions>
  <inkml:trace contextRef="#ctx0" brushRef="#br0">1 0 24575,'21'68'0,"3"0"0,6 5 0,-1-8 0,-3-5 0,-1-1 0,0 4 0,-2 4 0,-3-4 0,-4-10 0,-2-12 0,-1-11 0,0-5 0,5-1 0,1-3 0,1 0 0,-1 0 0,-5 1 0,-3 1 0,-3-1 0,-2-3 0,0-2 0,0-4 0,0-2 0,0-3 0,1 0 0,-1 2 0,-1-5 0,0 3 0,-2-3 0,1-1 0,1 0 0,1 2 0,-1 2 0,-1 1 0,0-2 0,-2-1 0,0-2 0,3-1 0,-1-1 0,4-2 0,-1-1 0,-1-2 0,2 1 0,-1 0 0,2 1 0,0-2 0,2-3 0,3-3 0,2-2 0,4-4 0,3 0 0,6-2 0,7 0 0,27-2 0,30-2 0,-35 9 0,3 0 0,3-1 0,-1 1 0,-11 1 0,-4 0 0,22-6 0,-27 2 0,-12 3 0,21-6 0,30-8 0,-26 11 0,2 0 0,5-2 0,-1 1 0,-9 4 0,-4 1 0,22-5 0,-27 3 0,-18 6 0,-7 0 0,-9 4 0,-9 3 0,-21 4 0,8 0 0,-8 0 0,15-1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6:58:31.155"/>
    </inkml:context>
    <inkml:brush xml:id="br0">
      <inkml:brushProperty name="width" value="0.2" units="cm"/>
      <inkml:brushProperty name="height" value="0.2" units="cm"/>
      <inkml:brushProperty name="color" value="#E71224"/>
    </inkml:brush>
  </inkml:definitions>
  <inkml:trace contextRef="#ctx0" brushRef="#br0">0 119 24575,'79'-18'0,"8"-5"0,-37 10 0,2-1 0,2 2 0,1 1 0,-1 3 0,0 1 0,-1 3 0,-1 0 0,44 1 0,-11 1 0,-8 2 0,-10 0 0,-2 0 0,2 0 0,3 0 0,21 2 0,-37 0 0,3 0 0,9 1 0,2 0 0,8-1 0,1 1 0,3 0 0,2 0 0,1-1 0,0 0 0,-1-1 0,0 0 0,-3 0 0,-1-1 0,0 0 0,-1 0 0,-3 0 0,-1 0 0,-1 0 0,-1 0 0,-5 0 0,-2 0 0,1 0 0,0 0 0,3 0 0,0 0 0,3 0 0,2 0 0,3 1 0,0 0 0,-3 2 0,0 0 0,1 2 0,-2 0 0,-2 1 0,-2 0 0,-1-1 0,-1 0 0,3-1 0,1 0 0,7 0 0,3-1 0,11 1 0,4-1 0,-27 1 0,1-1 0,2 2 0,7 0 0,2 1 0,0 0 0,4 1 0,0 0 0,0 0 0,-5 1 0,0 0 0,-2-1 0,25 3 0,-6 0 0,-27-3 0,-8-2 0,17 1 0,-33-3 0,-16-3 0,6 0 0,18 1 0,16 3 0,3 1 0,-7 3 0,-5 1 0,1 4 0,-1 2 0,-1-2 0,-6-3 0,-11-5 0,-9-3 0,-14-2 0,-8 0 0,-4 0 0,-3 0 0,1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41.179"/>
    </inkml:context>
    <inkml:brush xml:id="br0">
      <inkml:brushProperty name="width" value="0.1" units="cm"/>
      <inkml:brushProperty name="height" value="0.1" units="cm"/>
      <inkml:brushProperty name="color" value="#E71224"/>
    </inkml:brush>
  </inkml:definitions>
  <inkml:trace contextRef="#ctx0" brushRef="#br0">0 205 24575,'79'0'0,"-18"1"0,8 1 0,19 1 0,7 1 0,-23 0 0,2 0 0,-1 1 0,-5 2 0,-1 0 0,-1 1 0,29 4 0,-2 2 0,-4-1 0,-1 1 0,-7-3 0,-1-1 0,8-3 0,1-3 0,1-1 0,1-3 0,4-5 0,1-2 0,-4-2 0,-3-1 0,-14-1 0,-5-1 0,-11 2 0,-5 1 0,17 0 0,-21 7 0,18 5 0,-9 2 0,9 1 0,3 0 0,8 2 0,6 0 0,-5-1 0,6 1 0,2 1 0,1-1 0,-10 0 0,1-1 0,1 0 0,2 0 0,1 0-141,9-1 0,3 1 0,1-2 0,1 0 0,-1 0 141,0 0 0,1-2 0,-1 1 0,1-1 0,-1-2 0,0 1 0,-1-2 0,0 0 0,0-1 0,-1-1 0,-4-1 0,0 0 0,-1-1 0,-1-1 0,-4-1 0,6-2 0,-2 0 0,-3-2 0,-3-2 0,13-3 0,-3-2 0,-6 0 0,-17 0 0,-5 0 0,-4 1 0,6-3 0,-6 1 0,22-2 0,-27 13 705,-12 7-705,-3 0 0,-6 0 0,-13 0 0,4 0 0,37 0 0,-8 0 0,9 0 0,31 0 0,8 0 0,-20-1 0,2 0 0,2 0 0,4-1 0,1-1 0,-1 0 0,1 0 0,0-1 0,-2 1 0,-7-1 0,-2 1 0,-1-1 0,-7 2 0,-1 0 0,-3 0 0,25 0 0,-5 1 0,-9 1 0,-3 0 0,-1 0 0,-1 0 0,7 1 0,1-2 0,3 1 0,4-2 0,-17-3 0,4-1 0,0-1 0,4-2 0,0-1 0,0-1 0,0-1 0,0-1 0,0 1 0,-1 0 0,-1 1 0,-2 2 0,18-1 0,-3 4 0,-3 4 0,-2 3 0,-3 5 0,-1 4 0,-7 2 0,-2 3 0,1 4 0,-3 3 0,-6-1 0,-3 2 0,-11-3 0,-4 1 0,31 17 0,-30-6 0,-8 0 0,6 0 0,11-1 0,14-1 0,15-3 0,11-7 0,0-6 0,-8-6 0,-11-5 0,-5-2 0,-1-1 0,4 0 0,2-2 0,-3-4 0,-4 0 0,2 0 0,-3 4 0,3-1 0,-4-3 0,-11 0 0,-5 1 0,9 2 0,22 3 0,-13 0 0,9 0 0,-13 0 0,4 0 0,2 0 0,8 0 0,3 0 0,1 0 0,2 0 0,1 0 0,-3 0 0,-9 0 0,-3 0 0,0 0 0,26 0 0,-3 0 0,-11-1 0,-4-1 0,-11 1 0,-4-1 0,-12 1 0,-5-1 0,21-1 0,-32 3 0,-17 0 0,-12 0 0,-3 0 0,4 0 0,4 0 0,2 0 0,-6 0 0,-4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34:45.495"/>
    </inkml:context>
    <inkml:brush xml:id="br0">
      <inkml:brushProperty name="width" value="0.035" units="cm"/>
      <inkml:brushProperty name="height" value="0.035" units="cm"/>
      <inkml:brushProperty name="color" value="#E71224"/>
    </inkml:brush>
  </inkml:definitions>
  <inkml:trace contextRef="#ctx0" brushRef="#br0">1 128 24575,'16'0'0,"20"-5"0,20-7 0,10-5 0,-1-1 0,-8 5 0,-10 3 0,0 3 0,-5 3 0,-4 2 0,6 2 0,-1-2 0,3 0 0,4-2 0,-9 0 0,2 2 0,-2-2 0,-4 2 0,6-2 0,-5-2 0,3 2 0,2 0 0,-4 2 0,-4 2 0,-10 0 0,-10 0 0,1 0 0,2 0 0,11 0 0,5 0 0,-3 0 0,-11 0 0,-9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34:49.694"/>
    </inkml:context>
    <inkml:brush xml:id="br0">
      <inkml:brushProperty name="width" value="0.035" units="cm"/>
      <inkml:brushProperty name="height" value="0.035" units="cm"/>
      <inkml:brushProperty name="color" value="#E71224"/>
    </inkml:brush>
  </inkml:definitions>
  <inkml:trace contextRef="#ctx0" brushRef="#br0">1 47 24575,'3'-4'0,"19"2"0,27 1 0,27 1 0,13 0 0,-12 0 0,-15 0 0,-9 0 0,-3 0 0,2 0 0,-5 0 0,-10 0 0,-8 0 0,-2 0 0,-1 0 0,1 0 0,-3 0 0,-8 0 0,-8-3 0,-3 0 0,-1-1 0,2 0 0,5 1 0,2 1 0,9-3 0,4 0 0,1 0 0,-1 2 0,-9 1 0,1 2 0,0 0 0,7 0 0,6 0 0,-2 0 0,-4 0 0,-6 0 0,-2 0 0,1 0 0,0 0 0,-5 0 0,-3 0 0,-3 0 0,-5 0 0,2 0 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1:43.331"/>
    </inkml:context>
    <inkml:brush xml:id="br0">
      <inkml:brushProperty name="width" value="0.05" units="cm"/>
      <inkml:brushProperty name="height" value="0.05" units="cm"/>
      <inkml:brushProperty name="color" value="#E71224"/>
    </inkml:brush>
  </inkml:definitions>
  <inkml:trace contextRef="#ctx0" brushRef="#br0">434 298 24575,'-20'0'0,"-12"1"0,-14 6 0,-5 7 0,4 7 0,8 2 0,4-1 0,4 0 0,4-2 0,5 1 0,4-3 0,4-3 0,3-1 0,4 0 0,2 3 0,-2 4 0,-2 8 0,3 7 0,1 6 0,4 4 0,4 0 0,5 1 0,6-2 0,3-1 0,-1-2 0,2-3 0,1-4 0,0-9 0,-4-1 0,-6-4 0,-5-2 0,-4 1 0,0-5 0,0 6 0,3 6 0,3 5 0,4 5 0,3 1 0,-1-3 0,-2-2 0,-2-4 0,3-3 0,1-5 0,4-5 0,4-1 0,3-1 0,1 4 0,4 4 0,6 0 0,5-3 0,6-6 0,8-6 0,9-5 0,9-2 0,9 0 0,4 0 0,-2 0 0,-1 0 0,-2-2 0,-1-4 0,-1-3 0,-4-4 0,-2 2 0,-3 2 0,0 1 0,-2 0 0,-4-1 0,2 2 0,3 3 0,6 2 0,2 2 0,-2 0 0,-1 0 0,-5 1 0,-4 3 0,-6 1 0,-4-1 0,-6-2 0,-5-2 0,-6 0 0,-7 0 0,-5 0 0,-5 0 0,-4 0 0,0 0 0,1-2 0,0-5 0,-1-7 0,-2-8 0,-5-11 0,-3-10 0,-12-7 0,-8 1 0,-10 6 0,-2 6 0,4 2 0,5-3 0,7-6 0,3-11 0,2-13 0,1-12 0,0-6 0,0-1 0,0 1 0,-4 2 0,-5 4 0,-6 6 0,-6 7 0,-3 6 0,-3 4 0,0 4 0,-2 7 0,-2 8 0,-9 11 0,-10 9 0,-14 8 0,-1 6 0,1 3 0,6 1 0,4 2 0,-5 5 0,-1 6 0,0 3 0,1 1 0,1 0 0,8-6 0,2-2 0,-2 2 0,-6 3 0,-15 6 0,-2 3 0,2-10 0,6-2 0,5-7 0,6 0 0,7 2 0,9 3 0,6 6 0,2 3 0,0-1 0,-2-3 0,1-2 0,3 1 0,7 4 0,5 3 0,5 3 0,0-1 0,-1-6 0,1-6 0,2-8 0,6-3 0,3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5:17.795"/>
    </inkml:context>
    <inkml:brush xml:id="br0">
      <inkml:brushProperty name="width" value="0.05" units="cm"/>
      <inkml:brushProperty name="height" value="0.05" units="cm"/>
      <inkml:brushProperty name="color" value="#E71224"/>
    </inkml:brush>
  </inkml:definitions>
  <inkml:trace contextRef="#ctx0" brushRef="#br0">1226 1 24575,'-34'0'0,"-34"0"0,19 0 0,-3 0 0,-4 0 0,1 0 0,-36 0 0,24 4 0,9 6 0,-9 13 0,-4 6 0,2 2 0,14-1 0,19-7 0,9-3 0,6-2 0,4 0 0,0 2 0,-1 5 0,-4 6 0,-2 4 0,-1 5 0,0 2 0,3 5 0,0 7 0,5 5 0,5 4 0,3-3 0,-2-3 0,-1-2 0,-3-2 0,-4 5 0,-1 5 0,1-2 0,4 3 0,7 4 0,8 11 0,5-29 0,3 2 0,2 7 0,2 2 0,2 4 0,0 1 0,0 1 0,-2 0 0,-2-5 0,-3-1 0,-1-6 0,-2-2 0,1 40 0,5-11 0,13 5 0,-5-39 0,3 1 0,5 4 0,1 0 0,1 1 0,1-1 0,-3-6 0,0-3 0,19 30 0,-10-19 0,-4-15 0,-4-8 0,8-6 0,19-1 0,22 1 0,-29-13 0,4 0 0,4-1 0,2-1 0,6-1 0,1 0 0,1-2 0,1 0 0,2-2 0,0 0 0,0 0 0,-1-1 0,-2-1 0,-1-1 0,2 0 0,0-1 0,-1-1 0,1-1 0,0 1 0,1-2 0,0 1 0,-1-2 0,-2 0 0,-1 0 0,-2-3 0,-1 0 0,0 1 0,0-1 0,1 1 0,0 1 0,-1-1 0,0 0 0,-5 1 0,1 1 0,-1-1 0,0-1 0,3-2 0,1 0 0,7 0 0,1-1 0,5-1 0,-1-1 0,-3 1 0,-1 0 0,-5 0 0,-1 0 0,4-1 0,2 0 0,8 1 0,4-1 0,9 0 0,2 0 0,2 2 0,0 0 0,-8 1 0,-3-2 0,-10-1 0,-4-3 0,-5-1 0,-4-4 0,-8-2 0,-2-3 0,27-31 0,-16-27 0,-33 22 0,-3-7 0,1-19 0,-3-8 0,-8 16 0,-1-3 0,-1-3 0,-2-5 0,-2-1 0,-1-2 0,-4-5 0,-2 0 0,-2 1 0,-2 2 0,-3 1 0,-1 3 0,-1 10 0,-2 1 0,-1 4 0,-8-22 0,-3 8 0,2 22 0,-2 6 0,-19-26 0,-1 26 0,-5 14 0,-14-2 0,18 22 0,-4 2 0,-15-4 0,-6 1 0,-11-1 0,-4 3 0,-8 2 0,-2 4 0,25 7 0,-1 2 0,-1 2 0,-6 3 0,-1 2 0,-2 3 0,-12 2 0,-4 3 0,-1 1 0,18 1 0,-2 0 0,0 2 0,0 0 0,-2 0 0,-1 2 0,0 0 0,1 0 0,3-1 0,0 1 0,0 0 0,3-2 0,-18 3 0,2-1 0,2-2 0,8-2 0,3-2 0,1 0 0,9-2 0,1-1 0,2-1 0,-21 0 0,5-1 0,14-1 0,3 0 0,14 0 0,4 0 0,-26 0 0,15-4 0,7-5 0,-1-4 0,-6-4 0,-5 1 0,-2 5 0,1 5 0,7 4 0,8 2 0,6 0 0,8-2 0,8-1 0,7 0 0,4-2 0,7 3 0,0 0 0,8 2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3:20.530"/>
    </inkml:context>
    <inkml:brush xml:id="br0">
      <inkml:brushProperty name="width" value="0.05" units="cm"/>
      <inkml:brushProperty name="height" value="0.05" units="cm"/>
      <inkml:brushProperty name="color" value="#E71224"/>
    </inkml:brush>
  </inkml:definitions>
  <inkml:trace contextRef="#ctx0" brushRef="#br0">286 0 24575,'-28'3'0,"-14"9"0,-12 13 0,-4 10 0,10 4 0,17-7 0,15-7 0,10-5 0,4-4 0,2-2 0,0-2 0,0-2 0,3-2 0,2-1 0,5-1 0,2-1 0,-2 1 0,0 2 0,-4 1 0,1 4 0,-2 2 0,0 6 0,2 11 0,0 9 0,1 11 0,0 7 0,-3-1 0,1-2 0,1-6 0,1-5 0,0-3 0,2-4 0,1-2 0,-1-2 0,0-3 0,-2-4 0,0-9 0,2-5 0,4-5 0,2-3 0,4 0 0,3 4 0,8 2 0,13 5 0,13 0 0,11-2 0,6-5 0,0-3 0,-8-3 0,-14-3 0,-16 0 0,-13 0 0,-7-1 0,0-3 0,0-2 0,2-4 0,-2 0 0,-4-2 0,-5-6 0,-3-11 0,-4-8 0,-6-4 0,-5 1 0,-2 7 0,0 4 0,3 3 0,2 4 0,0 0 0,0-1 0,1-3 0,3-1 0,1 0 0,1-2 0,-1 2 0,1 0 0,-1-1 0,-1-4 0,-3-8 0,-1-6 0,-3-5 0,0-1 0,2 4 0,1 7 0,2 7 0,-2 10 0,-2 8 0,-1 4 0,-1 4 0,1 0 0,-3 0 0,-4-1 0,-4 3 0,-7 1 0,-2 3 0,-4 2 0,0 1 0,1 2 0,3-1 0,1 0 0,-5-4 0,-6-7 0,-2-3 0,5-1 0,10 4 0,9 5 0,6 3 0,4 1 0,5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7:42.313"/>
    </inkml:context>
    <inkml:brush xml:id="br0">
      <inkml:brushProperty name="width" value="0.05" units="cm"/>
      <inkml:brushProperty name="height" value="0.05" units="cm"/>
      <inkml:brushProperty name="color" value="#E71224"/>
    </inkml:brush>
  </inkml:definitions>
  <inkml:trace contextRef="#ctx0" brushRef="#br0">716 220 24575,'-23'0'0,"-34"2"0,9 4 0,-6 3 0,-11 4 0,-1 3 0,1 3 0,3 3 0,12-2 0,6 2 0,-11 14 0,25-9 0,9-3 0,3-2 0,-1-2 0,3 0 0,4 1 0,5 3 0,3 13 0,7 35 0,2-15 0,0 6 0,2 14 0,1 2 0,2 4 0,-1 0 0,0-6 0,-1-1 0,0-9 0,0-1 0,0-6 0,0 0 0,1-4 0,2 0 0,2-5 0,2 0 0,2-4 0,1 0 0,21 41 0,-2-12 0,-4-16 0,-4-19 0,2-20 0,11-11 0,23-8 0,26-2 0,-38 0 0,0 0 0,0 0 0,-1 0 0,32 0 0,-24-2 0,-18-5 0,-12-6 0,-4-6 0,1-6 0,2-5 0,1 2 0,-4 4 0,-6 5 0,-6 5 0,-6 1 0,-4 0 0,-3-4 0,-1-6 0,2-7 0,3-24 0,8-25 0,4-13 0,-3-1 0,-4 21 0,-14 9 0,-11-16 0,5 29 0,-2-3 0,-2-6 0,0-1 0,1-1 0,-1 2 0,2 2 0,0 2 0,1 2 0,0 0 0,2 1 0,-1 1 0,-9-43 0,-1 14 0,-6 14 0,-4 2 0,-6-2 0,-5-2 0,-2-2 0,-1 13 0,2 17 0,0 17 0,-4 17 0,1 14 0,-3 11 0,2 7 0,7 3 0,7-1 0,13-2 0,8 5 0,8 0 0,2 0 0,1-3 0,0-4 0,0-5 0,0-2 0,0-4 0,0 2 0,0-1 0,0 0 0,0-1 0,2-4 0,3-3 0,-2-3 0,0-3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16:14.277"/>
    </inkml:context>
    <inkml:brush xml:id="br0">
      <inkml:brushProperty name="width" value="0.05" units="cm"/>
      <inkml:brushProperty name="height" value="0.05" units="cm"/>
      <inkml:brushProperty name="color" value="#E71224"/>
    </inkml:brush>
  </inkml:definitions>
  <inkml:trace contextRef="#ctx0" brushRef="#br0">675 1 24575,'-50'1'0,"-29"6"0,25 0 0,-2 1 0,-2 2 0,2 2 0,-38 12 0,26-2 0,20-4 0,13-4 0,10-2 0,9-1 0,4-1 0,4 4 0,4 4 0,2 4 0,2 4 0,0 9 0,0 9 0,0 18 0,0 18 0,-2 16 0,1-39 0,0 3 0,-1 3 0,1 1 0,-1-2 0,1-1 0,2-6 0,1-4 0,3 21 0,4-26 0,3-17 0,0-4 0,2 6 0,3 10 0,4 7 0,2 2 0,0-4 0,-1-9 0,-2-7 0,1-6 0,8 3 0,5 5 0,7 6 0,0 2 0,-6-4 0,-4-5 0,-5-6 0,8-7 0,25-5 0,36-7 0,-30-4 0,4-2 0,10 1 0,2-2 0,1 1 0,1-2 0,-1-1 0,0-1 0,-3-1 0,-1-2 0,2-1 0,1 0 0,1 0 0,1 0 0,1 0 0,0 1 0,2 1 0,0 0 0,-6 0 0,-1 0 0,-7 0 0,-3-1 0,-8 1 0,-2 0 0,-7-1 0,-1 0 0,46-7 0,-6 1 0,-3 0 0,-3 2 0,4 1 0,-38 5 0,0 0 0,6 0 0,1 0 0,3 1 0,0-1 0,0 0 0,-2 1 0,-5-1 0,-2 1 0,35-7 0,-25 0 0,-20 0 0,-15 0 0,-9 0 0,-3-1 0,-1 0 0,2-1 0,6 0 0,12 0 0,5 0 0,2 3 0,-11 4 0,-13 1 0,-11-3 0,-5-7 0,-5-11 0,-5-18 0,-5-26 0,-4-23 0,10 42 0,0-1 0,-6-47 0,1 8 0,4 5 0,1 1 0,4 8 0,4 22 0,0 21 0,0 16 0,0 3 0,0 1 0,0-2 0,0-3 0,0-1 0,0-4 0,-2-2 0,-3-1 0,-4 1 0,-7 2 0,-6-2 0,-4-3 0,-5-1 0,-3 3 0,-4 5 0,-6 8 0,-1 6 0,-6 4 0,-14 4 0,-20 0 0,33 0 0,-3 0 0,-6 0 0,-2 0 0,0 1 0,-1 0 0,-3 2 0,-1 1 0,0 1 0,-1 0 0,2 0 0,-1 0 0,3-1 0,0-1 0,6-2 0,1 0 0,3-1 0,1 0 0,-44 0 0,10 0 0,2 0 0,-7 0 0,-4 0 0,46 0 0,0 0 0,-3 0 0,0 0 0,-3 0 0,0-1 0,-4 0 0,-1 0 0,-1-1 0,1-1 0,0 0 0,1 1 0,-2 0 0,1 0 0,-1 1 0,1 0 0,4 1 0,1 0 0,-41 0 0,14 0 0,14 0 0,12 0 0,19 0 0,17-4 0,10-4 0,0-3 0,-4-1 0,-7 1 0,-3 3 0,2 2 0,4 1 0,6 4 0,3 1 0,-2 0 0,-8 0 0,-13 0 0,-7 0 0,1 0 0,13 1 0,15 3 0,19 35 0,-4-25 0,8 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2D183-1D79-2DC5-9772-DFA4B162CC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9208DFD-6283-49B5-F3EA-05F822B76DA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98DFE32D-6DBA-D244-B46B-35576D592A4A}" type="datetime1">
              <a:rPr lang="en-US" altLang="en-US"/>
              <a:pPr>
                <a:defRPr/>
              </a:pPr>
              <a:t>4/6/24</a:t>
            </a:fld>
            <a:endParaRPr lang="en-US" altLang="en-US"/>
          </a:p>
        </p:txBody>
      </p:sp>
      <p:sp>
        <p:nvSpPr>
          <p:cNvPr id="4" name="Slide Image Placeholder 3">
            <a:extLst>
              <a:ext uri="{FF2B5EF4-FFF2-40B4-BE49-F238E27FC236}">
                <a16:creationId xmlns:a16="http://schemas.microsoft.com/office/drawing/2014/main" id="{3B6A6593-51CC-0E5F-D244-02D28A511C3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73A9EA-EFFF-A2F2-FF5B-C3767C739D6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EF0CABCD-7419-769D-D969-98845123477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8F44510-6270-A217-5429-4995E72ADB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86B754A-C585-4D48-8BF6-211F2141A8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074BAF6-DA65-8BA9-0FB6-FD202E343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9811B8B4-C62C-D9ED-F949-F8BABF9BE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7" name="Slide Number Placeholder 3">
            <a:extLst>
              <a:ext uri="{FF2B5EF4-FFF2-40B4-BE49-F238E27FC236}">
                <a16:creationId xmlns:a16="http://schemas.microsoft.com/office/drawing/2014/main" id="{A47D6DD8-8A14-2889-3B0D-F66349057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5A9CB4-0E25-7840-90DA-86317BBA0090}"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Slide Image Placeholder 1">
            <a:extLst>
              <a:ext uri="{FF2B5EF4-FFF2-40B4-BE49-F238E27FC236}">
                <a16:creationId xmlns:a16="http://schemas.microsoft.com/office/drawing/2014/main" id="{07C159A3-5A3B-470C-55AC-1D57A32D1C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2" name="Notes Placeholder 2">
            <a:extLst>
              <a:ext uri="{FF2B5EF4-FFF2-40B4-BE49-F238E27FC236}">
                <a16:creationId xmlns:a16="http://schemas.microsoft.com/office/drawing/2014/main" id="{C1915830-287F-795A-2478-761B9E91CE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163" name="Slide Number Placeholder 3">
            <a:extLst>
              <a:ext uri="{FF2B5EF4-FFF2-40B4-BE49-F238E27FC236}">
                <a16:creationId xmlns:a16="http://schemas.microsoft.com/office/drawing/2014/main" id="{2C4021DF-0616-B816-BA46-1C01598115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FD11065-00DF-864A-97C1-B719462D6E4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384149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Slide Image Placeholder 1">
            <a:extLst>
              <a:ext uri="{FF2B5EF4-FFF2-40B4-BE49-F238E27FC236}">
                <a16:creationId xmlns:a16="http://schemas.microsoft.com/office/drawing/2014/main" id="{68A8E3D6-D221-6D2A-FB57-C6437A1425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1890" name="Notes Placeholder 2">
            <a:extLst>
              <a:ext uri="{FF2B5EF4-FFF2-40B4-BE49-F238E27FC236}">
                <a16:creationId xmlns:a16="http://schemas.microsoft.com/office/drawing/2014/main" id="{2B98ABDD-012D-F019-03C4-AB5E41C54D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1891" name="Slide Number Placeholder 3">
            <a:extLst>
              <a:ext uri="{FF2B5EF4-FFF2-40B4-BE49-F238E27FC236}">
                <a16:creationId xmlns:a16="http://schemas.microsoft.com/office/drawing/2014/main" id="{4FFEE785-2E0D-C6CE-735E-DFF90B0B9D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F20D49F-4695-354C-8E30-17E9478E63C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27744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Slide Image Placeholder 1">
            <a:extLst>
              <a:ext uri="{FF2B5EF4-FFF2-40B4-BE49-F238E27FC236}">
                <a16:creationId xmlns:a16="http://schemas.microsoft.com/office/drawing/2014/main" id="{C510CD48-E789-C44B-0081-C756A75CBD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3938" name="Notes Placeholder 2">
            <a:extLst>
              <a:ext uri="{FF2B5EF4-FFF2-40B4-BE49-F238E27FC236}">
                <a16:creationId xmlns:a16="http://schemas.microsoft.com/office/drawing/2014/main" id="{5B4CEDFB-AC13-D322-FA7D-2E02FBADA2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3939" name="Slide Number Placeholder 3">
            <a:extLst>
              <a:ext uri="{FF2B5EF4-FFF2-40B4-BE49-F238E27FC236}">
                <a16:creationId xmlns:a16="http://schemas.microsoft.com/office/drawing/2014/main" id="{8F27A3A0-C999-A094-A594-35A0AB50D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702C17C-56FD-504B-9745-971F995859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670146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Slide Image Placeholder 1">
            <a:extLst>
              <a:ext uri="{FF2B5EF4-FFF2-40B4-BE49-F238E27FC236}">
                <a16:creationId xmlns:a16="http://schemas.microsoft.com/office/drawing/2014/main" id="{B936BD3A-8AC9-F4C7-EC99-88000EA51D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6" name="Notes Placeholder 2">
            <a:extLst>
              <a:ext uri="{FF2B5EF4-FFF2-40B4-BE49-F238E27FC236}">
                <a16:creationId xmlns:a16="http://schemas.microsoft.com/office/drawing/2014/main" id="{443BC981-DE1C-1C66-A572-F72A6C6DEC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5987" name="Slide Number Placeholder 3">
            <a:extLst>
              <a:ext uri="{FF2B5EF4-FFF2-40B4-BE49-F238E27FC236}">
                <a16:creationId xmlns:a16="http://schemas.microsoft.com/office/drawing/2014/main" id="{A8240F4E-6AC3-E315-8AA9-D44C52B13F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889BED2-9AE4-9F49-BF43-BD133A5563B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996110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Slide Image Placeholder 1">
            <a:extLst>
              <a:ext uri="{FF2B5EF4-FFF2-40B4-BE49-F238E27FC236}">
                <a16:creationId xmlns:a16="http://schemas.microsoft.com/office/drawing/2014/main" id="{F9AD1951-072F-7DE6-B226-E0E0C8E244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0" name="Notes Placeholder 2">
            <a:extLst>
              <a:ext uri="{FF2B5EF4-FFF2-40B4-BE49-F238E27FC236}">
                <a16:creationId xmlns:a16="http://schemas.microsoft.com/office/drawing/2014/main" id="{C20E63BF-16E9-CAA1-EBFD-A72A9854EE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9491" name="Slide Number Placeholder 3">
            <a:extLst>
              <a:ext uri="{FF2B5EF4-FFF2-40B4-BE49-F238E27FC236}">
                <a16:creationId xmlns:a16="http://schemas.microsoft.com/office/drawing/2014/main" id="{AD009EAE-5C57-7FB2-3C1E-8894284AD8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9AD2F88-404B-EC46-A7B6-DD2FAA053FC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Image Placeholder 1">
            <a:extLst>
              <a:ext uri="{FF2B5EF4-FFF2-40B4-BE49-F238E27FC236}">
                <a16:creationId xmlns:a16="http://schemas.microsoft.com/office/drawing/2014/main" id="{913290C1-F9A4-5FE1-B0B6-D8F0C42787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6" name="Notes Placeholder 2">
            <a:extLst>
              <a:ext uri="{FF2B5EF4-FFF2-40B4-BE49-F238E27FC236}">
                <a16:creationId xmlns:a16="http://schemas.microsoft.com/office/drawing/2014/main" id="{C42C0D8A-E1D9-B530-5421-833D4DA67E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3587" name="Slide Number Placeholder 3">
            <a:extLst>
              <a:ext uri="{FF2B5EF4-FFF2-40B4-BE49-F238E27FC236}">
                <a16:creationId xmlns:a16="http://schemas.microsoft.com/office/drawing/2014/main" id="{45DC5788-FD45-3E2E-0F28-915BE8053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CAC443-EE8B-184D-AC69-43D2B1FD730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Slide Image Placeholder 1">
            <a:extLst>
              <a:ext uri="{FF2B5EF4-FFF2-40B4-BE49-F238E27FC236}">
                <a16:creationId xmlns:a16="http://schemas.microsoft.com/office/drawing/2014/main" id="{6F52412A-AF2C-D044-9377-A9FF02C842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4" name="Notes Placeholder 2">
            <a:extLst>
              <a:ext uri="{FF2B5EF4-FFF2-40B4-BE49-F238E27FC236}">
                <a16:creationId xmlns:a16="http://schemas.microsoft.com/office/drawing/2014/main" id="{51EC75F6-FADD-BFB1-C204-7A45B96A1C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5635" name="Slide Number Placeholder 3">
            <a:extLst>
              <a:ext uri="{FF2B5EF4-FFF2-40B4-BE49-F238E27FC236}">
                <a16:creationId xmlns:a16="http://schemas.microsoft.com/office/drawing/2014/main" id="{6BA99A4C-6DDA-84C1-2154-68FCD06EE5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45EA97-EB42-6446-A67F-367257BE80D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Slide Image Placeholder 1">
            <a:extLst>
              <a:ext uri="{FF2B5EF4-FFF2-40B4-BE49-F238E27FC236}">
                <a16:creationId xmlns:a16="http://schemas.microsoft.com/office/drawing/2014/main" id="{5BF0A9B3-4E2B-E3A8-6634-63E81A7E60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2" name="Notes Placeholder 2">
            <a:extLst>
              <a:ext uri="{FF2B5EF4-FFF2-40B4-BE49-F238E27FC236}">
                <a16:creationId xmlns:a16="http://schemas.microsoft.com/office/drawing/2014/main" id="{664587CA-E41C-5648-74AC-96406D8D62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683" name="Slide Number Placeholder 3">
            <a:extLst>
              <a:ext uri="{FF2B5EF4-FFF2-40B4-BE49-F238E27FC236}">
                <a16:creationId xmlns:a16="http://schemas.microsoft.com/office/drawing/2014/main" id="{932DA5B9-D3E2-2493-1469-4A31588384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C08F4AD-1FA2-1743-AD19-E19F71A641B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Slide Image Placeholder 1">
            <a:extLst>
              <a:ext uri="{FF2B5EF4-FFF2-40B4-BE49-F238E27FC236}">
                <a16:creationId xmlns:a16="http://schemas.microsoft.com/office/drawing/2014/main" id="{E261DE8B-C3F8-A8C8-1D38-BD203AFC45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6" name="Notes Placeholder 2">
            <a:extLst>
              <a:ext uri="{FF2B5EF4-FFF2-40B4-BE49-F238E27FC236}">
                <a16:creationId xmlns:a16="http://schemas.microsoft.com/office/drawing/2014/main" id="{41EBE897-9D5D-1EC8-5479-CD7765796B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3827" name="Slide Number Placeholder 3">
            <a:extLst>
              <a:ext uri="{FF2B5EF4-FFF2-40B4-BE49-F238E27FC236}">
                <a16:creationId xmlns:a16="http://schemas.microsoft.com/office/drawing/2014/main" id="{3F763DAB-D28A-618A-0C94-9E23B3CF9D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C0F116F-865B-4A49-AED1-AE11FABC599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Slide Image Placeholder 1">
            <a:extLst>
              <a:ext uri="{FF2B5EF4-FFF2-40B4-BE49-F238E27FC236}">
                <a16:creationId xmlns:a16="http://schemas.microsoft.com/office/drawing/2014/main" id="{0D9DF372-BBDD-03C0-B8FE-BA715F3061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8" name="Notes Placeholder 2">
            <a:extLst>
              <a:ext uri="{FF2B5EF4-FFF2-40B4-BE49-F238E27FC236}">
                <a16:creationId xmlns:a16="http://schemas.microsoft.com/office/drawing/2014/main" id="{85076297-6F77-8450-FB25-CAD06D06E6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6899" name="Slide Number Placeholder 3">
            <a:extLst>
              <a:ext uri="{FF2B5EF4-FFF2-40B4-BE49-F238E27FC236}">
                <a16:creationId xmlns:a16="http://schemas.microsoft.com/office/drawing/2014/main" id="{F838D570-CB07-52A2-ACF8-931C294B45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D5D590E-FE19-1148-AB80-F2095B5A2A6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Slide Image Placeholder 1">
            <a:extLst>
              <a:ext uri="{FF2B5EF4-FFF2-40B4-BE49-F238E27FC236}">
                <a16:creationId xmlns:a16="http://schemas.microsoft.com/office/drawing/2014/main" id="{5F157B79-409E-4555-2336-F87AC45969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2" name="Notes Placeholder 2">
            <a:extLst>
              <a:ext uri="{FF2B5EF4-FFF2-40B4-BE49-F238E27FC236}">
                <a16:creationId xmlns:a16="http://schemas.microsoft.com/office/drawing/2014/main" id="{8E62F673-FD31-C7B1-C806-34309B235A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3043" name="Slide Number Placeholder 3">
            <a:extLst>
              <a:ext uri="{FF2B5EF4-FFF2-40B4-BE49-F238E27FC236}">
                <a16:creationId xmlns:a16="http://schemas.microsoft.com/office/drawing/2014/main" id="{0C7133EE-674E-49B2-FA86-A768D5F47C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B876F8F-FC42-754A-93E8-44EE88DA83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a:extLst>
              <a:ext uri="{FF2B5EF4-FFF2-40B4-BE49-F238E27FC236}">
                <a16:creationId xmlns:a16="http://schemas.microsoft.com/office/drawing/2014/main" id="{01F19DA2-DE3A-6656-C333-FBF12E5156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2" name="Notes Placeholder 2">
            <a:extLst>
              <a:ext uri="{FF2B5EF4-FFF2-40B4-BE49-F238E27FC236}">
                <a16:creationId xmlns:a16="http://schemas.microsoft.com/office/drawing/2014/main" id="{4222702A-1362-1571-1D22-FFF70BD846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9203" name="Slide Number Placeholder 3">
            <a:extLst>
              <a:ext uri="{FF2B5EF4-FFF2-40B4-BE49-F238E27FC236}">
                <a16:creationId xmlns:a16="http://schemas.microsoft.com/office/drawing/2014/main" id="{D9E3F1CF-AA55-FCC3-5CE5-5F9CAC4D73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A065EC-8A5A-C941-AE02-125C9B4FB15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Image Placeholder 1">
            <a:extLst>
              <a:ext uri="{FF2B5EF4-FFF2-40B4-BE49-F238E27FC236}">
                <a16:creationId xmlns:a16="http://schemas.microsoft.com/office/drawing/2014/main" id="{58E7B541-4ADB-F8E3-A6E4-061BCB508C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0" name="Notes Placeholder 2">
            <a:extLst>
              <a:ext uri="{FF2B5EF4-FFF2-40B4-BE49-F238E27FC236}">
                <a16:creationId xmlns:a16="http://schemas.microsoft.com/office/drawing/2014/main" id="{250C1233-8750-0327-3456-A9792DB745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5091" name="Slide Number Placeholder 3">
            <a:extLst>
              <a:ext uri="{FF2B5EF4-FFF2-40B4-BE49-F238E27FC236}">
                <a16:creationId xmlns:a16="http://schemas.microsoft.com/office/drawing/2014/main" id="{151E2A25-4B45-E59F-0C68-ACC396F0BD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E62C810-F758-7743-B7C0-6E488A1E77C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Slide Image Placeholder 1">
            <a:extLst>
              <a:ext uri="{FF2B5EF4-FFF2-40B4-BE49-F238E27FC236}">
                <a16:creationId xmlns:a16="http://schemas.microsoft.com/office/drawing/2014/main" id="{BDA6B301-0388-0446-BA48-4FC737ECF5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8" name="Notes Placeholder 2">
            <a:extLst>
              <a:ext uri="{FF2B5EF4-FFF2-40B4-BE49-F238E27FC236}">
                <a16:creationId xmlns:a16="http://schemas.microsoft.com/office/drawing/2014/main" id="{8690E05B-D50C-74A8-DCB5-7082307885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7139" name="Slide Number Placeholder 3">
            <a:extLst>
              <a:ext uri="{FF2B5EF4-FFF2-40B4-BE49-F238E27FC236}">
                <a16:creationId xmlns:a16="http://schemas.microsoft.com/office/drawing/2014/main" id="{B953A4B5-F3B8-5155-F466-496393843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920BCDD-C330-5F43-9AAF-A68D2F9C2F6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Image Placeholder 1">
            <a:extLst>
              <a:ext uri="{FF2B5EF4-FFF2-40B4-BE49-F238E27FC236}">
                <a16:creationId xmlns:a16="http://schemas.microsoft.com/office/drawing/2014/main" id="{899C9A6E-81E3-A21E-0AC9-163A65E6B8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6" name="Notes Placeholder 2">
            <a:extLst>
              <a:ext uri="{FF2B5EF4-FFF2-40B4-BE49-F238E27FC236}">
                <a16:creationId xmlns:a16="http://schemas.microsoft.com/office/drawing/2014/main" id="{515AC2B9-866F-C200-9EE9-AA5DEF28B9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9187" name="Slide Number Placeholder 3">
            <a:extLst>
              <a:ext uri="{FF2B5EF4-FFF2-40B4-BE49-F238E27FC236}">
                <a16:creationId xmlns:a16="http://schemas.microsoft.com/office/drawing/2014/main" id="{94BA1BF4-3916-9C8C-E045-5FF30EC40F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7235D19-0A22-FC4F-923F-F969A0483F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a:extLst>
              <a:ext uri="{FF2B5EF4-FFF2-40B4-BE49-F238E27FC236}">
                <a16:creationId xmlns:a16="http://schemas.microsoft.com/office/drawing/2014/main" id="{3B183906-34D0-F86B-AD1E-9FA3A1669F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4" name="Notes Placeholder 2">
            <a:extLst>
              <a:ext uri="{FF2B5EF4-FFF2-40B4-BE49-F238E27FC236}">
                <a16:creationId xmlns:a16="http://schemas.microsoft.com/office/drawing/2014/main" id="{6AC1A9AF-A3A0-AA68-A5F6-8DAC92C781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1235" name="Slide Number Placeholder 3">
            <a:extLst>
              <a:ext uri="{FF2B5EF4-FFF2-40B4-BE49-F238E27FC236}">
                <a16:creationId xmlns:a16="http://schemas.microsoft.com/office/drawing/2014/main" id="{71DCF5AD-E96A-D45A-5725-078FDF28DC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A3DD19F-6169-F64D-B02A-0CD6A8C369E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Image Placeholder 1">
            <a:extLst>
              <a:ext uri="{FF2B5EF4-FFF2-40B4-BE49-F238E27FC236}">
                <a16:creationId xmlns:a16="http://schemas.microsoft.com/office/drawing/2014/main" id="{7063E59B-E1A4-7BA6-6FCD-D0A8241B09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2" name="Notes Placeholder 2">
            <a:extLst>
              <a:ext uri="{FF2B5EF4-FFF2-40B4-BE49-F238E27FC236}">
                <a16:creationId xmlns:a16="http://schemas.microsoft.com/office/drawing/2014/main" id="{44350EAB-7E60-0FB2-1B2B-3B9496262C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3283" name="Slide Number Placeholder 3">
            <a:extLst>
              <a:ext uri="{FF2B5EF4-FFF2-40B4-BE49-F238E27FC236}">
                <a16:creationId xmlns:a16="http://schemas.microsoft.com/office/drawing/2014/main" id="{AA011BED-612E-F3A2-69DA-DA381F9595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107C5AE-762D-E540-9DBB-C39854B85A6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Image Placeholder 1">
            <a:extLst>
              <a:ext uri="{FF2B5EF4-FFF2-40B4-BE49-F238E27FC236}">
                <a16:creationId xmlns:a16="http://schemas.microsoft.com/office/drawing/2014/main" id="{3DD35AD9-00E5-7D2C-D84F-3A77533336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0" name="Notes Placeholder 2">
            <a:extLst>
              <a:ext uri="{FF2B5EF4-FFF2-40B4-BE49-F238E27FC236}">
                <a16:creationId xmlns:a16="http://schemas.microsoft.com/office/drawing/2014/main" id="{061BA7D2-650C-E46C-0BC6-18047E5ED1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5331" name="Slide Number Placeholder 3">
            <a:extLst>
              <a:ext uri="{FF2B5EF4-FFF2-40B4-BE49-F238E27FC236}">
                <a16:creationId xmlns:a16="http://schemas.microsoft.com/office/drawing/2014/main" id="{98E4E79F-2EE8-6DA0-3008-EB6988B9B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91697E1-5AF8-C24A-BF11-EF04D909015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Slide Image Placeholder 1">
            <a:extLst>
              <a:ext uri="{FF2B5EF4-FFF2-40B4-BE49-F238E27FC236}">
                <a16:creationId xmlns:a16="http://schemas.microsoft.com/office/drawing/2014/main" id="{F6E19700-CE62-0852-FB7E-BBE5E2EAE2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6" name="Notes Placeholder 2">
            <a:extLst>
              <a:ext uri="{FF2B5EF4-FFF2-40B4-BE49-F238E27FC236}">
                <a16:creationId xmlns:a16="http://schemas.microsoft.com/office/drawing/2014/main" id="{6B971A70-7A8E-AABD-0507-539B4DB4BD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9427" name="Slide Number Placeholder 3">
            <a:extLst>
              <a:ext uri="{FF2B5EF4-FFF2-40B4-BE49-F238E27FC236}">
                <a16:creationId xmlns:a16="http://schemas.microsoft.com/office/drawing/2014/main" id="{CE2FA07C-4A1C-1641-682D-A3661785A2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58455FB-9066-9743-A281-9EB5C420DCD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Image Placeholder 1">
            <a:extLst>
              <a:ext uri="{FF2B5EF4-FFF2-40B4-BE49-F238E27FC236}">
                <a16:creationId xmlns:a16="http://schemas.microsoft.com/office/drawing/2014/main" id="{8244C432-3FC2-82E7-ABBC-1BEFAE45EF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4" name="Notes Placeholder 2">
            <a:extLst>
              <a:ext uri="{FF2B5EF4-FFF2-40B4-BE49-F238E27FC236}">
                <a16:creationId xmlns:a16="http://schemas.microsoft.com/office/drawing/2014/main" id="{F8618E6B-EC07-F968-6BB0-BA1033CC6F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1475" name="Slide Number Placeholder 3">
            <a:extLst>
              <a:ext uri="{FF2B5EF4-FFF2-40B4-BE49-F238E27FC236}">
                <a16:creationId xmlns:a16="http://schemas.microsoft.com/office/drawing/2014/main" id="{97E87DFF-E9E3-1F14-4DCF-F8CF724FFF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1AF1115-46D5-4A41-A41A-BF2DA4D1106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Slide Image Placeholder 1">
            <a:extLst>
              <a:ext uri="{FF2B5EF4-FFF2-40B4-BE49-F238E27FC236}">
                <a16:creationId xmlns:a16="http://schemas.microsoft.com/office/drawing/2014/main" id="{156466B1-7D64-91C0-9628-C9DE9B207A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2" name="Notes Placeholder 2">
            <a:extLst>
              <a:ext uri="{FF2B5EF4-FFF2-40B4-BE49-F238E27FC236}">
                <a16:creationId xmlns:a16="http://schemas.microsoft.com/office/drawing/2014/main" id="{8433140A-0C02-E075-B65D-3D1E22D2DE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3523" name="Slide Number Placeholder 3">
            <a:extLst>
              <a:ext uri="{FF2B5EF4-FFF2-40B4-BE49-F238E27FC236}">
                <a16:creationId xmlns:a16="http://schemas.microsoft.com/office/drawing/2014/main" id="{238C462D-F3B0-212A-F02B-C2412F10A1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5B1F54-0C37-9E4B-83A2-56C60A1DF10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Slide Image Placeholder 1">
            <a:extLst>
              <a:ext uri="{FF2B5EF4-FFF2-40B4-BE49-F238E27FC236}">
                <a16:creationId xmlns:a16="http://schemas.microsoft.com/office/drawing/2014/main" id="{7CD2A40B-5F61-AC19-76BA-21A233B67F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0" name="Notes Placeholder 2">
            <a:extLst>
              <a:ext uri="{FF2B5EF4-FFF2-40B4-BE49-F238E27FC236}">
                <a16:creationId xmlns:a16="http://schemas.microsoft.com/office/drawing/2014/main" id="{39D437B8-4060-F6D0-ACFD-C3B838016D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0691" name="Slide Number Placeholder 3">
            <a:extLst>
              <a:ext uri="{FF2B5EF4-FFF2-40B4-BE49-F238E27FC236}">
                <a16:creationId xmlns:a16="http://schemas.microsoft.com/office/drawing/2014/main" id="{E21C4DBA-4AE1-F1D5-B50F-BB2F83D12E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398EE0E-EE1C-B34C-A911-7308CD77088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85528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a:extLst>
              <a:ext uri="{FF2B5EF4-FFF2-40B4-BE49-F238E27FC236}">
                <a16:creationId xmlns:a16="http://schemas.microsoft.com/office/drawing/2014/main" id="{F08744A6-9550-6C27-EE93-6671B80188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6" name="Notes Placeholder 2">
            <a:extLst>
              <a:ext uri="{FF2B5EF4-FFF2-40B4-BE49-F238E27FC236}">
                <a16:creationId xmlns:a16="http://schemas.microsoft.com/office/drawing/2014/main" id="{F9702A6D-5529-78EE-E4B4-00539DA06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5347" name="Slide Number Placeholder 3">
            <a:extLst>
              <a:ext uri="{FF2B5EF4-FFF2-40B4-BE49-F238E27FC236}">
                <a16:creationId xmlns:a16="http://schemas.microsoft.com/office/drawing/2014/main" id="{860B34E7-8C82-2E21-BB53-FE056AA163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7DC3FE6-D459-714D-923B-519B64C4C32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Slide Image Placeholder 1">
            <a:extLst>
              <a:ext uri="{FF2B5EF4-FFF2-40B4-BE49-F238E27FC236}">
                <a16:creationId xmlns:a16="http://schemas.microsoft.com/office/drawing/2014/main" id="{3B51C589-3B8D-5F94-C594-7BA60E77AA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6" name="Notes Placeholder 2">
            <a:extLst>
              <a:ext uri="{FF2B5EF4-FFF2-40B4-BE49-F238E27FC236}">
                <a16:creationId xmlns:a16="http://schemas.microsoft.com/office/drawing/2014/main" id="{F3ABDFE0-B192-A3E5-FBC8-C79658FB5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9907" name="Slide Number Placeholder 3">
            <a:extLst>
              <a:ext uri="{FF2B5EF4-FFF2-40B4-BE49-F238E27FC236}">
                <a16:creationId xmlns:a16="http://schemas.microsoft.com/office/drawing/2014/main" id="{3359BB79-FF8C-FBC1-3404-B3912891B2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0C80F44-A180-5740-A269-FD84C06BB06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Slide Image Placeholder 1">
            <a:extLst>
              <a:ext uri="{FF2B5EF4-FFF2-40B4-BE49-F238E27FC236}">
                <a16:creationId xmlns:a16="http://schemas.microsoft.com/office/drawing/2014/main" id="{65CDB51C-B62D-EA12-D6E0-A204EE5F0F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4" name="Notes Placeholder 2">
            <a:extLst>
              <a:ext uri="{FF2B5EF4-FFF2-40B4-BE49-F238E27FC236}">
                <a16:creationId xmlns:a16="http://schemas.microsoft.com/office/drawing/2014/main" id="{28DF8FC4-61F7-1DF7-6569-DFC3CAC099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1955" name="Slide Number Placeholder 3">
            <a:extLst>
              <a:ext uri="{FF2B5EF4-FFF2-40B4-BE49-F238E27FC236}">
                <a16:creationId xmlns:a16="http://schemas.microsoft.com/office/drawing/2014/main" id="{E087AEBE-F6F5-2577-E4BA-D3BA75DFD7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A85A3AA-843A-EE43-9088-A3B1916EB96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Slide Image Placeholder 1">
            <a:extLst>
              <a:ext uri="{FF2B5EF4-FFF2-40B4-BE49-F238E27FC236}">
                <a16:creationId xmlns:a16="http://schemas.microsoft.com/office/drawing/2014/main" id="{9B219F30-F296-5EB7-F4F0-9D5AE199FB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2" name="Notes Placeholder 2">
            <a:extLst>
              <a:ext uri="{FF2B5EF4-FFF2-40B4-BE49-F238E27FC236}">
                <a16:creationId xmlns:a16="http://schemas.microsoft.com/office/drawing/2014/main" id="{2D090C33-DEEE-AFDF-726B-7F45D713D5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4003" name="Slide Number Placeholder 3">
            <a:extLst>
              <a:ext uri="{FF2B5EF4-FFF2-40B4-BE49-F238E27FC236}">
                <a16:creationId xmlns:a16="http://schemas.microsoft.com/office/drawing/2014/main" id="{ECCA9256-7FD0-53FC-1EA1-538E8A0637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68E4ABC-8C29-5B41-9C73-569A4D604B9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Slide Image Placeholder 1">
            <a:extLst>
              <a:ext uri="{FF2B5EF4-FFF2-40B4-BE49-F238E27FC236}">
                <a16:creationId xmlns:a16="http://schemas.microsoft.com/office/drawing/2014/main" id="{F43C2D08-2F77-63E1-A9FC-60988CB30C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0" name="Notes Placeholder 2">
            <a:extLst>
              <a:ext uri="{FF2B5EF4-FFF2-40B4-BE49-F238E27FC236}">
                <a16:creationId xmlns:a16="http://schemas.microsoft.com/office/drawing/2014/main" id="{F801BBEA-F372-900E-7D99-C77BF178A3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6051" name="Slide Number Placeholder 3">
            <a:extLst>
              <a:ext uri="{FF2B5EF4-FFF2-40B4-BE49-F238E27FC236}">
                <a16:creationId xmlns:a16="http://schemas.microsoft.com/office/drawing/2014/main" id="{EF5F1458-74D6-0C6C-D660-F7C37AD050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BD1A63D-72A2-B246-8071-614744D9300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Slide Image Placeholder 1">
            <a:extLst>
              <a:ext uri="{FF2B5EF4-FFF2-40B4-BE49-F238E27FC236}">
                <a16:creationId xmlns:a16="http://schemas.microsoft.com/office/drawing/2014/main" id="{404686FE-E330-BF0E-954E-073403AC9E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8" name="Notes Placeholder 2">
            <a:extLst>
              <a:ext uri="{FF2B5EF4-FFF2-40B4-BE49-F238E27FC236}">
                <a16:creationId xmlns:a16="http://schemas.microsoft.com/office/drawing/2014/main" id="{23770108-D464-BBB8-2FE4-8C2712D7DE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8099" name="Slide Number Placeholder 3">
            <a:extLst>
              <a:ext uri="{FF2B5EF4-FFF2-40B4-BE49-F238E27FC236}">
                <a16:creationId xmlns:a16="http://schemas.microsoft.com/office/drawing/2014/main" id="{E5B3EACB-538E-79D7-1D74-E70276597F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E80F2BF-AAF7-F14E-8089-D4B44C3A6AD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Slide Image Placeholder 1">
            <a:extLst>
              <a:ext uri="{FF2B5EF4-FFF2-40B4-BE49-F238E27FC236}">
                <a16:creationId xmlns:a16="http://schemas.microsoft.com/office/drawing/2014/main" id="{01485786-8081-0ED5-2AF7-E39F985CB5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6" name="Notes Placeholder 2">
            <a:extLst>
              <a:ext uri="{FF2B5EF4-FFF2-40B4-BE49-F238E27FC236}">
                <a16:creationId xmlns:a16="http://schemas.microsoft.com/office/drawing/2014/main" id="{3623704B-0C66-2C72-D652-75B59C3C6D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0147" name="Slide Number Placeholder 3">
            <a:extLst>
              <a:ext uri="{FF2B5EF4-FFF2-40B4-BE49-F238E27FC236}">
                <a16:creationId xmlns:a16="http://schemas.microsoft.com/office/drawing/2014/main" id="{CD73DE0B-4633-C9B8-A6E8-AC7EB96736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5E9D4F9-7183-524A-8A53-BB1DF26257E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Slide Image Placeholder 1">
            <a:extLst>
              <a:ext uri="{FF2B5EF4-FFF2-40B4-BE49-F238E27FC236}">
                <a16:creationId xmlns:a16="http://schemas.microsoft.com/office/drawing/2014/main" id="{2142EC44-9CCB-C4A3-81DB-DA90EDB654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4" name="Notes Placeholder 2">
            <a:extLst>
              <a:ext uri="{FF2B5EF4-FFF2-40B4-BE49-F238E27FC236}">
                <a16:creationId xmlns:a16="http://schemas.microsoft.com/office/drawing/2014/main" id="{0934BADB-A3E1-5298-0F6F-56B7950B54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2195" name="Slide Number Placeholder 3">
            <a:extLst>
              <a:ext uri="{FF2B5EF4-FFF2-40B4-BE49-F238E27FC236}">
                <a16:creationId xmlns:a16="http://schemas.microsoft.com/office/drawing/2014/main" id="{E0BF2DCD-BB78-2AD6-EE6A-80311BAAD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C94F8C0-4B41-0E4E-9D37-CD9A139B61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Slide Image Placeholder 1">
            <a:extLst>
              <a:ext uri="{FF2B5EF4-FFF2-40B4-BE49-F238E27FC236}">
                <a16:creationId xmlns:a16="http://schemas.microsoft.com/office/drawing/2014/main" id="{A2FBA3CF-EEB9-000C-1C82-EC20658727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2" name="Notes Placeholder 2">
            <a:extLst>
              <a:ext uri="{FF2B5EF4-FFF2-40B4-BE49-F238E27FC236}">
                <a16:creationId xmlns:a16="http://schemas.microsoft.com/office/drawing/2014/main" id="{331638C9-02DA-09EF-8B30-0EDB639B51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4243" name="Slide Number Placeholder 3">
            <a:extLst>
              <a:ext uri="{FF2B5EF4-FFF2-40B4-BE49-F238E27FC236}">
                <a16:creationId xmlns:a16="http://schemas.microsoft.com/office/drawing/2014/main" id="{A458A2B6-2B9F-0A4C-6172-39908732C2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4FC78B-B41A-3D40-9720-94195469D47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Slide Image Placeholder 1">
            <a:extLst>
              <a:ext uri="{FF2B5EF4-FFF2-40B4-BE49-F238E27FC236}">
                <a16:creationId xmlns:a16="http://schemas.microsoft.com/office/drawing/2014/main" id="{27152AE6-3647-F34C-B23E-B0BE71CA87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0" name="Notes Placeholder 2">
            <a:extLst>
              <a:ext uri="{FF2B5EF4-FFF2-40B4-BE49-F238E27FC236}">
                <a16:creationId xmlns:a16="http://schemas.microsoft.com/office/drawing/2014/main" id="{10CCADBD-4529-6AEE-8950-83C561D5AC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6291" name="Slide Number Placeholder 3">
            <a:extLst>
              <a:ext uri="{FF2B5EF4-FFF2-40B4-BE49-F238E27FC236}">
                <a16:creationId xmlns:a16="http://schemas.microsoft.com/office/drawing/2014/main" id="{B886C0E5-F49F-C35D-15D9-85BEED139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D34DAF2-E856-6D46-B895-89B3261B7B3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Slide Image Placeholder 1">
            <a:extLst>
              <a:ext uri="{FF2B5EF4-FFF2-40B4-BE49-F238E27FC236}">
                <a16:creationId xmlns:a16="http://schemas.microsoft.com/office/drawing/2014/main" id="{B54D01AA-5465-E97E-0F92-F66852D21E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8" name="Notes Placeholder 2">
            <a:extLst>
              <a:ext uri="{FF2B5EF4-FFF2-40B4-BE49-F238E27FC236}">
                <a16:creationId xmlns:a16="http://schemas.microsoft.com/office/drawing/2014/main" id="{E971946A-F723-AA3B-A1CC-52788710C1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8339" name="Slide Number Placeholder 3">
            <a:extLst>
              <a:ext uri="{FF2B5EF4-FFF2-40B4-BE49-F238E27FC236}">
                <a16:creationId xmlns:a16="http://schemas.microsoft.com/office/drawing/2014/main" id="{27565D31-BF15-A3A7-2D61-049AFD9A68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7EEED34-F618-144A-BA24-BCB4C2559F6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a:extLst>
              <a:ext uri="{FF2B5EF4-FFF2-40B4-BE49-F238E27FC236}">
                <a16:creationId xmlns:a16="http://schemas.microsoft.com/office/drawing/2014/main" id="{FCF19863-83B3-CE98-FA74-FDA2F315B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4" name="Notes Placeholder 2">
            <a:extLst>
              <a:ext uri="{FF2B5EF4-FFF2-40B4-BE49-F238E27FC236}">
                <a16:creationId xmlns:a16="http://schemas.microsoft.com/office/drawing/2014/main" id="{28FB8A44-3B47-1981-03A4-87D28BFA3C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7395" name="Slide Number Placeholder 3">
            <a:extLst>
              <a:ext uri="{FF2B5EF4-FFF2-40B4-BE49-F238E27FC236}">
                <a16:creationId xmlns:a16="http://schemas.microsoft.com/office/drawing/2014/main" id="{598C9526-26EF-283E-7DBE-935C5A50D8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50107B-94FF-7943-BD0B-C9E4548517B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Slide Image Placeholder 1">
            <a:extLst>
              <a:ext uri="{FF2B5EF4-FFF2-40B4-BE49-F238E27FC236}">
                <a16:creationId xmlns:a16="http://schemas.microsoft.com/office/drawing/2014/main" id="{45636B9C-BCDA-3578-DFCB-61BCBFAA4F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0386" name="Notes Placeholder 2">
            <a:extLst>
              <a:ext uri="{FF2B5EF4-FFF2-40B4-BE49-F238E27FC236}">
                <a16:creationId xmlns:a16="http://schemas.microsoft.com/office/drawing/2014/main" id="{B141FEC4-1378-3AFB-464D-899F963E20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0387" name="Slide Number Placeholder 3">
            <a:extLst>
              <a:ext uri="{FF2B5EF4-FFF2-40B4-BE49-F238E27FC236}">
                <a16:creationId xmlns:a16="http://schemas.microsoft.com/office/drawing/2014/main" id="{97548682-3050-DB89-5FEC-13249C99E0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8673474-9277-924D-B1EB-052CE0BF432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Slide Image Placeholder 1">
            <a:extLst>
              <a:ext uri="{FF2B5EF4-FFF2-40B4-BE49-F238E27FC236}">
                <a16:creationId xmlns:a16="http://schemas.microsoft.com/office/drawing/2014/main" id="{573D51FA-4A17-D760-DAAF-F53AC3C02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4" name="Notes Placeholder 2">
            <a:extLst>
              <a:ext uri="{FF2B5EF4-FFF2-40B4-BE49-F238E27FC236}">
                <a16:creationId xmlns:a16="http://schemas.microsoft.com/office/drawing/2014/main" id="{C187434F-552B-D92C-96C3-999C5F7B7A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2435" name="Slide Number Placeholder 3">
            <a:extLst>
              <a:ext uri="{FF2B5EF4-FFF2-40B4-BE49-F238E27FC236}">
                <a16:creationId xmlns:a16="http://schemas.microsoft.com/office/drawing/2014/main" id="{DAFC3620-7322-1840-5FC8-716FC5E8FD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B9189A0-9EA6-D945-BF45-2BA878C2B1C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Slide Image Placeholder 1">
            <a:extLst>
              <a:ext uri="{FF2B5EF4-FFF2-40B4-BE49-F238E27FC236}">
                <a16:creationId xmlns:a16="http://schemas.microsoft.com/office/drawing/2014/main" id="{BB29C2B6-19F5-96D6-A4D9-ADA57F3607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2" name="Notes Placeholder 2">
            <a:extLst>
              <a:ext uri="{FF2B5EF4-FFF2-40B4-BE49-F238E27FC236}">
                <a16:creationId xmlns:a16="http://schemas.microsoft.com/office/drawing/2014/main" id="{F81DE4B9-027C-B3EA-CC05-FF8BB61B1A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4483" name="Slide Number Placeholder 3">
            <a:extLst>
              <a:ext uri="{FF2B5EF4-FFF2-40B4-BE49-F238E27FC236}">
                <a16:creationId xmlns:a16="http://schemas.microsoft.com/office/drawing/2014/main" id="{CC69435B-4078-BBE6-BCE6-BD6F8FE5B9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3C93106-5D03-0F42-B66C-205ED17BA0F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Slide Image Placeholder 1">
            <a:extLst>
              <a:ext uri="{FF2B5EF4-FFF2-40B4-BE49-F238E27FC236}">
                <a16:creationId xmlns:a16="http://schemas.microsoft.com/office/drawing/2014/main" id="{76266413-19D5-F6F2-EA46-23809FABA4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7554" name="Notes Placeholder 2">
            <a:extLst>
              <a:ext uri="{FF2B5EF4-FFF2-40B4-BE49-F238E27FC236}">
                <a16:creationId xmlns:a16="http://schemas.microsoft.com/office/drawing/2014/main" id="{5FFF74CA-3F0A-FB7B-DDF4-D42123E4AD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7555" name="Slide Number Placeholder 3">
            <a:extLst>
              <a:ext uri="{FF2B5EF4-FFF2-40B4-BE49-F238E27FC236}">
                <a16:creationId xmlns:a16="http://schemas.microsoft.com/office/drawing/2014/main" id="{DF184CF5-E7A4-CD8E-7590-B22A919BA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650070B-260E-3B48-B86A-186CC5D5708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Slide Image Placeholder 1">
            <a:extLst>
              <a:ext uri="{FF2B5EF4-FFF2-40B4-BE49-F238E27FC236}">
                <a16:creationId xmlns:a16="http://schemas.microsoft.com/office/drawing/2014/main" id="{5B0B8591-77DB-3D93-03A8-59A128A441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02" name="Notes Placeholder 2">
            <a:extLst>
              <a:ext uri="{FF2B5EF4-FFF2-40B4-BE49-F238E27FC236}">
                <a16:creationId xmlns:a16="http://schemas.microsoft.com/office/drawing/2014/main" id="{8E7A13E6-61A5-2FF2-9222-93CC1B2154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03" name="Slide Number Placeholder 3">
            <a:extLst>
              <a:ext uri="{FF2B5EF4-FFF2-40B4-BE49-F238E27FC236}">
                <a16:creationId xmlns:a16="http://schemas.microsoft.com/office/drawing/2014/main" id="{4E33C6AD-F963-ECAF-13DD-59D23EC07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1999EF9-B797-8C44-B75D-77ED90A93C9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Slide Image Placeholder 1">
            <a:extLst>
              <a:ext uri="{FF2B5EF4-FFF2-40B4-BE49-F238E27FC236}">
                <a16:creationId xmlns:a16="http://schemas.microsoft.com/office/drawing/2014/main" id="{C8C1D2DF-256B-1489-7141-343583BBA3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1650" name="Notes Placeholder 2">
            <a:extLst>
              <a:ext uri="{FF2B5EF4-FFF2-40B4-BE49-F238E27FC236}">
                <a16:creationId xmlns:a16="http://schemas.microsoft.com/office/drawing/2014/main" id="{FB73C0E4-13CD-53A6-5982-C3EFDB29D5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1651" name="Slide Number Placeholder 3">
            <a:extLst>
              <a:ext uri="{FF2B5EF4-FFF2-40B4-BE49-F238E27FC236}">
                <a16:creationId xmlns:a16="http://schemas.microsoft.com/office/drawing/2014/main" id="{6D1BCA9B-9F42-E6A9-819F-AAD00D7874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E1A5E7-C29B-EA47-97E2-199D2028683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Slide Image Placeholder 1">
            <a:extLst>
              <a:ext uri="{FF2B5EF4-FFF2-40B4-BE49-F238E27FC236}">
                <a16:creationId xmlns:a16="http://schemas.microsoft.com/office/drawing/2014/main" id="{3028E78E-A739-CA65-84B5-517BF8AB25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5746" name="Notes Placeholder 2">
            <a:extLst>
              <a:ext uri="{FF2B5EF4-FFF2-40B4-BE49-F238E27FC236}">
                <a16:creationId xmlns:a16="http://schemas.microsoft.com/office/drawing/2014/main" id="{9F99A3AA-27B5-2D9F-3C26-7D1F91B558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5747" name="Slide Number Placeholder 3">
            <a:extLst>
              <a:ext uri="{FF2B5EF4-FFF2-40B4-BE49-F238E27FC236}">
                <a16:creationId xmlns:a16="http://schemas.microsoft.com/office/drawing/2014/main" id="{7248DE75-6BF8-6C04-CED0-20D0DAD5A2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1FCC6B9-4D27-FB4A-BB6C-AFA25EA9708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Slide Image Placeholder 1">
            <a:extLst>
              <a:ext uri="{FF2B5EF4-FFF2-40B4-BE49-F238E27FC236}">
                <a16:creationId xmlns:a16="http://schemas.microsoft.com/office/drawing/2014/main" id="{D4979C25-D311-4AC7-3FEC-3761C828F6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4" name="Notes Placeholder 2">
            <a:extLst>
              <a:ext uri="{FF2B5EF4-FFF2-40B4-BE49-F238E27FC236}">
                <a16:creationId xmlns:a16="http://schemas.microsoft.com/office/drawing/2014/main" id="{8D2958C8-983A-626A-BB45-6AE1D815C6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7795" name="Slide Number Placeholder 3">
            <a:extLst>
              <a:ext uri="{FF2B5EF4-FFF2-40B4-BE49-F238E27FC236}">
                <a16:creationId xmlns:a16="http://schemas.microsoft.com/office/drawing/2014/main" id="{B6372758-8F47-7E7F-1051-F820D3B62D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FAA9447-C912-6D4A-A5B3-AD1C6E7B12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Slide Image Placeholder 1">
            <a:extLst>
              <a:ext uri="{FF2B5EF4-FFF2-40B4-BE49-F238E27FC236}">
                <a16:creationId xmlns:a16="http://schemas.microsoft.com/office/drawing/2014/main" id="{C0874970-64D6-3264-D9A7-3DA110070B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2" name="Notes Placeholder 2">
            <a:extLst>
              <a:ext uri="{FF2B5EF4-FFF2-40B4-BE49-F238E27FC236}">
                <a16:creationId xmlns:a16="http://schemas.microsoft.com/office/drawing/2014/main" id="{CAEDF464-9043-E12F-0D6F-40869CAC2E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43" name="Slide Number Placeholder 3">
            <a:extLst>
              <a:ext uri="{FF2B5EF4-FFF2-40B4-BE49-F238E27FC236}">
                <a16:creationId xmlns:a16="http://schemas.microsoft.com/office/drawing/2014/main" id="{756DB773-FF30-A926-2D27-67B4298CFE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EEED69C-B7D1-FC41-9BF7-B8B3BD2C0C1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Slide Image Placeholder 1">
            <a:extLst>
              <a:ext uri="{FF2B5EF4-FFF2-40B4-BE49-F238E27FC236}">
                <a16:creationId xmlns:a16="http://schemas.microsoft.com/office/drawing/2014/main" id="{68A8E3D6-D221-6D2A-FB57-C6437A1425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1890" name="Notes Placeholder 2">
            <a:extLst>
              <a:ext uri="{FF2B5EF4-FFF2-40B4-BE49-F238E27FC236}">
                <a16:creationId xmlns:a16="http://schemas.microsoft.com/office/drawing/2014/main" id="{2B98ABDD-012D-F019-03C4-AB5E41C54D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1891" name="Slide Number Placeholder 3">
            <a:extLst>
              <a:ext uri="{FF2B5EF4-FFF2-40B4-BE49-F238E27FC236}">
                <a16:creationId xmlns:a16="http://schemas.microsoft.com/office/drawing/2014/main" id="{4FFEE785-2E0D-C6CE-735E-DFF90B0B9D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F20D49F-4695-354C-8E30-17E9478E63C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a:extLst>
              <a:ext uri="{FF2B5EF4-FFF2-40B4-BE49-F238E27FC236}">
                <a16:creationId xmlns:a16="http://schemas.microsoft.com/office/drawing/2014/main" id="{A1527ADD-8D01-9ED4-970E-D177BCD97F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Notes Placeholder 2">
            <a:extLst>
              <a:ext uri="{FF2B5EF4-FFF2-40B4-BE49-F238E27FC236}">
                <a16:creationId xmlns:a16="http://schemas.microsoft.com/office/drawing/2014/main" id="{F26A1591-A44B-3739-AFB5-8C081E524A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9443" name="Slide Number Placeholder 3">
            <a:extLst>
              <a:ext uri="{FF2B5EF4-FFF2-40B4-BE49-F238E27FC236}">
                <a16:creationId xmlns:a16="http://schemas.microsoft.com/office/drawing/2014/main" id="{3D838A34-7EC2-CEB3-4DC6-E2DECE537C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6E6E051-D88D-7A48-AF5C-AF55A6E4F5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Slide Image Placeholder 1">
            <a:extLst>
              <a:ext uri="{FF2B5EF4-FFF2-40B4-BE49-F238E27FC236}">
                <a16:creationId xmlns:a16="http://schemas.microsoft.com/office/drawing/2014/main" id="{C510CD48-E789-C44B-0081-C756A75CBD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3938" name="Notes Placeholder 2">
            <a:extLst>
              <a:ext uri="{FF2B5EF4-FFF2-40B4-BE49-F238E27FC236}">
                <a16:creationId xmlns:a16="http://schemas.microsoft.com/office/drawing/2014/main" id="{5B4CEDFB-AC13-D322-FA7D-2E02FBADA2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3939" name="Slide Number Placeholder 3">
            <a:extLst>
              <a:ext uri="{FF2B5EF4-FFF2-40B4-BE49-F238E27FC236}">
                <a16:creationId xmlns:a16="http://schemas.microsoft.com/office/drawing/2014/main" id="{8F27A3A0-C999-A094-A594-35A0AB50D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702C17C-56FD-504B-9745-971F995859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Slide Image Placeholder 1">
            <a:extLst>
              <a:ext uri="{FF2B5EF4-FFF2-40B4-BE49-F238E27FC236}">
                <a16:creationId xmlns:a16="http://schemas.microsoft.com/office/drawing/2014/main" id="{B936BD3A-8AC9-F4C7-EC99-88000EA51D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6" name="Notes Placeholder 2">
            <a:extLst>
              <a:ext uri="{FF2B5EF4-FFF2-40B4-BE49-F238E27FC236}">
                <a16:creationId xmlns:a16="http://schemas.microsoft.com/office/drawing/2014/main" id="{443BC981-DE1C-1C66-A572-F72A6C6DEC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5987" name="Slide Number Placeholder 3">
            <a:extLst>
              <a:ext uri="{FF2B5EF4-FFF2-40B4-BE49-F238E27FC236}">
                <a16:creationId xmlns:a16="http://schemas.microsoft.com/office/drawing/2014/main" id="{A8240F4E-6AC3-E315-8AA9-D44C52B13F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889BED2-9AE4-9F49-BF43-BD133A5563B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Slide Image Placeholder 1">
            <a:extLst>
              <a:ext uri="{FF2B5EF4-FFF2-40B4-BE49-F238E27FC236}">
                <a16:creationId xmlns:a16="http://schemas.microsoft.com/office/drawing/2014/main" id="{22EA0740-C04D-DD7E-A8FB-6DD10B37C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8034" name="Notes Placeholder 2">
            <a:extLst>
              <a:ext uri="{FF2B5EF4-FFF2-40B4-BE49-F238E27FC236}">
                <a16:creationId xmlns:a16="http://schemas.microsoft.com/office/drawing/2014/main" id="{122A7FFD-7341-3E06-0874-D2343334F5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8035" name="Slide Number Placeholder 3">
            <a:extLst>
              <a:ext uri="{FF2B5EF4-FFF2-40B4-BE49-F238E27FC236}">
                <a16:creationId xmlns:a16="http://schemas.microsoft.com/office/drawing/2014/main" id="{7B2DFD88-9633-3C79-4D4F-BF53395912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3CF29F9-1FEE-AF4C-8EBB-B944587CD34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Slide Image Placeholder 1">
            <a:extLst>
              <a:ext uri="{FF2B5EF4-FFF2-40B4-BE49-F238E27FC236}">
                <a16:creationId xmlns:a16="http://schemas.microsoft.com/office/drawing/2014/main" id="{0363E5E8-ACBF-7A06-F7B6-997D0DEE19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5202" name="Notes Placeholder 2">
            <a:extLst>
              <a:ext uri="{FF2B5EF4-FFF2-40B4-BE49-F238E27FC236}">
                <a16:creationId xmlns:a16="http://schemas.microsoft.com/office/drawing/2014/main" id="{1440EE8B-9F18-BD0B-0262-A80A488456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5203" name="Slide Number Placeholder 3">
            <a:extLst>
              <a:ext uri="{FF2B5EF4-FFF2-40B4-BE49-F238E27FC236}">
                <a16:creationId xmlns:a16="http://schemas.microsoft.com/office/drawing/2014/main" id="{46B78412-16B0-49F1-F550-48C0C540C5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0C56C7A-E0C3-B743-9641-A9F7A26A48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Slide Image Placeholder 1">
            <a:extLst>
              <a:ext uri="{FF2B5EF4-FFF2-40B4-BE49-F238E27FC236}">
                <a16:creationId xmlns:a16="http://schemas.microsoft.com/office/drawing/2014/main" id="{1864EC15-D5EF-A9C5-BDB3-3EB81D0F56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7250" name="Notes Placeholder 2">
            <a:extLst>
              <a:ext uri="{FF2B5EF4-FFF2-40B4-BE49-F238E27FC236}">
                <a16:creationId xmlns:a16="http://schemas.microsoft.com/office/drawing/2014/main" id="{C07EE827-48CB-C3D1-60F3-40B147A51A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7251" name="Slide Number Placeholder 3">
            <a:extLst>
              <a:ext uri="{FF2B5EF4-FFF2-40B4-BE49-F238E27FC236}">
                <a16:creationId xmlns:a16="http://schemas.microsoft.com/office/drawing/2014/main" id="{E703522C-BEB4-928E-5AB6-85D78E4341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BC6F464-C3C0-7A40-9410-2DB970BF8B0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lide Image Placeholder 1">
            <a:extLst>
              <a:ext uri="{FF2B5EF4-FFF2-40B4-BE49-F238E27FC236}">
                <a16:creationId xmlns:a16="http://schemas.microsoft.com/office/drawing/2014/main" id="{65542E87-739C-AC29-FBFA-F138EE21C1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298" name="Notes Placeholder 2">
            <a:extLst>
              <a:ext uri="{FF2B5EF4-FFF2-40B4-BE49-F238E27FC236}">
                <a16:creationId xmlns:a16="http://schemas.microsoft.com/office/drawing/2014/main" id="{C806031E-476E-9F78-2CC2-467BF32DEA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9299" name="Slide Number Placeholder 3">
            <a:extLst>
              <a:ext uri="{FF2B5EF4-FFF2-40B4-BE49-F238E27FC236}">
                <a16:creationId xmlns:a16="http://schemas.microsoft.com/office/drawing/2014/main" id="{DA418ABB-8C74-C523-7ADB-D2DB3E3AA1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0771F9A-88FB-E149-80DE-F3593ADEAFF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Slide Image Placeholder 1">
            <a:extLst>
              <a:ext uri="{FF2B5EF4-FFF2-40B4-BE49-F238E27FC236}">
                <a16:creationId xmlns:a16="http://schemas.microsoft.com/office/drawing/2014/main" id="{E227EB3E-20CB-2600-CAC6-AD11755A66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3394" name="Notes Placeholder 2">
            <a:extLst>
              <a:ext uri="{FF2B5EF4-FFF2-40B4-BE49-F238E27FC236}">
                <a16:creationId xmlns:a16="http://schemas.microsoft.com/office/drawing/2014/main" id="{179B90B3-0C0A-5298-EE5C-FF74CE3D61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3395" name="Slide Number Placeholder 3">
            <a:extLst>
              <a:ext uri="{FF2B5EF4-FFF2-40B4-BE49-F238E27FC236}">
                <a16:creationId xmlns:a16="http://schemas.microsoft.com/office/drawing/2014/main" id="{CE7E91DD-AE4E-E064-DE4D-25BA4C2AED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9F5B077-B1B7-134D-985C-26312DA9DC6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Slide Image Placeholder 1">
            <a:extLst>
              <a:ext uri="{FF2B5EF4-FFF2-40B4-BE49-F238E27FC236}">
                <a16:creationId xmlns:a16="http://schemas.microsoft.com/office/drawing/2014/main" id="{CD0C8D10-4436-53B3-E957-58C1AE6CE1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2" name="Notes Placeholder 2">
            <a:extLst>
              <a:ext uri="{FF2B5EF4-FFF2-40B4-BE49-F238E27FC236}">
                <a16:creationId xmlns:a16="http://schemas.microsoft.com/office/drawing/2014/main" id="{5345B20E-F794-E44D-8ACF-2D7E021354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5443" name="Slide Number Placeholder 3">
            <a:extLst>
              <a:ext uri="{FF2B5EF4-FFF2-40B4-BE49-F238E27FC236}">
                <a16:creationId xmlns:a16="http://schemas.microsoft.com/office/drawing/2014/main" id="{A7477BA6-C777-B53B-2680-6457E1E85B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D0C0032-70D1-C04E-A91B-93E023A400B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Slide Image Placeholder 1">
            <a:extLst>
              <a:ext uri="{FF2B5EF4-FFF2-40B4-BE49-F238E27FC236}">
                <a16:creationId xmlns:a16="http://schemas.microsoft.com/office/drawing/2014/main" id="{226B1A2E-632B-8B29-B424-487A840996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02" name="Notes Placeholder 2">
            <a:extLst>
              <a:ext uri="{FF2B5EF4-FFF2-40B4-BE49-F238E27FC236}">
                <a16:creationId xmlns:a16="http://schemas.microsoft.com/office/drawing/2014/main" id="{7307CA5C-2B9A-AC96-A7B4-7F79205987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98186ED-80A1-5B75-8DDF-4D446D5CD925}"/>
              </a:ext>
            </a:extLst>
          </p:cNvPr>
          <p:cNvSpPr>
            <a:spLocks noGrp="1"/>
          </p:cNvSpPr>
          <p:nvPr>
            <p:ph type="sldNum" sz="quarter" idx="5"/>
          </p:nvPr>
        </p:nvSpPr>
        <p:spPr/>
        <p:txBody>
          <a:bodyPr/>
          <a:lstStyle/>
          <a:p>
            <a:pPr fontAlgn="auto">
              <a:spcBef>
                <a:spcPts val="0"/>
              </a:spcBef>
              <a:spcAft>
                <a:spcPts val="0"/>
              </a:spcAft>
              <a:defRPr/>
            </a:pPr>
            <a:fld id="{9EB0233F-3097-5D45-9610-8CF1221F2039}" type="slidenum">
              <a:rPr lang="en-US" smtClean="0">
                <a:solidFill>
                  <a:prstClr val="black"/>
                </a:solidFill>
                <a:latin typeface="Calibri"/>
                <a:ea typeface="+mn-ea"/>
              </a:rPr>
              <a:pPr fontAlgn="auto">
                <a:spcBef>
                  <a:spcPts val="0"/>
                </a:spcBef>
                <a:spcAft>
                  <a:spcPts val="0"/>
                </a:spcAft>
                <a:defRPr/>
              </a:pPr>
              <a:t>320</a:t>
            </a:fld>
            <a:endParaRPr lang="en-US">
              <a:solidFill>
                <a:prstClr val="black"/>
              </a:solidFill>
              <a:latin typeface="Calibri"/>
              <a:ea typeface="+mn-ea"/>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Slide Image Placeholder 1">
            <a:extLst>
              <a:ext uri="{FF2B5EF4-FFF2-40B4-BE49-F238E27FC236}">
                <a16:creationId xmlns:a16="http://schemas.microsoft.com/office/drawing/2014/main" id="{C42ED42C-8DE5-A99B-74D2-2233C10CAC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2850" name="Notes Placeholder 2">
            <a:extLst>
              <a:ext uri="{FF2B5EF4-FFF2-40B4-BE49-F238E27FC236}">
                <a16:creationId xmlns:a16="http://schemas.microsoft.com/office/drawing/2014/main" id="{E3F36694-A7FF-452D-2205-99DAF8FC39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4FD6F43-FF86-AD3F-297C-A2B9F7177C0D}"/>
              </a:ext>
            </a:extLst>
          </p:cNvPr>
          <p:cNvSpPr>
            <a:spLocks noGrp="1"/>
          </p:cNvSpPr>
          <p:nvPr>
            <p:ph type="sldNum" sz="quarter" idx="5"/>
          </p:nvPr>
        </p:nvSpPr>
        <p:spPr/>
        <p:txBody>
          <a:bodyPr/>
          <a:lstStyle/>
          <a:p>
            <a:pPr fontAlgn="auto">
              <a:spcBef>
                <a:spcPts val="0"/>
              </a:spcBef>
              <a:spcAft>
                <a:spcPts val="0"/>
              </a:spcAft>
              <a:defRPr/>
            </a:pPr>
            <a:fld id="{9C65715E-5CAC-8E41-89D4-F5C1CB9652CF}" type="slidenum">
              <a:rPr lang="en-US" smtClean="0">
                <a:solidFill>
                  <a:prstClr val="black"/>
                </a:solidFill>
                <a:latin typeface="Calibri"/>
                <a:ea typeface="+mn-ea"/>
              </a:rPr>
              <a:pPr fontAlgn="auto">
                <a:spcBef>
                  <a:spcPts val="0"/>
                </a:spcBef>
                <a:spcAft>
                  <a:spcPts val="0"/>
                </a:spcAft>
                <a:defRPr/>
              </a:pPr>
              <a:t>321</a:t>
            </a:fld>
            <a:endParaRPr lang="en-US">
              <a:solidFill>
                <a:prstClr val="black"/>
              </a:solidFill>
              <a:latin typeface="Calibri"/>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a:extLst>
              <a:ext uri="{FF2B5EF4-FFF2-40B4-BE49-F238E27FC236}">
                <a16:creationId xmlns:a16="http://schemas.microsoft.com/office/drawing/2014/main" id="{7FE8634B-C771-FC05-7BAE-3A9022EF73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0" name="Notes Placeholder 2">
            <a:extLst>
              <a:ext uri="{FF2B5EF4-FFF2-40B4-BE49-F238E27FC236}">
                <a16:creationId xmlns:a16="http://schemas.microsoft.com/office/drawing/2014/main" id="{557FB567-F560-601B-8691-090AC61993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1491" name="Slide Number Placeholder 3">
            <a:extLst>
              <a:ext uri="{FF2B5EF4-FFF2-40B4-BE49-F238E27FC236}">
                <a16:creationId xmlns:a16="http://schemas.microsoft.com/office/drawing/2014/main" id="{4A11D212-CA9E-F91C-1829-10DB28F416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4F1A794-AFB0-F742-A779-B4CFCAAA11C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Slide Image Placeholder 1">
            <a:extLst>
              <a:ext uri="{FF2B5EF4-FFF2-40B4-BE49-F238E27FC236}">
                <a16:creationId xmlns:a16="http://schemas.microsoft.com/office/drawing/2014/main" id="{4FB6697B-5AEC-6817-B660-7A8E1950F0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4898" name="Notes Placeholder 2">
            <a:extLst>
              <a:ext uri="{FF2B5EF4-FFF2-40B4-BE49-F238E27FC236}">
                <a16:creationId xmlns:a16="http://schemas.microsoft.com/office/drawing/2014/main" id="{CF8C86BD-B85D-9F6A-1DE3-B4A15C1D9E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950CCBD-FDE7-94F6-DD92-1059604F574E}"/>
              </a:ext>
            </a:extLst>
          </p:cNvPr>
          <p:cNvSpPr>
            <a:spLocks noGrp="1"/>
          </p:cNvSpPr>
          <p:nvPr>
            <p:ph type="sldNum" sz="quarter" idx="5"/>
          </p:nvPr>
        </p:nvSpPr>
        <p:spPr/>
        <p:txBody>
          <a:bodyPr/>
          <a:lstStyle/>
          <a:p>
            <a:pPr fontAlgn="auto">
              <a:spcBef>
                <a:spcPts val="0"/>
              </a:spcBef>
              <a:spcAft>
                <a:spcPts val="0"/>
              </a:spcAft>
              <a:defRPr/>
            </a:pPr>
            <a:fld id="{2F5A3F54-3C77-1B42-9D1A-A522F3AFDA5F}" type="slidenum">
              <a:rPr lang="en-US" smtClean="0">
                <a:solidFill>
                  <a:prstClr val="black"/>
                </a:solidFill>
                <a:latin typeface="Calibri"/>
                <a:ea typeface="+mn-ea"/>
              </a:rPr>
              <a:pPr fontAlgn="auto">
                <a:spcBef>
                  <a:spcPts val="0"/>
                </a:spcBef>
                <a:spcAft>
                  <a:spcPts val="0"/>
                </a:spcAft>
                <a:defRPr/>
              </a:pPr>
              <a:t>322</a:t>
            </a:fld>
            <a:endParaRPr lang="en-US">
              <a:solidFill>
                <a:prstClr val="black"/>
              </a:solidFill>
              <a:latin typeface="Calibri"/>
              <a:ea typeface="+mn-ea"/>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Slide Image Placeholder 1">
            <a:extLst>
              <a:ext uri="{FF2B5EF4-FFF2-40B4-BE49-F238E27FC236}">
                <a16:creationId xmlns:a16="http://schemas.microsoft.com/office/drawing/2014/main" id="{C977EAAC-6A7F-CDCA-E0F9-65D3AB3002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6946" name="Notes Placeholder 2">
            <a:extLst>
              <a:ext uri="{FF2B5EF4-FFF2-40B4-BE49-F238E27FC236}">
                <a16:creationId xmlns:a16="http://schemas.microsoft.com/office/drawing/2014/main" id="{F0053729-6E55-2C3A-CCFE-6048E95F44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0DAED31-FA17-9608-BC0E-BBE9B20DD9AA}"/>
              </a:ext>
            </a:extLst>
          </p:cNvPr>
          <p:cNvSpPr>
            <a:spLocks noGrp="1"/>
          </p:cNvSpPr>
          <p:nvPr>
            <p:ph type="sldNum" sz="quarter" idx="5"/>
          </p:nvPr>
        </p:nvSpPr>
        <p:spPr/>
        <p:txBody>
          <a:bodyPr/>
          <a:lstStyle/>
          <a:p>
            <a:pPr fontAlgn="auto">
              <a:spcBef>
                <a:spcPts val="0"/>
              </a:spcBef>
              <a:spcAft>
                <a:spcPts val="0"/>
              </a:spcAft>
              <a:defRPr/>
            </a:pPr>
            <a:fld id="{3A61B3F0-17EC-BE44-B44E-DF3F35D0D49B}" type="slidenum">
              <a:rPr lang="en-US" smtClean="0">
                <a:solidFill>
                  <a:prstClr val="black"/>
                </a:solidFill>
                <a:latin typeface="Calibri"/>
                <a:ea typeface="+mn-ea"/>
              </a:rPr>
              <a:pPr fontAlgn="auto">
                <a:spcBef>
                  <a:spcPts val="0"/>
                </a:spcBef>
                <a:spcAft>
                  <a:spcPts val="0"/>
                </a:spcAft>
                <a:defRPr/>
              </a:pPr>
              <a:t>323</a:t>
            </a:fld>
            <a:endParaRPr lang="en-US">
              <a:solidFill>
                <a:prstClr val="black"/>
              </a:solidFill>
              <a:latin typeface="Calibri"/>
              <a:ea typeface="+mn-ea"/>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Slide Image Placeholder 1">
            <a:extLst>
              <a:ext uri="{FF2B5EF4-FFF2-40B4-BE49-F238E27FC236}">
                <a16:creationId xmlns:a16="http://schemas.microsoft.com/office/drawing/2014/main" id="{5EED1AAF-540E-9B04-443E-19C7700133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8994" name="Notes Placeholder 2">
            <a:extLst>
              <a:ext uri="{FF2B5EF4-FFF2-40B4-BE49-F238E27FC236}">
                <a16:creationId xmlns:a16="http://schemas.microsoft.com/office/drawing/2014/main" id="{DFA8E91E-8B2D-6446-47AA-33E1E1619D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63209DC-A47A-EE1D-659B-240819C80490}"/>
              </a:ext>
            </a:extLst>
          </p:cNvPr>
          <p:cNvSpPr>
            <a:spLocks noGrp="1"/>
          </p:cNvSpPr>
          <p:nvPr>
            <p:ph type="sldNum" sz="quarter" idx="5"/>
          </p:nvPr>
        </p:nvSpPr>
        <p:spPr/>
        <p:txBody>
          <a:bodyPr/>
          <a:lstStyle/>
          <a:p>
            <a:pPr fontAlgn="auto">
              <a:spcBef>
                <a:spcPts val="0"/>
              </a:spcBef>
              <a:spcAft>
                <a:spcPts val="0"/>
              </a:spcAft>
              <a:defRPr/>
            </a:pPr>
            <a:fld id="{1526643D-45D0-6A48-82F6-82BED6F8EC74}" type="slidenum">
              <a:rPr lang="en-US" smtClean="0">
                <a:solidFill>
                  <a:prstClr val="black"/>
                </a:solidFill>
                <a:latin typeface="Calibri"/>
                <a:ea typeface="+mn-ea"/>
              </a:rPr>
              <a:pPr fontAlgn="auto">
                <a:spcBef>
                  <a:spcPts val="0"/>
                </a:spcBef>
                <a:spcAft>
                  <a:spcPts val="0"/>
                </a:spcAft>
                <a:defRPr/>
              </a:pPr>
              <a:t>324</a:t>
            </a:fld>
            <a:endParaRPr lang="en-US">
              <a:solidFill>
                <a:prstClr val="black"/>
              </a:solidFill>
              <a:latin typeface="Calibri"/>
              <a:ea typeface="+mn-ea"/>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Slide Image Placeholder 1">
            <a:extLst>
              <a:ext uri="{FF2B5EF4-FFF2-40B4-BE49-F238E27FC236}">
                <a16:creationId xmlns:a16="http://schemas.microsoft.com/office/drawing/2014/main" id="{AA57E121-B066-EFD1-64CC-4E6677C4DA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42" name="Notes Placeholder 2">
            <a:extLst>
              <a:ext uri="{FF2B5EF4-FFF2-40B4-BE49-F238E27FC236}">
                <a16:creationId xmlns:a16="http://schemas.microsoft.com/office/drawing/2014/main" id="{02A74CD9-5931-8485-9081-A00298BB1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0D0DF4F-8DE1-9C3B-BDB2-B4D3D214BF75}"/>
              </a:ext>
            </a:extLst>
          </p:cNvPr>
          <p:cNvSpPr>
            <a:spLocks noGrp="1"/>
          </p:cNvSpPr>
          <p:nvPr>
            <p:ph type="sldNum" sz="quarter" idx="5"/>
          </p:nvPr>
        </p:nvSpPr>
        <p:spPr/>
        <p:txBody>
          <a:bodyPr/>
          <a:lstStyle/>
          <a:p>
            <a:pPr fontAlgn="auto">
              <a:spcBef>
                <a:spcPts val="0"/>
              </a:spcBef>
              <a:spcAft>
                <a:spcPts val="0"/>
              </a:spcAft>
              <a:defRPr/>
            </a:pPr>
            <a:fld id="{2073A941-5651-0840-8D1B-9ABF5D87570E}" type="slidenum">
              <a:rPr lang="en-US" smtClean="0">
                <a:solidFill>
                  <a:prstClr val="black"/>
                </a:solidFill>
                <a:latin typeface="Calibri"/>
                <a:ea typeface="+mn-ea"/>
              </a:rPr>
              <a:pPr fontAlgn="auto">
                <a:spcBef>
                  <a:spcPts val="0"/>
                </a:spcBef>
                <a:spcAft>
                  <a:spcPts val="0"/>
                </a:spcAft>
                <a:defRPr/>
              </a:pPr>
              <a:t>325</a:t>
            </a:fld>
            <a:endParaRPr lang="en-US">
              <a:solidFill>
                <a:prstClr val="black"/>
              </a:solidFill>
              <a:latin typeface="Calibri"/>
              <a:ea typeface="+mn-ea"/>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Slide Image Placeholder 1">
            <a:extLst>
              <a:ext uri="{FF2B5EF4-FFF2-40B4-BE49-F238E27FC236}">
                <a16:creationId xmlns:a16="http://schemas.microsoft.com/office/drawing/2014/main" id="{4B2C573B-2362-C70F-5DDA-3584896B4B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4" name="Notes Placeholder 2">
            <a:extLst>
              <a:ext uri="{FF2B5EF4-FFF2-40B4-BE49-F238E27FC236}">
                <a16:creationId xmlns:a16="http://schemas.microsoft.com/office/drawing/2014/main" id="{A0B3AEC6-38A3-C7F4-CD91-EEDE90538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DBF2388C-6CD6-CF2E-068E-7C3C6B48DC9B}"/>
              </a:ext>
            </a:extLst>
          </p:cNvPr>
          <p:cNvSpPr>
            <a:spLocks noGrp="1"/>
          </p:cNvSpPr>
          <p:nvPr>
            <p:ph type="sldNum" sz="quarter" idx="5"/>
          </p:nvPr>
        </p:nvSpPr>
        <p:spPr/>
        <p:txBody>
          <a:bodyPr/>
          <a:lstStyle/>
          <a:p>
            <a:pPr fontAlgn="auto">
              <a:spcBef>
                <a:spcPts val="0"/>
              </a:spcBef>
              <a:spcAft>
                <a:spcPts val="0"/>
              </a:spcAft>
              <a:defRPr/>
            </a:pPr>
            <a:fld id="{64D57CBC-C7E2-C84E-8363-D65DB4C391C1}" type="slidenum">
              <a:rPr lang="en-US" smtClean="0">
                <a:solidFill>
                  <a:prstClr val="black"/>
                </a:solidFill>
                <a:latin typeface="Calibri"/>
                <a:ea typeface="+mn-ea"/>
              </a:rPr>
              <a:pPr fontAlgn="auto">
                <a:spcBef>
                  <a:spcPts val="0"/>
                </a:spcBef>
                <a:spcAft>
                  <a:spcPts val="0"/>
                </a:spcAft>
                <a:defRPr/>
              </a:pPr>
              <a:t>327</a:t>
            </a:fld>
            <a:endParaRPr lang="en-US">
              <a:solidFill>
                <a:prstClr val="black"/>
              </a:solidFill>
              <a:latin typeface="Calibri"/>
              <a:ea typeface="+mn-ea"/>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Slide Image Placeholder 1">
            <a:extLst>
              <a:ext uri="{FF2B5EF4-FFF2-40B4-BE49-F238E27FC236}">
                <a16:creationId xmlns:a16="http://schemas.microsoft.com/office/drawing/2014/main" id="{EF8F42D1-668F-DE24-7B3A-F1392CC388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0" name="Notes Placeholder 2">
            <a:extLst>
              <a:ext uri="{FF2B5EF4-FFF2-40B4-BE49-F238E27FC236}">
                <a16:creationId xmlns:a16="http://schemas.microsoft.com/office/drawing/2014/main" id="{1003C91A-B827-B85A-D632-6A82202EC1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9961F87-BCB5-A15D-5664-E85483F238DF}"/>
              </a:ext>
            </a:extLst>
          </p:cNvPr>
          <p:cNvSpPr>
            <a:spLocks noGrp="1"/>
          </p:cNvSpPr>
          <p:nvPr>
            <p:ph type="sldNum" sz="quarter" idx="5"/>
          </p:nvPr>
        </p:nvSpPr>
        <p:spPr/>
        <p:txBody>
          <a:bodyPr/>
          <a:lstStyle/>
          <a:p>
            <a:pPr fontAlgn="auto">
              <a:spcBef>
                <a:spcPts val="0"/>
              </a:spcBef>
              <a:spcAft>
                <a:spcPts val="0"/>
              </a:spcAft>
              <a:defRPr/>
            </a:pPr>
            <a:fld id="{824FFD9E-B8B9-1944-888F-30F529236B62}" type="slidenum">
              <a:rPr lang="en-US" smtClean="0">
                <a:solidFill>
                  <a:prstClr val="black"/>
                </a:solidFill>
                <a:latin typeface="Calibri"/>
                <a:ea typeface="+mn-ea"/>
              </a:rPr>
              <a:pPr fontAlgn="auto">
                <a:spcBef>
                  <a:spcPts val="0"/>
                </a:spcBef>
                <a:spcAft>
                  <a:spcPts val="0"/>
                </a:spcAft>
                <a:defRPr/>
              </a:pPr>
              <a:t>330</a:t>
            </a:fld>
            <a:endParaRPr lang="en-US">
              <a:solidFill>
                <a:prstClr val="black"/>
              </a:solidFill>
              <a:latin typeface="Calibri"/>
              <a:ea typeface="+mn-ea"/>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Slide Image Placeholder 1">
            <a:extLst>
              <a:ext uri="{FF2B5EF4-FFF2-40B4-BE49-F238E27FC236}">
                <a16:creationId xmlns:a16="http://schemas.microsoft.com/office/drawing/2014/main" id="{EA47B45B-8A6E-7E78-0FD8-76DCC35EF8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282" name="Notes Placeholder 2">
            <a:extLst>
              <a:ext uri="{FF2B5EF4-FFF2-40B4-BE49-F238E27FC236}">
                <a16:creationId xmlns:a16="http://schemas.microsoft.com/office/drawing/2014/main" id="{0E8D8C3D-A6F3-2C59-FA9A-1ACC1839CC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EB748C1-1560-FBC2-6204-E3AB5915506D}"/>
              </a:ext>
            </a:extLst>
          </p:cNvPr>
          <p:cNvSpPr>
            <a:spLocks noGrp="1"/>
          </p:cNvSpPr>
          <p:nvPr>
            <p:ph type="sldNum" sz="quarter" idx="5"/>
          </p:nvPr>
        </p:nvSpPr>
        <p:spPr/>
        <p:txBody>
          <a:bodyPr/>
          <a:lstStyle/>
          <a:p>
            <a:pPr fontAlgn="auto">
              <a:spcBef>
                <a:spcPts val="0"/>
              </a:spcBef>
              <a:spcAft>
                <a:spcPts val="0"/>
              </a:spcAft>
              <a:defRPr/>
            </a:pPr>
            <a:fld id="{5C264DE2-F443-CC48-9658-2238F6156558}" type="slidenum">
              <a:rPr lang="en-US" smtClean="0">
                <a:solidFill>
                  <a:prstClr val="black"/>
                </a:solidFill>
                <a:latin typeface="Calibri"/>
                <a:ea typeface="+mn-ea"/>
              </a:rPr>
              <a:pPr fontAlgn="auto">
                <a:spcBef>
                  <a:spcPts val="0"/>
                </a:spcBef>
                <a:spcAft>
                  <a:spcPts val="0"/>
                </a:spcAft>
                <a:defRPr/>
              </a:pPr>
              <a:t>332</a:t>
            </a:fld>
            <a:endParaRPr lang="en-US">
              <a:solidFill>
                <a:prstClr val="black"/>
              </a:solidFill>
              <a:latin typeface="Calibri"/>
              <a:ea typeface="+mn-ea"/>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Slide Image Placeholder 1">
            <a:extLst>
              <a:ext uri="{FF2B5EF4-FFF2-40B4-BE49-F238E27FC236}">
                <a16:creationId xmlns:a16="http://schemas.microsoft.com/office/drawing/2014/main" id="{FFE6EA16-53BB-B274-6477-475E9173E5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3330" name="Notes Placeholder 2">
            <a:extLst>
              <a:ext uri="{FF2B5EF4-FFF2-40B4-BE49-F238E27FC236}">
                <a16:creationId xmlns:a16="http://schemas.microsoft.com/office/drawing/2014/main" id="{7F165EEA-816C-FF62-86A8-ADCE95499A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F45B0FA-4706-E8B3-90E9-AB49D930D48B}"/>
              </a:ext>
            </a:extLst>
          </p:cNvPr>
          <p:cNvSpPr>
            <a:spLocks noGrp="1"/>
          </p:cNvSpPr>
          <p:nvPr>
            <p:ph type="sldNum" sz="quarter" idx="5"/>
          </p:nvPr>
        </p:nvSpPr>
        <p:spPr/>
        <p:txBody>
          <a:bodyPr/>
          <a:lstStyle/>
          <a:p>
            <a:pPr fontAlgn="auto">
              <a:spcBef>
                <a:spcPts val="0"/>
              </a:spcBef>
              <a:spcAft>
                <a:spcPts val="0"/>
              </a:spcAft>
              <a:defRPr/>
            </a:pPr>
            <a:fld id="{8543304A-D051-C640-BD86-B99D74D9E944}" type="slidenum">
              <a:rPr lang="en-US" smtClean="0">
                <a:solidFill>
                  <a:prstClr val="black"/>
                </a:solidFill>
                <a:latin typeface="Calibri"/>
                <a:ea typeface="+mn-ea"/>
              </a:rPr>
              <a:pPr fontAlgn="auto">
                <a:spcBef>
                  <a:spcPts val="0"/>
                </a:spcBef>
                <a:spcAft>
                  <a:spcPts val="0"/>
                </a:spcAft>
                <a:defRPr/>
              </a:pPr>
              <a:t>333</a:t>
            </a:fld>
            <a:endParaRPr lang="en-US">
              <a:solidFill>
                <a:prstClr val="black"/>
              </a:solidFill>
              <a:latin typeface="Calibri"/>
              <a:ea typeface="+mn-ea"/>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a:extLst>
              <a:ext uri="{FF2B5EF4-FFF2-40B4-BE49-F238E27FC236}">
                <a16:creationId xmlns:a16="http://schemas.microsoft.com/office/drawing/2014/main" id="{930D9925-02E6-D500-9984-EEB14FEEC4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6" name="Notes Placeholder 2">
            <a:extLst>
              <a:ext uri="{FF2B5EF4-FFF2-40B4-BE49-F238E27FC236}">
                <a16:creationId xmlns:a16="http://schemas.microsoft.com/office/drawing/2014/main" id="{921F6D82-1BBB-6831-91EF-0D537368A8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8467" name="Slide Number Placeholder 3">
            <a:extLst>
              <a:ext uri="{FF2B5EF4-FFF2-40B4-BE49-F238E27FC236}">
                <a16:creationId xmlns:a16="http://schemas.microsoft.com/office/drawing/2014/main" id="{4F5D6DD5-364A-3F39-18F4-6453C2D23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4DF3CD-479D-7D4E-AD72-80E419DDC4ED}" type="slidenum">
              <a:rPr lang="en-US" altLang="en-US" sz="1200" smtClean="0">
                <a:latin typeface="Calibri" panose="020F0502020204030204" pitchFamily="34" charset="0"/>
              </a:rPr>
              <a:pPr/>
              <a:t>338</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a:extLst>
              <a:ext uri="{FF2B5EF4-FFF2-40B4-BE49-F238E27FC236}">
                <a16:creationId xmlns:a16="http://schemas.microsoft.com/office/drawing/2014/main" id="{151BFA57-16F8-F073-B85A-AA9C64CE87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8" name="Notes Placeholder 2">
            <a:extLst>
              <a:ext uri="{FF2B5EF4-FFF2-40B4-BE49-F238E27FC236}">
                <a16:creationId xmlns:a16="http://schemas.microsoft.com/office/drawing/2014/main" id="{2C34A09B-E412-9C3D-3AF0-69B3054703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3539" name="Slide Number Placeholder 3">
            <a:extLst>
              <a:ext uri="{FF2B5EF4-FFF2-40B4-BE49-F238E27FC236}">
                <a16:creationId xmlns:a16="http://schemas.microsoft.com/office/drawing/2014/main" id="{3D98AC38-5F58-8A0E-72B8-79E8226490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5A5A1D0-471D-B645-9BAC-897E9D880E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a:extLst>
              <a:ext uri="{FF2B5EF4-FFF2-40B4-BE49-F238E27FC236}">
                <a16:creationId xmlns:a16="http://schemas.microsoft.com/office/drawing/2014/main" id="{D510920B-9F19-98DA-81D1-386BD96ADE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6" name="Notes Placeholder 2">
            <a:extLst>
              <a:ext uri="{FF2B5EF4-FFF2-40B4-BE49-F238E27FC236}">
                <a16:creationId xmlns:a16="http://schemas.microsoft.com/office/drawing/2014/main" id="{0CEAF3B9-DC19-335C-75DB-C98FD1DDB9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5587" name="Slide Number Placeholder 3">
            <a:extLst>
              <a:ext uri="{FF2B5EF4-FFF2-40B4-BE49-F238E27FC236}">
                <a16:creationId xmlns:a16="http://schemas.microsoft.com/office/drawing/2014/main" id="{FD25EDCC-0AAD-F842-9CB3-535F4D7931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64E0448-72EB-C44C-94AD-9DA9E4F128B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a:extLst>
              <a:ext uri="{FF2B5EF4-FFF2-40B4-BE49-F238E27FC236}">
                <a16:creationId xmlns:a16="http://schemas.microsoft.com/office/drawing/2014/main" id="{1D9E7A87-407F-0A8B-3009-2F058FA8EA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4" name="Notes Placeholder 2">
            <a:extLst>
              <a:ext uri="{FF2B5EF4-FFF2-40B4-BE49-F238E27FC236}">
                <a16:creationId xmlns:a16="http://schemas.microsoft.com/office/drawing/2014/main" id="{AB5503CF-FA13-5A53-8D3F-DC2D416F97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7635" name="Slide Number Placeholder 3">
            <a:extLst>
              <a:ext uri="{FF2B5EF4-FFF2-40B4-BE49-F238E27FC236}">
                <a16:creationId xmlns:a16="http://schemas.microsoft.com/office/drawing/2014/main" id="{3214768E-1662-1919-293B-D81FF51157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86717B3-8680-D347-BB2B-690E639AC71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a:extLst>
              <a:ext uri="{FF2B5EF4-FFF2-40B4-BE49-F238E27FC236}">
                <a16:creationId xmlns:a16="http://schemas.microsoft.com/office/drawing/2014/main" id="{65FA3424-373B-69F8-BEAC-D0E3A7E927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6" name="Notes Placeholder 2">
            <a:extLst>
              <a:ext uri="{FF2B5EF4-FFF2-40B4-BE49-F238E27FC236}">
                <a16:creationId xmlns:a16="http://schemas.microsoft.com/office/drawing/2014/main" id="{9D664491-AF3D-0335-815C-4FF985F529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5827" name="Slide Number Placeholder 3">
            <a:extLst>
              <a:ext uri="{FF2B5EF4-FFF2-40B4-BE49-F238E27FC236}">
                <a16:creationId xmlns:a16="http://schemas.microsoft.com/office/drawing/2014/main" id="{46C158FE-A8AE-7FEB-E056-3E761F3941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691BAE6-4978-2E4D-8E73-AB7A55B710F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DAC8E7D1-9747-6CA5-BD02-CE0304F763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E6E708EA-8AC6-A361-8F1A-394F0031B5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3" name="Slide Number Placeholder 3">
            <a:extLst>
              <a:ext uri="{FF2B5EF4-FFF2-40B4-BE49-F238E27FC236}">
                <a16:creationId xmlns:a16="http://schemas.microsoft.com/office/drawing/2014/main" id="{06D05A87-5375-C5C6-B1C9-07BEB7968A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200CE7-6EE3-B543-AD8A-DE7CB43AF0E4}" type="slidenum">
              <a:rPr lang="en-US" altLang="en-US" sz="1200" smtClean="0">
                <a:latin typeface="Calibri" panose="020F0502020204030204" pitchFamily="34" charset="0"/>
              </a:rPr>
              <a:pPr/>
              <a:t>33</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2452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a:extLst>
              <a:ext uri="{FF2B5EF4-FFF2-40B4-BE49-F238E27FC236}">
                <a16:creationId xmlns:a16="http://schemas.microsoft.com/office/drawing/2014/main" id="{323E5930-58B9-F9D6-9B95-1E496E660E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4" name="Notes Placeholder 2">
            <a:extLst>
              <a:ext uri="{FF2B5EF4-FFF2-40B4-BE49-F238E27FC236}">
                <a16:creationId xmlns:a16="http://schemas.microsoft.com/office/drawing/2014/main" id="{871AF04C-99B5-0CAE-15D7-142EB4DB00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7875" name="Slide Number Placeholder 3">
            <a:extLst>
              <a:ext uri="{FF2B5EF4-FFF2-40B4-BE49-F238E27FC236}">
                <a16:creationId xmlns:a16="http://schemas.microsoft.com/office/drawing/2014/main" id="{2DA4AE81-31D7-FC51-30C6-B0B3B4EFB7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E830DEC-EA6F-894B-AA13-CBAB278440D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a:extLst>
              <a:ext uri="{FF2B5EF4-FFF2-40B4-BE49-F238E27FC236}">
                <a16:creationId xmlns:a16="http://schemas.microsoft.com/office/drawing/2014/main" id="{E6306392-EAF9-7CF9-6F88-BCDC2D332A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2" name="Notes Placeholder 2">
            <a:extLst>
              <a:ext uri="{FF2B5EF4-FFF2-40B4-BE49-F238E27FC236}">
                <a16:creationId xmlns:a16="http://schemas.microsoft.com/office/drawing/2014/main" id="{51C39DEC-7526-F348-E053-FE9F6EDD4B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9923" name="Slide Number Placeholder 3">
            <a:extLst>
              <a:ext uri="{FF2B5EF4-FFF2-40B4-BE49-F238E27FC236}">
                <a16:creationId xmlns:a16="http://schemas.microsoft.com/office/drawing/2014/main" id="{C5B8C97F-4FF7-55CD-AF57-A48F46E125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6046A83-8CBE-6C4E-AAD0-8B9045BF5FF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a:extLst>
              <a:ext uri="{FF2B5EF4-FFF2-40B4-BE49-F238E27FC236}">
                <a16:creationId xmlns:a16="http://schemas.microsoft.com/office/drawing/2014/main" id="{AD00829A-470C-9BCA-BDFA-2DBD8D500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8" name="Notes Placeholder 2">
            <a:extLst>
              <a:ext uri="{FF2B5EF4-FFF2-40B4-BE49-F238E27FC236}">
                <a16:creationId xmlns:a16="http://schemas.microsoft.com/office/drawing/2014/main" id="{3EE6FE56-0BB7-F4F1-EA01-FA3AF5EF3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4019" name="Slide Number Placeholder 3">
            <a:extLst>
              <a:ext uri="{FF2B5EF4-FFF2-40B4-BE49-F238E27FC236}">
                <a16:creationId xmlns:a16="http://schemas.microsoft.com/office/drawing/2014/main" id="{C332EA97-FA5F-DFC3-9A5E-C27A681AA3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BAC6C07-CFB0-E344-9425-41F1B71661F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a:extLst>
              <a:ext uri="{FF2B5EF4-FFF2-40B4-BE49-F238E27FC236}">
                <a16:creationId xmlns:a16="http://schemas.microsoft.com/office/drawing/2014/main" id="{C61C5883-35B8-85FD-6FD8-EC8278FCEB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4" name="Notes Placeholder 2">
            <a:extLst>
              <a:ext uri="{FF2B5EF4-FFF2-40B4-BE49-F238E27FC236}">
                <a16:creationId xmlns:a16="http://schemas.microsoft.com/office/drawing/2014/main" id="{1DC68E54-0CC6-EFD1-277C-EA82C754BD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8115" name="Slide Number Placeholder 3">
            <a:extLst>
              <a:ext uri="{FF2B5EF4-FFF2-40B4-BE49-F238E27FC236}">
                <a16:creationId xmlns:a16="http://schemas.microsoft.com/office/drawing/2014/main" id="{62B652E9-A1EB-47D6-0E3E-2D62E57A1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8E761C2-9B55-7E43-9820-1DDC08E225D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a:extLst>
              <a:ext uri="{FF2B5EF4-FFF2-40B4-BE49-F238E27FC236}">
                <a16:creationId xmlns:a16="http://schemas.microsoft.com/office/drawing/2014/main" id="{078B910E-FF48-2CD5-6B8D-DF0540DCAC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2" name="Notes Placeholder 2">
            <a:extLst>
              <a:ext uri="{FF2B5EF4-FFF2-40B4-BE49-F238E27FC236}">
                <a16:creationId xmlns:a16="http://schemas.microsoft.com/office/drawing/2014/main" id="{41BEBEF4-BF1E-91B0-6AA9-BEBA547B17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0163" name="Slide Number Placeholder 3">
            <a:extLst>
              <a:ext uri="{FF2B5EF4-FFF2-40B4-BE49-F238E27FC236}">
                <a16:creationId xmlns:a16="http://schemas.microsoft.com/office/drawing/2014/main" id="{23DBD883-4035-B8FF-D14B-1F0B0FBE81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E5142AA-140D-EF44-A4EF-FDE5C9D4558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a:extLst>
              <a:ext uri="{FF2B5EF4-FFF2-40B4-BE49-F238E27FC236}">
                <a16:creationId xmlns:a16="http://schemas.microsoft.com/office/drawing/2014/main" id="{F841A534-CC7A-B73D-BD63-25811E2464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8" name="Notes Placeholder 2">
            <a:extLst>
              <a:ext uri="{FF2B5EF4-FFF2-40B4-BE49-F238E27FC236}">
                <a16:creationId xmlns:a16="http://schemas.microsoft.com/office/drawing/2014/main" id="{F439E627-660E-A46E-4138-4435C2B895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4259" name="Slide Number Placeholder 3">
            <a:extLst>
              <a:ext uri="{FF2B5EF4-FFF2-40B4-BE49-F238E27FC236}">
                <a16:creationId xmlns:a16="http://schemas.microsoft.com/office/drawing/2014/main" id="{37EA8D77-ED34-844F-13B2-DFFA678CD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D89DB0C-4363-E54B-BF92-42D86DA0D5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a:extLst>
              <a:ext uri="{FF2B5EF4-FFF2-40B4-BE49-F238E27FC236}">
                <a16:creationId xmlns:a16="http://schemas.microsoft.com/office/drawing/2014/main" id="{646FCA00-3068-7ADB-5367-4BAC92B0FB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6" name="Notes Placeholder 2">
            <a:extLst>
              <a:ext uri="{FF2B5EF4-FFF2-40B4-BE49-F238E27FC236}">
                <a16:creationId xmlns:a16="http://schemas.microsoft.com/office/drawing/2014/main" id="{47C7D907-A60E-F1F6-570A-3601824289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6307" name="Slide Number Placeholder 3">
            <a:extLst>
              <a:ext uri="{FF2B5EF4-FFF2-40B4-BE49-F238E27FC236}">
                <a16:creationId xmlns:a16="http://schemas.microsoft.com/office/drawing/2014/main" id="{B50626F7-4022-E09A-ABF2-F1B0411F34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D034496-9590-5345-B063-3F1519FBE02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a:extLst>
              <a:ext uri="{FF2B5EF4-FFF2-40B4-BE49-F238E27FC236}">
                <a16:creationId xmlns:a16="http://schemas.microsoft.com/office/drawing/2014/main" id="{50ED8400-1AE5-1B55-6B65-B885981991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8" name="Notes Placeholder 2">
            <a:extLst>
              <a:ext uri="{FF2B5EF4-FFF2-40B4-BE49-F238E27FC236}">
                <a16:creationId xmlns:a16="http://schemas.microsoft.com/office/drawing/2014/main" id="{05D93F4C-F838-9B8E-D62F-3BFB05C4CC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4499" name="Slide Number Placeholder 3">
            <a:extLst>
              <a:ext uri="{FF2B5EF4-FFF2-40B4-BE49-F238E27FC236}">
                <a16:creationId xmlns:a16="http://schemas.microsoft.com/office/drawing/2014/main" id="{87BD4D7B-BFC2-1395-0F21-0F594D6677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06FB962-F8D8-5E4B-90AC-088163CAA0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a:extLst>
              <a:ext uri="{FF2B5EF4-FFF2-40B4-BE49-F238E27FC236}">
                <a16:creationId xmlns:a16="http://schemas.microsoft.com/office/drawing/2014/main" id="{BE9A3D26-E1A2-D23E-360A-6CD79CC30D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8" name="Notes Placeholder 2">
            <a:extLst>
              <a:ext uri="{FF2B5EF4-FFF2-40B4-BE49-F238E27FC236}">
                <a16:creationId xmlns:a16="http://schemas.microsoft.com/office/drawing/2014/main" id="{73900FE0-B531-BF3D-BB42-BC18A07101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4739" name="Slide Number Placeholder 3">
            <a:extLst>
              <a:ext uri="{FF2B5EF4-FFF2-40B4-BE49-F238E27FC236}">
                <a16:creationId xmlns:a16="http://schemas.microsoft.com/office/drawing/2014/main" id="{9E068D12-6A83-E51B-CD60-5D3696E872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DB018BC-01FC-204E-8573-2108378C5DE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a:extLst>
              <a:ext uri="{FF2B5EF4-FFF2-40B4-BE49-F238E27FC236}">
                <a16:creationId xmlns:a16="http://schemas.microsoft.com/office/drawing/2014/main" id="{00DB6660-086C-FC55-062A-46390240DA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6" name="Notes Placeholder 2">
            <a:extLst>
              <a:ext uri="{FF2B5EF4-FFF2-40B4-BE49-F238E27FC236}">
                <a16:creationId xmlns:a16="http://schemas.microsoft.com/office/drawing/2014/main" id="{7428AAE0-CC70-3352-A5B0-4F35343D4E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6787" name="Slide Number Placeholder 3">
            <a:extLst>
              <a:ext uri="{FF2B5EF4-FFF2-40B4-BE49-F238E27FC236}">
                <a16:creationId xmlns:a16="http://schemas.microsoft.com/office/drawing/2014/main" id="{19CAEC1A-1A5C-5765-8910-6579204438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0D7107-A638-7F4D-B3BD-D1DA84A0E4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9FDFEABF-7951-F10E-3BD6-E6AFE3B061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E6076453-08A6-C724-6155-339AA86230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19" name="Slide Number Placeholder 3">
            <a:extLst>
              <a:ext uri="{FF2B5EF4-FFF2-40B4-BE49-F238E27FC236}">
                <a16:creationId xmlns:a16="http://schemas.microsoft.com/office/drawing/2014/main" id="{CFA2B239-5CB3-FEF8-6558-B71FC3C821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990101-DEF9-9548-8793-A44863775B2D}" type="slidenum">
              <a:rPr lang="en-US" altLang="en-US" sz="1200" smtClean="0">
                <a:latin typeface="Calibri" panose="020F0502020204030204" pitchFamily="34" charset="0"/>
              </a:rPr>
              <a:pPr/>
              <a:t>35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05095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a:extLst>
              <a:ext uri="{FF2B5EF4-FFF2-40B4-BE49-F238E27FC236}">
                <a16:creationId xmlns:a16="http://schemas.microsoft.com/office/drawing/2014/main" id="{358F1EF1-89F8-A9ED-8A9A-0F5F935A05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2" name="Notes Placeholder 2">
            <a:extLst>
              <a:ext uri="{FF2B5EF4-FFF2-40B4-BE49-F238E27FC236}">
                <a16:creationId xmlns:a16="http://schemas.microsoft.com/office/drawing/2014/main" id="{E010C0CD-5154-EE1F-989D-B55392B3B4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0883" name="Slide Number Placeholder 3">
            <a:extLst>
              <a:ext uri="{FF2B5EF4-FFF2-40B4-BE49-F238E27FC236}">
                <a16:creationId xmlns:a16="http://schemas.microsoft.com/office/drawing/2014/main" id="{5EF3F273-D3B5-5191-B363-FF9D8CAA5A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2ED4EB4-E3B0-3048-9A60-416EAC9BF82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a:extLst>
              <a:ext uri="{FF2B5EF4-FFF2-40B4-BE49-F238E27FC236}">
                <a16:creationId xmlns:a16="http://schemas.microsoft.com/office/drawing/2014/main" id="{D91A9384-E847-ED51-373D-C1245E58C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8" name="Notes Placeholder 2">
            <a:extLst>
              <a:ext uri="{FF2B5EF4-FFF2-40B4-BE49-F238E27FC236}">
                <a16:creationId xmlns:a16="http://schemas.microsoft.com/office/drawing/2014/main" id="{893A3B1F-1AC3-EA88-A4CF-3DF6B2364B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4979" name="Slide Number Placeholder 3">
            <a:extLst>
              <a:ext uri="{FF2B5EF4-FFF2-40B4-BE49-F238E27FC236}">
                <a16:creationId xmlns:a16="http://schemas.microsoft.com/office/drawing/2014/main" id="{13B4F925-8C03-AF8F-9DE7-D41BA09EB9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18140FA-F532-BD42-9936-A9B35883A42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a:extLst>
              <a:ext uri="{FF2B5EF4-FFF2-40B4-BE49-F238E27FC236}">
                <a16:creationId xmlns:a16="http://schemas.microsoft.com/office/drawing/2014/main" id="{905CDFCC-7DD7-1206-AF8C-ADC9D33103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6" name="Notes Placeholder 2">
            <a:extLst>
              <a:ext uri="{FF2B5EF4-FFF2-40B4-BE49-F238E27FC236}">
                <a16:creationId xmlns:a16="http://schemas.microsoft.com/office/drawing/2014/main" id="{4A0DE6B2-3DC9-3632-665A-7A7D0E3850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7027" name="Slide Number Placeholder 3">
            <a:extLst>
              <a:ext uri="{FF2B5EF4-FFF2-40B4-BE49-F238E27FC236}">
                <a16:creationId xmlns:a16="http://schemas.microsoft.com/office/drawing/2014/main" id="{51B96E79-DA91-2417-FE54-89032EB2C5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6080C31-6106-3549-8DFF-F2CCBB517EC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a:extLst>
              <a:ext uri="{FF2B5EF4-FFF2-40B4-BE49-F238E27FC236}">
                <a16:creationId xmlns:a16="http://schemas.microsoft.com/office/drawing/2014/main" id="{849A6DCD-89C1-36F1-0EEB-05FF7D94C8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2" name="Notes Placeholder 2">
            <a:extLst>
              <a:ext uri="{FF2B5EF4-FFF2-40B4-BE49-F238E27FC236}">
                <a16:creationId xmlns:a16="http://schemas.microsoft.com/office/drawing/2014/main" id="{41D8AA36-144E-FB02-E870-9233EE76A1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1123" name="Slide Number Placeholder 3">
            <a:extLst>
              <a:ext uri="{FF2B5EF4-FFF2-40B4-BE49-F238E27FC236}">
                <a16:creationId xmlns:a16="http://schemas.microsoft.com/office/drawing/2014/main" id="{A82DAEC6-43E8-7C58-5716-746F137622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D91C63C-3F6A-594E-8ECF-814200B781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a:extLst>
              <a:ext uri="{FF2B5EF4-FFF2-40B4-BE49-F238E27FC236}">
                <a16:creationId xmlns:a16="http://schemas.microsoft.com/office/drawing/2014/main" id="{D00E4AA1-1333-6802-36CE-E6EDC2E1A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0" name="Notes Placeholder 2">
            <a:extLst>
              <a:ext uri="{FF2B5EF4-FFF2-40B4-BE49-F238E27FC236}">
                <a16:creationId xmlns:a16="http://schemas.microsoft.com/office/drawing/2014/main" id="{9D6B1A88-FBF1-0104-4F45-95435D4DB5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3171" name="Slide Number Placeholder 3">
            <a:extLst>
              <a:ext uri="{FF2B5EF4-FFF2-40B4-BE49-F238E27FC236}">
                <a16:creationId xmlns:a16="http://schemas.microsoft.com/office/drawing/2014/main" id="{2FBC18A1-D8FD-72E3-F3C8-E9D2944AC8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435EEBF-D79C-1E41-B544-76986C72297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a:extLst>
              <a:ext uri="{FF2B5EF4-FFF2-40B4-BE49-F238E27FC236}">
                <a16:creationId xmlns:a16="http://schemas.microsoft.com/office/drawing/2014/main" id="{6E929DB6-8B49-1499-4D62-63CD3B13BA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2" name="Notes Placeholder 2">
            <a:extLst>
              <a:ext uri="{FF2B5EF4-FFF2-40B4-BE49-F238E27FC236}">
                <a16:creationId xmlns:a16="http://schemas.microsoft.com/office/drawing/2014/main" id="{B057AC3E-BBC1-5D8D-431E-920A124D0F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43" name="Slide Number Placeholder 3">
            <a:extLst>
              <a:ext uri="{FF2B5EF4-FFF2-40B4-BE49-F238E27FC236}">
                <a16:creationId xmlns:a16="http://schemas.microsoft.com/office/drawing/2014/main" id="{986BA209-43E7-C32D-4E4F-891C44632A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D82FF34-1224-2749-B0E4-5CB42342377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a:extLst>
              <a:ext uri="{FF2B5EF4-FFF2-40B4-BE49-F238E27FC236}">
                <a16:creationId xmlns:a16="http://schemas.microsoft.com/office/drawing/2014/main" id="{4FC648C6-D389-F482-E42A-0443EA2603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0" name="Notes Placeholder 2">
            <a:extLst>
              <a:ext uri="{FF2B5EF4-FFF2-40B4-BE49-F238E27FC236}">
                <a16:creationId xmlns:a16="http://schemas.microsoft.com/office/drawing/2014/main" id="{45C5293F-A74F-B72D-90AA-7C4482ADE7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8291" name="Slide Number Placeholder 3">
            <a:extLst>
              <a:ext uri="{FF2B5EF4-FFF2-40B4-BE49-F238E27FC236}">
                <a16:creationId xmlns:a16="http://schemas.microsoft.com/office/drawing/2014/main" id="{BCF703C8-CD96-71C5-72DE-425B6D603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A3DA54A-2C94-974E-8EEF-F39643E8E51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a:extLst>
              <a:ext uri="{FF2B5EF4-FFF2-40B4-BE49-F238E27FC236}">
                <a16:creationId xmlns:a16="http://schemas.microsoft.com/office/drawing/2014/main" id="{661D5B63-8D1A-1A2C-DAA0-32AC9C0143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4" name="Notes Placeholder 2">
            <a:extLst>
              <a:ext uri="{FF2B5EF4-FFF2-40B4-BE49-F238E27FC236}">
                <a16:creationId xmlns:a16="http://schemas.microsoft.com/office/drawing/2014/main" id="{6B73F35D-C370-8717-DA7B-7E0AAD893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4435" name="Slide Number Placeholder 3">
            <a:extLst>
              <a:ext uri="{FF2B5EF4-FFF2-40B4-BE49-F238E27FC236}">
                <a16:creationId xmlns:a16="http://schemas.microsoft.com/office/drawing/2014/main" id="{D0B9AE62-CDB5-EBE2-08DB-EDA5A513F4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CAFC1F-3D28-2149-B680-B96822E9555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a:extLst>
              <a:ext uri="{FF2B5EF4-FFF2-40B4-BE49-F238E27FC236}">
                <a16:creationId xmlns:a16="http://schemas.microsoft.com/office/drawing/2014/main" id="{C81A8D2F-F5F0-158B-9C0F-14A02BAD1F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2" name="Notes Placeholder 2">
            <a:extLst>
              <a:ext uri="{FF2B5EF4-FFF2-40B4-BE49-F238E27FC236}">
                <a16:creationId xmlns:a16="http://schemas.microsoft.com/office/drawing/2014/main" id="{6425478F-6667-C497-DD77-8AC5D45C67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483" name="Slide Number Placeholder 3">
            <a:extLst>
              <a:ext uri="{FF2B5EF4-FFF2-40B4-BE49-F238E27FC236}">
                <a16:creationId xmlns:a16="http://schemas.microsoft.com/office/drawing/2014/main" id="{97ED4C49-110B-A9B6-0DDF-EA0D210FF5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76EE8B3-AEE5-5245-A049-96876DD670F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a:extLst>
              <a:ext uri="{FF2B5EF4-FFF2-40B4-BE49-F238E27FC236}">
                <a16:creationId xmlns:a16="http://schemas.microsoft.com/office/drawing/2014/main" id="{6BE53FFB-AEEB-E44D-95BF-4FD39D5709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6" name="Notes Placeholder 2">
            <a:extLst>
              <a:ext uri="{FF2B5EF4-FFF2-40B4-BE49-F238E27FC236}">
                <a16:creationId xmlns:a16="http://schemas.microsoft.com/office/drawing/2014/main" id="{4480CDE7-1DF3-93CB-6ABF-D8C42B5B8A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2627" name="Slide Number Placeholder 3">
            <a:extLst>
              <a:ext uri="{FF2B5EF4-FFF2-40B4-BE49-F238E27FC236}">
                <a16:creationId xmlns:a16="http://schemas.microsoft.com/office/drawing/2014/main" id="{4122976A-1E82-2CFD-7657-BC50A427B2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6DD4EBA-5793-3641-877D-E7B6A12A889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Slide Image Placeholder 1">
            <a:extLst>
              <a:ext uri="{FF2B5EF4-FFF2-40B4-BE49-F238E27FC236}">
                <a16:creationId xmlns:a16="http://schemas.microsoft.com/office/drawing/2014/main" id="{70274ED4-5581-33C2-C36D-9F35AD4763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0" name="Notes Placeholder 2">
            <a:extLst>
              <a:ext uri="{FF2B5EF4-FFF2-40B4-BE49-F238E27FC236}">
                <a16:creationId xmlns:a16="http://schemas.microsoft.com/office/drawing/2014/main" id="{7FFB4C4D-95B0-5DCE-2294-2FD528CAF3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4851" name="Slide Number Placeholder 3">
            <a:extLst>
              <a:ext uri="{FF2B5EF4-FFF2-40B4-BE49-F238E27FC236}">
                <a16:creationId xmlns:a16="http://schemas.microsoft.com/office/drawing/2014/main" id="{E9588109-2542-52AE-1832-90E126B663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B83B630-16E6-B94D-B0DE-1DBF23D2480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6148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a:extLst>
              <a:ext uri="{FF2B5EF4-FFF2-40B4-BE49-F238E27FC236}">
                <a16:creationId xmlns:a16="http://schemas.microsoft.com/office/drawing/2014/main" id="{10563CF9-8B8F-21BE-1AF6-BC4CE09216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2" name="Notes Placeholder 2">
            <a:extLst>
              <a:ext uri="{FF2B5EF4-FFF2-40B4-BE49-F238E27FC236}">
                <a16:creationId xmlns:a16="http://schemas.microsoft.com/office/drawing/2014/main" id="{3EF4183A-6386-A0F2-E3F9-5942EA2A14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23" name="Slide Number Placeholder 3">
            <a:extLst>
              <a:ext uri="{FF2B5EF4-FFF2-40B4-BE49-F238E27FC236}">
                <a16:creationId xmlns:a16="http://schemas.microsoft.com/office/drawing/2014/main" id="{4341072B-6068-E5C0-C03D-48F22610EE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C75A64C-7C30-FB4B-84F5-3DDFC2D6F04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a:extLst>
              <a:ext uri="{FF2B5EF4-FFF2-40B4-BE49-F238E27FC236}">
                <a16:creationId xmlns:a16="http://schemas.microsoft.com/office/drawing/2014/main" id="{1D09E22F-D6CA-E09E-0742-1D1AAF152B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0" name="Notes Placeholder 2">
            <a:extLst>
              <a:ext uri="{FF2B5EF4-FFF2-40B4-BE49-F238E27FC236}">
                <a16:creationId xmlns:a16="http://schemas.microsoft.com/office/drawing/2014/main" id="{22921514-887E-A6B7-8B24-2755D0DD38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8771" name="Slide Number Placeholder 3">
            <a:extLst>
              <a:ext uri="{FF2B5EF4-FFF2-40B4-BE49-F238E27FC236}">
                <a16:creationId xmlns:a16="http://schemas.microsoft.com/office/drawing/2014/main" id="{A9DED6D7-2837-7024-B988-3DA93EE66C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3AF3618-B9BD-6F4F-9D24-BC85205541B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a:extLst>
              <a:ext uri="{FF2B5EF4-FFF2-40B4-BE49-F238E27FC236}">
                <a16:creationId xmlns:a16="http://schemas.microsoft.com/office/drawing/2014/main" id="{C80C0B13-9BF4-9CD7-0154-82109E4C3C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8" name="Notes Placeholder 2">
            <a:extLst>
              <a:ext uri="{FF2B5EF4-FFF2-40B4-BE49-F238E27FC236}">
                <a16:creationId xmlns:a16="http://schemas.microsoft.com/office/drawing/2014/main" id="{798B7656-A544-1353-F3C9-72CEB9E38D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0819" name="Slide Number Placeholder 3">
            <a:extLst>
              <a:ext uri="{FF2B5EF4-FFF2-40B4-BE49-F238E27FC236}">
                <a16:creationId xmlns:a16="http://schemas.microsoft.com/office/drawing/2014/main" id="{520FB81D-40DE-89EB-644B-63E81DB11A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327724F-A281-BF40-9A67-3466F08624B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a:extLst>
              <a:ext uri="{FF2B5EF4-FFF2-40B4-BE49-F238E27FC236}">
                <a16:creationId xmlns:a16="http://schemas.microsoft.com/office/drawing/2014/main" id="{A7E5180A-840D-6F42-25E9-B378023A5D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6" name="Notes Placeholder 2">
            <a:extLst>
              <a:ext uri="{FF2B5EF4-FFF2-40B4-BE49-F238E27FC236}">
                <a16:creationId xmlns:a16="http://schemas.microsoft.com/office/drawing/2014/main" id="{9404D912-CE86-FA3B-9202-FF3DA5A2AC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987" name="Slide Number Placeholder 3">
            <a:extLst>
              <a:ext uri="{FF2B5EF4-FFF2-40B4-BE49-F238E27FC236}">
                <a16:creationId xmlns:a16="http://schemas.microsoft.com/office/drawing/2014/main" id="{36BA602A-B0B6-05B3-F800-39167000CA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8BD250A-5F98-9848-BF3E-D16EF86C7D8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a:extLst>
              <a:ext uri="{FF2B5EF4-FFF2-40B4-BE49-F238E27FC236}">
                <a16:creationId xmlns:a16="http://schemas.microsoft.com/office/drawing/2014/main" id="{E8F3561D-5659-3532-D192-75945DB2DB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2" name="Notes Placeholder 2">
            <a:extLst>
              <a:ext uri="{FF2B5EF4-FFF2-40B4-BE49-F238E27FC236}">
                <a16:creationId xmlns:a16="http://schemas.microsoft.com/office/drawing/2014/main" id="{F0025408-193B-C6B8-B0CE-FC76B558E9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2083" name="Slide Number Placeholder 3">
            <a:extLst>
              <a:ext uri="{FF2B5EF4-FFF2-40B4-BE49-F238E27FC236}">
                <a16:creationId xmlns:a16="http://schemas.microsoft.com/office/drawing/2014/main" id="{DC6C99C8-17AF-FC08-F00A-D3C76A3757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E7A1A54-C043-5340-8FBD-E17FC0CD3C0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a:extLst>
              <a:ext uri="{FF2B5EF4-FFF2-40B4-BE49-F238E27FC236}">
                <a16:creationId xmlns:a16="http://schemas.microsoft.com/office/drawing/2014/main" id="{451A39E9-A9F6-AF2D-64BB-8AEC24F324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2" name="Notes Placeholder 2">
            <a:extLst>
              <a:ext uri="{FF2B5EF4-FFF2-40B4-BE49-F238E27FC236}">
                <a16:creationId xmlns:a16="http://schemas.microsoft.com/office/drawing/2014/main" id="{FCE8F9A0-9C1E-2D00-270B-D1A118201B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03" name="Slide Number Placeholder 3">
            <a:extLst>
              <a:ext uri="{FF2B5EF4-FFF2-40B4-BE49-F238E27FC236}">
                <a16:creationId xmlns:a16="http://schemas.microsoft.com/office/drawing/2014/main" id="{E1744754-4DF0-C55D-2AFA-21B198647C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E399CEF-66B2-A24E-B15F-DCF3885F10F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a:extLst>
              <a:ext uri="{FF2B5EF4-FFF2-40B4-BE49-F238E27FC236}">
                <a16:creationId xmlns:a16="http://schemas.microsoft.com/office/drawing/2014/main" id="{A52C8D18-C6F4-323D-8C1B-2C7C92286D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8" name="Notes Placeholder 2">
            <a:extLst>
              <a:ext uri="{FF2B5EF4-FFF2-40B4-BE49-F238E27FC236}">
                <a16:creationId xmlns:a16="http://schemas.microsoft.com/office/drawing/2014/main" id="{BA99A56A-7A02-F63B-EE72-647CBC52D2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1299" name="Slide Number Placeholder 3">
            <a:extLst>
              <a:ext uri="{FF2B5EF4-FFF2-40B4-BE49-F238E27FC236}">
                <a16:creationId xmlns:a16="http://schemas.microsoft.com/office/drawing/2014/main" id="{42ECC219-C0FD-FA20-1079-288F4734DF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BA42B94-CA17-634D-8A7F-85B12EC3C33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a:extLst>
              <a:ext uri="{FF2B5EF4-FFF2-40B4-BE49-F238E27FC236}">
                <a16:creationId xmlns:a16="http://schemas.microsoft.com/office/drawing/2014/main" id="{CA542D96-41A6-D2F8-D08B-E7DC6B8FCD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6" name="Notes Placeholder 2">
            <a:extLst>
              <a:ext uri="{FF2B5EF4-FFF2-40B4-BE49-F238E27FC236}">
                <a16:creationId xmlns:a16="http://schemas.microsoft.com/office/drawing/2014/main" id="{95E6C193-12B1-15A2-0B95-24C772FA61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8467" name="Slide Number Placeholder 3">
            <a:extLst>
              <a:ext uri="{FF2B5EF4-FFF2-40B4-BE49-F238E27FC236}">
                <a16:creationId xmlns:a16="http://schemas.microsoft.com/office/drawing/2014/main" id="{EE3E52D0-561A-79B7-0B48-DD9261D853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7FEEF43-59B3-E644-966D-3CF00663713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Image Placeholder 1">
            <a:extLst>
              <a:ext uri="{FF2B5EF4-FFF2-40B4-BE49-F238E27FC236}">
                <a16:creationId xmlns:a16="http://schemas.microsoft.com/office/drawing/2014/main" id="{FAD7A636-993C-D608-6465-CDA9BF9C20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4" name="Notes Placeholder 2">
            <a:extLst>
              <a:ext uri="{FF2B5EF4-FFF2-40B4-BE49-F238E27FC236}">
                <a16:creationId xmlns:a16="http://schemas.microsoft.com/office/drawing/2014/main" id="{8E626191-226A-FAC3-AF1B-9FBDDE2401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0515" name="Slide Number Placeholder 3">
            <a:extLst>
              <a:ext uri="{FF2B5EF4-FFF2-40B4-BE49-F238E27FC236}">
                <a16:creationId xmlns:a16="http://schemas.microsoft.com/office/drawing/2014/main" id="{CA09FAB5-93FA-9AAA-6C6D-CCC62772EC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D49545E-188E-A445-BFCA-28B1882898D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Slide Image Placeholder 1">
            <a:extLst>
              <a:ext uri="{FF2B5EF4-FFF2-40B4-BE49-F238E27FC236}">
                <a16:creationId xmlns:a16="http://schemas.microsoft.com/office/drawing/2014/main" id="{36B286EC-0C08-A8EF-54CB-30001BD677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2" name="Notes Placeholder 2">
            <a:extLst>
              <a:ext uri="{FF2B5EF4-FFF2-40B4-BE49-F238E27FC236}">
                <a16:creationId xmlns:a16="http://schemas.microsoft.com/office/drawing/2014/main" id="{A48A8743-1E08-6F29-F4DE-02AA135A21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2563" name="Slide Number Placeholder 3">
            <a:extLst>
              <a:ext uri="{FF2B5EF4-FFF2-40B4-BE49-F238E27FC236}">
                <a16:creationId xmlns:a16="http://schemas.microsoft.com/office/drawing/2014/main" id="{57A879C0-EE73-C09D-0F04-B29B528330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7180AAC-102B-F642-B98A-BE46C19F8A1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a:extLst>
              <a:ext uri="{FF2B5EF4-FFF2-40B4-BE49-F238E27FC236}">
                <a16:creationId xmlns:a16="http://schemas.microsoft.com/office/drawing/2014/main" id="{661D5B63-8D1A-1A2C-DAA0-32AC9C0143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4" name="Notes Placeholder 2">
            <a:extLst>
              <a:ext uri="{FF2B5EF4-FFF2-40B4-BE49-F238E27FC236}">
                <a16:creationId xmlns:a16="http://schemas.microsoft.com/office/drawing/2014/main" id="{6B73F35D-C370-8717-DA7B-7E0AAD893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4435" name="Slide Number Placeholder 3">
            <a:extLst>
              <a:ext uri="{FF2B5EF4-FFF2-40B4-BE49-F238E27FC236}">
                <a16:creationId xmlns:a16="http://schemas.microsoft.com/office/drawing/2014/main" id="{D0B9AE62-CDB5-EBE2-08DB-EDA5A513F4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CAFC1F-3D28-2149-B680-B96822E9555C}" type="slidenum">
              <a:rPr lang="en-US" altLang="en-US" sz="1200" smtClean="0">
                <a:latin typeface="Calibri" panose="020F0502020204030204" pitchFamily="34" charset="0"/>
              </a:rPr>
              <a:pPr/>
              <a:t>66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103837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Slide Image Placeholder 1">
            <a:extLst>
              <a:ext uri="{FF2B5EF4-FFF2-40B4-BE49-F238E27FC236}">
                <a16:creationId xmlns:a16="http://schemas.microsoft.com/office/drawing/2014/main" id="{E892D091-2F18-04C7-F5D6-9DFB438217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0" name="Notes Placeholder 2">
            <a:extLst>
              <a:ext uri="{FF2B5EF4-FFF2-40B4-BE49-F238E27FC236}">
                <a16:creationId xmlns:a16="http://schemas.microsoft.com/office/drawing/2014/main" id="{16888BA9-4D96-1843-3248-60CDFEBCC8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4611" name="Slide Number Placeholder 3">
            <a:extLst>
              <a:ext uri="{FF2B5EF4-FFF2-40B4-BE49-F238E27FC236}">
                <a16:creationId xmlns:a16="http://schemas.microsoft.com/office/drawing/2014/main" id="{72ABB0B6-0C9A-A353-F571-799A0BA97C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C3A2A47-F628-5648-9871-FAFF669A85B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Slide Image Placeholder 1">
            <a:extLst>
              <a:ext uri="{FF2B5EF4-FFF2-40B4-BE49-F238E27FC236}">
                <a16:creationId xmlns:a16="http://schemas.microsoft.com/office/drawing/2014/main" id="{2E102B3B-EEF3-BA59-BB71-7ED5DA7568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2" name="Notes Placeholder 2">
            <a:extLst>
              <a:ext uri="{FF2B5EF4-FFF2-40B4-BE49-F238E27FC236}">
                <a16:creationId xmlns:a16="http://schemas.microsoft.com/office/drawing/2014/main" id="{759566B1-571E-216C-0CF4-7624D4990E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683" name="Slide Number Placeholder 3">
            <a:extLst>
              <a:ext uri="{FF2B5EF4-FFF2-40B4-BE49-F238E27FC236}">
                <a16:creationId xmlns:a16="http://schemas.microsoft.com/office/drawing/2014/main" id="{1FC1C7DC-D69E-42F5-E4B8-EADB037F50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FC21418-E2C8-CF49-878F-C1A1A478766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Image Placeholder 1">
            <a:extLst>
              <a:ext uri="{FF2B5EF4-FFF2-40B4-BE49-F238E27FC236}">
                <a16:creationId xmlns:a16="http://schemas.microsoft.com/office/drawing/2014/main" id="{EAED4A41-E304-29CF-D54A-33CA1AF094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2" name="Notes Placeholder 2">
            <a:extLst>
              <a:ext uri="{FF2B5EF4-FFF2-40B4-BE49-F238E27FC236}">
                <a16:creationId xmlns:a16="http://schemas.microsoft.com/office/drawing/2014/main" id="{61A5D9F6-E2A4-D8BB-539E-0C33D6B354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23" name="Slide Number Placeholder 3">
            <a:extLst>
              <a:ext uri="{FF2B5EF4-FFF2-40B4-BE49-F238E27FC236}">
                <a16:creationId xmlns:a16="http://schemas.microsoft.com/office/drawing/2014/main" id="{A8DCE4C6-3569-18DE-FE42-528879C055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B0B894C-9C59-884B-8C72-B1A3D49C806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Slide Image Placeholder 1">
            <a:extLst>
              <a:ext uri="{FF2B5EF4-FFF2-40B4-BE49-F238E27FC236}">
                <a16:creationId xmlns:a16="http://schemas.microsoft.com/office/drawing/2014/main" id="{D64D831A-5179-DF12-38C3-787EB62E41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0" name="Notes Placeholder 2">
            <a:extLst>
              <a:ext uri="{FF2B5EF4-FFF2-40B4-BE49-F238E27FC236}">
                <a16:creationId xmlns:a16="http://schemas.microsoft.com/office/drawing/2014/main" id="{87063A30-847E-0A10-6CDD-BEECB0FED2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9971" name="Slide Number Placeholder 3">
            <a:extLst>
              <a:ext uri="{FF2B5EF4-FFF2-40B4-BE49-F238E27FC236}">
                <a16:creationId xmlns:a16="http://schemas.microsoft.com/office/drawing/2014/main" id="{BD31C409-2D72-22B5-68B4-9EB811093E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C3E0743-92C2-7D43-932D-AFC38C0233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Slide Image Placeholder 1">
            <a:extLst>
              <a:ext uri="{FF2B5EF4-FFF2-40B4-BE49-F238E27FC236}">
                <a16:creationId xmlns:a16="http://schemas.microsoft.com/office/drawing/2014/main" id="{D2E37C7F-B1C3-F9AE-BF68-F1BD6AC49C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8" name="Notes Placeholder 2">
            <a:extLst>
              <a:ext uri="{FF2B5EF4-FFF2-40B4-BE49-F238E27FC236}">
                <a16:creationId xmlns:a16="http://schemas.microsoft.com/office/drawing/2014/main" id="{9BAD1BF8-98A8-E87D-D6FC-76121FFB1A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2019" name="Slide Number Placeholder 3">
            <a:extLst>
              <a:ext uri="{FF2B5EF4-FFF2-40B4-BE49-F238E27FC236}">
                <a16:creationId xmlns:a16="http://schemas.microsoft.com/office/drawing/2014/main" id="{9BBF2455-6686-D305-84DC-B1E8976085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345330C-F5A9-D447-8BC4-01E52E44495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Image Placeholder 1">
            <a:extLst>
              <a:ext uri="{FF2B5EF4-FFF2-40B4-BE49-F238E27FC236}">
                <a16:creationId xmlns:a16="http://schemas.microsoft.com/office/drawing/2014/main" id="{AD4239C3-4EF4-95F9-6967-A5430D624A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6" name="Notes Placeholder 2">
            <a:extLst>
              <a:ext uri="{FF2B5EF4-FFF2-40B4-BE49-F238E27FC236}">
                <a16:creationId xmlns:a16="http://schemas.microsoft.com/office/drawing/2014/main" id="{35F9B37E-5377-099E-0353-9B4C0D79C9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4067" name="Slide Number Placeholder 3">
            <a:extLst>
              <a:ext uri="{FF2B5EF4-FFF2-40B4-BE49-F238E27FC236}">
                <a16:creationId xmlns:a16="http://schemas.microsoft.com/office/drawing/2014/main" id="{5DC65B29-FF34-4468-D4CA-4CE3620E72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30ABF59-31EE-194B-B788-406609836C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a:extLst>
              <a:ext uri="{FF2B5EF4-FFF2-40B4-BE49-F238E27FC236}">
                <a16:creationId xmlns:a16="http://schemas.microsoft.com/office/drawing/2014/main" id="{E982E0A4-D19F-A093-EA8C-38BD568230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4" name="Notes Placeholder 2">
            <a:extLst>
              <a:ext uri="{FF2B5EF4-FFF2-40B4-BE49-F238E27FC236}">
                <a16:creationId xmlns:a16="http://schemas.microsoft.com/office/drawing/2014/main" id="{417676C1-7D7A-B223-5083-5A06B1BA43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1235" name="Slide Number Placeholder 3">
            <a:extLst>
              <a:ext uri="{FF2B5EF4-FFF2-40B4-BE49-F238E27FC236}">
                <a16:creationId xmlns:a16="http://schemas.microsoft.com/office/drawing/2014/main" id="{97965774-AAD6-E086-EAC8-E58EFFA52F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5BA224E-8D56-DB4E-A949-DDBDE75E93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Image Placeholder 1">
            <a:extLst>
              <a:ext uri="{FF2B5EF4-FFF2-40B4-BE49-F238E27FC236}">
                <a16:creationId xmlns:a16="http://schemas.microsoft.com/office/drawing/2014/main" id="{CB01C945-E07D-8796-C1B5-0E6E45715A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2" name="Notes Placeholder 2">
            <a:extLst>
              <a:ext uri="{FF2B5EF4-FFF2-40B4-BE49-F238E27FC236}">
                <a16:creationId xmlns:a16="http://schemas.microsoft.com/office/drawing/2014/main" id="{42BB34B3-5250-B15E-0476-2DCFC41DE2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3283" name="Slide Number Placeholder 3">
            <a:extLst>
              <a:ext uri="{FF2B5EF4-FFF2-40B4-BE49-F238E27FC236}">
                <a16:creationId xmlns:a16="http://schemas.microsoft.com/office/drawing/2014/main" id="{8EE3E178-5ABC-306A-B98A-C34FEB19A4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8800229-D995-8A49-B54D-C18248560BD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Image Placeholder 1">
            <a:extLst>
              <a:ext uri="{FF2B5EF4-FFF2-40B4-BE49-F238E27FC236}">
                <a16:creationId xmlns:a16="http://schemas.microsoft.com/office/drawing/2014/main" id="{3051EB51-01A5-9600-CEF5-2E9A9E8FE3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0" name="Notes Placeholder 2">
            <a:extLst>
              <a:ext uri="{FF2B5EF4-FFF2-40B4-BE49-F238E27FC236}">
                <a16:creationId xmlns:a16="http://schemas.microsoft.com/office/drawing/2014/main" id="{C765AFCE-EC29-D033-52D9-01D7E1A4E3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5331" name="Slide Number Placeholder 3">
            <a:extLst>
              <a:ext uri="{FF2B5EF4-FFF2-40B4-BE49-F238E27FC236}">
                <a16:creationId xmlns:a16="http://schemas.microsoft.com/office/drawing/2014/main" id="{4585AEEE-323A-A344-03AB-BE3F0BF3CD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4C30B3F-FA66-F348-910B-B0017FC0ABC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Slide Image Placeholder 1">
            <a:extLst>
              <a:ext uri="{FF2B5EF4-FFF2-40B4-BE49-F238E27FC236}">
                <a16:creationId xmlns:a16="http://schemas.microsoft.com/office/drawing/2014/main" id="{E46E220E-A9B1-A804-1EE1-7608DC63DD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0" name="Notes Placeholder 2">
            <a:extLst>
              <a:ext uri="{FF2B5EF4-FFF2-40B4-BE49-F238E27FC236}">
                <a16:creationId xmlns:a16="http://schemas.microsoft.com/office/drawing/2014/main" id="{FC81A799-3B17-103B-6304-9555AB1FEE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0451" name="Slide Number Placeholder 3">
            <a:extLst>
              <a:ext uri="{FF2B5EF4-FFF2-40B4-BE49-F238E27FC236}">
                <a16:creationId xmlns:a16="http://schemas.microsoft.com/office/drawing/2014/main" id="{8DFB0E1A-54D9-9627-4449-AFE63E5582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F2C26A3-0AB6-9140-984D-295C1D8ACD0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Slide Image Placeholder 1">
            <a:extLst>
              <a:ext uri="{FF2B5EF4-FFF2-40B4-BE49-F238E27FC236}">
                <a16:creationId xmlns:a16="http://schemas.microsoft.com/office/drawing/2014/main" id="{7D1EE8A4-9244-36F3-3FAC-6A3FDC2F54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4" name="Notes Placeholder 2">
            <a:extLst>
              <a:ext uri="{FF2B5EF4-FFF2-40B4-BE49-F238E27FC236}">
                <a16:creationId xmlns:a16="http://schemas.microsoft.com/office/drawing/2014/main" id="{4DD4E0D8-D2FE-9BF1-DCD8-937E783099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0995" name="Slide Number Placeholder 3">
            <a:extLst>
              <a:ext uri="{FF2B5EF4-FFF2-40B4-BE49-F238E27FC236}">
                <a16:creationId xmlns:a16="http://schemas.microsoft.com/office/drawing/2014/main" id="{C7F73FC7-51F8-1184-BCB6-FE8AC4B5FD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B22044A-D02F-1541-B522-03C764A03DA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184082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Slide Image Placeholder 1">
            <a:extLst>
              <a:ext uri="{FF2B5EF4-FFF2-40B4-BE49-F238E27FC236}">
                <a16:creationId xmlns:a16="http://schemas.microsoft.com/office/drawing/2014/main" id="{932E603A-CC87-393F-8F7B-082EA2085A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0" name="Notes Placeholder 2">
            <a:extLst>
              <a:ext uri="{FF2B5EF4-FFF2-40B4-BE49-F238E27FC236}">
                <a16:creationId xmlns:a16="http://schemas.microsoft.com/office/drawing/2014/main" id="{E85B2487-2E6F-76B0-28A0-09EF7DC35E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5571" name="Slide Number Placeholder 3">
            <a:extLst>
              <a:ext uri="{FF2B5EF4-FFF2-40B4-BE49-F238E27FC236}">
                <a16:creationId xmlns:a16="http://schemas.microsoft.com/office/drawing/2014/main" id="{1A9723F9-9B65-4C13-7284-A1B062250E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EA8D50-827B-D947-B0BA-05986FC10D9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Slide Image Placeholder 1">
            <a:extLst>
              <a:ext uri="{FF2B5EF4-FFF2-40B4-BE49-F238E27FC236}">
                <a16:creationId xmlns:a16="http://schemas.microsoft.com/office/drawing/2014/main" id="{DD154229-34F3-E4D2-1541-9D806AD8B9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6" name="Notes Placeholder 2">
            <a:extLst>
              <a:ext uri="{FF2B5EF4-FFF2-40B4-BE49-F238E27FC236}">
                <a16:creationId xmlns:a16="http://schemas.microsoft.com/office/drawing/2014/main" id="{7929F19C-D2CC-2094-806C-29A2F75647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9667" name="Slide Number Placeholder 3">
            <a:extLst>
              <a:ext uri="{FF2B5EF4-FFF2-40B4-BE49-F238E27FC236}">
                <a16:creationId xmlns:a16="http://schemas.microsoft.com/office/drawing/2014/main" id="{729F850D-98E7-7CD1-7D90-87B0DD6BC6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76FB697-53EA-FE42-9DE0-E8287589CD7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Slide Image Placeholder 1">
            <a:extLst>
              <a:ext uri="{FF2B5EF4-FFF2-40B4-BE49-F238E27FC236}">
                <a16:creationId xmlns:a16="http://schemas.microsoft.com/office/drawing/2014/main" id="{8EF256E9-6739-3454-A1F3-4F0F176EBD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58" name="Notes Placeholder 2">
            <a:extLst>
              <a:ext uri="{FF2B5EF4-FFF2-40B4-BE49-F238E27FC236}">
                <a16:creationId xmlns:a16="http://schemas.microsoft.com/office/drawing/2014/main" id="{71C334F9-7C7E-CC14-1122-63B7F01A45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7859" name="Slide Number Placeholder 3">
            <a:extLst>
              <a:ext uri="{FF2B5EF4-FFF2-40B4-BE49-F238E27FC236}">
                <a16:creationId xmlns:a16="http://schemas.microsoft.com/office/drawing/2014/main" id="{AF58B532-76C4-66A9-2513-910169740C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2EE740C-4457-1148-8AA9-57B1D940DF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a:extLst>
              <a:ext uri="{FF2B5EF4-FFF2-40B4-BE49-F238E27FC236}">
                <a16:creationId xmlns:a16="http://schemas.microsoft.com/office/drawing/2014/main" id="{4D6153FA-F45F-9BA5-3E8A-6AD900A15F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2" name="Notes Placeholder 2">
            <a:extLst>
              <a:ext uri="{FF2B5EF4-FFF2-40B4-BE49-F238E27FC236}">
                <a16:creationId xmlns:a16="http://schemas.microsoft.com/office/drawing/2014/main" id="{9C226B76-AC5B-386F-A28A-EA6485C7F9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23" name="Slide Number Placeholder 3">
            <a:extLst>
              <a:ext uri="{FF2B5EF4-FFF2-40B4-BE49-F238E27FC236}">
                <a16:creationId xmlns:a16="http://schemas.microsoft.com/office/drawing/2014/main" id="{B6634D89-E3A8-181E-F1D7-6D05E65FF9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81776E2-E6A7-7248-92FD-BEC2BDF917D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a:extLst>
              <a:ext uri="{FF2B5EF4-FFF2-40B4-BE49-F238E27FC236}">
                <a16:creationId xmlns:a16="http://schemas.microsoft.com/office/drawing/2014/main" id="{0633A23C-1B9D-FF76-1A0F-5B7502AEE8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6" name="Notes Placeholder 2">
            <a:extLst>
              <a:ext uri="{FF2B5EF4-FFF2-40B4-BE49-F238E27FC236}">
                <a16:creationId xmlns:a16="http://schemas.microsoft.com/office/drawing/2014/main" id="{0014B5C7-2D1B-E31D-D0B7-A50B0B063E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1667" name="Slide Number Placeholder 3">
            <a:extLst>
              <a:ext uri="{FF2B5EF4-FFF2-40B4-BE49-F238E27FC236}">
                <a16:creationId xmlns:a16="http://schemas.microsoft.com/office/drawing/2014/main" id="{A3548A28-C80B-A6B9-C0F9-A8AD644A41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79E889A-A154-2A4A-9144-38F1140BFF5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a:extLst>
              <a:ext uri="{FF2B5EF4-FFF2-40B4-BE49-F238E27FC236}">
                <a16:creationId xmlns:a16="http://schemas.microsoft.com/office/drawing/2014/main" id="{8CA8997A-EEC9-D4A2-D195-0FCB93AEA5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2" name="Notes Placeholder 2">
            <a:extLst>
              <a:ext uri="{FF2B5EF4-FFF2-40B4-BE49-F238E27FC236}">
                <a16:creationId xmlns:a16="http://schemas.microsoft.com/office/drawing/2014/main" id="{3268FB1E-DB43-C85E-CAC0-1442C953A5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763" name="Slide Number Placeholder 3">
            <a:extLst>
              <a:ext uri="{FF2B5EF4-FFF2-40B4-BE49-F238E27FC236}">
                <a16:creationId xmlns:a16="http://schemas.microsoft.com/office/drawing/2014/main" id="{713AE912-9B7E-8B8C-1C8C-9EF31133DA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147EE44-C4A3-FC49-82BE-8945A2AE69D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a:extLst>
              <a:ext uri="{FF2B5EF4-FFF2-40B4-BE49-F238E27FC236}">
                <a16:creationId xmlns:a16="http://schemas.microsoft.com/office/drawing/2014/main" id="{0E49C40C-D7A9-7FCC-BD0F-03CD038130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0" name="Notes Placeholder 2">
            <a:extLst>
              <a:ext uri="{FF2B5EF4-FFF2-40B4-BE49-F238E27FC236}">
                <a16:creationId xmlns:a16="http://schemas.microsoft.com/office/drawing/2014/main" id="{2199C3FA-362C-C936-E013-9E0B5C3137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7811" name="Slide Number Placeholder 3">
            <a:extLst>
              <a:ext uri="{FF2B5EF4-FFF2-40B4-BE49-F238E27FC236}">
                <a16:creationId xmlns:a16="http://schemas.microsoft.com/office/drawing/2014/main" id="{C4DBE79E-4B59-89BD-9672-ABCC6ADF45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84B8D6D-9640-EF4E-97A5-AC45F422742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a:extLst>
              <a:ext uri="{FF2B5EF4-FFF2-40B4-BE49-F238E27FC236}">
                <a16:creationId xmlns:a16="http://schemas.microsoft.com/office/drawing/2014/main" id="{C60DC56D-3C41-C511-3351-1360A0D4F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8" name="Notes Placeholder 2">
            <a:extLst>
              <a:ext uri="{FF2B5EF4-FFF2-40B4-BE49-F238E27FC236}">
                <a16:creationId xmlns:a16="http://schemas.microsoft.com/office/drawing/2014/main" id="{91A28119-8D28-60B3-29F8-0D72A1F6A6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9859" name="Slide Number Placeholder 3">
            <a:extLst>
              <a:ext uri="{FF2B5EF4-FFF2-40B4-BE49-F238E27FC236}">
                <a16:creationId xmlns:a16="http://schemas.microsoft.com/office/drawing/2014/main" id="{A5EA2869-C249-33C1-82CE-C8C08E8DE3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DF64241-DA94-7F42-8E22-8D0A222E3E6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a:extLst>
              <a:ext uri="{FF2B5EF4-FFF2-40B4-BE49-F238E27FC236}">
                <a16:creationId xmlns:a16="http://schemas.microsoft.com/office/drawing/2014/main" id="{8D556CA2-D927-F562-DA06-7C30F2105D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0" name="Notes Placeholder 2">
            <a:extLst>
              <a:ext uri="{FF2B5EF4-FFF2-40B4-BE49-F238E27FC236}">
                <a16:creationId xmlns:a16="http://schemas.microsoft.com/office/drawing/2014/main" id="{B70280EF-BC3A-0087-99C6-B0DE8D242A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2931" name="Slide Number Placeholder 3">
            <a:extLst>
              <a:ext uri="{FF2B5EF4-FFF2-40B4-BE49-F238E27FC236}">
                <a16:creationId xmlns:a16="http://schemas.microsoft.com/office/drawing/2014/main" id="{9BC14A84-9C49-E39B-579C-02B330C6D2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0FC7987-7F83-654B-B5B5-7B2C793F14B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a:extLst>
              <a:ext uri="{FF2B5EF4-FFF2-40B4-BE49-F238E27FC236}">
                <a16:creationId xmlns:a16="http://schemas.microsoft.com/office/drawing/2014/main" id="{43CADCEE-E129-7758-67DA-B22CED9F67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8" name="Notes Placeholder 2">
            <a:extLst>
              <a:ext uri="{FF2B5EF4-FFF2-40B4-BE49-F238E27FC236}">
                <a16:creationId xmlns:a16="http://schemas.microsoft.com/office/drawing/2014/main" id="{75AED253-B436-4EC5-D4AD-6B9256851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4979" name="Slide Number Placeholder 3">
            <a:extLst>
              <a:ext uri="{FF2B5EF4-FFF2-40B4-BE49-F238E27FC236}">
                <a16:creationId xmlns:a16="http://schemas.microsoft.com/office/drawing/2014/main" id="{9C0B7CCF-6B66-94C2-94CD-1E70974EBB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E1EAA33-D2C4-844A-87C9-80E635B3500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Slide Image Placeholder 1">
            <a:extLst>
              <a:ext uri="{FF2B5EF4-FFF2-40B4-BE49-F238E27FC236}">
                <a16:creationId xmlns:a16="http://schemas.microsoft.com/office/drawing/2014/main" id="{07C159A3-5A3B-470C-55AC-1D57A32D1C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2" name="Notes Placeholder 2">
            <a:extLst>
              <a:ext uri="{FF2B5EF4-FFF2-40B4-BE49-F238E27FC236}">
                <a16:creationId xmlns:a16="http://schemas.microsoft.com/office/drawing/2014/main" id="{C1915830-287F-795A-2478-761B9E91CE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163" name="Slide Number Placeholder 3">
            <a:extLst>
              <a:ext uri="{FF2B5EF4-FFF2-40B4-BE49-F238E27FC236}">
                <a16:creationId xmlns:a16="http://schemas.microsoft.com/office/drawing/2014/main" id="{2C4021DF-0616-B816-BA46-1C01598115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FD11065-00DF-864A-97C1-B719462D6E4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a:extLst>
              <a:ext uri="{FF2B5EF4-FFF2-40B4-BE49-F238E27FC236}">
                <a16:creationId xmlns:a16="http://schemas.microsoft.com/office/drawing/2014/main" id="{3B7B86FF-0C64-E772-3B05-7D528787B2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4" name="Notes Placeholder 2">
            <a:extLst>
              <a:ext uri="{FF2B5EF4-FFF2-40B4-BE49-F238E27FC236}">
                <a16:creationId xmlns:a16="http://schemas.microsoft.com/office/drawing/2014/main" id="{18F91572-1020-510D-9579-05200BB647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9075" name="Slide Number Placeholder 3">
            <a:extLst>
              <a:ext uri="{FF2B5EF4-FFF2-40B4-BE49-F238E27FC236}">
                <a16:creationId xmlns:a16="http://schemas.microsoft.com/office/drawing/2014/main" id="{A645E3FB-BAEA-83BB-DCC8-D84968C50A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CE02F0E-88ED-8240-822C-7B77EBCAABD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a:extLst>
              <a:ext uri="{FF2B5EF4-FFF2-40B4-BE49-F238E27FC236}">
                <a16:creationId xmlns:a16="http://schemas.microsoft.com/office/drawing/2014/main" id="{5E6087F0-34D0-4ADA-E00F-985A7183BA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4" name="Notes Placeholder 2">
            <a:extLst>
              <a:ext uri="{FF2B5EF4-FFF2-40B4-BE49-F238E27FC236}">
                <a16:creationId xmlns:a16="http://schemas.microsoft.com/office/drawing/2014/main" id="{D8A10277-A18E-A0CE-6025-C44407D303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4435" name="Slide Number Placeholder 3">
            <a:extLst>
              <a:ext uri="{FF2B5EF4-FFF2-40B4-BE49-F238E27FC236}">
                <a16:creationId xmlns:a16="http://schemas.microsoft.com/office/drawing/2014/main" id="{E9CF4652-0C63-26AE-12DF-F32700F330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21DAF1C-631E-A541-A094-FDE3A4AA7F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a:extLst>
              <a:ext uri="{FF2B5EF4-FFF2-40B4-BE49-F238E27FC236}">
                <a16:creationId xmlns:a16="http://schemas.microsoft.com/office/drawing/2014/main" id="{1FC4E272-B3BC-D744-8FFB-F33471540E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2" name="Notes Placeholder 2">
            <a:extLst>
              <a:ext uri="{FF2B5EF4-FFF2-40B4-BE49-F238E27FC236}">
                <a16:creationId xmlns:a16="http://schemas.microsoft.com/office/drawing/2014/main" id="{F504B19C-C39F-4F25-4C7D-D1C0686A0F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483" name="Slide Number Placeholder 3">
            <a:extLst>
              <a:ext uri="{FF2B5EF4-FFF2-40B4-BE49-F238E27FC236}">
                <a16:creationId xmlns:a16="http://schemas.microsoft.com/office/drawing/2014/main" id="{077450B6-68C9-C10D-0C7D-A55F1AD527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7766A03-4F87-7349-81A5-15A6F1FD901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Image Placeholder 1">
            <a:extLst>
              <a:ext uri="{FF2B5EF4-FFF2-40B4-BE49-F238E27FC236}">
                <a16:creationId xmlns:a16="http://schemas.microsoft.com/office/drawing/2014/main" id="{95B9B175-B28B-6B78-A688-1ECC64961A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2" name="Notes Placeholder 2">
            <a:extLst>
              <a:ext uri="{FF2B5EF4-FFF2-40B4-BE49-F238E27FC236}">
                <a16:creationId xmlns:a16="http://schemas.microsoft.com/office/drawing/2014/main" id="{39B42211-C5C3-6DD4-FFFF-0E2ABC4EDB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1603" name="Slide Number Placeholder 3">
            <a:extLst>
              <a:ext uri="{FF2B5EF4-FFF2-40B4-BE49-F238E27FC236}">
                <a16:creationId xmlns:a16="http://schemas.microsoft.com/office/drawing/2014/main" id="{4A492CF6-1442-AD70-7059-8D705D1186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BE39163-FD73-DC44-906B-76046A5A584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a:extLst>
              <a:ext uri="{FF2B5EF4-FFF2-40B4-BE49-F238E27FC236}">
                <a16:creationId xmlns:a16="http://schemas.microsoft.com/office/drawing/2014/main" id="{15448733-13BC-D60C-9326-AD085EBB38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0" name="Notes Placeholder 2">
            <a:extLst>
              <a:ext uri="{FF2B5EF4-FFF2-40B4-BE49-F238E27FC236}">
                <a16:creationId xmlns:a16="http://schemas.microsoft.com/office/drawing/2014/main" id="{0D7F6289-2DE0-B9B0-3CD3-23A6C2217B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3651" name="Slide Number Placeholder 3">
            <a:extLst>
              <a:ext uri="{FF2B5EF4-FFF2-40B4-BE49-F238E27FC236}">
                <a16:creationId xmlns:a16="http://schemas.microsoft.com/office/drawing/2014/main" id="{B71C5058-D05D-CCB2-63DC-BF7903051B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84F0A34-74C5-284F-9E1E-CFDFFB894A8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a:extLst>
              <a:ext uri="{FF2B5EF4-FFF2-40B4-BE49-F238E27FC236}">
                <a16:creationId xmlns:a16="http://schemas.microsoft.com/office/drawing/2014/main" id="{A7CB800E-C8DA-983C-C2B3-21B9C6BC17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8" name="Notes Placeholder 2">
            <a:extLst>
              <a:ext uri="{FF2B5EF4-FFF2-40B4-BE49-F238E27FC236}">
                <a16:creationId xmlns:a16="http://schemas.microsoft.com/office/drawing/2014/main" id="{3B70B018-A1F1-100F-E03E-3642D39FB1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5699" name="Slide Number Placeholder 3">
            <a:extLst>
              <a:ext uri="{FF2B5EF4-FFF2-40B4-BE49-F238E27FC236}">
                <a16:creationId xmlns:a16="http://schemas.microsoft.com/office/drawing/2014/main" id="{30BC1B64-9C33-367A-A86E-E4BF26C6F4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EE22D4D-E9AC-B24D-B26A-D25CD8D1104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a:extLst>
              <a:ext uri="{FF2B5EF4-FFF2-40B4-BE49-F238E27FC236}">
                <a16:creationId xmlns:a16="http://schemas.microsoft.com/office/drawing/2014/main" id="{AE1E0968-0303-28F2-9B6A-F352CC58C3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6" name="Notes Placeholder 2">
            <a:extLst>
              <a:ext uri="{FF2B5EF4-FFF2-40B4-BE49-F238E27FC236}">
                <a16:creationId xmlns:a16="http://schemas.microsoft.com/office/drawing/2014/main" id="{F9E74A14-457F-0563-F806-5542D63E3D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7747" name="Slide Number Placeholder 3">
            <a:extLst>
              <a:ext uri="{FF2B5EF4-FFF2-40B4-BE49-F238E27FC236}">
                <a16:creationId xmlns:a16="http://schemas.microsoft.com/office/drawing/2014/main" id="{4F866737-B736-4304-9118-1170702F63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63427F8-E453-BA45-8F82-1E01181886F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a:extLst>
              <a:ext uri="{FF2B5EF4-FFF2-40B4-BE49-F238E27FC236}">
                <a16:creationId xmlns:a16="http://schemas.microsoft.com/office/drawing/2014/main" id="{AE7F636D-440E-72BC-724E-347ED29E29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4" name="Notes Placeholder 2">
            <a:extLst>
              <a:ext uri="{FF2B5EF4-FFF2-40B4-BE49-F238E27FC236}">
                <a16:creationId xmlns:a16="http://schemas.microsoft.com/office/drawing/2014/main" id="{00E0BB14-F192-C62F-694D-7F87FDC1AA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0275" name="Slide Number Placeholder 3">
            <a:extLst>
              <a:ext uri="{FF2B5EF4-FFF2-40B4-BE49-F238E27FC236}">
                <a16:creationId xmlns:a16="http://schemas.microsoft.com/office/drawing/2014/main" id="{39C76F33-29C9-D80F-C63D-F303ACC598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944B6AF-E173-6649-BB49-9195448B7D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Slide Image Placeholder 1">
            <a:extLst>
              <a:ext uri="{FF2B5EF4-FFF2-40B4-BE49-F238E27FC236}">
                <a16:creationId xmlns:a16="http://schemas.microsoft.com/office/drawing/2014/main" id="{F9AD1951-072F-7DE6-B226-E0E0C8E244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0" name="Notes Placeholder 2">
            <a:extLst>
              <a:ext uri="{FF2B5EF4-FFF2-40B4-BE49-F238E27FC236}">
                <a16:creationId xmlns:a16="http://schemas.microsoft.com/office/drawing/2014/main" id="{C20E63BF-16E9-CAA1-EBFD-A72A9854EE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9491" name="Slide Number Placeholder 3">
            <a:extLst>
              <a:ext uri="{FF2B5EF4-FFF2-40B4-BE49-F238E27FC236}">
                <a16:creationId xmlns:a16="http://schemas.microsoft.com/office/drawing/2014/main" id="{AD009EAE-5C57-7FB2-3C1E-8894284AD8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9AD2F88-404B-EC46-A7B6-DD2FAA053FC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394259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Image Placeholder 1">
            <a:extLst>
              <a:ext uri="{FF2B5EF4-FFF2-40B4-BE49-F238E27FC236}">
                <a16:creationId xmlns:a16="http://schemas.microsoft.com/office/drawing/2014/main" id="{913290C1-F9A4-5FE1-B0B6-D8F0C42787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6" name="Notes Placeholder 2">
            <a:extLst>
              <a:ext uri="{FF2B5EF4-FFF2-40B4-BE49-F238E27FC236}">
                <a16:creationId xmlns:a16="http://schemas.microsoft.com/office/drawing/2014/main" id="{C42C0D8A-E1D9-B530-5421-833D4DA67E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3587" name="Slide Number Placeholder 3">
            <a:extLst>
              <a:ext uri="{FF2B5EF4-FFF2-40B4-BE49-F238E27FC236}">
                <a16:creationId xmlns:a16="http://schemas.microsoft.com/office/drawing/2014/main" id="{45DC5788-FD45-3E2E-0F28-915BE8053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CAC443-EE8B-184D-AC69-43D2B1FD730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2425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Slide Image Placeholder 1">
            <a:extLst>
              <a:ext uri="{FF2B5EF4-FFF2-40B4-BE49-F238E27FC236}">
                <a16:creationId xmlns:a16="http://schemas.microsoft.com/office/drawing/2014/main" id="{17B279BB-7FBF-AF71-2C4A-5287A79CE2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0" name="Notes Placeholder 2">
            <a:extLst>
              <a:ext uri="{FF2B5EF4-FFF2-40B4-BE49-F238E27FC236}">
                <a16:creationId xmlns:a16="http://schemas.microsoft.com/office/drawing/2014/main" id="{7CAB860F-A785-15EF-D94B-36565C9C65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0211" name="Slide Number Placeholder 3">
            <a:extLst>
              <a:ext uri="{FF2B5EF4-FFF2-40B4-BE49-F238E27FC236}">
                <a16:creationId xmlns:a16="http://schemas.microsoft.com/office/drawing/2014/main" id="{31789022-94D6-13F8-8E14-D5135B35E8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56E2595-5ED9-2E49-92A1-6A6ABCBB92C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Slide Image Placeholder 1">
            <a:extLst>
              <a:ext uri="{FF2B5EF4-FFF2-40B4-BE49-F238E27FC236}">
                <a16:creationId xmlns:a16="http://schemas.microsoft.com/office/drawing/2014/main" id="{E261DE8B-C3F8-A8C8-1D38-BD203AFC45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6" name="Notes Placeholder 2">
            <a:extLst>
              <a:ext uri="{FF2B5EF4-FFF2-40B4-BE49-F238E27FC236}">
                <a16:creationId xmlns:a16="http://schemas.microsoft.com/office/drawing/2014/main" id="{41EBE897-9D5D-1EC8-5479-CD7765796B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3827" name="Slide Number Placeholder 3">
            <a:extLst>
              <a:ext uri="{FF2B5EF4-FFF2-40B4-BE49-F238E27FC236}">
                <a16:creationId xmlns:a16="http://schemas.microsoft.com/office/drawing/2014/main" id="{3F763DAB-D28A-618A-0C94-9E23B3CF9D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C0F116F-865B-4A49-AED1-AE11FABC599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739636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Slide Image Placeholder 1">
            <a:extLst>
              <a:ext uri="{FF2B5EF4-FFF2-40B4-BE49-F238E27FC236}">
                <a16:creationId xmlns:a16="http://schemas.microsoft.com/office/drawing/2014/main" id="{0D9DF372-BBDD-03C0-B8FE-BA715F3061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8" name="Notes Placeholder 2">
            <a:extLst>
              <a:ext uri="{FF2B5EF4-FFF2-40B4-BE49-F238E27FC236}">
                <a16:creationId xmlns:a16="http://schemas.microsoft.com/office/drawing/2014/main" id="{85076297-6F77-8450-FB25-CAD06D06E6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6899" name="Slide Number Placeholder 3">
            <a:extLst>
              <a:ext uri="{FF2B5EF4-FFF2-40B4-BE49-F238E27FC236}">
                <a16:creationId xmlns:a16="http://schemas.microsoft.com/office/drawing/2014/main" id="{F838D570-CB07-52A2-ACF8-931C294B45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D5D590E-FE19-1148-AB80-F2095B5A2A6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340981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Image Placeholder 1">
            <a:extLst>
              <a:ext uri="{FF2B5EF4-FFF2-40B4-BE49-F238E27FC236}">
                <a16:creationId xmlns:a16="http://schemas.microsoft.com/office/drawing/2014/main" id="{58E7B541-4ADB-F8E3-A6E4-061BCB508C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0" name="Notes Placeholder 2">
            <a:extLst>
              <a:ext uri="{FF2B5EF4-FFF2-40B4-BE49-F238E27FC236}">
                <a16:creationId xmlns:a16="http://schemas.microsoft.com/office/drawing/2014/main" id="{250C1233-8750-0327-3456-A9792DB745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5091" name="Slide Number Placeholder 3">
            <a:extLst>
              <a:ext uri="{FF2B5EF4-FFF2-40B4-BE49-F238E27FC236}">
                <a16:creationId xmlns:a16="http://schemas.microsoft.com/office/drawing/2014/main" id="{151E2A25-4B45-E59F-0C68-ACC396F0BD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E62C810-F758-7743-B7C0-6E488A1E77C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588274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Slide Image Placeholder 1">
            <a:extLst>
              <a:ext uri="{FF2B5EF4-FFF2-40B4-BE49-F238E27FC236}">
                <a16:creationId xmlns:a16="http://schemas.microsoft.com/office/drawing/2014/main" id="{BDA6B301-0388-0446-BA48-4FC737ECF5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8" name="Notes Placeholder 2">
            <a:extLst>
              <a:ext uri="{FF2B5EF4-FFF2-40B4-BE49-F238E27FC236}">
                <a16:creationId xmlns:a16="http://schemas.microsoft.com/office/drawing/2014/main" id="{8690E05B-D50C-74A8-DCB5-7082307885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7139" name="Slide Number Placeholder 3">
            <a:extLst>
              <a:ext uri="{FF2B5EF4-FFF2-40B4-BE49-F238E27FC236}">
                <a16:creationId xmlns:a16="http://schemas.microsoft.com/office/drawing/2014/main" id="{B953A4B5-F3B8-5155-F466-496393843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920BCDD-C330-5F43-9AAF-A68D2F9C2F6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2839991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a:extLst>
              <a:ext uri="{FF2B5EF4-FFF2-40B4-BE49-F238E27FC236}">
                <a16:creationId xmlns:a16="http://schemas.microsoft.com/office/drawing/2014/main" id="{3B183906-34D0-F86B-AD1E-9FA3A1669F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4" name="Notes Placeholder 2">
            <a:extLst>
              <a:ext uri="{FF2B5EF4-FFF2-40B4-BE49-F238E27FC236}">
                <a16:creationId xmlns:a16="http://schemas.microsoft.com/office/drawing/2014/main" id="{6AC1A9AF-A3A0-AA68-A5F6-8DAC92C781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1235" name="Slide Number Placeholder 3">
            <a:extLst>
              <a:ext uri="{FF2B5EF4-FFF2-40B4-BE49-F238E27FC236}">
                <a16:creationId xmlns:a16="http://schemas.microsoft.com/office/drawing/2014/main" id="{71DCF5AD-E96A-D45A-5725-078FDF28DC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A3DD19F-6169-F64D-B02A-0CD6A8C369E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390352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Image Placeholder 1">
            <a:extLst>
              <a:ext uri="{FF2B5EF4-FFF2-40B4-BE49-F238E27FC236}">
                <a16:creationId xmlns:a16="http://schemas.microsoft.com/office/drawing/2014/main" id="{7063E59B-E1A4-7BA6-6FCD-D0A8241B09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2" name="Notes Placeholder 2">
            <a:extLst>
              <a:ext uri="{FF2B5EF4-FFF2-40B4-BE49-F238E27FC236}">
                <a16:creationId xmlns:a16="http://schemas.microsoft.com/office/drawing/2014/main" id="{44350EAB-7E60-0FB2-1B2B-3B9496262C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3283" name="Slide Number Placeholder 3">
            <a:extLst>
              <a:ext uri="{FF2B5EF4-FFF2-40B4-BE49-F238E27FC236}">
                <a16:creationId xmlns:a16="http://schemas.microsoft.com/office/drawing/2014/main" id="{AA011BED-612E-F3A2-69DA-DA381F9595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107C5AE-762D-E540-9DBB-C39854B85A6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4469635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Image Placeholder 1">
            <a:extLst>
              <a:ext uri="{FF2B5EF4-FFF2-40B4-BE49-F238E27FC236}">
                <a16:creationId xmlns:a16="http://schemas.microsoft.com/office/drawing/2014/main" id="{3DD35AD9-00E5-7D2C-D84F-3A77533336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0" name="Notes Placeholder 2">
            <a:extLst>
              <a:ext uri="{FF2B5EF4-FFF2-40B4-BE49-F238E27FC236}">
                <a16:creationId xmlns:a16="http://schemas.microsoft.com/office/drawing/2014/main" id="{061BA7D2-650C-E46C-0BC6-18047E5ED1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5331" name="Slide Number Placeholder 3">
            <a:extLst>
              <a:ext uri="{FF2B5EF4-FFF2-40B4-BE49-F238E27FC236}">
                <a16:creationId xmlns:a16="http://schemas.microsoft.com/office/drawing/2014/main" id="{98E4E79F-2EE8-6DA0-3008-EB6988B9B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91697E1-5AF8-C24A-BF11-EF04D909015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5893198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Slide Image Placeholder 1">
            <a:extLst>
              <a:ext uri="{FF2B5EF4-FFF2-40B4-BE49-F238E27FC236}">
                <a16:creationId xmlns:a16="http://schemas.microsoft.com/office/drawing/2014/main" id="{F6E19700-CE62-0852-FB7E-BBE5E2EAE2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6" name="Notes Placeholder 2">
            <a:extLst>
              <a:ext uri="{FF2B5EF4-FFF2-40B4-BE49-F238E27FC236}">
                <a16:creationId xmlns:a16="http://schemas.microsoft.com/office/drawing/2014/main" id="{6B971A70-7A8E-AABD-0507-539B4DB4BD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9427" name="Slide Number Placeholder 3">
            <a:extLst>
              <a:ext uri="{FF2B5EF4-FFF2-40B4-BE49-F238E27FC236}">
                <a16:creationId xmlns:a16="http://schemas.microsoft.com/office/drawing/2014/main" id="{CE2FA07C-4A1C-1641-682D-A3661785A2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58455FB-9066-9743-A281-9EB5C420DCD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7699181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Image Placeholder 1">
            <a:extLst>
              <a:ext uri="{FF2B5EF4-FFF2-40B4-BE49-F238E27FC236}">
                <a16:creationId xmlns:a16="http://schemas.microsoft.com/office/drawing/2014/main" id="{8244C432-3FC2-82E7-ABBC-1BEFAE45EF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4" name="Notes Placeholder 2">
            <a:extLst>
              <a:ext uri="{FF2B5EF4-FFF2-40B4-BE49-F238E27FC236}">
                <a16:creationId xmlns:a16="http://schemas.microsoft.com/office/drawing/2014/main" id="{F8618E6B-EC07-F968-6BB0-BA1033CC6F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1475" name="Slide Number Placeholder 3">
            <a:extLst>
              <a:ext uri="{FF2B5EF4-FFF2-40B4-BE49-F238E27FC236}">
                <a16:creationId xmlns:a16="http://schemas.microsoft.com/office/drawing/2014/main" id="{97E87DFF-E9E3-1F14-4DCF-F8CF724FFF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1AF1115-46D5-4A41-A41A-BF2DA4D1106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6935602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Slide Image Placeholder 1">
            <a:extLst>
              <a:ext uri="{FF2B5EF4-FFF2-40B4-BE49-F238E27FC236}">
                <a16:creationId xmlns:a16="http://schemas.microsoft.com/office/drawing/2014/main" id="{65CDB51C-B62D-EA12-D6E0-A204EE5F0F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4" name="Notes Placeholder 2">
            <a:extLst>
              <a:ext uri="{FF2B5EF4-FFF2-40B4-BE49-F238E27FC236}">
                <a16:creationId xmlns:a16="http://schemas.microsoft.com/office/drawing/2014/main" id="{28DF8FC4-61F7-1DF7-6569-DFC3CAC099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1955" name="Slide Number Placeholder 3">
            <a:extLst>
              <a:ext uri="{FF2B5EF4-FFF2-40B4-BE49-F238E27FC236}">
                <a16:creationId xmlns:a16="http://schemas.microsoft.com/office/drawing/2014/main" id="{E087AEBE-F6F5-2577-E4BA-D3BA75DFD7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A85A3AA-843A-EE43-9088-A3B1916EB96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2485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Slide Image Placeholder 1">
            <a:extLst>
              <a:ext uri="{FF2B5EF4-FFF2-40B4-BE49-F238E27FC236}">
                <a16:creationId xmlns:a16="http://schemas.microsoft.com/office/drawing/2014/main" id="{EAFD59AF-4520-CE08-DFCC-8511BB2848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8" name="Notes Placeholder 2">
            <a:extLst>
              <a:ext uri="{FF2B5EF4-FFF2-40B4-BE49-F238E27FC236}">
                <a16:creationId xmlns:a16="http://schemas.microsoft.com/office/drawing/2014/main" id="{08860112-0A45-85C4-1FC9-AA5198E4A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2259" name="Slide Number Placeholder 3">
            <a:extLst>
              <a:ext uri="{FF2B5EF4-FFF2-40B4-BE49-F238E27FC236}">
                <a16:creationId xmlns:a16="http://schemas.microsoft.com/office/drawing/2014/main" id="{0DAD0D8D-FA04-EE18-567E-C7C63810F9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F65BD21-0674-F441-A52A-13C24C49555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Slide Image Placeholder 1">
            <a:extLst>
              <a:ext uri="{FF2B5EF4-FFF2-40B4-BE49-F238E27FC236}">
                <a16:creationId xmlns:a16="http://schemas.microsoft.com/office/drawing/2014/main" id="{F43C2D08-2F77-63E1-A9FC-60988CB30C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0" name="Notes Placeholder 2">
            <a:extLst>
              <a:ext uri="{FF2B5EF4-FFF2-40B4-BE49-F238E27FC236}">
                <a16:creationId xmlns:a16="http://schemas.microsoft.com/office/drawing/2014/main" id="{F801BBEA-F372-900E-7D99-C77BF178A3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6051" name="Slide Number Placeholder 3">
            <a:extLst>
              <a:ext uri="{FF2B5EF4-FFF2-40B4-BE49-F238E27FC236}">
                <a16:creationId xmlns:a16="http://schemas.microsoft.com/office/drawing/2014/main" id="{EF5F1458-74D6-0C6C-D660-F7C37AD050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BD1A63D-72A2-B246-8071-614744D9300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078379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Slide Image Placeholder 1">
            <a:extLst>
              <a:ext uri="{FF2B5EF4-FFF2-40B4-BE49-F238E27FC236}">
                <a16:creationId xmlns:a16="http://schemas.microsoft.com/office/drawing/2014/main" id="{404686FE-E330-BF0E-954E-073403AC9E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8" name="Notes Placeholder 2">
            <a:extLst>
              <a:ext uri="{FF2B5EF4-FFF2-40B4-BE49-F238E27FC236}">
                <a16:creationId xmlns:a16="http://schemas.microsoft.com/office/drawing/2014/main" id="{23770108-D464-BBB8-2FE4-8C2712D7DE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8099" name="Slide Number Placeholder 3">
            <a:extLst>
              <a:ext uri="{FF2B5EF4-FFF2-40B4-BE49-F238E27FC236}">
                <a16:creationId xmlns:a16="http://schemas.microsoft.com/office/drawing/2014/main" id="{E5B3EACB-538E-79D7-1D74-E70276597F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E80F2BF-AAF7-F14E-8089-D4B44C3A6AD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32329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Slide Image Placeholder 1">
            <a:extLst>
              <a:ext uri="{FF2B5EF4-FFF2-40B4-BE49-F238E27FC236}">
                <a16:creationId xmlns:a16="http://schemas.microsoft.com/office/drawing/2014/main" id="{2142EC44-9CCB-C4A3-81DB-DA90EDB654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4" name="Notes Placeholder 2">
            <a:extLst>
              <a:ext uri="{FF2B5EF4-FFF2-40B4-BE49-F238E27FC236}">
                <a16:creationId xmlns:a16="http://schemas.microsoft.com/office/drawing/2014/main" id="{0934BADB-A3E1-5298-0F6F-56B7950B54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2195" name="Slide Number Placeholder 3">
            <a:extLst>
              <a:ext uri="{FF2B5EF4-FFF2-40B4-BE49-F238E27FC236}">
                <a16:creationId xmlns:a16="http://schemas.microsoft.com/office/drawing/2014/main" id="{E0BF2DCD-BB78-2AD6-EE6A-80311BAAD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C94F8C0-4B41-0E4E-9D37-CD9A139B61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832866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Slide Image Placeholder 1">
            <a:extLst>
              <a:ext uri="{FF2B5EF4-FFF2-40B4-BE49-F238E27FC236}">
                <a16:creationId xmlns:a16="http://schemas.microsoft.com/office/drawing/2014/main" id="{A2FBA3CF-EEB9-000C-1C82-EC20658727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2" name="Notes Placeholder 2">
            <a:extLst>
              <a:ext uri="{FF2B5EF4-FFF2-40B4-BE49-F238E27FC236}">
                <a16:creationId xmlns:a16="http://schemas.microsoft.com/office/drawing/2014/main" id="{331638C9-02DA-09EF-8B30-0EDB639B51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4243" name="Slide Number Placeholder 3">
            <a:extLst>
              <a:ext uri="{FF2B5EF4-FFF2-40B4-BE49-F238E27FC236}">
                <a16:creationId xmlns:a16="http://schemas.microsoft.com/office/drawing/2014/main" id="{A458A2B6-2B9F-0A4C-6172-39908732C2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4FC78B-B41A-3D40-9720-94195469D47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822146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Slide Image Placeholder 1">
            <a:extLst>
              <a:ext uri="{FF2B5EF4-FFF2-40B4-BE49-F238E27FC236}">
                <a16:creationId xmlns:a16="http://schemas.microsoft.com/office/drawing/2014/main" id="{B54D01AA-5465-E97E-0F92-F66852D21E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8" name="Notes Placeholder 2">
            <a:extLst>
              <a:ext uri="{FF2B5EF4-FFF2-40B4-BE49-F238E27FC236}">
                <a16:creationId xmlns:a16="http://schemas.microsoft.com/office/drawing/2014/main" id="{E971946A-F723-AA3B-A1CC-52788710C1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8339" name="Slide Number Placeholder 3">
            <a:extLst>
              <a:ext uri="{FF2B5EF4-FFF2-40B4-BE49-F238E27FC236}">
                <a16:creationId xmlns:a16="http://schemas.microsoft.com/office/drawing/2014/main" id="{27565D31-BF15-A3A7-2D61-049AFD9A68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7EEED34-F618-144A-BA24-BCB4C2559F6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642986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Slide Image Placeholder 1">
            <a:extLst>
              <a:ext uri="{FF2B5EF4-FFF2-40B4-BE49-F238E27FC236}">
                <a16:creationId xmlns:a16="http://schemas.microsoft.com/office/drawing/2014/main" id="{573D51FA-4A17-D760-DAAF-F53AC3C02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4" name="Notes Placeholder 2">
            <a:extLst>
              <a:ext uri="{FF2B5EF4-FFF2-40B4-BE49-F238E27FC236}">
                <a16:creationId xmlns:a16="http://schemas.microsoft.com/office/drawing/2014/main" id="{C187434F-552B-D92C-96C3-999C5F7B7A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2435" name="Slide Number Placeholder 3">
            <a:extLst>
              <a:ext uri="{FF2B5EF4-FFF2-40B4-BE49-F238E27FC236}">
                <a16:creationId xmlns:a16="http://schemas.microsoft.com/office/drawing/2014/main" id="{DAFC3620-7322-1840-5FC8-716FC5E8FD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B9189A0-9EA6-D945-BF45-2BA878C2B1C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919623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Slide Image Placeholder 1">
            <a:extLst>
              <a:ext uri="{FF2B5EF4-FFF2-40B4-BE49-F238E27FC236}">
                <a16:creationId xmlns:a16="http://schemas.microsoft.com/office/drawing/2014/main" id="{C8C1D2DF-256B-1489-7141-343583BBA3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1650" name="Notes Placeholder 2">
            <a:extLst>
              <a:ext uri="{FF2B5EF4-FFF2-40B4-BE49-F238E27FC236}">
                <a16:creationId xmlns:a16="http://schemas.microsoft.com/office/drawing/2014/main" id="{FB73C0E4-13CD-53A6-5982-C3EFDB29D5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1651" name="Slide Number Placeholder 3">
            <a:extLst>
              <a:ext uri="{FF2B5EF4-FFF2-40B4-BE49-F238E27FC236}">
                <a16:creationId xmlns:a16="http://schemas.microsoft.com/office/drawing/2014/main" id="{6D1BCA9B-9F42-E6A9-819F-AAD00D7874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E1A5E7-C29B-EA47-97E2-199D2028683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500267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Slide Image Placeholder 1">
            <a:extLst>
              <a:ext uri="{FF2B5EF4-FFF2-40B4-BE49-F238E27FC236}">
                <a16:creationId xmlns:a16="http://schemas.microsoft.com/office/drawing/2014/main" id="{3028E78E-A739-CA65-84B5-517BF8AB25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5746" name="Notes Placeholder 2">
            <a:extLst>
              <a:ext uri="{FF2B5EF4-FFF2-40B4-BE49-F238E27FC236}">
                <a16:creationId xmlns:a16="http://schemas.microsoft.com/office/drawing/2014/main" id="{9F99A3AA-27B5-2D9F-3C26-7D1F91B558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5747" name="Slide Number Placeholder 3">
            <a:extLst>
              <a:ext uri="{FF2B5EF4-FFF2-40B4-BE49-F238E27FC236}">
                <a16:creationId xmlns:a16="http://schemas.microsoft.com/office/drawing/2014/main" id="{7248DE75-6BF8-6C04-CED0-20D0DAD5A2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1FCC6B9-4D27-FB4A-BB6C-AFA25EA9708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492531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Slide Image Placeholder 1">
            <a:extLst>
              <a:ext uri="{FF2B5EF4-FFF2-40B4-BE49-F238E27FC236}">
                <a16:creationId xmlns:a16="http://schemas.microsoft.com/office/drawing/2014/main" id="{D4979C25-D311-4AC7-3FEC-3761C828F6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4" name="Notes Placeholder 2">
            <a:extLst>
              <a:ext uri="{FF2B5EF4-FFF2-40B4-BE49-F238E27FC236}">
                <a16:creationId xmlns:a16="http://schemas.microsoft.com/office/drawing/2014/main" id="{8D2958C8-983A-626A-BB45-6AE1D815C6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7795" name="Slide Number Placeholder 3">
            <a:extLst>
              <a:ext uri="{FF2B5EF4-FFF2-40B4-BE49-F238E27FC236}">
                <a16:creationId xmlns:a16="http://schemas.microsoft.com/office/drawing/2014/main" id="{B6372758-8F47-7E7F-1051-F820D3B62D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FAA9447-C912-6D4A-A5B3-AD1C6E7B12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4761047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Slide Image Placeholder 1">
            <a:extLst>
              <a:ext uri="{FF2B5EF4-FFF2-40B4-BE49-F238E27FC236}">
                <a16:creationId xmlns:a16="http://schemas.microsoft.com/office/drawing/2014/main" id="{C0874970-64D6-3264-D9A7-3DA110070B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2" name="Notes Placeholder 2">
            <a:extLst>
              <a:ext uri="{FF2B5EF4-FFF2-40B4-BE49-F238E27FC236}">
                <a16:creationId xmlns:a16="http://schemas.microsoft.com/office/drawing/2014/main" id="{CAEDF464-9043-E12F-0D6F-40869CAC2E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43" name="Slide Number Placeholder 3">
            <a:extLst>
              <a:ext uri="{FF2B5EF4-FFF2-40B4-BE49-F238E27FC236}">
                <a16:creationId xmlns:a16="http://schemas.microsoft.com/office/drawing/2014/main" id="{756DB773-FF30-A926-2D27-67B4298CFE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EEED69C-B7D1-FC41-9BF7-B8B3BD2C0C1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35688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BABDFE93-6A38-5BAC-B117-1DBE7C7F68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9C2CF04-FA51-71D8-60E1-72709CF3FF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30131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A3D18-2828-197C-320E-927E750849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9DA90C-A876-6383-97C5-E05101C178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12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99492E-3515-949F-9F87-866DD9A84C6F}"/>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0D21DF24-357A-35C5-5BBE-022A319726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05215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6C2592-8DD6-2C46-E33F-8D0AB936AF4D}"/>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0ED23E25-58EB-F8CD-79F3-D67487DE3D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25548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03B80E1-198C-B99F-9461-3E6B8F7B5E3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CED51A3-31D2-D340-8C23-A6762819C51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728CAFFC-F673-3FE7-8235-058D2CF5CE63}"/>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60E39552-C966-FCF2-A82D-1D3EFC8818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428660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1A5C958-A1DD-5523-2812-600690219DF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0C15617-B003-9840-93C1-7734D8DEBC9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DAD99ADC-0383-32C5-56E2-286C623B6626}"/>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5A1B3479-6D1E-F58F-6C13-20B64C3490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58019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EEE7DA1E-3520-5BAB-4B4C-1DBA57D716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567E96FA-85AB-8B89-DA9D-000105B94FD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1E44374-8D67-294F-A580-79101C093B19}"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1746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D8D53BC8-1162-E92D-BCC8-FA60634ABC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E7DB09E1-B10E-6880-DE89-23C43769F90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712716-8EE4-9343-B45D-20B925351A1E}"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3838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BA75446-21E2-712B-1102-FFB75C83A08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C7D87AA-8DA7-2C4A-A861-4A4B5C81DF58}"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78949BFB-8730-E561-F824-7C6449A083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39391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44AB7E68-A717-B335-9F47-81126B32CDB7}"/>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144CD56-DD45-EF4C-AA9C-9D30325F360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31577997-8AC2-BB8B-2127-5FBCDD35D4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4028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35A9A-4C16-8843-3191-A3F1EAF3C5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696751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51BB8D88-CA7A-A1EC-1914-B598A40D0F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3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37D30C1E-DC1B-6903-617D-F178D4FAAA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64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153737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08598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657068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59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075CF434-ED7C-077D-8A16-EEFDE81A20D3}"/>
              </a:ext>
            </a:extLst>
          </p:cNvPr>
          <p:cNvSpPr>
            <a:spLocks noGrp="1"/>
          </p:cNvSpPr>
          <p:nvPr>
            <p:ph type="dt" sz="half" idx="10"/>
          </p:nvPr>
        </p:nvSpPr>
        <p:spPr>
          <a:xfrm>
            <a:off x="0" y="0"/>
            <a:ext cx="0" cy="0"/>
          </a:xfrm>
        </p:spPr>
        <p:txBody>
          <a:bodyPr/>
          <a:lstStyle>
            <a:lvl1pPr>
              <a:defRPr/>
            </a:lvl1pPr>
          </a:lstStyle>
          <a:p>
            <a:pPr>
              <a:defRPr/>
            </a:pPr>
            <a:fld id="{CF5A45CC-6938-894F-A90C-AD0722B0A77C}" type="datetime1">
              <a:rPr lang="en-CA"/>
              <a:pPr>
                <a:defRPr/>
              </a:pPr>
              <a:t>2024-04-06</a:t>
            </a:fld>
            <a:endParaRPr lang="en-US"/>
          </a:p>
        </p:txBody>
      </p:sp>
      <p:sp>
        <p:nvSpPr>
          <p:cNvPr id="5" name="Footer Placeholder 4">
            <a:extLst>
              <a:ext uri="{FF2B5EF4-FFF2-40B4-BE49-F238E27FC236}">
                <a16:creationId xmlns:a16="http://schemas.microsoft.com/office/drawing/2014/main" id="{0B5F54DA-AC8C-C88B-1E39-21CA0C5AC415}"/>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45C6F-86C1-3B26-BADD-AC418D77CA64}"/>
              </a:ext>
            </a:extLst>
          </p:cNvPr>
          <p:cNvSpPr>
            <a:spLocks noGrp="1"/>
          </p:cNvSpPr>
          <p:nvPr>
            <p:ph type="sldNum" sz="quarter" idx="12"/>
          </p:nvPr>
        </p:nvSpPr>
        <p:spPr>
          <a:xfrm>
            <a:off x="0" y="0"/>
            <a:ext cx="0" cy="0"/>
          </a:xfrm>
        </p:spPr>
        <p:txBody>
          <a:bodyPr/>
          <a:lstStyle>
            <a:lvl1pPr>
              <a:defRPr/>
            </a:lvl1pPr>
          </a:lstStyle>
          <a:p>
            <a:pPr>
              <a:defRPr/>
            </a:pPr>
            <a:fld id="{03ACF0D9-0AAF-904D-8C10-2F6E14241FDB}" type="slidenum">
              <a:rPr lang="en-US"/>
              <a:pPr>
                <a:defRPr/>
              </a:pPr>
              <a:t>‹#›</a:t>
            </a:fld>
            <a:endParaRPr lang="en-US"/>
          </a:p>
        </p:txBody>
      </p:sp>
    </p:spTree>
    <p:extLst>
      <p:ext uri="{BB962C8B-B14F-4D97-AF65-F5344CB8AC3E}">
        <p14:creationId xmlns:p14="http://schemas.microsoft.com/office/powerpoint/2010/main" val="111958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070B0-038E-08D2-BAD6-7221D537E06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C29EFA95-CCDB-2CB8-23E6-2904D73E73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2B3088D5-A60F-5524-AD72-24774A5BA0FE}"/>
              </a:ext>
            </a:extLst>
          </p:cNvPr>
          <p:cNvPicPr>
            <a:picLocks noChangeAspect="1" noChangeArrowheads="1"/>
          </p:cNvPicPr>
          <p:nvPr userDrawn="1"/>
        </p:nvPicPr>
        <p:blipFill rotWithShape="1">
          <a:blip r:embed="rId3"/>
          <a:srcRect l="242" t="21508" r="-242" b="9224"/>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285055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3893-26C5-01AD-96F3-9536248D2964}"/>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E2D569ED-152A-B747-B981-372BF49899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9691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F7D1FE-9DA6-2B3C-97F7-254CB05F57B2}"/>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AB873854-2D61-5A25-30F3-15F630C375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87552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96B6C4-0314-FBE4-E527-775DBDD9FAB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6F2B4351-1082-0421-6DAF-D9A70DBB44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359161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57D78-8484-EB53-429F-46217DA20796}"/>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9C0BEE87-ADC6-CE13-142E-D40BC240FD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7102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4A38D-A198-1245-08E7-2AD9474649C1}"/>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AE57E911-9EAD-B4A3-683D-8D81C87983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7143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C9BED-0E95-25CA-3CC2-95CF7BB40AC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4C4B7542-3CC3-8D23-C1A8-C2DE8D90A5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201457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93" r:id="rId1"/>
    <p:sldLayoutId id="2147485894" r:id="rId2"/>
    <p:sldLayoutId id="2147485895" r:id="rId3"/>
    <p:sldLayoutId id="2147485896" r:id="rId4"/>
    <p:sldLayoutId id="2147485897" r:id="rId5"/>
    <p:sldLayoutId id="2147485898" r:id="rId6"/>
    <p:sldLayoutId id="2147485899" r:id="rId7"/>
    <p:sldLayoutId id="2147485900" r:id="rId8"/>
    <p:sldLayoutId id="2147485901" r:id="rId9"/>
    <p:sldLayoutId id="2147485902" r:id="rId10"/>
    <p:sldLayoutId id="2147485903" r:id="rId11"/>
    <p:sldLayoutId id="2147485904" r:id="rId12"/>
    <p:sldLayoutId id="2147485905" r:id="rId13"/>
    <p:sldLayoutId id="2147485906" r:id="rId14"/>
    <p:sldLayoutId id="2147485907" r:id="rId15"/>
    <p:sldLayoutId id="2147485908" r:id="rId16"/>
    <p:sldLayoutId id="2147485909" r:id="rId17"/>
    <p:sldLayoutId id="2147485910" r:id="rId18"/>
    <p:sldLayoutId id="2147485911" r:id="rId19"/>
    <p:sldLayoutId id="2147485912" r:id="rId20"/>
    <p:sldLayoutId id="2147485913" r:id="rId21"/>
    <p:sldLayoutId id="2147485889" r:id="rId22"/>
    <p:sldLayoutId id="2147485890" r:id="rId23"/>
    <p:sldLayoutId id="2147485891" r:id="rId24"/>
    <p:sldLayoutId id="2147485892" r:id="rId25"/>
    <p:sldLayoutId id="2147485914" r:id="rId2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plaw.allard.ubc.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arget="../media/image19.jpeg" Type="http://schemas.openxmlformats.org/officeDocument/2006/relationships/image"/><Relationship Id="rId2" Target="https://iplaw.allard.ubc.ca/" TargetMode="External" Type="http://schemas.openxmlformats.org/officeDocument/2006/relationships/hyperlink"/><Relationship Id="rId1" Target="../slideLayouts/slideLayout23.xml" Type="http://schemas.openxmlformats.org/officeDocument/2006/relationships/slideLayout"/><Relationship Id="rId4" Target="../media/image20.jpeg" Type="http://schemas.openxmlformats.org/officeDocument/2006/relationships/image"/></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4.xml"/><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3" Target="../media/image67.jpeg" Type="http://schemas.openxmlformats.org/officeDocument/2006/relationships/image"/><Relationship Id="rId2" Target="../notesSlides/notesSlide31.xml" Type="http://schemas.openxmlformats.org/officeDocument/2006/relationships/notesSlide"/><Relationship Id="rId1" Target="../slideLayouts/slideLayout26.xml" Type="http://schemas.openxmlformats.org/officeDocument/2006/relationships/slideLayout"/></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mailto:jon.festinger@ubc.ca" TargetMode="External"/><Relationship Id="rId7" Type="http://schemas.openxmlformats.org/officeDocument/2006/relationships/customXml" Target="../ink/ink2.xml"/><Relationship Id="rId2" Type="http://schemas.openxmlformats.org/officeDocument/2006/relationships/hyperlink" Target="http://cms.ubc.ca/" TargetMode="External"/><Relationship Id="rId1" Type="http://schemas.openxmlformats.org/officeDocument/2006/relationships/slideLayout" Target="../slideLayouts/slideLayout23.xml"/><Relationship Id="rId6" Type="http://schemas.openxmlformats.org/officeDocument/2006/relationships/image" Target="../media/image63.png"/><Relationship Id="rId5" Type="http://schemas.openxmlformats.org/officeDocument/2006/relationships/customXml" Target="../ink/ink1.xml"/><Relationship Id="rId4" Type="http://schemas.openxmlformats.org/officeDocument/2006/relationships/hyperlink" Target="mailto:jon_festinger@thecdm.ca"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1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1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arget="../ink/ink3.xml" Type="http://schemas.openxmlformats.org/officeDocument/2006/relationships/customXml"/><Relationship Id="rId2" Target="../media/image22.jpeg" Type="http://schemas.openxmlformats.org/officeDocument/2006/relationships/image"/><Relationship Id="rId1" Target="../slideLayouts/slideLayout25.xml" Type="http://schemas.openxmlformats.org/officeDocument/2006/relationships/slideLayout"/><Relationship Id="rId6" Target="../media/image46.png" Type="http://schemas.openxmlformats.org/officeDocument/2006/relationships/image"/><Relationship Id="rId5" Target="../ink/ink4.xml" Type="http://schemas.openxmlformats.org/officeDocument/2006/relationships/customXml"/><Relationship Id="rId4" Target="../media/image45.png" Type="http://schemas.openxmlformats.org/officeDocument/2006/relationships/image"/></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6.xml"/></Relationships>
</file>

<file path=ppt/slides/_rels/slide1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5.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4.png"/><Relationship Id="rId1" Type="http://schemas.openxmlformats.org/officeDocument/2006/relationships/slideLayout" Target="../slideLayouts/slideLayout26.xml"/><Relationship Id="rId4" Type="http://schemas.openxmlformats.org/officeDocument/2006/relationships/image" Target="../media/image200.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6.xml"/></Relationships>
</file>

<file path=ppt/slides/_rels/slide184.xml.rels><?xml version="1.0" encoding="UTF-8" standalone="yes" ?><Relationships xmlns="http://schemas.openxmlformats.org/package/2006/relationships"><Relationship Id="rId3" Target="../media/image71.jpeg" Type="http://schemas.openxmlformats.org/officeDocument/2006/relationships/image"/><Relationship Id="rId2" Target="../notesSlides/notesSlide91.xml" Type="http://schemas.openxmlformats.org/officeDocument/2006/relationships/notesSlide"/><Relationship Id="rId1" Target="../slideLayouts/slideLayout26.xml" Type="http://schemas.openxmlformats.org/officeDocument/2006/relationships/slideLayout"/></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5.png"/><Relationship Id="rId1" Type="http://schemas.openxmlformats.org/officeDocument/2006/relationships/slideLayout" Target="../slideLayouts/slideLayout26.xml"/><Relationship Id="rId4" Type="http://schemas.openxmlformats.org/officeDocument/2006/relationships/image" Target="../media/image220.png"/></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6.xml"/></Relationships>
</file>

<file path=ppt/slides/_rels/slide191.xml.rels><?xml version="1.0" encoding="UTF-8" standalone="yes" ?><Relationships xmlns="http://schemas.openxmlformats.org/package/2006/relationships"><Relationship Id="rId2" Target="../media/image72.jpeg" Type="http://schemas.openxmlformats.org/officeDocument/2006/relationships/image"/><Relationship Id="rId1" Target="../slideLayouts/slideLayout25.xml" Type="http://schemas.openxmlformats.org/officeDocument/2006/relationships/slideLayout"/></Relationships>
</file>

<file path=ppt/slides/_rels/slide192.xml.rels><?xml version="1.0" encoding="UTF-8" standalone="yes" ?><Relationships xmlns="http://schemas.openxmlformats.org/package/2006/relationships"><Relationship Id="rId2" Target="../media/image73.jpeg" Type="http://schemas.openxmlformats.org/officeDocument/2006/relationships/image"/><Relationship Id="rId1" Target="../slideLayouts/slideLayout25.xml" Type="http://schemas.openxmlformats.org/officeDocument/2006/relationships/slideLayout"/></Relationships>
</file>

<file path=ppt/slides/_rels/slide19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5.xml"/></Relationships>
</file>

<file path=ppt/slides/_rels/slide194.xml.rels><?xml version="1.0" encoding="UTF-8" standalone="yes" ?><Relationships xmlns="http://schemas.openxmlformats.org/package/2006/relationships"><Relationship Id="rId3" Target="../media/image75.jpeg" Type="http://schemas.openxmlformats.org/officeDocument/2006/relationships/image"/><Relationship Id="rId2" Target="../notesSlides/notesSlide97.xml" Type="http://schemas.openxmlformats.org/officeDocument/2006/relationships/notesSlide"/><Relationship Id="rId1" Target="../slideLayouts/slideLayout26.xml" Type="http://schemas.openxmlformats.org/officeDocument/2006/relationships/slideLayout"/></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6.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6.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4.png"/><Relationship Id="rId1" Type="http://schemas.openxmlformats.org/officeDocument/2006/relationships/slideLayout" Target="../slideLayouts/slideLayout26.xml"/><Relationship Id="rId4" Type="http://schemas.openxmlformats.org/officeDocument/2006/relationships/image" Target="../media/image230.png"/></Relationships>
</file>

<file path=ppt/slides/_rels/slide20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2.xml.rels><?xml version="1.0" encoding="UTF-8" standalone="yes" ?><Relationships xmlns="http://schemas.openxmlformats.org/package/2006/relationships"><Relationship Id="rId2" Target="../media/image77.jpeg" Type="http://schemas.openxmlformats.org/officeDocument/2006/relationships/image"/><Relationship Id="rId1" Target="../slideLayouts/slideLayout25.xml" Type="http://schemas.openxmlformats.org/officeDocument/2006/relationships/slideLayout"/></Relationships>
</file>

<file path=ppt/slides/_rels/slide20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3.xml"/></Relationships>
</file>

<file path=ppt/slides/_rels/slide204.xml.rels><?xml version="1.0" encoding="UTF-8" standalone="yes" ?><Relationships xmlns="http://schemas.openxmlformats.org/package/2006/relationships"><Relationship Id="rId2" Target="../media/image79.jpeg" Type="http://schemas.openxmlformats.org/officeDocument/2006/relationships/image"/><Relationship Id="rId1" Target="../slideLayouts/slideLayout24.xml" Type="http://schemas.openxmlformats.org/officeDocument/2006/relationships/slideLayout"/></Relationships>
</file>

<file path=ppt/slides/_rels/slide205.xml.rels><?xml version="1.0" encoding="UTF-8" standalone="yes" ?><Relationships xmlns="http://schemas.openxmlformats.org/package/2006/relationships"><Relationship Id="rId2" Target="../media/image58.jpeg" Type="http://schemas.openxmlformats.org/officeDocument/2006/relationships/image"/><Relationship Id="rId1" Target="../slideLayouts/slideLayout23.xml" Type="http://schemas.openxmlformats.org/officeDocument/2006/relationships/slideLayout"/></Relationships>
</file>

<file path=ppt/slides/_rels/slide206.xml.rels><?xml version="1.0" encoding="UTF-8" standalone="yes" ?><Relationships xmlns="http://schemas.openxmlformats.org/package/2006/relationships"><Relationship Id="rId2" Target="../media/image47.jpeg" Type="http://schemas.openxmlformats.org/officeDocument/2006/relationships/image"/><Relationship Id="rId1" Target="../slideLayouts/slideLayout25.xml" Type="http://schemas.openxmlformats.org/officeDocument/2006/relationships/slideLayout"/></Relationships>
</file>

<file path=ppt/slides/_rels/slide207.xml.rels><?xml version="1.0" encoding="UTF-8" standalone="yes" ?><Relationships xmlns="http://schemas.openxmlformats.org/package/2006/relationships"><Relationship Id="rId2" Target="../media/image80.jpeg" Type="http://schemas.openxmlformats.org/officeDocument/2006/relationships/image"/><Relationship Id="rId1" Target="../slideLayouts/slideLayout25.xml" Type="http://schemas.openxmlformats.org/officeDocument/2006/relationships/slideLayout"/></Relationships>
</file>

<file path=ppt/slides/_rels/slide20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6.png"/><Relationship Id="rId1" Type="http://schemas.openxmlformats.org/officeDocument/2006/relationships/slideLayout" Target="../slideLayouts/slideLayout26.xml"/><Relationship Id="rId4" Type="http://schemas.openxmlformats.org/officeDocument/2006/relationships/image" Target="../media/image250.png"/></Relationships>
</file>

<file path=ppt/slides/_rels/slide2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6.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6.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7.png"/><Relationship Id="rId1" Type="http://schemas.openxmlformats.org/officeDocument/2006/relationships/slideLayout" Target="../slideLayouts/slideLayout26.xml"/><Relationship Id="rId4" Type="http://schemas.openxmlformats.org/officeDocument/2006/relationships/image" Target="../media/image270.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6.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6.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6.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6.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6.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5.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6.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6.xml"/><Relationship Id="rId5" Type="http://schemas.openxmlformats.org/officeDocument/2006/relationships/image" Target="../media/image300.png"/><Relationship Id="rId4" Type="http://schemas.openxmlformats.org/officeDocument/2006/relationships/customXml" Target="../ink/ink10.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6.xml"/></Relationships>
</file>

<file path=ppt/slides/_rels/slide241.xml.rels><?xml version="1.0" encoding="UTF-8" standalone="yes" ?><Relationships xmlns="http://schemas.openxmlformats.org/package/2006/relationships"><Relationship Id="rId3" Target="../media/image84.jpeg" Type="http://schemas.openxmlformats.org/officeDocument/2006/relationships/image"/><Relationship Id="rId2" Target="../media/image83.jpeg" Type="http://schemas.openxmlformats.org/officeDocument/2006/relationships/image"/><Relationship Id="rId1" Target="../slideLayouts/slideLayout25.xml" Type="http://schemas.openxmlformats.org/officeDocument/2006/relationships/slideLayout"/></Relationships>
</file>

<file path=ppt/slides/_rels/slide242.xml.rels><?xml version="1.0" encoding="UTF-8" standalone="yes" ?><Relationships xmlns="http://schemas.openxmlformats.org/package/2006/relationships"><Relationship Id="rId2" Target="../media/image85.jpeg" Type="http://schemas.openxmlformats.org/officeDocument/2006/relationships/image"/><Relationship Id="rId1" Target="../slideLayouts/slideLayout25.xml" Type="http://schemas.openxmlformats.org/officeDocument/2006/relationships/slideLayout"/></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46.xml.rels><?xml version="1.0" encoding="UTF-8" standalone="yes" ?><Relationships xmlns="http://schemas.openxmlformats.org/package/2006/relationships"><Relationship Id="rId2" Target="../media/image86.jpeg" Type="http://schemas.openxmlformats.org/officeDocument/2006/relationships/image"/><Relationship Id="rId1" Target="../slideLayouts/slideLayout25.xml" Type="http://schemas.openxmlformats.org/officeDocument/2006/relationships/slideLayout"/></Relationships>
</file>

<file path=ppt/slides/_rels/slide247.xml.rels><?xml version="1.0" encoding="UTF-8" standalone="yes" ?><Relationships xmlns="http://schemas.openxmlformats.org/package/2006/relationships"><Relationship Id="rId2" Target="../media/image87.jpeg" Type="http://schemas.openxmlformats.org/officeDocument/2006/relationships/image"/><Relationship Id="rId1" Target="../slideLayouts/slideLayout25.xml" Type="http://schemas.openxmlformats.org/officeDocument/2006/relationships/slideLayout"/></Relationships>
</file>

<file path=ppt/slides/_rels/slide248.xml.rels><?xml version="1.0" encoding="UTF-8" standalone="yes" ?><Relationships xmlns="http://schemas.openxmlformats.org/package/2006/relationships"><Relationship Id="rId2" Target="../media/image88.jpeg" Type="http://schemas.openxmlformats.org/officeDocument/2006/relationships/image"/><Relationship Id="rId1" Target="../slideLayouts/slideLayout25.xml" Type="http://schemas.openxmlformats.org/officeDocument/2006/relationships/slideLayout"/></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30.png"/><Relationship Id="rId1" Type="http://schemas.openxmlformats.org/officeDocument/2006/relationships/slideLayout" Target="../slideLayouts/slideLayout25.xml"/><Relationship Id="rId4" Type="http://schemas.openxmlformats.org/officeDocument/2006/relationships/image" Target="../media/image280.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52.xml.rels><?xml version="1.0" encoding="UTF-8" standalone="yes" ?><Relationships xmlns="http://schemas.openxmlformats.org/package/2006/relationships"><Relationship Id="rId2" Target="../media/image89.jpeg" Type="http://schemas.openxmlformats.org/officeDocument/2006/relationships/image"/><Relationship Id="rId1" Target="../slideLayouts/slideLayout23.xml" Type="http://schemas.openxmlformats.org/officeDocument/2006/relationships/slideLayout"/></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6.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6.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6.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6.xml"/></Relationships>
</file>

<file path=ppt/slides/_rels/slide258.xml.rels><?xml version="1.0" encoding="UTF-8" standalone="yes" ?><Relationships xmlns="http://schemas.openxmlformats.org/package/2006/relationships"><Relationship Id="rId3" Target="../media/image71.jpeg" Type="http://schemas.openxmlformats.org/officeDocument/2006/relationships/image"/><Relationship Id="rId2" Target="../notesSlides/notesSlide124.xml" Type="http://schemas.openxmlformats.org/officeDocument/2006/relationships/notesSlide"/><Relationship Id="rId1" Target="../slideLayouts/slideLayout26.xml" Type="http://schemas.openxmlformats.org/officeDocument/2006/relationships/slideLayout"/></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arget="../media/image31.jpeg" Type="http://schemas.openxmlformats.org/officeDocument/2006/relationships/image"/><Relationship Id="rId1" Target="../slideLayouts/slideLayout25.xml" Type="http://schemas.openxmlformats.org/officeDocument/2006/relationships/slideLayout"/></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6.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6.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6.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6.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6.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6.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6.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6.xml"/></Relationships>
</file>

<file path=ppt/slides/_rels/slide271.xml.rels><?xml version="1.0" encoding="UTF-8" standalone="yes" ?><Relationships xmlns="http://schemas.openxmlformats.org/package/2006/relationships"><Relationship Id="rId2" Target="../media/image72.jpeg" Type="http://schemas.openxmlformats.org/officeDocument/2006/relationships/image"/><Relationship Id="rId1" Target="../slideLayouts/slideLayout25.xml" Type="http://schemas.openxmlformats.org/officeDocument/2006/relationships/slideLayout"/></Relationships>
</file>

<file path=ppt/slides/_rels/slide272.xml.rels><?xml version="1.0" encoding="UTF-8" standalone="yes" ?><Relationships xmlns="http://schemas.openxmlformats.org/package/2006/relationships"><Relationship Id="rId2" Target="../media/image73.jpeg" Type="http://schemas.openxmlformats.org/officeDocument/2006/relationships/image"/><Relationship Id="rId1" Target="../slideLayouts/slideLayout25.xml" Type="http://schemas.openxmlformats.org/officeDocument/2006/relationships/slideLayout"/></Relationships>
</file>

<file path=ppt/slides/_rels/slide27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5.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76.xml.rels><?xml version="1.0" encoding="UTF-8" standalone="yes" ?><Relationships xmlns="http://schemas.openxmlformats.org/package/2006/relationships"><Relationship Id="rId3" Target="../media/image75.jpeg" Type="http://schemas.openxmlformats.org/officeDocument/2006/relationships/image"/><Relationship Id="rId2" Target="../notesSlides/notesSlide136.xml" Type="http://schemas.openxmlformats.org/officeDocument/2006/relationships/notesSlide"/><Relationship Id="rId1" Target="../slideLayouts/slideLayout26.xml" Type="http://schemas.openxmlformats.org/officeDocument/2006/relationships/slideLayout"/></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6.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6.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6.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6.xml"/></Relationships>
</file>

<file path=ppt/slides/_rels/slide28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42.xml"/><Relationship Id="rId1" Type="http://schemas.openxmlformats.org/officeDocument/2006/relationships/slideLayout" Target="../slideLayouts/slideLayout26.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8.xml.rels><?xml version="1.0" encoding="UTF-8" standalone="yes" ?><Relationships xmlns="http://schemas.openxmlformats.org/package/2006/relationships"><Relationship Id="rId3" Target="../media/image71.jpeg" Type="http://schemas.openxmlformats.org/officeDocument/2006/relationships/image"/><Relationship Id="rId2" Target="../notesSlides/notesSlide143.xml" Type="http://schemas.openxmlformats.org/officeDocument/2006/relationships/notesSlide"/><Relationship Id="rId1" Target="../slideLayouts/slideLayout26.xml" Type="http://schemas.openxmlformats.org/officeDocument/2006/relationships/slideLayout"/></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arget="../media/image580.png" Type="http://schemas.openxmlformats.org/officeDocument/2006/relationships/image"/><Relationship Id="rId7" Target="../media/image34.jpeg" Type="http://schemas.openxmlformats.org/officeDocument/2006/relationships/image"/><Relationship Id="rId2" Target="../ink/ink12.xml" Type="http://schemas.openxmlformats.org/officeDocument/2006/relationships/customXml"/><Relationship Id="rId1" Target="../slideLayouts/slideLayout25.xml" Type="http://schemas.openxmlformats.org/officeDocument/2006/relationships/slideLayout"/><Relationship Id="rId6" Target="../media/image33.jpeg" Type="http://schemas.openxmlformats.org/officeDocument/2006/relationships/image"/><Relationship Id="rId5" Target="../media/image59.png" Type="http://schemas.openxmlformats.org/officeDocument/2006/relationships/image"/><Relationship Id="rId4" Target="../ink/ink13.xml" Type="http://schemas.openxmlformats.org/officeDocument/2006/relationships/custom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6.xml"/></Relationships>
</file>

<file path=ppt/slides/_rels/slide2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5.xml"/></Relationships>
</file>

<file path=ppt/slides/_rels/slide292.xml.rels><?xml version="1.0" encoding="UTF-8" standalone="yes" ?><Relationships xmlns="http://schemas.openxmlformats.org/package/2006/relationships"><Relationship Id="rId2" Target="../media/image92.jpeg" Type="http://schemas.openxmlformats.org/officeDocument/2006/relationships/image"/><Relationship Id="rId1" Target="../slideLayouts/slideLayout25.xml" Type="http://schemas.openxmlformats.org/officeDocument/2006/relationships/slideLayout"/></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6.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6.xml"/></Relationships>
</file>

<file path=ppt/slides/_rels/slide29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9.xml.rels><?xml version="1.0" encoding="UTF-8" standalone="yes" ?><Relationships xmlns="http://schemas.openxmlformats.org/package/2006/relationships"><Relationship Id="rId2" Target="../media/image94.jpeg" Type="http://schemas.openxmlformats.org/officeDocument/2006/relationships/image"/><Relationship Id="rId1" Target="../slideLayouts/slideLayout25.xml" Type="http://schemas.openxmlformats.org/officeDocument/2006/relationships/slideLayout"/></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5.xml"/></Relationships>
</file>

<file path=ppt/slides/_rels/slide30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oleObject" Target="../embeddings/oleObject1.bin"/><Relationship Id="rId1" Type="http://schemas.openxmlformats.org/officeDocument/2006/relationships/slideLayout" Target="../slideLayouts/slideLayout25.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05.xml.rels><?xml version="1.0" encoding="UTF-8" standalone="yes" ?><Relationships xmlns="http://schemas.openxmlformats.org/package/2006/relationships"><Relationship Id="rId2" Target="../media/image97.jpeg" Type="http://schemas.openxmlformats.org/officeDocument/2006/relationships/image"/><Relationship Id="rId1" Target="../slideLayouts/slideLayout25.xml" Type="http://schemas.openxmlformats.org/officeDocument/2006/relationships/slideLayout"/></Relationships>
</file>

<file path=ppt/slides/_rels/slide30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5.xml"/></Relationships>
</file>

<file path=ppt/slides/_rels/slide30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3.xml"/></Relationships>
</file>

<file path=ppt/slides/_rels/slide308.xml.rels><?xml version="1.0" encoding="UTF-8" standalone="yes" ?><Relationships xmlns="http://schemas.openxmlformats.org/package/2006/relationships"><Relationship Id="rId2" Target="../media/image99.jpeg" Type="http://schemas.openxmlformats.org/officeDocument/2006/relationships/image"/><Relationship Id="rId1" Target="../slideLayouts/slideLayout24.xml" Type="http://schemas.openxmlformats.org/officeDocument/2006/relationships/slideLayout"/></Relationships>
</file>

<file path=ppt/slides/_rels/slide309.xml.rels><?xml version="1.0" encoding="UTF-8" standalone="yes" ?><Relationships xmlns="http://schemas.openxmlformats.org/package/2006/relationships"><Relationship Id="rId3" Target="https://iplaw.allard.ubc.ca/2020/06/01/gowlings-roch-ripley-r-nelson-godfrey-on-patent-remedies-etc/" TargetMode="External" Type="http://schemas.openxmlformats.org/officeDocument/2006/relationships/hyperlink"/><Relationship Id="rId2" Target="../media/image100.jpeg" Type="http://schemas.openxmlformats.org/officeDocument/2006/relationships/image"/><Relationship Id="rId1" Target="../slideLayouts/slideLayout25.xml" Type="http://schemas.openxmlformats.org/officeDocument/2006/relationships/slideLayout"/></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12.xml.rels><?xml version="1.0" encoding="UTF-8" standalone="yes" ?><Relationships xmlns="http://schemas.openxmlformats.org/package/2006/relationships"><Relationship Id="rId2" Target="../media/image101.jpeg" Type="http://schemas.openxmlformats.org/officeDocument/2006/relationships/image"/><Relationship Id="rId1" Target="../slideLayouts/slideLayout23.xml" Type="http://schemas.openxmlformats.org/officeDocument/2006/relationships/slideLayout"/></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3.xml"/></Relationships>
</file>

<file path=ppt/slides/_rels/slide317.xml.rels><?xml version="1.0" encoding="UTF-8" standalone="yes" ?><Relationships xmlns="http://schemas.openxmlformats.org/package/2006/relationships"><Relationship Id="rId2" Target="../media/image103.jpeg" Type="http://schemas.openxmlformats.org/officeDocument/2006/relationships/image"/><Relationship Id="rId1" Target="../slideLayouts/slideLayout25.xml" Type="http://schemas.openxmlformats.org/officeDocument/2006/relationships/slideLayout"/></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6.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6.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6.xml"/></Relationships>
</file>

<file path=ppt/slides/_rels/slide323.xml.rels><?xml version="1.0" encoding="UTF-8" standalone="yes" ?><Relationships xmlns="http://schemas.openxmlformats.org/package/2006/relationships"><Relationship Id="rId3" Target="../media/image104.jpeg" Type="http://schemas.openxmlformats.org/officeDocument/2006/relationships/image"/><Relationship Id="rId2" Target="../notesSlides/notesSlide151.xml" Type="http://schemas.openxmlformats.org/officeDocument/2006/relationships/notesSlide"/><Relationship Id="rId1" Target="../slideLayouts/slideLayout26.xml" Type="http://schemas.openxmlformats.org/officeDocument/2006/relationships/slideLayout"/></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6.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6.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54.xml"/><Relationship Id="rId1" Type="http://schemas.openxmlformats.org/officeDocument/2006/relationships/slideLayout" Target="../slideLayouts/slideLayout26.xml"/></Relationships>
</file>

<file path=ppt/slides/_rels/slide328.xml.rels><?xml version="1.0" encoding="UTF-8" standalone="yes" ?><Relationships xmlns="http://schemas.openxmlformats.org/package/2006/relationships"><Relationship Id="rId3" Target="../media/image106.jpeg" Type="http://schemas.openxmlformats.org/officeDocument/2006/relationships/image"/><Relationship Id="rId2" Target="https://www.youtube.com/watch?v=sG9UMMq2dz4" TargetMode="External" Type="http://schemas.openxmlformats.org/officeDocument/2006/relationships/hyperlink"/><Relationship Id="rId1" Target="../slideLayouts/slideLayout24.xml" Type="http://schemas.openxmlformats.org/officeDocument/2006/relationships/slideLayout"/></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6.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6.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6.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36.xml.rels><?xml version="1.0" encoding="UTF-8" standalone="yes" ?><Relationships xmlns="http://schemas.openxmlformats.org/package/2006/relationships"><Relationship Id="rId2" Target="../media/image97.jpeg" Type="http://schemas.openxmlformats.org/officeDocument/2006/relationships/image"/><Relationship Id="rId1" Target="../slideLayouts/slideLayout25.xml" Type="http://schemas.openxmlformats.org/officeDocument/2006/relationships/slideLayout"/></Relationships>
</file>

<file path=ppt/slides/_rels/slide337.xml.rels><?xml version="1.0" encoding="UTF-8" standalone="yes" ?><Relationships xmlns="http://schemas.openxmlformats.org/package/2006/relationships"><Relationship Id="rId3" Target="../media/image108.jpeg" Type="http://schemas.openxmlformats.org/officeDocument/2006/relationships/image"/><Relationship Id="rId2" Target="../media/image107.png" Type="http://schemas.openxmlformats.org/officeDocument/2006/relationships/image"/><Relationship Id="rId1" Target="../slideLayouts/slideLayout23.xml" Type="http://schemas.openxmlformats.org/officeDocument/2006/relationships/slideLayout"/></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3.xml"/></Relationships>
</file>

<file path=ppt/slides/_rels/slide339.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5.jpeg"/><Relationship Id="rId4" Type="http://schemas.openxmlformats.org/officeDocument/2006/relationships/hyperlink" Target="mailto:jfestinger@telus.n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arget="../media/image38.jpeg" Type="http://schemas.openxmlformats.org/officeDocument/2006/relationships/image"/><Relationship Id="rId1" Target="../slideLayouts/slideLayout25.xml" Type="http://schemas.openxmlformats.org/officeDocument/2006/relationships/slideLayout"/></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arget="../media/image44.jpeg" Type="http://schemas.openxmlformats.org/officeDocument/2006/relationships/image"/><Relationship Id="rId1" Target="../slideLayouts/slideLayout25.xml" Type="http://schemas.openxmlformats.org/officeDocument/2006/relationships/slideLayout"/></Relationships>
</file>

<file path=ppt/slides/_rels/slide49.xml.rels><?xml version="1.0" encoding="UTF-8" standalone="yes" ?><Relationships xmlns="http://schemas.openxmlformats.org/package/2006/relationships"><Relationship Id="rId2" Target="../media/image47.jpeg" Type="http://schemas.openxmlformats.org/officeDocument/2006/relationships/image"/><Relationship Id="rId1" Target="../slideLayouts/slideLayout25.xml" Type="http://schemas.openxmlformats.org/officeDocument/2006/relationships/slideLayout"/></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arget="../media/image48.jpeg" Type="http://schemas.openxmlformats.org/officeDocument/2006/relationships/image"/><Relationship Id="rId1" Target="../slideLayouts/slideLayout25.xml" Type="http://schemas.openxmlformats.org/officeDocument/2006/relationships/slideLayout"/></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arget="../media/image51.jpeg" Type="http://schemas.openxmlformats.org/officeDocument/2006/relationships/image"/><Relationship Id="rId2" Target="https://youtu.be/yoaFcsK5OSo?si=7UMhLuQXvLXVhksF" TargetMode="External" Type="http://schemas.openxmlformats.org/officeDocument/2006/relationships/hyperlink"/><Relationship Id="rId1" Target="../slideLayouts/slideLayout25.xml" Type="http://schemas.openxmlformats.org/officeDocument/2006/relationships/slideLayout"/></Relationships>
</file>

<file path=ppt/slides/_rels/slide54.xml.rels><?xml version="1.0" encoding="UTF-8" standalone="yes" ?><Relationships xmlns="http://schemas.openxmlformats.org/package/2006/relationships"><Relationship Id="rId2" Target="../media/image52.jpeg" Type="http://schemas.openxmlformats.org/officeDocument/2006/relationships/image"/><Relationship Id="rId1" Target="../slideLayouts/slideLayout25.xml" Type="http://schemas.openxmlformats.org/officeDocument/2006/relationships/slideLayout"/></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arget="../media/image57.jpeg" Type="http://schemas.openxmlformats.org/officeDocument/2006/relationships/image"/><Relationship Id="rId1" Target="../slideLayouts/slideLayout25.xml" Type="http://schemas.openxmlformats.org/officeDocument/2006/relationships/slideLayout"/></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arget="../media/image58.jpeg" Type="http://schemas.openxmlformats.org/officeDocument/2006/relationships/image"/><Relationship Id="rId1" Target="../slideLayouts/slideLayout23.xml" Type="http://schemas.openxmlformats.org/officeDocument/2006/relationships/slideLayout"/></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arget="../media/image60.jpeg" Type="http://schemas.openxmlformats.org/officeDocument/2006/relationships/image"/><Relationship Id="rId2" Target="../notesSlides/notesSlide4.xml" Type="http://schemas.openxmlformats.org/officeDocument/2006/relationships/notesSlide"/><Relationship Id="rId1" Target="../slideLayouts/slideLayout26.xml" Type="http://schemas.openxmlformats.org/officeDocument/2006/relationships/slideLayout"/></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arget="../media/image61.jpeg" Type="http://schemas.openxmlformats.org/officeDocument/2006/relationships/image"/><Relationship Id="rId2" Target="../notesSlides/notesSlide6.xml" Type="http://schemas.openxmlformats.org/officeDocument/2006/relationships/notesSlide"/><Relationship Id="rId1" Target="../slideLayouts/slideLayout26.xml" Type="http://schemas.openxmlformats.org/officeDocument/2006/relationships/slideLayout"/></Relationships>
</file>

<file path=ppt/slides/_rels/slide69.xml.rels><?xml version="1.0" encoding="UTF-8" standalone="yes" ?><Relationships xmlns="http://schemas.openxmlformats.org/package/2006/relationships"><Relationship Id="rId2" Target="../media/image62.jpeg" Type="http://schemas.openxmlformats.org/officeDocument/2006/relationships/image"/><Relationship Id="rId1" Target="../slideLayouts/slideLayout25.xml" Type="http://schemas.openxmlformats.org/officeDocument/2006/relationships/slideLayout"/></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arget="../media/image65.jpeg" Type="http://schemas.openxmlformats.org/officeDocument/2006/relationships/image"/><Relationship Id="rId1" Target="../slideLayouts/slideLayout25.xml" Type="http://schemas.openxmlformats.org/officeDocument/2006/relationships/slideLayout"/></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arget="../media/image66.jpeg" Type="http://schemas.openxmlformats.org/officeDocument/2006/relationships/image"/><Relationship Id="rId1" Target="../slideLayouts/slideLayout25.xml" Type="http://schemas.openxmlformats.org/officeDocument/2006/relationships/slideLayout"/></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3">
            <a:extLst>
              <a:ext uri="{FF2B5EF4-FFF2-40B4-BE49-F238E27FC236}">
                <a16:creationId xmlns:a16="http://schemas.microsoft.com/office/drawing/2014/main" id="{7C03DCDB-9D69-5581-C0E9-D29F69A59C8D}"/>
              </a:ext>
            </a:extLst>
          </p:cNvPr>
          <p:cNvSpPr>
            <a:spLocks noGrp="1"/>
          </p:cNvSpPr>
          <p:nvPr>
            <p:ph type="body" sz="quarter" idx="11"/>
          </p:nvPr>
        </p:nvSpPr>
        <p:spPr bwMode="auto">
          <a:xfrm>
            <a:off x="365125" y="52388"/>
            <a:ext cx="8778875" cy="936402"/>
          </a:xfrm>
        </p:spPr>
        <p:txBody>
          <a:bodyPr/>
          <a:lstStyle/>
          <a:p>
            <a:pPr>
              <a:defRPr/>
            </a:pPr>
            <a:endParaRPr lang="en-US" sz="6000" spc="100" dirty="0">
              <a:ea typeface="ＭＳ Ｐゴシック" charset="-128"/>
            </a:endParaRPr>
          </a:p>
          <a:p>
            <a:pPr>
              <a:defRPr/>
            </a:pPr>
            <a:r>
              <a:rPr lang="en-US" sz="6000" spc="100" dirty="0">
                <a:ea typeface="ＭＳ Ｐゴシック" charset="-128"/>
              </a:rPr>
              <a:t>Patents </a:t>
            </a:r>
            <a:r>
              <a:rPr lang="en-US" sz="6000" spc="100" dirty="0">
                <a:solidFill>
                  <a:srgbClr val="FF0000"/>
                </a:solidFill>
                <a:ea typeface="ＭＳ Ｐゴシック" charset="-128"/>
              </a:rPr>
              <a:t>1</a:t>
            </a:r>
          </a:p>
        </p:txBody>
      </p:sp>
      <p:sp>
        <p:nvSpPr>
          <p:cNvPr id="16386" name="Text Placeholder 2">
            <a:extLst>
              <a:ext uri="{FF2B5EF4-FFF2-40B4-BE49-F238E27FC236}">
                <a16:creationId xmlns:a16="http://schemas.microsoft.com/office/drawing/2014/main" id="{47C0539B-3EAE-04A3-028A-267E117A87AB}"/>
              </a:ext>
            </a:extLst>
          </p:cNvPr>
          <p:cNvSpPr>
            <a:spLocks noGrp="1"/>
          </p:cNvSpPr>
          <p:nvPr>
            <p:ph type="body" sz="quarter" idx="12"/>
          </p:nvPr>
        </p:nvSpPr>
        <p:spPr bwMode="auto">
          <a:xfrm>
            <a:off x="366713" y="1276350"/>
            <a:ext cx="5429250" cy="1871663"/>
          </a:xfrm>
        </p:spPr>
        <p:txBody>
          <a:bodyPr/>
          <a:lstStyle/>
          <a:p>
            <a:pPr>
              <a:defRPr/>
            </a:pPr>
            <a:r>
              <a:rPr lang="en-US" b="1">
                <a:solidFill>
                  <a:srgbClr val="FFFF00"/>
                </a:solidFill>
                <a:cs typeface="Lucida Console"/>
              </a:rPr>
              <a:t>Talk </a:t>
            </a:r>
            <a:r>
              <a:rPr lang="en-US" b="1">
                <a:solidFill>
                  <a:srgbClr val="FF0000"/>
                </a:solidFill>
                <a:cs typeface="Lucida Console"/>
              </a:rPr>
              <a:t>12</a:t>
            </a:r>
            <a:endParaRPr lang="en-US" b="1" dirty="0">
              <a:solidFill>
                <a:srgbClr val="FFFF00"/>
              </a:solidFill>
              <a:cs typeface="Lucida Console"/>
            </a:endParaRPr>
          </a:p>
          <a:p>
            <a:pPr>
              <a:defRPr/>
            </a:pPr>
            <a:r>
              <a:rPr lang="en-US" b="1" dirty="0">
                <a:solidFill>
                  <a:srgbClr val="FFFF00"/>
                </a:solidFill>
                <a:cs typeface="Lucida Console"/>
              </a:rPr>
              <a:t>LAW 422 002</a:t>
            </a:r>
          </a:p>
          <a:p>
            <a:pPr>
              <a:defRPr/>
            </a:pPr>
            <a:r>
              <a:rPr lang="en-US" b="1" dirty="0">
                <a:solidFill>
                  <a:srgbClr val="FFFF00"/>
                </a:solidFill>
                <a:cs typeface="Lucida Console"/>
              </a:rPr>
              <a:t>Intellectual Property Law </a:t>
            </a:r>
          </a:p>
          <a:p>
            <a:pPr>
              <a:defRPr/>
            </a:pPr>
            <a:r>
              <a:rPr lang="en-US" b="1" dirty="0">
                <a:solidFill>
                  <a:srgbClr val="FFFF00"/>
                </a:solidFill>
                <a:cs typeface="Lucida Console"/>
              </a:rPr>
              <a:t>Allard School of Law</a:t>
            </a:r>
            <a:r>
              <a:rPr lang="en-US" b="1" dirty="0">
                <a:solidFill>
                  <a:srgbClr val="FF0000"/>
                </a:solidFill>
                <a:cs typeface="Lucida Console"/>
              </a:rPr>
              <a:t>,</a:t>
            </a:r>
            <a:r>
              <a:rPr lang="en-US" b="1" dirty="0">
                <a:solidFill>
                  <a:srgbClr val="FFFF00"/>
                </a:solidFill>
                <a:cs typeface="Lucida Console"/>
              </a:rPr>
              <a:t> UBC</a:t>
            </a:r>
          </a:p>
          <a:p>
            <a:pPr>
              <a:defRPr/>
            </a:pPr>
            <a:r>
              <a:rPr lang="en-US" b="1" dirty="0">
                <a:solidFill>
                  <a:srgbClr val="FFFF00"/>
                </a:solidFill>
                <a:cs typeface="Lucida Console"/>
              </a:rPr>
              <a:t>Spring</a:t>
            </a:r>
            <a:r>
              <a:rPr lang="en-US" b="1" dirty="0">
                <a:solidFill>
                  <a:srgbClr val="FF0000"/>
                </a:solidFill>
                <a:cs typeface="Lucida Console"/>
              </a:rPr>
              <a:t>,</a:t>
            </a:r>
            <a:r>
              <a:rPr lang="en-US" b="1" dirty="0">
                <a:solidFill>
                  <a:srgbClr val="FFFF00"/>
                </a:solidFill>
                <a:cs typeface="Lucida Console"/>
              </a:rPr>
              <a:t> 2024</a:t>
            </a:r>
          </a:p>
          <a:p>
            <a:pPr>
              <a:buFont typeface="Arial" charset="0"/>
              <a:buNone/>
              <a:defRPr/>
            </a:pPr>
            <a:r>
              <a:rPr lang="en-US" dirty="0">
                <a:ea typeface="ＭＳ Ｐゴシック" charset="-128"/>
              </a:rPr>
              <a:t> </a:t>
            </a:r>
          </a:p>
        </p:txBody>
      </p:sp>
      <p:sp>
        <p:nvSpPr>
          <p:cNvPr id="2" name="Text Placeholder 1">
            <a:extLst>
              <a:ext uri="{FF2B5EF4-FFF2-40B4-BE49-F238E27FC236}">
                <a16:creationId xmlns:a16="http://schemas.microsoft.com/office/drawing/2014/main" id="{4AC834AE-764E-0D2B-1885-9A99FBF114CE}"/>
              </a:ext>
            </a:extLst>
          </p:cNvPr>
          <p:cNvSpPr>
            <a:spLocks noGrp="1"/>
          </p:cNvSpPr>
          <p:nvPr>
            <p:ph type="body" sz="quarter" idx="13"/>
          </p:nvPr>
        </p:nvSpPr>
        <p:spPr>
          <a:xfrm>
            <a:off x="366713" y="3292475"/>
            <a:ext cx="5429250" cy="1079500"/>
          </a:xfrm>
        </p:spPr>
        <p:txBody>
          <a:bodyPr/>
          <a:lstStyle/>
          <a:p>
            <a:pPr>
              <a:defRPr/>
            </a:pPr>
            <a:r>
              <a:rPr lang="en-US" dirty="0">
                <a:cs typeface="Lucida Console"/>
              </a:rPr>
              <a:t>Jon Festinger K.C.</a:t>
            </a:r>
          </a:p>
          <a:p>
            <a:pPr>
              <a:defRPr/>
            </a:pPr>
            <a:r>
              <a:rPr lang="en-CA" dirty="0">
                <a:cs typeface="Lucida Console"/>
              </a:rPr>
              <a:t>Adjunct Professor, UBC Allard</a:t>
            </a:r>
          </a:p>
          <a:p>
            <a:pPr>
              <a:defRPr/>
            </a:pPr>
            <a:r>
              <a:rPr lang="en-CA" dirty="0">
                <a:cs typeface="Lucida Console"/>
              </a:rPr>
              <a:t>Of Counsel, Chandler Fogden Lyman</a:t>
            </a:r>
          </a:p>
          <a:p>
            <a:pPr>
              <a:defRPr/>
            </a:pPr>
            <a:r>
              <a:rPr lang="en-CA" dirty="0">
                <a:cs typeface="Lucida Console"/>
                <a:hlinkClick r:id="rId3"/>
              </a:rPr>
              <a:t>https://iplaw.allard.ubc.ca/</a:t>
            </a:r>
            <a:r>
              <a:rPr lang="en-CA" dirty="0">
                <a:cs typeface="Lucida Console"/>
              </a:rPr>
              <a:t> </a:t>
            </a:r>
          </a:p>
        </p:txBody>
      </p:sp>
      <p:pic>
        <p:nvPicPr>
          <p:cNvPr id="25604" name="Content Placeholder 3" descr="JF.png">
            <a:extLst>
              <a:ext uri="{FF2B5EF4-FFF2-40B4-BE49-F238E27FC236}">
                <a16:creationId xmlns:a16="http://schemas.microsoft.com/office/drawing/2014/main" id="{E25F15AB-ECB1-568F-E7F1-86FD66AB1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969" t="29807" r="941" b="27147"/>
          <a:stretch>
            <a:fillRect/>
          </a:stretch>
        </p:blipFill>
        <p:spPr bwMode="auto">
          <a:xfrm>
            <a:off x="6403975" y="2871788"/>
            <a:ext cx="23844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F9FE97EC-0ECD-A4FD-81B1-2EF48651AAD3}"/>
              </a:ext>
            </a:extLst>
          </p:cNvPr>
          <p:cNvSpPr>
            <a:spLocks noGrp="1" noChangeArrowheads="1"/>
          </p:cNvSpPr>
          <p:nvPr>
            <p:ph type="title"/>
          </p:nvPr>
        </p:nvSpPr>
        <p:spPr bwMode="auto">
          <a:xfrm>
            <a:off x="1485900" y="619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Course Website </a:t>
            </a:r>
            <a:endParaRPr lang="en-US" altLang="en-US" sz="3300">
              <a:solidFill>
                <a:srgbClr val="FF0000"/>
              </a:solidFill>
            </a:endParaRPr>
          </a:p>
        </p:txBody>
      </p:sp>
      <p:sp>
        <p:nvSpPr>
          <p:cNvPr id="69634" name="TextBox 2">
            <a:extLst>
              <a:ext uri="{FF2B5EF4-FFF2-40B4-BE49-F238E27FC236}">
                <a16:creationId xmlns:a16="http://schemas.microsoft.com/office/drawing/2014/main" id="{3DE864D1-5559-BB8F-8CCF-17CBEBBAF78F}"/>
              </a:ext>
            </a:extLst>
          </p:cNvPr>
          <p:cNvSpPr txBox="1">
            <a:spLocks noChangeArrowheads="1"/>
          </p:cNvSpPr>
          <p:nvPr/>
        </p:nvSpPr>
        <p:spPr bwMode="auto">
          <a:xfrm>
            <a:off x="2673350" y="4443413"/>
            <a:ext cx="3795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hlinkClick r:id="rId2"/>
              </a:rPr>
              <a:t>https://iplaw.allard.ubc.ca/</a:t>
            </a:r>
            <a:r>
              <a:rPr lang="en-US" altLang="en-US"/>
              <a:t> </a:t>
            </a:r>
          </a:p>
        </p:txBody>
      </p:sp>
      <p:pic>
        <p:nvPicPr>
          <p:cNvPr id="8" name="Content Placeholder 7" descr="Graphical user interface, text&#10;&#10;Description automatically generated">
            <a:extLst>
              <a:ext uri="{FF2B5EF4-FFF2-40B4-BE49-F238E27FC236}">
                <a16:creationId xmlns:a16="http://schemas.microsoft.com/office/drawing/2014/main" id="{A2E04DCA-8BF1-73AD-9A85-C49C668813B2}"/>
              </a:ext>
            </a:extLst>
          </p:cNvPr>
          <p:cNvPicPr>
            <a:picLocks noGrp="1" noChangeAspect="1"/>
          </p:cNvPicPr>
          <p:nvPr>
            <p:ph sz="quarter" idx="10"/>
          </p:nvPr>
        </p:nvPicPr>
        <p:blipFill>
          <a:blip r:embed="rId3"/>
          <a:stretch>
            <a:fillRect/>
          </a:stretch>
        </p:blipFill>
        <p:spPr>
          <a:xfrm>
            <a:off x="3232150" y="823913"/>
            <a:ext cx="2679700" cy="3365500"/>
          </a:xfrm>
        </p:spPr>
      </p:pic>
      <p:pic>
        <p:nvPicPr>
          <p:cNvPr id="69636" name="Picture 2" descr="Graphical user interface, website&#10;&#10;Description automatically generated">
            <a:extLst>
              <a:ext uri="{FF2B5EF4-FFF2-40B4-BE49-F238E27FC236}">
                <a16:creationId xmlns:a16="http://schemas.microsoft.com/office/drawing/2014/main" id="{4B5A0462-BC94-A578-0577-3A921A2FA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030288"/>
            <a:ext cx="3960813"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5">
            <a:extLst>
              <a:ext uri="{FF2B5EF4-FFF2-40B4-BE49-F238E27FC236}">
                <a16:creationId xmlns:a16="http://schemas.microsoft.com/office/drawing/2014/main" id="{6CCFCEAF-A36E-FC0C-D202-17C0DA0CD796}"/>
              </a:ext>
            </a:extLst>
          </p:cNvPr>
          <p:cNvSpPr>
            <a:spLocks noGrp="1" noChangeArrowheads="1"/>
          </p:cNvSpPr>
          <p:nvPr>
            <p:ph type="title"/>
          </p:nvPr>
        </p:nvSpPr>
        <p:spPr bwMode="auto">
          <a:xfrm>
            <a:off x="1485900" y="80963"/>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B268A31E-ADC2-8CBE-322C-C1817A7E7D9C}"/>
              </a:ext>
            </a:extLst>
          </p:cNvPr>
          <p:cNvSpPr>
            <a:spLocks noGrp="1"/>
          </p:cNvSpPr>
          <p:nvPr>
            <p:ph idx="1"/>
          </p:nvPr>
        </p:nvSpPr>
        <p:spPr>
          <a:xfrm>
            <a:off x="179388" y="987425"/>
            <a:ext cx="8785225" cy="4075113"/>
          </a:xfrm>
        </p:spPr>
        <p:txBody>
          <a:bodyPr>
            <a:normAutofit fontScale="55000" lnSpcReduction="20000"/>
          </a:bodyPr>
          <a:lstStyle/>
          <a:p>
            <a:pPr marL="0" indent="0">
              <a:lnSpc>
                <a:spcPct val="120000"/>
              </a:lnSpc>
              <a:buFont typeface="Arial" panose="020B0604020202020204" pitchFamily="34" charset="0"/>
              <a:buNone/>
              <a:defRPr/>
            </a:pPr>
            <a:r>
              <a:rPr lang="en-US" b="1" i="1" dirty="0">
                <a:solidFill>
                  <a:schemeClr val="bg1"/>
                </a:solidFill>
              </a:rPr>
              <a:t>“170 </a:t>
            </a:r>
            <a:r>
              <a:rPr lang="en-US" i="1" dirty="0">
                <a:solidFill>
                  <a:schemeClr val="bg1"/>
                </a:solidFill>
              </a:rPr>
              <a:t>    </a:t>
            </a:r>
            <a:r>
              <a:rPr lang="en-US" i="1" dirty="0">
                <a:solidFill>
                  <a:srgbClr val="FFFF00"/>
                </a:solidFill>
              </a:rPr>
              <a:t>The PEI government has significant influence and control with respect to the Anne Authority</a:t>
            </a:r>
            <a:r>
              <a:rPr lang="en-US" i="1" dirty="0">
                <a:solidFill>
                  <a:schemeClr val="bg1"/>
                </a:solidFill>
              </a:rPr>
              <a:t>. The PEI government has members on the Anne Authority committee. The PEI branch of that committee controls all licensing in Prince Edward Island. One of the prime objectives, from the government perspective, was to protect the local craft industry in the Province, freeing it from costly licenses but maintaining a uniform-quality Anne image. The Province is partnered with the Heirs, who share a philanthropical and financial objective with respect to protecting and promoting a licensed Anne image</a:t>
            </a:r>
            <a:r>
              <a:rPr lang="en-US" i="1" dirty="0">
                <a:solidFill>
                  <a:srgbClr val="FFFF00"/>
                </a:solidFill>
              </a:rPr>
              <a:t>. Applying the combined test of control, influence and purpose to promote the public good, I conclude that the Anne Authority is a public authority</a:t>
            </a:r>
            <a:r>
              <a:rPr lang="en-US" i="1" dirty="0">
                <a:solidFill>
                  <a:schemeClr val="bg1"/>
                </a:solidFill>
              </a:rPr>
              <a:t>. If it was necessary to determine the issue, I would in all of the circumstances conclude that the Anne Authority is a public authority. Therefore, the Assignment Agreement that conveyed rights from the PEI government to the Anne Authority would be valid.”</a:t>
            </a:r>
            <a:endParaRPr lang="en-CA" i="1" dirty="0">
              <a:solidFill>
                <a:schemeClr val="bg1"/>
              </a:solidFill>
            </a:endParaRPr>
          </a:p>
          <a:p>
            <a:pPr marL="0" indent="0">
              <a:lnSpc>
                <a:spcPct val="120000"/>
              </a:lnSpc>
              <a:buFont typeface="Arial" panose="020B0604020202020204" pitchFamily="34" charset="0"/>
              <a:buNone/>
              <a:defRPr/>
            </a:pPr>
            <a:r>
              <a:rPr lang="en-US" dirty="0">
                <a:solidFill>
                  <a:schemeClr val="bg1"/>
                </a:solidFill>
              </a:rPr>
              <a:t>(Anne of Green Gables Licensing Authority Inc. v. Avonlea</a:t>
            </a:r>
            <a:r>
              <a:rPr lang="en-CA" dirty="0">
                <a:solidFill>
                  <a:schemeClr val="bg1"/>
                </a:solidFill>
              </a:rPr>
              <a:t> </a:t>
            </a:r>
            <a:r>
              <a:rPr lang="en-US" dirty="0">
                <a:solidFill>
                  <a:schemeClr val="bg1"/>
                </a:solidFill>
              </a:rPr>
              <a:t>Traditions Inc. (2000), 4 C.P.R. (4th) 289</a:t>
            </a:r>
            <a:endParaRPr lang="en-CA" dirty="0">
              <a:solidFill>
                <a:schemeClr val="bg1"/>
              </a:solidFill>
            </a:endParaRPr>
          </a:p>
          <a:p>
            <a:pPr marL="0" indent="0">
              <a:buFont typeface="Arial" panose="020B0604020202020204" pitchFamily="34" charset="0"/>
              <a:buNone/>
              <a:defRPr/>
            </a:pPr>
            <a:endParaRPr lang="en-US" dirty="0"/>
          </a:p>
        </p:txBody>
      </p:sp>
      <p:sp>
        <p:nvSpPr>
          <p:cNvPr id="233475" name="Slide Number Placeholder 3">
            <a:extLst>
              <a:ext uri="{FF2B5EF4-FFF2-40B4-BE49-F238E27FC236}">
                <a16:creationId xmlns:a16="http://schemas.microsoft.com/office/drawing/2014/main" id="{1F842C7C-E00D-2EB0-8D2D-69615CE743D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DBF0AF2-9C42-7F48-916F-FD6D5103F849}"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extBox 1">
            <a:extLst>
              <a:ext uri="{FF2B5EF4-FFF2-40B4-BE49-F238E27FC236}">
                <a16:creationId xmlns:a16="http://schemas.microsoft.com/office/drawing/2014/main" id="{01DE0646-14DC-F496-BC46-191A5793376D}"/>
              </a:ext>
            </a:extLst>
          </p:cNvPr>
          <p:cNvSpPr txBox="1">
            <a:spLocks noChangeArrowheads="1"/>
          </p:cNvSpPr>
          <p:nvPr/>
        </p:nvSpPr>
        <p:spPr bwMode="auto">
          <a:xfrm>
            <a:off x="2452688" y="1347788"/>
            <a:ext cx="42386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USE IT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OR</a:t>
            </a: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LOSE IT</a:t>
            </a:r>
            <a:r>
              <a:rPr kumimoji="0" lang="en-US" altLang="en-US" sz="7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p:txBody>
      </p:sp>
      <p:sp>
        <p:nvSpPr>
          <p:cNvPr id="242690" name="TextBox 2">
            <a:extLst>
              <a:ext uri="{FF2B5EF4-FFF2-40B4-BE49-F238E27FC236}">
                <a16:creationId xmlns:a16="http://schemas.microsoft.com/office/drawing/2014/main" id="{1587AB30-138D-A703-8926-4D2E9C043895}"/>
              </a:ext>
            </a:extLst>
          </p:cNvPr>
          <p:cNvSpPr txBox="1">
            <a:spLocks noChangeArrowheads="1"/>
          </p:cNvSpPr>
          <p:nvPr/>
        </p:nvSpPr>
        <p:spPr bwMode="auto">
          <a:xfrm>
            <a:off x="2189163" y="268288"/>
            <a:ext cx="4765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Use</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A128688-D8A4-2895-22FE-D93AE28F429C}"/>
                  </a:ext>
                </a:extLst>
              </p14:cNvPr>
              <p14:cNvContentPartPr/>
              <p14:nvPr/>
            </p14:nvContentPartPr>
            <p14:xfrm>
              <a:off x="2660387" y="4599175"/>
              <a:ext cx="2362680" cy="104760"/>
            </p14:xfrm>
          </p:contentPart>
        </mc:Choice>
        <mc:Fallback xmlns="">
          <p:pic>
            <p:nvPicPr>
              <p:cNvPr id="4" name="Ink 3">
                <a:extLst>
                  <a:ext uri="{FF2B5EF4-FFF2-40B4-BE49-F238E27FC236}">
                    <a16:creationId xmlns:a16="http://schemas.microsoft.com/office/drawing/2014/main" id="{7A128688-D8A4-2895-22FE-D93AE28F429C}"/>
                  </a:ext>
                </a:extLst>
              </p:cNvPr>
              <p:cNvPicPr/>
              <p:nvPr/>
            </p:nvPicPr>
            <p:blipFill>
              <a:blip r:embed="rId3"/>
              <a:stretch>
                <a:fillRect/>
              </a:stretch>
            </p:blipFill>
            <p:spPr>
              <a:xfrm>
                <a:off x="2624387" y="4563298"/>
                <a:ext cx="2434320" cy="176155"/>
              </a:xfrm>
              <a:prstGeom prst="rect">
                <a:avLst/>
              </a:prstGeom>
            </p:spPr>
          </p:pic>
        </mc:Fallback>
      </mc:AlternateContent>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5">
            <a:extLst>
              <a:ext uri="{FF2B5EF4-FFF2-40B4-BE49-F238E27FC236}">
                <a16:creationId xmlns:a16="http://schemas.microsoft.com/office/drawing/2014/main" id="{9EE2964C-A9DD-DA4A-089D-287F9BD22A02}"/>
              </a:ext>
            </a:extLst>
          </p:cNvPr>
          <p:cNvSpPr>
            <a:spLocks noGrp="1" noChangeArrowheads="1"/>
          </p:cNvSpPr>
          <p:nvPr>
            <p:ph type="title"/>
          </p:nvPr>
        </p:nvSpPr>
        <p:spPr bwMode="auto">
          <a:xfrm>
            <a:off x="1485900" y="984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35B1A841-1985-7599-9C8B-08A4BDAB8B65}"/>
              </a:ext>
            </a:extLst>
          </p:cNvPr>
          <p:cNvSpPr>
            <a:spLocks noGrp="1"/>
          </p:cNvSpPr>
          <p:nvPr>
            <p:ph idx="1"/>
          </p:nvPr>
        </p:nvSpPr>
        <p:spPr>
          <a:xfrm>
            <a:off x="107950" y="935038"/>
            <a:ext cx="8928100" cy="4110037"/>
          </a:xfrm>
        </p:spPr>
        <p:txBody>
          <a:bodyPr>
            <a:noAutofit/>
          </a:bodyPr>
          <a:lstStyle/>
          <a:p>
            <a:pPr marL="0" indent="0">
              <a:lnSpc>
                <a:spcPct val="110000"/>
              </a:lnSpc>
              <a:buFont typeface="Arial" panose="020B0604020202020204" pitchFamily="34" charset="0"/>
              <a:buNone/>
              <a:defRPr/>
            </a:pPr>
            <a:r>
              <a:rPr lang="en-US" b="1" dirty="0">
                <a:solidFill>
                  <a:srgbClr val="FF0000"/>
                </a:solidFill>
              </a:rPr>
              <a:t>“</a:t>
            </a:r>
            <a:r>
              <a:rPr lang="en-US" b="1" dirty="0">
                <a:solidFill>
                  <a:srgbClr val="FFFF00"/>
                </a:solidFill>
              </a:rPr>
              <a:t>Use</a:t>
            </a:r>
            <a:r>
              <a:rPr lang="en-US" b="1" dirty="0">
                <a:solidFill>
                  <a:srgbClr val="FF0000"/>
                </a:solidFill>
              </a:rPr>
              <a:t>”</a:t>
            </a:r>
          </a:p>
          <a:p>
            <a:pPr>
              <a:lnSpc>
                <a:spcPct val="110000"/>
              </a:lnSpc>
              <a:defRPr/>
            </a:pPr>
            <a:r>
              <a:rPr lang="en-US" dirty="0">
                <a:solidFill>
                  <a:srgbClr val="FFFF00"/>
                </a:solidFill>
              </a:rPr>
              <a:t>First use … entitles you to register a TM </a:t>
            </a:r>
            <a:r>
              <a:rPr lang="en-US" dirty="0">
                <a:solidFill>
                  <a:schemeClr val="bg1"/>
                </a:solidFill>
              </a:rPr>
              <a:t>but amended provisions now allow for filing without intended use.</a:t>
            </a:r>
          </a:p>
          <a:p>
            <a:pPr>
              <a:lnSpc>
                <a:spcPct val="110000"/>
              </a:lnSpc>
              <a:defRPr/>
            </a:pPr>
            <a:r>
              <a:rPr lang="en-US" dirty="0">
                <a:solidFill>
                  <a:srgbClr val="FFFF00"/>
                </a:solidFill>
              </a:rPr>
              <a:t>Failure to use </a:t>
            </a:r>
            <a:r>
              <a:rPr lang="en-US" dirty="0">
                <a:solidFill>
                  <a:schemeClr val="bg1"/>
                </a:solidFill>
              </a:rPr>
              <a:t>… basis for </a:t>
            </a:r>
            <a:r>
              <a:rPr lang="en-US" dirty="0">
                <a:solidFill>
                  <a:srgbClr val="FFFF00"/>
                </a:solidFill>
              </a:rPr>
              <a:t>expungement </a:t>
            </a:r>
            <a:r>
              <a:rPr lang="en-US" dirty="0">
                <a:solidFill>
                  <a:schemeClr val="bg1"/>
                </a:solidFill>
              </a:rPr>
              <a:t>of TM</a:t>
            </a:r>
          </a:p>
          <a:p>
            <a:pPr>
              <a:lnSpc>
                <a:spcPct val="110000"/>
              </a:lnSpc>
              <a:defRPr/>
            </a:pPr>
            <a:r>
              <a:rPr lang="en-US" dirty="0">
                <a:solidFill>
                  <a:srgbClr val="FFFF00"/>
                </a:solidFill>
              </a:rPr>
              <a:t>Unauthorized use </a:t>
            </a:r>
            <a:r>
              <a:rPr lang="en-US" dirty="0">
                <a:solidFill>
                  <a:schemeClr val="bg1"/>
                </a:solidFill>
              </a:rPr>
              <a:t>… could lead to </a:t>
            </a:r>
            <a:r>
              <a:rPr lang="en-US" dirty="0">
                <a:solidFill>
                  <a:srgbClr val="FFFF00"/>
                </a:solidFill>
              </a:rPr>
              <a:t>infringement actions</a:t>
            </a:r>
          </a:p>
        </p:txBody>
      </p:sp>
      <p:sp>
        <p:nvSpPr>
          <p:cNvPr id="243715" name="Slide Number Placeholder 3">
            <a:extLst>
              <a:ext uri="{FF2B5EF4-FFF2-40B4-BE49-F238E27FC236}">
                <a16:creationId xmlns:a16="http://schemas.microsoft.com/office/drawing/2014/main" id="{CA4C9467-78E5-3E56-E86E-278DFBFE5D7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758CC25-C4FD-E34D-815A-5F84288C02F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5">
            <a:extLst>
              <a:ext uri="{FF2B5EF4-FFF2-40B4-BE49-F238E27FC236}">
                <a16:creationId xmlns:a16="http://schemas.microsoft.com/office/drawing/2014/main" id="{E08B67FA-5E0B-FB34-2169-9294D4B53090}"/>
              </a:ext>
            </a:extLst>
          </p:cNvPr>
          <p:cNvSpPr>
            <a:spLocks noGrp="1" noChangeArrowheads="1"/>
          </p:cNvSpPr>
          <p:nvPr>
            <p:ph type="title"/>
          </p:nvPr>
        </p:nvSpPr>
        <p:spPr bwMode="auto">
          <a:xfrm>
            <a:off x="1485900" y="984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5D870B8D-6497-C137-993A-39B41D66FB06}"/>
              </a:ext>
            </a:extLst>
          </p:cNvPr>
          <p:cNvSpPr>
            <a:spLocks noGrp="1"/>
          </p:cNvSpPr>
          <p:nvPr>
            <p:ph idx="1"/>
          </p:nvPr>
        </p:nvSpPr>
        <p:spPr>
          <a:xfrm>
            <a:off x="161925" y="987425"/>
            <a:ext cx="8820150" cy="4057650"/>
          </a:xfrm>
        </p:spPr>
        <p:txBody>
          <a:bodyPr>
            <a:normAutofit/>
          </a:bodyPr>
          <a:lstStyle/>
          <a:p>
            <a:pPr marL="0" indent="0">
              <a:buFont typeface="Arial" panose="020B0604020202020204" pitchFamily="34" charset="0"/>
              <a:buNone/>
              <a:defRPr/>
            </a:pPr>
            <a:r>
              <a:rPr lang="en-US" sz="2400" b="1" i="1" dirty="0">
                <a:solidFill>
                  <a:schemeClr val="bg1"/>
                </a:solidFill>
              </a:rPr>
              <a:t>4.</a:t>
            </a:r>
            <a:r>
              <a:rPr lang="en-US" sz="2400" i="1" dirty="0">
                <a:solidFill>
                  <a:schemeClr val="bg1"/>
                </a:solidFill>
              </a:rPr>
              <a:t> (1) </a:t>
            </a:r>
            <a:r>
              <a:rPr lang="en-US" sz="2400" i="1" dirty="0">
                <a:solidFill>
                  <a:srgbClr val="FFFF00"/>
                </a:solidFill>
              </a:rPr>
              <a:t>A trade-mark is deemed to be </a:t>
            </a:r>
            <a:r>
              <a:rPr lang="en-US" sz="2400" i="1" dirty="0">
                <a:solidFill>
                  <a:srgbClr val="FF0000"/>
                </a:solidFill>
              </a:rPr>
              <a:t>used </a:t>
            </a:r>
            <a:r>
              <a:rPr lang="en-US" sz="2400" i="1" dirty="0">
                <a:solidFill>
                  <a:srgbClr val="FFFF00"/>
                </a:solidFill>
              </a:rPr>
              <a:t>in association with goods if</a:t>
            </a:r>
            <a:r>
              <a:rPr lang="en-US" sz="2400" i="1" dirty="0">
                <a:solidFill>
                  <a:schemeClr val="bg1"/>
                </a:solidFill>
              </a:rPr>
              <a:t>, at the time of the transfer of the property in or possession of the goods, in the normal course of trade, </a:t>
            </a:r>
            <a:r>
              <a:rPr lang="en-US" sz="2400" i="1" dirty="0">
                <a:solidFill>
                  <a:srgbClr val="FFFF00"/>
                </a:solidFill>
              </a:rPr>
              <a:t>it is marked on the goods themselves or on the packages</a:t>
            </a:r>
            <a:r>
              <a:rPr lang="en-US" sz="2400" i="1" dirty="0">
                <a:solidFill>
                  <a:schemeClr val="bg1"/>
                </a:solidFill>
              </a:rPr>
              <a:t> in which they are distributed or it is in any other manner so associated with the goods </a:t>
            </a:r>
            <a:r>
              <a:rPr lang="en-US" sz="2400" i="1" dirty="0">
                <a:solidFill>
                  <a:srgbClr val="FFFF00"/>
                </a:solidFill>
              </a:rPr>
              <a:t>that notice of the association is then given</a:t>
            </a:r>
            <a:r>
              <a:rPr lang="en-US" sz="2400" i="1" dirty="0">
                <a:solidFill>
                  <a:schemeClr val="bg1"/>
                </a:solidFill>
              </a:rPr>
              <a:t> to the person to whom the property or possession is transferred.</a:t>
            </a:r>
            <a:endParaRPr lang="en-CA" sz="2400" i="1" dirty="0">
              <a:solidFill>
                <a:schemeClr val="bg1"/>
              </a:solidFill>
            </a:endParaRPr>
          </a:p>
          <a:p>
            <a:pPr marL="0" indent="0">
              <a:buFont typeface="Arial" panose="020B0604020202020204" pitchFamily="34" charset="0"/>
              <a:buNone/>
              <a:defRPr/>
            </a:pPr>
            <a:r>
              <a:rPr lang="en-US" sz="2400" i="1" dirty="0">
                <a:solidFill>
                  <a:schemeClr val="bg1"/>
                </a:solidFill>
              </a:rPr>
              <a:t>(2) A trade-mark is deemed to be </a:t>
            </a:r>
            <a:r>
              <a:rPr lang="en-US" sz="2400" i="1" dirty="0">
                <a:solidFill>
                  <a:srgbClr val="FFFF00"/>
                </a:solidFill>
              </a:rPr>
              <a:t>used in association with services </a:t>
            </a:r>
            <a:r>
              <a:rPr lang="en-US" sz="2400" i="1" dirty="0">
                <a:solidFill>
                  <a:schemeClr val="bg1"/>
                </a:solidFill>
              </a:rPr>
              <a:t>if it is used or displayed in the performance or advertising of those services.</a:t>
            </a:r>
            <a:endParaRPr lang="en-CA" sz="2400" i="1" dirty="0">
              <a:solidFill>
                <a:schemeClr val="bg1"/>
              </a:solidFill>
            </a:endParaRPr>
          </a:p>
          <a:p>
            <a:pPr>
              <a:defRPr/>
            </a:pPr>
            <a:endParaRPr lang="en-US" dirty="0"/>
          </a:p>
        </p:txBody>
      </p:sp>
      <p:sp>
        <p:nvSpPr>
          <p:cNvPr id="245763" name="Slide Number Placeholder 3">
            <a:extLst>
              <a:ext uri="{FF2B5EF4-FFF2-40B4-BE49-F238E27FC236}">
                <a16:creationId xmlns:a16="http://schemas.microsoft.com/office/drawing/2014/main" id="{9E4877C4-2628-51CE-0A83-2C8E4E2F96D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CDA3842-122C-FE47-91B3-52349A4B2E5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5">
            <a:extLst>
              <a:ext uri="{FF2B5EF4-FFF2-40B4-BE49-F238E27FC236}">
                <a16:creationId xmlns:a16="http://schemas.microsoft.com/office/drawing/2014/main" id="{B04C1C77-ED29-D8B6-A0EB-1F4B4197B87D}"/>
              </a:ext>
            </a:extLst>
          </p:cNvPr>
          <p:cNvSpPr>
            <a:spLocks noGrp="1" noChangeArrowheads="1"/>
          </p:cNvSpPr>
          <p:nvPr>
            <p:ph type="title"/>
          </p:nvPr>
        </p:nvSpPr>
        <p:spPr bwMode="auto">
          <a:xfrm>
            <a:off x="1485900" y="98425"/>
            <a:ext cx="61722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EB6B2489-49AD-5C44-DEF5-4341EDAA7453}"/>
              </a:ext>
            </a:extLst>
          </p:cNvPr>
          <p:cNvSpPr>
            <a:spLocks noGrp="1"/>
          </p:cNvSpPr>
          <p:nvPr>
            <p:ph idx="1"/>
          </p:nvPr>
        </p:nvSpPr>
        <p:spPr>
          <a:xfrm>
            <a:off x="90488" y="987425"/>
            <a:ext cx="8963025" cy="4057650"/>
          </a:xfrm>
        </p:spPr>
        <p:txBody>
          <a:bodyPr>
            <a:normAutofit/>
          </a:bodyPr>
          <a:lstStyle/>
          <a:p>
            <a:pPr marL="0" indent="0">
              <a:buFont typeface="Arial" panose="020B0604020202020204" pitchFamily="34" charset="0"/>
              <a:buNone/>
              <a:defRPr/>
            </a:pPr>
            <a:r>
              <a:rPr lang="en-US" sz="2400" i="1" dirty="0" err="1">
                <a:solidFill>
                  <a:srgbClr val="00B0F0"/>
                </a:solidFill>
              </a:rPr>
              <a:t>Syntex</a:t>
            </a:r>
            <a:r>
              <a:rPr lang="en-US" sz="2400" i="1" dirty="0">
                <a:solidFill>
                  <a:srgbClr val="00B0F0"/>
                </a:solidFill>
              </a:rPr>
              <a:t> Inc. v. </a:t>
            </a:r>
            <a:r>
              <a:rPr lang="en-US" sz="2400" i="1" dirty="0" err="1">
                <a:solidFill>
                  <a:srgbClr val="00B0F0"/>
                </a:solidFill>
              </a:rPr>
              <a:t>Apotex</a:t>
            </a:r>
            <a:r>
              <a:rPr lang="en-US" sz="2400" i="1" dirty="0">
                <a:solidFill>
                  <a:srgbClr val="00B0F0"/>
                </a:solidFill>
              </a:rPr>
              <a:t> Inc., </a:t>
            </a:r>
            <a:r>
              <a:rPr lang="en-US" sz="2400" dirty="0">
                <a:solidFill>
                  <a:schemeClr val="bg1"/>
                </a:solidFill>
              </a:rPr>
              <a:t>[1984] 2 FC 1012 (FCA)</a:t>
            </a:r>
          </a:p>
          <a:p>
            <a:pPr>
              <a:defRPr/>
            </a:pPr>
            <a:r>
              <a:rPr lang="en-US" sz="2400" b="1" dirty="0">
                <a:solidFill>
                  <a:srgbClr val="FFFF00"/>
                </a:solidFill>
              </a:rPr>
              <a:t>Did the Defendants </a:t>
            </a:r>
            <a:r>
              <a:rPr lang="en-US" sz="2400" b="1" dirty="0" err="1">
                <a:solidFill>
                  <a:srgbClr val="FFFF00"/>
                </a:solidFill>
              </a:rPr>
              <a:t>Apotex</a:t>
            </a:r>
            <a:r>
              <a:rPr lang="en-US" sz="2400" b="1" dirty="0">
                <a:solidFill>
                  <a:srgbClr val="FFFF00"/>
                </a:solidFill>
              </a:rPr>
              <a:t> </a:t>
            </a:r>
            <a:r>
              <a:rPr lang="en-US" sz="2400" b="1" dirty="0">
                <a:solidFill>
                  <a:srgbClr val="FF0000"/>
                </a:solidFill>
              </a:rPr>
              <a:t>“</a:t>
            </a:r>
            <a:r>
              <a:rPr lang="en-US" sz="2400" b="1" dirty="0">
                <a:solidFill>
                  <a:srgbClr val="FFFF00"/>
                </a:solidFill>
              </a:rPr>
              <a:t>use</a:t>
            </a:r>
            <a:r>
              <a:rPr lang="en-US" sz="2400" b="1" dirty="0">
                <a:solidFill>
                  <a:srgbClr val="FF0000"/>
                </a:solidFill>
              </a:rPr>
              <a:t>”</a:t>
            </a:r>
            <a:r>
              <a:rPr lang="en-US" sz="2400" b="1" dirty="0">
                <a:solidFill>
                  <a:srgbClr val="FFFF00"/>
                </a:solidFill>
              </a:rPr>
              <a:t> the TM of the Plaintiffs </a:t>
            </a:r>
            <a:r>
              <a:rPr lang="en-US" sz="2400" b="1" dirty="0" err="1">
                <a:solidFill>
                  <a:srgbClr val="FFFF00"/>
                </a:solidFill>
              </a:rPr>
              <a:t>Syntex</a:t>
            </a:r>
            <a:r>
              <a:rPr lang="en-US" sz="2400" b="1" dirty="0">
                <a:solidFill>
                  <a:srgbClr val="FFFF00"/>
                </a:solidFill>
              </a:rPr>
              <a:t> (</a:t>
            </a:r>
            <a:r>
              <a:rPr lang="en-US" sz="2400" b="1" dirty="0">
                <a:solidFill>
                  <a:schemeClr val="bg1"/>
                </a:solidFill>
              </a:rPr>
              <a:t>see ss. 2, 4 TMA</a:t>
            </a:r>
            <a:r>
              <a:rPr lang="en-US" sz="2400" b="1" dirty="0">
                <a:solidFill>
                  <a:srgbClr val="FFFF00"/>
                </a:solidFill>
              </a:rPr>
              <a:t>)</a:t>
            </a:r>
            <a:r>
              <a:rPr lang="en-US" sz="2400" b="1" dirty="0">
                <a:solidFill>
                  <a:srgbClr val="FF0000"/>
                </a:solidFill>
              </a:rPr>
              <a:t>?</a:t>
            </a:r>
          </a:p>
          <a:p>
            <a:pPr marL="342900" lvl="1" indent="0">
              <a:buFont typeface="Arial" panose="020B0604020202020204" pitchFamily="34" charset="0"/>
              <a:buNone/>
              <a:defRPr/>
            </a:pPr>
            <a:r>
              <a:rPr lang="en-US" sz="2400" b="1" i="1" dirty="0">
                <a:solidFill>
                  <a:schemeClr val="bg1"/>
                </a:solidFill>
              </a:rPr>
              <a:t>4.</a:t>
            </a:r>
            <a:r>
              <a:rPr lang="en-US" sz="2400" i="1" dirty="0">
                <a:solidFill>
                  <a:schemeClr val="bg1"/>
                </a:solidFill>
              </a:rPr>
              <a:t> (1) </a:t>
            </a:r>
            <a:r>
              <a:rPr lang="en-US" sz="2400" i="1" dirty="0">
                <a:solidFill>
                  <a:srgbClr val="FFFF00"/>
                </a:solidFill>
              </a:rPr>
              <a:t>A trade-mark is </a:t>
            </a:r>
            <a:r>
              <a:rPr lang="en-US" sz="2400" i="1" dirty="0">
                <a:solidFill>
                  <a:srgbClr val="FF0000"/>
                </a:solidFill>
              </a:rPr>
              <a:t>deemed to be used </a:t>
            </a:r>
            <a:r>
              <a:rPr lang="en-US" sz="2400" i="1" dirty="0">
                <a:solidFill>
                  <a:srgbClr val="FFFF00"/>
                </a:solidFill>
              </a:rPr>
              <a:t>in association with goods if</a:t>
            </a:r>
            <a:r>
              <a:rPr lang="en-US" sz="2400" i="1" dirty="0">
                <a:solidFill>
                  <a:schemeClr val="bg1"/>
                </a:solidFill>
              </a:rPr>
              <a:t>, at the time of the transfer of the property in or possession of the goods, in the normal course of trade, </a:t>
            </a:r>
            <a:r>
              <a:rPr lang="en-US" sz="2400" i="1" dirty="0">
                <a:solidFill>
                  <a:srgbClr val="FF0000"/>
                </a:solidFill>
              </a:rPr>
              <a:t>it is marked on the goods themselves or</a:t>
            </a:r>
            <a:r>
              <a:rPr lang="en-US" sz="2400" i="1" dirty="0">
                <a:solidFill>
                  <a:schemeClr val="bg1"/>
                </a:solidFill>
              </a:rPr>
              <a:t> on the </a:t>
            </a:r>
            <a:r>
              <a:rPr lang="en-US" sz="2400" i="1" dirty="0">
                <a:solidFill>
                  <a:srgbClr val="FF0000"/>
                </a:solidFill>
              </a:rPr>
              <a:t>packages</a:t>
            </a:r>
            <a:r>
              <a:rPr lang="en-US" sz="2400" i="1" dirty="0">
                <a:solidFill>
                  <a:schemeClr val="bg1"/>
                </a:solidFill>
              </a:rPr>
              <a:t> in which they are distributed </a:t>
            </a:r>
            <a:r>
              <a:rPr lang="en-US" sz="2400" b="1" i="1" dirty="0">
                <a:solidFill>
                  <a:srgbClr val="FF0000"/>
                </a:solidFill>
              </a:rPr>
              <a:t>/ </a:t>
            </a:r>
            <a:r>
              <a:rPr lang="en-US" sz="2400" i="1" dirty="0">
                <a:solidFill>
                  <a:srgbClr val="FF0000"/>
                </a:solidFill>
              </a:rPr>
              <a:t>or</a:t>
            </a:r>
            <a:r>
              <a:rPr lang="en-US" sz="2400" i="1" dirty="0">
                <a:solidFill>
                  <a:schemeClr val="bg1"/>
                </a:solidFill>
              </a:rPr>
              <a:t> </a:t>
            </a:r>
            <a:r>
              <a:rPr lang="en-US" sz="2400" i="1" dirty="0">
                <a:solidFill>
                  <a:srgbClr val="FFFF00"/>
                </a:solidFill>
              </a:rPr>
              <a:t>it is </a:t>
            </a:r>
            <a:r>
              <a:rPr lang="en-US" sz="2400" i="1" dirty="0">
                <a:solidFill>
                  <a:srgbClr val="FF0000"/>
                </a:solidFill>
              </a:rPr>
              <a:t>in any other manner so associated with the goods that notice of the association is then given</a:t>
            </a:r>
            <a:r>
              <a:rPr lang="en-US" sz="2400" i="1" dirty="0">
                <a:solidFill>
                  <a:srgbClr val="FFFF00"/>
                </a:solidFill>
              </a:rPr>
              <a:t> to the person to whom the property or possession is transferred</a:t>
            </a:r>
            <a:r>
              <a:rPr lang="en-US" sz="2400" i="1" dirty="0">
                <a:solidFill>
                  <a:schemeClr val="bg1"/>
                </a:solidFill>
              </a:rPr>
              <a:t>.</a:t>
            </a:r>
            <a:endParaRPr lang="en-CA" sz="2400" i="1" dirty="0">
              <a:solidFill>
                <a:schemeClr val="bg1"/>
              </a:solidFill>
            </a:endParaRPr>
          </a:p>
        </p:txBody>
      </p:sp>
      <p:sp>
        <p:nvSpPr>
          <p:cNvPr id="249859" name="Slide Number Placeholder 3">
            <a:extLst>
              <a:ext uri="{FF2B5EF4-FFF2-40B4-BE49-F238E27FC236}">
                <a16:creationId xmlns:a16="http://schemas.microsoft.com/office/drawing/2014/main" id="{0610784A-31DE-F7C0-2A87-00D0D7B9DD8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80BEB76-047B-6749-9CF5-0F5CA3042B9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3A795-6112-12BA-E519-085C3CCF42E1}"/>
              </a:ext>
            </a:extLst>
          </p:cNvPr>
          <p:cNvSpPr>
            <a:spLocks noGrp="1"/>
          </p:cNvSpPr>
          <p:nvPr>
            <p:ph type="title"/>
          </p:nvPr>
        </p:nvSpPr>
        <p:spPr>
          <a:xfrm>
            <a:off x="1485900" y="134938"/>
            <a:ext cx="6172200" cy="560387"/>
          </a:xfrm>
        </p:spPr>
        <p:txBody>
          <a:bodyPr>
            <a:normAutofit fontScale="90000"/>
          </a:bodyPr>
          <a:lstStyle/>
          <a:p>
            <a:pPr>
              <a:defRPr/>
            </a:pPr>
            <a:r>
              <a:rPr lang="en-US" b="1" dirty="0">
                <a:solidFill>
                  <a:srgbClr val="FFFF00"/>
                </a:solidFill>
              </a:rPr>
              <a:t>Trademarks	</a:t>
            </a:r>
          </a:p>
        </p:txBody>
      </p:sp>
      <p:sp>
        <p:nvSpPr>
          <p:cNvPr id="253954" name="Content Placeholder 1">
            <a:extLst>
              <a:ext uri="{FF2B5EF4-FFF2-40B4-BE49-F238E27FC236}">
                <a16:creationId xmlns:a16="http://schemas.microsoft.com/office/drawing/2014/main" id="{F1C6C194-F34C-88E4-1B08-47C56E78F1D0}"/>
              </a:ext>
            </a:extLst>
          </p:cNvPr>
          <p:cNvSpPr>
            <a:spLocks noGrp="1" noChangeArrowheads="1"/>
          </p:cNvSpPr>
          <p:nvPr>
            <p:ph idx="1"/>
          </p:nvPr>
        </p:nvSpPr>
        <p:spPr bwMode="auto">
          <a:xfrm>
            <a:off x="250825" y="1058863"/>
            <a:ext cx="8642350" cy="3405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700" i="1" dirty="0" err="1">
                <a:solidFill>
                  <a:srgbClr val="00B0F0"/>
                </a:solidFill>
              </a:rPr>
              <a:t>Syntex</a:t>
            </a:r>
            <a:r>
              <a:rPr lang="en-US" altLang="en-US" sz="2700" i="1" dirty="0">
                <a:solidFill>
                  <a:srgbClr val="00B0F0"/>
                </a:solidFill>
              </a:rPr>
              <a:t> Inc. v. </a:t>
            </a:r>
            <a:r>
              <a:rPr lang="en-US" altLang="en-US" sz="2700" i="1" dirty="0" err="1">
                <a:solidFill>
                  <a:srgbClr val="00B0F0"/>
                </a:solidFill>
              </a:rPr>
              <a:t>Apotex</a:t>
            </a:r>
            <a:r>
              <a:rPr lang="en-US" altLang="en-US" sz="2700" i="1" dirty="0">
                <a:solidFill>
                  <a:srgbClr val="00B0F0"/>
                </a:solidFill>
              </a:rPr>
              <a:t> Inc</a:t>
            </a:r>
            <a:r>
              <a:rPr lang="en-US" altLang="en-US" sz="2700" i="1" dirty="0">
                <a:solidFill>
                  <a:schemeClr val="bg1"/>
                </a:solidFill>
              </a:rPr>
              <a:t>., </a:t>
            </a:r>
            <a:r>
              <a:rPr lang="en-US" altLang="en-US" sz="2700" dirty="0">
                <a:solidFill>
                  <a:schemeClr val="bg1"/>
                </a:solidFill>
              </a:rPr>
              <a:t>[1984] 2 FC 1012 (FCA)</a:t>
            </a:r>
          </a:p>
          <a:p>
            <a:pPr marL="0" indent="0">
              <a:buFont typeface="Arial" panose="020B0604020202020204" pitchFamily="34" charset="0"/>
              <a:buNone/>
            </a:pPr>
            <a:r>
              <a:rPr lang="en-US" altLang="en-US" sz="2700" dirty="0">
                <a:solidFill>
                  <a:schemeClr val="bg1"/>
                </a:solidFill>
              </a:rPr>
              <a:t>Court said on this point… </a:t>
            </a:r>
            <a:r>
              <a:rPr lang="en-US" altLang="en-US" sz="2700" i="1" dirty="0">
                <a:solidFill>
                  <a:schemeClr val="bg1"/>
                </a:solidFill>
              </a:rPr>
              <a:t>“</a:t>
            </a:r>
            <a:r>
              <a:rPr lang="en-US" altLang="en-US" sz="2700" i="1" dirty="0">
                <a:solidFill>
                  <a:srgbClr val="FFFF00"/>
                </a:solidFill>
              </a:rPr>
              <a:t>It seems to me that the respondents </a:t>
            </a:r>
            <a:r>
              <a:rPr lang="en-US" altLang="en-US" sz="2700" i="1" dirty="0">
                <a:solidFill>
                  <a:srgbClr val="FF0000"/>
                </a:solidFill>
              </a:rPr>
              <a:t>(</a:t>
            </a:r>
            <a:r>
              <a:rPr lang="en-US" altLang="en-US" sz="2700" i="1" dirty="0" err="1">
                <a:solidFill>
                  <a:srgbClr val="FFFF00"/>
                </a:solidFill>
              </a:rPr>
              <a:t>Syntex</a:t>
            </a:r>
            <a:r>
              <a:rPr lang="en-US" altLang="en-US" sz="2700" i="1" dirty="0">
                <a:solidFill>
                  <a:srgbClr val="FF0000"/>
                </a:solidFill>
              </a:rPr>
              <a:t>)</a:t>
            </a:r>
            <a:r>
              <a:rPr lang="en-US" altLang="en-US" sz="2700" i="1" dirty="0">
                <a:solidFill>
                  <a:srgbClr val="FFFF00"/>
                </a:solidFill>
              </a:rPr>
              <a:t> face </a:t>
            </a:r>
            <a:r>
              <a:rPr lang="en-US" altLang="en-US" sz="2700" i="1" dirty="0">
                <a:solidFill>
                  <a:srgbClr val="FF0000"/>
                </a:solidFill>
              </a:rPr>
              <a:t>considerable difficulty in establishing</a:t>
            </a:r>
            <a:r>
              <a:rPr lang="en-US" altLang="en-US" sz="2700" i="1" dirty="0">
                <a:solidFill>
                  <a:srgbClr val="FFFF00"/>
                </a:solidFill>
              </a:rPr>
              <a:t> at trial that the </a:t>
            </a:r>
            <a:r>
              <a:rPr lang="en-US" altLang="en-US" sz="2700" i="1" dirty="0">
                <a:solidFill>
                  <a:srgbClr val="FF0000"/>
                </a:solidFill>
              </a:rPr>
              <a:t>presence of the trade mark “Naprosyn” </a:t>
            </a:r>
            <a:r>
              <a:rPr lang="en-US" altLang="en-US" sz="2700" b="1" i="1" u="sng" dirty="0">
                <a:solidFill>
                  <a:srgbClr val="FF0000"/>
                </a:solidFill>
              </a:rPr>
              <a:t>in the appellant’s flyer </a:t>
            </a:r>
            <a:r>
              <a:rPr lang="en-US" altLang="en-US" sz="2700" i="1" dirty="0">
                <a:solidFill>
                  <a:srgbClr val="FF0000"/>
                </a:solidFill>
              </a:rPr>
              <a:t>constituted a “use” </a:t>
            </a:r>
            <a:r>
              <a:rPr lang="en-US" altLang="en-US" sz="2700" i="1" dirty="0">
                <a:solidFill>
                  <a:schemeClr val="bg1"/>
                </a:solidFill>
              </a:rPr>
              <a:t>that is contrary to subsection 22(1) of the </a:t>
            </a:r>
            <a:r>
              <a:rPr lang="en-US" altLang="en-US" sz="2700" i="1" u="sng" dirty="0">
                <a:solidFill>
                  <a:schemeClr val="bg1"/>
                </a:solidFill>
              </a:rPr>
              <a:t>Trade Marks Act</a:t>
            </a:r>
            <a:r>
              <a:rPr lang="en-US" altLang="en-US" sz="2700" i="1" dirty="0">
                <a:solidFill>
                  <a:schemeClr val="bg1"/>
                </a:solidFill>
              </a:rPr>
              <a:t>”</a:t>
            </a:r>
          </a:p>
        </p:txBody>
      </p:sp>
      <p:sp>
        <p:nvSpPr>
          <p:cNvPr id="253955" name="Slide Number Placeholder 3">
            <a:extLst>
              <a:ext uri="{FF2B5EF4-FFF2-40B4-BE49-F238E27FC236}">
                <a16:creationId xmlns:a16="http://schemas.microsoft.com/office/drawing/2014/main" id="{05C8563A-E414-C6B3-B435-81B0479E70B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76AB5D8-9BB6-BE4E-AD67-5B7CB9633B49}"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253956" name="Picture 6">
            <a:extLst>
              <a:ext uri="{FF2B5EF4-FFF2-40B4-BE49-F238E27FC236}">
                <a16:creationId xmlns:a16="http://schemas.microsoft.com/office/drawing/2014/main" id="{10BA7E26-EDCF-8D42-FEFC-93365EE5E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795713"/>
            <a:ext cx="23653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82B79E-54FA-410A-CA99-F050AA2A0816}"/>
              </a:ext>
            </a:extLst>
          </p:cNvPr>
          <p:cNvSpPr>
            <a:spLocks noGrp="1"/>
          </p:cNvSpPr>
          <p:nvPr>
            <p:ph type="title"/>
          </p:nvPr>
        </p:nvSpPr>
        <p:spPr>
          <a:xfrm>
            <a:off x="1485900" y="80963"/>
            <a:ext cx="6172200" cy="434975"/>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16D9A290-A1B4-DB90-0B12-48716ED18384}"/>
              </a:ext>
            </a:extLst>
          </p:cNvPr>
          <p:cNvSpPr>
            <a:spLocks noGrp="1"/>
          </p:cNvSpPr>
          <p:nvPr>
            <p:ph idx="1"/>
          </p:nvPr>
        </p:nvSpPr>
        <p:spPr>
          <a:xfrm>
            <a:off x="179388" y="987425"/>
            <a:ext cx="8640762" cy="3838575"/>
          </a:xfrm>
        </p:spPr>
        <p:txBody>
          <a:bodyPr>
            <a:normAutofit fontScale="92500" lnSpcReduction="10000"/>
          </a:bodyPr>
          <a:lstStyle/>
          <a:p>
            <a:pPr marL="0" indent="0">
              <a:lnSpc>
                <a:spcPct val="120000"/>
              </a:lnSpc>
              <a:buFont typeface="Arial" panose="020B0604020202020204" pitchFamily="34" charset="0"/>
              <a:buNone/>
              <a:defRPr/>
            </a:pPr>
            <a:r>
              <a:rPr lang="en-CA" sz="1950" i="1" dirty="0">
                <a:solidFill>
                  <a:srgbClr val="00B0F0"/>
                </a:solidFill>
              </a:rPr>
              <a:t>Specialty Software Inc. v. </a:t>
            </a:r>
            <a:r>
              <a:rPr lang="en-CA" sz="1950" i="1" dirty="0" err="1">
                <a:solidFill>
                  <a:srgbClr val="00B0F0"/>
                </a:solidFill>
              </a:rPr>
              <a:t>Bewatec</a:t>
            </a:r>
            <a:r>
              <a:rPr lang="en-CA" sz="1950" i="1" dirty="0">
                <a:solidFill>
                  <a:srgbClr val="00B0F0"/>
                </a:solidFill>
              </a:rPr>
              <a:t> </a:t>
            </a:r>
            <a:r>
              <a:rPr lang="en-CA" sz="1950" i="1" dirty="0" err="1">
                <a:solidFill>
                  <a:srgbClr val="00B0F0"/>
                </a:solidFill>
              </a:rPr>
              <a:t>Kommunikationstechnik</a:t>
            </a:r>
            <a:r>
              <a:rPr lang="en-CA" sz="1950" i="1" dirty="0">
                <a:solidFill>
                  <a:srgbClr val="00B0F0"/>
                </a:solidFill>
              </a:rPr>
              <a:t> GMBH</a:t>
            </a:r>
            <a:r>
              <a:rPr lang="en-CA" sz="1950" dirty="0">
                <a:solidFill>
                  <a:srgbClr val="00B0F0"/>
                </a:solidFill>
              </a:rPr>
              <a:t> </a:t>
            </a:r>
            <a:r>
              <a:rPr lang="en-CA" sz="1950" dirty="0">
                <a:solidFill>
                  <a:schemeClr val="bg1"/>
                </a:solidFill>
              </a:rPr>
              <a:t>2016 FC 223</a:t>
            </a:r>
          </a:p>
          <a:p>
            <a:pPr>
              <a:lnSpc>
                <a:spcPct val="120000"/>
              </a:lnSpc>
              <a:defRPr/>
            </a:pPr>
            <a:r>
              <a:rPr lang="en-CA" sz="1950" dirty="0">
                <a:solidFill>
                  <a:srgbClr val="FFFF00"/>
                </a:solidFill>
              </a:rPr>
              <a:t>Specialty Software Inc. </a:t>
            </a:r>
            <a:r>
              <a:rPr lang="en-CA" sz="1950" dirty="0">
                <a:solidFill>
                  <a:schemeClr val="bg1"/>
                </a:solidFill>
              </a:rPr>
              <a:t>registered the </a:t>
            </a:r>
            <a:r>
              <a:rPr lang="en-CA" sz="1950" dirty="0">
                <a:solidFill>
                  <a:srgbClr val="FFFF00"/>
                </a:solidFill>
              </a:rPr>
              <a:t>TM “MEDINET” </a:t>
            </a:r>
            <a:r>
              <a:rPr lang="en-CA" sz="1950" dirty="0">
                <a:solidFill>
                  <a:schemeClr val="bg1"/>
                </a:solidFill>
              </a:rPr>
              <a:t>in association w. computer software programs. </a:t>
            </a:r>
          </a:p>
          <a:p>
            <a:pPr>
              <a:lnSpc>
                <a:spcPct val="120000"/>
              </a:lnSpc>
              <a:defRPr/>
            </a:pPr>
            <a:r>
              <a:rPr lang="en-CA" sz="1950" dirty="0">
                <a:solidFill>
                  <a:srgbClr val="FFFF00"/>
                </a:solidFill>
              </a:rPr>
              <a:t>Mark was registered in relation to wares, not services</a:t>
            </a:r>
            <a:r>
              <a:rPr lang="en-CA" sz="1950" dirty="0">
                <a:solidFill>
                  <a:schemeClr val="bg1"/>
                </a:solidFill>
              </a:rPr>
              <a:t>.</a:t>
            </a:r>
          </a:p>
          <a:p>
            <a:pPr>
              <a:lnSpc>
                <a:spcPct val="120000"/>
              </a:lnSpc>
              <a:defRPr/>
            </a:pPr>
            <a:r>
              <a:rPr lang="en-CA" sz="1950" dirty="0">
                <a:solidFill>
                  <a:schemeClr val="bg1"/>
                </a:solidFill>
              </a:rPr>
              <a:t>…2013 – </a:t>
            </a:r>
            <a:r>
              <a:rPr lang="en-CA" sz="1950" dirty="0" err="1">
                <a:solidFill>
                  <a:srgbClr val="FFFF00"/>
                </a:solidFill>
              </a:rPr>
              <a:t>Bewatec</a:t>
            </a:r>
            <a:r>
              <a:rPr lang="en-CA" sz="1950" dirty="0">
                <a:solidFill>
                  <a:srgbClr val="FFFF00"/>
                </a:solidFill>
              </a:rPr>
              <a:t> attempted to have this mark expunged </a:t>
            </a:r>
            <a:r>
              <a:rPr lang="en-CA" sz="1950" dirty="0">
                <a:solidFill>
                  <a:schemeClr val="bg1"/>
                </a:solidFill>
              </a:rPr>
              <a:t>from the register.</a:t>
            </a:r>
          </a:p>
          <a:p>
            <a:pPr>
              <a:lnSpc>
                <a:spcPct val="120000"/>
              </a:lnSpc>
              <a:defRPr/>
            </a:pPr>
            <a:r>
              <a:rPr lang="en-CA" sz="1950" dirty="0">
                <a:solidFill>
                  <a:srgbClr val="FF0000"/>
                </a:solidFill>
              </a:rPr>
              <a:t>To avoid expungement, Specialty had to show evidence of its use of the mark between November 22, 2010, and November 22, 2013. </a:t>
            </a:r>
          </a:p>
          <a:p>
            <a:pPr>
              <a:lnSpc>
                <a:spcPct val="120000"/>
              </a:lnSpc>
              <a:defRPr/>
            </a:pPr>
            <a:r>
              <a:rPr lang="en-CA" sz="1950" dirty="0">
                <a:solidFill>
                  <a:schemeClr val="bg1"/>
                </a:solidFill>
              </a:rPr>
              <a:t>Ultimately, </a:t>
            </a:r>
            <a:r>
              <a:rPr lang="en-CA" sz="1950" dirty="0">
                <a:solidFill>
                  <a:srgbClr val="FFFF00"/>
                </a:solidFill>
              </a:rPr>
              <a:t>Specialty provided evidence of use</a:t>
            </a:r>
            <a:r>
              <a:rPr lang="en-CA" sz="1950" dirty="0">
                <a:solidFill>
                  <a:schemeClr val="bg1"/>
                </a:solidFill>
              </a:rPr>
              <a:t>. </a:t>
            </a:r>
            <a:r>
              <a:rPr lang="en-CA" sz="1950" dirty="0">
                <a:solidFill>
                  <a:srgbClr val="FF0000"/>
                </a:solidFill>
              </a:rPr>
              <a:t>But was this use in relation to wares? </a:t>
            </a:r>
          </a:p>
          <a:p>
            <a:pPr>
              <a:lnSpc>
                <a:spcPct val="120000"/>
              </a:lnSpc>
              <a:defRPr/>
            </a:pPr>
            <a:r>
              <a:rPr lang="en-US" sz="1950" dirty="0" err="1">
                <a:solidFill>
                  <a:srgbClr val="FF0000"/>
                </a:solidFill>
              </a:rPr>
              <a:t>Speciality</a:t>
            </a:r>
            <a:r>
              <a:rPr lang="en-US" sz="1950" dirty="0">
                <a:solidFill>
                  <a:srgbClr val="FF0000"/>
                </a:solidFill>
              </a:rPr>
              <a:t> used to sell its software on disks</a:t>
            </a:r>
            <a:r>
              <a:rPr lang="en-US" sz="1950" dirty="0">
                <a:solidFill>
                  <a:srgbClr val="FFFF00"/>
                </a:solidFill>
              </a:rPr>
              <a:t>.</a:t>
            </a:r>
            <a:r>
              <a:rPr lang="en-CA" sz="1950" dirty="0">
                <a:solidFill>
                  <a:srgbClr val="FFFF00"/>
                </a:solidFill>
              </a:rPr>
              <a:t> </a:t>
            </a:r>
            <a:r>
              <a:rPr lang="en-US" sz="1950" dirty="0">
                <a:solidFill>
                  <a:srgbClr val="FFFF00"/>
                </a:solidFill>
              </a:rPr>
              <a:t>Now, clients obtain access to the software over the Internet</a:t>
            </a:r>
            <a:r>
              <a:rPr lang="en-US" sz="1950" dirty="0">
                <a:solidFill>
                  <a:schemeClr val="bg1"/>
                </a:solidFill>
              </a:rPr>
              <a:t>.</a:t>
            </a:r>
          </a:p>
          <a:p>
            <a:pPr marL="0" indent="0">
              <a:buFont typeface="Arial" panose="020B0604020202020204" pitchFamily="34" charset="0"/>
              <a:buNone/>
              <a:defRPr/>
            </a:pPr>
            <a:endParaRPr lang="en-CA" sz="2100" dirty="0">
              <a:solidFill>
                <a:schemeClr val="bg1"/>
              </a:solidFill>
            </a:endParaRPr>
          </a:p>
        </p:txBody>
      </p:sp>
      <p:sp>
        <p:nvSpPr>
          <p:cNvPr id="256003" name="Slide Number Placeholder 3">
            <a:extLst>
              <a:ext uri="{FF2B5EF4-FFF2-40B4-BE49-F238E27FC236}">
                <a16:creationId xmlns:a16="http://schemas.microsoft.com/office/drawing/2014/main" id="{BB47567E-1295-6055-E04E-8D9823BDA22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B6E740B-7112-3E42-83BA-82CC8D277C02}"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DC04A1-2461-29AF-7FFA-C83A839A88FE}"/>
              </a:ext>
            </a:extLst>
          </p:cNvPr>
          <p:cNvSpPr>
            <a:spLocks noGrp="1"/>
          </p:cNvSpPr>
          <p:nvPr>
            <p:ph type="title"/>
          </p:nvPr>
        </p:nvSpPr>
        <p:spPr>
          <a:xfrm>
            <a:off x="1485900" y="107950"/>
            <a:ext cx="6172200" cy="498475"/>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B4CF7C13-7B65-0677-8668-89939777E086}"/>
              </a:ext>
            </a:extLst>
          </p:cNvPr>
          <p:cNvSpPr>
            <a:spLocks noGrp="1"/>
          </p:cNvSpPr>
          <p:nvPr>
            <p:ph idx="1"/>
          </p:nvPr>
        </p:nvSpPr>
        <p:spPr>
          <a:xfrm>
            <a:off x="179388" y="915988"/>
            <a:ext cx="8785225" cy="3959225"/>
          </a:xfrm>
        </p:spPr>
        <p:txBody>
          <a:bodyPr>
            <a:normAutofit fontScale="85000" lnSpcReduction="10000"/>
          </a:bodyPr>
          <a:lstStyle/>
          <a:p>
            <a:pPr marL="0" indent="0">
              <a:lnSpc>
                <a:spcPct val="110000"/>
              </a:lnSpc>
              <a:buFont typeface="Arial" panose="020B0604020202020204" pitchFamily="34" charset="0"/>
              <a:buNone/>
              <a:defRPr/>
            </a:pPr>
            <a:r>
              <a:rPr lang="en-CA" sz="1425" b="1" i="1" dirty="0">
                <a:solidFill>
                  <a:schemeClr val="bg1"/>
                </a:solidFill>
              </a:rPr>
              <a:t>4</a:t>
            </a:r>
            <a:r>
              <a:rPr lang="en-CA" sz="1425" i="1" dirty="0">
                <a:solidFill>
                  <a:schemeClr val="bg1"/>
                </a:solidFill>
              </a:rPr>
              <a:t> </a:t>
            </a:r>
            <a:r>
              <a:rPr lang="en-CA" sz="1425" b="1" i="1" dirty="0">
                <a:solidFill>
                  <a:schemeClr val="bg1"/>
                </a:solidFill>
              </a:rPr>
              <a:t>(1)</a:t>
            </a:r>
            <a:r>
              <a:rPr lang="en-CA" sz="1425" i="1" dirty="0">
                <a:solidFill>
                  <a:schemeClr val="bg1"/>
                </a:solidFill>
              </a:rPr>
              <a:t> A trade-mark is deemed to be used in association with </a:t>
            </a:r>
            <a:r>
              <a:rPr lang="en-CA" sz="1425" i="1" dirty="0">
                <a:solidFill>
                  <a:srgbClr val="FF0000"/>
                </a:solidFill>
              </a:rPr>
              <a:t>goods</a:t>
            </a:r>
            <a:r>
              <a:rPr lang="en-CA" sz="1425" i="1" dirty="0">
                <a:solidFill>
                  <a:schemeClr val="bg1"/>
                </a:solidFill>
              </a:rPr>
              <a:t> if, at the time of the </a:t>
            </a:r>
            <a:r>
              <a:rPr lang="en-CA" sz="1425" i="1" dirty="0">
                <a:solidFill>
                  <a:srgbClr val="FF0000"/>
                </a:solidFill>
              </a:rPr>
              <a:t>transfer</a:t>
            </a:r>
            <a:r>
              <a:rPr lang="en-CA" sz="1425" i="1" dirty="0">
                <a:solidFill>
                  <a:schemeClr val="bg1"/>
                </a:solidFill>
              </a:rPr>
              <a:t> of the </a:t>
            </a:r>
            <a:r>
              <a:rPr lang="en-CA" sz="1425" i="1" dirty="0">
                <a:solidFill>
                  <a:srgbClr val="FF0000"/>
                </a:solidFill>
              </a:rPr>
              <a:t>property</a:t>
            </a:r>
            <a:r>
              <a:rPr lang="en-CA" sz="1425" i="1" dirty="0">
                <a:solidFill>
                  <a:schemeClr val="bg1"/>
                </a:solidFill>
              </a:rPr>
              <a:t> in or possession of the goods, in the normal course of trade, it is marked on the goods themselves or on the packages in which they are distributed or it is in any other manner so associated with the goods that notice of the association is then given to the person to whom the property or possession is transferred.</a:t>
            </a:r>
          </a:p>
          <a:p>
            <a:pPr>
              <a:lnSpc>
                <a:spcPct val="110000"/>
              </a:lnSpc>
              <a:defRPr/>
            </a:pPr>
            <a:r>
              <a:rPr lang="en-CA" sz="2325" dirty="0">
                <a:solidFill>
                  <a:srgbClr val="FFFF00"/>
                </a:solidFill>
              </a:rPr>
              <a:t>Is there a “good” here? If so, what is the good? </a:t>
            </a:r>
          </a:p>
          <a:p>
            <a:pPr>
              <a:lnSpc>
                <a:spcPct val="110000"/>
              </a:lnSpc>
              <a:defRPr/>
            </a:pPr>
            <a:r>
              <a:rPr lang="en-CA" sz="2325" dirty="0">
                <a:solidFill>
                  <a:srgbClr val="FF0000"/>
                </a:solidFill>
              </a:rPr>
              <a:t>The good is the license to use the software</a:t>
            </a:r>
            <a:r>
              <a:rPr lang="en-CA" sz="2325" dirty="0">
                <a:solidFill>
                  <a:srgbClr val="FFFF00"/>
                </a:solidFill>
              </a:rPr>
              <a:t>. </a:t>
            </a:r>
          </a:p>
          <a:p>
            <a:pPr>
              <a:lnSpc>
                <a:spcPct val="110000"/>
              </a:lnSpc>
              <a:defRPr/>
            </a:pPr>
            <a:r>
              <a:rPr lang="en-CA" sz="2325" dirty="0">
                <a:solidFill>
                  <a:srgbClr val="FFFF00"/>
                </a:solidFill>
              </a:rPr>
              <a:t>The property is the right or the entitlement to enjoy the use of the license.</a:t>
            </a:r>
          </a:p>
          <a:p>
            <a:pPr>
              <a:lnSpc>
                <a:spcPct val="110000"/>
              </a:lnSpc>
              <a:defRPr/>
            </a:pPr>
            <a:r>
              <a:rPr lang="en-CA" sz="2325" dirty="0">
                <a:solidFill>
                  <a:srgbClr val="FFFF00"/>
                </a:solidFill>
              </a:rPr>
              <a:t>The transfer occurred through the granting of access in the form of login credentials.</a:t>
            </a:r>
          </a:p>
          <a:p>
            <a:pPr>
              <a:lnSpc>
                <a:spcPct val="110000"/>
              </a:lnSpc>
              <a:defRPr/>
            </a:pPr>
            <a:r>
              <a:rPr lang="en-CA" sz="2325" dirty="0">
                <a:solidFill>
                  <a:srgbClr val="FFFF00"/>
                </a:solidFill>
              </a:rPr>
              <a:t>The mark is visible throughout this process. </a:t>
            </a:r>
          </a:p>
          <a:p>
            <a:pPr>
              <a:lnSpc>
                <a:spcPct val="110000"/>
              </a:lnSpc>
              <a:defRPr/>
            </a:pPr>
            <a:r>
              <a:rPr lang="en-CA" sz="2325" dirty="0">
                <a:solidFill>
                  <a:srgbClr val="FFFF00"/>
                </a:solidFill>
              </a:rPr>
              <a:t>The disk, then, is just one means by which a transfer can occur. It can also occur through other ways (i.e., granting of access in the form of login credentials). </a:t>
            </a:r>
          </a:p>
          <a:p>
            <a:pPr marL="0" indent="0">
              <a:buFont typeface="Arial" panose="020B0604020202020204" pitchFamily="34" charset="0"/>
              <a:buNone/>
              <a:defRPr/>
            </a:pPr>
            <a:endParaRPr lang="en-CA" sz="2100" dirty="0">
              <a:solidFill>
                <a:schemeClr val="bg1"/>
              </a:solidFill>
            </a:endParaRPr>
          </a:p>
          <a:p>
            <a:pPr>
              <a:defRPr/>
            </a:pPr>
            <a:endParaRPr lang="en-US" sz="2100" dirty="0">
              <a:solidFill>
                <a:schemeClr val="bg1"/>
              </a:solidFill>
            </a:endParaRPr>
          </a:p>
        </p:txBody>
      </p:sp>
      <p:sp>
        <p:nvSpPr>
          <p:cNvPr id="260099" name="Slide Number Placeholder 3">
            <a:extLst>
              <a:ext uri="{FF2B5EF4-FFF2-40B4-BE49-F238E27FC236}">
                <a16:creationId xmlns:a16="http://schemas.microsoft.com/office/drawing/2014/main" id="{BD2E089B-3FB2-D86B-7998-93AB93F0B7E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FCD5DAD-9A8C-E044-A3E5-333FA7D67065}"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8ED771-BF3F-0AE3-9001-2DD296D72248}"/>
              </a:ext>
            </a:extLst>
          </p:cNvPr>
          <p:cNvSpPr>
            <a:spLocks noGrp="1"/>
          </p:cNvSpPr>
          <p:nvPr>
            <p:ph type="title"/>
          </p:nvPr>
        </p:nvSpPr>
        <p:spPr>
          <a:xfrm>
            <a:off x="1485900" y="28575"/>
            <a:ext cx="6172200" cy="646113"/>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6C018DEF-4A3A-257B-55C0-B89066BD1C53}"/>
              </a:ext>
            </a:extLst>
          </p:cNvPr>
          <p:cNvSpPr>
            <a:spLocks noGrp="1"/>
          </p:cNvSpPr>
          <p:nvPr>
            <p:ph idx="1"/>
          </p:nvPr>
        </p:nvSpPr>
        <p:spPr>
          <a:xfrm>
            <a:off x="107950" y="987425"/>
            <a:ext cx="8856663" cy="4030663"/>
          </a:xfrm>
        </p:spPr>
        <p:txBody>
          <a:bodyPr>
            <a:normAutofit fontScale="62500" lnSpcReduction="20000"/>
          </a:bodyPr>
          <a:lstStyle/>
          <a:p>
            <a:pPr>
              <a:lnSpc>
                <a:spcPct val="120000"/>
              </a:lnSpc>
              <a:defRPr/>
            </a:pPr>
            <a:r>
              <a:rPr lang="en-CA" sz="4500" dirty="0">
                <a:solidFill>
                  <a:schemeClr val="bg1"/>
                </a:solidFill>
              </a:rPr>
              <a:t>Has a TM been used within the meaning of s. 4(1) </a:t>
            </a:r>
            <a:r>
              <a:rPr lang="en-CA" sz="4500" dirty="0">
                <a:solidFill>
                  <a:srgbClr val="FF0000"/>
                </a:solidFill>
              </a:rPr>
              <a:t>“</a:t>
            </a:r>
            <a:r>
              <a:rPr lang="en-US" sz="4500" i="1" dirty="0">
                <a:solidFill>
                  <a:schemeClr val="bg1"/>
                </a:solidFill>
              </a:rPr>
              <a:t>in the </a:t>
            </a:r>
            <a:r>
              <a:rPr lang="en-US" sz="4500" i="1" dirty="0">
                <a:solidFill>
                  <a:srgbClr val="FFFF00"/>
                </a:solidFill>
              </a:rPr>
              <a:t>normal course of trade</a:t>
            </a:r>
            <a:r>
              <a:rPr lang="en-US" sz="4500" i="1" dirty="0">
                <a:solidFill>
                  <a:srgbClr val="FF0000"/>
                </a:solidFill>
              </a:rPr>
              <a:t>”</a:t>
            </a:r>
            <a:r>
              <a:rPr lang="en-CA" sz="4500" dirty="0">
                <a:solidFill>
                  <a:schemeClr val="bg1"/>
                </a:solidFill>
              </a:rPr>
              <a:t> where </a:t>
            </a:r>
            <a:r>
              <a:rPr lang="en-CA" sz="4500" dirty="0">
                <a:solidFill>
                  <a:srgbClr val="FFFF00"/>
                </a:solidFill>
              </a:rPr>
              <a:t>goods are given away for free, as opposed to being sold</a:t>
            </a:r>
            <a:r>
              <a:rPr lang="en-CA" sz="4500" dirty="0">
                <a:solidFill>
                  <a:srgbClr val="FF0000"/>
                </a:solidFill>
              </a:rPr>
              <a:t>? </a:t>
            </a:r>
            <a:endParaRPr lang="en-US" sz="4500" dirty="0">
              <a:solidFill>
                <a:srgbClr val="FF0000"/>
              </a:solidFill>
            </a:endParaRPr>
          </a:p>
          <a:p>
            <a:pPr>
              <a:lnSpc>
                <a:spcPct val="120000"/>
              </a:lnSpc>
              <a:defRPr/>
            </a:pPr>
            <a:r>
              <a:rPr lang="en-CA" sz="4500" dirty="0">
                <a:solidFill>
                  <a:schemeClr val="bg1"/>
                </a:solidFill>
              </a:rPr>
              <a:t>See </a:t>
            </a:r>
            <a:r>
              <a:rPr lang="en-CA" sz="4500" i="1" dirty="0" err="1">
                <a:solidFill>
                  <a:srgbClr val="00B0F0"/>
                </a:solidFill>
              </a:rPr>
              <a:t>Distrimedic</a:t>
            </a:r>
            <a:r>
              <a:rPr lang="en-CA" sz="4500" i="1" dirty="0">
                <a:solidFill>
                  <a:srgbClr val="00B0F0"/>
                </a:solidFill>
              </a:rPr>
              <a:t> Inc. v. </a:t>
            </a:r>
            <a:r>
              <a:rPr lang="en-CA" sz="4500" i="1" dirty="0" err="1">
                <a:solidFill>
                  <a:srgbClr val="00B0F0"/>
                </a:solidFill>
              </a:rPr>
              <a:t>Dispill</a:t>
            </a:r>
            <a:r>
              <a:rPr lang="en-CA" sz="4500" i="1" dirty="0">
                <a:solidFill>
                  <a:srgbClr val="00B0F0"/>
                </a:solidFill>
              </a:rPr>
              <a:t> Inc</a:t>
            </a:r>
            <a:r>
              <a:rPr lang="en-CA" sz="4500" dirty="0">
                <a:solidFill>
                  <a:schemeClr val="bg1"/>
                </a:solidFill>
              </a:rPr>
              <a:t>., </a:t>
            </a:r>
            <a:r>
              <a:rPr lang="en-US" sz="4500" dirty="0">
                <a:solidFill>
                  <a:schemeClr val="bg1"/>
                </a:solidFill>
              </a:rPr>
              <a:t>2013 FC 1043 </a:t>
            </a:r>
            <a:r>
              <a:rPr lang="en-US" sz="4500" i="1" dirty="0">
                <a:solidFill>
                  <a:schemeClr val="bg1"/>
                </a:solidFill>
              </a:rPr>
              <a:t>[302] … The expression "in the normal course of trade"…</a:t>
            </a:r>
            <a:r>
              <a:rPr lang="en-US" sz="4500" i="1" dirty="0">
                <a:solidFill>
                  <a:srgbClr val="FFFF00"/>
                </a:solidFill>
              </a:rPr>
              <a:t>requires some payment or exchange</a:t>
            </a:r>
            <a:r>
              <a:rPr lang="en-US" sz="4500" i="1" dirty="0">
                <a:solidFill>
                  <a:schemeClr val="bg1"/>
                </a:solidFill>
              </a:rPr>
              <a:t>, which excludes the use of a trade-mark in situations where the wares are given away for free or donated.</a:t>
            </a:r>
            <a:r>
              <a:rPr lang="en-CA" sz="4500" i="1" dirty="0">
                <a:solidFill>
                  <a:schemeClr val="bg1"/>
                </a:solidFill>
              </a:rPr>
              <a:t> </a:t>
            </a:r>
            <a:r>
              <a:rPr lang="en-US" sz="4500" i="1" dirty="0">
                <a:solidFill>
                  <a:schemeClr val="bg1"/>
                </a:solidFill>
              </a:rPr>
              <a:t> </a:t>
            </a:r>
          </a:p>
          <a:p>
            <a:pPr lvl="1">
              <a:defRPr/>
            </a:pPr>
            <a:endParaRPr lang="en-US" dirty="0">
              <a:solidFill>
                <a:schemeClr val="bg1"/>
              </a:solidFill>
            </a:endParaRPr>
          </a:p>
        </p:txBody>
      </p:sp>
      <p:sp>
        <p:nvSpPr>
          <p:cNvPr id="262147" name="Slide Number Placeholder 3">
            <a:extLst>
              <a:ext uri="{FF2B5EF4-FFF2-40B4-BE49-F238E27FC236}">
                <a16:creationId xmlns:a16="http://schemas.microsoft.com/office/drawing/2014/main" id="{67F451CD-DDE5-05D7-254D-7CA4DF14F2B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DDD6E4F-A078-3041-BF43-C441C8925F0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extBox 1">
            <a:extLst>
              <a:ext uri="{FF2B5EF4-FFF2-40B4-BE49-F238E27FC236}">
                <a16:creationId xmlns:a16="http://schemas.microsoft.com/office/drawing/2014/main" id="{E568B24A-FF8D-DDC1-BD96-86E24ECCA24B}"/>
              </a:ext>
            </a:extLst>
          </p:cNvPr>
          <p:cNvSpPr txBox="1">
            <a:spLocks noChangeArrowheads="1"/>
          </p:cNvSpPr>
          <p:nvPr/>
        </p:nvSpPr>
        <p:spPr bwMode="auto">
          <a:xfrm>
            <a:off x="2749550" y="268288"/>
            <a:ext cx="3644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8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264194" name="TextBox 3">
            <a:extLst>
              <a:ext uri="{FF2B5EF4-FFF2-40B4-BE49-F238E27FC236}">
                <a16:creationId xmlns:a16="http://schemas.microsoft.com/office/drawing/2014/main" id="{CBA6A867-EE51-37F6-6F73-3CFCFFC6CAB2}"/>
              </a:ext>
            </a:extLst>
          </p:cNvPr>
          <p:cNvSpPr txBox="1">
            <a:spLocks noChangeArrowheads="1"/>
          </p:cNvSpPr>
          <p:nvPr/>
        </p:nvSpPr>
        <p:spPr bwMode="auto">
          <a:xfrm>
            <a:off x="431800" y="1389063"/>
            <a:ext cx="82804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4(2) A trade-mark is </a:t>
            </a:r>
            <a:r>
              <a:rPr kumimoji="0" lang="en-US" altLang="en-US" sz="40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deemed to be used in association with </a:t>
            </a:r>
            <a:r>
              <a:rPr kumimoji="0" lang="en-US" altLang="en-US" sz="40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services</a:t>
            </a:r>
            <a:r>
              <a:rPr kumimoji="0" lang="en-US" altLang="en-US" sz="40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0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if it is used or displayed in the performance or advertising</a:t>
            </a:r>
            <a:r>
              <a:rPr kumimoji="0" lang="en-US" altLang="en-US" sz="40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of those services.</a:t>
            </a:r>
            <a:endParaRPr kumimoji="0" lang="en-CA" altLang="en-US" sz="40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AF128D-532A-871F-42EE-1A12C648EA68}"/>
              </a:ext>
            </a:extLst>
          </p:cNvPr>
          <p:cNvSpPr>
            <a:spLocks noGrp="1"/>
          </p:cNvSpPr>
          <p:nvPr>
            <p:ph sz="quarter" idx="10"/>
          </p:nvPr>
        </p:nvSpPr>
        <p:spPr>
          <a:xfrm>
            <a:off x="1485900" y="1075434"/>
            <a:ext cx="6172200" cy="2825029"/>
          </a:xfrm>
        </p:spPr>
        <p:txBody>
          <a:bodyPr/>
          <a:lstStyle/>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PLEASE </a:t>
            </a:r>
          </a:p>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SIGN UP</a:t>
            </a:r>
          </a:p>
        </p:txBody>
      </p:sp>
    </p:spTree>
    <p:extLst>
      <p:ext uri="{BB962C8B-B14F-4D97-AF65-F5344CB8AC3E}">
        <p14:creationId xmlns:p14="http://schemas.microsoft.com/office/powerpoint/2010/main" val="38716590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E24C32-9B64-906B-66A1-80728BB607E8}"/>
              </a:ext>
            </a:extLst>
          </p:cNvPr>
          <p:cNvSpPr>
            <a:spLocks noGrp="1"/>
          </p:cNvSpPr>
          <p:nvPr>
            <p:ph type="title"/>
          </p:nvPr>
        </p:nvSpPr>
        <p:spPr>
          <a:xfrm>
            <a:off x="1485900" y="0"/>
            <a:ext cx="6172200" cy="727075"/>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9F05054C-86F6-DC41-5CC4-C4F2BE064FC5}"/>
              </a:ext>
            </a:extLst>
          </p:cNvPr>
          <p:cNvSpPr>
            <a:spLocks noGrp="1"/>
          </p:cNvSpPr>
          <p:nvPr>
            <p:ph idx="1"/>
          </p:nvPr>
        </p:nvSpPr>
        <p:spPr>
          <a:xfrm>
            <a:off x="107950" y="744538"/>
            <a:ext cx="8928100" cy="4348162"/>
          </a:xfrm>
        </p:spPr>
        <p:txBody>
          <a:bodyPr>
            <a:noAutofit/>
          </a:bodyPr>
          <a:lstStyle/>
          <a:p>
            <a:pPr marL="0" indent="0">
              <a:buFont typeface="Arial" panose="020B0604020202020204" pitchFamily="34" charset="0"/>
              <a:buNone/>
              <a:defRPr/>
            </a:pPr>
            <a:r>
              <a:rPr lang="en-CA" sz="2300" i="1" dirty="0">
                <a:solidFill>
                  <a:srgbClr val="00B0F0"/>
                </a:solidFill>
              </a:rPr>
              <a:t>Gesco Industries Inc v. Sim &amp; McBurney </a:t>
            </a:r>
            <a:r>
              <a:rPr lang="en-CA" sz="2300" dirty="0">
                <a:solidFill>
                  <a:schemeClr val="bg1"/>
                </a:solidFill>
              </a:rPr>
              <a:t>(2000) 9 CPR (4</a:t>
            </a:r>
            <a:r>
              <a:rPr lang="en-CA" sz="2300" baseline="30000" dirty="0">
                <a:solidFill>
                  <a:schemeClr val="bg1"/>
                </a:solidFill>
              </a:rPr>
              <a:t>th</a:t>
            </a:r>
            <a:r>
              <a:rPr lang="en-CA" sz="2300" dirty="0">
                <a:solidFill>
                  <a:schemeClr val="bg1"/>
                </a:solidFill>
              </a:rPr>
              <a:t>) 480 (FCA)</a:t>
            </a:r>
          </a:p>
          <a:p>
            <a:pPr>
              <a:defRPr/>
            </a:pPr>
            <a:r>
              <a:rPr lang="en-CA" sz="2300" dirty="0">
                <a:solidFill>
                  <a:schemeClr val="bg1"/>
                </a:solidFill>
              </a:rPr>
              <a:t>The </a:t>
            </a:r>
            <a:r>
              <a:rPr lang="en-CA" sz="2300" dirty="0">
                <a:solidFill>
                  <a:srgbClr val="FFFF00"/>
                </a:solidFill>
              </a:rPr>
              <a:t>Registrar of Trademarks </a:t>
            </a:r>
            <a:r>
              <a:rPr lang="en-CA" sz="2300" dirty="0">
                <a:solidFill>
                  <a:schemeClr val="bg1"/>
                </a:solidFill>
              </a:rPr>
              <a:t>had </a:t>
            </a:r>
            <a:r>
              <a:rPr lang="en-CA" sz="2300" dirty="0">
                <a:solidFill>
                  <a:srgbClr val="FFFF00"/>
                </a:solidFill>
              </a:rPr>
              <a:t>expunged</a:t>
            </a:r>
            <a:r>
              <a:rPr lang="en-CA" sz="2300" dirty="0">
                <a:solidFill>
                  <a:schemeClr val="bg1"/>
                </a:solidFill>
              </a:rPr>
              <a:t> </a:t>
            </a:r>
            <a:r>
              <a:rPr lang="en-CA" sz="2300" dirty="0" err="1">
                <a:solidFill>
                  <a:schemeClr val="bg1"/>
                </a:solidFill>
              </a:rPr>
              <a:t>Gesco's</a:t>
            </a:r>
            <a:r>
              <a:rPr lang="en-CA" sz="2300" dirty="0">
                <a:solidFill>
                  <a:schemeClr val="bg1"/>
                </a:solidFill>
              </a:rPr>
              <a:t> registration of the trademark </a:t>
            </a:r>
            <a:r>
              <a:rPr lang="en-CA" sz="2300" dirty="0">
                <a:solidFill>
                  <a:srgbClr val="FF0000"/>
                </a:solidFill>
              </a:rPr>
              <a:t>"</a:t>
            </a:r>
            <a:r>
              <a:rPr lang="en-CA" sz="2300" dirty="0" err="1">
                <a:solidFill>
                  <a:srgbClr val="FFFF00"/>
                </a:solidFill>
              </a:rPr>
              <a:t>Stainshield</a:t>
            </a:r>
            <a:r>
              <a:rPr lang="en-CA" sz="2300" dirty="0">
                <a:solidFill>
                  <a:schemeClr val="bg1"/>
                </a:solidFill>
              </a:rPr>
              <a:t>" for use in association with the services of stain resistant treatment for carpets and rugs. </a:t>
            </a:r>
          </a:p>
          <a:p>
            <a:pPr>
              <a:defRPr/>
            </a:pPr>
            <a:r>
              <a:rPr lang="en-CA" sz="2300" dirty="0">
                <a:solidFill>
                  <a:schemeClr val="bg1"/>
                </a:solidFill>
              </a:rPr>
              <a:t>The Registrar determined that </a:t>
            </a:r>
            <a:r>
              <a:rPr lang="en-CA" sz="2300" dirty="0">
                <a:solidFill>
                  <a:srgbClr val="FFFF00"/>
                </a:solidFill>
              </a:rPr>
              <a:t>Gesco failed to submit any evidence of use</a:t>
            </a:r>
            <a:r>
              <a:rPr lang="en-CA" sz="2300" dirty="0">
                <a:solidFill>
                  <a:schemeClr val="bg1"/>
                </a:solidFill>
              </a:rPr>
              <a:t> of the trademark. </a:t>
            </a:r>
          </a:p>
          <a:p>
            <a:pPr>
              <a:defRPr/>
            </a:pPr>
            <a:r>
              <a:rPr lang="en-CA" sz="2300" dirty="0">
                <a:solidFill>
                  <a:schemeClr val="bg1"/>
                </a:solidFill>
              </a:rPr>
              <a:t>Gesco appealed the Registrar's decision.</a:t>
            </a:r>
          </a:p>
          <a:p>
            <a:pPr>
              <a:defRPr/>
            </a:pPr>
            <a:r>
              <a:rPr lang="en-CA" sz="2300" dirty="0">
                <a:solidFill>
                  <a:srgbClr val="FF0000"/>
                </a:solidFill>
              </a:rPr>
              <a:t>FCA held </a:t>
            </a:r>
            <a:r>
              <a:rPr lang="en-CA" sz="2300" dirty="0">
                <a:solidFill>
                  <a:schemeClr val="bg1"/>
                </a:solidFill>
              </a:rPr>
              <a:t>that </a:t>
            </a:r>
            <a:r>
              <a:rPr lang="en-CA" sz="2300" dirty="0">
                <a:solidFill>
                  <a:srgbClr val="FFFF00"/>
                </a:solidFill>
              </a:rPr>
              <a:t>when a trademark is used in association </a:t>
            </a:r>
            <a:r>
              <a:rPr lang="en-CA" sz="2300" dirty="0">
                <a:solidFill>
                  <a:srgbClr val="FF0000"/>
                </a:solidFill>
              </a:rPr>
              <a:t>with services</a:t>
            </a:r>
            <a:r>
              <a:rPr lang="en-CA" sz="2300" dirty="0">
                <a:solidFill>
                  <a:schemeClr val="bg1"/>
                </a:solidFill>
              </a:rPr>
              <a:t>, </a:t>
            </a:r>
            <a:r>
              <a:rPr lang="en-CA" sz="2300" b="1" u="sng" dirty="0">
                <a:solidFill>
                  <a:srgbClr val="FF0000"/>
                </a:solidFill>
              </a:rPr>
              <a:t>the use does not have to occur in the normal course of trade</a:t>
            </a:r>
            <a:r>
              <a:rPr lang="en-CA" sz="2300" dirty="0">
                <a:solidFill>
                  <a:schemeClr val="bg1"/>
                </a:solidFill>
              </a:rPr>
              <a:t>.</a:t>
            </a:r>
          </a:p>
        </p:txBody>
      </p:sp>
      <p:sp>
        <p:nvSpPr>
          <p:cNvPr id="265219" name="Slide Number Placeholder 3">
            <a:extLst>
              <a:ext uri="{FF2B5EF4-FFF2-40B4-BE49-F238E27FC236}">
                <a16:creationId xmlns:a16="http://schemas.microsoft.com/office/drawing/2014/main" id="{B362589E-67C3-3401-3B57-2874EC883CA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F8DB9D9-0609-0148-8FB7-9471610EE819}"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576CD8-8648-8795-49B1-A3243A1EA142}"/>
              </a:ext>
            </a:extLst>
          </p:cNvPr>
          <p:cNvSpPr>
            <a:spLocks noGrp="1"/>
          </p:cNvSpPr>
          <p:nvPr>
            <p:ph type="title"/>
          </p:nvPr>
        </p:nvSpPr>
        <p:spPr>
          <a:xfrm>
            <a:off x="1485900" y="107950"/>
            <a:ext cx="6172200" cy="319088"/>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2E1901E1-734A-0BD4-5E2C-E6CB203DE896}"/>
              </a:ext>
            </a:extLst>
          </p:cNvPr>
          <p:cNvSpPr>
            <a:spLocks noGrp="1"/>
          </p:cNvSpPr>
          <p:nvPr>
            <p:ph idx="1"/>
          </p:nvPr>
        </p:nvSpPr>
        <p:spPr>
          <a:xfrm>
            <a:off x="107950" y="827088"/>
            <a:ext cx="8928100" cy="4121150"/>
          </a:xfrm>
        </p:spPr>
        <p:txBody>
          <a:bodyPr>
            <a:normAutofit lnSpcReduction="10000"/>
          </a:bodyPr>
          <a:lstStyle/>
          <a:p>
            <a:pPr marL="0" indent="0">
              <a:buFont typeface="Arial" panose="020B0604020202020204" pitchFamily="34" charset="0"/>
              <a:buNone/>
              <a:defRPr/>
            </a:pPr>
            <a:r>
              <a:rPr lang="en-CA" sz="2000" i="1" dirty="0">
                <a:solidFill>
                  <a:srgbClr val="00B0F0"/>
                </a:solidFill>
              </a:rPr>
              <a:t>Gesco Industries Inc v. Sim &amp; McBurney </a:t>
            </a:r>
            <a:r>
              <a:rPr lang="en-CA" sz="2000" dirty="0">
                <a:solidFill>
                  <a:schemeClr val="bg1"/>
                </a:solidFill>
              </a:rPr>
              <a:t>(2000) 9 CPR (4</a:t>
            </a:r>
            <a:r>
              <a:rPr lang="en-CA" sz="2000" baseline="30000" dirty="0">
                <a:solidFill>
                  <a:schemeClr val="bg1"/>
                </a:solidFill>
              </a:rPr>
              <a:t>th</a:t>
            </a:r>
            <a:r>
              <a:rPr lang="en-CA" sz="2000" dirty="0">
                <a:solidFill>
                  <a:schemeClr val="bg1"/>
                </a:solidFill>
              </a:rPr>
              <a:t>) 480 (FCA)</a:t>
            </a:r>
          </a:p>
          <a:p>
            <a:pPr>
              <a:defRPr/>
            </a:pPr>
            <a:r>
              <a:rPr lang="en-CA" sz="2000" dirty="0">
                <a:solidFill>
                  <a:srgbClr val="FFFF00"/>
                </a:solidFill>
              </a:rPr>
              <a:t>Rothstein J. </a:t>
            </a:r>
            <a:r>
              <a:rPr lang="en-CA" sz="2000" dirty="0">
                <a:solidFill>
                  <a:srgbClr val="FF0000"/>
                </a:solidFill>
              </a:rPr>
              <a:t>defines services broadly</a:t>
            </a:r>
            <a:r>
              <a:rPr lang="en-CA" sz="2000" dirty="0">
                <a:solidFill>
                  <a:schemeClr val="bg1"/>
                </a:solidFill>
              </a:rPr>
              <a:t>. </a:t>
            </a:r>
          </a:p>
          <a:p>
            <a:pPr>
              <a:defRPr/>
            </a:pPr>
            <a:r>
              <a:rPr lang="en-CA" sz="2000" dirty="0">
                <a:solidFill>
                  <a:schemeClr val="bg1"/>
                </a:solidFill>
              </a:rPr>
              <a:t>He accepts the reasoning of Strayer J in this regard: [para 10]</a:t>
            </a:r>
          </a:p>
          <a:p>
            <a:pPr>
              <a:defRPr/>
            </a:pPr>
            <a:r>
              <a:rPr lang="en-US" sz="2000" dirty="0">
                <a:solidFill>
                  <a:srgbClr val="FFFF00"/>
                </a:solidFill>
              </a:rPr>
              <a:t>No definition of services is given in the Trademarks Act because of the “plethora of services that the human mind is capable of conceiving”</a:t>
            </a:r>
            <a:endParaRPr lang="en-CA" sz="2000" dirty="0">
              <a:solidFill>
                <a:srgbClr val="FFFF00"/>
              </a:solidFill>
            </a:endParaRPr>
          </a:p>
          <a:p>
            <a:pPr>
              <a:defRPr/>
            </a:pPr>
            <a:r>
              <a:rPr lang="en-US" sz="2000" dirty="0">
                <a:solidFill>
                  <a:srgbClr val="FF0000"/>
                </a:solidFill>
              </a:rPr>
              <a:t>Term should be liberally construed</a:t>
            </a:r>
            <a:endParaRPr lang="en-CA" sz="2000" dirty="0">
              <a:solidFill>
                <a:srgbClr val="FF0000"/>
              </a:solidFill>
            </a:endParaRPr>
          </a:p>
          <a:p>
            <a:pPr>
              <a:defRPr/>
            </a:pPr>
            <a:r>
              <a:rPr lang="en-US" sz="2000" dirty="0">
                <a:solidFill>
                  <a:schemeClr val="bg1"/>
                </a:solidFill>
              </a:rPr>
              <a:t>Each case decided on its own facts, giving proper regard to judicial precedent. </a:t>
            </a:r>
            <a:endParaRPr lang="en-CA" sz="2000" dirty="0">
              <a:solidFill>
                <a:schemeClr val="bg1"/>
              </a:solidFill>
            </a:endParaRPr>
          </a:p>
          <a:p>
            <a:pPr>
              <a:defRPr/>
            </a:pPr>
            <a:r>
              <a:rPr lang="en-US" sz="2000" dirty="0">
                <a:solidFill>
                  <a:schemeClr val="bg1"/>
                </a:solidFill>
              </a:rPr>
              <a:t>Nothing to suggest that services with respect to which a TM may be established are limited to those which are not incidental or ancillary to the sale of goods.</a:t>
            </a:r>
            <a:endParaRPr lang="en-CA" sz="2000" dirty="0">
              <a:solidFill>
                <a:schemeClr val="bg1"/>
              </a:solidFill>
            </a:endParaRPr>
          </a:p>
          <a:p>
            <a:pPr>
              <a:defRPr/>
            </a:pPr>
            <a:r>
              <a:rPr lang="en-US" sz="2000" dirty="0">
                <a:solidFill>
                  <a:schemeClr val="bg1"/>
                </a:solidFill>
              </a:rPr>
              <a:t>So … </a:t>
            </a:r>
            <a:r>
              <a:rPr lang="en-US" sz="2000" dirty="0">
                <a:solidFill>
                  <a:srgbClr val="FFFF00"/>
                </a:solidFill>
              </a:rPr>
              <a:t>services can include services incidental or ancillary to the sale of goods</a:t>
            </a:r>
            <a:endParaRPr lang="en-CA" sz="2000" dirty="0">
              <a:solidFill>
                <a:srgbClr val="FFFF00"/>
              </a:solidFill>
            </a:endParaRPr>
          </a:p>
          <a:p>
            <a:pPr marL="0" indent="0">
              <a:buFont typeface="Arial" panose="020B0604020202020204" pitchFamily="34" charset="0"/>
              <a:buNone/>
              <a:defRPr/>
            </a:pPr>
            <a:endParaRPr lang="en-CA" dirty="0">
              <a:solidFill>
                <a:schemeClr val="bg1"/>
              </a:solidFill>
            </a:endParaRPr>
          </a:p>
        </p:txBody>
      </p:sp>
      <p:sp>
        <p:nvSpPr>
          <p:cNvPr id="267267" name="Slide Number Placeholder 3">
            <a:extLst>
              <a:ext uri="{FF2B5EF4-FFF2-40B4-BE49-F238E27FC236}">
                <a16:creationId xmlns:a16="http://schemas.microsoft.com/office/drawing/2014/main" id="{9177D072-D8F8-704D-8F97-BD7B09A3823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1838BC47-9E8C-C249-9144-044DF7474A6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09D22-1F54-BB8A-9C46-8AFF46B81165}"/>
              </a:ext>
            </a:extLst>
          </p:cNvPr>
          <p:cNvSpPr>
            <a:spLocks noGrp="1"/>
          </p:cNvSpPr>
          <p:nvPr>
            <p:ph type="title"/>
          </p:nvPr>
        </p:nvSpPr>
        <p:spPr>
          <a:xfrm>
            <a:off x="323850" y="84138"/>
            <a:ext cx="8064500" cy="641350"/>
          </a:xfrm>
        </p:spPr>
        <p:txBody>
          <a:bodyPr>
            <a:normAutofit fontScale="90000"/>
          </a:bodyPr>
          <a:lstStyle/>
          <a:p>
            <a:pPr>
              <a:defRPr/>
            </a:pPr>
            <a:r>
              <a:rPr lang="en-US" b="1" dirty="0">
                <a:solidFill>
                  <a:srgbClr val="FFFF00"/>
                </a:solidFill>
              </a:rPr>
              <a:t>Trademarks </a:t>
            </a:r>
            <a:r>
              <a:rPr lang="en-US" b="1" dirty="0">
                <a:solidFill>
                  <a:srgbClr val="FF0000"/>
                </a:solidFill>
              </a:rPr>
              <a:t>v. </a:t>
            </a:r>
            <a:r>
              <a:rPr lang="en-US" b="1" dirty="0">
                <a:solidFill>
                  <a:schemeClr val="bg1"/>
                </a:solidFill>
              </a:rPr>
              <a:t>Passing Off</a:t>
            </a:r>
          </a:p>
        </p:txBody>
      </p:sp>
      <p:sp>
        <p:nvSpPr>
          <p:cNvPr id="2" name="Content Placeholder 1">
            <a:extLst>
              <a:ext uri="{FF2B5EF4-FFF2-40B4-BE49-F238E27FC236}">
                <a16:creationId xmlns:a16="http://schemas.microsoft.com/office/drawing/2014/main" id="{62321126-C878-C831-9BEA-EFEFA8CADDCF}"/>
              </a:ext>
            </a:extLst>
          </p:cNvPr>
          <p:cNvSpPr>
            <a:spLocks noGrp="1"/>
          </p:cNvSpPr>
          <p:nvPr>
            <p:ph idx="1"/>
          </p:nvPr>
        </p:nvSpPr>
        <p:spPr>
          <a:xfrm>
            <a:off x="179388" y="987425"/>
            <a:ext cx="8785225" cy="3960813"/>
          </a:xfrm>
        </p:spPr>
        <p:txBody>
          <a:bodyPr>
            <a:noAutofit/>
          </a:bodyPr>
          <a:lstStyle/>
          <a:p>
            <a:pPr marL="0" indent="0">
              <a:buFont typeface="Arial" panose="020B0604020202020204" pitchFamily="34" charset="0"/>
              <a:buNone/>
              <a:defRPr/>
            </a:pPr>
            <a:r>
              <a:rPr lang="en-US" sz="2300" dirty="0">
                <a:solidFill>
                  <a:srgbClr val="FFFF00"/>
                </a:solidFill>
              </a:rPr>
              <a:t>Why would you want to register your TM</a:t>
            </a:r>
            <a:r>
              <a:rPr lang="en-US" sz="2300" dirty="0">
                <a:solidFill>
                  <a:srgbClr val="FF0000"/>
                </a:solidFill>
              </a:rPr>
              <a:t>? </a:t>
            </a:r>
          </a:p>
          <a:p>
            <a:pPr marL="0" indent="0">
              <a:buFont typeface="Arial" panose="020B0604020202020204" pitchFamily="34" charset="0"/>
              <a:buNone/>
              <a:defRPr/>
            </a:pPr>
            <a:r>
              <a:rPr lang="en-US" sz="2300" dirty="0">
                <a:solidFill>
                  <a:srgbClr val="FFFF00"/>
                </a:solidFill>
              </a:rPr>
              <a:t>Why not just rely on passing off</a:t>
            </a:r>
            <a:r>
              <a:rPr lang="en-US" sz="2300" dirty="0">
                <a:solidFill>
                  <a:srgbClr val="FF0000"/>
                </a:solidFill>
              </a:rPr>
              <a:t>?</a:t>
            </a:r>
          </a:p>
          <a:p>
            <a:pPr>
              <a:defRPr/>
            </a:pPr>
            <a:r>
              <a:rPr lang="en-US" sz="2300" dirty="0">
                <a:solidFill>
                  <a:schemeClr val="bg1"/>
                </a:solidFill>
              </a:rPr>
              <a:t>TM </a:t>
            </a:r>
            <a:r>
              <a:rPr lang="en-US" sz="2300" dirty="0">
                <a:solidFill>
                  <a:srgbClr val="FF0000"/>
                </a:solidFill>
              </a:rPr>
              <a:t>= </a:t>
            </a:r>
            <a:r>
              <a:rPr lang="en-US" sz="2300" dirty="0">
                <a:solidFill>
                  <a:srgbClr val="FFFF00"/>
                </a:solidFill>
              </a:rPr>
              <a:t>no proof of goodwill required</a:t>
            </a:r>
            <a:r>
              <a:rPr lang="en-US" sz="2300" dirty="0">
                <a:solidFill>
                  <a:schemeClr val="bg1"/>
                </a:solidFill>
              </a:rPr>
              <a:t>. </a:t>
            </a:r>
            <a:r>
              <a:rPr lang="en-US" sz="2300" dirty="0">
                <a:solidFill>
                  <a:srgbClr val="FF0000"/>
                </a:solidFill>
              </a:rPr>
              <a:t>Only proof of  use</a:t>
            </a:r>
            <a:r>
              <a:rPr lang="en-US" sz="2300" dirty="0">
                <a:solidFill>
                  <a:schemeClr val="bg1"/>
                </a:solidFill>
              </a:rPr>
              <a:t>.</a:t>
            </a:r>
          </a:p>
          <a:p>
            <a:pPr>
              <a:defRPr/>
            </a:pPr>
            <a:r>
              <a:rPr lang="en-CA" sz="2300" dirty="0">
                <a:solidFill>
                  <a:schemeClr val="bg1"/>
                </a:solidFill>
              </a:rPr>
              <a:t>Registration of a mark provides </a:t>
            </a:r>
            <a:r>
              <a:rPr lang="en-CA" sz="2300" dirty="0">
                <a:solidFill>
                  <a:srgbClr val="FF0000"/>
                </a:solidFill>
              </a:rPr>
              <a:t>nati</a:t>
            </a:r>
            <a:r>
              <a:rPr lang="en-CA" sz="2300" dirty="0">
                <a:solidFill>
                  <a:schemeClr val="bg1"/>
                </a:solidFill>
              </a:rPr>
              <a:t>ona</a:t>
            </a:r>
            <a:r>
              <a:rPr lang="en-CA" sz="2300" dirty="0">
                <a:solidFill>
                  <a:srgbClr val="FF0000"/>
                </a:solidFill>
              </a:rPr>
              <a:t>l</a:t>
            </a:r>
            <a:r>
              <a:rPr lang="en-CA" sz="2300" dirty="0">
                <a:solidFill>
                  <a:srgbClr val="FFFF00"/>
                </a:solidFill>
              </a:rPr>
              <a:t> </a:t>
            </a:r>
            <a:r>
              <a:rPr lang="en-CA" sz="2300" dirty="0">
                <a:solidFill>
                  <a:srgbClr val="FF0000"/>
                </a:solidFill>
              </a:rPr>
              <a:t>p</a:t>
            </a:r>
            <a:r>
              <a:rPr lang="en-CA" sz="2300" dirty="0">
                <a:solidFill>
                  <a:schemeClr val="bg1"/>
                </a:solidFill>
              </a:rPr>
              <a:t>rotec</a:t>
            </a:r>
            <a:r>
              <a:rPr lang="en-CA" sz="2300" dirty="0">
                <a:solidFill>
                  <a:srgbClr val="FF0000"/>
                </a:solidFill>
              </a:rPr>
              <a:t>tion</a:t>
            </a:r>
          </a:p>
          <a:p>
            <a:pPr>
              <a:defRPr/>
            </a:pPr>
            <a:r>
              <a:rPr lang="en-CA" sz="2300" dirty="0">
                <a:solidFill>
                  <a:schemeClr val="bg1"/>
                </a:solidFill>
              </a:rPr>
              <a:t>Registered marks are </a:t>
            </a:r>
            <a:r>
              <a:rPr lang="en-CA" sz="2300" dirty="0">
                <a:solidFill>
                  <a:srgbClr val="FFFF00"/>
                </a:solidFill>
              </a:rPr>
              <a:t>presumed valid </a:t>
            </a:r>
            <a:r>
              <a:rPr lang="en-CA" sz="2300" dirty="0">
                <a:solidFill>
                  <a:schemeClr val="bg1"/>
                </a:solidFill>
              </a:rPr>
              <a:t>for Canada for all the wares and services for which they are registered. </a:t>
            </a:r>
          </a:p>
          <a:p>
            <a:pPr>
              <a:defRPr/>
            </a:pPr>
            <a:r>
              <a:rPr lang="en-CA" sz="2300" dirty="0">
                <a:solidFill>
                  <a:schemeClr val="bg1">
                    <a:lumMod val="50000"/>
                  </a:schemeClr>
                </a:solidFill>
              </a:rPr>
              <a:t>s. </a:t>
            </a:r>
            <a:r>
              <a:rPr lang="en-CA" sz="2300" dirty="0">
                <a:solidFill>
                  <a:schemeClr val="bg1"/>
                </a:solidFill>
              </a:rPr>
              <a:t>22 </a:t>
            </a:r>
            <a:r>
              <a:rPr lang="en-CA" sz="2300" dirty="0">
                <a:solidFill>
                  <a:schemeClr val="bg1">
                    <a:lumMod val="50000"/>
                  </a:schemeClr>
                </a:solidFill>
              </a:rPr>
              <a:t>of the </a:t>
            </a:r>
            <a:r>
              <a:rPr lang="en-CA" sz="2300" dirty="0">
                <a:solidFill>
                  <a:schemeClr val="bg1"/>
                </a:solidFill>
              </a:rPr>
              <a:t>TMA </a:t>
            </a:r>
            <a:r>
              <a:rPr lang="en-CA" sz="2300" dirty="0">
                <a:solidFill>
                  <a:schemeClr val="bg1">
                    <a:lumMod val="50000"/>
                  </a:schemeClr>
                </a:solidFill>
              </a:rPr>
              <a:t>protects</a:t>
            </a:r>
            <a:r>
              <a:rPr lang="en-CA" sz="2300" dirty="0">
                <a:solidFill>
                  <a:schemeClr val="bg1"/>
                </a:solidFill>
              </a:rPr>
              <a:t> against </a:t>
            </a:r>
            <a:r>
              <a:rPr lang="en-CA" sz="2300" dirty="0">
                <a:solidFill>
                  <a:schemeClr val="bg1">
                    <a:lumMod val="50000"/>
                  </a:schemeClr>
                </a:solidFill>
              </a:rPr>
              <a:t>mark </a:t>
            </a:r>
            <a:r>
              <a:rPr lang="en-CA" sz="2300" dirty="0">
                <a:solidFill>
                  <a:schemeClr val="bg1"/>
                </a:solidFill>
              </a:rPr>
              <a:t>dilution</a:t>
            </a:r>
            <a:r>
              <a:rPr lang="en-CA" sz="2300" dirty="0">
                <a:solidFill>
                  <a:schemeClr val="bg1">
                    <a:lumMod val="50000"/>
                  </a:schemeClr>
                </a:solidFill>
              </a:rPr>
              <a:t>.</a:t>
            </a:r>
          </a:p>
          <a:p>
            <a:pPr>
              <a:defRPr/>
            </a:pPr>
            <a:r>
              <a:rPr lang="en-CA" sz="2300" dirty="0">
                <a:solidFill>
                  <a:srgbClr val="FF0000"/>
                </a:solidFill>
              </a:rPr>
              <a:t>In situations where a mark is deemed invalid, a passing off action might still succeed. </a:t>
            </a:r>
            <a:endParaRPr lang="en-US" sz="2300" dirty="0">
              <a:solidFill>
                <a:srgbClr val="FF0000"/>
              </a:solidFill>
            </a:endParaRPr>
          </a:p>
        </p:txBody>
      </p:sp>
      <p:sp>
        <p:nvSpPr>
          <p:cNvPr id="273411" name="Slide Number Placeholder 3">
            <a:extLst>
              <a:ext uri="{FF2B5EF4-FFF2-40B4-BE49-F238E27FC236}">
                <a16:creationId xmlns:a16="http://schemas.microsoft.com/office/drawing/2014/main" id="{2BF5FEFA-CCB7-9489-7699-0A2FBB98F5A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82D111B-9658-C145-9EF1-77F9B70D40C3}"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5DD7F7-97FE-B3AB-F115-1A8603878C0E}"/>
              </a:ext>
            </a:extLst>
          </p:cNvPr>
          <p:cNvSpPr>
            <a:spLocks noGrp="1"/>
          </p:cNvSpPr>
          <p:nvPr>
            <p:ph type="title"/>
          </p:nvPr>
        </p:nvSpPr>
        <p:spPr>
          <a:xfrm>
            <a:off x="287338" y="166688"/>
            <a:ext cx="8569325" cy="70802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Transfer </a:t>
            </a:r>
            <a:r>
              <a:rPr lang="en-US" dirty="0">
                <a:solidFill>
                  <a:srgbClr val="FF0000"/>
                </a:solidFill>
              </a:rPr>
              <a:t>&amp;</a:t>
            </a:r>
            <a:r>
              <a:rPr lang="en-US" dirty="0">
                <a:solidFill>
                  <a:schemeClr val="bg1"/>
                </a:solidFill>
              </a:rPr>
              <a:t> Licensing	</a:t>
            </a:r>
          </a:p>
        </p:txBody>
      </p:sp>
      <p:sp>
        <p:nvSpPr>
          <p:cNvPr id="275458" name="Content Placeholder 1">
            <a:extLst>
              <a:ext uri="{FF2B5EF4-FFF2-40B4-BE49-F238E27FC236}">
                <a16:creationId xmlns:a16="http://schemas.microsoft.com/office/drawing/2014/main" id="{8963856F-5F85-EE6E-B21C-3AC55753DA5E}"/>
              </a:ext>
            </a:extLst>
          </p:cNvPr>
          <p:cNvSpPr>
            <a:spLocks noGrp="1" noChangeArrowheads="1"/>
          </p:cNvSpPr>
          <p:nvPr>
            <p:ph idx="1"/>
          </p:nvPr>
        </p:nvSpPr>
        <p:spPr bwMode="auto">
          <a:xfrm>
            <a:off x="179388" y="1131888"/>
            <a:ext cx="8785225" cy="3844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600">
                <a:solidFill>
                  <a:schemeClr val="bg1"/>
                </a:solidFill>
              </a:rPr>
              <a:t>As a TM owner, </a:t>
            </a:r>
            <a:r>
              <a:rPr lang="en-US" altLang="en-US" sz="2600">
                <a:solidFill>
                  <a:srgbClr val="FFFF00"/>
                </a:solidFill>
              </a:rPr>
              <a:t>you can transfer your TM</a:t>
            </a:r>
            <a:r>
              <a:rPr lang="en-US" altLang="en-US" sz="2600">
                <a:solidFill>
                  <a:schemeClr val="bg1"/>
                </a:solidFill>
              </a:rPr>
              <a:t>.</a:t>
            </a:r>
          </a:p>
          <a:p>
            <a:r>
              <a:rPr lang="en-US" altLang="en-US" sz="2600">
                <a:solidFill>
                  <a:schemeClr val="bg1"/>
                </a:solidFill>
              </a:rPr>
              <a:t>Per s. 50 TMA you can also </a:t>
            </a:r>
            <a:r>
              <a:rPr lang="en-US" altLang="en-US" sz="2600">
                <a:solidFill>
                  <a:srgbClr val="FFFF00"/>
                </a:solidFill>
              </a:rPr>
              <a:t>permit another person to use your mark </a:t>
            </a:r>
            <a:r>
              <a:rPr lang="en-US" altLang="en-US" sz="2600">
                <a:solidFill>
                  <a:schemeClr val="bg1"/>
                </a:solidFill>
              </a:rPr>
              <a:t>without impairing the distinctiveness of the mark </a:t>
            </a:r>
            <a:r>
              <a:rPr lang="en-US" altLang="en-US" sz="2600">
                <a:solidFill>
                  <a:srgbClr val="FFFF00"/>
                </a:solidFill>
              </a:rPr>
              <a:t>provided that</a:t>
            </a:r>
            <a:r>
              <a:rPr lang="en-US" altLang="en-US" sz="2600">
                <a:solidFill>
                  <a:schemeClr val="bg1"/>
                </a:solidFill>
              </a:rPr>
              <a:t>:</a:t>
            </a:r>
          </a:p>
          <a:p>
            <a:pPr marL="1071563" lvl="2" indent="-385763">
              <a:buFont typeface="Arial" panose="020B0604020202020204" pitchFamily="34" charset="0"/>
              <a:buAutoNum type="arabicPeriod"/>
            </a:pPr>
            <a:r>
              <a:rPr lang="en-US" altLang="en-US" sz="2600">
                <a:solidFill>
                  <a:schemeClr val="bg1"/>
                </a:solidFill>
              </a:rPr>
              <a:t>A </a:t>
            </a:r>
            <a:r>
              <a:rPr lang="en-US" altLang="en-US" sz="2600">
                <a:solidFill>
                  <a:srgbClr val="FFFF00"/>
                </a:solidFill>
              </a:rPr>
              <a:t>licence </a:t>
            </a:r>
            <a:r>
              <a:rPr lang="en-US" altLang="en-US" sz="2600">
                <a:solidFill>
                  <a:schemeClr val="bg1"/>
                </a:solidFill>
              </a:rPr>
              <a:t>exists</a:t>
            </a:r>
          </a:p>
          <a:p>
            <a:pPr marL="1071563" lvl="2" indent="-385763">
              <a:buFont typeface="Arial" panose="020B0604020202020204" pitchFamily="34" charset="0"/>
              <a:buAutoNum type="arabicPeriod"/>
            </a:pPr>
            <a:r>
              <a:rPr lang="en-US" altLang="en-US" sz="2600">
                <a:solidFill>
                  <a:schemeClr val="bg1"/>
                </a:solidFill>
              </a:rPr>
              <a:t>Certain </a:t>
            </a:r>
            <a:r>
              <a:rPr lang="en-US" altLang="en-US" sz="2600">
                <a:solidFill>
                  <a:srgbClr val="FFFF00"/>
                </a:solidFill>
              </a:rPr>
              <a:t>controls are in place over </a:t>
            </a:r>
            <a:r>
              <a:rPr lang="en-US" altLang="en-US" sz="2600">
                <a:solidFill>
                  <a:schemeClr val="bg1"/>
                </a:solidFill>
              </a:rPr>
              <a:t>the </a:t>
            </a:r>
            <a:r>
              <a:rPr lang="en-US" altLang="en-US" sz="2600">
                <a:solidFill>
                  <a:srgbClr val="FFFF00"/>
                </a:solidFill>
              </a:rPr>
              <a:t>quality </a:t>
            </a:r>
            <a:r>
              <a:rPr lang="en-US" altLang="en-US" sz="2600">
                <a:solidFill>
                  <a:schemeClr val="bg1"/>
                </a:solidFill>
              </a:rPr>
              <a:t>of the wares </a:t>
            </a:r>
            <a:r>
              <a:rPr lang="en-US" altLang="en-US" sz="2600">
                <a:solidFill>
                  <a:srgbClr val="FF0000"/>
                </a:solidFill>
              </a:rPr>
              <a:t>What is sufficient control</a:t>
            </a:r>
            <a:r>
              <a:rPr lang="en-US" altLang="en-US" sz="2600">
                <a:solidFill>
                  <a:srgbClr val="FFFF00"/>
                </a:solidFill>
              </a:rPr>
              <a:t>?</a:t>
            </a:r>
          </a:p>
          <a:p>
            <a:r>
              <a:rPr lang="en-US" altLang="en-US" sz="2600">
                <a:solidFill>
                  <a:schemeClr val="bg1"/>
                </a:solidFill>
              </a:rPr>
              <a:t>See also s. 48, TMA </a:t>
            </a:r>
          </a:p>
        </p:txBody>
      </p:sp>
      <p:sp>
        <p:nvSpPr>
          <p:cNvPr id="275459" name="Slide Number Placeholder 3">
            <a:extLst>
              <a:ext uri="{FF2B5EF4-FFF2-40B4-BE49-F238E27FC236}">
                <a16:creationId xmlns:a16="http://schemas.microsoft.com/office/drawing/2014/main" id="{969DE351-B6DB-D286-AEEC-234DD6ABAFC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E71E760-C593-E64C-877E-D3D0E235331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B3BB2C-49B6-7221-0DE4-C8318E2C39E4}"/>
              </a:ext>
            </a:extLst>
          </p:cNvPr>
          <p:cNvSpPr>
            <a:spLocks noGrp="1"/>
          </p:cNvSpPr>
          <p:nvPr>
            <p:ph type="title"/>
          </p:nvPr>
        </p:nvSpPr>
        <p:spPr>
          <a:xfrm>
            <a:off x="1485900" y="123825"/>
            <a:ext cx="6172200" cy="744538"/>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95D03054-FBEF-148D-E381-6C9FB566D000}"/>
              </a:ext>
            </a:extLst>
          </p:cNvPr>
          <p:cNvSpPr>
            <a:spLocks noGrp="1"/>
          </p:cNvSpPr>
          <p:nvPr>
            <p:ph idx="1"/>
          </p:nvPr>
        </p:nvSpPr>
        <p:spPr>
          <a:xfrm>
            <a:off x="107950" y="987425"/>
            <a:ext cx="8712200" cy="4032250"/>
          </a:xfrm>
        </p:spPr>
        <p:txBody>
          <a:bodyPr>
            <a:noAutofit/>
          </a:bodyPr>
          <a:lstStyle/>
          <a:p>
            <a:pPr marL="0" indent="0">
              <a:buFont typeface="Arial" panose="020B0604020202020204" pitchFamily="34" charset="0"/>
              <a:buNone/>
              <a:defRPr/>
            </a:pPr>
            <a:r>
              <a:rPr lang="en-CA" sz="2000" i="1" dirty="0">
                <a:solidFill>
                  <a:srgbClr val="00B0F0"/>
                </a:solidFill>
              </a:rPr>
              <a:t>Tommy Hilfiger Licensing </a:t>
            </a:r>
            <a:r>
              <a:rPr lang="en-CA" sz="2000" i="1" dirty="0" err="1">
                <a:solidFill>
                  <a:srgbClr val="00B0F0"/>
                </a:solidFill>
              </a:rPr>
              <a:t>Inc</a:t>
            </a:r>
            <a:r>
              <a:rPr lang="en-CA" sz="2000" i="1" dirty="0">
                <a:solidFill>
                  <a:srgbClr val="00B0F0"/>
                </a:solidFill>
              </a:rPr>
              <a:t> v. </a:t>
            </a:r>
            <a:r>
              <a:rPr lang="en-CA" sz="2000" i="1" dirty="0" err="1">
                <a:solidFill>
                  <a:srgbClr val="00B0F0"/>
                </a:solidFill>
              </a:rPr>
              <a:t>Produits</a:t>
            </a:r>
            <a:r>
              <a:rPr lang="en-CA" sz="2000" i="1" dirty="0">
                <a:solidFill>
                  <a:srgbClr val="00B0F0"/>
                </a:solidFill>
              </a:rPr>
              <a:t> de </a:t>
            </a:r>
            <a:r>
              <a:rPr lang="en-CA" sz="2000" i="1" dirty="0" err="1">
                <a:solidFill>
                  <a:srgbClr val="00B0F0"/>
                </a:solidFill>
              </a:rPr>
              <a:t>Qualité</a:t>
            </a:r>
            <a:r>
              <a:rPr lang="en-CA" sz="2000" i="1" dirty="0">
                <a:solidFill>
                  <a:schemeClr val="bg1"/>
                </a:solidFill>
              </a:rPr>
              <a:t>, </a:t>
            </a:r>
            <a:r>
              <a:rPr lang="en-CA" sz="2000" dirty="0">
                <a:solidFill>
                  <a:schemeClr val="bg1"/>
                </a:solidFill>
              </a:rPr>
              <a:t>2005 FC 10 </a:t>
            </a:r>
          </a:p>
          <a:p>
            <a:pPr>
              <a:defRPr/>
            </a:pPr>
            <a:r>
              <a:rPr lang="en-CA" sz="2000" dirty="0">
                <a:solidFill>
                  <a:schemeClr val="bg1"/>
                </a:solidFill>
              </a:rPr>
              <a:t>Court concluded that the </a:t>
            </a:r>
            <a:r>
              <a:rPr lang="en-CA" sz="2000" dirty="0">
                <a:solidFill>
                  <a:srgbClr val="FFFF00"/>
                </a:solidFill>
              </a:rPr>
              <a:t>Service Agreements signed by THLI allowed it to maintain sufficient control </a:t>
            </a:r>
            <a:r>
              <a:rPr lang="en-CA" sz="2000" dirty="0">
                <a:solidFill>
                  <a:schemeClr val="bg1"/>
                </a:solidFill>
              </a:rPr>
              <a:t>over the quality of the goods to avoid any potential confusion as to source</a:t>
            </a:r>
            <a:endParaRPr lang="en-US" sz="2000" dirty="0">
              <a:solidFill>
                <a:schemeClr val="bg1"/>
              </a:solidFill>
            </a:endParaRPr>
          </a:p>
          <a:p>
            <a:pPr>
              <a:defRPr/>
            </a:pPr>
            <a:r>
              <a:rPr lang="en-US" sz="2000" dirty="0">
                <a:solidFill>
                  <a:schemeClr val="bg1"/>
                </a:solidFill>
              </a:rPr>
              <a:t>THLI’s service agreements required it to:</a:t>
            </a:r>
          </a:p>
          <a:p>
            <a:pPr marL="685800" lvl="1" indent="-342900">
              <a:buFont typeface="+mj-lt"/>
              <a:buAutoNum type="arabicPeriod"/>
              <a:defRPr/>
            </a:pPr>
            <a:r>
              <a:rPr lang="en-US" sz="2000" dirty="0">
                <a:solidFill>
                  <a:srgbClr val="FFFF00"/>
                </a:solidFill>
              </a:rPr>
              <a:t>Coordinate design and execution of licensed products</a:t>
            </a:r>
            <a:r>
              <a:rPr lang="en-US" sz="2000" dirty="0">
                <a:solidFill>
                  <a:schemeClr val="bg1"/>
                </a:solidFill>
              </a:rPr>
              <a:t>.</a:t>
            </a:r>
          </a:p>
          <a:p>
            <a:pPr marL="685800" lvl="1" indent="-342900">
              <a:buFont typeface="+mj-lt"/>
              <a:buAutoNum type="arabicPeriod"/>
              <a:defRPr/>
            </a:pPr>
            <a:r>
              <a:rPr lang="en-US" sz="2000" dirty="0">
                <a:solidFill>
                  <a:srgbClr val="FFFF00"/>
                </a:solidFill>
              </a:rPr>
              <a:t>Review samples of licensed products</a:t>
            </a:r>
            <a:r>
              <a:rPr lang="en-US" sz="2000" dirty="0">
                <a:solidFill>
                  <a:schemeClr val="bg1"/>
                </a:solidFill>
              </a:rPr>
              <a:t>.</a:t>
            </a:r>
          </a:p>
          <a:p>
            <a:pPr marL="685800" lvl="1" indent="-342900">
              <a:buFont typeface="+mj-lt"/>
              <a:buAutoNum type="arabicPeriod"/>
              <a:defRPr/>
            </a:pPr>
            <a:r>
              <a:rPr lang="en-US" sz="2000" dirty="0">
                <a:solidFill>
                  <a:srgbClr val="FFFF00"/>
                </a:solidFill>
              </a:rPr>
              <a:t>Plan and coordinate construction </a:t>
            </a:r>
            <a:r>
              <a:rPr lang="en-US" sz="2000" dirty="0">
                <a:solidFill>
                  <a:schemeClr val="bg1"/>
                </a:solidFill>
              </a:rPr>
              <a:t>of </a:t>
            </a:r>
            <a:r>
              <a:rPr lang="en-US" sz="2000" dirty="0">
                <a:solidFill>
                  <a:srgbClr val="FFFF00"/>
                </a:solidFill>
              </a:rPr>
              <a:t>licensees’ </a:t>
            </a:r>
            <a:r>
              <a:rPr lang="en-US" sz="2000" dirty="0">
                <a:solidFill>
                  <a:schemeClr val="bg1"/>
                </a:solidFill>
              </a:rPr>
              <a:t>dedicated Tommy Hilfiger </a:t>
            </a:r>
            <a:r>
              <a:rPr lang="en-US" sz="2000" dirty="0">
                <a:solidFill>
                  <a:srgbClr val="FFFF00"/>
                </a:solidFill>
              </a:rPr>
              <a:t>showrooms</a:t>
            </a:r>
            <a:r>
              <a:rPr lang="en-US" sz="2000" dirty="0">
                <a:solidFill>
                  <a:schemeClr val="bg1"/>
                </a:solidFill>
              </a:rPr>
              <a:t>. </a:t>
            </a:r>
          </a:p>
          <a:p>
            <a:pPr marL="685800" lvl="1" indent="-342900">
              <a:buFont typeface="+mj-lt"/>
              <a:buAutoNum type="arabicPeriod"/>
              <a:defRPr/>
            </a:pPr>
            <a:r>
              <a:rPr lang="en-US" sz="2000" dirty="0">
                <a:solidFill>
                  <a:schemeClr val="bg1"/>
                </a:solidFill>
              </a:rPr>
              <a:t>Coordinate </a:t>
            </a:r>
            <a:r>
              <a:rPr lang="en-US" sz="2000" dirty="0">
                <a:solidFill>
                  <a:srgbClr val="FFFF00"/>
                </a:solidFill>
              </a:rPr>
              <a:t>product launches</a:t>
            </a:r>
            <a:r>
              <a:rPr lang="en-US" sz="2000" dirty="0">
                <a:solidFill>
                  <a:schemeClr val="bg1"/>
                </a:solidFill>
              </a:rPr>
              <a:t>.</a:t>
            </a:r>
          </a:p>
          <a:p>
            <a:pPr marL="685800" lvl="1" indent="-342900">
              <a:buFont typeface="+mj-lt"/>
              <a:buAutoNum type="arabicPeriod"/>
              <a:defRPr/>
            </a:pPr>
            <a:r>
              <a:rPr lang="en-US" sz="2000" dirty="0">
                <a:solidFill>
                  <a:schemeClr val="bg1"/>
                </a:solidFill>
              </a:rPr>
              <a:t>Plan and </a:t>
            </a:r>
            <a:r>
              <a:rPr lang="en-US" sz="2000" dirty="0">
                <a:solidFill>
                  <a:srgbClr val="FFFF00"/>
                </a:solidFill>
              </a:rPr>
              <a:t>execute advertising and promotional plans </a:t>
            </a:r>
            <a:r>
              <a:rPr lang="en-US" sz="2000" dirty="0">
                <a:solidFill>
                  <a:schemeClr val="bg1"/>
                </a:solidFill>
              </a:rPr>
              <a:t>and programs. </a:t>
            </a:r>
          </a:p>
        </p:txBody>
      </p:sp>
      <p:sp>
        <p:nvSpPr>
          <p:cNvPr id="281603" name="Slide Number Placeholder 3">
            <a:extLst>
              <a:ext uri="{FF2B5EF4-FFF2-40B4-BE49-F238E27FC236}">
                <a16:creationId xmlns:a16="http://schemas.microsoft.com/office/drawing/2014/main" id="{FEA999D0-F594-08B8-4153-91FC82AB53E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1AE9CBA8-5DAA-9540-8621-844ADEF917E5}"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B94DB-D40C-0B0D-DB65-AAC9E9037421}"/>
              </a:ext>
            </a:extLst>
          </p:cNvPr>
          <p:cNvSpPr>
            <a:spLocks noGrp="1"/>
          </p:cNvSpPr>
          <p:nvPr>
            <p:ph sz="quarter" idx="10"/>
          </p:nvPr>
        </p:nvSpPr>
        <p:spPr>
          <a:xfrm>
            <a:off x="250825" y="160338"/>
            <a:ext cx="8642350" cy="4822825"/>
          </a:xfrm>
        </p:spPr>
        <p:txBody>
          <a:bodyPr>
            <a:normAutofit fontScale="92500"/>
          </a:bodyPr>
          <a:lstStyle/>
          <a:p>
            <a:pPr marL="0" indent="0">
              <a:lnSpc>
                <a:spcPct val="110000"/>
              </a:lnSpc>
              <a:buFont typeface="Arial" panose="020B0604020202020204" pitchFamily="34" charset="0"/>
              <a:buNone/>
              <a:defRPr/>
            </a:pPr>
            <a:r>
              <a:rPr lang="en-CA" sz="2475" b="1" i="1" dirty="0">
                <a:solidFill>
                  <a:srgbClr val="FF0000"/>
                </a:solidFill>
              </a:rPr>
              <a:t>Trademark transferable</a:t>
            </a:r>
          </a:p>
          <a:p>
            <a:pPr marL="0" indent="0">
              <a:lnSpc>
                <a:spcPct val="110000"/>
              </a:lnSpc>
              <a:buFont typeface="Arial" panose="020B0604020202020204" pitchFamily="34" charset="0"/>
              <a:buNone/>
              <a:defRPr/>
            </a:pPr>
            <a:r>
              <a:rPr lang="en-CA" sz="2475" b="1" i="1" dirty="0">
                <a:solidFill>
                  <a:schemeClr val="bg1"/>
                </a:solidFill>
              </a:rPr>
              <a:t>48</a:t>
            </a:r>
            <a:r>
              <a:rPr lang="en-CA" sz="2475" i="1" dirty="0">
                <a:solidFill>
                  <a:schemeClr val="bg1"/>
                </a:solidFill>
              </a:rPr>
              <a:t> </a:t>
            </a:r>
            <a:r>
              <a:rPr lang="en-CA" sz="2475" b="1" i="1" dirty="0">
                <a:solidFill>
                  <a:schemeClr val="bg1"/>
                </a:solidFill>
              </a:rPr>
              <a:t>(1)</a:t>
            </a:r>
            <a:r>
              <a:rPr lang="en-CA" sz="2475" i="1" dirty="0">
                <a:solidFill>
                  <a:schemeClr val="bg1"/>
                </a:solidFill>
              </a:rPr>
              <a:t> A </a:t>
            </a:r>
            <a:r>
              <a:rPr lang="en-CA" sz="2475" i="1" dirty="0">
                <a:solidFill>
                  <a:srgbClr val="FFFF00"/>
                </a:solidFill>
              </a:rPr>
              <a:t>trademark</a:t>
            </a:r>
            <a:r>
              <a:rPr lang="en-CA" sz="2475" i="1" dirty="0">
                <a:solidFill>
                  <a:schemeClr val="bg1"/>
                </a:solidFill>
              </a:rPr>
              <a:t>, whether registered or unregistered, </a:t>
            </a:r>
            <a:r>
              <a:rPr lang="en-CA" sz="2475" i="1" dirty="0">
                <a:solidFill>
                  <a:srgbClr val="FFFF00"/>
                </a:solidFill>
              </a:rPr>
              <a:t>is transferable</a:t>
            </a:r>
            <a:r>
              <a:rPr lang="en-CA" sz="2475" i="1" dirty="0">
                <a:solidFill>
                  <a:schemeClr val="bg1"/>
                </a:solidFill>
              </a:rPr>
              <a:t>, and deemed always to have been transferable, either in connection with or separately from the goodwill of the business and in respect of either all or some of the goods or services in association with which it has been used.</a:t>
            </a:r>
          </a:p>
          <a:p>
            <a:pPr marL="0" indent="0">
              <a:lnSpc>
                <a:spcPct val="110000"/>
              </a:lnSpc>
              <a:buFont typeface="Arial" panose="020B0604020202020204" pitchFamily="34" charset="0"/>
              <a:buNone/>
              <a:defRPr/>
            </a:pPr>
            <a:r>
              <a:rPr lang="en-CA" sz="2475" b="1" i="1" dirty="0">
                <a:solidFill>
                  <a:srgbClr val="FFFF00"/>
                </a:solidFill>
              </a:rPr>
              <a:t>Where two or more persons interested</a:t>
            </a:r>
          </a:p>
          <a:p>
            <a:pPr marL="0" indent="0">
              <a:lnSpc>
                <a:spcPct val="110000"/>
              </a:lnSpc>
              <a:buFont typeface="Arial" panose="020B0604020202020204" pitchFamily="34" charset="0"/>
              <a:buNone/>
              <a:defRPr/>
            </a:pPr>
            <a:r>
              <a:rPr lang="en-CA" sz="2475" b="1" i="1" dirty="0">
                <a:solidFill>
                  <a:schemeClr val="bg1"/>
                </a:solidFill>
              </a:rPr>
              <a:t>(2)</a:t>
            </a:r>
            <a:r>
              <a:rPr lang="en-CA" sz="2475" i="1" dirty="0">
                <a:solidFill>
                  <a:schemeClr val="bg1"/>
                </a:solidFill>
              </a:rPr>
              <a:t> </a:t>
            </a:r>
            <a:r>
              <a:rPr lang="en-CA" sz="2475" i="1" dirty="0">
                <a:solidFill>
                  <a:srgbClr val="FFFF00"/>
                </a:solidFill>
              </a:rPr>
              <a:t>Nothing </a:t>
            </a:r>
            <a:r>
              <a:rPr lang="en-CA" sz="2475" i="1" dirty="0">
                <a:solidFill>
                  <a:schemeClr val="bg1"/>
                </a:solidFill>
              </a:rPr>
              <a:t>in subsection (1) </a:t>
            </a:r>
            <a:r>
              <a:rPr lang="en-CA" sz="2475" i="1" dirty="0">
                <a:solidFill>
                  <a:srgbClr val="FFFF00"/>
                </a:solidFill>
              </a:rPr>
              <a:t>prevents a trademark from being held not to be distinctive</a:t>
            </a:r>
            <a:r>
              <a:rPr lang="en-CA" sz="2475" i="1" dirty="0">
                <a:solidFill>
                  <a:schemeClr val="bg1"/>
                </a:solidFill>
              </a:rPr>
              <a:t> </a:t>
            </a:r>
            <a:r>
              <a:rPr lang="en-CA" sz="2475" i="1" dirty="0">
                <a:solidFill>
                  <a:srgbClr val="FF0000"/>
                </a:solidFill>
              </a:rPr>
              <a:t>if</a:t>
            </a:r>
            <a:r>
              <a:rPr lang="en-CA" sz="2475" i="1" dirty="0">
                <a:solidFill>
                  <a:schemeClr val="bg1"/>
                </a:solidFill>
              </a:rPr>
              <a:t> as a </a:t>
            </a:r>
            <a:r>
              <a:rPr lang="en-CA" sz="2475" i="1" dirty="0">
                <a:solidFill>
                  <a:srgbClr val="FFFF00"/>
                </a:solidFill>
              </a:rPr>
              <a:t>result of a transfer </a:t>
            </a:r>
            <a:r>
              <a:rPr lang="en-CA" sz="2475" i="1" dirty="0">
                <a:solidFill>
                  <a:schemeClr val="bg1"/>
                </a:solidFill>
              </a:rPr>
              <a:t>thereof </a:t>
            </a:r>
            <a:r>
              <a:rPr lang="en-CA" sz="2475" i="1" dirty="0">
                <a:solidFill>
                  <a:srgbClr val="FFFF00"/>
                </a:solidFill>
              </a:rPr>
              <a:t>there subsisted rights in two or more persons to the use of </a:t>
            </a:r>
            <a:r>
              <a:rPr lang="en-CA" sz="2475" i="1" dirty="0">
                <a:solidFill>
                  <a:srgbClr val="FF0000"/>
                </a:solidFill>
              </a:rPr>
              <a:t>confusing trademarks </a:t>
            </a:r>
            <a:r>
              <a:rPr lang="en-CA" sz="2475" i="1" dirty="0">
                <a:solidFill>
                  <a:schemeClr val="bg1"/>
                </a:solidFill>
              </a:rPr>
              <a:t>and the rights were exercised by those persons.</a:t>
            </a:r>
          </a:p>
          <a:p>
            <a:pPr marL="0" indent="0">
              <a:buFont typeface="Arial" panose="020B0604020202020204" pitchFamily="34" charset="0"/>
              <a:buNone/>
              <a:defRPr/>
            </a:pP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extBox 1">
            <a:extLst>
              <a:ext uri="{FF2B5EF4-FFF2-40B4-BE49-F238E27FC236}">
                <a16:creationId xmlns:a16="http://schemas.microsoft.com/office/drawing/2014/main" id="{EA9B2F7D-3F78-778B-E24A-1EED9EFA3282}"/>
              </a:ext>
            </a:extLst>
          </p:cNvPr>
          <p:cNvSpPr txBox="1">
            <a:spLocks noChangeArrowheads="1"/>
          </p:cNvSpPr>
          <p:nvPr/>
        </p:nvSpPr>
        <p:spPr bwMode="auto">
          <a:xfrm>
            <a:off x="2879725" y="185738"/>
            <a:ext cx="33845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284674" name="TextBox 3">
            <a:extLst>
              <a:ext uri="{FF2B5EF4-FFF2-40B4-BE49-F238E27FC236}">
                <a16:creationId xmlns:a16="http://schemas.microsoft.com/office/drawing/2014/main" id="{960B2983-ADB6-21B1-92A4-B20756A2418E}"/>
              </a:ext>
            </a:extLst>
          </p:cNvPr>
          <p:cNvSpPr txBox="1">
            <a:spLocks noChangeArrowheads="1"/>
          </p:cNvSpPr>
          <p:nvPr/>
        </p:nvSpPr>
        <p:spPr bwMode="auto">
          <a:xfrm>
            <a:off x="684213" y="1203325"/>
            <a:ext cx="81359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900113" indent="-557213">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How to remove existing Trademarks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from the register:</a:t>
            </a:r>
          </a:p>
          <a:p>
            <a:pPr marL="900113" marR="0" lvl="1" indent="-557213" algn="l" defTabSz="457200" rtl="0" eaLnBrk="0" fontAlgn="base" latinLnBrk="0" hangingPunct="0">
              <a:lnSpc>
                <a:spcPct val="100000"/>
              </a:lnSpc>
              <a:spcBef>
                <a:spcPct val="0"/>
              </a:spcBef>
              <a:spcAft>
                <a:spcPct val="0"/>
              </a:spcAft>
              <a:buClrTx/>
              <a:buSzTx/>
              <a:buFont typeface="Arial" panose="020B0604020202020204" pitchFamily="34" charset="0"/>
              <a:buAutoNum type="arabicPeriod"/>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 45: </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Expungement</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or amendment </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on the basis of non-use</a:t>
            </a:r>
          </a:p>
          <a:p>
            <a:pPr marL="900113" marR="0" lvl="1" indent="-557213" algn="l" defTabSz="457200" rtl="0" eaLnBrk="0" fontAlgn="base" latinLnBrk="0" hangingPunct="0">
              <a:lnSpc>
                <a:spcPct val="100000"/>
              </a:lnSpc>
              <a:spcBef>
                <a:spcPct val="0"/>
              </a:spcBef>
              <a:spcAft>
                <a:spcPct val="0"/>
              </a:spcAft>
              <a:buClrTx/>
              <a:buSzTx/>
              <a:buFont typeface="Arial" panose="020B0604020202020204" pitchFamily="34" charset="0"/>
              <a:buAutoNum type="arabicPeriod"/>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 57: </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Striking</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or amending a Trademark</a:t>
            </a:r>
            <a:r>
              <a:rPr kumimoji="0" lang="en-US"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21B393-360A-E779-A46E-4D030F05B6FB}"/>
              </a:ext>
            </a:extLst>
          </p:cNvPr>
          <p:cNvSpPr>
            <a:spLocks noGrp="1"/>
          </p:cNvSpPr>
          <p:nvPr>
            <p:ph type="title"/>
          </p:nvPr>
        </p:nvSpPr>
        <p:spPr>
          <a:xfrm>
            <a:off x="1485900" y="123825"/>
            <a:ext cx="6172200" cy="636588"/>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D1BA0EAE-1DFE-E432-52F0-3ADA15343221}"/>
              </a:ext>
            </a:extLst>
          </p:cNvPr>
          <p:cNvSpPr>
            <a:spLocks noGrp="1"/>
          </p:cNvSpPr>
          <p:nvPr>
            <p:ph idx="1"/>
          </p:nvPr>
        </p:nvSpPr>
        <p:spPr>
          <a:xfrm>
            <a:off x="287338" y="915988"/>
            <a:ext cx="8569325" cy="4092575"/>
          </a:xfrm>
        </p:spPr>
        <p:txBody>
          <a:bodyPr>
            <a:normAutofit/>
          </a:bodyPr>
          <a:lstStyle/>
          <a:p>
            <a:pPr marL="0" indent="0">
              <a:buFont typeface="Arial" panose="020B0604020202020204" pitchFamily="34" charset="0"/>
              <a:buNone/>
              <a:defRPr/>
            </a:pPr>
            <a:r>
              <a:rPr lang="en-CA" sz="2200" i="1" dirty="0">
                <a:solidFill>
                  <a:schemeClr val="bg1"/>
                </a:solidFill>
              </a:rPr>
              <a:t>45. (1) The Registrar may at any time and, at the </a:t>
            </a:r>
            <a:r>
              <a:rPr lang="en-CA" sz="2200" i="1" dirty="0">
                <a:solidFill>
                  <a:srgbClr val="FFFF00"/>
                </a:solidFill>
              </a:rPr>
              <a:t>written request </a:t>
            </a:r>
            <a:r>
              <a:rPr lang="en-CA" sz="2200" i="1" dirty="0">
                <a:solidFill>
                  <a:schemeClr val="bg1"/>
                </a:solidFill>
              </a:rPr>
              <a:t>made </a:t>
            </a:r>
            <a:r>
              <a:rPr lang="en-CA" sz="2200" i="1" dirty="0">
                <a:solidFill>
                  <a:srgbClr val="FF0000"/>
                </a:solidFill>
              </a:rPr>
              <a:t>after three years </a:t>
            </a:r>
            <a:r>
              <a:rPr lang="en-CA" sz="2200" i="1" dirty="0">
                <a:solidFill>
                  <a:srgbClr val="FFFF00"/>
                </a:solidFill>
              </a:rPr>
              <a:t>from the date of the registration of a trade-mark</a:t>
            </a:r>
            <a:r>
              <a:rPr lang="en-CA" sz="2200" i="1" dirty="0">
                <a:solidFill>
                  <a:schemeClr val="bg1"/>
                </a:solidFill>
              </a:rPr>
              <a:t> by </a:t>
            </a:r>
            <a:r>
              <a:rPr lang="en-CA" sz="2200" i="1" dirty="0">
                <a:solidFill>
                  <a:srgbClr val="FFFF00"/>
                </a:solidFill>
              </a:rPr>
              <a:t>any person who pays the prescribed fee </a:t>
            </a:r>
            <a:r>
              <a:rPr lang="en-CA" sz="2200" i="1" dirty="0">
                <a:solidFill>
                  <a:schemeClr val="bg1"/>
                </a:solidFill>
              </a:rPr>
              <a:t>shall, unless the Registrar sees good reason to the contrary, give notice to the registered owner of the trade-mark </a:t>
            </a:r>
            <a:r>
              <a:rPr lang="en-CA" sz="2200" i="1" dirty="0">
                <a:solidFill>
                  <a:srgbClr val="FF0000"/>
                </a:solidFill>
              </a:rPr>
              <a:t>requiring the registered owner </a:t>
            </a:r>
            <a:r>
              <a:rPr lang="en-CA" sz="2200" i="1" dirty="0">
                <a:solidFill>
                  <a:schemeClr val="bg1"/>
                </a:solidFill>
              </a:rPr>
              <a:t>to furnish </a:t>
            </a:r>
            <a:r>
              <a:rPr lang="en-CA" sz="2200" i="1" dirty="0">
                <a:solidFill>
                  <a:srgbClr val="FFFF00"/>
                </a:solidFill>
              </a:rPr>
              <a:t>within three months an affidavit or a statutory declaration</a:t>
            </a:r>
            <a:r>
              <a:rPr lang="en-CA" sz="2200" i="1" dirty="0">
                <a:solidFill>
                  <a:schemeClr val="bg1"/>
                </a:solidFill>
              </a:rPr>
              <a:t> showing, with respect to </a:t>
            </a:r>
            <a:r>
              <a:rPr lang="en-CA" sz="2200" i="1" dirty="0">
                <a:solidFill>
                  <a:srgbClr val="FFFF00"/>
                </a:solidFill>
              </a:rPr>
              <a:t>each of the goods or services specified in the registration</a:t>
            </a:r>
            <a:r>
              <a:rPr lang="en-CA" sz="2200" i="1" dirty="0">
                <a:solidFill>
                  <a:schemeClr val="bg1"/>
                </a:solidFill>
              </a:rPr>
              <a:t>, whether </a:t>
            </a:r>
            <a:r>
              <a:rPr lang="en-CA" sz="2200" i="1" dirty="0">
                <a:solidFill>
                  <a:srgbClr val="FF0000"/>
                </a:solidFill>
              </a:rPr>
              <a:t>the trade-mark was in use </a:t>
            </a:r>
            <a:r>
              <a:rPr lang="en-CA" sz="2200" i="1" dirty="0">
                <a:solidFill>
                  <a:srgbClr val="FFFF00"/>
                </a:solidFill>
              </a:rPr>
              <a:t>in Canada</a:t>
            </a:r>
            <a:r>
              <a:rPr lang="en-CA" sz="2200" i="1" dirty="0">
                <a:solidFill>
                  <a:schemeClr val="bg1"/>
                </a:solidFill>
              </a:rPr>
              <a:t> at any time </a:t>
            </a:r>
            <a:r>
              <a:rPr lang="en-CA" sz="2200" i="1" dirty="0">
                <a:solidFill>
                  <a:srgbClr val="FFFF00"/>
                </a:solidFill>
              </a:rPr>
              <a:t>during the three year period immediately preceding the date of the notice </a:t>
            </a:r>
            <a:r>
              <a:rPr lang="en-CA" sz="2200" i="1" dirty="0">
                <a:solidFill>
                  <a:schemeClr val="bg1"/>
                </a:solidFill>
              </a:rPr>
              <a:t>and, </a:t>
            </a:r>
            <a:r>
              <a:rPr lang="en-CA" sz="2200" i="1" dirty="0">
                <a:solidFill>
                  <a:srgbClr val="FFFF00"/>
                </a:solidFill>
              </a:rPr>
              <a:t>if not, the date when it was last so in use and the reason for the absence of such use since that date</a:t>
            </a:r>
            <a:r>
              <a:rPr lang="en-CA" sz="2200" i="1" dirty="0">
                <a:solidFill>
                  <a:schemeClr val="bg1"/>
                </a:solidFill>
              </a:rPr>
              <a:t>.</a:t>
            </a:r>
          </a:p>
          <a:p>
            <a:pPr>
              <a:defRPr/>
            </a:pPr>
            <a:endParaRPr lang="en-US" dirty="0"/>
          </a:p>
        </p:txBody>
      </p:sp>
      <p:sp>
        <p:nvSpPr>
          <p:cNvPr id="285699" name="Slide Number Placeholder 3">
            <a:extLst>
              <a:ext uri="{FF2B5EF4-FFF2-40B4-BE49-F238E27FC236}">
                <a16:creationId xmlns:a16="http://schemas.microsoft.com/office/drawing/2014/main" id="{1111B6DA-9151-2C7C-7510-C30E4097403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ECDAE4D-8073-004B-8CAE-62B6BA64297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A38A0A-4117-08EC-0610-2C610BAC675E}"/>
              </a:ext>
            </a:extLst>
          </p:cNvPr>
          <p:cNvSpPr>
            <a:spLocks noGrp="1"/>
          </p:cNvSpPr>
          <p:nvPr>
            <p:ph type="title"/>
          </p:nvPr>
        </p:nvSpPr>
        <p:spPr>
          <a:xfrm>
            <a:off x="1485900" y="134938"/>
            <a:ext cx="6172200" cy="636587"/>
          </a:xfrm>
        </p:spPr>
        <p:txBody>
          <a:bodyPr>
            <a:normAutofit fontScale="90000"/>
          </a:bodyPr>
          <a:lstStyle/>
          <a:p>
            <a:pPr>
              <a:defRPr/>
            </a:pPr>
            <a:r>
              <a:rPr lang="en-US" b="1" dirty="0">
                <a:solidFill>
                  <a:srgbClr val="FFFF00"/>
                </a:solidFill>
              </a:rPr>
              <a:t>Trademarks</a:t>
            </a:r>
            <a:r>
              <a:rPr lang="en-US" b="1" dirty="0"/>
              <a:t>	</a:t>
            </a:r>
          </a:p>
        </p:txBody>
      </p:sp>
      <p:sp>
        <p:nvSpPr>
          <p:cNvPr id="287746" name="Content Placeholder 1">
            <a:extLst>
              <a:ext uri="{FF2B5EF4-FFF2-40B4-BE49-F238E27FC236}">
                <a16:creationId xmlns:a16="http://schemas.microsoft.com/office/drawing/2014/main" id="{9A38A545-9DFD-AFD2-3F0F-9BABAA0E8E69}"/>
              </a:ext>
            </a:extLst>
          </p:cNvPr>
          <p:cNvSpPr>
            <a:spLocks noGrp="1" noChangeArrowheads="1"/>
          </p:cNvSpPr>
          <p:nvPr>
            <p:ph idx="1"/>
          </p:nvPr>
        </p:nvSpPr>
        <p:spPr bwMode="auto">
          <a:xfrm>
            <a:off x="250825" y="915988"/>
            <a:ext cx="8642350" cy="409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400" i="1">
                <a:solidFill>
                  <a:schemeClr val="bg1"/>
                </a:solidFill>
              </a:rPr>
              <a:t>45. (3)</a:t>
            </a:r>
            <a:r>
              <a:rPr lang="en-CA" altLang="en-US" sz="2400" b="1" i="1">
                <a:solidFill>
                  <a:schemeClr val="bg1"/>
                </a:solidFill>
              </a:rPr>
              <a:t> </a:t>
            </a:r>
            <a:r>
              <a:rPr lang="en-CA" altLang="en-US" sz="2400" i="1">
                <a:solidFill>
                  <a:srgbClr val="FFFF00"/>
                </a:solidFill>
              </a:rPr>
              <a:t>Where</a:t>
            </a:r>
            <a:r>
              <a:rPr lang="en-CA" altLang="en-US" sz="2400" i="1">
                <a:solidFill>
                  <a:schemeClr val="bg1"/>
                </a:solidFill>
              </a:rPr>
              <a:t>, by reason of the evidence furnished to the Registrar or the failure to furnish any evidence</a:t>
            </a:r>
            <a:r>
              <a:rPr lang="en-CA" altLang="en-US" sz="2400" i="1">
                <a:solidFill>
                  <a:srgbClr val="FFFF00"/>
                </a:solidFill>
              </a:rPr>
              <a:t>, it appears to the Registrar that a trademark</a:t>
            </a:r>
            <a:r>
              <a:rPr lang="en-CA" altLang="en-US" sz="2400" i="1">
                <a:solidFill>
                  <a:schemeClr val="bg1"/>
                </a:solidFill>
              </a:rPr>
              <a:t>, either with respect to all of the goods or services specified in the registration or with respect to any of those goods or services, </a:t>
            </a:r>
            <a:r>
              <a:rPr lang="en-CA" altLang="en-US" sz="2400" i="1">
                <a:solidFill>
                  <a:srgbClr val="FFFF00"/>
                </a:solidFill>
              </a:rPr>
              <a:t>was not used in Canada at any time during the three year period </a:t>
            </a:r>
            <a:r>
              <a:rPr lang="en-CA" altLang="en-US" sz="2400" i="1">
                <a:solidFill>
                  <a:schemeClr val="bg1"/>
                </a:solidFill>
              </a:rPr>
              <a:t>immediately preceding the date of the notice and that the absence of use has not been due to special circumstances that excuse the absence of use, </a:t>
            </a:r>
            <a:r>
              <a:rPr lang="en-CA" altLang="en-US" sz="2400" i="1">
                <a:solidFill>
                  <a:srgbClr val="FFFF00"/>
                </a:solidFill>
              </a:rPr>
              <a:t>the registration of the trademark is liable to be </a:t>
            </a:r>
            <a:r>
              <a:rPr lang="en-CA" altLang="en-US" sz="2400" i="1">
                <a:solidFill>
                  <a:srgbClr val="FF0000"/>
                </a:solidFill>
              </a:rPr>
              <a:t>expunged or amended</a:t>
            </a:r>
            <a:r>
              <a:rPr lang="en-CA" altLang="en-US" sz="2400" i="1">
                <a:solidFill>
                  <a:srgbClr val="FFFF00"/>
                </a:solidFill>
              </a:rPr>
              <a:t> </a:t>
            </a:r>
            <a:r>
              <a:rPr lang="en-CA" altLang="en-US" sz="2400" i="1">
                <a:solidFill>
                  <a:schemeClr val="bg1"/>
                </a:solidFill>
              </a:rPr>
              <a:t>accordingly.</a:t>
            </a:r>
            <a:endParaRPr lang="en-US" altLang="en-US" sz="2400" i="1">
              <a:solidFill>
                <a:schemeClr val="bg1"/>
              </a:solidFill>
            </a:endParaRPr>
          </a:p>
        </p:txBody>
      </p:sp>
      <p:sp>
        <p:nvSpPr>
          <p:cNvPr id="287747" name="Slide Number Placeholder 3">
            <a:extLst>
              <a:ext uri="{FF2B5EF4-FFF2-40B4-BE49-F238E27FC236}">
                <a16:creationId xmlns:a16="http://schemas.microsoft.com/office/drawing/2014/main" id="{87787DCF-F98E-F09D-0D0B-E5E777C52B4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DC758FE-26B8-D746-8CD1-533A260C0E1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itle 5">
            <a:extLst>
              <a:ext uri="{FF2B5EF4-FFF2-40B4-BE49-F238E27FC236}">
                <a16:creationId xmlns:a16="http://schemas.microsoft.com/office/drawing/2014/main" id="{CBF412D9-0016-7F8A-404C-DD9DA687BB34}"/>
              </a:ext>
            </a:extLst>
          </p:cNvPr>
          <p:cNvSpPr>
            <a:spLocks noGrp="1" noChangeArrowheads="1"/>
          </p:cNvSpPr>
          <p:nvPr>
            <p:ph type="title"/>
          </p:nvPr>
        </p:nvSpPr>
        <p:spPr bwMode="auto">
          <a:xfrm>
            <a:off x="1485900" y="123825"/>
            <a:ext cx="617220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89794" name="Content Placeholder 1">
            <a:extLst>
              <a:ext uri="{FF2B5EF4-FFF2-40B4-BE49-F238E27FC236}">
                <a16:creationId xmlns:a16="http://schemas.microsoft.com/office/drawing/2014/main" id="{04DA5288-CA41-3DA0-9004-50D3A1B03DFD}"/>
              </a:ext>
            </a:extLst>
          </p:cNvPr>
          <p:cNvSpPr>
            <a:spLocks noGrp="1" noChangeArrowheads="1"/>
          </p:cNvSpPr>
          <p:nvPr>
            <p:ph idx="1"/>
          </p:nvPr>
        </p:nvSpPr>
        <p:spPr bwMode="auto">
          <a:xfrm>
            <a:off x="250825" y="1058863"/>
            <a:ext cx="8642350" cy="3960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800">
                <a:solidFill>
                  <a:schemeClr val="bg1"/>
                </a:solidFill>
              </a:rPr>
              <a:t>57 (1) The </a:t>
            </a:r>
            <a:r>
              <a:rPr lang="en-CA" altLang="en-US" sz="2800">
                <a:solidFill>
                  <a:srgbClr val="FFFF00"/>
                </a:solidFill>
              </a:rPr>
              <a:t>Federal Court </a:t>
            </a:r>
            <a:r>
              <a:rPr lang="en-CA" altLang="en-US" sz="2800">
                <a:solidFill>
                  <a:schemeClr val="bg1"/>
                </a:solidFill>
              </a:rPr>
              <a:t>has exclusive original </a:t>
            </a:r>
            <a:r>
              <a:rPr lang="en-CA" altLang="en-US" sz="2800">
                <a:solidFill>
                  <a:srgbClr val="FFFF00"/>
                </a:solidFill>
              </a:rPr>
              <a:t>jurisdiction</a:t>
            </a:r>
            <a:r>
              <a:rPr lang="en-CA" altLang="en-US" sz="2800">
                <a:solidFill>
                  <a:schemeClr val="bg1"/>
                </a:solidFill>
              </a:rPr>
              <a:t>, on the </a:t>
            </a:r>
            <a:r>
              <a:rPr lang="en-CA" altLang="en-US" sz="2800">
                <a:solidFill>
                  <a:srgbClr val="FFFF00"/>
                </a:solidFill>
              </a:rPr>
              <a:t>application</a:t>
            </a:r>
            <a:r>
              <a:rPr lang="en-CA" altLang="en-US" sz="2800">
                <a:solidFill>
                  <a:schemeClr val="bg1"/>
                </a:solidFill>
              </a:rPr>
              <a:t> of the Registrar or </a:t>
            </a:r>
            <a:r>
              <a:rPr lang="en-CA" altLang="en-US" sz="2800">
                <a:solidFill>
                  <a:srgbClr val="FFFF00"/>
                </a:solidFill>
              </a:rPr>
              <a:t>of any person interested</a:t>
            </a:r>
            <a:r>
              <a:rPr lang="en-CA" altLang="en-US" sz="2800">
                <a:solidFill>
                  <a:schemeClr val="bg1"/>
                </a:solidFill>
              </a:rPr>
              <a:t>, </a:t>
            </a:r>
            <a:r>
              <a:rPr lang="en-CA" altLang="en-US" sz="2800">
                <a:solidFill>
                  <a:srgbClr val="FF0000"/>
                </a:solidFill>
              </a:rPr>
              <a:t>to order that any entry in the register be struck out or amended </a:t>
            </a:r>
            <a:r>
              <a:rPr lang="en-CA" altLang="en-US" sz="2800">
                <a:solidFill>
                  <a:schemeClr val="bg1"/>
                </a:solidFill>
              </a:rPr>
              <a:t>on the ground that at the date of the application the </a:t>
            </a:r>
            <a:r>
              <a:rPr lang="en-CA" altLang="en-US" sz="2800">
                <a:solidFill>
                  <a:srgbClr val="FFFF00"/>
                </a:solidFill>
              </a:rPr>
              <a:t>entry as it appears </a:t>
            </a:r>
            <a:r>
              <a:rPr lang="en-CA" altLang="en-US" sz="2800">
                <a:solidFill>
                  <a:schemeClr val="bg1"/>
                </a:solidFill>
              </a:rPr>
              <a:t>on the register </a:t>
            </a:r>
            <a:r>
              <a:rPr lang="en-CA" altLang="en-US" sz="2800">
                <a:solidFill>
                  <a:srgbClr val="FFFF00"/>
                </a:solidFill>
              </a:rPr>
              <a:t>does not accurately express or define the existing rights </a:t>
            </a:r>
            <a:r>
              <a:rPr lang="en-CA" altLang="en-US" sz="2800">
                <a:solidFill>
                  <a:schemeClr val="bg1"/>
                </a:solidFill>
              </a:rPr>
              <a:t>of the person appearing to be the registered owner of the trademark.</a:t>
            </a:r>
            <a:endParaRPr lang="en-US" altLang="en-US" sz="2800">
              <a:solidFill>
                <a:schemeClr val="bg1"/>
              </a:solidFill>
            </a:endParaRPr>
          </a:p>
        </p:txBody>
      </p:sp>
      <p:sp>
        <p:nvSpPr>
          <p:cNvPr id="289795" name="Slide Number Placeholder 3">
            <a:extLst>
              <a:ext uri="{FF2B5EF4-FFF2-40B4-BE49-F238E27FC236}">
                <a16:creationId xmlns:a16="http://schemas.microsoft.com/office/drawing/2014/main" id="{84FEC309-68BD-6914-F7B7-637C65D585B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71987AB8-FA4B-454E-BD8D-B5DE627DB71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8739-AE9A-3FF9-8572-2DD90A4BB603}"/>
              </a:ext>
            </a:extLst>
          </p:cNvPr>
          <p:cNvSpPr>
            <a:spLocks noGrp="1"/>
          </p:cNvSpPr>
          <p:nvPr>
            <p:ph type="title"/>
          </p:nvPr>
        </p:nvSpPr>
        <p:spPr>
          <a:xfrm>
            <a:off x="1314450" y="0"/>
            <a:ext cx="6686550" cy="746125"/>
          </a:xfrm>
        </p:spPr>
        <p:txBody>
          <a:bodyPr>
            <a:noAutofit/>
          </a:bodyPr>
          <a:lstStyle/>
          <a:p>
            <a:pPr>
              <a:defRPr/>
            </a:pPr>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a:extLst>
              <a:ext uri="{FF2B5EF4-FFF2-40B4-BE49-F238E27FC236}">
                <a16:creationId xmlns:a16="http://schemas.microsoft.com/office/drawing/2014/main" id="{954E53EE-88AF-DD75-C39D-92B4AB73C907}"/>
              </a:ext>
            </a:extLst>
          </p:cNvPr>
          <p:cNvSpPr>
            <a:spLocks noGrp="1"/>
          </p:cNvSpPr>
          <p:nvPr>
            <p:ph sz="quarter" idx="10"/>
          </p:nvPr>
        </p:nvSpPr>
        <p:spPr>
          <a:xfrm>
            <a:off x="1314450" y="850900"/>
            <a:ext cx="6515100" cy="3846513"/>
          </a:xfrm>
        </p:spPr>
        <p:txBody>
          <a:bodyPr>
            <a:normAutofit fontScale="85000" lnSpcReduction="10000"/>
          </a:bodyPr>
          <a:lstStyle/>
          <a:p>
            <a:pPr marL="0" indent="0">
              <a:lnSpc>
                <a:spcPct val="110000"/>
              </a:lnSpc>
              <a:buFont typeface="Arial" panose="020B0604020202020204" pitchFamily="34" charset="0"/>
              <a:buNone/>
              <a:defRPr/>
            </a:pPr>
            <a:r>
              <a:rPr lang="en-CA" sz="2400" dirty="0">
                <a:solidFill>
                  <a:schemeClr val="bg1"/>
                </a:solidFill>
              </a:rPr>
              <a:t>1. Please create an account at </a:t>
            </a:r>
            <a:r>
              <a:rPr lang="en-CA" sz="2400" dirty="0">
                <a:solidFill>
                  <a:schemeClr val="bg1"/>
                </a:solidFill>
                <a:hlinkClick r:id="rId2"/>
              </a:rPr>
              <a:t>http://cms.ubc.ca/</a:t>
            </a:r>
            <a:r>
              <a:rPr lang="en-CA" sz="2400" dirty="0">
                <a:solidFill>
                  <a:schemeClr val="bg1"/>
                </a:solidFill>
              </a:rPr>
              <a:t> using your CWL.</a:t>
            </a:r>
          </a:p>
          <a:p>
            <a:pPr marL="0" indent="0">
              <a:lnSpc>
                <a:spcPct val="110000"/>
              </a:lnSpc>
              <a:buFont typeface="Arial" panose="020B0604020202020204" pitchFamily="34" charset="0"/>
              <a:buNone/>
              <a:defRPr/>
            </a:pPr>
            <a:r>
              <a:rPr lang="en-CA" sz="2400" dirty="0">
                <a:solidFill>
                  <a:schemeClr val="bg1"/>
                </a:solidFill>
              </a:rPr>
              <a:t>2. Once you create an account and sign in at </a:t>
            </a:r>
            <a:r>
              <a:rPr lang="en-CA" sz="2400" dirty="0">
                <a:solidFill>
                  <a:schemeClr val="bg1"/>
                </a:solidFill>
                <a:hlinkClick r:id="rId2"/>
              </a:rPr>
              <a:t>http://cms.ubc.ca/</a:t>
            </a:r>
            <a:r>
              <a:rPr lang="en-CA" sz="2400" dirty="0">
                <a:solidFill>
                  <a:schemeClr val="bg1"/>
                </a:solidFill>
              </a:rPr>
              <a:t> you can click your name in the top right. Halfway down the following page will be your WordPress email address.</a:t>
            </a:r>
          </a:p>
          <a:p>
            <a:pPr marL="0" indent="0">
              <a:lnSpc>
                <a:spcPct val="110000"/>
              </a:lnSpc>
              <a:buFont typeface="Arial" panose="020B0604020202020204" pitchFamily="34" charset="0"/>
              <a:buNone/>
              <a:defRPr/>
            </a:pPr>
            <a:r>
              <a:rPr lang="en-CA" sz="2400" dirty="0">
                <a:solidFill>
                  <a:schemeClr val="bg1"/>
                </a:solidFill>
              </a:rPr>
              <a:t>3. Send me your WordPress email address at </a:t>
            </a:r>
            <a:r>
              <a:rPr lang="en-CA" sz="2400" dirty="0">
                <a:solidFill>
                  <a:schemeClr val="bg1"/>
                </a:solidFill>
                <a:hlinkClick r:id="rId3"/>
              </a:rPr>
              <a:t>jon.festinger@ubc.ca</a:t>
            </a:r>
            <a:r>
              <a:rPr lang="en-CA" sz="2400" dirty="0">
                <a:solidFill>
                  <a:schemeClr val="bg1"/>
                </a:solidFill>
              </a:rPr>
              <a:t>  or at </a:t>
            </a:r>
            <a:r>
              <a:rPr lang="en-CA" sz="2400" dirty="0">
                <a:solidFill>
                  <a:schemeClr val="bg1"/>
                </a:solidFill>
                <a:hlinkClick r:id="rId4"/>
              </a:rPr>
              <a:t>jon_festinger@thecdm.ca</a:t>
            </a:r>
            <a:r>
              <a:rPr lang="en-CA" sz="2400" dirty="0">
                <a:solidFill>
                  <a:schemeClr val="bg1"/>
                </a:solidFill>
              </a:rPr>
              <a:t> </a:t>
            </a:r>
          </a:p>
          <a:p>
            <a:pPr marL="0" indent="0">
              <a:lnSpc>
                <a:spcPct val="110000"/>
              </a:lnSpc>
              <a:buFont typeface="Arial" panose="020B0604020202020204" pitchFamily="34" charset="0"/>
              <a:buNone/>
              <a:defRPr/>
            </a:pPr>
            <a:r>
              <a:rPr lang="en-CA" sz="2400" dirty="0">
                <a:solidFill>
                  <a:schemeClr val="bg1"/>
                </a:solidFill>
              </a:rPr>
              <a:t>4. Then, I will invite you to participate with authoring privileges via your WordPress email address.</a:t>
            </a:r>
          </a:p>
          <a:p>
            <a:pPr marL="0" indent="0">
              <a:buFont typeface="Arial" panose="020B0604020202020204" pitchFamily="34" charset="0"/>
              <a:buNone/>
              <a:defRPr/>
            </a:pPr>
            <a:endParaRPr lang="en-US" dirty="0"/>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527F81F-EB8C-6AC9-84FF-FC5AD56F173D}"/>
                  </a:ext>
                </a:extLst>
              </p14:cNvPr>
              <p14:cNvContentPartPr/>
              <p14:nvPr/>
            </p14:nvContentPartPr>
            <p14:xfrm>
              <a:off x="1304595" y="3652987"/>
              <a:ext cx="6215040" cy="144360"/>
            </p14:xfrm>
          </p:contentPart>
        </mc:Choice>
        <mc:Fallback xmlns="">
          <p:pic>
            <p:nvPicPr>
              <p:cNvPr id="5" name="Ink 4">
                <a:extLst>
                  <a:ext uri="{FF2B5EF4-FFF2-40B4-BE49-F238E27FC236}">
                    <a16:creationId xmlns:a16="http://schemas.microsoft.com/office/drawing/2014/main" id="{E527F81F-EB8C-6AC9-84FF-FC5AD56F173D}"/>
                  </a:ext>
                </a:extLst>
              </p:cNvPr>
              <p:cNvPicPr/>
              <p:nvPr/>
            </p:nvPicPr>
            <p:blipFill>
              <a:blip r:embed="rId6"/>
              <a:stretch>
                <a:fillRect/>
              </a:stretch>
            </p:blipFill>
            <p:spPr>
              <a:xfrm>
                <a:off x="1286955" y="3634987"/>
                <a:ext cx="6250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595C1C2-8D43-61A2-19F0-D2841D7C714F}"/>
                  </a:ext>
                </a:extLst>
              </p14:cNvPr>
              <p14:cNvContentPartPr/>
              <p14:nvPr/>
            </p14:nvContentPartPr>
            <p14:xfrm>
              <a:off x="1218195" y="3888427"/>
              <a:ext cx="5393160" cy="158400"/>
            </p14:xfrm>
          </p:contentPart>
        </mc:Choice>
        <mc:Fallback xmlns="">
          <p:pic>
            <p:nvPicPr>
              <p:cNvPr id="6" name="Ink 5">
                <a:extLst>
                  <a:ext uri="{FF2B5EF4-FFF2-40B4-BE49-F238E27FC236}">
                    <a16:creationId xmlns:a16="http://schemas.microsoft.com/office/drawing/2014/main" id="{6595C1C2-8D43-61A2-19F0-D2841D7C714F}"/>
                  </a:ext>
                </a:extLst>
              </p:cNvPr>
              <p:cNvPicPr/>
              <p:nvPr/>
            </p:nvPicPr>
            <p:blipFill>
              <a:blip r:embed="rId8"/>
              <a:stretch>
                <a:fillRect/>
              </a:stretch>
            </p:blipFill>
            <p:spPr>
              <a:xfrm>
                <a:off x="1200195" y="3870787"/>
                <a:ext cx="5428800" cy="194040"/>
              </a:xfrm>
              <a:prstGeom prst="rect">
                <a:avLst/>
              </a:prstGeom>
            </p:spPr>
          </p:pic>
        </mc:Fallback>
      </mc:AlternateContent>
    </p:spTree>
    <p:extLst>
      <p:ext uri="{BB962C8B-B14F-4D97-AF65-F5344CB8AC3E}">
        <p14:creationId xmlns:p14="http://schemas.microsoft.com/office/powerpoint/2010/main" val="22094494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Box 1">
            <a:extLst>
              <a:ext uri="{FF2B5EF4-FFF2-40B4-BE49-F238E27FC236}">
                <a16:creationId xmlns:a16="http://schemas.microsoft.com/office/drawing/2014/main" id="{BF66BCC3-1935-BDB1-666E-472C3BC6F80F}"/>
              </a:ext>
            </a:extLst>
          </p:cNvPr>
          <p:cNvSpPr txBox="1">
            <a:spLocks noChangeArrowheads="1"/>
          </p:cNvSpPr>
          <p:nvPr/>
        </p:nvSpPr>
        <p:spPr bwMode="auto">
          <a:xfrm>
            <a:off x="2863850" y="123825"/>
            <a:ext cx="341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293890" name="TextBox 3">
            <a:extLst>
              <a:ext uri="{FF2B5EF4-FFF2-40B4-BE49-F238E27FC236}">
                <a16:creationId xmlns:a16="http://schemas.microsoft.com/office/drawing/2014/main" id="{1228FA9E-49EF-E284-9579-8B7FBF84E2D4}"/>
              </a:ext>
            </a:extLst>
          </p:cNvPr>
          <p:cNvSpPr txBox="1">
            <a:spLocks noChangeArrowheads="1"/>
          </p:cNvSpPr>
          <p:nvPr/>
        </p:nvSpPr>
        <p:spPr bwMode="auto">
          <a:xfrm>
            <a:off x="287338" y="1131888"/>
            <a:ext cx="856932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UNICAST SA v. South Asian Broadcasting Corporation Inc. </a:t>
            </a:r>
            <a:r>
              <a:rPr kumimoji="0" lang="en-CA" altLang="en-US" sz="32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CA" altLang="en-US" sz="32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Conclusion</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The fact that a </a:t>
            </a:r>
            <a:r>
              <a:rPr kumimoji="0" lang="en-CA"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 appears on a website that may be displayed on a computer screen in Canada </a:t>
            </a: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is </a:t>
            </a:r>
            <a:r>
              <a:rPr kumimoji="0" lang="en-CA"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not sufficient to constitute use</a:t>
            </a: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and advertising in Canada (for the purposes of s. 4(2) of the TMA).</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221DB1-1B41-90AE-6C32-C9745A27F9E5}"/>
              </a:ext>
            </a:extLst>
          </p:cNvPr>
          <p:cNvSpPr>
            <a:spLocks noGrp="1"/>
          </p:cNvSpPr>
          <p:nvPr>
            <p:ph type="title"/>
          </p:nvPr>
        </p:nvSpPr>
        <p:spPr>
          <a:xfrm>
            <a:off x="1485900" y="125413"/>
            <a:ext cx="6172200" cy="525462"/>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8BA7097E-3E55-9CAF-2A95-B34B1F4B8FF3}"/>
              </a:ext>
            </a:extLst>
          </p:cNvPr>
          <p:cNvSpPr>
            <a:spLocks noGrp="1"/>
          </p:cNvSpPr>
          <p:nvPr>
            <p:ph idx="1"/>
          </p:nvPr>
        </p:nvSpPr>
        <p:spPr>
          <a:xfrm>
            <a:off x="107950" y="960438"/>
            <a:ext cx="8785225" cy="4057650"/>
          </a:xfrm>
        </p:spPr>
        <p:txBody>
          <a:bodyPr>
            <a:normAutofit fontScale="92500"/>
          </a:bodyPr>
          <a:lstStyle/>
          <a:p>
            <a:pPr marL="0" indent="0">
              <a:buFont typeface="Arial" panose="020B0604020202020204" pitchFamily="34" charset="0"/>
              <a:buNone/>
              <a:defRPr/>
            </a:pPr>
            <a:r>
              <a:rPr lang="en-CA" sz="2300" i="1" dirty="0">
                <a:solidFill>
                  <a:srgbClr val="00B0F0"/>
                </a:solidFill>
              </a:rPr>
              <a:t>UNICAST SA v. South Asian Broadcasting Corporation Inc.</a:t>
            </a:r>
          </a:p>
          <a:p>
            <a:pPr marL="0" indent="0">
              <a:buFont typeface="Arial" panose="020B0604020202020204" pitchFamily="34" charset="0"/>
              <a:buNone/>
              <a:defRPr/>
            </a:pPr>
            <a:r>
              <a:rPr lang="en-CA" sz="2300" i="1" u="sng" dirty="0">
                <a:solidFill>
                  <a:schemeClr val="bg1"/>
                </a:solidFill>
              </a:rPr>
              <a:t> </a:t>
            </a:r>
            <a:r>
              <a:rPr lang="en-CA" sz="2300" i="1" dirty="0">
                <a:solidFill>
                  <a:schemeClr val="bg1"/>
                </a:solidFill>
              </a:rPr>
              <a:t>[</a:t>
            </a:r>
            <a:r>
              <a:rPr lang="en-CA" sz="2300" i="1" u="sng" dirty="0">
                <a:solidFill>
                  <a:schemeClr val="bg1"/>
                </a:solidFill>
              </a:rPr>
              <a:t>47</a:t>
            </a:r>
            <a:r>
              <a:rPr lang="en-CA" sz="2300" i="1" dirty="0">
                <a:solidFill>
                  <a:schemeClr val="bg1"/>
                </a:solidFill>
              </a:rPr>
              <a:t>]           </a:t>
            </a:r>
            <a:r>
              <a:rPr lang="en-CA" sz="2300" i="1" dirty="0">
                <a:solidFill>
                  <a:srgbClr val="FFFF00"/>
                </a:solidFill>
              </a:rPr>
              <a:t>To go against this logical interpretation of the law would lead to some twisted and unfortunate consequences </a:t>
            </a:r>
            <a:r>
              <a:rPr lang="en-CA" sz="2300" i="1" dirty="0">
                <a:solidFill>
                  <a:schemeClr val="bg1"/>
                </a:solidFill>
              </a:rPr>
              <a:t>none of which could have been Parliament’s intent in drafting the Act. For example, should we follow the Applicant…, any foreign trade-mark holder could request and obtain the expungement of a bona fide Canadian trade-mark based on previous use through the Web even if this foreign trade-mark owner had basically nothing to do with Canada and no physical presence in the country. How could it be logical to interpret the applicable legal scheme as putting every single Canadian trade-mark owner at risk of having its trade-mark taken away by another trade-mark that has no nexus to Canada?.. It would be illogical and impossible to take this approach.</a:t>
            </a:r>
          </a:p>
          <a:p>
            <a:pPr marL="0" indent="0">
              <a:buFont typeface="Arial" panose="020B0604020202020204" pitchFamily="34" charset="0"/>
              <a:buNone/>
              <a:defRPr/>
            </a:pPr>
            <a:endParaRPr lang="en-CA" sz="1800" i="1" u="sng" dirty="0">
              <a:solidFill>
                <a:schemeClr val="bg1"/>
              </a:solidFill>
            </a:endParaRPr>
          </a:p>
          <a:p>
            <a:pPr marL="0" indent="0">
              <a:buFont typeface="Arial" panose="020B0604020202020204" pitchFamily="34" charset="0"/>
              <a:buNone/>
              <a:defRPr/>
            </a:pPr>
            <a:endParaRPr lang="en-CA" sz="1800" i="1" u="sng" dirty="0">
              <a:solidFill>
                <a:schemeClr val="bg1"/>
              </a:solidFill>
            </a:endParaRPr>
          </a:p>
        </p:txBody>
      </p:sp>
      <p:sp>
        <p:nvSpPr>
          <p:cNvPr id="296963" name="Slide Number Placeholder 3">
            <a:extLst>
              <a:ext uri="{FF2B5EF4-FFF2-40B4-BE49-F238E27FC236}">
                <a16:creationId xmlns:a16="http://schemas.microsoft.com/office/drawing/2014/main" id="{77C0E0FE-937F-BF9D-E044-DFCC2351A16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70C850FB-9BE9-E947-AC3B-4938163DB36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5">
            <a:extLst>
              <a:ext uri="{FF2B5EF4-FFF2-40B4-BE49-F238E27FC236}">
                <a16:creationId xmlns:a16="http://schemas.microsoft.com/office/drawing/2014/main" id="{71255909-FF74-FCB4-51C7-C51C4FAF31A1}"/>
              </a:ext>
            </a:extLst>
          </p:cNvPr>
          <p:cNvSpPr>
            <a:spLocks noGrp="1" noChangeArrowheads="1"/>
          </p:cNvSpPr>
          <p:nvPr>
            <p:ph type="title"/>
          </p:nvPr>
        </p:nvSpPr>
        <p:spPr bwMode="auto">
          <a:xfrm>
            <a:off x="1485900" y="117475"/>
            <a:ext cx="6172200" cy="725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301058" name="Content Placeholder 1">
            <a:extLst>
              <a:ext uri="{FF2B5EF4-FFF2-40B4-BE49-F238E27FC236}">
                <a16:creationId xmlns:a16="http://schemas.microsoft.com/office/drawing/2014/main" id="{7B006997-25F7-C44A-1C62-D8C0B19199EC}"/>
              </a:ext>
            </a:extLst>
          </p:cNvPr>
          <p:cNvSpPr>
            <a:spLocks noGrp="1" noChangeArrowheads="1"/>
          </p:cNvSpPr>
          <p:nvPr>
            <p:ph idx="1"/>
          </p:nvPr>
        </p:nvSpPr>
        <p:spPr bwMode="auto">
          <a:xfrm>
            <a:off x="179388" y="987425"/>
            <a:ext cx="8785225"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i="1">
                <a:solidFill>
                  <a:schemeClr val="bg1"/>
                </a:solidFill>
              </a:rPr>
              <a:t>45. (3) Where, by reason of the evidence furnished to the Registrar or the failure to furnish any evidence, it appears to the Registrar that a trade-mark, either with respect to all of the goods or services specified in the registration or with respect to any of those goods or services, </a:t>
            </a:r>
            <a:r>
              <a:rPr lang="en-US" altLang="en-US" sz="2400" i="1">
                <a:solidFill>
                  <a:srgbClr val="FFFF00"/>
                </a:solidFill>
              </a:rPr>
              <a:t>was </a:t>
            </a:r>
            <a:r>
              <a:rPr lang="en-US" altLang="en-US" sz="2400" i="1">
                <a:solidFill>
                  <a:srgbClr val="FF0000"/>
                </a:solidFill>
              </a:rPr>
              <a:t>not used</a:t>
            </a:r>
            <a:r>
              <a:rPr lang="en-US" altLang="en-US" sz="2400" i="1">
                <a:solidFill>
                  <a:srgbClr val="FFFF00"/>
                </a:solidFill>
              </a:rPr>
              <a:t> in Canada at any time </a:t>
            </a:r>
            <a:r>
              <a:rPr lang="en-US" altLang="en-US" sz="2400" i="1">
                <a:solidFill>
                  <a:srgbClr val="FF0000"/>
                </a:solidFill>
              </a:rPr>
              <a:t>during the three year period </a:t>
            </a:r>
            <a:r>
              <a:rPr lang="en-US" altLang="en-US" sz="2400" i="1">
                <a:solidFill>
                  <a:srgbClr val="FFFF00"/>
                </a:solidFill>
              </a:rPr>
              <a:t>immediately preceding the date of the notice </a:t>
            </a:r>
            <a:r>
              <a:rPr lang="en-US" altLang="en-US" sz="2400" b="1" i="1">
                <a:solidFill>
                  <a:srgbClr val="FF0000"/>
                </a:solidFill>
              </a:rPr>
              <a:t>and</a:t>
            </a:r>
            <a:r>
              <a:rPr lang="en-US" altLang="en-US" sz="2400" i="1">
                <a:solidFill>
                  <a:schemeClr val="bg1"/>
                </a:solidFill>
              </a:rPr>
              <a:t> that </a:t>
            </a:r>
            <a:r>
              <a:rPr lang="en-US" altLang="en-US" sz="2400" i="1">
                <a:solidFill>
                  <a:srgbClr val="FFFF00"/>
                </a:solidFill>
              </a:rPr>
              <a:t>the absence of use has </a:t>
            </a:r>
            <a:r>
              <a:rPr lang="en-US" altLang="en-US" sz="2400" i="1">
                <a:solidFill>
                  <a:srgbClr val="FF0000"/>
                </a:solidFill>
              </a:rPr>
              <a:t>not been due to special circumstances </a:t>
            </a:r>
            <a:r>
              <a:rPr lang="en-US" altLang="en-US" sz="2400" i="1">
                <a:solidFill>
                  <a:srgbClr val="FFFF00"/>
                </a:solidFill>
              </a:rPr>
              <a:t>that excuse the absence of use</a:t>
            </a:r>
            <a:r>
              <a:rPr lang="en-US" altLang="en-US" sz="2400" i="1">
                <a:solidFill>
                  <a:schemeClr val="bg1"/>
                </a:solidFill>
              </a:rPr>
              <a:t>, the registration of the trade-mark is liable to be expunged or amended accordingly.</a:t>
            </a:r>
          </a:p>
        </p:txBody>
      </p:sp>
      <p:sp>
        <p:nvSpPr>
          <p:cNvPr id="301059" name="Slide Number Placeholder 3">
            <a:extLst>
              <a:ext uri="{FF2B5EF4-FFF2-40B4-BE49-F238E27FC236}">
                <a16:creationId xmlns:a16="http://schemas.microsoft.com/office/drawing/2014/main" id="{92360A07-A426-3BDF-10E3-2E9F397FDAF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81B578C-34A8-7748-BF3F-D6739E011E8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le 5">
            <a:extLst>
              <a:ext uri="{FF2B5EF4-FFF2-40B4-BE49-F238E27FC236}">
                <a16:creationId xmlns:a16="http://schemas.microsoft.com/office/drawing/2014/main" id="{43470F5E-6DBB-EDC9-CA7D-18B0F018EE73}"/>
              </a:ext>
            </a:extLst>
          </p:cNvPr>
          <p:cNvSpPr>
            <a:spLocks noGrp="1" noChangeArrowheads="1"/>
          </p:cNvSpPr>
          <p:nvPr>
            <p:ph type="title"/>
          </p:nvPr>
        </p:nvSpPr>
        <p:spPr bwMode="auto">
          <a:xfrm>
            <a:off x="1485900" y="73025"/>
            <a:ext cx="61722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800" b="1">
                <a:solidFill>
                  <a:srgbClr val="FFFF00"/>
                </a:solidFill>
              </a:rPr>
              <a:t>Trademarks</a:t>
            </a:r>
            <a:r>
              <a:rPr lang="en-US" altLang="en-US" sz="4800" b="1"/>
              <a:t>	</a:t>
            </a:r>
          </a:p>
        </p:txBody>
      </p:sp>
      <p:sp>
        <p:nvSpPr>
          <p:cNvPr id="2" name="Content Placeholder 1">
            <a:extLst>
              <a:ext uri="{FF2B5EF4-FFF2-40B4-BE49-F238E27FC236}">
                <a16:creationId xmlns:a16="http://schemas.microsoft.com/office/drawing/2014/main" id="{1F6E1B2B-5B32-7770-6C74-FEB5C58DC13F}"/>
              </a:ext>
            </a:extLst>
          </p:cNvPr>
          <p:cNvSpPr>
            <a:spLocks noGrp="1"/>
          </p:cNvSpPr>
          <p:nvPr>
            <p:ph idx="1"/>
          </p:nvPr>
        </p:nvSpPr>
        <p:spPr>
          <a:xfrm>
            <a:off x="250825" y="1131888"/>
            <a:ext cx="8559800" cy="3938587"/>
          </a:xfrm>
        </p:spPr>
        <p:txBody>
          <a:bodyPr>
            <a:noAutofit/>
          </a:bodyPr>
          <a:lstStyle/>
          <a:p>
            <a:pPr marL="0" indent="0">
              <a:buFont typeface="Arial" panose="020B0604020202020204" pitchFamily="34" charset="0"/>
              <a:buNone/>
              <a:defRPr/>
            </a:pPr>
            <a:r>
              <a:rPr lang="en-CA" sz="4000" i="1" dirty="0">
                <a:solidFill>
                  <a:srgbClr val="00B0F0"/>
                </a:solidFill>
              </a:rPr>
              <a:t>Scott Paper Limited v. Smart &amp; </a:t>
            </a:r>
            <a:r>
              <a:rPr lang="en-CA" sz="4000" i="1" dirty="0" err="1">
                <a:solidFill>
                  <a:srgbClr val="00B0F0"/>
                </a:solidFill>
              </a:rPr>
              <a:t>Biggar</a:t>
            </a:r>
            <a:r>
              <a:rPr lang="en-CA" sz="4000" i="1" dirty="0">
                <a:solidFill>
                  <a:srgbClr val="00B0F0"/>
                </a:solidFill>
              </a:rPr>
              <a:t>, </a:t>
            </a:r>
            <a:r>
              <a:rPr lang="en-CA" sz="4000" dirty="0">
                <a:solidFill>
                  <a:schemeClr val="bg1"/>
                </a:solidFill>
              </a:rPr>
              <a:t>2008 FCA 129 </a:t>
            </a:r>
            <a:r>
              <a:rPr lang="en-CA" sz="4000" b="1" dirty="0">
                <a:solidFill>
                  <a:srgbClr val="FF0000"/>
                </a:solidFill>
              </a:rPr>
              <a:t>Conclusion</a:t>
            </a:r>
          </a:p>
          <a:p>
            <a:pPr>
              <a:defRPr/>
            </a:pPr>
            <a:r>
              <a:rPr lang="en-CA" sz="4000" dirty="0">
                <a:solidFill>
                  <a:srgbClr val="FFFF00"/>
                </a:solidFill>
              </a:rPr>
              <a:t>Fact that registered owner may have plans to resume use of mark </a:t>
            </a:r>
            <a:r>
              <a:rPr lang="en-CA" sz="4000" dirty="0">
                <a:solidFill>
                  <a:srgbClr val="FF0000"/>
                </a:solidFill>
              </a:rPr>
              <a:t>is not sufficient to excuse non-use</a:t>
            </a:r>
            <a:r>
              <a:rPr lang="en-CA" sz="4000" dirty="0">
                <a:solidFill>
                  <a:schemeClr val="bg1"/>
                </a:solidFill>
              </a:rPr>
              <a:t>.</a:t>
            </a:r>
            <a:endParaRPr lang="en-US" sz="4000" dirty="0">
              <a:solidFill>
                <a:schemeClr val="bg1"/>
              </a:solidFill>
            </a:endParaRPr>
          </a:p>
        </p:txBody>
      </p:sp>
      <p:sp>
        <p:nvSpPr>
          <p:cNvPr id="306179" name="Slide Number Placeholder 3">
            <a:extLst>
              <a:ext uri="{FF2B5EF4-FFF2-40B4-BE49-F238E27FC236}">
                <a16:creationId xmlns:a16="http://schemas.microsoft.com/office/drawing/2014/main" id="{4EB73F5D-7D14-21A0-28CE-DBACFE87A97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BFB654E-35B7-7C45-A1DA-7AA142E4CD7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5">
            <a:extLst>
              <a:ext uri="{FF2B5EF4-FFF2-40B4-BE49-F238E27FC236}">
                <a16:creationId xmlns:a16="http://schemas.microsoft.com/office/drawing/2014/main" id="{82E37AC2-7EEF-2E66-9CA0-CAF71CAB77AF}"/>
              </a:ext>
            </a:extLst>
          </p:cNvPr>
          <p:cNvSpPr>
            <a:spLocks noGrp="1" noChangeArrowheads="1"/>
          </p:cNvSpPr>
          <p:nvPr>
            <p:ph type="title"/>
          </p:nvPr>
        </p:nvSpPr>
        <p:spPr bwMode="auto">
          <a:xfrm>
            <a:off x="1485900" y="-12700"/>
            <a:ext cx="6172200" cy="769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 name="Content Placeholder 1">
            <a:extLst>
              <a:ext uri="{FF2B5EF4-FFF2-40B4-BE49-F238E27FC236}">
                <a16:creationId xmlns:a16="http://schemas.microsoft.com/office/drawing/2014/main" id="{702EBD9B-5E0D-7939-DFC7-D0588F789BE3}"/>
              </a:ext>
            </a:extLst>
          </p:cNvPr>
          <p:cNvSpPr>
            <a:spLocks noGrp="1"/>
          </p:cNvSpPr>
          <p:nvPr>
            <p:ph idx="1"/>
          </p:nvPr>
        </p:nvSpPr>
        <p:spPr>
          <a:xfrm>
            <a:off x="179388" y="915988"/>
            <a:ext cx="8713787" cy="4103687"/>
          </a:xfrm>
        </p:spPr>
        <p:txBody>
          <a:bodyPr>
            <a:noAutofit/>
          </a:bodyPr>
          <a:lstStyle/>
          <a:p>
            <a:pPr marL="0" indent="0">
              <a:buFont typeface="Arial" panose="020B0604020202020204" pitchFamily="34" charset="0"/>
              <a:buNone/>
              <a:defRPr/>
            </a:pPr>
            <a:r>
              <a:rPr lang="en-CA" sz="1800" i="1" dirty="0">
                <a:solidFill>
                  <a:srgbClr val="00B0F0"/>
                </a:solidFill>
              </a:rPr>
              <a:t>Scott Paper Limited v. Smart &amp; </a:t>
            </a:r>
            <a:r>
              <a:rPr lang="en-CA" sz="1800" i="1" dirty="0" err="1">
                <a:solidFill>
                  <a:srgbClr val="00B0F0"/>
                </a:solidFill>
              </a:rPr>
              <a:t>Biggar</a:t>
            </a:r>
            <a:r>
              <a:rPr lang="en-CA" sz="1800" i="1" dirty="0">
                <a:solidFill>
                  <a:srgbClr val="00B0F0"/>
                </a:solidFill>
              </a:rPr>
              <a:t>, </a:t>
            </a:r>
            <a:r>
              <a:rPr lang="en-CA" sz="1800" dirty="0">
                <a:solidFill>
                  <a:schemeClr val="bg1"/>
                </a:solidFill>
              </a:rPr>
              <a:t>2008 FCA 129</a:t>
            </a:r>
            <a:endParaRPr lang="en-CA" sz="1800" dirty="0"/>
          </a:p>
          <a:p>
            <a:pPr>
              <a:defRPr/>
            </a:pPr>
            <a:r>
              <a:rPr lang="en-CA" sz="1800" dirty="0">
                <a:solidFill>
                  <a:schemeClr val="bg1"/>
                </a:solidFill>
              </a:rPr>
              <a:t>The </a:t>
            </a:r>
            <a:r>
              <a:rPr lang="en-CA" sz="1800" dirty="0">
                <a:solidFill>
                  <a:srgbClr val="FFFF00"/>
                </a:solidFill>
              </a:rPr>
              <a:t>general rule </a:t>
            </a:r>
            <a:r>
              <a:rPr lang="en-CA" sz="1800" dirty="0">
                <a:solidFill>
                  <a:schemeClr val="bg1"/>
                </a:solidFill>
              </a:rPr>
              <a:t>is that the </a:t>
            </a:r>
            <a:r>
              <a:rPr lang="en-CA" sz="1800" dirty="0">
                <a:solidFill>
                  <a:srgbClr val="FF0000"/>
                </a:solidFill>
              </a:rPr>
              <a:t>absence of use is penalized by expungement</a:t>
            </a:r>
          </a:p>
          <a:p>
            <a:pPr>
              <a:defRPr/>
            </a:pPr>
            <a:r>
              <a:rPr lang="en-CA" sz="1800" dirty="0">
                <a:solidFill>
                  <a:schemeClr val="bg1"/>
                </a:solidFill>
              </a:rPr>
              <a:t>There is an </a:t>
            </a:r>
            <a:r>
              <a:rPr lang="en-CA" sz="1800" dirty="0">
                <a:solidFill>
                  <a:srgbClr val="FFFF00"/>
                </a:solidFill>
              </a:rPr>
              <a:t>exception to the general rule </a:t>
            </a:r>
            <a:r>
              <a:rPr lang="en-CA" sz="1800" dirty="0">
                <a:solidFill>
                  <a:schemeClr val="bg1"/>
                </a:solidFill>
              </a:rPr>
              <a:t>where the </a:t>
            </a:r>
            <a:r>
              <a:rPr lang="en-CA" sz="1800" dirty="0">
                <a:solidFill>
                  <a:srgbClr val="FF0000"/>
                </a:solidFill>
              </a:rPr>
              <a:t>absence of use is due to special circumstances</a:t>
            </a:r>
            <a:r>
              <a:rPr lang="en-CA" sz="1800" dirty="0">
                <a:solidFill>
                  <a:schemeClr val="bg1"/>
                </a:solidFill>
              </a:rPr>
              <a:t>.</a:t>
            </a:r>
          </a:p>
          <a:p>
            <a:pPr>
              <a:defRPr/>
            </a:pPr>
            <a:r>
              <a:rPr lang="en-CA" sz="1800" dirty="0">
                <a:solidFill>
                  <a:schemeClr val="bg1"/>
                </a:solidFill>
              </a:rPr>
              <a:t>Special circumstances alleged by Scott Paper are the </a:t>
            </a:r>
            <a:r>
              <a:rPr lang="en-CA" sz="1800" dirty="0">
                <a:solidFill>
                  <a:srgbClr val="FFFF00"/>
                </a:solidFill>
              </a:rPr>
              <a:t>plans for resumption </a:t>
            </a:r>
            <a:r>
              <a:rPr lang="en-CA" sz="1800" dirty="0">
                <a:solidFill>
                  <a:schemeClr val="bg1"/>
                </a:solidFill>
              </a:rPr>
              <a:t>of use of the mark …</a:t>
            </a:r>
          </a:p>
          <a:p>
            <a:pPr>
              <a:defRPr/>
            </a:pPr>
            <a:r>
              <a:rPr lang="en-CA" sz="1800" dirty="0">
                <a:solidFill>
                  <a:schemeClr val="bg1"/>
                </a:solidFill>
              </a:rPr>
              <a:t>Pelletier JA clarifies that this is not sufficient to excuse non-use…</a:t>
            </a:r>
            <a:r>
              <a:rPr lang="en-CA" sz="1800" i="1" dirty="0">
                <a:solidFill>
                  <a:schemeClr val="bg1"/>
                </a:solidFill>
              </a:rPr>
              <a:t>“</a:t>
            </a:r>
            <a:r>
              <a:rPr lang="en-CA" sz="1800" i="1" dirty="0">
                <a:solidFill>
                  <a:srgbClr val="FFFF00"/>
                </a:solidFill>
              </a:rPr>
              <a:t>the 13 year absence of use was due to a deliberate decision not to use the mark</a:t>
            </a:r>
            <a:r>
              <a:rPr lang="en-CA" sz="1800" i="1" dirty="0">
                <a:solidFill>
                  <a:schemeClr val="bg1"/>
                </a:solidFill>
              </a:rPr>
              <a:t>”.</a:t>
            </a:r>
          </a:p>
          <a:p>
            <a:pPr>
              <a:defRPr/>
            </a:pPr>
            <a:r>
              <a:rPr lang="en-CA" sz="1800" dirty="0">
                <a:solidFill>
                  <a:schemeClr val="bg1"/>
                </a:solidFill>
              </a:rPr>
              <a:t>And … </a:t>
            </a:r>
            <a:r>
              <a:rPr lang="en-CA" sz="1800" i="1" dirty="0">
                <a:solidFill>
                  <a:schemeClr val="bg1"/>
                </a:solidFill>
              </a:rPr>
              <a:t>“a </a:t>
            </a:r>
            <a:r>
              <a:rPr lang="en-CA" sz="1800" i="1" dirty="0">
                <a:solidFill>
                  <a:srgbClr val="FFFF00"/>
                </a:solidFill>
              </a:rPr>
              <a:t>registrant’s intention to resume use of a mark which has been absent from the marketplace</a:t>
            </a:r>
            <a:r>
              <a:rPr lang="en-CA" sz="1800" i="1" dirty="0">
                <a:solidFill>
                  <a:schemeClr val="bg1"/>
                </a:solidFill>
              </a:rPr>
              <a:t>, even when steps have been taken to actualize those plans, </a:t>
            </a:r>
            <a:r>
              <a:rPr lang="en-CA" sz="1800" i="1" dirty="0">
                <a:solidFill>
                  <a:srgbClr val="FFFF00"/>
                </a:solidFill>
              </a:rPr>
              <a:t>cannot amount to special circumstances </a:t>
            </a:r>
            <a:r>
              <a:rPr lang="en-CA" sz="1800" i="1" dirty="0">
                <a:solidFill>
                  <a:schemeClr val="bg1"/>
                </a:solidFill>
              </a:rPr>
              <a:t>which excuse the non-use of the TM. </a:t>
            </a:r>
            <a:r>
              <a:rPr lang="en-CA" sz="1800" i="1" dirty="0">
                <a:solidFill>
                  <a:srgbClr val="FFFF00"/>
                </a:solidFill>
              </a:rPr>
              <a:t>The plans for future use do not explain the period of non-use </a:t>
            </a:r>
            <a:r>
              <a:rPr lang="en-CA" sz="1800" i="1" dirty="0">
                <a:solidFill>
                  <a:schemeClr val="bg1"/>
                </a:solidFill>
              </a:rPr>
              <a:t>and … cannot amount to special circumstances”</a:t>
            </a:r>
          </a:p>
        </p:txBody>
      </p:sp>
      <p:sp>
        <p:nvSpPr>
          <p:cNvPr id="310275" name="Slide Number Placeholder 3">
            <a:extLst>
              <a:ext uri="{FF2B5EF4-FFF2-40B4-BE49-F238E27FC236}">
                <a16:creationId xmlns:a16="http://schemas.microsoft.com/office/drawing/2014/main" id="{321BBF02-B4A5-27CB-05AC-136E17EC844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F03959A-22F2-FD4C-AA45-D50281F50AA9}"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51A3DE-B117-8223-82D7-C7D43CACD0C3}"/>
              </a:ext>
            </a:extLst>
          </p:cNvPr>
          <p:cNvSpPr>
            <a:spLocks noGrp="1"/>
          </p:cNvSpPr>
          <p:nvPr>
            <p:ph type="title"/>
          </p:nvPr>
        </p:nvSpPr>
        <p:spPr>
          <a:xfrm>
            <a:off x="1485900" y="98425"/>
            <a:ext cx="6172200" cy="67310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F7AF7AF3-F789-B649-9D47-19A3F43E36DF}"/>
              </a:ext>
            </a:extLst>
          </p:cNvPr>
          <p:cNvSpPr>
            <a:spLocks noGrp="1"/>
          </p:cNvSpPr>
          <p:nvPr>
            <p:ph idx="1"/>
          </p:nvPr>
        </p:nvSpPr>
        <p:spPr>
          <a:xfrm>
            <a:off x="179388" y="987425"/>
            <a:ext cx="8785225" cy="3776663"/>
          </a:xfrm>
        </p:spPr>
        <p:txBody>
          <a:bodyPr>
            <a:normAutofit lnSpcReduction="10000"/>
          </a:bodyPr>
          <a:lstStyle/>
          <a:p>
            <a:pPr marL="0" indent="0">
              <a:lnSpc>
                <a:spcPct val="110000"/>
              </a:lnSpc>
              <a:buFont typeface="Arial" panose="020B0604020202020204" pitchFamily="34" charset="0"/>
              <a:buNone/>
              <a:defRPr/>
            </a:pPr>
            <a:r>
              <a:rPr lang="en-US" sz="2100" dirty="0">
                <a:solidFill>
                  <a:srgbClr val="FF0000"/>
                </a:solidFill>
              </a:rPr>
              <a:t>S. 57 TMA </a:t>
            </a:r>
            <a:r>
              <a:rPr lang="en-US" sz="2100" dirty="0">
                <a:solidFill>
                  <a:schemeClr val="bg1"/>
                </a:solidFill>
                <a:sym typeface="Wingdings" pitchFamily="2" charset="2"/>
              </a:rPr>
              <a:t></a:t>
            </a:r>
            <a:r>
              <a:rPr lang="en-US" sz="2100" dirty="0">
                <a:solidFill>
                  <a:schemeClr val="bg1"/>
                </a:solidFill>
              </a:rPr>
              <a:t> Can </a:t>
            </a:r>
            <a:r>
              <a:rPr lang="en-CA" sz="2100" dirty="0">
                <a:solidFill>
                  <a:srgbClr val="FFFF00"/>
                </a:solidFill>
              </a:rPr>
              <a:t>strike or amend a TM </a:t>
            </a:r>
            <a:r>
              <a:rPr lang="en-CA" sz="2100" dirty="0">
                <a:solidFill>
                  <a:schemeClr val="bg1"/>
                </a:solidFill>
              </a:rPr>
              <a:t>on the register on the basis that it “</a:t>
            </a:r>
            <a:r>
              <a:rPr lang="en-CA" sz="2100" dirty="0">
                <a:solidFill>
                  <a:srgbClr val="FFFF00"/>
                </a:solidFill>
              </a:rPr>
              <a:t>does not accurately express or define the existing rights of the [registered owner] of the mark</a:t>
            </a:r>
            <a:r>
              <a:rPr lang="en-CA" sz="2100" dirty="0">
                <a:solidFill>
                  <a:schemeClr val="bg1"/>
                </a:solidFill>
              </a:rPr>
              <a:t>.” (read w. s. 18)</a:t>
            </a:r>
          </a:p>
          <a:p>
            <a:pPr marL="385763" indent="-385763">
              <a:lnSpc>
                <a:spcPct val="110000"/>
              </a:lnSpc>
              <a:buFont typeface="+mj-lt"/>
              <a:buAutoNum type="arabicPeriod"/>
              <a:defRPr/>
            </a:pPr>
            <a:r>
              <a:rPr lang="en-CA" sz="2100" dirty="0">
                <a:solidFill>
                  <a:schemeClr val="bg1"/>
                </a:solidFill>
              </a:rPr>
              <a:t>If the </a:t>
            </a:r>
            <a:r>
              <a:rPr lang="en-CA" sz="2100" dirty="0">
                <a:solidFill>
                  <a:srgbClr val="FFFF00"/>
                </a:solidFill>
              </a:rPr>
              <a:t>TM was not registrable </a:t>
            </a:r>
            <a:r>
              <a:rPr lang="en-CA" sz="2100" dirty="0">
                <a:solidFill>
                  <a:schemeClr val="bg1"/>
                </a:solidFill>
              </a:rPr>
              <a:t>at the date of registration [18(1)(a)]</a:t>
            </a:r>
          </a:p>
          <a:p>
            <a:pPr marL="385763" indent="-385763">
              <a:lnSpc>
                <a:spcPct val="110000"/>
              </a:lnSpc>
              <a:buFont typeface="+mj-lt"/>
              <a:buAutoNum type="arabicPeriod"/>
              <a:defRPr/>
            </a:pPr>
            <a:r>
              <a:rPr lang="en-CA" sz="2100" dirty="0">
                <a:solidFill>
                  <a:schemeClr val="bg1"/>
                </a:solidFill>
              </a:rPr>
              <a:t>If the </a:t>
            </a:r>
            <a:r>
              <a:rPr lang="en-CA" sz="2100" dirty="0">
                <a:solidFill>
                  <a:srgbClr val="FFFF00"/>
                </a:solidFill>
              </a:rPr>
              <a:t>TM is not distinctive </a:t>
            </a:r>
            <a:r>
              <a:rPr lang="en-CA" sz="2100" dirty="0">
                <a:solidFill>
                  <a:schemeClr val="bg1"/>
                </a:solidFill>
              </a:rPr>
              <a:t>at the time proceedings bringing the validity of the registration into question are commenced [18(1)(b)]</a:t>
            </a:r>
          </a:p>
          <a:p>
            <a:pPr marL="385763" indent="-385763">
              <a:lnSpc>
                <a:spcPct val="110000"/>
              </a:lnSpc>
              <a:buFont typeface="+mj-lt"/>
              <a:buAutoNum type="arabicPeriod"/>
              <a:defRPr/>
            </a:pPr>
            <a:r>
              <a:rPr lang="en-CA" sz="2100" dirty="0">
                <a:solidFill>
                  <a:schemeClr val="bg1"/>
                </a:solidFill>
              </a:rPr>
              <a:t>If the </a:t>
            </a:r>
            <a:r>
              <a:rPr lang="en-CA" sz="2100" dirty="0">
                <a:solidFill>
                  <a:srgbClr val="FFFF00"/>
                </a:solidFill>
              </a:rPr>
              <a:t>TM</a:t>
            </a:r>
            <a:r>
              <a:rPr lang="en-CA" sz="2100" dirty="0">
                <a:solidFill>
                  <a:schemeClr val="bg1"/>
                </a:solidFill>
              </a:rPr>
              <a:t> has been </a:t>
            </a:r>
            <a:r>
              <a:rPr lang="en-CA" sz="2100" dirty="0">
                <a:solidFill>
                  <a:srgbClr val="FFFF00"/>
                </a:solidFill>
              </a:rPr>
              <a:t>abandoned</a:t>
            </a:r>
            <a:r>
              <a:rPr lang="en-CA" sz="2100" dirty="0">
                <a:solidFill>
                  <a:schemeClr val="bg1"/>
                </a:solidFill>
              </a:rPr>
              <a:t> [18(1)(c)]</a:t>
            </a:r>
          </a:p>
          <a:p>
            <a:pPr marL="385763" indent="-385763">
              <a:lnSpc>
                <a:spcPct val="110000"/>
              </a:lnSpc>
              <a:buFont typeface="+mj-lt"/>
              <a:buAutoNum type="arabicPeriod"/>
              <a:defRPr/>
            </a:pPr>
            <a:r>
              <a:rPr lang="en-CA" sz="2100" dirty="0">
                <a:solidFill>
                  <a:schemeClr val="bg1"/>
                </a:solidFill>
              </a:rPr>
              <a:t>If the applicant for registration was </a:t>
            </a:r>
            <a:r>
              <a:rPr lang="en-CA" sz="2100" dirty="0">
                <a:solidFill>
                  <a:srgbClr val="FFFF00"/>
                </a:solidFill>
              </a:rPr>
              <a:t>not the person entitled</a:t>
            </a:r>
            <a:r>
              <a:rPr lang="en-CA" sz="2100" dirty="0">
                <a:solidFill>
                  <a:schemeClr val="bg1"/>
                </a:solidFill>
              </a:rPr>
              <a:t> to secure the registration [18(1)(d)]</a:t>
            </a:r>
          </a:p>
          <a:p>
            <a:pPr marL="385763" indent="-385763">
              <a:lnSpc>
                <a:spcPct val="110000"/>
              </a:lnSpc>
              <a:buFont typeface="+mj-lt"/>
              <a:buAutoNum type="arabicPeriod"/>
              <a:defRPr/>
            </a:pPr>
            <a:r>
              <a:rPr lang="en-US" sz="2100" dirty="0">
                <a:solidFill>
                  <a:schemeClr val="bg1"/>
                </a:solidFill>
              </a:rPr>
              <a:t>The application for registration was </a:t>
            </a:r>
            <a:r>
              <a:rPr lang="en-US" sz="2100" dirty="0">
                <a:solidFill>
                  <a:srgbClr val="FFFF00"/>
                </a:solidFill>
              </a:rPr>
              <a:t>filed in bad faith</a:t>
            </a:r>
            <a:endParaRPr lang="en-CA" sz="2100" dirty="0">
              <a:solidFill>
                <a:srgbClr val="FFFF00"/>
              </a:solidFill>
            </a:endParaRPr>
          </a:p>
          <a:p>
            <a:pPr lvl="1">
              <a:defRPr/>
            </a:pPr>
            <a:endParaRPr lang="en-US" dirty="0"/>
          </a:p>
        </p:txBody>
      </p:sp>
      <p:sp>
        <p:nvSpPr>
          <p:cNvPr id="317443" name="Slide Number Placeholder 3">
            <a:extLst>
              <a:ext uri="{FF2B5EF4-FFF2-40B4-BE49-F238E27FC236}">
                <a16:creationId xmlns:a16="http://schemas.microsoft.com/office/drawing/2014/main" id="{4F045863-8FB1-2301-2759-10C7F55DD6F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D887F90-A229-9F46-9430-C8FC5C76B7F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5">
            <a:extLst>
              <a:ext uri="{FF2B5EF4-FFF2-40B4-BE49-F238E27FC236}">
                <a16:creationId xmlns:a16="http://schemas.microsoft.com/office/drawing/2014/main" id="{04B23F45-F1C5-E93E-AF80-8025F39B236C}"/>
              </a:ext>
            </a:extLst>
          </p:cNvPr>
          <p:cNvSpPr>
            <a:spLocks noGrp="1" noChangeArrowheads="1"/>
          </p:cNvSpPr>
          <p:nvPr>
            <p:ph type="title"/>
          </p:nvPr>
        </p:nvSpPr>
        <p:spPr bwMode="auto">
          <a:xfrm>
            <a:off x="1485900" y="123825"/>
            <a:ext cx="6172200" cy="781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319490" name="Content Placeholder 1">
            <a:extLst>
              <a:ext uri="{FF2B5EF4-FFF2-40B4-BE49-F238E27FC236}">
                <a16:creationId xmlns:a16="http://schemas.microsoft.com/office/drawing/2014/main" id="{65B0DFF1-CE33-E3A2-F0D7-AB764090AC94}"/>
              </a:ext>
            </a:extLst>
          </p:cNvPr>
          <p:cNvSpPr>
            <a:spLocks noGrp="1" noChangeArrowheads="1"/>
          </p:cNvSpPr>
          <p:nvPr>
            <p:ph idx="1"/>
          </p:nvPr>
        </p:nvSpPr>
        <p:spPr bwMode="auto">
          <a:xfrm>
            <a:off x="358775" y="1095375"/>
            <a:ext cx="8426450" cy="394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800" i="1">
                <a:solidFill>
                  <a:schemeClr val="bg1"/>
                </a:solidFill>
              </a:rPr>
              <a:t>57 (1) The </a:t>
            </a:r>
            <a:r>
              <a:rPr lang="en-CA" altLang="en-US" sz="2800" i="1">
                <a:solidFill>
                  <a:srgbClr val="FFFF00"/>
                </a:solidFill>
              </a:rPr>
              <a:t>Federal Court </a:t>
            </a:r>
            <a:r>
              <a:rPr lang="en-CA" altLang="en-US" sz="2800" i="1">
                <a:solidFill>
                  <a:schemeClr val="bg1"/>
                </a:solidFill>
              </a:rPr>
              <a:t>has exclusive original </a:t>
            </a:r>
            <a:r>
              <a:rPr lang="en-CA" altLang="en-US" sz="2800" i="1">
                <a:solidFill>
                  <a:srgbClr val="FFFF00"/>
                </a:solidFill>
              </a:rPr>
              <a:t>jurisdiction</a:t>
            </a:r>
            <a:r>
              <a:rPr lang="en-CA" altLang="en-US" sz="2800" i="1">
                <a:solidFill>
                  <a:schemeClr val="bg1"/>
                </a:solidFill>
              </a:rPr>
              <a:t>, on the </a:t>
            </a:r>
            <a:r>
              <a:rPr lang="en-CA" altLang="en-US" sz="2800" i="1">
                <a:solidFill>
                  <a:srgbClr val="FFFF00"/>
                </a:solidFill>
              </a:rPr>
              <a:t>application</a:t>
            </a:r>
            <a:r>
              <a:rPr lang="en-CA" altLang="en-US" sz="2800" i="1">
                <a:solidFill>
                  <a:schemeClr val="bg1"/>
                </a:solidFill>
              </a:rPr>
              <a:t> of the Registrar or </a:t>
            </a:r>
            <a:r>
              <a:rPr lang="en-CA" altLang="en-US" sz="2800" i="1">
                <a:solidFill>
                  <a:srgbClr val="FFFF00"/>
                </a:solidFill>
              </a:rPr>
              <a:t>of any person interested</a:t>
            </a:r>
            <a:r>
              <a:rPr lang="en-CA" altLang="en-US" sz="2800" i="1">
                <a:solidFill>
                  <a:schemeClr val="bg1"/>
                </a:solidFill>
              </a:rPr>
              <a:t>, </a:t>
            </a:r>
            <a:r>
              <a:rPr lang="en-CA" altLang="en-US" sz="2800" i="1">
                <a:solidFill>
                  <a:srgbClr val="FF0000"/>
                </a:solidFill>
              </a:rPr>
              <a:t>to order that any entry in the register be struck out or amended </a:t>
            </a:r>
            <a:r>
              <a:rPr lang="en-CA" altLang="en-US" sz="2800" i="1">
                <a:solidFill>
                  <a:schemeClr val="bg1"/>
                </a:solidFill>
              </a:rPr>
              <a:t>on the ground that at the date of the application the </a:t>
            </a:r>
            <a:r>
              <a:rPr lang="en-CA" altLang="en-US" sz="2800" i="1">
                <a:solidFill>
                  <a:srgbClr val="FFFF00"/>
                </a:solidFill>
              </a:rPr>
              <a:t>entry as it appears </a:t>
            </a:r>
            <a:r>
              <a:rPr lang="en-CA" altLang="en-US" sz="2800" i="1">
                <a:solidFill>
                  <a:schemeClr val="bg1"/>
                </a:solidFill>
              </a:rPr>
              <a:t>on the register </a:t>
            </a:r>
            <a:r>
              <a:rPr lang="en-CA" altLang="en-US" sz="2800" i="1">
                <a:solidFill>
                  <a:srgbClr val="FFFF00"/>
                </a:solidFill>
              </a:rPr>
              <a:t>does not accurately express or define the existing rights </a:t>
            </a:r>
            <a:r>
              <a:rPr lang="en-CA" altLang="en-US" sz="2800" i="1">
                <a:solidFill>
                  <a:schemeClr val="bg1"/>
                </a:solidFill>
              </a:rPr>
              <a:t>of the person appearing to be the registered owner of the trademark.</a:t>
            </a:r>
            <a:endParaRPr lang="en-US" altLang="en-US" sz="2800" i="1">
              <a:solidFill>
                <a:schemeClr val="bg1"/>
              </a:solidFill>
            </a:endParaRPr>
          </a:p>
        </p:txBody>
      </p:sp>
      <p:sp>
        <p:nvSpPr>
          <p:cNvPr id="319491" name="Slide Number Placeholder 3">
            <a:extLst>
              <a:ext uri="{FF2B5EF4-FFF2-40B4-BE49-F238E27FC236}">
                <a16:creationId xmlns:a16="http://schemas.microsoft.com/office/drawing/2014/main" id="{06BD0B2C-5164-D8F3-60B7-3520B9399BC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C6EDC70-E699-CD40-895C-7B4F74EB815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C35697-7FE0-A278-CD15-CFD93C922543}"/>
              </a:ext>
            </a:extLst>
          </p:cNvPr>
          <p:cNvSpPr>
            <a:spLocks noGrp="1"/>
          </p:cNvSpPr>
          <p:nvPr>
            <p:ph type="title"/>
          </p:nvPr>
        </p:nvSpPr>
        <p:spPr>
          <a:xfrm>
            <a:off x="1485900" y="88900"/>
            <a:ext cx="6172200" cy="682625"/>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C2BAC697-600F-761A-090D-F17F4BE5CC13}"/>
              </a:ext>
            </a:extLst>
          </p:cNvPr>
          <p:cNvSpPr>
            <a:spLocks noGrp="1"/>
          </p:cNvSpPr>
          <p:nvPr>
            <p:ph idx="1"/>
          </p:nvPr>
        </p:nvSpPr>
        <p:spPr>
          <a:xfrm>
            <a:off x="250825" y="987425"/>
            <a:ext cx="8642350" cy="3830638"/>
          </a:xfrm>
        </p:spPr>
        <p:txBody>
          <a:bodyPr>
            <a:normAutofit fontScale="25000" lnSpcReduction="20000"/>
          </a:bodyPr>
          <a:lstStyle/>
          <a:p>
            <a:pPr marL="0" indent="0">
              <a:lnSpc>
                <a:spcPct val="120000"/>
              </a:lnSpc>
              <a:buFont typeface="Arial" panose="020B0604020202020204" pitchFamily="34" charset="0"/>
              <a:buNone/>
              <a:defRPr/>
            </a:pPr>
            <a:r>
              <a:rPr lang="en-CA" sz="6000" b="1" i="1" dirty="0">
                <a:solidFill>
                  <a:srgbClr val="FFFF00"/>
                </a:solidFill>
              </a:rPr>
              <a:t>When registration invalid</a:t>
            </a:r>
          </a:p>
          <a:p>
            <a:pPr marL="0" indent="0">
              <a:lnSpc>
                <a:spcPct val="120000"/>
              </a:lnSpc>
              <a:buFont typeface="Arial" panose="020B0604020202020204" pitchFamily="34" charset="0"/>
              <a:buNone/>
              <a:defRPr/>
            </a:pPr>
            <a:r>
              <a:rPr lang="en-CA" sz="6000" b="1" i="1" dirty="0">
                <a:solidFill>
                  <a:schemeClr val="bg1"/>
                </a:solidFill>
              </a:rPr>
              <a:t>18</a:t>
            </a:r>
            <a:r>
              <a:rPr lang="en-CA" sz="6000" i="1" dirty="0">
                <a:solidFill>
                  <a:schemeClr val="bg1"/>
                </a:solidFill>
              </a:rPr>
              <a:t> </a:t>
            </a:r>
            <a:r>
              <a:rPr lang="en-CA" sz="6000" b="1" i="1" dirty="0">
                <a:solidFill>
                  <a:schemeClr val="bg1"/>
                </a:solidFill>
              </a:rPr>
              <a:t>(1)</a:t>
            </a:r>
            <a:r>
              <a:rPr lang="en-CA" sz="6000" i="1" dirty="0">
                <a:solidFill>
                  <a:schemeClr val="bg1"/>
                </a:solidFill>
              </a:rPr>
              <a:t> The </a:t>
            </a:r>
            <a:r>
              <a:rPr lang="en-CA" sz="6000" i="1" dirty="0">
                <a:solidFill>
                  <a:srgbClr val="FF0000"/>
                </a:solidFill>
              </a:rPr>
              <a:t>registration of a trademark is invalid </a:t>
            </a:r>
            <a:r>
              <a:rPr lang="en-CA" sz="6000" i="1" dirty="0">
                <a:solidFill>
                  <a:schemeClr val="bg1"/>
                </a:solidFill>
              </a:rPr>
              <a:t>if</a:t>
            </a:r>
          </a:p>
          <a:p>
            <a:pPr marL="342900" lvl="1" indent="0">
              <a:lnSpc>
                <a:spcPct val="120000"/>
              </a:lnSpc>
              <a:buFont typeface="Arial" panose="020B0604020202020204" pitchFamily="34" charset="0"/>
              <a:buNone/>
              <a:defRPr/>
            </a:pPr>
            <a:r>
              <a:rPr lang="en-CA" sz="6000" b="1" i="1" dirty="0">
                <a:solidFill>
                  <a:schemeClr val="bg1"/>
                </a:solidFill>
              </a:rPr>
              <a:t>(a)</a:t>
            </a:r>
            <a:r>
              <a:rPr lang="en-CA" sz="6000" i="1" dirty="0">
                <a:solidFill>
                  <a:schemeClr val="bg1"/>
                </a:solidFill>
              </a:rPr>
              <a:t> the </a:t>
            </a:r>
            <a:r>
              <a:rPr lang="en-CA" sz="6000" i="1" dirty="0">
                <a:solidFill>
                  <a:srgbClr val="FFFF00"/>
                </a:solidFill>
              </a:rPr>
              <a:t>trademark was not registrable </a:t>
            </a:r>
            <a:r>
              <a:rPr lang="en-CA" sz="6000" i="1" dirty="0">
                <a:solidFill>
                  <a:schemeClr val="bg1"/>
                </a:solidFill>
              </a:rPr>
              <a:t>at the date of registration;</a:t>
            </a:r>
          </a:p>
          <a:p>
            <a:pPr marL="342900" lvl="1" indent="0">
              <a:lnSpc>
                <a:spcPct val="120000"/>
              </a:lnSpc>
              <a:buFont typeface="Arial" panose="020B0604020202020204" pitchFamily="34" charset="0"/>
              <a:buNone/>
              <a:defRPr/>
            </a:pPr>
            <a:r>
              <a:rPr lang="en-CA" sz="6000" b="1" i="1" dirty="0">
                <a:solidFill>
                  <a:schemeClr val="bg1"/>
                </a:solidFill>
              </a:rPr>
              <a:t>(b)</a:t>
            </a:r>
            <a:r>
              <a:rPr lang="en-CA" sz="6000" i="1" dirty="0">
                <a:solidFill>
                  <a:schemeClr val="bg1"/>
                </a:solidFill>
              </a:rPr>
              <a:t> the </a:t>
            </a:r>
            <a:r>
              <a:rPr lang="en-CA" sz="6000" i="1" dirty="0">
                <a:solidFill>
                  <a:srgbClr val="FFFF00"/>
                </a:solidFill>
              </a:rPr>
              <a:t>trademark is not distinctive</a:t>
            </a:r>
            <a:r>
              <a:rPr lang="en-CA" sz="6000" i="1" dirty="0">
                <a:solidFill>
                  <a:schemeClr val="bg1"/>
                </a:solidFill>
              </a:rPr>
              <a:t> at the time proceedings bringing the validity of the registration into question are commenced;</a:t>
            </a:r>
          </a:p>
          <a:p>
            <a:pPr marL="342900" lvl="1" indent="0">
              <a:lnSpc>
                <a:spcPct val="120000"/>
              </a:lnSpc>
              <a:buFont typeface="Arial" panose="020B0604020202020204" pitchFamily="34" charset="0"/>
              <a:buNone/>
              <a:defRPr/>
            </a:pPr>
            <a:r>
              <a:rPr lang="en-CA" sz="6000" b="1" i="1" dirty="0">
                <a:solidFill>
                  <a:schemeClr val="bg1"/>
                </a:solidFill>
              </a:rPr>
              <a:t>(c)</a:t>
            </a:r>
            <a:r>
              <a:rPr lang="en-CA" sz="6000" i="1" dirty="0">
                <a:solidFill>
                  <a:schemeClr val="bg1"/>
                </a:solidFill>
              </a:rPr>
              <a:t> the </a:t>
            </a:r>
            <a:r>
              <a:rPr lang="en-CA" sz="6000" i="1" dirty="0">
                <a:solidFill>
                  <a:srgbClr val="FFFF00"/>
                </a:solidFill>
              </a:rPr>
              <a:t>trademark has been abandoned</a:t>
            </a:r>
            <a:r>
              <a:rPr lang="en-CA" sz="6000" i="1" dirty="0">
                <a:solidFill>
                  <a:schemeClr val="bg1"/>
                </a:solidFill>
              </a:rPr>
              <a:t>;</a:t>
            </a:r>
          </a:p>
          <a:p>
            <a:pPr marL="342900" lvl="1" indent="0">
              <a:lnSpc>
                <a:spcPct val="120000"/>
              </a:lnSpc>
              <a:buFont typeface="Arial" panose="020B0604020202020204" pitchFamily="34" charset="0"/>
              <a:buNone/>
              <a:defRPr/>
            </a:pPr>
            <a:r>
              <a:rPr lang="en-CA" sz="6000" b="1" i="1" dirty="0">
                <a:solidFill>
                  <a:schemeClr val="bg1"/>
                </a:solidFill>
              </a:rPr>
              <a:t>(d)</a:t>
            </a:r>
            <a:r>
              <a:rPr lang="en-CA" sz="6000" i="1" dirty="0">
                <a:solidFill>
                  <a:schemeClr val="bg1"/>
                </a:solidFill>
              </a:rPr>
              <a:t> subject to section 17, the applicant for registration was </a:t>
            </a:r>
            <a:r>
              <a:rPr lang="en-CA" sz="6000" i="1" dirty="0">
                <a:solidFill>
                  <a:srgbClr val="FFFF00"/>
                </a:solidFill>
              </a:rPr>
              <a:t>not the person entitled </a:t>
            </a:r>
            <a:r>
              <a:rPr lang="en-CA" sz="6000" i="1" dirty="0">
                <a:solidFill>
                  <a:schemeClr val="bg1"/>
                </a:solidFill>
              </a:rPr>
              <a:t>to secure the registration; or</a:t>
            </a:r>
          </a:p>
          <a:p>
            <a:pPr marL="342900" lvl="1" indent="0">
              <a:lnSpc>
                <a:spcPct val="120000"/>
              </a:lnSpc>
              <a:buFont typeface="Arial" panose="020B0604020202020204" pitchFamily="34" charset="0"/>
              <a:buNone/>
              <a:defRPr/>
            </a:pPr>
            <a:r>
              <a:rPr lang="en-CA" sz="6000" b="1" i="1" dirty="0">
                <a:solidFill>
                  <a:schemeClr val="bg1"/>
                </a:solidFill>
              </a:rPr>
              <a:t>(e)</a:t>
            </a:r>
            <a:r>
              <a:rPr lang="en-CA" sz="6000" i="1" dirty="0">
                <a:solidFill>
                  <a:schemeClr val="bg1"/>
                </a:solidFill>
              </a:rPr>
              <a:t> the application for registration was </a:t>
            </a:r>
            <a:r>
              <a:rPr lang="en-CA" sz="6000" i="1" dirty="0">
                <a:solidFill>
                  <a:srgbClr val="FFFF00"/>
                </a:solidFill>
              </a:rPr>
              <a:t>filed in bad faith</a:t>
            </a:r>
            <a:r>
              <a:rPr lang="en-CA" sz="6000" i="1" dirty="0">
                <a:solidFill>
                  <a:schemeClr val="bg1"/>
                </a:solidFill>
              </a:rPr>
              <a:t>.</a:t>
            </a:r>
          </a:p>
          <a:p>
            <a:pPr marL="0" indent="0">
              <a:lnSpc>
                <a:spcPct val="120000"/>
              </a:lnSpc>
              <a:buFont typeface="Arial" panose="020B0604020202020204" pitchFamily="34" charset="0"/>
              <a:buNone/>
              <a:defRPr/>
            </a:pPr>
            <a:r>
              <a:rPr lang="en-CA" sz="6000" b="1" i="1" dirty="0">
                <a:solidFill>
                  <a:srgbClr val="FFFF00"/>
                </a:solidFill>
              </a:rPr>
              <a:t>Exception</a:t>
            </a:r>
          </a:p>
          <a:p>
            <a:pPr marL="0" indent="0">
              <a:lnSpc>
                <a:spcPct val="120000"/>
              </a:lnSpc>
              <a:buFont typeface="Arial" panose="020B0604020202020204" pitchFamily="34" charset="0"/>
              <a:buNone/>
              <a:defRPr/>
            </a:pPr>
            <a:r>
              <a:rPr lang="en-CA" sz="6000" b="1" i="1" dirty="0">
                <a:solidFill>
                  <a:schemeClr val="bg1"/>
                </a:solidFill>
              </a:rPr>
              <a:t>(2)</a:t>
            </a:r>
            <a:r>
              <a:rPr lang="en-CA" sz="6000" i="1" dirty="0">
                <a:solidFill>
                  <a:schemeClr val="bg1"/>
                </a:solidFill>
              </a:rPr>
              <a:t> No registration of a trademark that had been so used in Canada by the registrant or his predecessor in title as to have become distinctive at the date of registration </a:t>
            </a:r>
            <a:r>
              <a:rPr lang="en-CA" sz="6000" i="1" dirty="0">
                <a:solidFill>
                  <a:srgbClr val="FFFF00"/>
                </a:solidFill>
              </a:rPr>
              <a:t>shall be held invalid merely on the ground that evidence of the distinctiveness was not submitted</a:t>
            </a:r>
            <a:r>
              <a:rPr lang="en-CA" sz="6000" i="1" dirty="0">
                <a:solidFill>
                  <a:schemeClr val="bg1"/>
                </a:solidFill>
              </a:rPr>
              <a:t> to the competent authority or tribunal </a:t>
            </a:r>
            <a:r>
              <a:rPr lang="en-CA" sz="6000" i="1" dirty="0">
                <a:solidFill>
                  <a:srgbClr val="FFFF00"/>
                </a:solidFill>
              </a:rPr>
              <a:t>before the grant of the registration</a:t>
            </a:r>
            <a:r>
              <a:rPr lang="en-CA" sz="6000" i="1" dirty="0">
                <a:solidFill>
                  <a:schemeClr val="bg1"/>
                </a:solidFill>
              </a:rPr>
              <a:t>.</a:t>
            </a:r>
          </a:p>
          <a:p>
            <a:pPr marL="0" indent="0">
              <a:buFont typeface="Arial" panose="020B0604020202020204" pitchFamily="34" charset="0"/>
              <a:buNone/>
              <a:defRPr/>
            </a:pPr>
            <a:endParaRPr lang="en-US" sz="2400" dirty="0">
              <a:solidFill>
                <a:schemeClr val="bg1"/>
              </a:solidFill>
            </a:endParaRPr>
          </a:p>
        </p:txBody>
      </p:sp>
      <p:sp>
        <p:nvSpPr>
          <p:cNvPr id="321539" name="Slide Number Placeholder 3">
            <a:extLst>
              <a:ext uri="{FF2B5EF4-FFF2-40B4-BE49-F238E27FC236}">
                <a16:creationId xmlns:a16="http://schemas.microsoft.com/office/drawing/2014/main" id="{8E727AF7-3382-8B6E-DA0A-BF5366475A8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F4624AD-90FA-A44C-B673-76EB38EDDFC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161F69-9C4A-2BC0-06DB-0696AF20315B}"/>
              </a:ext>
            </a:extLst>
          </p:cNvPr>
          <p:cNvSpPr>
            <a:spLocks noGrp="1"/>
          </p:cNvSpPr>
          <p:nvPr>
            <p:ph type="title"/>
          </p:nvPr>
        </p:nvSpPr>
        <p:spPr>
          <a:xfrm>
            <a:off x="179388" y="123825"/>
            <a:ext cx="8785225" cy="6889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Registration invalid if</a:t>
            </a:r>
            <a:r>
              <a:rPr lang="en-US" dirty="0">
                <a:solidFill>
                  <a:srgbClr val="FF0000"/>
                </a:solidFill>
              </a:rPr>
              <a:t>…</a:t>
            </a:r>
            <a:r>
              <a:rPr lang="en-US" dirty="0">
                <a:solidFill>
                  <a:srgbClr val="FFFF00"/>
                </a:solidFill>
              </a:rPr>
              <a:t>	</a:t>
            </a:r>
            <a:endParaRPr lang="en-US" b="1" dirty="0">
              <a:solidFill>
                <a:srgbClr val="FFFF00"/>
              </a:solidFill>
            </a:endParaRPr>
          </a:p>
        </p:txBody>
      </p:sp>
      <p:sp>
        <p:nvSpPr>
          <p:cNvPr id="323586" name="Content Placeholder 1">
            <a:extLst>
              <a:ext uri="{FF2B5EF4-FFF2-40B4-BE49-F238E27FC236}">
                <a16:creationId xmlns:a16="http://schemas.microsoft.com/office/drawing/2014/main" id="{89F65B77-CC97-02EC-D458-80C61C87315C}"/>
              </a:ext>
            </a:extLst>
          </p:cNvPr>
          <p:cNvSpPr>
            <a:spLocks noGrp="1" noChangeArrowheads="1"/>
          </p:cNvSpPr>
          <p:nvPr>
            <p:ph idx="1"/>
          </p:nvPr>
        </p:nvSpPr>
        <p:spPr bwMode="auto">
          <a:xfrm>
            <a:off x="287338" y="1058863"/>
            <a:ext cx="8569325" cy="3960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800">
                <a:solidFill>
                  <a:schemeClr val="bg1"/>
                </a:solidFill>
              </a:rPr>
              <a:t>1) If the TM was </a:t>
            </a:r>
            <a:r>
              <a:rPr lang="en-CA" altLang="en-US" sz="2800">
                <a:solidFill>
                  <a:srgbClr val="FFFF00"/>
                </a:solidFill>
              </a:rPr>
              <a:t>not registrable </a:t>
            </a:r>
            <a:r>
              <a:rPr lang="en-CA" altLang="en-US" sz="2800">
                <a:solidFill>
                  <a:schemeClr val="bg1"/>
                </a:solidFill>
              </a:rPr>
              <a:t>at the date of registration [18(1)(a)]</a:t>
            </a:r>
          </a:p>
          <a:p>
            <a:pPr lvl="1">
              <a:buFont typeface="Arial" panose="020B0604020202020204" pitchFamily="34" charset="0"/>
              <a:buChar char="•"/>
            </a:pPr>
            <a:r>
              <a:rPr lang="en-US" altLang="en-US">
                <a:solidFill>
                  <a:schemeClr val="bg1"/>
                </a:solidFill>
              </a:rPr>
              <a:t>See ss. 9, 10, </a:t>
            </a:r>
            <a:r>
              <a:rPr lang="en-US" altLang="en-US">
                <a:solidFill>
                  <a:srgbClr val="FFFF00"/>
                </a:solidFill>
              </a:rPr>
              <a:t>12</a:t>
            </a:r>
            <a:r>
              <a:rPr lang="en-US" altLang="en-US">
                <a:solidFill>
                  <a:schemeClr val="bg1"/>
                </a:solidFill>
              </a:rPr>
              <a:t>, 13</a:t>
            </a:r>
          </a:p>
          <a:p>
            <a:pPr marL="0" indent="0">
              <a:buFont typeface="Arial" panose="020B0604020202020204" pitchFamily="34" charset="0"/>
              <a:buNone/>
            </a:pPr>
            <a:r>
              <a:rPr lang="en-US" altLang="en-US" sz="2800">
                <a:solidFill>
                  <a:schemeClr val="bg1"/>
                </a:solidFill>
              </a:rPr>
              <a:t>2) If the TM is </a:t>
            </a:r>
            <a:r>
              <a:rPr lang="en-US" altLang="en-US" sz="2800">
                <a:solidFill>
                  <a:srgbClr val="FFFF00"/>
                </a:solidFill>
              </a:rPr>
              <a:t>not distinctive </a:t>
            </a:r>
            <a:r>
              <a:rPr lang="en-US" altLang="en-US" sz="2800">
                <a:solidFill>
                  <a:schemeClr val="bg1"/>
                </a:solidFill>
              </a:rPr>
              <a:t>at the time proceedings bringing the validity of the registration into question are commenced [18(1)(b)]</a:t>
            </a:r>
          </a:p>
          <a:p>
            <a:pPr lvl="1">
              <a:buFont typeface="Arial" panose="020B0604020202020204" pitchFamily="34" charset="0"/>
              <a:buChar char="•"/>
            </a:pPr>
            <a:r>
              <a:rPr lang="en-US" altLang="en-US">
                <a:solidFill>
                  <a:schemeClr val="bg1"/>
                </a:solidFill>
              </a:rPr>
              <a:t>See for example the discussion on TMs becoming generic. Also ss. 48-50 TMA</a:t>
            </a:r>
          </a:p>
        </p:txBody>
      </p:sp>
      <p:sp>
        <p:nvSpPr>
          <p:cNvPr id="323587" name="Slide Number Placeholder 3">
            <a:extLst>
              <a:ext uri="{FF2B5EF4-FFF2-40B4-BE49-F238E27FC236}">
                <a16:creationId xmlns:a16="http://schemas.microsoft.com/office/drawing/2014/main" id="{440072E1-75CA-B6E6-7813-2DF2738FE40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8A86D79-3988-C94B-A977-1F70344033B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E6721-FE51-94CA-0367-BC4ACBAC7170}"/>
              </a:ext>
            </a:extLst>
          </p:cNvPr>
          <p:cNvSpPr>
            <a:spLocks noGrp="1"/>
          </p:cNvSpPr>
          <p:nvPr>
            <p:ph sz="quarter" idx="10"/>
          </p:nvPr>
        </p:nvSpPr>
        <p:spPr>
          <a:xfrm>
            <a:off x="250825" y="249238"/>
            <a:ext cx="8785225" cy="4699000"/>
          </a:xfrm>
        </p:spPr>
        <p:txBody>
          <a:bodyPr>
            <a:normAutofit lnSpcReduction="10000"/>
          </a:bodyPr>
          <a:lstStyle/>
          <a:p>
            <a:pPr marL="0" indent="0">
              <a:buFont typeface="Arial" panose="020B0604020202020204" pitchFamily="34" charset="0"/>
              <a:buNone/>
              <a:defRPr/>
            </a:pPr>
            <a:r>
              <a:rPr lang="en-CA" sz="2200" b="1" i="1" dirty="0">
                <a:solidFill>
                  <a:schemeClr val="bg1"/>
                </a:solidFill>
              </a:rPr>
              <a:t>12</a:t>
            </a:r>
            <a:r>
              <a:rPr lang="en-CA" sz="2200" i="1" dirty="0">
                <a:solidFill>
                  <a:schemeClr val="bg1"/>
                </a:solidFill>
              </a:rPr>
              <a:t> </a:t>
            </a:r>
            <a:r>
              <a:rPr lang="en-CA" sz="2200" b="1" i="1" dirty="0">
                <a:solidFill>
                  <a:schemeClr val="bg1"/>
                </a:solidFill>
              </a:rPr>
              <a:t>(1)</a:t>
            </a:r>
            <a:r>
              <a:rPr lang="en-CA" sz="2200" i="1" dirty="0">
                <a:solidFill>
                  <a:schemeClr val="bg1"/>
                </a:solidFill>
              </a:rPr>
              <a:t> Subject to subsection (2), </a:t>
            </a:r>
            <a:r>
              <a:rPr lang="en-CA" sz="2200" i="1" dirty="0">
                <a:solidFill>
                  <a:srgbClr val="FFFF00"/>
                </a:solidFill>
              </a:rPr>
              <a:t>a trademark is registrable </a:t>
            </a:r>
            <a:r>
              <a:rPr lang="en-CA" sz="2200" i="1" dirty="0">
                <a:solidFill>
                  <a:srgbClr val="FF0000"/>
                </a:solidFill>
              </a:rPr>
              <a:t>if it is not</a:t>
            </a:r>
          </a:p>
          <a:p>
            <a:pPr marL="0" indent="0">
              <a:buFont typeface="Arial" panose="020B0604020202020204" pitchFamily="34" charset="0"/>
              <a:buNone/>
              <a:defRPr/>
            </a:pPr>
            <a:r>
              <a:rPr lang="en-CA" sz="2200" b="1" i="1" dirty="0">
                <a:solidFill>
                  <a:schemeClr val="bg1"/>
                </a:solidFill>
              </a:rPr>
              <a:t>(a)</a:t>
            </a:r>
            <a:r>
              <a:rPr lang="en-CA" sz="2200" i="1" dirty="0">
                <a:solidFill>
                  <a:schemeClr val="bg1"/>
                </a:solidFill>
              </a:rPr>
              <a:t> a </a:t>
            </a:r>
            <a:r>
              <a:rPr lang="en-CA" sz="2200" i="1" dirty="0">
                <a:solidFill>
                  <a:srgbClr val="FFFF00"/>
                </a:solidFill>
              </a:rPr>
              <a:t>word that is primarily merely </a:t>
            </a:r>
            <a:r>
              <a:rPr lang="en-CA" sz="2200" i="1" dirty="0">
                <a:solidFill>
                  <a:schemeClr val="bg1"/>
                </a:solidFill>
              </a:rPr>
              <a:t>the </a:t>
            </a:r>
            <a:r>
              <a:rPr lang="en-CA" sz="2200" i="1" dirty="0">
                <a:solidFill>
                  <a:srgbClr val="FFFF00"/>
                </a:solidFill>
              </a:rPr>
              <a:t>name </a:t>
            </a:r>
            <a:r>
              <a:rPr lang="en-CA" sz="2200" i="1" dirty="0">
                <a:solidFill>
                  <a:schemeClr val="bg1"/>
                </a:solidFill>
              </a:rPr>
              <a:t>or the surname of an individual who is living or has died within the preceding thirty years;</a:t>
            </a:r>
          </a:p>
          <a:p>
            <a:pPr marL="0" indent="0">
              <a:buFont typeface="Arial" panose="020B0604020202020204" pitchFamily="34" charset="0"/>
              <a:buNone/>
              <a:defRPr/>
            </a:pPr>
            <a:r>
              <a:rPr lang="en-CA" sz="2200" b="1" i="1" dirty="0">
                <a:solidFill>
                  <a:schemeClr val="bg1"/>
                </a:solidFill>
              </a:rPr>
              <a:t>(b)</a:t>
            </a:r>
            <a:r>
              <a:rPr lang="en-CA" sz="2200" i="1" dirty="0">
                <a:solidFill>
                  <a:schemeClr val="bg1"/>
                </a:solidFill>
              </a:rPr>
              <a:t> whether depicted, written or sounded, either </a:t>
            </a:r>
            <a:r>
              <a:rPr lang="en-CA" sz="2200" i="1" dirty="0">
                <a:solidFill>
                  <a:srgbClr val="FFFF00"/>
                </a:solidFill>
              </a:rPr>
              <a:t>clearly descriptive or deceptively </a:t>
            </a:r>
            <a:r>
              <a:rPr lang="en-CA" sz="2200" i="1" dirty="0" err="1">
                <a:solidFill>
                  <a:srgbClr val="FFFF00"/>
                </a:solidFill>
              </a:rPr>
              <a:t>misdescriptive</a:t>
            </a:r>
            <a:r>
              <a:rPr lang="en-CA" sz="2200" i="1" dirty="0">
                <a:solidFill>
                  <a:srgbClr val="FFFF00"/>
                </a:solidFill>
              </a:rPr>
              <a:t> </a:t>
            </a:r>
            <a:r>
              <a:rPr lang="en-CA" sz="2200" i="1" dirty="0">
                <a:solidFill>
                  <a:schemeClr val="bg1"/>
                </a:solidFill>
              </a:rPr>
              <a:t>in the English or French language of the character or quality of the goods or services in association with which it is used or proposed to be used or of the conditions of or the persons employed in their production or of their place of origin;</a:t>
            </a:r>
          </a:p>
          <a:p>
            <a:pPr marL="0" indent="0">
              <a:buFont typeface="Arial" panose="020B0604020202020204" pitchFamily="34" charset="0"/>
              <a:buNone/>
              <a:defRPr/>
            </a:pPr>
            <a:r>
              <a:rPr lang="en-CA" sz="2200" b="1" i="1" dirty="0">
                <a:solidFill>
                  <a:schemeClr val="bg1"/>
                </a:solidFill>
              </a:rPr>
              <a:t>(c)</a:t>
            </a:r>
            <a:r>
              <a:rPr lang="en-CA" sz="2200" i="1" dirty="0">
                <a:solidFill>
                  <a:schemeClr val="bg1"/>
                </a:solidFill>
              </a:rPr>
              <a:t> the </a:t>
            </a:r>
            <a:r>
              <a:rPr lang="en-CA" sz="2200" i="1" dirty="0">
                <a:solidFill>
                  <a:srgbClr val="FFFF00"/>
                </a:solidFill>
              </a:rPr>
              <a:t>name in any language of any of the goods or services </a:t>
            </a:r>
            <a:r>
              <a:rPr lang="en-CA" sz="2200" i="1" dirty="0">
                <a:solidFill>
                  <a:schemeClr val="bg1"/>
                </a:solidFill>
              </a:rPr>
              <a:t>in connection with which it is used or proposed to be used;</a:t>
            </a:r>
          </a:p>
          <a:p>
            <a:pPr marL="0" indent="0">
              <a:buFont typeface="Arial" panose="020B0604020202020204" pitchFamily="34" charset="0"/>
              <a:buNone/>
              <a:defRPr/>
            </a:pPr>
            <a:r>
              <a:rPr lang="en-CA" sz="2200" b="1" i="1" dirty="0">
                <a:solidFill>
                  <a:schemeClr val="bg1"/>
                </a:solidFill>
              </a:rPr>
              <a:t>(d)</a:t>
            </a:r>
            <a:r>
              <a:rPr lang="en-CA" sz="2200" i="1" dirty="0">
                <a:solidFill>
                  <a:schemeClr val="bg1"/>
                </a:solidFill>
              </a:rPr>
              <a:t> </a:t>
            </a:r>
            <a:r>
              <a:rPr lang="en-CA" sz="2200" i="1" dirty="0">
                <a:solidFill>
                  <a:srgbClr val="FFFF00"/>
                </a:solidFill>
              </a:rPr>
              <a:t>confusing </a:t>
            </a:r>
            <a:r>
              <a:rPr lang="en-CA" sz="2200" i="1" dirty="0">
                <a:solidFill>
                  <a:schemeClr val="bg1"/>
                </a:solidFill>
              </a:rPr>
              <a:t>with a registered trademark;</a:t>
            </a:r>
          </a:p>
          <a:p>
            <a:pPr marL="0" indent="0">
              <a:buFont typeface="Arial" panose="020B0604020202020204" pitchFamily="34" charset="0"/>
              <a:buNone/>
              <a:defRPr/>
            </a:pPr>
            <a:r>
              <a:rPr lang="en-CA" sz="2200" b="1" i="1" dirty="0">
                <a:solidFill>
                  <a:schemeClr val="bg1"/>
                </a:solidFill>
              </a:rPr>
              <a:t>(e)</a:t>
            </a:r>
            <a:r>
              <a:rPr lang="en-CA" sz="2200" i="1" dirty="0">
                <a:solidFill>
                  <a:schemeClr val="bg1"/>
                </a:solidFill>
              </a:rPr>
              <a:t> a </a:t>
            </a:r>
            <a:r>
              <a:rPr lang="en-CA" sz="2200" i="1" dirty="0">
                <a:solidFill>
                  <a:srgbClr val="FFFF00"/>
                </a:solidFill>
              </a:rPr>
              <a:t>sign or combination of signs </a:t>
            </a:r>
            <a:r>
              <a:rPr lang="en-CA" sz="2200" i="1" dirty="0">
                <a:solidFill>
                  <a:schemeClr val="bg1"/>
                </a:solidFill>
              </a:rPr>
              <a:t>whose adoption is</a:t>
            </a:r>
            <a:r>
              <a:rPr lang="en-CA" sz="2200" i="1" dirty="0">
                <a:solidFill>
                  <a:srgbClr val="FFFF00"/>
                </a:solidFill>
              </a:rPr>
              <a:t> prohibited </a:t>
            </a:r>
            <a:r>
              <a:rPr lang="en-CA" sz="2200" i="1" dirty="0">
                <a:solidFill>
                  <a:schemeClr val="bg1"/>
                </a:solidFill>
              </a:rPr>
              <a:t>by section 9 or 10;</a:t>
            </a:r>
          </a:p>
          <a:p>
            <a:pPr marL="0" indent="0">
              <a:buFont typeface="Arial" panose="020B0604020202020204" pitchFamily="34" charset="0"/>
              <a:buNone/>
              <a:defRPr/>
            </a:pP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D01162-DE4E-8737-78FE-4B5350B919E7}"/>
              </a:ext>
            </a:extLst>
          </p:cNvPr>
          <p:cNvSpPr txBox="1"/>
          <p:nvPr/>
        </p:nvSpPr>
        <p:spPr>
          <a:xfrm>
            <a:off x="746749" y="267494"/>
            <a:ext cx="7202613" cy="1938992"/>
          </a:xfrm>
          <a:prstGeom prst="rect">
            <a:avLst/>
          </a:prstGeom>
          <a:noFill/>
        </p:spPr>
        <p:txBody>
          <a:bodyPr wrap="none" rtlCol="0">
            <a:spAutoFit/>
          </a:bodyPr>
          <a:lstStyle/>
          <a:p>
            <a:pPr algn="ctr"/>
            <a:r>
              <a:rPr lang="en-US" sz="4000" dirty="0">
                <a:solidFill>
                  <a:schemeClr val="bg1"/>
                </a:solidFill>
              </a:rPr>
              <a:t>Have responded to everyone</a:t>
            </a:r>
            <a:r>
              <a:rPr lang="en-US" sz="4000" dirty="0">
                <a:solidFill>
                  <a:srgbClr val="FF0000"/>
                </a:solidFill>
              </a:rPr>
              <a:t>? </a:t>
            </a:r>
          </a:p>
          <a:p>
            <a:pPr algn="ctr"/>
            <a:r>
              <a:rPr lang="en-US" sz="4000" b="1" dirty="0">
                <a:solidFill>
                  <a:srgbClr val="FF0000"/>
                </a:solidFill>
              </a:rPr>
              <a:t>+ </a:t>
            </a:r>
          </a:p>
          <a:p>
            <a:pPr algn="ctr"/>
            <a:r>
              <a:rPr lang="en-US" sz="4000" dirty="0">
                <a:solidFill>
                  <a:srgbClr val="FF0000"/>
                </a:solidFill>
              </a:rPr>
              <a:t>…</a:t>
            </a:r>
            <a:r>
              <a:rPr lang="en-US" sz="4000" dirty="0">
                <a:solidFill>
                  <a:schemeClr val="bg1"/>
                </a:solidFill>
              </a:rPr>
              <a:t>to some who didn</a:t>
            </a:r>
            <a:r>
              <a:rPr lang="en-US" sz="4000" dirty="0">
                <a:solidFill>
                  <a:srgbClr val="FF0000"/>
                </a:solidFill>
              </a:rPr>
              <a:t>’</a:t>
            </a:r>
            <a:r>
              <a:rPr lang="en-US" sz="4000" dirty="0">
                <a:solidFill>
                  <a:schemeClr val="bg1"/>
                </a:solidFill>
              </a:rPr>
              <a:t>t ask</a:t>
            </a:r>
            <a:r>
              <a:rPr lang="en-US" sz="4000" dirty="0">
                <a:solidFill>
                  <a:srgbClr val="FF0000"/>
                </a:solidFill>
              </a:rPr>
              <a:t>?</a:t>
            </a:r>
          </a:p>
        </p:txBody>
      </p:sp>
      <p:pic>
        <p:nvPicPr>
          <p:cNvPr id="4" name="Picture 3">
            <a:extLst>
              <a:ext uri="{FF2B5EF4-FFF2-40B4-BE49-F238E27FC236}">
                <a16:creationId xmlns:a16="http://schemas.microsoft.com/office/drawing/2014/main" id="{1B97C450-D8A1-4AB9-F8C2-948F0FBF745A}"/>
              </a:ext>
            </a:extLst>
          </p:cNvPr>
          <p:cNvPicPr>
            <a:picLocks noChangeAspect="1"/>
          </p:cNvPicPr>
          <p:nvPr/>
        </p:nvPicPr>
        <p:blipFill>
          <a:blip r:embed="rId2"/>
          <a:stretch>
            <a:fillRect/>
          </a:stretch>
        </p:blipFill>
        <p:spPr>
          <a:xfrm>
            <a:off x="3200567" y="2355726"/>
            <a:ext cx="2742865" cy="2643758"/>
          </a:xfrm>
          <a:prstGeom prst="rect">
            <a:avLst/>
          </a:prstGeom>
        </p:spPr>
      </p:pic>
    </p:spTree>
    <p:extLst>
      <p:ext uri="{BB962C8B-B14F-4D97-AF65-F5344CB8AC3E}">
        <p14:creationId xmlns:p14="http://schemas.microsoft.com/office/powerpoint/2010/main" val="11297903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8B6611-C60A-7838-DEC7-C4E5D251A565}"/>
              </a:ext>
            </a:extLst>
          </p:cNvPr>
          <p:cNvSpPr>
            <a:spLocks noGrp="1"/>
          </p:cNvSpPr>
          <p:nvPr>
            <p:ph type="title"/>
          </p:nvPr>
        </p:nvSpPr>
        <p:spPr>
          <a:xfrm>
            <a:off x="53975" y="123825"/>
            <a:ext cx="9036050" cy="881063"/>
          </a:xfrm>
        </p:spPr>
        <p:txBody>
          <a:bodyPr>
            <a:normAutofit fontScale="90000"/>
          </a:bodyPr>
          <a:lstStyle/>
          <a:p>
            <a:pPr>
              <a:defRPr/>
            </a:pPr>
            <a:r>
              <a:rPr lang="en-US" b="1" dirty="0">
                <a:solidFill>
                  <a:srgbClr val="FFFF00"/>
                </a:solidFill>
              </a:rPr>
              <a:t>Trademarks</a:t>
            </a:r>
            <a:r>
              <a:rPr lang="en-US" b="1" dirty="0">
                <a:solidFill>
                  <a:srgbClr val="FF0000"/>
                </a:solidFill>
              </a:rPr>
              <a:t>: </a:t>
            </a:r>
            <a:r>
              <a:rPr lang="en-US" dirty="0">
                <a:solidFill>
                  <a:schemeClr val="bg1"/>
                </a:solidFill>
              </a:rPr>
              <a:t>Registration invalid if</a:t>
            </a:r>
            <a:r>
              <a:rPr lang="en-US" dirty="0">
                <a:solidFill>
                  <a:srgbClr val="FF0000"/>
                </a:solidFill>
              </a:rPr>
              <a:t>…</a:t>
            </a:r>
            <a:r>
              <a:rPr lang="en-US" dirty="0">
                <a:solidFill>
                  <a:srgbClr val="FFFF00"/>
                </a:solidFill>
              </a:rPr>
              <a:t>	</a:t>
            </a:r>
          </a:p>
        </p:txBody>
      </p:sp>
      <p:sp>
        <p:nvSpPr>
          <p:cNvPr id="326658" name="Content Placeholder 1">
            <a:extLst>
              <a:ext uri="{FF2B5EF4-FFF2-40B4-BE49-F238E27FC236}">
                <a16:creationId xmlns:a16="http://schemas.microsoft.com/office/drawing/2014/main" id="{2F7154AC-8596-23A8-A53B-A73CB79B81B4}"/>
              </a:ext>
            </a:extLst>
          </p:cNvPr>
          <p:cNvSpPr>
            <a:spLocks noGrp="1" noChangeArrowheads="1"/>
          </p:cNvSpPr>
          <p:nvPr>
            <p:ph idx="1"/>
          </p:nvPr>
        </p:nvSpPr>
        <p:spPr bwMode="auto">
          <a:xfrm>
            <a:off x="323850" y="1058863"/>
            <a:ext cx="8496300" cy="3960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000">
                <a:solidFill>
                  <a:schemeClr val="bg1"/>
                </a:solidFill>
              </a:rPr>
              <a:t>3) If the TM has been </a:t>
            </a:r>
            <a:r>
              <a:rPr lang="en-US" altLang="en-US" sz="3000">
                <a:solidFill>
                  <a:srgbClr val="FFFF00"/>
                </a:solidFill>
              </a:rPr>
              <a:t>abandoned</a:t>
            </a:r>
            <a:r>
              <a:rPr lang="en-US" altLang="en-US" sz="3000">
                <a:solidFill>
                  <a:schemeClr val="bg1"/>
                </a:solidFill>
              </a:rPr>
              <a:t> [18(1)(c)]</a:t>
            </a:r>
          </a:p>
          <a:p>
            <a:pPr lvl="1">
              <a:buFont typeface="Arial" panose="020B0604020202020204" pitchFamily="34" charset="0"/>
              <a:buChar char="•"/>
            </a:pPr>
            <a:r>
              <a:rPr lang="en-US" altLang="en-US" sz="3000">
                <a:solidFill>
                  <a:schemeClr val="bg1"/>
                </a:solidFill>
              </a:rPr>
              <a:t>Read in conjunction w. s. 45 of the TMA</a:t>
            </a:r>
          </a:p>
          <a:p>
            <a:pPr marL="0" indent="0">
              <a:buFont typeface="Arial" panose="020B0604020202020204" pitchFamily="34" charset="0"/>
              <a:buNone/>
            </a:pPr>
            <a:r>
              <a:rPr lang="en-US" altLang="en-US" sz="3000">
                <a:solidFill>
                  <a:schemeClr val="bg1"/>
                </a:solidFill>
              </a:rPr>
              <a:t>4) If the applicant for registration was </a:t>
            </a:r>
            <a:r>
              <a:rPr lang="en-US" altLang="en-US" sz="3000">
                <a:solidFill>
                  <a:srgbClr val="FFFF00"/>
                </a:solidFill>
              </a:rPr>
              <a:t>not the person entitled</a:t>
            </a:r>
            <a:r>
              <a:rPr lang="en-US" altLang="en-US" sz="3000">
                <a:solidFill>
                  <a:schemeClr val="bg1"/>
                </a:solidFill>
              </a:rPr>
              <a:t> to secure the registration [18(1)]</a:t>
            </a:r>
          </a:p>
          <a:p>
            <a:pPr lvl="1">
              <a:buFont typeface="Arial" panose="020B0604020202020204" pitchFamily="34" charset="0"/>
              <a:buChar char="•"/>
            </a:pPr>
            <a:r>
              <a:rPr lang="en-US" altLang="en-US" sz="3000">
                <a:solidFill>
                  <a:schemeClr val="bg1"/>
                </a:solidFill>
              </a:rPr>
              <a:t>See ss. 16, 17 of the TMA</a:t>
            </a:r>
          </a:p>
          <a:p>
            <a:pPr marL="0" indent="0">
              <a:buFont typeface="Arial" panose="020B0604020202020204" pitchFamily="34" charset="0"/>
              <a:buNone/>
            </a:pPr>
            <a:r>
              <a:rPr lang="en-US" altLang="en-US" sz="3000">
                <a:solidFill>
                  <a:schemeClr val="bg1"/>
                </a:solidFill>
              </a:rPr>
              <a:t>5) If the application for registration was filed in </a:t>
            </a:r>
            <a:r>
              <a:rPr lang="en-US" altLang="en-US" sz="3000">
                <a:solidFill>
                  <a:srgbClr val="FFFF00"/>
                </a:solidFill>
              </a:rPr>
              <a:t>bad faith</a:t>
            </a:r>
          </a:p>
        </p:txBody>
      </p:sp>
      <p:sp>
        <p:nvSpPr>
          <p:cNvPr id="326659" name="Slide Number Placeholder 3">
            <a:extLst>
              <a:ext uri="{FF2B5EF4-FFF2-40B4-BE49-F238E27FC236}">
                <a16:creationId xmlns:a16="http://schemas.microsoft.com/office/drawing/2014/main" id="{577E5069-88E4-FC78-7747-D3F44E73094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EC5E7FB-C328-664B-9AAE-C5FDE89C6B16}"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5">
            <a:extLst>
              <a:ext uri="{FF2B5EF4-FFF2-40B4-BE49-F238E27FC236}">
                <a16:creationId xmlns:a16="http://schemas.microsoft.com/office/drawing/2014/main" id="{FEF2BD73-BC3B-6DEC-5EE8-693928D10EE5}"/>
              </a:ext>
            </a:extLst>
          </p:cNvPr>
          <p:cNvSpPr>
            <a:spLocks noGrp="1" noChangeArrowheads="1"/>
          </p:cNvSpPr>
          <p:nvPr>
            <p:ph type="title"/>
          </p:nvPr>
        </p:nvSpPr>
        <p:spPr bwMode="auto">
          <a:xfrm>
            <a:off x="1485900" y="90488"/>
            <a:ext cx="6172200" cy="681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B1CC9BEC-5209-BFD4-FC00-3BC74BAC49F6}"/>
              </a:ext>
            </a:extLst>
          </p:cNvPr>
          <p:cNvSpPr>
            <a:spLocks noGrp="1"/>
          </p:cNvSpPr>
          <p:nvPr>
            <p:ph idx="1"/>
          </p:nvPr>
        </p:nvSpPr>
        <p:spPr>
          <a:xfrm>
            <a:off x="450850" y="927100"/>
            <a:ext cx="7874000" cy="3433763"/>
          </a:xfrm>
        </p:spPr>
        <p:txBody>
          <a:bodyPr>
            <a:normAutofit/>
          </a:bodyPr>
          <a:lstStyle/>
          <a:p>
            <a:pPr marL="0" indent="0" algn="ctr">
              <a:buFont typeface="Arial" panose="020B0604020202020204" pitchFamily="34" charset="0"/>
              <a:buNone/>
              <a:defRPr/>
            </a:pPr>
            <a:r>
              <a:rPr lang="en-CA" sz="2800" i="1" dirty="0">
                <a:solidFill>
                  <a:srgbClr val="00B0F0"/>
                </a:solidFill>
              </a:rPr>
              <a:t>Promafil Canada </a:t>
            </a:r>
            <a:r>
              <a:rPr lang="en-CA" sz="2800" i="1" dirty="0" err="1">
                <a:solidFill>
                  <a:srgbClr val="00B0F0"/>
                </a:solidFill>
              </a:rPr>
              <a:t>Ltée</a:t>
            </a:r>
            <a:r>
              <a:rPr lang="en-CA" sz="2800" i="1" dirty="0">
                <a:solidFill>
                  <a:srgbClr val="00B0F0"/>
                </a:solidFill>
              </a:rPr>
              <a:t> v. </a:t>
            </a:r>
            <a:r>
              <a:rPr lang="en-CA" sz="2800" i="1" dirty="0" err="1">
                <a:solidFill>
                  <a:srgbClr val="00B0F0"/>
                </a:solidFill>
              </a:rPr>
              <a:t>Munsingwear</a:t>
            </a:r>
            <a:r>
              <a:rPr lang="en-CA" sz="2800" i="1" dirty="0">
                <a:solidFill>
                  <a:srgbClr val="00B0F0"/>
                </a:solidFill>
              </a:rPr>
              <a:t> Inc. </a:t>
            </a:r>
            <a:r>
              <a:rPr lang="en-CA" sz="2800" dirty="0">
                <a:solidFill>
                  <a:schemeClr val="bg1"/>
                </a:solidFill>
              </a:rPr>
              <a:t>(1992), 44 CPR (3d) 59, [1992] FCJ 611 (FCA).</a:t>
            </a:r>
          </a:p>
          <a:p>
            <a:pPr>
              <a:defRPr/>
            </a:pPr>
            <a:endParaRPr lang="en-US" i="1" dirty="0"/>
          </a:p>
        </p:txBody>
      </p:sp>
      <p:sp>
        <p:nvSpPr>
          <p:cNvPr id="336899" name="Slide Number Placeholder 3">
            <a:extLst>
              <a:ext uri="{FF2B5EF4-FFF2-40B4-BE49-F238E27FC236}">
                <a16:creationId xmlns:a16="http://schemas.microsoft.com/office/drawing/2014/main" id="{1BB99D33-347C-4666-11BB-8CC10E71424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614E48C-DB61-A944-A9E0-68E464E7BBC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36900" name="Picture 3" descr="penguins">
            <a:extLst>
              <a:ext uri="{FF2B5EF4-FFF2-40B4-BE49-F238E27FC236}">
                <a16:creationId xmlns:a16="http://schemas.microsoft.com/office/drawing/2014/main" id="{FB15420D-FDB3-50DF-6C3F-379459D31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947863"/>
            <a:ext cx="41529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901" name="TextBox 2">
            <a:extLst>
              <a:ext uri="{FF2B5EF4-FFF2-40B4-BE49-F238E27FC236}">
                <a16:creationId xmlns:a16="http://schemas.microsoft.com/office/drawing/2014/main" id="{0B1008C3-5E4D-EC7F-419B-E58AE2769C69}"/>
              </a:ext>
            </a:extLst>
          </p:cNvPr>
          <p:cNvSpPr txBox="1">
            <a:spLocks noChangeArrowheads="1"/>
          </p:cNvSpPr>
          <p:nvPr/>
        </p:nvSpPr>
        <p:spPr bwMode="auto">
          <a:xfrm>
            <a:off x="2497138" y="4587875"/>
            <a:ext cx="189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Original Penguin</a:t>
            </a:r>
          </a:p>
        </p:txBody>
      </p:sp>
      <p:sp>
        <p:nvSpPr>
          <p:cNvPr id="336902" name="TextBox 6">
            <a:extLst>
              <a:ext uri="{FF2B5EF4-FFF2-40B4-BE49-F238E27FC236}">
                <a16:creationId xmlns:a16="http://schemas.microsoft.com/office/drawing/2014/main" id="{B7EAB06A-4C75-D949-46A2-11E79A75204A}"/>
              </a:ext>
            </a:extLst>
          </p:cNvPr>
          <p:cNvSpPr txBox="1">
            <a:spLocks noChangeArrowheads="1"/>
          </p:cNvSpPr>
          <p:nvPr/>
        </p:nvSpPr>
        <p:spPr bwMode="auto">
          <a:xfrm>
            <a:off x="5003800" y="4587875"/>
            <a:ext cx="192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Revised Penguin</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48EBAB-D5F6-873D-4BE2-3E1600D45F13}"/>
              </a:ext>
            </a:extLst>
          </p:cNvPr>
          <p:cNvSpPr>
            <a:spLocks noGrp="1"/>
          </p:cNvSpPr>
          <p:nvPr>
            <p:ph type="title"/>
          </p:nvPr>
        </p:nvSpPr>
        <p:spPr>
          <a:xfrm>
            <a:off x="1485900" y="85725"/>
            <a:ext cx="6172200" cy="68580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50E82077-4D73-FE00-8395-C58833423332}"/>
              </a:ext>
            </a:extLst>
          </p:cNvPr>
          <p:cNvSpPr>
            <a:spLocks noGrp="1"/>
          </p:cNvSpPr>
          <p:nvPr>
            <p:ph idx="1"/>
          </p:nvPr>
        </p:nvSpPr>
        <p:spPr>
          <a:xfrm>
            <a:off x="215900" y="987425"/>
            <a:ext cx="8712200" cy="3865563"/>
          </a:xfrm>
        </p:spPr>
        <p:txBody>
          <a:bodyPr>
            <a:normAutofit lnSpcReduction="10000"/>
          </a:bodyPr>
          <a:lstStyle/>
          <a:p>
            <a:pPr marL="0" indent="0">
              <a:lnSpc>
                <a:spcPct val="110000"/>
              </a:lnSpc>
              <a:buFont typeface="Arial" panose="020B0604020202020204" pitchFamily="34" charset="0"/>
              <a:buNone/>
              <a:defRPr/>
            </a:pPr>
            <a:r>
              <a:rPr lang="en-CA" sz="1800" i="1" dirty="0">
                <a:solidFill>
                  <a:srgbClr val="00B0F0"/>
                </a:solidFill>
              </a:rPr>
              <a:t>Promafil Canada </a:t>
            </a:r>
            <a:r>
              <a:rPr lang="en-CA" sz="1800" i="1" dirty="0" err="1">
                <a:solidFill>
                  <a:srgbClr val="00B0F0"/>
                </a:solidFill>
              </a:rPr>
              <a:t>Ltée</a:t>
            </a:r>
            <a:r>
              <a:rPr lang="en-CA" sz="1800" i="1" dirty="0">
                <a:solidFill>
                  <a:srgbClr val="00B0F0"/>
                </a:solidFill>
              </a:rPr>
              <a:t> v. </a:t>
            </a:r>
            <a:r>
              <a:rPr lang="en-CA" sz="1800" i="1" dirty="0" err="1">
                <a:solidFill>
                  <a:srgbClr val="00B0F0"/>
                </a:solidFill>
              </a:rPr>
              <a:t>Munsingwear</a:t>
            </a:r>
            <a:r>
              <a:rPr lang="en-CA" sz="1800" i="1" dirty="0">
                <a:solidFill>
                  <a:srgbClr val="00B0F0"/>
                </a:solidFill>
              </a:rPr>
              <a:t> Inc. </a:t>
            </a:r>
            <a:r>
              <a:rPr lang="en-CA" sz="1800" dirty="0">
                <a:solidFill>
                  <a:schemeClr val="bg1"/>
                </a:solidFill>
              </a:rPr>
              <a:t>(1992), 44 CPR (3d) 59, [1992] FCJ 611 (FCA).</a:t>
            </a:r>
          </a:p>
          <a:p>
            <a:pPr marL="0" indent="0">
              <a:lnSpc>
                <a:spcPct val="110000"/>
              </a:lnSpc>
              <a:buFont typeface="Arial" panose="020B0604020202020204" pitchFamily="34" charset="0"/>
              <a:buNone/>
              <a:defRPr/>
            </a:pPr>
            <a:r>
              <a:rPr lang="en-CA" sz="1800" dirty="0">
                <a:solidFill>
                  <a:schemeClr val="bg1"/>
                </a:solidFill>
              </a:rPr>
              <a:t>Main issue was </a:t>
            </a:r>
            <a:r>
              <a:rPr lang="en-CA" sz="1800" dirty="0">
                <a:solidFill>
                  <a:srgbClr val="FFFF00"/>
                </a:solidFill>
              </a:rPr>
              <a:t>whether by registering one mark, and using another</a:t>
            </a:r>
            <a:r>
              <a:rPr lang="en-CA" sz="1800" dirty="0">
                <a:solidFill>
                  <a:schemeClr val="bg1"/>
                </a:solidFill>
              </a:rPr>
              <a:t>, </a:t>
            </a:r>
            <a:r>
              <a:rPr lang="en-CA" sz="1800" dirty="0">
                <a:solidFill>
                  <a:srgbClr val="FF0000"/>
                </a:solidFill>
              </a:rPr>
              <a:t>is the first mark abandoned</a:t>
            </a:r>
            <a:r>
              <a:rPr lang="en-CA" sz="1800" dirty="0">
                <a:solidFill>
                  <a:schemeClr val="bg1"/>
                </a:solidFill>
              </a:rPr>
              <a:t>? </a:t>
            </a:r>
            <a:endParaRPr lang="en-US" sz="1800" dirty="0">
              <a:solidFill>
                <a:schemeClr val="bg1"/>
              </a:solidFill>
            </a:endParaRPr>
          </a:p>
          <a:p>
            <a:pPr>
              <a:lnSpc>
                <a:spcPct val="110000"/>
              </a:lnSpc>
              <a:defRPr/>
            </a:pPr>
            <a:r>
              <a:rPr lang="en-US" sz="1800" dirty="0">
                <a:solidFill>
                  <a:srgbClr val="FFFF00"/>
                </a:solidFill>
              </a:rPr>
              <a:t>To show abandonment</a:t>
            </a:r>
            <a:r>
              <a:rPr lang="en-US" sz="1800" dirty="0">
                <a:solidFill>
                  <a:srgbClr val="FF0000"/>
                </a:solidFill>
              </a:rPr>
              <a:t>:</a:t>
            </a:r>
          </a:p>
          <a:p>
            <a:pPr marL="685800" lvl="1" indent="-342900">
              <a:lnSpc>
                <a:spcPct val="110000"/>
              </a:lnSpc>
              <a:buFont typeface="+mj-lt"/>
              <a:buAutoNum type="arabicPeriod"/>
              <a:defRPr/>
            </a:pPr>
            <a:r>
              <a:rPr lang="en-US" sz="1800" dirty="0">
                <a:solidFill>
                  <a:schemeClr val="bg1"/>
                </a:solidFill>
              </a:rPr>
              <a:t>Must show </a:t>
            </a:r>
            <a:r>
              <a:rPr lang="en-US" sz="1800" dirty="0">
                <a:solidFill>
                  <a:srgbClr val="FFFF00"/>
                </a:solidFill>
              </a:rPr>
              <a:t>registered TM no longer in use </a:t>
            </a:r>
            <a:r>
              <a:rPr lang="en-US" sz="1800" dirty="0">
                <a:solidFill>
                  <a:schemeClr val="bg1"/>
                </a:solidFill>
              </a:rPr>
              <a:t>in Canada</a:t>
            </a:r>
          </a:p>
          <a:p>
            <a:pPr marL="685800" lvl="1" indent="-342900">
              <a:lnSpc>
                <a:spcPct val="110000"/>
              </a:lnSpc>
              <a:buFont typeface="+mj-lt"/>
              <a:buAutoNum type="arabicPeriod"/>
              <a:defRPr/>
            </a:pPr>
            <a:r>
              <a:rPr lang="en-US" sz="1800" dirty="0">
                <a:solidFill>
                  <a:schemeClr val="bg1"/>
                </a:solidFill>
              </a:rPr>
              <a:t>Need to show </a:t>
            </a:r>
            <a:r>
              <a:rPr lang="en-US" sz="1800" dirty="0">
                <a:solidFill>
                  <a:srgbClr val="FFFF00"/>
                </a:solidFill>
              </a:rPr>
              <a:t>intention to abandon </a:t>
            </a:r>
            <a:r>
              <a:rPr lang="en-US" sz="1800" dirty="0">
                <a:solidFill>
                  <a:schemeClr val="bg1"/>
                </a:solidFill>
              </a:rPr>
              <a:t>mark.</a:t>
            </a:r>
            <a:endParaRPr lang="en-US" sz="1800" b="1" dirty="0">
              <a:solidFill>
                <a:schemeClr val="bg1"/>
              </a:solidFill>
            </a:endParaRPr>
          </a:p>
          <a:p>
            <a:pPr>
              <a:lnSpc>
                <a:spcPct val="110000"/>
              </a:lnSpc>
              <a:defRPr/>
            </a:pPr>
            <a:r>
              <a:rPr lang="en-US" sz="1800" dirty="0">
                <a:solidFill>
                  <a:srgbClr val="FFFF00"/>
                </a:solidFill>
              </a:rPr>
              <a:t>Amendment</a:t>
            </a:r>
            <a:r>
              <a:rPr lang="en-US" sz="1800" dirty="0">
                <a:solidFill>
                  <a:srgbClr val="FF0000"/>
                </a:solidFill>
              </a:rPr>
              <a:t>:</a:t>
            </a:r>
          </a:p>
          <a:p>
            <a:pPr lvl="1">
              <a:lnSpc>
                <a:spcPct val="110000"/>
              </a:lnSpc>
              <a:defRPr/>
            </a:pPr>
            <a:r>
              <a:rPr lang="en-US" sz="1800" dirty="0">
                <a:solidFill>
                  <a:srgbClr val="FFFF00"/>
                </a:solidFill>
              </a:rPr>
              <a:t>Can amend mark provided </a:t>
            </a:r>
            <a:r>
              <a:rPr lang="en-US" sz="1800" dirty="0">
                <a:solidFill>
                  <a:schemeClr val="bg1"/>
                </a:solidFill>
              </a:rPr>
              <a:t>that the </a:t>
            </a:r>
            <a:r>
              <a:rPr lang="en-US" sz="1800" dirty="0">
                <a:solidFill>
                  <a:srgbClr val="FFFF00"/>
                </a:solidFill>
              </a:rPr>
              <a:t>amendment does n</a:t>
            </a:r>
            <a:r>
              <a:rPr lang="en-CA" sz="1800" dirty="0">
                <a:solidFill>
                  <a:srgbClr val="FFFF00"/>
                </a:solidFill>
              </a:rPr>
              <a:t>o</a:t>
            </a:r>
            <a:r>
              <a:rPr lang="en-US" sz="1800" dirty="0">
                <a:solidFill>
                  <a:srgbClr val="FFFF00"/>
                </a:solidFill>
              </a:rPr>
              <a:t>t materially alter the character of the mark</a:t>
            </a:r>
            <a:r>
              <a:rPr lang="en-US" sz="1800" dirty="0">
                <a:solidFill>
                  <a:schemeClr val="bg1"/>
                </a:solidFill>
              </a:rPr>
              <a:t>. Can have variations on the same mark (both can be used). All </a:t>
            </a:r>
            <a:r>
              <a:rPr lang="en-US" sz="1800" dirty="0">
                <a:solidFill>
                  <a:srgbClr val="FFFF00"/>
                </a:solidFill>
              </a:rPr>
              <a:t>law requires </a:t>
            </a:r>
            <a:r>
              <a:rPr lang="en-US" sz="1800" dirty="0">
                <a:solidFill>
                  <a:schemeClr val="bg1"/>
                </a:solidFill>
              </a:rPr>
              <a:t>is that there</a:t>
            </a:r>
            <a:r>
              <a:rPr lang="en-CA" sz="1800" dirty="0">
                <a:solidFill>
                  <a:schemeClr val="bg1"/>
                </a:solidFill>
              </a:rPr>
              <a:t> i</a:t>
            </a:r>
            <a:r>
              <a:rPr lang="en-US" sz="1800" dirty="0">
                <a:solidFill>
                  <a:schemeClr val="bg1"/>
                </a:solidFill>
              </a:rPr>
              <a:t>s </a:t>
            </a:r>
            <a:r>
              <a:rPr lang="en-US" sz="1800" dirty="0">
                <a:solidFill>
                  <a:srgbClr val="FFFF00"/>
                </a:solidFill>
              </a:rPr>
              <a:t>maintenance of recognizability to avoid confusion</a:t>
            </a:r>
            <a:r>
              <a:rPr lang="en-US" sz="1800" dirty="0">
                <a:solidFill>
                  <a:schemeClr val="bg1"/>
                </a:solidFill>
              </a:rPr>
              <a:t> of unaware purchasers. (</a:t>
            </a:r>
            <a:r>
              <a:rPr lang="en-US" sz="1800" dirty="0" err="1">
                <a:solidFill>
                  <a:schemeClr val="bg1"/>
                </a:solidFill>
              </a:rPr>
              <a:t>Promafil</a:t>
            </a:r>
            <a:r>
              <a:rPr lang="en-US" sz="1800" dirty="0">
                <a:solidFill>
                  <a:schemeClr val="bg1"/>
                </a:solidFill>
              </a:rPr>
              <a:t>)</a:t>
            </a:r>
          </a:p>
          <a:p>
            <a:pPr>
              <a:defRPr/>
            </a:pPr>
            <a:endParaRPr lang="en-US" dirty="0"/>
          </a:p>
        </p:txBody>
      </p:sp>
      <p:sp>
        <p:nvSpPr>
          <p:cNvPr id="338947" name="Slide Number Placeholder 3">
            <a:extLst>
              <a:ext uri="{FF2B5EF4-FFF2-40B4-BE49-F238E27FC236}">
                <a16:creationId xmlns:a16="http://schemas.microsoft.com/office/drawing/2014/main" id="{0D2B778A-5898-CFD0-B620-45D03904B27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6D085A6-BB8D-7A48-91F9-3A730AFB969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5">
            <a:extLst>
              <a:ext uri="{FF2B5EF4-FFF2-40B4-BE49-F238E27FC236}">
                <a16:creationId xmlns:a16="http://schemas.microsoft.com/office/drawing/2014/main" id="{C11E2817-3E30-0FF7-47E1-2E18012AD9B4}"/>
              </a:ext>
            </a:extLst>
          </p:cNvPr>
          <p:cNvSpPr>
            <a:spLocks noGrp="1" noChangeArrowheads="1"/>
          </p:cNvSpPr>
          <p:nvPr>
            <p:ph type="title"/>
          </p:nvPr>
        </p:nvSpPr>
        <p:spPr bwMode="auto">
          <a:xfrm>
            <a:off x="1485900" y="47625"/>
            <a:ext cx="6172200" cy="708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28BD9AAD-D637-CA05-DDA2-205EC5148BD6}"/>
              </a:ext>
            </a:extLst>
          </p:cNvPr>
          <p:cNvSpPr>
            <a:spLocks noGrp="1"/>
          </p:cNvSpPr>
          <p:nvPr>
            <p:ph idx="1"/>
          </p:nvPr>
        </p:nvSpPr>
        <p:spPr>
          <a:xfrm>
            <a:off x="179388" y="915988"/>
            <a:ext cx="8856662" cy="4032250"/>
          </a:xfrm>
        </p:spPr>
        <p:txBody>
          <a:bodyPr>
            <a:noAutofit/>
          </a:bodyPr>
          <a:lstStyle/>
          <a:p>
            <a:pPr marL="0" indent="0">
              <a:buFont typeface="Arial" panose="020B0604020202020204" pitchFamily="34" charset="0"/>
              <a:buNone/>
              <a:defRPr/>
            </a:pPr>
            <a:r>
              <a:rPr lang="en-CA" sz="2400" i="1" dirty="0">
                <a:solidFill>
                  <a:srgbClr val="00B0F0"/>
                </a:solidFill>
              </a:rPr>
              <a:t>Promafil Canada </a:t>
            </a:r>
            <a:r>
              <a:rPr lang="en-CA" sz="2400" i="1" dirty="0" err="1">
                <a:solidFill>
                  <a:srgbClr val="00B0F0"/>
                </a:solidFill>
              </a:rPr>
              <a:t>Ltée</a:t>
            </a:r>
            <a:r>
              <a:rPr lang="en-CA" sz="2400" i="1" dirty="0">
                <a:solidFill>
                  <a:srgbClr val="00B0F0"/>
                </a:solidFill>
              </a:rPr>
              <a:t> v. </a:t>
            </a:r>
            <a:r>
              <a:rPr lang="en-CA" sz="2400" i="1" dirty="0" err="1">
                <a:solidFill>
                  <a:srgbClr val="00B0F0"/>
                </a:solidFill>
              </a:rPr>
              <a:t>Munsingwear</a:t>
            </a:r>
            <a:r>
              <a:rPr lang="en-CA" sz="2400" i="1" dirty="0">
                <a:solidFill>
                  <a:srgbClr val="00B0F0"/>
                </a:solidFill>
              </a:rPr>
              <a:t> Inc. </a:t>
            </a:r>
            <a:r>
              <a:rPr lang="en-CA" sz="2400" dirty="0">
                <a:solidFill>
                  <a:schemeClr val="bg1"/>
                </a:solidFill>
              </a:rPr>
              <a:t>(1992), 44 CPR (3d) 59, [1992] FCJ 611 (FCA).</a:t>
            </a:r>
            <a:endParaRPr lang="en-US" sz="2400" dirty="0">
              <a:solidFill>
                <a:schemeClr val="bg1"/>
              </a:solidFill>
            </a:endParaRPr>
          </a:p>
          <a:p>
            <a:pPr>
              <a:defRPr/>
            </a:pPr>
            <a:r>
              <a:rPr lang="en-US" sz="2400" dirty="0">
                <a:solidFill>
                  <a:schemeClr val="bg1"/>
                </a:solidFill>
              </a:rPr>
              <a:t>At some point, a </a:t>
            </a:r>
            <a:r>
              <a:rPr lang="en-GB" sz="2400" dirty="0">
                <a:solidFill>
                  <a:srgbClr val="FFFF00"/>
                </a:solidFill>
              </a:rPr>
              <a:t>variation in a mark may be significant enough to constitute a new mark </a:t>
            </a:r>
          </a:p>
          <a:p>
            <a:pPr>
              <a:defRPr/>
            </a:pPr>
            <a:r>
              <a:rPr lang="en-GB" sz="2400" dirty="0">
                <a:solidFill>
                  <a:schemeClr val="bg1"/>
                </a:solidFill>
              </a:rPr>
              <a:t>One question to ask: </a:t>
            </a:r>
            <a:r>
              <a:rPr lang="en-GB" sz="2400" dirty="0">
                <a:solidFill>
                  <a:srgbClr val="FFFF00"/>
                </a:solidFill>
              </a:rPr>
              <a:t>Has the mark varied so much as to confuse the consumer </a:t>
            </a:r>
            <a:r>
              <a:rPr lang="en-GB" sz="2400" dirty="0">
                <a:solidFill>
                  <a:schemeClr val="bg1"/>
                </a:solidFill>
              </a:rPr>
              <a:t>as to the source of the ware?</a:t>
            </a:r>
          </a:p>
          <a:p>
            <a:pPr>
              <a:defRPr/>
            </a:pPr>
            <a:r>
              <a:rPr lang="en-GB" sz="2400" dirty="0">
                <a:solidFill>
                  <a:schemeClr val="bg1"/>
                </a:solidFill>
              </a:rPr>
              <a:t>Ongoing </a:t>
            </a:r>
            <a:r>
              <a:rPr lang="en-GB" sz="2400" dirty="0">
                <a:solidFill>
                  <a:srgbClr val="FFFF00"/>
                </a:solidFill>
              </a:rPr>
              <a:t>use of new mark </a:t>
            </a:r>
            <a:r>
              <a:rPr lang="en-GB" sz="2400" dirty="0">
                <a:solidFill>
                  <a:schemeClr val="bg1"/>
                </a:solidFill>
              </a:rPr>
              <a:t>could be </a:t>
            </a:r>
            <a:r>
              <a:rPr lang="en-GB" sz="2400" dirty="0">
                <a:solidFill>
                  <a:srgbClr val="FFFF00"/>
                </a:solidFill>
              </a:rPr>
              <a:t>abandonment of old</a:t>
            </a:r>
            <a:r>
              <a:rPr lang="en-GB" sz="2400" dirty="0">
                <a:solidFill>
                  <a:schemeClr val="bg1"/>
                </a:solidFill>
              </a:rPr>
              <a:t> mark.</a:t>
            </a:r>
          </a:p>
          <a:p>
            <a:pPr>
              <a:defRPr/>
            </a:pPr>
            <a:r>
              <a:rPr lang="en-GB" sz="2400" dirty="0">
                <a:solidFill>
                  <a:schemeClr val="bg1"/>
                </a:solidFill>
              </a:rPr>
              <a:t>Take technology into account (reason for improvement of mark).</a:t>
            </a:r>
          </a:p>
        </p:txBody>
      </p:sp>
      <p:sp>
        <p:nvSpPr>
          <p:cNvPr id="340995" name="Slide Number Placeholder 3">
            <a:extLst>
              <a:ext uri="{FF2B5EF4-FFF2-40B4-BE49-F238E27FC236}">
                <a16:creationId xmlns:a16="http://schemas.microsoft.com/office/drawing/2014/main" id="{0823B77E-85E2-98A6-F4E5-BA7B044B94C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9F493E1-9A1A-2A47-88D4-246D2DB58EF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6D53C7-1B10-15A6-5BB1-719C0D819B3A}"/>
              </a:ext>
            </a:extLst>
          </p:cNvPr>
          <p:cNvSpPr>
            <a:spLocks noGrp="1"/>
          </p:cNvSpPr>
          <p:nvPr>
            <p:ph type="title"/>
          </p:nvPr>
        </p:nvSpPr>
        <p:spPr>
          <a:xfrm>
            <a:off x="1485900" y="14288"/>
            <a:ext cx="6172200" cy="757237"/>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CCA4099C-9BA4-28D1-10A7-A23F83850AE8}"/>
              </a:ext>
            </a:extLst>
          </p:cNvPr>
          <p:cNvSpPr>
            <a:spLocks noGrp="1"/>
          </p:cNvSpPr>
          <p:nvPr>
            <p:ph idx="1"/>
          </p:nvPr>
        </p:nvSpPr>
        <p:spPr>
          <a:xfrm>
            <a:off x="179388" y="915988"/>
            <a:ext cx="8785225" cy="4103687"/>
          </a:xfrm>
        </p:spPr>
        <p:txBody>
          <a:bodyPr>
            <a:noAutofit/>
          </a:bodyPr>
          <a:lstStyle/>
          <a:p>
            <a:pPr marL="0" indent="0">
              <a:lnSpc>
                <a:spcPct val="110000"/>
              </a:lnSpc>
              <a:buFont typeface="Arial" panose="020B0604020202020204" pitchFamily="34" charset="0"/>
              <a:buNone/>
              <a:defRPr/>
            </a:pPr>
            <a:r>
              <a:rPr lang="en-CA" sz="1800" i="1" dirty="0">
                <a:solidFill>
                  <a:srgbClr val="00B0F0"/>
                </a:solidFill>
              </a:rPr>
              <a:t>Promafil Canada </a:t>
            </a:r>
            <a:r>
              <a:rPr lang="en-CA" sz="1800" i="1" dirty="0" err="1">
                <a:solidFill>
                  <a:srgbClr val="00B0F0"/>
                </a:solidFill>
              </a:rPr>
              <a:t>Ltée</a:t>
            </a:r>
            <a:r>
              <a:rPr lang="en-CA" sz="1800" i="1" dirty="0">
                <a:solidFill>
                  <a:srgbClr val="00B0F0"/>
                </a:solidFill>
              </a:rPr>
              <a:t> v. </a:t>
            </a:r>
            <a:r>
              <a:rPr lang="en-CA" sz="1800" i="1" dirty="0" err="1">
                <a:solidFill>
                  <a:srgbClr val="00B0F0"/>
                </a:solidFill>
              </a:rPr>
              <a:t>Munsingwear</a:t>
            </a:r>
            <a:r>
              <a:rPr lang="en-CA" sz="1800" i="1" dirty="0">
                <a:solidFill>
                  <a:srgbClr val="00B0F0"/>
                </a:solidFill>
              </a:rPr>
              <a:t> Inc. </a:t>
            </a:r>
          </a:p>
          <a:p>
            <a:pPr marL="0" indent="0">
              <a:lnSpc>
                <a:spcPct val="110000"/>
              </a:lnSpc>
              <a:buFont typeface="Arial" panose="020B0604020202020204" pitchFamily="34" charset="0"/>
              <a:buNone/>
              <a:defRPr/>
            </a:pPr>
            <a:r>
              <a:rPr lang="en-CA" sz="1800" dirty="0">
                <a:solidFill>
                  <a:schemeClr val="bg1"/>
                </a:solidFill>
              </a:rPr>
              <a:t>FCA  (</a:t>
            </a:r>
            <a:r>
              <a:rPr lang="en-CA" sz="1800" dirty="0" err="1">
                <a:solidFill>
                  <a:schemeClr val="bg1"/>
                </a:solidFill>
              </a:rPr>
              <a:t>MacGuigan</a:t>
            </a:r>
            <a:r>
              <a:rPr lang="en-CA" sz="1800" dirty="0">
                <a:solidFill>
                  <a:schemeClr val="bg1"/>
                </a:solidFill>
              </a:rPr>
              <a:t> JA) held:</a:t>
            </a:r>
          </a:p>
          <a:p>
            <a:pPr>
              <a:lnSpc>
                <a:spcPct val="110000"/>
              </a:lnSpc>
              <a:defRPr/>
            </a:pPr>
            <a:r>
              <a:rPr lang="en-GB" sz="1800" dirty="0">
                <a:solidFill>
                  <a:srgbClr val="FFFF00"/>
                </a:solidFill>
              </a:rPr>
              <a:t>Here differences are only petty </a:t>
            </a:r>
            <a:r>
              <a:rPr lang="en-GB" sz="1800" dirty="0">
                <a:solidFill>
                  <a:schemeClr val="bg1"/>
                </a:solidFill>
              </a:rPr>
              <a:t>and when used concurrently, </a:t>
            </a:r>
            <a:r>
              <a:rPr lang="en-GB" sz="1800" dirty="0">
                <a:solidFill>
                  <a:srgbClr val="FFFF00"/>
                </a:solidFill>
              </a:rPr>
              <a:t>one is still the variation of the other</a:t>
            </a:r>
            <a:r>
              <a:rPr lang="en-GB" sz="1800" dirty="0">
                <a:solidFill>
                  <a:schemeClr val="bg1"/>
                </a:solidFill>
              </a:rPr>
              <a:t>. A modified variant can co-exist with original…</a:t>
            </a:r>
            <a:endParaRPr lang="en-CA" sz="1800" dirty="0">
              <a:solidFill>
                <a:schemeClr val="bg1"/>
              </a:solidFill>
            </a:endParaRPr>
          </a:p>
          <a:p>
            <a:pPr>
              <a:lnSpc>
                <a:spcPct val="110000"/>
              </a:lnSpc>
              <a:defRPr/>
            </a:pPr>
            <a:r>
              <a:rPr lang="en-GB" sz="1800" dirty="0">
                <a:solidFill>
                  <a:schemeClr val="bg1"/>
                </a:solidFill>
              </a:rPr>
              <a:t>The </a:t>
            </a:r>
            <a:r>
              <a:rPr lang="en-GB" sz="1800" dirty="0">
                <a:solidFill>
                  <a:srgbClr val="FFFF00"/>
                </a:solidFill>
              </a:rPr>
              <a:t>second design doesn’t have to replace the first design</a:t>
            </a:r>
            <a:r>
              <a:rPr lang="en-GB" sz="1800" dirty="0">
                <a:solidFill>
                  <a:schemeClr val="bg1"/>
                </a:solidFill>
              </a:rPr>
              <a:t>. </a:t>
            </a:r>
            <a:r>
              <a:rPr lang="en-GB" sz="1800" dirty="0">
                <a:solidFill>
                  <a:srgbClr val="FFFF00"/>
                </a:solidFill>
              </a:rPr>
              <a:t>There can be variations on the same design</a:t>
            </a:r>
            <a:r>
              <a:rPr lang="en-GB" sz="1800" dirty="0">
                <a:solidFill>
                  <a:schemeClr val="bg1"/>
                </a:solidFill>
              </a:rPr>
              <a:t>. The law can tolerate multiple variations of the same mark. Though, every variation is playing with fire… </a:t>
            </a:r>
            <a:endParaRPr lang="en-CA" sz="1800" dirty="0">
              <a:solidFill>
                <a:schemeClr val="bg1"/>
              </a:solidFill>
            </a:endParaRPr>
          </a:p>
          <a:p>
            <a:pPr>
              <a:lnSpc>
                <a:spcPct val="110000"/>
              </a:lnSpc>
              <a:defRPr/>
            </a:pPr>
            <a:r>
              <a:rPr lang="en-GB" sz="1800" dirty="0">
                <a:solidFill>
                  <a:srgbClr val="FFFF00"/>
                </a:solidFill>
              </a:rPr>
              <a:t>If </a:t>
            </a:r>
            <a:r>
              <a:rPr lang="en-GB" sz="1800" dirty="0">
                <a:solidFill>
                  <a:schemeClr val="bg1"/>
                </a:solidFill>
              </a:rPr>
              <a:t>variation is </a:t>
            </a:r>
            <a:r>
              <a:rPr lang="en-GB" sz="1800" dirty="0">
                <a:solidFill>
                  <a:srgbClr val="FFFF00"/>
                </a:solidFill>
              </a:rPr>
              <a:t>too different then it would be a new mark </a:t>
            </a:r>
            <a:r>
              <a:rPr lang="en-GB" sz="1800" dirty="0">
                <a:solidFill>
                  <a:schemeClr val="bg1"/>
                </a:solidFill>
              </a:rPr>
              <a:t>or non-use of registered mark…</a:t>
            </a:r>
            <a:endParaRPr lang="en-CA" sz="1800" dirty="0">
              <a:solidFill>
                <a:schemeClr val="bg1"/>
              </a:solidFill>
            </a:endParaRPr>
          </a:p>
          <a:p>
            <a:pPr>
              <a:lnSpc>
                <a:spcPct val="110000"/>
              </a:lnSpc>
              <a:defRPr/>
            </a:pPr>
            <a:r>
              <a:rPr lang="en-GB" sz="1800" dirty="0">
                <a:solidFill>
                  <a:schemeClr val="bg1"/>
                </a:solidFill>
              </a:rPr>
              <a:t>The </a:t>
            </a:r>
            <a:r>
              <a:rPr lang="en-GB" sz="1800" dirty="0">
                <a:solidFill>
                  <a:srgbClr val="FFFF00"/>
                </a:solidFill>
              </a:rPr>
              <a:t>key is to maintain recognisability and avoid confusion of unaware purchasers</a:t>
            </a:r>
            <a:r>
              <a:rPr lang="en-GB" sz="1800" dirty="0">
                <a:solidFill>
                  <a:schemeClr val="bg1"/>
                </a:solidFill>
              </a:rPr>
              <a:t>. If the same dominant features of the design are maintained, and the differences are petty – the unaware purchaser will not be misled.</a:t>
            </a:r>
            <a:endParaRPr lang="en-US" sz="1800" dirty="0">
              <a:solidFill>
                <a:schemeClr val="bg1"/>
              </a:solidFill>
            </a:endParaRPr>
          </a:p>
        </p:txBody>
      </p:sp>
      <p:sp>
        <p:nvSpPr>
          <p:cNvPr id="343043" name="Slide Number Placeholder 3">
            <a:extLst>
              <a:ext uri="{FF2B5EF4-FFF2-40B4-BE49-F238E27FC236}">
                <a16:creationId xmlns:a16="http://schemas.microsoft.com/office/drawing/2014/main" id="{80457A67-6378-96C1-684C-9C3AC146126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06F2CA0-09DC-0B40-AE48-25EE354C030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extBox 1">
            <a:extLst>
              <a:ext uri="{FF2B5EF4-FFF2-40B4-BE49-F238E27FC236}">
                <a16:creationId xmlns:a16="http://schemas.microsoft.com/office/drawing/2014/main" id="{D06E89C1-9FB9-B731-8B21-17CB08F1E145}"/>
              </a:ext>
            </a:extLst>
          </p:cNvPr>
          <p:cNvSpPr txBox="1">
            <a:spLocks noChangeArrowheads="1"/>
          </p:cNvSpPr>
          <p:nvPr/>
        </p:nvSpPr>
        <p:spPr bwMode="auto">
          <a:xfrm>
            <a:off x="1727200" y="195263"/>
            <a:ext cx="568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0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r>
              <a:rPr kumimoji="0" lang="en-US" altLang="en-US" sz="4000" b="0" i="0" u="none" strike="noStrike" kern="1200" cap="none" spc="0" normalizeH="0" baseline="0" noProof="0">
                <a:ln>
                  <a:noFill/>
                </a:ln>
                <a:solidFill>
                  <a:srgbClr val="FFFFFF"/>
                </a:solidFill>
                <a:effectLst/>
                <a:uLnTx/>
                <a:uFillTx/>
                <a:latin typeface="Comic Sans MS" panose="030F0902030302020204" pitchFamily="66" charset="0"/>
                <a:ea typeface="MS PGothic" panose="020B0600070205080204" pitchFamily="34" charset="-128"/>
                <a:cs typeface="+mn-cs"/>
              </a:rPr>
              <a:t>Confusion</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650B830B-F5DE-537B-B752-48A8AFBA12EB}"/>
              </a:ext>
            </a:extLst>
          </p:cNvPr>
          <p:cNvSpPr txBox="1"/>
          <p:nvPr/>
        </p:nvSpPr>
        <p:spPr>
          <a:xfrm>
            <a:off x="350838" y="1276350"/>
            <a:ext cx="8442325" cy="2676525"/>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Doctrine of </a:t>
            </a:r>
            <a:r>
              <a:rPr kumimoji="0" lang="en-US" sz="2800" b="1" i="0" u="none" strike="noStrike" kern="1200" cap="none" spc="0" normalizeH="0" baseline="0" noProof="0" dirty="0">
                <a:ln>
                  <a:noFill/>
                </a:ln>
                <a:solidFill>
                  <a:srgbClr val="FF0000"/>
                </a:solidFill>
                <a:effectLst/>
                <a:uLnTx/>
                <a:uFillTx/>
                <a:latin typeface="Comic Sans MS" panose="030F0902030302020204" pitchFamily="66" charset="0"/>
                <a:ea typeface="MS PGothic" panose="020B0600070205080204" pitchFamily="34" charset="-128"/>
                <a:cs typeface="+mn-cs"/>
              </a:rPr>
              <a:t>confusion</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Critical Concept</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Important in the context of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registrability</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(see ss. 12, 16)</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Also important in infringement actions (see s. 20)</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Core</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provision: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 6 TMA </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(specifically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 6(2) and 6(5))</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itle 5">
            <a:extLst>
              <a:ext uri="{FF2B5EF4-FFF2-40B4-BE49-F238E27FC236}">
                <a16:creationId xmlns:a16="http://schemas.microsoft.com/office/drawing/2014/main" id="{2AFB4170-EAB0-5761-6C9A-E25B73743403}"/>
              </a:ext>
            </a:extLst>
          </p:cNvPr>
          <p:cNvSpPr>
            <a:spLocks noGrp="1" noChangeArrowheads="1"/>
          </p:cNvSpPr>
          <p:nvPr>
            <p:ph type="title"/>
          </p:nvPr>
        </p:nvSpPr>
        <p:spPr bwMode="auto">
          <a:xfrm>
            <a:off x="827088" y="25400"/>
            <a:ext cx="7551737" cy="693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p>
        </p:txBody>
      </p:sp>
      <p:sp>
        <p:nvSpPr>
          <p:cNvPr id="2" name="Content Placeholder 1">
            <a:extLst>
              <a:ext uri="{FF2B5EF4-FFF2-40B4-BE49-F238E27FC236}">
                <a16:creationId xmlns:a16="http://schemas.microsoft.com/office/drawing/2014/main" id="{B085FE4B-E25C-0F0D-6B3C-A1FFBF1A68BF}"/>
              </a:ext>
            </a:extLst>
          </p:cNvPr>
          <p:cNvSpPr>
            <a:spLocks noGrp="1"/>
          </p:cNvSpPr>
          <p:nvPr>
            <p:ph idx="1"/>
          </p:nvPr>
        </p:nvSpPr>
        <p:spPr>
          <a:xfrm>
            <a:off x="250825" y="987425"/>
            <a:ext cx="8569325" cy="3960813"/>
          </a:xfrm>
        </p:spPr>
        <p:txBody>
          <a:bodyPr>
            <a:normAutofit lnSpcReduction="10000"/>
          </a:bodyPr>
          <a:lstStyle/>
          <a:p>
            <a:pPr>
              <a:defRPr/>
            </a:pPr>
            <a:r>
              <a:rPr lang="en-US" sz="2800" dirty="0">
                <a:solidFill>
                  <a:schemeClr val="bg1"/>
                </a:solidFill>
              </a:rPr>
              <a:t>TM is </a:t>
            </a:r>
            <a:r>
              <a:rPr lang="en-US" sz="2800" dirty="0">
                <a:solidFill>
                  <a:srgbClr val="FFFF00"/>
                </a:solidFill>
              </a:rPr>
              <a:t>not registrable </a:t>
            </a:r>
            <a:r>
              <a:rPr lang="en-US" sz="2800" dirty="0">
                <a:solidFill>
                  <a:srgbClr val="FF0000"/>
                </a:solidFill>
              </a:rPr>
              <a:t>if</a:t>
            </a:r>
            <a:r>
              <a:rPr lang="en-US" sz="2800" dirty="0">
                <a:solidFill>
                  <a:schemeClr val="bg1"/>
                </a:solidFill>
              </a:rPr>
              <a:t> it is </a:t>
            </a:r>
            <a:r>
              <a:rPr lang="en-US" sz="2800" dirty="0">
                <a:solidFill>
                  <a:srgbClr val="FF0000"/>
                </a:solidFill>
                <a:latin typeface="Comic Sans MS" panose="030F0902030302020204" pitchFamily="66" charset="0"/>
              </a:rPr>
              <a:t>confusing</a:t>
            </a:r>
            <a:r>
              <a:rPr lang="en-US" sz="2800" dirty="0">
                <a:solidFill>
                  <a:srgbClr val="FF0000"/>
                </a:solidFill>
              </a:rPr>
              <a:t> with a registered TM</a:t>
            </a:r>
            <a:r>
              <a:rPr lang="en-US" sz="2800" dirty="0">
                <a:solidFill>
                  <a:schemeClr val="bg1"/>
                </a:solidFill>
              </a:rPr>
              <a:t> (12(1)(d)) or TMs or Trade-Names (“TN’s”) that had been previously used or made known (see s. 16)</a:t>
            </a:r>
            <a:endParaRPr lang="en-CA" sz="2800" dirty="0">
              <a:solidFill>
                <a:schemeClr val="bg1"/>
              </a:solidFill>
            </a:endParaRPr>
          </a:p>
          <a:p>
            <a:pPr>
              <a:defRPr/>
            </a:pPr>
            <a:r>
              <a:rPr lang="en-US" sz="2800" dirty="0">
                <a:solidFill>
                  <a:srgbClr val="FF0000"/>
                </a:solidFill>
                <a:latin typeface="Comic Sans MS" panose="030F0902030302020204" pitchFamily="66" charset="0"/>
              </a:rPr>
              <a:t>Confusion</a:t>
            </a:r>
            <a:r>
              <a:rPr lang="en-US" sz="2800" dirty="0">
                <a:solidFill>
                  <a:schemeClr val="bg1"/>
                </a:solidFill>
              </a:rPr>
              <a:t> is also an </a:t>
            </a:r>
            <a:r>
              <a:rPr lang="en-US" sz="2800" dirty="0">
                <a:solidFill>
                  <a:srgbClr val="FFFF00"/>
                </a:solidFill>
              </a:rPr>
              <a:t>important part of infringement actions</a:t>
            </a:r>
            <a:r>
              <a:rPr lang="en-US" sz="2800" dirty="0">
                <a:solidFill>
                  <a:schemeClr val="bg1"/>
                </a:solidFill>
              </a:rPr>
              <a:t>. An action in infringement can be successfully brought where there is unauthorized use of a mark that is </a:t>
            </a:r>
            <a:r>
              <a:rPr lang="en-US" sz="2800" dirty="0">
                <a:solidFill>
                  <a:srgbClr val="FF0000"/>
                </a:solidFill>
                <a:latin typeface="Comic Sans MS" panose="030F0902030302020204" pitchFamily="66" charset="0"/>
              </a:rPr>
              <a:t>confusing</a:t>
            </a:r>
            <a:r>
              <a:rPr lang="en-US" sz="2800" dirty="0">
                <a:solidFill>
                  <a:schemeClr val="bg1"/>
                </a:solidFill>
              </a:rPr>
              <a:t> with a registered TM.</a:t>
            </a:r>
            <a:endParaRPr lang="en-CA" sz="2800" dirty="0">
              <a:solidFill>
                <a:schemeClr val="bg1"/>
              </a:solidFill>
            </a:endParaRPr>
          </a:p>
          <a:p>
            <a:pPr marL="0" indent="0">
              <a:buFont typeface="Arial" panose="020B0604020202020204" pitchFamily="34" charset="0"/>
              <a:buNone/>
              <a:defRPr/>
            </a:pPr>
            <a:endParaRPr lang="en-US" sz="2400" dirty="0">
              <a:solidFill>
                <a:schemeClr val="bg1"/>
              </a:solidFill>
            </a:endParaRPr>
          </a:p>
        </p:txBody>
      </p:sp>
      <p:sp>
        <p:nvSpPr>
          <p:cNvPr id="350211" name="Slide Number Placeholder 3">
            <a:extLst>
              <a:ext uri="{FF2B5EF4-FFF2-40B4-BE49-F238E27FC236}">
                <a16:creationId xmlns:a16="http://schemas.microsoft.com/office/drawing/2014/main" id="{A89CEEC3-AB12-180F-03B9-5B59161A33B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17B6FCC5-3048-4A4D-AA4A-E4457CDAE9C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itle 5">
            <a:extLst>
              <a:ext uri="{FF2B5EF4-FFF2-40B4-BE49-F238E27FC236}">
                <a16:creationId xmlns:a16="http://schemas.microsoft.com/office/drawing/2014/main" id="{7AF7E625-477A-537F-D98B-E0A4D77FBAE9}"/>
              </a:ext>
            </a:extLst>
          </p:cNvPr>
          <p:cNvSpPr>
            <a:spLocks noGrp="1" noChangeArrowheads="1"/>
          </p:cNvSpPr>
          <p:nvPr>
            <p:ph type="title"/>
          </p:nvPr>
        </p:nvSpPr>
        <p:spPr bwMode="auto">
          <a:xfrm>
            <a:off x="936625" y="123825"/>
            <a:ext cx="7334250" cy="758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p>
        </p:txBody>
      </p:sp>
      <p:sp>
        <p:nvSpPr>
          <p:cNvPr id="352258" name="Content Placeholder 1">
            <a:extLst>
              <a:ext uri="{FF2B5EF4-FFF2-40B4-BE49-F238E27FC236}">
                <a16:creationId xmlns:a16="http://schemas.microsoft.com/office/drawing/2014/main" id="{EE3E9DBF-09FE-FA56-B0BD-D4DE2B8988A4}"/>
              </a:ext>
            </a:extLst>
          </p:cNvPr>
          <p:cNvSpPr>
            <a:spLocks noGrp="1" noChangeArrowheads="1"/>
          </p:cNvSpPr>
          <p:nvPr>
            <p:ph idx="1"/>
          </p:nvPr>
        </p:nvSpPr>
        <p:spPr bwMode="auto">
          <a:xfrm>
            <a:off x="323850" y="1131888"/>
            <a:ext cx="8496300" cy="3762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800" b="1">
                <a:solidFill>
                  <a:schemeClr val="bg1"/>
                </a:solidFill>
              </a:rPr>
              <a:t>6. </a:t>
            </a:r>
            <a:r>
              <a:rPr lang="en-US" altLang="en-US" sz="2800">
                <a:solidFill>
                  <a:schemeClr val="bg1"/>
                </a:solidFill>
              </a:rPr>
              <a:t>(2) </a:t>
            </a:r>
            <a:r>
              <a:rPr lang="en-US" altLang="en-US" sz="2800">
                <a:solidFill>
                  <a:srgbClr val="FFFF00"/>
                </a:solidFill>
              </a:rPr>
              <a:t>The use of a trade-mark causes </a:t>
            </a:r>
            <a:r>
              <a:rPr lang="en-US" altLang="en-US" sz="2800">
                <a:solidFill>
                  <a:srgbClr val="FF0000"/>
                </a:solidFill>
                <a:latin typeface="Comic Sans MS" panose="030F0902030302020204" pitchFamily="66" charset="0"/>
              </a:rPr>
              <a:t>confusion</a:t>
            </a:r>
            <a:r>
              <a:rPr lang="en-US" altLang="en-US" sz="2800">
                <a:solidFill>
                  <a:srgbClr val="FFFF00"/>
                </a:solidFill>
              </a:rPr>
              <a:t> with another trade-mark </a:t>
            </a:r>
            <a:r>
              <a:rPr lang="en-US" altLang="en-US" sz="2800">
                <a:solidFill>
                  <a:schemeClr val="bg1"/>
                </a:solidFill>
              </a:rPr>
              <a:t>if the use of both trade-marks in the same area would be </a:t>
            </a:r>
            <a:r>
              <a:rPr lang="en-US" altLang="en-US" sz="2800">
                <a:solidFill>
                  <a:srgbClr val="FF0000"/>
                </a:solidFill>
              </a:rPr>
              <a:t>likely to lead to the inference that the goods or services associated with those trade-marks are manufactured, sold, leased, hired or performed by the same person</a:t>
            </a:r>
            <a:r>
              <a:rPr lang="en-US" altLang="en-US" sz="2800">
                <a:solidFill>
                  <a:schemeClr val="bg1"/>
                </a:solidFill>
              </a:rPr>
              <a:t>, whether or not the goods or services are of the same general class.</a:t>
            </a:r>
            <a:endParaRPr lang="en-CA" altLang="en-US" sz="2800">
              <a:solidFill>
                <a:schemeClr val="bg1"/>
              </a:solidFill>
            </a:endParaRPr>
          </a:p>
          <a:p>
            <a:pPr marL="0" indent="0">
              <a:buFont typeface="Arial" panose="020B0604020202020204" pitchFamily="34" charset="0"/>
              <a:buNone/>
            </a:pPr>
            <a:endParaRPr lang="en-US" altLang="en-US" sz="2400">
              <a:solidFill>
                <a:schemeClr val="bg1"/>
              </a:solidFill>
            </a:endParaRPr>
          </a:p>
        </p:txBody>
      </p:sp>
      <p:sp>
        <p:nvSpPr>
          <p:cNvPr id="352259" name="Slide Number Placeholder 3">
            <a:extLst>
              <a:ext uri="{FF2B5EF4-FFF2-40B4-BE49-F238E27FC236}">
                <a16:creationId xmlns:a16="http://schemas.microsoft.com/office/drawing/2014/main" id="{5437368E-40F7-09D9-613B-DADECFAD9B7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D41C7E5-9BF8-1A43-99DB-3F32BDB740E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5">
            <a:extLst>
              <a:ext uri="{FF2B5EF4-FFF2-40B4-BE49-F238E27FC236}">
                <a16:creationId xmlns:a16="http://schemas.microsoft.com/office/drawing/2014/main" id="{941E2657-CE4D-A385-640B-17EF82648E1F}"/>
              </a:ext>
            </a:extLst>
          </p:cNvPr>
          <p:cNvSpPr>
            <a:spLocks noGrp="1" noChangeArrowheads="1"/>
          </p:cNvSpPr>
          <p:nvPr>
            <p:ph type="title"/>
          </p:nvPr>
        </p:nvSpPr>
        <p:spPr bwMode="auto">
          <a:xfrm>
            <a:off x="976313" y="87313"/>
            <a:ext cx="7191375" cy="654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p>
        </p:txBody>
      </p:sp>
      <p:sp>
        <p:nvSpPr>
          <p:cNvPr id="2" name="Content Placeholder 1">
            <a:extLst>
              <a:ext uri="{FF2B5EF4-FFF2-40B4-BE49-F238E27FC236}">
                <a16:creationId xmlns:a16="http://schemas.microsoft.com/office/drawing/2014/main" id="{363A0555-1110-B9A4-85C0-C5001A6D0B9B}"/>
              </a:ext>
            </a:extLst>
          </p:cNvPr>
          <p:cNvSpPr>
            <a:spLocks noGrp="1"/>
          </p:cNvSpPr>
          <p:nvPr>
            <p:ph idx="1"/>
          </p:nvPr>
        </p:nvSpPr>
        <p:spPr>
          <a:xfrm>
            <a:off x="233363" y="987425"/>
            <a:ext cx="8677275" cy="4068763"/>
          </a:xfrm>
        </p:spPr>
        <p:txBody>
          <a:bodyPr>
            <a:normAutofit fontScale="92500" lnSpcReduction="20000"/>
          </a:bodyPr>
          <a:lstStyle/>
          <a:p>
            <a:pPr marL="0" indent="0">
              <a:buFont typeface="Arial" panose="020B0604020202020204" pitchFamily="34" charset="0"/>
              <a:buNone/>
              <a:defRPr/>
            </a:pPr>
            <a:r>
              <a:rPr lang="en-US" sz="2000" b="1" dirty="0">
                <a:solidFill>
                  <a:srgbClr val="FFFF00"/>
                </a:solidFill>
              </a:rPr>
              <a:t>What to be considered </a:t>
            </a:r>
            <a:endParaRPr lang="en-CA" sz="2000" dirty="0">
              <a:solidFill>
                <a:srgbClr val="FFFF00"/>
              </a:solidFill>
            </a:endParaRPr>
          </a:p>
          <a:p>
            <a:pPr marL="0" indent="0">
              <a:buFont typeface="Arial" panose="020B0604020202020204" pitchFamily="34" charset="0"/>
              <a:buNone/>
              <a:defRPr/>
            </a:pPr>
            <a:r>
              <a:rPr lang="en-US" sz="2000" b="1" dirty="0">
                <a:solidFill>
                  <a:schemeClr val="bg1"/>
                </a:solidFill>
              </a:rPr>
              <a:t>6. </a:t>
            </a:r>
            <a:r>
              <a:rPr lang="en-US" sz="2000" dirty="0">
                <a:solidFill>
                  <a:schemeClr val="bg1"/>
                </a:solidFill>
              </a:rPr>
              <a:t>(5) </a:t>
            </a:r>
            <a:r>
              <a:rPr lang="en-US" sz="2000" dirty="0">
                <a:solidFill>
                  <a:srgbClr val="FFFF00"/>
                </a:solidFill>
              </a:rPr>
              <a:t>In determining whether </a:t>
            </a:r>
            <a:r>
              <a:rPr lang="en-US" sz="2000" dirty="0">
                <a:solidFill>
                  <a:schemeClr val="bg1"/>
                </a:solidFill>
              </a:rPr>
              <a:t>trade-marks or trade-names are </a:t>
            </a:r>
            <a:r>
              <a:rPr lang="en-US" sz="2000" dirty="0">
                <a:solidFill>
                  <a:srgbClr val="FF0000"/>
                </a:solidFill>
                <a:latin typeface="Comic Sans MS" panose="030F0902030302020204" pitchFamily="66" charset="0"/>
              </a:rPr>
              <a:t>confusing</a:t>
            </a:r>
            <a:r>
              <a:rPr lang="en-US" sz="2000" dirty="0">
                <a:solidFill>
                  <a:schemeClr val="bg1"/>
                </a:solidFill>
              </a:rPr>
              <a:t>, the court or the Registrar, as the case may be, shall have regard to all the surrounding circumstances including</a:t>
            </a:r>
            <a:endParaRPr lang="en-CA" sz="2000" dirty="0">
              <a:solidFill>
                <a:schemeClr val="bg1"/>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a</a:t>
            </a:r>
            <a:r>
              <a:rPr lang="en-US" sz="2000" dirty="0">
                <a:solidFill>
                  <a:schemeClr val="bg1"/>
                </a:solidFill>
              </a:rPr>
              <a:t>) the </a:t>
            </a:r>
            <a:r>
              <a:rPr lang="en-US" sz="2000" dirty="0">
                <a:solidFill>
                  <a:srgbClr val="FFFF00"/>
                </a:solidFill>
              </a:rPr>
              <a:t>inherent distinctiveness of the trade-marks </a:t>
            </a:r>
            <a:r>
              <a:rPr lang="en-US" sz="2000" dirty="0">
                <a:solidFill>
                  <a:schemeClr val="bg1"/>
                </a:solidFill>
              </a:rPr>
              <a:t>or trade-names and the extent to which they have become known;</a:t>
            </a:r>
            <a:endParaRPr lang="en-CA" sz="2000" dirty="0">
              <a:solidFill>
                <a:schemeClr val="bg1"/>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b</a:t>
            </a:r>
            <a:r>
              <a:rPr lang="en-US" sz="2000" dirty="0">
                <a:solidFill>
                  <a:schemeClr val="bg1"/>
                </a:solidFill>
              </a:rPr>
              <a:t>) the </a:t>
            </a:r>
            <a:r>
              <a:rPr lang="en-US" sz="2000" dirty="0">
                <a:solidFill>
                  <a:srgbClr val="FFFF00"/>
                </a:solidFill>
              </a:rPr>
              <a:t>length of time </a:t>
            </a:r>
            <a:r>
              <a:rPr lang="en-US" sz="2000" dirty="0">
                <a:solidFill>
                  <a:schemeClr val="bg1"/>
                </a:solidFill>
              </a:rPr>
              <a:t>the trade-marks or trade-names have been </a:t>
            </a:r>
            <a:r>
              <a:rPr lang="en-US" sz="2000" dirty="0">
                <a:solidFill>
                  <a:srgbClr val="FFFF00"/>
                </a:solidFill>
              </a:rPr>
              <a:t>in use</a:t>
            </a:r>
            <a:r>
              <a:rPr lang="en-US" sz="2000" dirty="0">
                <a:solidFill>
                  <a:schemeClr val="bg1"/>
                </a:solidFill>
              </a:rPr>
              <a:t>;</a:t>
            </a:r>
            <a:endParaRPr lang="en-CA" sz="2000" dirty="0">
              <a:solidFill>
                <a:schemeClr val="bg1"/>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c</a:t>
            </a:r>
            <a:r>
              <a:rPr lang="en-US" sz="2000" dirty="0">
                <a:solidFill>
                  <a:schemeClr val="bg1"/>
                </a:solidFill>
              </a:rPr>
              <a:t>) the </a:t>
            </a:r>
            <a:r>
              <a:rPr lang="en-US" sz="2000" dirty="0">
                <a:solidFill>
                  <a:srgbClr val="FFFF00"/>
                </a:solidFill>
              </a:rPr>
              <a:t>nature of the goods, services or business</a:t>
            </a:r>
            <a:r>
              <a:rPr lang="en-US" sz="2000" dirty="0">
                <a:solidFill>
                  <a:schemeClr val="bg1"/>
                </a:solidFill>
              </a:rPr>
              <a:t>;</a:t>
            </a:r>
            <a:endParaRPr lang="en-CA" sz="2000" dirty="0">
              <a:solidFill>
                <a:schemeClr val="bg1"/>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d</a:t>
            </a:r>
            <a:r>
              <a:rPr lang="en-US" sz="2000" dirty="0">
                <a:solidFill>
                  <a:schemeClr val="bg1"/>
                </a:solidFill>
              </a:rPr>
              <a:t>) the </a:t>
            </a:r>
            <a:r>
              <a:rPr lang="en-US" sz="2000" dirty="0">
                <a:solidFill>
                  <a:srgbClr val="FFFF00"/>
                </a:solidFill>
              </a:rPr>
              <a:t>nature of the trade</a:t>
            </a:r>
            <a:r>
              <a:rPr lang="en-US" sz="2000" dirty="0">
                <a:solidFill>
                  <a:schemeClr val="bg1"/>
                </a:solidFill>
              </a:rPr>
              <a:t>; </a:t>
            </a:r>
            <a:r>
              <a:rPr lang="en-US" sz="2000" dirty="0">
                <a:solidFill>
                  <a:srgbClr val="FF0000"/>
                </a:solidFill>
              </a:rPr>
              <a:t>and</a:t>
            </a:r>
            <a:endParaRPr lang="en-CA" sz="2000" dirty="0">
              <a:solidFill>
                <a:srgbClr val="FF0000"/>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e</a:t>
            </a:r>
            <a:r>
              <a:rPr lang="en-US" sz="2000" dirty="0">
                <a:solidFill>
                  <a:schemeClr val="bg1"/>
                </a:solidFill>
              </a:rPr>
              <a:t>) the </a:t>
            </a:r>
            <a:r>
              <a:rPr lang="en-US" sz="2000" dirty="0">
                <a:solidFill>
                  <a:srgbClr val="FFFF00"/>
                </a:solidFill>
              </a:rPr>
              <a:t>degree of resemblance </a:t>
            </a:r>
            <a:r>
              <a:rPr lang="en-US" sz="2000" dirty="0">
                <a:solidFill>
                  <a:schemeClr val="bg1"/>
                </a:solidFill>
              </a:rPr>
              <a:t>between the trade-marks or trade-names </a:t>
            </a:r>
            <a:r>
              <a:rPr lang="en-US" sz="2000" dirty="0">
                <a:solidFill>
                  <a:srgbClr val="FF0000"/>
                </a:solidFill>
              </a:rPr>
              <a:t>in</a:t>
            </a:r>
            <a:r>
              <a:rPr lang="en-US" sz="2000" dirty="0">
                <a:solidFill>
                  <a:schemeClr val="bg1"/>
                </a:solidFill>
              </a:rPr>
              <a:t> </a:t>
            </a:r>
            <a:r>
              <a:rPr lang="en-US" sz="2000" dirty="0">
                <a:solidFill>
                  <a:srgbClr val="FFFF00"/>
                </a:solidFill>
              </a:rPr>
              <a:t>appearance</a:t>
            </a:r>
            <a:r>
              <a:rPr lang="en-US" sz="2000" dirty="0">
                <a:solidFill>
                  <a:schemeClr val="bg1"/>
                </a:solidFill>
              </a:rPr>
              <a:t> or </a:t>
            </a:r>
            <a:r>
              <a:rPr lang="en-US" sz="2000" dirty="0">
                <a:solidFill>
                  <a:srgbClr val="FFFF00"/>
                </a:solidFill>
              </a:rPr>
              <a:t>sound</a:t>
            </a:r>
            <a:r>
              <a:rPr lang="en-US" sz="2000" dirty="0">
                <a:solidFill>
                  <a:schemeClr val="bg1"/>
                </a:solidFill>
              </a:rPr>
              <a:t> or in the </a:t>
            </a:r>
            <a:r>
              <a:rPr lang="en-US" sz="2000" dirty="0">
                <a:solidFill>
                  <a:srgbClr val="FFFF00"/>
                </a:solidFill>
              </a:rPr>
              <a:t>ideas </a:t>
            </a:r>
            <a:r>
              <a:rPr lang="en-US" sz="2000" dirty="0">
                <a:solidFill>
                  <a:schemeClr val="bg1"/>
                </a:solidFill>
              </a:rPr>
              <a:t>suggested by them.</a:t>
            </a:r>
            <a:endParaRPr lang="en-CA" sz="2000" dirty="0">
              <a:solidFill>
                <a:schemeClr val="bg1"/>
              </a:solidFill>
            </a:endParaRPr>
          </a:p>
          <a:p>
            <a:pPr marL="0" indent="0">
              <a:buFont typeface="Arial" panose="020B0604020202020204" pitchFamily="34" charset="0"/>
              <a:buNone/>
              <a:defRPr/>
            </a:pPr>
            <a:r>
              <a:rPr lang="en-US" dirty="0"/>
              <a:t>		</a:t>
            </a:r>
            <a:endParaRPr lang="en-CA" sz="1200" dirty="0"/>
          </a:p>
          <a:p>
            <a:pPr marL="0" indent="0">
              <a:buFont typeface="Arial" panose="020B0604020202020204" pitchFamily="34" charset="0"/>
              <a:buNone/>
              <a:defRPr/>
            </a:pPr>
            <a:endParaRPr lang="en-US" sz="2400" dirty="0">
              <a:solidFill>
                <a:schemeClr val="bg1"/>
              </a:solidFill>
            </a:endParaRPr>
          </a:p>
        </p:txBody>
      </p:sp>
      <p:sp>
        <p:nvSpPr>
          <p:cNvPr id="354307" name="Slide Number Placeholder 3">
            <a:extLst>
              <a:ext uri="{FF2B5EF4-FFF2-40B4-BE49-F238E27FC236}">
                <a16:creationId xmlns:a16="http://schemas.microsoft.com/office/drawing/2014/main" id="{5580F8B8-676E-0FA2-D03E-6C5CD265A45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E66EB0D-11D8-4245-9793-6142ADBA3AB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3B85C1-EC6E-1CE9-D8CC-AEFD8FEFEF59}"/>
              </a:ext>
            </a:extLst>
          </p:cNvPr>
          <p:cNvSpPr>
            <a:spLocks noGrp="1"/>
          </p:cNvSpPr>
          <p:nvPr>
            <p:ph type="title"/>
          </p:nvPr>
        </p:nvSpPr>
        <p:spPr>
          <a:xfrm>
            <a:off x="1285875" y="80963"/>
            <a:ext cx="6372225" cy="4095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latin typeface="Comic Sans MS" panose="030F0902030302020204" pitchFamily="66" charset="0"/>
              </a:rPr>
              <a:t>Confusion</a:t>
            </a:r>
            <a:r>
              <a:rPr lang="en-US" b="1" dirty="0">
                <a:solidFill>
                  <a:srgbClr val="FFFF00"/>
                </a:solidFill>
              </a:rPr>
              <a:t>	</a:t>
            </a:r>
          </a:p>
        </p:txBody>
      </p:sp>
      <p:sp>
        <p:nvSpPr>
          <p:cNvPr id="2" name="Content Placeholder 1">
            <a:extLst>
              <a:ext uri="{FF2B5EF4-FFF2-40B4-BE49-F238E27FC236}">
                <a16:creationId xmlns:a16="http://schemas.microsoft.com/office/drawing/2014/main" id="{1986E68B-053E-208A-B2F7-A23942A03B63}"/>
              </a:ext>
            </a:extLst>
          </p:cNvPr>
          <p:cNvSpPr>
            <a:spLocks noGrp="1"/>
          </p:cNvSpPr>
          <p:nvPr>
            <p:ph idx="1"/>
          </p:nvPr>
        </p:nvSpPr>
        <p:spPr>
          <a:xfrm>
            <a:off x="179388" y="842963"/>
            <a:ext cx="8785225" cy="4108450"/>
          </a:xfrm>
        </p:spPr>
        <p:txBody>
          <a:bodyPr>
            <a:normAutofit lnSpcReduction="10000"/>
          </a:bodyPr>
          <a:lstStyle/>
          <a:p>
            <a:pPr marL="0" indent="0">
              <a:buFont typeface="Arial" panose="020B0604020202020204" pitchFamily="34" charset="0"/>
              <a:buNone/>
              <a:defRPr/>
            </a:pPr>
            <a:r>
              <a:rPr lang="en-US" sz="2200" i="1" dirty="0">
                <a:solidFill>
                  <a:srgbClr val="00B0F0"/>
                </a:solidFill>
              </a:rPr>
              <a:t>S &amp; S Productions Inc. v. Possum Lodges (Messier),</a:t>
            </a:r>
            <a:r>
              <a:rPr lang="en-US" sz="2200" i="1" dirty="0">
                <a:solidFill>
                  <a:schemeClr val="bg1"/>
                </a:solidFill>
              </a:rPr>
              <a:t> </a:t>
            </a:r>
            <a:r>
              <a:rPr lang="en-US" sz="2200" dirty="0">
                <a:solidFill>
                  <a:schemeClr val="bg1"/>
                </a:solidFill>
              </a:rPr>
              <a:t>[2006] TMOB No. 144</a:t>
            </a:r>
          </a:p>
          <a:p>
            <a:pPr marL="0" indent="0">
              <a:buFont typeface="Arial" panose="020B0604020202020204" pitchFamily="34" charset="0"/>
              <a:buNone/>
              <a:defRPr/>
            </a:pPr>
            <a:r>
              <a:rPr lang="en-CA" sz="2200" dirty="0">
                <a:solidFill>
                  <a:schemeClr val="bg1"/>
                </a:solidFill>
              </a:rPr>
              <a:t>Applicant </a:t>
            </a:r>
            <a:r>
              <a:rPr lang="en-CA" sz="2200" dirty="0">
                <a:solidFill>
                  <a:srgbClr val="FF0000"/>
                </a:solidFill>
              </a:rPr>
              <a:t>– </a:t>
            </a:r>
            <a:r>
              <a:rPr lang="en-CA" sz="2200" dirty="0">
                <a:solidFill>
                  <a:schemeClr val="bg1"/>
                </a:solidFill>
              </a:rPr>
              <a:t>Messier</a:t>
            </a:r>
            <a:r>
              <a:rPr lang="en-CA" sz="2200" dirty="0">
                <a:solidFill>
                  <a:srgbClr val="FF0000"/>
                </a:solidFill>
              </a:rPr>
              <a:t> ; </a:t>
            </a:r>
            <a:r>
              <a:rPr lang="en-CA" sz="2200" dirty="0">
                <a:solidFill>
                  <a:schemeClr val="bg1"/>
                </a:solidFill>
              </a:rPr>
              <a:t>Opponent </a:t>
            </a:r>
            <a:r>
              <a:rPr lang="en-CA" sz="2200" dirty="0">
                <a:solidFill>
                  <a:srgbClr val="FF0000"/>
                </a:solidFill>
              </a:rPr>
              <a:t>– </a:t>
            </a:r>
            <a:r>
              <a:rPr lang="en-CA" sz="2200" dirty="0">
                <a:solidFill>
                  <a:schemeClr val="bg1"/>
                </a:solidFill>
              </a:rPr>
              <a:t>S &amp; S Productions, Producers </a:t>
            </a:r>
            <a:r>
              <a:rPr lang="en-CA" sz="2200" i="1" dirty="0">
                <a:solidFill>
                  <a:schemeClr val="bg1"/>
                </a:solidFill>
              </a:rPr>
              <a:t>The Red Green Show </a:t>
            </a:r>
            <a:r>
              <a:rPr lang="en-CA" sz="2200" dirty="0">
                <a:solidFill>
                  <a:schemeClr val="bg1"/>
                </a:solidFill>
              </a:rPr>
              <a:t>on television</a:t>
            </a:r>
          </a:p>
          <a:p>
            <a:pPr marL="0" indent="0">
              <a:buFont typeface="Arial" panose="020B0604020202020204" pitchFamily="34" charset="0"/>
              <a:buNone/>
              <a:defRPr/>
            </a:pPr>
            <a:r>
              <a:rPr lang="en-CA" sz="2200" dirty="0">
                <a:solidFill>
                  <a:schemeClr val="bg1"/>
                </a:solidFill>
              </a:rPr>
              <a:t>Messier filed an </a:t>
            </a:r>
            <a:r>
              <a:rPr lang="en-CA" sz="2200" dirty="0">
                <a:solidFill>
                  <a:srgbClr val="FFFF00"/>
                </a:solidFill>
              </a:rPr>
              <a:t>application to register the Trademark </a:t>
            </a:r>
            <a:r>
              <a:rPr lang="en-CA" sz="2200" i="1" dirty="0">
                <a:solidFill>
                  <a:srgbClr val="FFFF00"/>
                </a:solidFill>
              </a:rPr>
              <a:t>Possum Lodges</a:t>
            </a:r>
            <a:r>
              <a:rPr lang="en-CA" sz="2200" i="1" dirty="0">
                <a:solidFill>
                  <a:schemeClr val="bg1"/>
                </a:solidFill>
              </a:rPr>
              <a:t> </a:t>
            </a:r>
            <a:r>
              <a:rPr lang="en-CA" sz="2200" dirty="0">
                <a:solidFill>
                  <a:schemeClr val="bg1"/>
                </a:solidFill>
              </a:rPr>
              <a:t>based upon proposed use in association with “sale and rental of recreational lodging, namely, cabins, camps, lodges, campsites and cottages; time-sharing of recreational real estate; … restaurants”</a:t>
            </a:r>
          </a:p>
          <a:p>
            <a:pPr marL="0" indent="0">
              <a:buFont typeface="Arial" panose="020B0604020202020204" pitchFamily="34" charset="0"/>
              <a:buNone/>
              <a:defRPr/>
            </a:pPr>
            <a:r>
              <a:rPr lang="en-CA" sz="2200" dirty="0">
                <a:solidFill>
                  <a:schemeClr val="bg1"/>
                </a:solidFill>
              </a:rPr>
              <a:t>Application was opposed by </a:t>
            </a:r>
            <a:r>
              <a:rPr lang="en-CA" sz="2200" i="1" dirty="0">
                <a:solidFill>
                  <a:schemeClr val="bg1"/>
                </a:solidFill>
              </a:rPr>
              <a:t>S &amp; S Productions </a:t>
            </a:r>
            <a:r>
              <a:rPr lang="en-CA" sz="2200" dirty="0">
                <a:solidFill>
                  <a:schemeClr val="bg1"/>
                </a:solidFill>
              </a:rPr>
              <a:t>on basis of s. 38(2)(b) that the TM is not registrable because under s. 12(1)(d) it is </a:t>
            </a:r>
            <a:r>
              <a:rPr lang="en-CA" sz="2200" dirty="0">
                <a:solidFill>
                  <a:srgbClr val="FF0000"/>
                </a:solidFill>
                <a:latin typeface="Comic Sans MS" panose="030F0902030302020204" pitchFamily="66" charset="0"/>
              </a:rPr>
              <a:t>confusing</a:t>
            </a:r>
            <a:r>
              <a:rPr lang="en-CA" sz="2200" dirty="0">
                <a:solidFill>
                  <a:schemeClr val="bg1"/>
                </a:solidFill>
              </a:rPr>
              <a:t> with their TM’s </a:t>
            </a:r>
            <a:r>
              <a:rPr lang="en-CA" sz="2200" i="1" dirty="0">
                <a:solidFill>
                  <a:srgbClr val="FFFF00"/>
                </a:solidFill>
              </a:rPr>
              <a:t>Possum Lodge </a:t>
            </a:r>
            <a:r>
              <a:rPr lang="en-CA" sz="2200" dirty="0">
                <a:solidFill>
                  <a:schemeClr val="bg1"/>
                </a:solidFill>
              </a:rPr>
              <a:t>and </a:t>
            </a:r>
            <a:r>
              <a:rPr lang="en-CA" sz="2200" i="1" dirty="0">
                <a:solidFill>
                  <a:srgbClr val="FFFF00"/>
                </a:solidFill>
              </a:rPr>
              <a:t>International Possum Brotherhood</a:t>
            </a:r>
            <a:r>
              <a:rPr lang="en-CA" sz="2200" dirty="0">
                <a:solidFill>
                  <a:schemeClr val="bg1"/>
                </a:solidFill>
              </a:rPr>
              <a:t> and design. </a:t>
            </a:r>
          </a:p>
          <a:p>
            <a:pPr>
              <a:defRPr/>
            </a:pPr>
            <a:endParaRPr lang="en-US" dirty="0">
              <a:solidFill>
                <a:schemeClr val="bg1"/>
              </a:solidFill>
            </a:endParaRPr>
          </a:p>
        </p:txBody>
      </p:sp>
      <p:sp>
        <p:nvSpPr>
          <p:cNvPr id="359427" name="Slide Number Placeholder 3">
            <a:extLst>
              <a:ext uri="{FF2B5EF4-FFF2-40B4-BE49-F238E27FC236}">
                <a16:creationId xmlns:a16="http://schemas.microsoft.com/office/drawing/2014/main" id="{7AE30B6E-7A5B-A489-717A-40E64B48742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797CC8C-15FC-CC41-AE92-1F5FF927332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B087-575E-6BEC-61A4-117B75E801E8}"/>
              </a:ext>
            </a:extLst>
          </p:cNvPr>
          <p:cNvSpPr>
            <a:spLocks noGrp="1"/>
          </p:cNvSpPr>
          <p:nvPr>
            <p:ph type="title"/>
          </p:nvPr>
        </p:nvSpPr>
        <p:spPr>
          <a:xfrm>
            <a:off x="1811338" y="14288"/>
            <a:ext cx="5846762" cy="720725"/>
          </a:xfrm>
        </p:spPr>
        <p:txBody>
          <a:bodyPr>
            <a:noAutofit/>
          </a:bodyPr>
          <a:lstStyle/>
          <a:p>
            <a:pPr>
              <a:defRPr/>
            </a:pPr>
            <a:r>
              <a:rPr lang="en-US" sz="4500" b="1" dirty="0">
                <a:solidFill>
                  <a:srgbClr val="FFFF00"/>
                </a:solidFill>
                <a:latin typeface="+mn-lt"/>
              </a:rPr>
              <a:t>Why post?</a:t>
            </a:r>
          </a:p>
        </p:txBody>
      </p:sp>
      <p:sp>
        <p:nvSpPr>
          <p:cNvPr id="3" name="Content Placeholder 2">
            <a:extLst>
              <a:ext uri="{FF2B5EF4-FFF2-40B4-BE49-F238E27FC236}">
                <a16:creationId xmlns:a16="http://schemas.microsoft.com/office/drawing/2014/main" id="{BF0E8926-96B7-8263-066A-BB7A6AC40DC2}"/>
              </a:ext>
            </a:extLst>
          </p:cNvPr>
          <p:cNvSpPr>
            <a:spLocks noGrp="1"/>
          </p:cNvSpPr>
          <p:nvPr>
            <p:ph sz="quarter" idx="10"/>
          </p:nvPr>
        </p:nvSpPr>
        <p:spPr>
          <a:xfrm>
            <a:off x="1485900" y="885825"/>
            <a:ext cx="6515100" cy="3552825"/>
          </a:xfrm>
        </p:spPr>
        <p:txBody>
          <a:bodyPr>
            <a:normAutofit fontScale="25000" lnSpcReduction="20000"/>
          </a:bodyPr>
          <a:lstStyle/>
          <a:p>
            <a:pPr>
              <a:lnSpc>
                <a:spcPct val="120000"/>
              </a:lnSpc>
              <a:buFont typeface="Arial" panose="020B0604020202020204" pitchFamily="34" charset="0"/>
              <a:buAutoNum type="arabicPeriod"/>
              <a:defRPr/>
            </a:pPr>
            <a:r>
              <a:rPr lang="en-US" sz="10800" dirty="0">
                <a:solidFill>
                  <a:schemeClr val="bg1"/>
                </a:solidFill>
                <a:cs typeface="Lucida Console"/>
              </a:rPr>
              <a:t>Engaging and engaging others is the key.</a:t>
            </a:r>
          </a:p>
          <a:p>
            <a:pPr>
              <a:lnSpc>
                <a:spcPct val="120000"/>
              </a:lnSpc>
              <a:buFont typeface="Arial" panose="020B0604020202020204" pitchFamily="34" charset="0"/>
              <a:buAutoNum type="arabicPeriod"/>
              <a:defRPr/>
            </a:pPr>
            <a:r>
              <a:rPr lang="en-US" sz="10800" dirty="0">
                <a:solidFill>
                  <a:schemeClr val="bg1"/>
                </a:solidFill>
                <a:cs typeface="Lucida Console"/>
              </a:rPr>
              <a:t>Because you don’t love speaking up in class.</a:t>
            </a:r>
          </a:p>
          <a:p>
            <a:pPr>
              <a:lnSpc>
                <a:spcPct val="120000"/>
              </a:lnSpc>
              <a:buFont typeface="Arial" panose="020B0604020202020204" pitchFamily="34" charset="0"/>
              <a:buAutoNum type="arabicPeriod"/>
              <a:defRPr/>
            </a:pPr>
            <a:r>
              <a:rPr lang="en-US" sz="10800" dirty="0">
                <a:solidFill>
                  <a:schemeClr val="bg1"/>
                </a:solidFill>
                <a:cs typeface="Lucida Console"/>
              </a:rPr>
              <a:t>Because you just saw or realized something, and you’ll never remember it unless you post it now.</a:t>
            </a:r>
            <a:endParaRPr lang="en-US" sz="3000" dirty="0">
              <a:solidFill>
                <a:schemeClr val="bg1"/>
              </a:solidFill>
              <a:cs typeface="Lucida Console"/>
            </a:endParaRPr>
          </a:p>
          <a:p>
            <a:pPr marL="0" indent="0">
              <a:buFont typeface="Arial" panose="020B0604020202020204" pitchFamily="34" charset="0"/>
              <a:buNone/>
              <a:defRPr/>
            </a:pPr>
            <a:r>
              <a:rPr lang="en-US" sz="3000" dirty="0">
                <a:solidFill>
                  <a:schemeClr val="bg1"/>
                </a:solidFill>
                <a:cs typeface="Lucida Console"/>
              </a:rPr>
              <a:t>    </a:t>
            </a:r>
            <a:endParaRPr lang="en-US" sz="3000" dirty="0">
              <a:solidFill>
                <a:srgbClr val="FFFF00"/>
              </a:solidFill>
              <a:cs typeface="Lucida Console"/>
            </a:endParaRPr>
          </a:p>
        </p:txBody>
      </p:sp>
    </p:spTree>
    <p:extLst>
      <p:ext uri="{BB962C8B-B14F-4D97-AF65-F5344CB8AC3E}">
        <p14:creationId xmlns:p14="http://schemas.microsoft.com/office/powerpoint/2010/main" val="31852270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Title 5">
            <a:extLst>
              <a:ext uri="{FF2B5EF4-FFF2-40B4-BE49-F238E27FC236}">
                <a16:creationId xmlns:a16="http://schemas.microsoft.com/office/drawing/2014/main" id="{EFE3CCE7-9EED-1ACE-B9D0-BF9F969EF02A}"/>
              </a:ext>
            </a:extLst>
          </p:cNvPr>
          <p:cNvSpPr>
            <a:spLocks noGrp="1" noChangeArrowheads="1"/>
          </p:cNvSpPr>
          <p:nvPr>
            <p:ph type="title"/>
          </p:nvPr>
        </p:nvSpPr>
        <p:spPr bwMode="auto">
          <a:xfrm>
            <a:off x="1485900" y="87313"/>
            <a:ext cx="6172200" cy="677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 </a:t>
            </a:r>
            <a:r>
              <a:rPr lang="en-US" altLang="en-US">
                <a:solidFill>
                  <a:schemeClr val="bg1"/>
                </a:solidFill>
              </a:rPr>
              <a:t>Application of s. 6</a:t>
            </a:r>
          </a:p>
        </p:txBody>
      </p:sp>
      <p:sp>
        <p:nvSpPr>
          <p:cNvPr id="2" name="Content Placeholder 1">
            <a:extLst>
              <a:ext uri="{FF2B5EF4-FFF2-40B4-BE49-F238E27FC236}">
                <a16:creationId xmlns:a16="http://schemas.microsoft.com/office/drawing/2014/main" id="{0B81546B-AE4F-9327-C32A-0B8E686A3D61}"/>
              </a:ext>
            </a:extLst>
          </p:cNvPr>
          <p:cNvSpPr>
            <a:spLocks noGrp="1"/>
          </p:cNvSpPr>
          <p:nvPr>
            <p:ph sz="quarter" idx="10"/>
          </p:nvPr>
        </p:nvSpPr>
        <p:spPr>
          <a:xfrm>
            <a:off x="107950" y="765175"/>
            <a:ext cx="8928100" cy="4378325"/>
          </a:xfrm>
        </p:spPr>
        <p:txBody>
          <a:bodyPr>
            <a:normAutofit fontScale="40000" lnSpcReduction="20000"/>
          </a:bodyPr>
          <a:lstStyle/>
          <a:p>
            <a:pPr marL="0" indent="0">
              <a:lnSpc>
                <a:spcPct val="120000"/>
              </a:lnSpc>
              <a:buFont typeface="Arial" panose="020B0604020202020204" pitchFamily="34" charset="0"/>
              <a:buNone/>
              <a:defRPr/>
            </a:pPr>
            <a:r>
              <a:rPr lang="en-CA" sz="4500" b="1" dirty="0">
                <a:solidFill>
                  <a:srgbClr val="FFFF00"/>
                </a:solidFill>
              </a:rPr>
              <a:t>To assess </a:t>
            </a:r>
            <a:r>
              <a:rPr lang="en-CA" sz="4500" b="1" dirty="0">
                <a:solidFill>
                  <a:srgbClr val="FF0000"/>
                </a:solidFill>
                <a:latin typeface="Comic Sans MS" panose="030F0902030302020204" pitchFamily="66" charset="0"/>
              </a:rPr>
              <a:t>confusion</a:t>
            </a:r>
            <a:r>
              <a:rPr lang="en-CA" sz="4500" b="1" dirty="0">
                <a:solidFill>
                  <a:srgbClr val="FFFF00"/>
                </a:solidFill>
              </a:rPr>
              <a:t>, go back to </a:t>
            </a:r>
            <a:r>
              <a:rPr lang="en-CA" sz="4500" b="1" i="1" dirty="0">
                <a:solidFill>
                  <a:srgbClr val="FFFF00"/>
                </a:solidFill>
              </a:rPr>
              <a:t>s. 6(5)</a:t>
            </a:r>
            <a:r>
              <a:rPr lang="en-CA" sz="4500" b="1" i="1" dirty="0">
                <a:solidFill>
                  <a:srgbClr val="FF0000"/>
                </a:solidFill>
              </a:rPr>
              <a:t>…</a:t>
            </a:r>
            <a:r>
              <a:rPr lang="en-CA" sz="4500" b="1" i="1" dirty="0">
                <a:solidFill>
                  <a:srgbClr val="FFFF00"/>
                </a:solidFill>
              </a:rPr>
              <a:t> </a:t>
            </a:r>
          </a:p>
          <a:p>
            <a:pPr>
              <a:lnSpc>
                <a:spcPct val="120000"/>
              </a:lnSpc>
              <a:defRPr/>
            </a:pPr>
            <a:r>
              <a:rPr lang="en-CA" sz="4500" dirty="0">
                <a:solidFill>
                  <a:schemeClr val="bg1"/>
                </a:solidFill>
              </a:rPr>
              <a:t>Question that needs to be asked is </a:t>
            </a:r>
            <a:r>
              <a:rPr lang="en-CA" sz="4500" i="1" dirty="0">
                <a:solidFill>
                  <a:srgbClr val="FFFF00"/>
                </a:solidFill>
              </a:rPr>
              <a:t>(2)…would </a:t>
            </a:r>
            <a:r>
              <a:rPr lang="en-US" sz="4500" i="1" dirty="0">
                <a:solidFill>
                  <a:srgbClr val="FFFF00"/>
                </a:solidFill>
              </a:rPr>
              <a:t>the use of both trade-marks in the same area…</a:t>
            </a:r>
            <a:r>
              <a:rPr lang="en-US" sz="4500" i="1" dirty="0">
                <a:solidFill>
                  <a:srgbClr val="FF0000"/>
                </a:solidFill>
              </a:rPr>
              <a:t>be likely to lead to the inference</a:t>
            </a:r>
            <a:r>
              <a:rPr lang="en-US" sz="4500" i="1" dirty="0">
                <a:solidFill>
                  <a:srgbClr val="FFFF00"/>
                </a:solidFill>
              </a:rPr>
              <a:t> </a:t>
            </a:r>
            <a:r>
              <a:rPr lang="en-US" sz="4500" i="1" dirty="0">
                <a:solidFill>
                  <a:schemeClr val="bg1"/>
                </a:solidFill>
              </a:rPr>
              <a:t>that the goods or services associated with those trade-marks are</a:t>
            </a:r>
            <a:r>
              <a:rPr lang="en-US" sz="4500" i="1" dirty="0">
                <a:solidFill>
                  <a:srgbClr val="FFFF00"/>
                </a:solidFill>
              </a:rPr>
              <a:t> manufactured, sold, leased, hired or performed by the </a:t>
            </a:r>
            <a:r>
              <a:rPr lang="en-US" sz="4500" i="1" dirty="0">
                <a:solidFill>
                  <a:srgbClr val="FF0000"/>
                </a:solidFill>
              </a:rPr>
              <a:t>same person</a:t>
            </a:r>
            <a:r>
              <a:rPr lang="en-US" sz="4500" i="1" dirty="0">
                <a:solidFill>
                  <a:srgbClr val="FFFF00"/>
                </a:solidFill>
              </a:rPr>
              <a:t>?</a:t>
            </a:r>
            <a:endParaRPr lang="en-CA" sz="4500" i="1" dirty="0">
              <a:solidFill>
                <a:srgbClr val="FFFF00"/>
              </a:solidFill>
            </a:endParaRPr>
          </a:p>
          <a:p>
            <a:pPr>
              <a:lnSpc>
                <a:spcPct val="120000"/>
              </a:lnSpc>
              <a:defRPr/>
            </a:pPr>
            <a:r>
              <a:rPr lang="en-US" sz="4500" b="1" dirty="0">
                <a:solidFill>
                  <a:srgbClr val="FFFF00"/>
                </a:solidFill>
              </a:rPr>
              <a:t>Application of s. 6(5) factors</a:t>
            </a:r>
            <a:r>
              <a:rPr lang="en-US" sz="4500" b="1" dirty="0">
                <a:solidFill>
                  <a:srgbClr val="FF0000"/>
                </a:solidFill>
              </a:rPr>
              <a:t>: </a:t>
            </a:r>
          </a:p>
          <a:p>
            <a:pPr marL="0" indent="0">
              <a:lnSpc>
                <a:spcPct val="120000"/>
              </a:lnSpc>
              <a:buFont typeface="Arial" panose="020B0604020202020204" pitchFamily="34" charset="0"/>
              <a:buNone/>
              <a:defRPr/>
            </a:pPr>
            <a:r>
              <a:rPr lang="en-US" sz="4500" b="1" i="1" dirty="0">
                <a:solidFill>
                  <a:srgbClr val="FF0000"/>
                </a:solidFill>
              </a:rPr>
              <a:t>(a) </a:t>
            </a:r>
            <a:r>
              <a:rPr lang="en-US" sz="4500" b="1" i="1" dirty="0">
                <a:solidFill>
                  <a:srgbClr val="92D050"/>
                </a:solidFill>
              </a:rPr>
              <a:t>the inherent distinctiveness of the trade-marks or trade-names and the extent to which they have become known</a:t>
            </a:r>
            <a:r>
              <a:rPr lang="en-US" sz="4500" b="1" i="1" dirty="0">
                <a:solidFill>
                  <a:schemeClr val="bg1"/>
                </a:solidFill>
              </a:rPr>
              <a:t> </a:t>
            </a:r>
          </a:p>
          <a:p>
            <a:pPr marL="0" indent="0">
              <a:lnSpc>
                <a:spcPct val="120000"/>
              </a:lnSpc>
              <a:buFont typeface="Arial" panose="020B0604020202020204" pitchFamily="34" charset="0"/>
              <a:buNone/>
              <a:defRPr/>
            </a:pPr>
            <a:r>
              <a:rPr lang="en-US" sz="4500" b="1" i="1" dirty="0">
                <a:solidFill>
                  <a:srgbClr val="FF0000"/>
                </a:solidFill>
              </a:rPr>
              <a:t>(b) </a:t>
            </a:r>
            <a:r>
              <a:rPr lang="en-US" sz="4500" b="1" i="1" dirty="0">
                <a:solidFill>
                  <a:srgbClr val="92D050"/>
                </a:solidFill>
              </a:rPr>
              <a:t>The extent to which each trade-mark has become known</a:t>
            </a:r>
            <a:endParaRPr lang="en-US" sz="4500" b="1" i="1" dirty="0">
              <a:solidFill>
                <a:schemeClr val="bg1"/>
              </a:solidFill>
            </a:endParaRPr>
          </a:p>
          <a:p>
            <a:pPr marL="0" indent="0">
              <a:lnSpc>
                <a:spcPct val="120000"/>
              </a:lnSpc>
              <a:buFont typeface="Arial" panose="020B0604020202020204" pitchFamily="34" charset="0"/>
              <a:buNone/>
              <a:defRPr/>
            </a:pPr>
            <a:r>
              <a:rPr lang="en-US" sz="4500" b="1" i="1" dirty="0">
                <a:solidFill>
                  <a:srgbClr val="FF0000"/>
                </a:solidFill>
              </a:rPr>
              <a:t>(b) </a:t>
            </a:r>
            <a:r>
              <a:rPr lang="en-US" sz="4500" b="1" i="1" dirty="0">
                <a:solidFill>
                  <a:srgbClr val="92D050"/>
                </a:solidFill>
              </a:rPr>
              <a:t>the length of time the trade-marks or trade-names have been in use</a:t>
            </a:r>
            <a:endParaRPr lang="en-US" sz="4500" b="1" i="1" dirty="0">
              <a:solidFill>
                <a:schemeClr val="bg1"/>
              </a:solidFill>
            </a:endParaRPr>
          </a:p>
          <a:p>
            <a:pPr marL="0" indent="0">
              <a:lnSpc>
                <a:spcPct val="120000"/>
              </a:lnSpc>
              <a:buFont typeface="Arial" panose="020B0604020202020204" pitchFamily="34" charset="0"/>
              <a:buNone/>
              <a:defRPr/>
            </a:pPr>
            <a:r>
              <a:rPr lang="en-US" sz="4500" b="1" i="1" dirty="0">
                <a:solidFill>
                  <a:srgbClr val="FF0000"/>
                </a:solidFill>
              </a:rPr>
              <a:t>(c) </a:t>
            </a:r>
            <a:r>
              <a:rPr lang="en-US" sz="4500" b="1" i="1" dirty="0">
                <a:solidFill>
                  <a:srgbClr val="92D050"/>
                </a:solidFill>
              </a:rPr>
              <a:t>the nature of the goods, services or business; (d) nature of the trade</a:t>
            </a:r>
            <a:r>
              <a:rPr lang="en-US" sz="4500" b="1" i="1" dirty="0">
                <a:solidFill>
                  <a:srgbClr val="FF0000"/>
                </a:solidFill>
              </a:rPr>
              <a:t>…</a:t>
            </a:r>
          </a:p>
          <a:p>
            <a:pPr marL="0" indent="0">
              <a:lnSpc>
                <a:spcPct val="120000"/>
              </a:lnSpc>
              <a:buFont typeface="Arial" panose="020B0604020202020204" pitchFamily="34" charset="0"/>
              <a:buNone/>
              <a:defRPr/>
            </a:pPr>
            <a:r>
              <a:rPr lang="en-US" sz="4500" b="1" i="1" dirty="0">
                <a:solidFill>
                  <a:srgbClr val="FF0000"/>
                </a:solidFill>
              </a:rPr>
              <a:t>(d) </a:t>
            </a:r>
            <a:r>
              <a:rPr lang="en-US" sz="4500" b="1" i="1" dirty="0">
                <a:solidFill>
                  <a:srgbClr val="92D050"/>
                </a:solidFill>
              </a:rPr>
              <a:t>the nature of the trade</a:t>
            </a:r>
          </a:p>
          <a:p>
            <a:pPr marL="0" indent="0">
              <a:lnSpc>
                <a:spcPct val="120000"/>
              </a:lnSpc>
              <a:buFont typeface="Arial" panose="020B0604020202020204" pitchFamily="34" charset="0"/>
              <a:buNone/>
              <a:defRPr/>
            </a:pPr>
            <a:r>
              <a:rPr lang="en-US" sz="4500" b="1" i="1" dirty="0">
                <a:solidFill>
                  <a:srgbClr val="FF0000"/>
                </a:solidFill>
              </a:rPr>
              <a:t>(e) </a:t>
            </a:r>
            <a:r>
              <a:rPr lang="en-US" sz="4500" b="1" i="1" dirty="0">
                <a:solidFill>
                  <a:srgbClr val="92D050"/>
                </a:solidFill>
              </a:rPr>
              <a:t>the degree of resemblance between the trade-marks or trade-names in appearance or sound or in the ideas suggested by them</a:t>
            </a:r>
            <a:endParaRPr lang="en-CA" sz="4500" i="1" dirty="0">
              <a:solidFill>
                <a:srgbClr val="92D050"/>
              </a:solidFill>
            </a:endParaRPr>
          </a:p>
          <a:p>
            <a:pPr marL="0" indent="0">
              <a:buFont typeface="Arial" panose="020B0604020202020204" pitchFamily="34" charset="0"/>
              <a:buNone/>
              <a:defRPr/>
            </a:pPr>
            <a:endParaRPr lang="en-CA" sz="1050" i="1" dirty="0">
              <a:solidFill>
                <a:srgbClr val="92D050"/>
              </a:solidFill>
            </a:endParaRPr>
          </a:p>
          <a:p>
            <a:pPr marL="0" indent="0">
              <a:buFont typeface="Arial" panose="020B0604020202020204" pitchFamily="34" charset="0"/>
              <a:buNone/>
              <a:defRPr/>
            </a:pPr>
            <a:endParaRPr lang="en-CA" sz="1350" i="1" dirty="0">
              <a:solidFill>
                <a:schemeClr val="bg1"/>
              </a:solidFill>
            </a:endParaRPr>
          </a:p>
          <a:p>
            <a:pPr marL="0" indent="0">
              <a:buFont typeface="Arial" panose="020B0604020202020204" pitchFamily="34" charset="0"/>
              <a:buNone/>
              <a:defRPr/>
            </a:pPr>
            <a:endParaRPr lang="en-CA" i="1" dirty="0">
              <a:solidFill>
                <a:schemeClr val="bg1"/>
              </a:solidFill>
            </a:endParaRP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364547" name="Slide Number Placeholder 3">
            <a:extLst>
              <a:ext uri="{FF2B5EF4-FFF2-40B4-BE49-F238E27FC236}">
                <a16:creationId xmlns:a16="http://schemas.microsoft.com/office/drawing/2014/main" id="{B9DB4428-F730-1775-908D-DA4CC377136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E3F05EAB-E13E-AD4A-B4CF-97BB7F990609}" type="slidenum">
              <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itle 5">
            <a:extLst>
              <a:ext uri="{FF2B5EF4-FFF2-40B4-BE49-F238E27FC236}">
                <a16:creationId xmlns:a16="http://schemas.microsoft.com/office/drawing/2014/main" id="{EE5EDDB9-C37C-E995-4ABA-860CAB205B8E}"/>
              </a:ext>
            </a:extLst>
          </p:cNvPr>
          <p:cNvSpPr>
            <a:spLocks noGrp="1" noChangeArrowheads="1"/>
          </p:cNvSpPr>
          <p:nvPr>
            <p:ph type="title"/>
          </p:nvPr>
        </p:nvSpPr>
        <p:spPr bwMode="auto">
          <a:xfrm>
            <a:off x="1485900" y="87313"/>
            <a:ext cx="6172200" cy="581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 </a:t>
            </a:r>
            <a:r>
              <a:rPr lang="en-US" altLang="en-US">
                <a:solidFill>
                  <a:schemeClr val="bg1"/>
                </a:solidFill>
              </a:rPr>
              <a:t>Application of s. 6</a:t>
            </a:r>
          </a:p>
        </p:txBody>
      </p:sp>
      <p:sp>
        <p:nvSpPr>
          <p:cNvPr id="2" name="Content Placeholder 1">
            <a:extLst>
              <a:ext uri="{FF2B5EF4-FFF2-40B4-BE49-F238E27FC236}">
                <a16:creationId xmlns:a16="http://schemas.microsoft.com/office/drawing/2014/main" id="{EBD89982-57DF-EA49-7549-EB5072EFB58B}"/>
              </a:ext>
            </a:extLst>
          </p:cNvPr>
          <p:cNvSpPr>
            <a:spLocks noGrp="1"/>
          </p:cNvSpPr>
          <p:nvPr>
            <p:ph sz="quarter" idx="10"/>
          </p:nvPr>
        </p:nvSpPr>
        <p:spPr>
          <a:xfrm>
            <a:off x="179388" y="895350"/>
            <a:ext cx="8785225" cy="4160838"/>
          </a:xfrm>
        </p:spPr>
        <p:txBody>
          <a:bodyPr>
            <a:normAutofit lnSpcReduction="10000"/>
          </a:bodyPr>
          <a:lstStyle/>
          <a:p>
            <a:pPr>
              <a:lnSpc>
                <a:spcPct val="110000"/>
              </a:lnSpc>
              <a:defRPr/>
            </a:pPr>
            <a:r>
              <a:rPr lang="en-CA" dirty="0">
                <a:solidFill>
                  <a:schemeClr val="bg1"/>
                </a:solidFill>
              </a:rPr>
              <a:t>Marks which are </a:t>
            </a:r>
            <a:r>
              <a:rPr lang="en-CA" dirty="0">
                <a:solidFill>
                  <a:srgbClr val="FF0000"/>
                </a:solidFill>
              </a:rPr>
              <a:t>inherently distinctive are </a:t>
            </a:r>
            <a:r>
              <a:rPr lang="en-CA" dirty="0">
                <a:solidFill>
                  <a:schemeClr val="bg1"/>
                </a:solidFill>
              </a:rPr>
              <a:t>unique marks – they intrinsically serve to identify a </a:t>
            </a:r>
            <a:r>
              <a:rPr lang="en-CA" i="1" dirty="0">
                <a:solidFill>
                  <a:srgbClr val="FFFF00"/>
                </a:solidFill>
              </a:rPr>
              <a:t>particular source of a product</a:t>
            </a:r>
            <a:r>
              <a:rPr lang="en-CA" dirty="0">
                <a:solidFill>
                  <a:schemeClr val="bg1"/>
                </a:solidFill>
              </a:rPr>
              <a:t>.</a:t>
            </a:r>
            <a:endParaRPr lang="en-CA" sz="1350" dirty="0">
              <a:solidFill>
                <a:schemeClr val="bg1"/>
              </a:solidFill>
            </a:endParaRPr>
          </a:p>
          <a:p>
            <a:pPr>
              <a:lnSpc>
                <a:spcPct val="110000"/>
              </a:lnSpc>
              <a:defRPr/>
            </a:pPr>
            <a:r>
              <a:rPr lang="en-CA" dirty="0">
                <a:solidFill>
                  <a:schemeClr val="bg1"/>
                </a:solidFill>
              </a:rPr>
              <a:t>Examples are </a:t>
            </a:r>
            <a:r>
              <a:rPr lang="en-CA" dirty="0">
                <a:solidFill>
                  <a:srgbClr val="FFFF00"/>
                </a:solidFill>
              </a:rPr>
              <a:t>words or symbols invented </a:t>
            </a:r>
            <a:r>
              <a:rPr lang="en-CA" dirty="0">
                <a:solidFill>
                  <a:schemeClr val="bg1"/>
                </a:solidFill>
              </a:rPr>
              <a:t>or coined </a:t>
            </a:r>
            <a:r>
              <a:rPr lang="en-CA" dirty="0">
                <a:solidFill>
                  <a:srgbClr val="FFFF00"/>
                </a:solidFill>
              </a:rPr>
              <a:t>for the purpose of functioning as a TM </a:t>
            </a:r>
            <a:r>
              <a:rPr lang="en-CA" dirty="0">
                <a:solidFill>
                  <a:schemeClr val="bg1"/>
                </a:solidFill>
              </a:rPr>
              <a:t>(i.e., Exxon). Have no other significance than as a TM. They don’t suggest any characteristic of the goods or services they identify (Kodak cameras; Clorox  bleach).</a:t>
            </a:r>
            <a:endParaRPr lang="en-CA" sz="1350" dirty="0">
              <a:solidFill>
                <a:schemeClr val="bg1"/>
              </a:solidFill>
            </a:endParaRPr>
          </a:p>
          <a:p>
            <a:pPr>
              <a:lnSpc>
                <a:spcPct val="110000"/>
              </a:lnSpc>
              <a:defRPr/>
            </a:pPr>
            <a:r>
              <a:rPr lang="en-US" dirty="0">
                <a:solidFill>
                  <a:schemeClr val="bg1"/>
                </a:solidFill>
              </a:rPr>
              <a:t>Marks have high inherent distinctiveness if they </a:t>
            </a:r>
            <a:r>
              <a:rPr lang="en-US" dirty="0">
                <a:solidFill>
                  <a:srgbClr val="FFFF00"/>
                </a:solidFill>
              </a:rPr>
              <a:t>only communicate the message that they are identifying</a:t>
            </a:r>
            <a:r>
              <a:rPr lang="en-US" dirty="0">
                <a:solidFill>
                  <a:schemeClr val="bg1"/>
                </a:solidFill>
              </a:rPr>
              <a:t> or signifying the source of the product. </a:t>
            </a:r>
            <a:endParaRPr lang="en-CA" sz="1350" dirty="0">
              <a:solidFill>
                <a:schemeClr val="bg1"/>
              </a:solidFill>
            </a:endParaRPr>
          </a:p>
          <a:p>
            <a:pPr>
              <a:lnSpc>
                <a:spcPct val="110000"/>
              </a:lnSpc>
              <a:defRPr/>
            </a:pPr>
            <a:r>
              <a:rPr lang="en-US" dirty="0">
                <a:solidFill>
                  <a:srgbClr val="FFFF00"/>
                </a:solidFill>
              </a:rPr>
              <a:t>Coined terms with design elements </a:t>
            </a:r>
            <a:r>
              <a:rPr lang="en-US" dirty="0">
                <a:solidFill>
                  <a:schemeClr val="bg1"/>
                </a:solidFill>
              </a:rPr>
              <a:t>are generally seen as having high degrees of inherent distinctiveness. </a:t>
            </a:r>
            <a:endParaRPr lang="en-CA" sz="1350" dirty="0">
              <a:solidFill>
                <a:schemeClr val="bg1"/>
              </a:solidFill>
            </a:endParaRPr>
          </a:p>
          <a:p>
            <a:pPr>
              <a:lnSpc>
                <a:spcPct val="110000"/>
              </a:lnSpc>
              <a:defRPr/>
            </a:pPr>
            <a:r>
              <a:rPr lang="en-US" dirty="0">
                <a:solidFill>
                  <a:srgbClr val="FFFF00"/>
                </a:solidFill>
              </a:rPr>
              <a:t>Marks have lower inherent distinctiveness if they are descriptive or suggestive of a parties’ respective wares</a:t>
            </a:r>
            <a:r>
              <a:rPr lang="en-US" dirty="0">
                <a:solidFill>
                  <a:schemeClr val="bg1"/>
                </a:solidFill>
              </a:rPr>
              <a:t> or services. (Marks made up of ordinary words, for instance, have lower inherent distinctiveness than marks made up of coined words and design elements). </a:t>
            </a:r>
            <a:r>
              <a:rPr lang="en-US" dirty="0"/>
              <a:t> </a:t>
            </a:r>
            <a:endParaRPr lang="en-CA" sz="1350"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368643" name="Slide Number Placeholder 3">
            <a:extLst>
              <a:ext uri="{FF2B5EF4-FFF2-40B4-BE49-F238E27FC236}">
                <a16:creationId xmlns:a16="http://schemas.microsoft.com/office/drawing/2014/main" id="{94068CE6-D66E-2458-232B-E406EB4A97F6}"/>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9D576E1-312E-354C-8A51-1FAA57681E57}" type="slidenum">
              <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Title 5">
            <a:extLst>
              <a:ext uri="{FF2B5EF4-FFF2-40B4-BE49-F238E27FC236}">
                <a16:creationId xmlns:a16="http://schemas.microsoft.com/office/drawing/2014/main" id="{3231DDC6-5037-ED0A-1F8F-3FD7A66F8133}"/>
              </a:ext>
            </a:extLst>
          </p:cNvPr>
          <p:cNvSpPr>
            <a:spLocks noGrp="1" noChangeArrowheads="1"/>
          </p:cNvSpPr>
          <p:nvPr>
            <p:ph type="title"/>
          </p:nvPr>
        </p:nvSpPr>
        <p:spPr bwMode="auto">
          <a:xfrm>
            <a:off x="611188" y="84138"/>
            <a:ext cx="7046912" cy="604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 </a:t>
            </a:r>
            <a:r>
              <a:rPr lang="en-US" altLang="en-US">
                <a:solidFill>
                  <a:schemeClr val="bg1"/>
                </a:solidFill>
              </a:rPr>
              <a:t>Application of s. 6</a:t>
            </a:r>
          </a:p>
        </p:txBody>
      </p:sp>
      <p:sp>
        <p:nvSpPr>
          <p:cNvPr id="2" name="Content Placeholder 1">
            <a:extLst>
              <a:ext uri="{FF2B5EF4-FFF2-40B4-BE49-F238E27FC236}">
                <a16:creationId xmlns:a16="http://schemas.microsoft.com/office/drawing/2014/main" id="{038C6549-C82D-B15C-6DAC-620E36E42411}"/>
              </a:ext>
            </a:extLst>
          </p:cNvPr>
          <p:cNvSpPr>
            <a:spLocks noGrp="1"/>
          </p:cNvSpPr>
          <p:nvPr>
            <p:ph sz="quarter" idx="10"/>
          </p:nvPr>
        </p:nvSpPr>
        <p:spPr>
          <a:xfrm>
            <a:off x="260350" y="987425"/>
            <a:ext cx="8632825" cy="4071938"/>
          </a:xfrm>
        </p:spPr>
        <p:txBody>
          <a:bodyPr/>
          <a:lstStyle/>
          <a:p>
            <a:pPr marL="0" indent="0">
              <a:buFont typeface="Arial" panose="020B0604020202020204" pitchFamily="34" charset="0"/>
              <a:buNone/>
              <a:defRPr/>
            </a:pPr>
            <a:r>
              <a:rPr lang="en-US" b="1" dirty="0">
                <a:solidFill>
                  <a:srgbClr val="FF0000"/>
                </a:solidFill>
              </a:rPr>
              <a:t>The Applicant failed in their duty to select a name with care to avoid any </a:t>
            </a:r>
            <a:r>
              <a:rPr lang="en-US" b="1" dirty="0">
                <a:solidFill>
                  <a:srgbClr val="FF0000"/>
                </a:solidFill>
                <a:latin typeface="Comic Sans MS" panose="030F0902030302020204" pitchFamily="66" charset="0"/>
              </a:rPr>
              <a:t>confusion</a:t>
            </a:r>
            <a:r>
              <a:rPr lang="en-US" b="1" dirty="0">
                <a:solidFill>
                  <a:srgbClr val="FF0000"/>
                </a:solidFill>
              </a:rPr>
              <a:t>. </a:t>
            </a:r>
            <a:r>
              <a:rPr lang="en-US" b="1" dirty="0">
                <a:solidFill>
                  <a:srgbClr val="FFFF00"/>
                </a:solidFill>
              </a:rPr>
              <a:t>Does the decision make sense</a:t>
            </a:r>
            <a:r>
              <a:rPr lang="en-US" b="1" dirty="0">
                <a:solidFill>
                  <a:srgbClr val="FF0000"/>
                </a:solidFill>
              </a:rPr>
              <a:t>? </a:t>
            </a:r>
            <a:endParaRPr lang="en-CA" b="1" dirty="0">
              <a:solidFill>
                <a:srgbClr val="FF0000"/>
              </a:solidFill>
            </a:endParaRPr>
          </a:p>
          <a:p>
            <a:pPr>
              <a:defRPr/>
            </a:pPr>
            <a:r>
              <a:rPr lang="en-US" dirty="0">
                <a:solidFill>
                  <a:schemeClr val="bg1"/>
                </a:solidFill>
              </a:rPr>
              <a:t>Note the language … “</a:t>
            </a:r>
            <a:r>
              <a:rPr lang="en-US" dirty="0">
                <a:solidFill>
                  <a:srgbClr val="FF0000"/>
                </a:solidFill>
              </a:rPr>
              <a:t>assume there was some connection </a:t>
            </a:r>
            <a:r>
              <a:rPr lang="en-US" dirty="0">
                <a:solidFill>
                  <a:schemeClr val="bg1"/>
                </a:solidFill>
              </a:rPr>
              <a:t>between the Applicant’s [goods and services]” and those of the Opponent. </a:t>
            </a:r>
            <a:endParaRPr lang="en-CA" dirty="0">
              <a:solidFill>
                <a:schemeClr val="bg1"/>
              </a:solidFill>
            </a:endParaRPr>
          </a:p>
          <a:p>
            <a:pPr>
              <a:defRPr/>
            </a:pPr>
            <a:r>
              <a:rPr lang="en-US" dirty="0">
                <a:solidFill>
                  <a:schemeClr val="bg1"/>
                </a:solidFill>
              </a:rPr>
              <a:t>Compare this with the language of s. 6(2) … </a:t>
            </a:r>
            <a:endParaRPr lang="en-CA" dirty="0">
              <a:solidFill>
                <a:schemeClr val="bg1"/>
              </a:solidFill>
            </a:endParaRPr>
          </a:p>
          <a:p>
            <a:pPr>
              <a:defRPr/>
            </a:pPr>
            <a:r>
              <a:rPr lang="en-US" i="1" dirty="0">
                <a:solidFill>
                  <a:srgbClr val="FFFF00"/>
                </a:solidFill>
              </a:rPr>
              <a:t>The use of a trade-mark </a:t>
            </a:r>
            <a:r>
              <a:rPr lang="en-US" i="1" dirty="0">
                <a:solidFill>
                  <a:srgbClr val="FF0000"/>
                </a:solidFill>
              </a:rPr>
              <a:t>causes</a:t>
            </a:r>
            <a:r>
              <a:rPr lang="en-US" i="1" dirty="0">
                <a:solidFill>
                  <a:srgbClr val="FF0000"/>
                </a:solidFill>
                <a:latin typeface="Comic Sans MS" panose="030F0902030302020204" pitchFamily="66" charset="0"/>
              </a:rPr>
              <a:t> confusion </a:t>
            </a:r>
            <a:r>
              <a:rPr lang="en-US" i="1" dirty="0">
                <a:solidFill>
                  <a:srgbClr val="FFFF00"/>
                </a:solidFill>
              </a:rPr>
              <a:t>with another trade-mark </a:t>
            </a:r>
            <a:r>
              <a:rPr lang="en-US" i="1" dirty="0">
                <a:solidFill>
                  <a:schemeClr val="bg1"/>
                </a:solidFill>
              </a:rPr>
              <a:t>if the use of both trade-marks in the same area would be </a:t>
            </a:r>
            <a:r>
              <a:rPr lang="en-US" i="1" dirty="0">
                <a:solidFill>
                  <a:srgbClr val="FFFF00"/>
                </a:solidFill>
              </a:rPr>
              <a:t>likely to lead to the inference that the goods or services associated with those trade-marks are manufactured, sold, leased, hired or performed by the same person</a:t>
            </a:r>
            <a:r>
              <a:rPr lang="en-US" i="1" dirty="0">
                <a:solidFill>
                  <a:schemeClr val="bg1"/>
                </a:solidFill>
              </a:rPr>
              <a:t>, whether or not the goods or services are of the same general class.</a:t>
            </a:r>
          </a:p>
          <a:p>
            <a:pPr>
              <a:defRPr/>
            </a:pPr>
            <a:r>
              <a:rPr lang="en-US" i="1" dirty="0">
                <a:solidFill>
                  <a:srgbClr val="FFFF00"/>
                </a:solidFill>
                <a:latin typeface="Herculanum" panose="02000505000000020004" pitchFamily="2" charset="77"/>
              </a:rPr>
              <a:t>Fundamental tension</a:t>
            </a:r>
            <a:endParaRPr lang="en-CA" i="1" dirty="0">
              <a:solidFill>
                <a:srgbClr val="FFFF00"/>
              </a:solidFill>
              <a:latin typeface="Herculanum" panose="02000505000000020004" pitchFamily="2" charset="77"/>
            </a:endParaRPr>
          </a:p>
          <a:p>
            <a:pPr>
              <a:defRPr/>
            </a:pPr>
            <a:r>
              <a:rPr lang="en-US" dirty="0">
                <a:solidFill>
                  <a:schemeClr val="bg1"/>
                </a:solidFill>
              </a:rPr>
              <a:t>How much protection TM owners should receive, and how much protection owners of well-known or famous TMs should receive</a:t>
            </a:r>
            <a:r>
              <a:rPr lang="en-US" dirty="0">
                <a:solidFill>
                  <a:srgbClr val="FF0000"/>
                </a:solidFill>
              </a:rPr>
              <a:t>?</a:t>
            </a:r>
            <a:endParaRPr lang="en-CA" dirty="0">
              <a:solidFill>
                <a:srgbClr val="FF0000"/>
              </a:solidFill>
            </a:endParaRPr>
          </a:p>
          <a:p>
            <a:pPr marL="0" indent="0">
              <a:buFont typeface="Arial" panose="020B0604020202020204" pitchFamily="34" charset="0"/>
              <a:buNone/>
              <a:defRPr/>
            </a:pPr>
            <a:endParaRPr lang="en-US" dirty="0">
              <a:solidFill>
                <a:schemeClr val="bg1"/>
              </a:solidFill>
            </a:endParaRPr>
          </a:p>
        </p:txBody>
      </p:sp>
      <p:sp>
        <p:nvSpPr>
          <p:cNvPr id="376835" name="Slide Number Placeholder 3">
            <a:extLst>
              <a:ext uri="{FF2B5EF4-FFF2-40B4-BE49-F238E27FC236}">
                <a16:creationId xmlns:a16="http://schemas.microsoft.com/office/drawing/2014/main" id="{28338E73-EB53-96F9-07AF-0821FCA4975E}"/>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1C01BA6E-5A9C-E24F-948C-6ECDDDD30E37}" type="slidenum">
              <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9C61F3-6FD9-35CF-A8DF-805C35DC9FC2}"/>
              </a:ext>
            </a:extLst>
          </p:cNvPr>
          <p:cNvSpPr>
            <a:spLocks noGrp="1"/>
          </p:cNvSpPr>
          <p:nvPr>
            <p:ph type="title"/>
          </p:nvPr>
        </p:nvSpPr>
        <p:spPr>
          <a:xfrm>
            <a:off x="1485900" y="79375"/>
            <a:ext cx="6172200" cy="60642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latin typeface="Comic Sans MS" panose="030F0902030302020204" pitchFamily="66" charset="0"/>
              </a:rPr>
              <a:t>Confusion</a:t>
            </a:r>
            <a:r>
              <a:rPr lang="en-US" b="1" dirty="0"/>
              <a:t>	</a:t>
            </a:r>
          </a:p>
        </p:txBody>
      </p:sp>
      <p:sp>
        <p:nvSpPr>
          <p:cNvPr id="2" name="Content Placeholder 1">
            <a:extLst>
              <a:ext uri="{FF2B5EF4-FFF2-40B4-BE49-F238E27FC236}">
                <a16:creationId xmlns:a16="http://schemas.microsoft.com/office/drawing/2014/main" id="{F54B54AC-40E3-7DE4-45C4-EDD5A401FB18}"/>
              </a:ext>
            </a:extLst>
          </p:cNvPr>
          <p:cNvSpPr>
            <a:spLocks noGrp="1"/>
          </p:cNvSpPr>
          <p:nvPr>
            <p:ph idx="1"/>
          </p:nvPr>
        </p:nvSpPr>
        <p:spPr>
          <a:xfrm>
            <a:off x="539750" y="842963"/>
            <a:ext cx="8280400" cy="3536950"/>
          </a:xfrm>
        </p:spPr>
        <p:txBody>
          <a:bodyPr>
            <a:normAutofit/>
          </a:bodyPr>
          <a:lstStyle/>
          <a:p>
            <a:pPr marL="0" indent="0">
              <a:buFont typeface="Arial" panose="020B0604020202020204" pitchFamily="34" charset="0"/>
              <a:buNone/>
              <a:defRPr/>
            </a:pPr>
            <a:r>
              <a:rPr lang="en-US" sz="2250" i="1" dirty="0">
                <a:solidFill>
                  <a:srgbClr val="00B0F0"/>
                </a:solidFill>
              </a:rPr>
              <a:t>Mattel v. 3894207 Canada Inc., </a:t>
            </a:r>
            <a:r>
              <a:rPr lang="en-US" sz="2250" dirty="0">
                <a:solidFill>
                  <a:schemeClr val="bg1"/>
                </a:solidFill>
              </a:rPr>
              <a:t>2006 SCC 22</a:t>
            </a:r>
            <a:r>
              <a:rPr lang="en-CA" sz="2250" dirty="0">
                <a:solidFill>
                  <a:schemeClr val="bg1"/>
                </a:solidFill>
              </a:rPr>
              <a:t> </a:t>
            </a:r>
            <a:endParaRPr lang="en-CA" sz="2250" dirty="0"/>
          </a:p>
          <a:p>
            <a:pPr>
              <a:defRPr/>
            </a:pPr>
            <a:r>
              <a:rPr lang="en-CA" sz="2250" dirty="0">
                <a:solidFill>
                  <a:schemeClr val="bg1"/>
                </a:solidFill>
              </a:rPr>
              <a:t>The Numbered Company wanted to register TMs in connection with its small </a:t>
            </a:r>
            <a:r>
              <a:rPr lang="en-CA" sz="2250" dirty="0">
                <a:solidFill>
                  <a:srgbClr val="FFFF00"/>
                </a:solidFill>
              </a:rPr>
              <a:t>chain of Montreal suburban </a:t>
            </a:r>
            <a:r>
              <a:rPr lang="en-CA" sz="2250" dirty="0">
                <a:solidFill>
                  <a:schemeClr val="accent2">
                    <a:lumMod val="40000"/>
                    <a:lumOff val="60000"/>
                  </a:schemeClr>
                </a:solidFill>
              </a:rPr>
              <a:t>Barbie</a:t>
            </a:r>
            <a:r>
              <a:rPr lang="en-CA" sz="2250" dirty="0">
                <a:solidFill>
                  <a:srgbClr val="FF0000"/>
                </a:solidFill>
              </a:rPr>
              <a:t>’</a:t>
            </a:r>
            <a:r>
              <a:rPr lang="en-CA" sz="2250" dirty="0">
                <a:solidFill>
                  <a:schemeClr val="accent2">
                    <a:lumMod val="40000"/>
                    <a:lumOff val="60000"/>
                  </a:schemeClr>
                </a:solidFill>
              </a:rPr>
              <a:t>s</a:t>
            </a:r>
            <a:r>
              <a:rPr lang="en-CA" sz="2250" dirty="0">
                <a:solidFill>
                  <a:srgbClr val="FFFF00"/>
                </a:solidFill>
              </a:rPr>
              <a:t> restaurants</a:t>
            </a:r>
            <a:r>
              <a:rPr lang="en-CA" sz="2250" dirty="0">
                <a:solidFill>
                  <a:schemeClr val="bg1"/>
                </a:solidFill>
              </a:rPr>
              <a:t>. </a:t>
            </a:r>
          </a:p>
          <a:p>
            <a:pPr>
              <a:defRPr/>
            </a:pPr>
            <a:r>
              <a:rPr lang="en-CA" sz="2250" dirty="0">
                <a:solidFill>
                  <a:srgbClr val="FFFF00"/>
                </a:solidFill>
              </a:rPr>
              <a:t>Mattel opposed </a:t>
            </a:r>
            <a:r>
              <a:rPr lang="en-CA" sz="2250" dirty="0">
                <a:solidFill>
                  <a:schemeClr val="bg1"/>
                </a:solidFill>
              </a:rPr>
              <a:t>the application on the basis that use of the name would create </a:t>
            </a:r>
            <a:r>
              <a:rPr lang="en-CA" sz="2250" dirty="0">
                <a:solidFill>
                  <a:srgbClr val="FF0000"/>
                </a:solidFill>
                <a:latin typeface="Comic Sans MS" panose="030F0902030302020204" pitchFamily="66" charset="0"/>
              </a:rPr>
              <a:t>confusion</a:t>
            </a:r>
            <a:r>
              <a:rPr lang="en-CA" sz="2250" dirty="0">
                <a:solidFill>
                  <a:schemeClr val="bg1"/>
                </a:solidFill>
              </a:rPr>
              <a:t> with respect to its Mark BARBIE</a:t>
            </a:r>
            <a:r>
              <a:rPr lang="en-CA" sz="2400" dirty="0">
                <a:solidFill>
                  <a:schemeClr val="bg1"/>
                </a:solidFill>
              </a:rPr>
              <a:t>.</a:t>
            </a:r>
          </a:p>
          <a:p>
            <a:pPr marL="342900" lvl="1" indent="0">
              <a:buFont typeface="Arial" panose="020B0604020202020204" pitchFamily="34" charset="0"/>
              <a:buNone/>
              <a:defRPr/>
            </a:pPr>
            <a:r>
              <a:rPr lang="en-CA" dirty="0">
                <a:solidFill>
                  <a:schemeClr val="bg1"/>
                </a:solidFill>
              </a:rPr>
              <a:t> </a:t>
            </a:r>
          </a:p>
          <a:p>
            <a:pPr>
              <a:defRPr/>
            </a:pPr>
            <a:endParaRPr lang="en-US" dirty="0"/>
          </a:p>
        </p:txBody>
      </p:sp>
      <p:sp>
        <p:nvSpPr>
          <p:cNvPr id="234499" name="Slide Number Placeholder 3">
            <a:extLst>
              <a:ext uri="{FF2B5EF4-FFF2-40B4-BE49-F238E27FC236}">
                <a16:creationId xmlns:a16="http://schemas.microsoft.com/office/drawing/2014/main" id="{8A9749E0-FFF0-EC22-3C48-E6302B3B0A8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20E7747-F236-0A43-B076-A3976AA873D6}"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234500" name="Picture 4">
            <a:extLst>
              <a:ext uri="{FF2B5EF4-FFF2-40B4-BE49-F238E27FC236}">
                <a16:creationId xmlns:a16="http://schemas.microsoft.com/office/drawing/2014/main" id="{09AF8E61-9372-6509-133F-0EF87EACD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3363913"/>
            <a:ext cx="31019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0FF38A-AC19-CC96-78E3-00B2C21CEFF7}"/>
              </a:ext>
            </a:extLst>
          </p:cNvPr>
          <p:cNvSpPr>
            <a:spLocks noGrp="1"/>
          </p:cNvSpPr>
          <p:nvPr>
            <p:ph type="title"/>
          </p:nvPr>
        </p:nvSpPr>
        <p:spPr>
          <a:xfrm>
            <a:off x="1485900" y="77788"/>
            <a:ext cx="6172200" cy="4889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latin typeface="Comic Sans MS" panose="030F0902030302020204" pitchFamily="66" charset="0"/>
            </a:endParaRPr>
          </a:p>
        </p:txBody>
      </p:sp>
      <p:sp>
        <p:nvSpPr>
          <p:cNvPr id="2" name="Content Placeholder 1">
            <a:extLst>
              <a:ext uri="{FF2B5EF4-FFF2-40B4-BE49-F238E27FC236}">
                <a16:creationId xmlns:a16="http://schemas.microsoft.com/office/drawing/2014/main" id="{9819B855-F80A-98AD-1A90-2A1C300DA6F8}"/>
              </a:ext>
            </a:extLst>
          </p:cNvPr>
          <p:cNvSpPr>
            <a:spLocks noGrp="1"/>
          </p:cNvSpPr>
          <p:nvPr>
            <p:ph idx="1"/>
          </p:nvPr>
        </p:nvSpPr>
        <p:spPr>
          <a:xfrm>
            <a:off x="468313" y="987425"/>
            <a:ext cx="8351837" cy="3730625"/>
          </a:xfrm>
        </p:spPr>
        <p:txBody>
          <a:bodyPr>
            <a:normAutofit/>
          </a:bodyPr>
          <a:lstStyle/>
          <a:p>
            <a:pPr marL="0" indent="0">
              <a:lnSpc>
                <a:spcPct val="110000"/>
              </a:lnSpc>
              <a:buFont typeface="Arial" panose="020B0604020202020204" pitchFamily="34" charset="0"/>
              <a:buNone/>
              <a:defRPr/>
            </a:pPr>
            <a:r>
              <a:rPr lang="en-US" sz="2100" i="1" dirty="0">
                <a:solidFill>
                  <a:srgbClr val="00B0F0"/>
                </a:solidFill>
              </a:rPr>
              <a:t>Mattel v. 3894207 Canada Inc., </a:t>
            </a:r>
            <a:r>
              <a:rPr lang="en-US" sz="2100" dirty="0">
                <a:solidFill>
                  <a:schemeClr val="bg1"/>
                </a:solidFill>
              </a:rPr>
              <a:t>2006 SCC 22</a:t>
            </a:r>
          </a:p>
          <a:p>
            <a:pPr marL="0" indent="0">
              <a:lnSpc>
                <a:spcPct val="110000"/>
              </a:lnSpc>
              <a:buFont typeface="Arial" panose="020B0604020202020204" pitchFamily="34" charset="0"/>
              <a:buNone/>
              <a:defRPr/>
            </a:pPr>
            <a:r>
              <a:rPr lang="en-CA" sz="2100" dirty="0">
                <a:solidFill>
                  <a:schemeClr val="bg1"/>
                </a:solidFill>
              </a:rPr>
              <a:t>Binnie J.:</a:t>
            </a:r>
          </a:p>
          <a:p>
            <a:pPr lvl="1">
              <a:lnSpc>
                <a:spcPct val="110000"/>
              </a:lnSpc>
              <a:buFont typeface="Courier New" panose="02070309020205020404" pitchFamily="49" charset="0"/>
              <a:buChar char="o"/>
              <a:defRPr/>
            </a:pPr>
            <a:r>
              <a:rPr lang="en-CA" sz="2100" dirty="0">
                <a:solidFill>
                  <a:schemeClr val="bg1"/>
                </a:solidFill>
              </a:rPr>
              <a:t>Some </a:t>
            </a:r>
            <a:r>
              <a:rPr lang="en-CA" sz="2100" dirty="0">
                <a:solidFill>
                  <a:srgbClr val="FFFF00"/>
                </a:solidFill>
              </a:rPr>
              <a:t>TMs are so well-known that use in connection with any wares or services would generate </a:t>
            </a:r>
            <a:r>
              <a:rPr lang="en-CA" sz="2100" dirty="0">
                <a:solidFill>
                  <a:srgbClr val="FF0000"/>
                </a:solidFill>
                <a:latin typeface="Comic Sans MS" panose="030F0902030302020204" pitchFamily="66" charset="0"/>
              </a:rPr>
              <a:t>confusion</a:t>
            </a:r>
            <a:r>
              <a:rPr lang="en-CA" sz="2100" dirty="0">
                <a:solidFill>
                  <a:schemeClr val="bg1"/>
                </a:solidFill>
              </a:rPr>
              <a:t>.</a:t>
            </a:r>
          </a:p>
          <a:p>
            <a:pPr lvl="1">
              <a:lnSpc>
                <a:spcPct val="110000"/>
              </a:lnSpc>
              <a:buFont typeface="Courier New" panose="02070309020205020404" pitchFamily="49" charset="0"/>
              <a:buChar char="o"/>
              <a:defRPr/>
            </a:pPr>
            <a:r>
              <a:rPr lang="en-CA" sz="2100" dirty="0">
                <a:solidFill>
                  <a:schemeClr val="bg1"/>
                </a:solidFill>
              </a:rPr>
              <a:t>In those circumstances, </a:t>
            </a:r>
            <a:r>
              <a:rPr lang="en-CA" sz="2100" dirty="0">
                <a:solidFill>
                  <a:srgbClr val="FFFF00"/>
                </a:solidFill>
              </a:rPr>
              <a:t>no need to establish a connection between the goods and/or services for a finding of </a:t>
            </a:r>
            <a:r>
              <a:rPr lang="en-CA" sz="2100" dirty="0">
                <a:solidFill>
                  <a:srgbClr val="FF0000"/>
                </a:solidFill>
                <a:latin typeface="Comic Sans MS" panose="030F0902030302020204" pitchFamily="66" charset="0"/>
              </a:rPr>
              <a:t>confusion</a:t>
            </a:r>
            <a:r>
              <a:rPr lang="en-CA" sz="2100" dirty="0">
                <a:solidFill>
                  <a:schemeClr val="bg1"/>
                </a:solidFill>
              </a:rPr>
              <a:t> to be made out (cf. </a:t>
            </a:r>
            <a:r>
              <a:rPr lang="en-CA" sz="2100" dirty="0">
                <a:solidFill>
                  <a:schemeClr val="accent2">
                    <a:lumMod val="60000"/>
                    <a:lumOff val="40000"/>
                  </a:schemeClr>
                </a:solidFill>
              </a:rPr>
              <a:t>Pink Panther </a:t>
            </a:r>
            <a:r>
              <a:rPr lang="en-CA" sz="2100" dirty="0">
                <a:solidFill>
                  <a:schemeClr val="bg1"/>
                </a:solidFill>
              </a:rPr>
              <a:t>case)</a:t>
            </a:r>
          </a:p>
          <a:p>
            <a:pPr>
              <a:lnSpc>
                <a:spcPct val="110000"/>
              </a:lnSpc>
              <a:defRPr/>
            </a:pPr>
            <a:r>
              <a:rPr lang="en-US" sz="2100" dirty="0">
                <a:solidFill>
                  <a:srgbClr val="FFFF00"/>
                </a:solidFill>
              </a:rPr>
              <a:t>Who is the test person </a:t>
            </a:r>
            <a:r>
              <a:rPr lang="en-US" sz="2100" dirty="0">
                <a:solidFill>
                  <a:schemeClr val="bg1"/>
                </a:solidFill>
              </a:rPr>
              <a:t>for the purpose of the </a:t>
            </a:r>
            <a:r>
              <a:rPr lang="en-US" sz="2100" dirty="0">
                <a:solidFill>
                  <a:srgbClr val="FF0000"/>
                </a:solidFill>
                <a:latin typeface="Comic Sans MS" panose="030F0902030302020204" pitchFamily="66" charset="0"/>
              </a:rPr>
              <a:t>confusion </a:t>
            </a:r>
            <a:r>
              <a:rPr lang="en-US" sz="2100" dirty="0">
                <a:solidFill>
                  <a:schemeClr val="bg1"/>
                </a:solidFill>
              </a:rPr>
              <a:t>analysis?</a:t>
            </a:r>
          </a:p>
          <a:p>
            <a:pPr>
              <a:lnSpc>
                <a:spcPct val="110000"/>
              </a:lnSpc>
              <a:defRPr/>
            </a:pPr>
            <a:r>
              <a:rPr lang="en-US" sz="2100" dirty="0">
                <a:solidFill>
                  <a:schemeClr val="bg1"/>
                </a:solidFill>
              </a:rPr>
              <a:t>How were the </a:t>
            </a:r>
            <a:r>
              <a:rPr lang="en-US" sz="2100" dirty="0">
                <a:solidFill>
                  <a:srgbClr val="FFFF00"/>
                </a:solidFill>
              </a:rPr>
              <a:t>s. 6(5) factors </a:t>
            </a:r>
            <a:r>
              <a:rPr lang="en-US" sz="2100" dirty="0">
                <a:solidFill>
                  <a:schemeClr val="bg1"/>
                </a:solidFill>
              </a:rPr>
              <a:t>applied?</a:t>
            </a:r>
          </a:p>
          <a:p>
            <a:pPr>
              <a:defRPr/>
            </a:pPr>
            <a:endParaRPr lang="en-CA" dirty="0">
              <a:solidFill>
                <a:schemeClr val="bg1"/>
              </a:solidFill>
            </a:endParaRPr>
          </a:p>
          <a:p>
            <a:pPr>
              <a:defRPr/>
            </a:pPr>
            <a:endParaRPr lang="en-US" dirty="0"/>
          </a:p>
        </p:txBody>
      </p:sp>
      <p:sp>
        <p:nvSpPr>
          <p:cNvPr id="240643" name="Slide Number Placeholder 3">
            <a:extLst>
              <a:ext uri="{FF2B5EF4-FFF2-40B4-BE49-F238E27FC236}">
                <a16:creationId xmlns:a16="http://schemas.microsoft.com/office/drawing/2014/main" id="{066E15EC-360F-1134-BFBA-BDF61AA1CFB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794D7D5-DBAB-4B41-87D0-6DD8C639CDE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5">
            <a:extLst>
              <a:ext uri="{FF2B5EF4-FFF2-40B4-BE49-F238E27FC236}">
                <a16:creationId xmlns:a16="http://schemas.microsoft.com/office/drawing/2014/main" id="{34243A44-3C6B-6DD2-186A-9AE9368CCDE9}"/>
              </a:ext>
            </a:extLst>
          </p:cNvPr>
          <p:cNvSpPr>
            <a:spLocks noGrp="1" noChangeArrowheads="1"/>
          </p:cNvSpPr>
          <p:nvPr>
            <p:ph type="title"/>
          </p:nvPr>
        </p:nvSpPr>
        <p:spPr bwMode="auto">
          <a:xfrm>
            <a:off x="1012825" y="115888"/>
            <a:ext cx="7118350" cy="800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latin typeface="Comic Sans MS" panose="030F0902030302020204" pitchFamily="66" charset="0"/>
            </a:endParaRPr>
          </a:p>
        </p:txBody>
      </p:sp>
      <p:sp>
        <p:nvSpPr>
          <p:cNvPr id="2" name="Content Placeholder 1">
            <a:extLst>
              <a:ext uri="{FF2B5EF4-FFF2-40B4-BE49-F238E27FC236}">
                <a16:creationId xmlns:a16="http://schemas.microsoft.com/office/drawing/2014/main" id="{774A4F68-078C-B7A4-55C6-29010BC311FE}"/>
              </a:ext>
            </a:extLst>
          </p:cNvPr>
          <p:cNvSpPr>
            <a:spLocks noGrp="1"/>
          </p:cNvSpPr>
          <p:nvPr>
            <p:ph idx="1"/>
          </p:nvPr>
        </p:nvSpPr>
        <p:spPr>
          <a:xfrm>
            <a:off x="287338" y="1203325"/>
            <a:ext cx="8569325" cy="3722688"/>
          </a:xfrm>
        </p:spPr>
        <p:txBody>
          <a:bodyPr>
            <a:normAutofit/>
          </a:bodyPr>
          <a:lstStyle/>
          <a:p>
            <a:pPr marL="0" indent="0">
              <a:buFont typeface="Arial" panose="020B0604020202020204" pitchFamily="34" charset="0"/>
              <a:buNone/>
              <a:defRPr/>
            </a:pPr>
            <a:r>
              <a:rPr lang="en-US" sz="1800" i="1" dirty="0">
                <a:solidFill>
                  <a:srgbClr val="00B0F0"/>
                </a:solidFill>
              </a:rPr>
              <a:t>Mattel v. 3894207 Canada Inc., </a:t>
            </a:r>
            <a:r>
              <a:rPr lang="en-US" sz="1800" dirty="0">
                <a:solidFill>
                  <a:schemeClr val="bg1"/>
                </a:solidFill>
              </a:rPr>
              <a:t>2006 SCC 22</a:t>
            </a:r>
          </a:p>
          <a:p>
            <a:pPr>
              <a:defRPr/>
            </a:pPr>
            <a:r>
              <a:rPr lang="en-CA" sz="1800" dirty="0">
                <a:solidFill>
                  <a:srgbClr val="FFFF00"/>
                </a:solidFill>
              </a:rPr>
              <a:t>Main  issue</a:t>
            </a:r>
            <a:r>
              <a:rPr lang="en-CA" sz="1800" dirty="0">
                <a:solidFill>
                  <a:schemeClr val="bg1"/>
                </a:solidFill>
              </a:rPr>
              <a:t> is </a:t>
            </a:r>
            <a:r>
              <a:rPr lang="en-CA" sz="1800" dirty="0">
                <a:solidFill>
                  <a:srgbClr val="FFFF00"/>
                </a:solidFill>
              </a:rPr>
              <a:t>whether Mattel can use TM law to prevent </a:t>
            </a:r>
            <a:r>
              <a:rPr lang="en-CA" sz="1800" dirty="0">
                <a:solidFill>
                  <a:schemeClr val="bg1"/>
                </a:solidFill>
              </a:rPr>
              <a:t>people from using the name </a:t>
            </a:r>
            <a:r>
              <a:rPr lang="en-CA" sz="1800" dirty="0">
                <a:solidFill>
                  <a:schemeClr val="accent2">
                    <a:lumMod val="60000"/>
                    <a:lumOff val="40000"/>
                  </a:schemeClr>
                </a:solidFill>
              </a:rPr>
              <a:t>Barbie</a:t>
            </a:r>
            <a:r>
              <a:rPr lang="en-CA" sz="1800" dirty="0">
                <a:solidFill>
                  <a:schemeClr val="bg1"/>
                </a:solidFill>
              </a:rPr>
              <a:t> (a common name) in relation to services (like restaurants) </a:t>
            </a:r>
            <a:r>
              <a:rPr lang="en-CA" sz="1800" dirty="0">
                <a:solidFill>
                  <a:srgbClr val="FFFF00"/>
                </a:solidFill>
              </a:rPr>
              <a:t>very different from dolls </a:t>
            </a:r>
            <a:r>
              <a:rPr lang="en-CA" sz="1800" dirty="0">
                <a:solidFill>
                  <a:schemeClr val="bg1"/>
                </a:solidFill>
              </a:rPr>
              <a:t>and other wares aimed at 3-11 year old girls.</a:t>
            </a:r>
          </a:p>
          <a:p>
            <a:pPr>
              <a:defRPr/>
            </a:pPr>
            <a:r>
              <a:rPr lang="en-CA" sz="1800" dirty="0">
                <a:solidFill>
                  <a:schemeClr val="bg1"/>
                </a:solidFill>
              </a:rPr>
              <a:t>Based on the TMA, </a:t>
            </a:r>
            <a:r>
              <a:rPr lang="en-CA" sz="1800" dirty="0">
                <a:solidFill>
                  <a:srgbClr val="FFFF00"/>
                </a:solidFill>
              </a:rPr>
              <a:t>is </a:t>
            </a:r>
            <a:r>
              <a:rPr lang="en-CA" sz="1800" dirty="0">
                <a:solidFill>
                  <a:schemeClr val="bg1"/>
                </a:solidFill>
              </a:rPr>
              <a:t>the </a:t>
            </a:r>
            <a:r>
              <a:rPr lang="en-CA" sz="1800" dirty="0">
                <a:solidFill>
                  <a:srgbClr val="FFFF00"/>
                </a:solidFill>
              </a:rPr>
              <a:t>Defendant’s use of </a:t>
            </a:r>
            <a:r>
              <a:rPr lang="en-CA" sz="1800" dirty="0">
                <a:solidFill>
                  <a:schemeClr val="bg1"/>
                </a:solidFill>
              </a:rPr>
              <a:t>the mark </a:t>
            </a:r>
            <a:r>
              <a:rPr lang="en-CA" sz="1800" dirty="0">
                <a:solidFill>
                  <a:schemeClr val="accent2">
                    <a:lumMod val="60000"/>
                    <a:lumOff val="40000"/>
                  </a:schemeClr>
                </a:solidFill>
              </a:rPr>
              <a:t>Barbie</a:t>
            </a:r>
            <a:r>
              <a:rPr lang="en-CA" sz="1800" dirty="0">
                <a:solidFill>
                  <a:schemeClr val="bg1"/>
                </a:solidFill>
              </a:rPr>
              <a:t> confusing with the registered mark </a:t>
            </a:r>
            <a:r>
              <a:rPr lang="en-CA" sz="1800" dirty="0">
                <a:solidFill>
                  <a:schemeClr val="accent2">
                    <a:lumMod val="60000"/>
                    <a:lumOff val="40000"/>
                  </a:schemeClr>
                </a:solidFill>
              </a:rPr>
              <a:t>BARBIE</a:t>
            </a:r>
            <a:r>
              <a:rPr lang="en-CA" sz="1800" dirty="0">
                <a:solidFill>
                  <a:srgbClr val="FF0000"/>
                </a:solidFill>
              </a:rPr>
              <a:t>?</a:t>
            </a:r>
            <a:r>
              <a:rPr lang="en-CA" sz="1800" dirty="0">
                <a:solidFill>
                  <a:schemeClr val="bg1"/>
                </a:solidFill>
              </a:rPr>
              <a:t> </a:t>
            </a:r>
          </a:p>
          <a:p>
            <a:pPr>
              <a:defRPr/>
            </a:pPr>
            <a:r>
              <a:rPr lang="en-CA" sz="1800" dirty="0">
                <a:solidFill>
                  <a:srgbClr val="FFFF00"/>
                </a:solidFill>
              </a:rPr>
              <a:t>Applicant</a:t>
            </a:r>
            <a:r>
              <a:rPr lang="en-CA" sz="1800" dirty="0">
                <a:solidFill>
                  <a:schemeClr val="bg1"/>
                </a:solidFill>
              </a:rPr>
              <a:t> </a:t>
            </a:r>
            <a:r>
              <a:rPr lang="en-CA" sz="1800" dirty="0">
                <a:solidFill>
                  <a:srgbClr val="FF0000"/>
                </a:solidFill>
              </a:rPr>
              <a:t>has onus </a:t>
            </a:r>
            <a:r>
              <a:rPr lang="en-CA" sz="1800" dirty="0">
                <a:solidFill>
                  <a:schemeClr val="bg1"/>
                </a:solidFill>
              </a:rPr>
              <a:t>to show that there is n</a:t>
            </a:r>
            <a:r>
              <a:rPr lang="en-CA" sz="1800" dirty="0">
                <a:solidFill>
                  <a:srgbClr val="FFFF00"/>
                </a:solidFill>
              </a:rPr>
              <a:t>ot a reasonable likelihood of </a:t>
            </a:r>
            <a:r>
              <a:rPr lang="en-CA" sz="1800" dirty="0">
                <a:solidFill>
                  <a:srgbClr val="FF0000"/>
                </a:solidFill>
                <a:latin typeface="Comic Sans MS" panose="030F0902030302020204" pitchFamily="66" charset="0"/>
              </a:rPr>
              <a:t>confusion</a:t>
            </a:r>
            <a:r>
              <a:rPr lang="en-CA" sz="1800" dirty="0">
                <a:solidFill>
                  <a:schemeClr val="bg1"/>
                </a:solidFill>
              </a:rPr>
              <a:t> between the two marks. </a:t>
            </a:r>
          </a:p>
          <a:p>
            <a:pPr>
              <a:defRPr/>
            </a:pPr>
            <a:r>
              <a:rPr lang="en-CA" sz="1800" dirty="0">
                <a:solidFill>
                  <a:srgbClr val="FFFF00"/>
                </a:solidFill>
              </a:rPr>
              <a:t>Confusion</a:t>
            </a:r>
            <a:r>
              <a:rPr lang="en-CA" sz="1800" dirty="0">
                <a:solidFill>
                  <a:schemeClr val="bg1"/>
                </a:solidFill>
              </a:rPr>
              <a:t> is </a:t>
            </a:r>
            <a:r>
              <a:rPr lang="en-CA" sz="1800" dirty="0">
                <a:solidFill>
                  <a:srgbClr val="FFFF00"/>
                </a:solidFill>
              </a:rPr>
              <a:t>caused if the use of both TMs leads</a:t>
            </a:r>
            <a:r>
              <a:rPr lang="en-CA" sz="1800" dirty="0">
                <a:solidFill>
                  <a:schemeClr val="bg1"/>
                </a:solidFill>
              </a:rPr>
              <a:t> the </a:t>
            </a:r>
            <a:r>
              <a:rPr lang="en-CA" sz="1800" dirty="0">
                <a:solidFill>
                  <a:srgbClr val="FFFF00"/>
                </a:solidFill>
              </a:rPr>
              <a:t>consumer to believe </a:t>
            </a:r>
            <a:r>
              <a:rPr lang="en-CA" sz="1800" dirty="0">
                <a:solidFill>
                  <a:schemeClr val="bg1"/>
                </a:solidFill>
              </a:rPr>
              <a:t>that the </a:t>
            </a:r>
            <a:r>
              <a:rPr lang="en-CA" sz="1800" dirty="0">
                <a:solidFill>
                  <a:srgbClr val="FFFF00"/>
                </a:solidFill>
              </a:rPr>
              <a:t>wares and services are supplied by the same person</a:t>
            </a:r>
            <a:r>
              <a:rPr lang="en-CA" sz="1800" dirty="0">
                <a:solidFill>
                  <a:schemeClr val="bg1"/>
                </a:solidFill>
              </a:rPr>
              <a:t>: </a:t>
            </a:r>
            <a:r>
              <a:rPr lang="en-CA" sz="1800" dirty="0">
                <a:solidFill>
                  <a:srgbClr val="FF0000"/>
                </a:solidFill>
              </a:rPr>
              <a:t>s. 6(2) TMA</a:t>
            </a:r>
            <a:r>
              <a:rPr lang="en-CA" sz="1800" dirty="0">
                <a:solidFill>
                  <a:schemeClr val="bg1"/>
                </a:solidFill>
              </a:rPr>
              <a:t>. </a:t>
            </a:r>
          </a:p>
          <a:p>
            <a:pPr>
              <a:defRPr/>
            </a:pPr>
            <a:r>
              <a:rPr lang="en-CA" sz="1800" dirty="0">
                <a:solidFill>
                  <a:srgbClr val="FF0000"/>
                </a:solidFill>
              </a:rPr>
              <a:t>Factors</a:t>
            </a:r>
            <a:r>
              <a:rPr lang="en-CA" sz="1800" dirty="0">
                <a:solidFill>
                  <a:schemeClr val="bg1"/>
                </a:solidFill>
              </a:rPr>
              <a:t> in determining </a:t>
            </a:r>
            <a:r>
              <a:rPr lang="en-CA" sz="1800" dirty="0">
                <a:solidFill>
                  <a:srgbClr val="FFFF00"/>
                </a:solidFill>
              </a:rPr>
              <a:t>whether</a:t>
            </a:r>
            <a:r>
              <a:rPr lang="en-CA" sz="1800" dirty="0">
                <a:solidFill>
                  <a:schemeClr val="bg1"/>
                </a:solidFill>
              </a:rPr>
              <a:t> TMs are </a:t>
            </a:r>
            <a:r>
              <a:rPr lang="en-CA" sz="1800" dirty="0">
                <a:solidFill>
                  <a:srgbClr val="FF0000"/>
                </a:solidFill>
                <a:latin typeface="Comic Sans MS" panose="030F0902030302020204" pitchFamily="66" charset="0"/>
              </a:rPr>
              <a:t>confusing</a:t>
            </a:r>
            <a:r>
              <a:rPr lang="en-CA" sz="1800" dirty="0">
                <a:solidFill>
                  <a:schemeClr val="bg1"/>
                </a:solidFill>
              </a:rPr>
              <a:t> in </a:t>
            </a:r>
            <a:r>
              <a:rPr lang="en-CA" sz="1800" dirty="0">
                <a:solidFill>
                  <a:srgbClr val="FF0000"/>
                </a:solidFill>
              </a:rPr>
              <a:t>s. 6(5) TMA</a:t>
            </a:r>
            <a:r>
              <a:rPr lang="en-CA" sz="1800" dirty="0">
                <a:solidFill>
                  <a:schemeClr val="bg1"/>
                </a:solidFill>
              </a:rPr>
              <a:t>. </a:t>
            </a:r>
          </a:p>
          <a:p>
            <a:pPr>
              <a:defRPr/>
            </a:pPr>
            <a:endParaRPr lang="en-CA" dirty="0">
              <a:solidFill>
                <a:schemeClr val="bg1"/>
              </a:solidFill>
            </a:endParaRPr>
          </a:p>
          <a:p>
            <a:pPr>
              <a:defRPr/>
            </a:pPr>
            <a:endParaRPr lang="en-US" dirty="0"/>
          </a:p>
        </p:txBody>
      </p:sp>
      <p:sp>
        <p:nvSpPr>
          <p:cNvPr id="244739" name="Slide Number Placeholder 3">
            <a:extLst>
              <a:ext uri="{FF2B5EF4-FFF2-40B4-BE49-F238E27FC236}">
                <a16:creationId xmlns:a16="http://schemas.microsoft.com/office/drawing/2014/main" id="{D4A2C047-C227-CC59-CC58-DD0D6F8EA06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A60D1D2-C1A6-FB47-910B-3BF7CF3147F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81412E-B6A6-276E-936F-7A2937BB8BFB}"/>
              </a:ext>
            </a:extLst>
          </p:cNvPr>
          <p:cNvSpPr>
            <a:spLocks noGrp="1"/>
          </p:cNvSpPr>
          <p:nvPr>
            <p:ph type="title"/>
          </p:nvPr>
        </p:nvSpPr>
        <p:spPr>
          <a:xfrm>
            <a:off x="1485900" y="87313"/>
            <a:ext cx="6172200" cy="7556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latin typeface="Comic Sans MS" panose="030F0902030302020204" pitchFamily="66" charset="0"/>
            </a:endParaRPr>
          </a:p>
        </p:txBody>
      </p:sp>
      <p:sp>
        <p:nvSpPr>
          <p:cNvPr id="2" name="Content Placeholder 1">
            <a:extLst>
              <a:ext uri="{FF2B5EF4-FFF2-40B4-BE49-F238E27FC236}">
                <a16:creationId xmlns:a16="http://schemas.microsoft.com/office/drawing/2014/main" id="{3B080B30-ED3C-64F0-37A5-B46AD551F156}"/>
              </a:ext>
            </a:extLst>
          </p:cNvPr>
          <p:cNvSpPr>
            <a:spLocks noGrp="1"/>
          </p:cNvSpPr>
          <p:nvPr>
            <p:ph idx="1"/>
          </p:nvPr>
        </p:nvSpPr>
        <p:spPr>
          <a:xfrm>
            <a:off x="71438" y="1000125"/>
            <a:ext cx="9001125" cy="4016375"/>
          </a:xfrm>
        </p:spPr>
        <p:txBody>
          <a:bodyPr>
            <a:normAutofit fontScale="47500" lnSpcReduction="20000"/>
          </a:bodyPr>
          <a:lstStyle/>
          <a:p>
            <a:pPr marL="0" indent="0">
              <a:buFont typeface="Arial" panose="020B0604020202020204" pitchFamily="34" charset="0"/>
              <a:buNone/>
              <a:defRPr/>
            </a:pPr>
            <a:r>
              <a:rPr lang="en-US" sz="4000" i="1" dirty="0">
                <a:solidFill>
                  <a:srgbClr val="00B0F0"/>
                </a:solidFill>
              </a:rPr>
              <a:t>Mattel v. 3894207 Canada Inc., </a:t>
            </a:r>
            <a:r>
              <a:rPr lang="en-US" sz="4000" dirty="0">
                <a:solidFill>
                  <a:schemeClr val="bg1"/>
                </a:solidFill>
              </a:rPr>
              <a:t>2006 SCC 22</a:t>
            </a:r>
          </a:p>
          <a:p>
            <a:pPr>
              <a:defRPr/>
            </a:pPr>
            <a:r>
              <a:rPr lang="en-CA" sz="4000" dirty="0">
                <a:solidFill>
                  <a:schemeClr val="bg1"/>
                </a:solidFill>
              </a:rPr>
              <a:t>In applying the criteria set out in s. 6(5) of the TMA, </a:t>
            </a:r>
            <a:r>
              <a:rPr lang="en-CA" sz="4000" b="1" dirty="0">
                <a:solidFill>
                  <a:srgbClr val="FFFF00"/>
                </a:solidFill>
              </a:rPr>
              <a:t>TM Opposition Board </a:t>
            </a:r>
            <a:r>
              <a:rPr lang="en-CA" sz="4000" dirty="0">
                <a:solidFill>
                  <a:schemeClr val="bg1"/>
                </a:solidFill>
              </a:rPr>
              <a:t>found </a:t>
            </a:r>
            <a:r>
              <a:rPr lang="en-CA" sz="4000" dirty="0">
                <a:solidFill>
                  <a:srgbClr val="FFFF00"/>
                </a:solidFill>
              </a:rPr>
              <a:t>no real connection between the two marks</a:t>
            </a:r>
            <a:r>
              <a:rPr lang="en-CA" sz="4000" dirty="0">
                <a:solidFill>
                  <a:schemeClr val="bg1"/>
                </a:solidFill>
              </a:rPr>
              <a:t>. </a:t>
            </a:r>
            <a:r>
              <a:rPr lang="en-CA" sz="4000" dirty="0">
                <a:solidFill>
                  <a:schemeClr val="accent2">
                    <a:lumMod val="60000"/>
                    <a:lumOff val="40000"/>
                  </a:schemeClr>
                </a:solidFill>
              </a:rPr>
              <a:t>Barbie’s</a:t>
            </a:r>
            <a:r>
              <a:rPr lang="en-CA" sz="4000" dirty="0">
                <a:solidFill>
                  <a:schemeClr val="bg1"/>
                </a:solidFill>
              </a:rPr>
              <a:t> </a:t>
            </a:r>
            <a:r>
              <a:rPr lang="en-CA" sz="4000" dirty="0">
                <a:solidFill>
                  <a:srgbClr val="FFFF00"/>
                </a:solidFill>
              </a:rPr>
              <a:t>fame</a:t>
            </a:r>
            <a:r>
              <a:rPr lang="en-CA" sz="4000" dirty="0">
                <a:solidFill>
                  <a:schemeClr val="bg1"/>
                </a:solidFill>
              </a:rPr>
              <a:t> was limited to </a:t>
            </a:r>
            <a:r>
              <a:rPr lang="en-CA" sz="4000" dirty="0">
                <a:solidFill>
                  <a:srgbClr val="FFFF00"/>
                </a:solidFill>
              </a:rPr>
              <a:t>dolls</a:t>
            </a:r>
            <a:r>
              <a:rPr lang="en-CA" sz="4000" dirty="0">
                <a:solidFill>
                  <a:schemeClr val="bg1"/>
                </a:solidFill>
              </a:rPr>
              <a:t> and dolls’ accessories. Therefor, </a:t>
            </a:r>
            <a:r>
              <a:rPr lang="en-CA" sz="4000" dirty="0">
                <a:solidFill>
                  <a:srgbClr val="FF0000"/>
                </a:solidFill>
              </a:rPr>
              <a:t>Mattel’s opposition </a:t>
            </a:r>
            <a:r>
              <a:rPr lang="en-CA" sz="4000" dirty="0">
                <a:solidFill>
                  <a:schemeClr val="bg1"/>
                </a:solidFill>
              </a:rPr>
              <a:t>was </a:t>
            </a:r>
            <a:r>
              <a:rPr lang="en-CA" sz="4000" dirty="0">
                <a:solidFill>
                  <a:srgbClr val="FF0000"/>
                </a:solidFill>
              </a:rPr>
              <a:t>rejected</a:t>
            </a:r>
            <a:r>
              <a:rPr lang="en-CA" sz="4000" dirty="0">
                <a:solidFill>
                  <a:schemeClr val="bg1"/>
                </a:solidFill>
              </a:rPr>
              <a:t> &amp; registration allowed.</a:t>
            </a:r>
          </a:p>
          <a:p>
            <a:pPr>
              <a:defRPr/>
            </a:pPr>
            <a:r>
              <a:rPr lang="en-CA" sz="4000" b="1" dirty="0">
                <a:solidFill>
                  <a:srgbClr val="FFFF00"/>
                </a:solidFill>
              </a:rPr>
              <a:t>Federal Court (Rouleau J) </a:t>
            </a:r>
            <a:r>
              <a:rPr lang="en-CA" sz="4000" b="1" dirty="0">
                <a:solidFill>
                  <a:schemeClr val="bg1"/>
                </a:solidFill>
              </a:rPr>
              <a:t>o</a:t>
            </a:r>
            <a:r>
              <a:rPr lang="en-CA" sz="4000" dirty="0">
                <a:solidFill>
                  <a:schemeClr val="bg1"/>
                </a:solidFill>
              </a:rPr>
              <a:t>bserved that we c</a:t>
            </a:r>
            <a:r>
              <a:rPr lang="en-CA" sz="4000" dirty="0">
                <a:solidFill>
                  <a:srgbClr val="FFFF00"/>
                </a:solidFill>
              </a:rPr>
              <a:t>annot automatically presume that there will be </a:t>
            </a:r>
            <a:r>
              <a:rPr lang="en-CA" sz="4000" dirty="0">
                <a:solidFill>
                  <a:srgbClr val="FF0000"/>
                </a:solidFill>
                <a:latin typeface="Comic Sans MS" panose="030F0902030302020204" pitchFamily="66" charset="0"/>
              </a:rPr>
              <a:t>confusion</a:t>
            </a:r>
            <a:r>
              <a:rPr lang="en-CA" sz="4000" dirty="0">
                <a:solidFill>
                  <a:schemeClr val="bg1"/>
                </a:solidFill>
              </a:rPr>
              <a:t> </a:t>
            </a:r>
            <a:r>
              <a:rPr lang="en-CA" sz="4000" dirty="0">
                <a:solidFill>
                  <a:srgbClr val="FFFF00"/>
                </a:solidFill>
              </a:rPr>
              <a:t>just because </a:t>
            </a:r>
            <a:r>
              <a:rPr lang="en-CA" sz="4000" dirty="0">
                <a:solidFill>
                  <a:schemeClr val="bg1"/>
                </a:solidFill>
              </a:rPr>
              <a:t>the </a:t>
            </a:r>
            <a:r>
              <a:rPr lang="en-CA" sz="4000" dirty="0">
                <a:solidFill>
                  <a:schemeClr val="accent2">
                    <a:lumMod val="60000"/>
                    <a:lumOff val="40000"/>
                  </a:schemeClr>
                </a:solidFill>
              </a:rPr>
              <a:t>BARBIE</a:t>
            </a:r>
            <a:r>
              <a:rPr lang="en-CA" sz="4000" dirty="0">
                <a:solidFill>
                  <a:schemeClr val="bg1"/>
                </a:solidFill>
              </a:rPr>
              <a:t> mark is </a:t>
            </a:r>
            <a:r>
              <a:rPr lang="en-CA" sz="4000" dirty="0">
                <a:solidFill>
                  <a:srgbClr val="FF0000"/>
                </a:solidFill>
              </a:rPr>
              <a:t>famous</a:t>
            </a:r>
            <a:r>
              <a:rPr lang="en-CA" sz="4000" dirty="0">
                <a:solidFill>
                  <a:schemeClr val="bg1"/>
                </a:solidFill>
              </a:rPr>
              <a:t>. </a:t>
            </a:r>
          </a:p>
          <a:p>
            <a:pPr>
              <a:defRPr/>
            </a:pPr>
            <a:r>
              <a:rPr lang="en-CA" sz="4000" dirty="0">
                <a:solidFill>
                  <a:srgbClr val="FFFF00"/>
                </a:solidFill>
              </a:rPr>
              <a:t>Test is</a:t>
            </a:r>
            <a:r>
              <a:rPr lang="en-CA" sz="4000" dirty="0">
                <a:solidFill>
                  <a:srgbClr val="FF0000"/>
                </a:solidFill>
              </a:rPr>
              <a:t> reasonable likelihood of </a:t>
            </a:r>
            <a:r>
              <a:rPr lang="en-CA" sz="4000" dirty="0">
                <a:solidFill>
                  <a:srgbClr val="FF0000"/>
                </a:solidFill>
                <a:latin typeface="Comic Sans MS" panose="030F0902030302020204" pitchFamily="66" charset="0"/>
              </a:rPr>
              <a:t>confusion</a:t>
            </a:r>
            <a:r>
              <a:rPr lang="en-CA" sz="4000" dirty="0">
                <a:solidFill>
                  <a:schemeClr val="bg1"/>
                </a:solidFill>
              </a:rPr>
              <a:t>, using the factors set out in </a:t>
            </a:r>
            <a:r>
              <a:rPr lang="en-CA" sz="4000" dirty="0">
                <a:solidFill>
                  <a:srgbClr val="FF0000"/>
                </a:solidFill>
              </a:rPr>
              <a:t>s. 6(5</a:t>
            </a:r>
            <a:r>
              <a:rPr lang="en-CA" sz="4000" dirty="0">
                <a:solidFill>
                  <a:schemeClr val="bg1"/>
                </a:solidFill>
              </a:rPr>
              <a:t>). </a:t>
            </a:r>
          </a:p>
          <a:p>
            <a:pPr>
              <a:defRPr/>
            </a:pPr>
            <a:r>
              <a:rPr lang="en-CA" sz="4000" dirty="0">
                <a:solidFill>
                  <a:schemeClr val="bg1"/>
                </a:solidFill>
              </a:rPr>
              <a:t>The </a:t>
            </a:r>
            <a:r>
              <a:rPr lang="en-CA" sz="4000" dirty="0">
                <a:solidFill>
                  <a:srgbClr val="FF0000"/>
                </a:solidFill>
              </a:rPr>
              <a:t>fame of a mark can’t simply obliterate </a:t>
            </a:r>
            <a:r>
              <a:rPr lang="en-CA" sz="4000" dirty="0">
                <a:solidFill>
                  <a:srgbClr val="FFFF00"/>
                </a:solidFill>
              </a:rPr>
              <a:t>the other factors</a:t>
            </a:r>
            <a:r>
              <a:rPr lang="en-CA" sz="4000" dirty="0">
                <a:solidFill>
                  <a:schemeClr val="bg1"/>
                </a:solidFill>
              </a:rPr>
              <a:t>. Need to look at all the factors in s. 6(5)</a:t>
            </a:r>
          </a:p>
          <a:p>
            <a:pPr>
              <a:defRPr/>
            </a:pPr>
            <a:r>
              <a:rPr lang="en-CA" sz="4000" dirty="0">
                <a:solidFill>
                  <a:schemeClr val="bg1"/>
                </a:solidFill>
              </a:rPr>
              <a:t>One of the </a:t>
            </a:r>
            <a:r>
              <a:rPr lang="en-CA" sz="4000" dirty="0">
                <a:solidFill>
                  <a:srgbClr val="FFFF00"/>
                </a:solidFill>
              </a:rPr>
              <a:t>key factors in s. 6(5) in </a:t>
            </a:r>
            <a:r>
              <a:rPr lang="en-CA" sz="4000" dirty="0">
                <a:solidFill>
                  <a:schemeClr val="bg1"/>
                </a:solidFill>
              </a:rPr>
              <a:t>this case is the </a:t>
            </a:r>
            <a:r>
              <a:rPr lang="en-CA" sz="4000" dirty="0">
                <a:solidFill>
                  <a:srgbClr val="FFFF00"/>
                </a:solidFill>
              </a:rPr>
              <a:t>striking difference between the wares</a:t>
            </a:r>
            <a:r>
              <a:rPr lang="en-CA" sz="4000" dirty="0">
                <a:solidFill>
                  <a:schemeClr val="bg1"/>
                </a:solidFill>
              </a:rPr>
              <a:t>. Appeal dismissed accordingly; </a:t>
            </a:r>
            <a:r>
              <a:rPr lang="en-CA" sz="4000" dirty="0">
                <a:solidFill>
                  <a:srgbClr val="FF0000"/>
                </a:solidFill>
              </a:rPr>
              <a:t>Mattel loses</a:t>
            </a:r>
            <a:r>
              <a:rPr lang="en-CA" sz="4000" dirty="0">
                <a:solidFill>
                  <a:schemeClr val="bg1"/>
                </a:solidFill>
              </a:rPr>
              <a:t>.</a:t>
            </a:r>
          </a:p>
          <a:p>
            <a:pPr>
              <a:defRPr/>
            </a:pPr>
            <a:r>
              <a:rPr lang="en-CA" sz="4000" b="1" dirty="0">
                <a:solidFill>
                  <a:srgbClr val="FFFF00"/>
                </a:solidFill>
              </a:rPr>
              <a:t>Federal Court of Appeal </a:t>
            </a:r>
            <a:r>
              <a:rPr lang="en-CA" sz="4000" b="1" dirty="0">
                <a:solidFill>
                  <a:schemeClr val="bg1"/>
                </a:solidFill>
              </a:rPr>
              <a:t>a</a:t>
            </a:r>
            <a:r>
              <a:rPr lang="en-CA" sz="4000" dirty="0">
                <a:solidFill>
                  <a:schemeClr val="bg1"/>
                </a:solidFill>
              </a:rPr>
              <a:t>greed with Rouleau J &amp; dismissed the appeal. </a:t>
            </a:r>
            <a:r>
              <a:rPr lang="en-CA" sz="4000" dirty="0">
                <a:solidFill>
                  <a:srgbClr val="FF0000"/>
                </a:solidFill>
              </a:rPr>
              <a:t>Mattel loses </a:t>
            </a:r>
            <a:r>
              <a:rPr lang="en-CA" sz="4000" dirty="0">
                <a:solidFill>
                  <a:schemeClr val="bg1"/>
                </a:solidFill>
              </a:rPr>
              <a:t>again.</a:t>
            </a:r>
          </a:p>
          <a:p>
            <a:pPr>
              <a:defRPr/>
            </a:pPr>
            <a:endParaRPr lang="en-US" dirty="0"/>
          </a:p>
        </p:txBody>
      </p:sp>
      <p:sp>
        <p:nvSpPr>
          <p:cNvPr id="246787" name="Slide Number Placeholder 3">
            <a:extLst>
              <a:ext uri="{FF2B5EF4-FFF2-40B4-BE49-F238E27FC236}">
                <a16:creationId xmlns:a16="http://schemas.microsoft.com/office/drawing/2014/main" id="{6B7DCD44-0CB6-C63B-615E-1AD38A7A5D5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64EA7F2-E80A-B84D-8B8D-E517A50C0EC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5">
            <a:extLst>
              <a:ext uri="{FF2B5EF4-FFF2-40B4-BE49-F238E27FC236}">
                <a16:creationId xmlns:a16="http://schemas.microsoft.com/office/drawing/2014/main" id="{4911E1F3-C5B4-A2AC-9098-B87AAAFE5728}"/>
              </a:ext>
            </a:extLst>
          </p:cNvPr>
          <p:cNvSpPr>
            <a:spLocks noGrp="1" noChangeArrowheads="1"/>
          </p:cNvSpPr>
          <p:nvPr>
            <p:ph type="title"/>
          </p:nvPr>
        </p:nvSpPr>
        <p:spPr bwMode="auto">
          <a:xfrm>
            <a:off x="904875" y="92075"/>
            <a:ext cx="7334250" cy="750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latin typeface="Comic Sans MS" panose="030F0902030302020204" pitchFamily="66" charset="0"/>
            </a:endParaRPr>
          </a:p>
        </p:txBody>
      </p:sp>
      <p:sp>
        <p:nvSpPr>
          <p:cNvPr id="2" name="Content Placeholder 1">
            <a:extLst>
              <a:ext uri="{FF2B5EF4-FFF2-40B4-BE49-F238E27FC236}">
                <a16:creationId xmlns:a16="http://schemas.microsoft.com/office/drawing/2014/main" id="{2C3F6C28-67A3-5C32-40FB-2C97C64E4122}"/>
              </a:ext>
            </a:extLst>
          </p:cNvPr>
          <p:cNvSpPr>
            <a:spLocks noGrp="1"/>
          </p:cNvSpPr>
          <p:nvPr>
            <p:ph idx="1"/>
          </p:nvPr>
        </p:nvSpPr>
        <p:spPr>
          <a:xfrm>
            <a:off x="323850" y="1131888"/>
            <a:ext cx="8496300" cy="3919537"/>
          </a:xfrm>
        </p:spPr>
        <p:txBody>
          <a:bodyPr>
            <a:normAutofit lnSpcReduction="10000"/>
          </a:bodyPr>
          <a:lstStyle/>
          <a:p>
            <a:pPr marL="0" indent="0">
              <a:buFont typeface="Arial" panose="020B0604020202020204" pitchFamily="34" charset="0"/>
              <a:buNone/>
              <a:defRPr/>
            </a:pPr>
            <a:r>
              <a:rPr lang="en-US" sz="1900" i="1" dirty="0">
                <a:solidFill>
                  <a:srgbClr val="00B0F0"/>
                </a:solidFill>
              </a:rPr>
              <a:t>Mattel v. 3894207 Canada Inc., </a:t>
            </a:r>
            <a:r>
              <a:rPr lang="en-US" sz="1900" dirty="0">
                <a:solidFill>
                  <a:schemeClr val="bg1"/>
                </a:solidFill>
              </a:rPr>
              <a:t>2006 SCC 22</a:t>
            </a:r>
          </a:p>
          <a:p>
            <a:pPr>
              <a:defRPr/>
            </a:pPr>
            <a:r>
              <a:rPr lang="en-CA" sz="1900" b="1" dirty="0">
                <a:solidFill>
                  <a:srgbClr val="FFFF00"/>
                </a:solidFill>
              </a:rPr>
              <a:t>In Supreme Court of Canada</a:t>
            </a:r>
            <a:r>
              <a:rPr lang="en-CA" sz="1900" b="1" dirty="0">
                <a:solidFill>
                  <a:srgbClr val="FF0000"/>
                </a:solidFill>
              </a:rPr>
              <a:t>…</a:t>
            </a:r>
            <a:r>
              <a:rPr lang="en-CA" sz="1900" b="1" dirty="0">
                <a:solidFill>
                  <a:srgbClr val="FFFF00"/>
                </a:solidFill>
              </a:rPr>
              <a:t>Binnie J. did find that some trade-marks are so well known that use in connection with any wares or services would generate confusion. Other brands are product specific.</a:t>
            </a:r>
            <a:endParaRPr lang="en-CA" sz="1900" dirty="0">
              <a:solidFill>
                <a:srgbClr val="FFFF00"/>
              </a:solidFill>
            </a:endParaRPr>
          </a:p>
          <a:p>
            <a:pPr>
              <a:defRPr/>
            </a:pPr>
            <a:r>
              <a:rPr lang="en-CA" sz="1900" dirty="0">
                <a:solidFill>
                  <a:srgbClr val="FFFF00"/>
                </a:solidFill>
              </a:rPr>
              <a:t>Example given of a brand that may not be product specific</a:t>
            </a:r>
            <a:r>
              <a:rPr lang="en-CA" sz="1900" dirty="0">
                <a:solidFill>
                  <a:srgbClr val="FF0000"/>
                </a:solidFill>
              </a:rPr>
              <a:t>?</a:t>
            </a:r>
            <a:r>
              <a:rPr lang="en-CA" sz="1900" dirty="0">
                <a:solidFill>
                  <a:schemeClr val="bg1"/>
                </a:solidFill>
              </a:rPr>
              <a:t> Virgin – used in connection with such a wide variety of wares and services that it knows virtually no bounds.</a:t>
            </a:r>
          </a:p>
          <a:p>
            <a:pPr>
              <a:defRPr/>
            </a:pPr>
            <a:r>
              <a:rPr lang="en-CA" sz="1900" dirty="0">
                <a:solidFill>
                  <a:srgbClr val="FFFF00"/>
                </a:solidFill>
              </a:rPr>
              <a:t>Example given of a brand that may be product specific</a:t>
            </a:r>
            <a:r>
              <a:rPr lang="en-CA" sz="1900" dirty="0">
                <a:solidFill>
                  <a:srgbClr val="FF0000"/>
                </a:solidFill>
              </a:rPr>
              <a:t>? </a:t>
            </a:r>
            <a:r>
              <a:rPr lang="en-CA" sz="1900" dirty="0">
                <a:solidFill>
                  <a:schemeClr val="bg1"/>
                </a:solidFill>
              </a:rPr>
              <a:t>Apple = well-known TMs associated separately with computers, record label, automobile glass.</a:t>
            </a:r>
          </a:p>
          <a:p>
            <a:pPr>
              <a:defRPr/>
            </a:pPr>
            <a:r>
              <a:rPr lang="en-CA" sz="1900" dirty="0">
                <a:solidFill>
                  <a:schemeClr val="bg1"/>
                </a:solidFill>
              </a:rPr>
              <a:t>In discussing the </a:t>
            </a:r>
            <a:r>
              <a:rPr lang="en-CA" sz="1900" dirty="0">
                <a:solidFill>
                  <a:srgbClr val="FF0000"/>
                </a:solidFill>
              </a:rPr>
              <a:t>role to be played by fame </a:t>
            </a:r>
            <a:r>
              <a:rPr lang="en-CA" sz="1900" dirty="0">
                <a:solidFill>
                  <a:schemeClr val="bg1"/>
                </a:solidFill>
              </a:rPr>
              <a:t>in </a:t>
            </a:r>
            <a:r>
              <a:rPr lang="en-CA" sz="1900" dirty="0">
                <a:solidFill>
                  <a:srgbClr val="FF0000"/>
                </a:solidFill>
                <a:latin typeface="Comic Sans MS" panose="030F0902030302020204" pitchFamily="66" charset="0"/>
              </a:rPr>
              <a:t>confusion</a:t>
            </a:r>
            <a:r>
              <a:rPr lang="en-CA" sz="1900" dirty="0">
                <a:solidFill>
                  <a:srgbClr val="FFFF00"/>
                </a:solidFill>
              </a:rPr>
              <a:t> cases</a:t>
            </a:r>
            <a:r>
              <a:rPr lang="en-CA" sz="1900" dirty="0">
                <a:solidFill>
                  <a:schemeClr val="bg1"/>
                </a:solidFill>
              </a:rPr>
              <a:t>, the SCC had to address another case; the </a:t>
            </a:r>
            <a:r>
              <a:rPr lang="en-CA" sz="1900" dirty="0">
                <a:solidFill>
                  <a:schemeClr val="accent2">
                    <a:lumMod val="60000"/>
                    <a:lumOff val="40000"/>
                  </a:schemeClr>
                </a:solidFill>
              </a:rPr>
              <a:t>Pink Panther </a:t>
            </a:r>
            <a:r>
              <a:rPr lang="en-CA" sz="1900" dirty="0">
                <a:solidFill>
                  <a:schemeClr val="bg1"/>
                </a:solidFill>
              </a:rPr>
              <a:t>case of the Ont. CA</a:t>
            </a:r>
            <a:r>
              <a:rPr lang="en-CA" sz="1800" dirty="0">
                <a:solidFill>
                  <a:schemeClr val="bg1"/>
                </a:solidFill>
              </a:rPr>
              <a:t>.</a:t>
            </a:r>
          </a:p>
          <a:p>
            <a:pPr>
              <a:defRPr/>
            </a:pPr>
            <a:endParaRPr lang="en-CA" dirty="0">
              <a:solidFill>
                <a:schemeClr val="bg1"/>
              </a:solidFill>
            </a:endParaRPr>
          </a:p>
          <a:p>
            <a:pPr>
              <a:defRPr/>
            </a:pPr>
            <a:endParaRPr lang="en-US" dirty="0"/>
          </a:p>
        </p:txBody>
      </p:sp>
      <p:sp>
        <p:nvSpPr>
          <p:cNvPr id="248835" name="Slide Number Placeholder 3">
            <a:extLst>
              <a:ext uri="{FF2B5EF4-FFF2-40B4-BE49-F238E27FC236}">
                <a16:creationId xmlns:a16="http://schemas.microsoft.com/office/drawing/2014/main" id="{B2EAEACE-A575-35B6-9B63-BE3E9378C2F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026AFAB6-4D1C-8649-9B0E-3EE2BE5EFA8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5">
            <a:extLst>
              <a:ext uri="{FF2B5EF4-FFF2-40B4-BE49-F238E27FC236}">
                <a16:creationId xmlns:a16="http://schemas.microsoft.com/office/drawing/2014/main" id="{CE9ECD0D-5BF7-E54B-C21B-41E511287C8C}"/>
              </a:ext>
            </a:extLst>
          </p:cNvPr>
          <p:cNvSpPr>
            <a:spLocks noGrp="1" noChangeArrowheads="1"/>
          </p:cNvSpPr>
          <p:nvPr>
            <p:ph type="title"/>
          </p:nvPr>
        </p:nvSpPr>
        <p:spPr bwMode="auto">
          <a:xfrm>
            <a:off x="941388" y="96838"/>
            <a:ext cx="7261225"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r>
              <a:rPr lang="en-US" altLang="en-US">
                <a:solidFill>
                  <a:schemeClr val="bg1"/>
                </a:solidFill>
              </a:rPr>
              <a:t> </a:t>
            </a:r>
            <a:r>
              <a:rPr lang="en-US" altLang="en-US" b="1"/>
              <a:t>	</a:t>
            </a:r>
          </a:p>
        </p:txBody>
      </p:sp>
      <p:sp>
        <p:nvSpPr>
          <p:cNvPr id="2" name="Content Placeholder 1">
            <a:extLst>
              <a:ext uri="{FF2B5EF4-FFF2-40B4-BE49-F238E27FC236}">
                <a16:creationId xmlns:a16="http://schemas.microsoft.com/office/drawing/2014/main" id="{AB11E351-7BC3-19F7-98F5-FBD58A6DB69D}"/>
              </a:ext>
            </a:extLst>
          </p:cNvPr>
          <p:cNvSpPr>
            <a:spLocks noGrp="1"/>
          </p:cNvSpPr>
          <p:nvPr>
            <p:ph idx="1"/>
          </p:nvPr>
        </p:nvSpPr>
        <p:spPr>
          <a:xfrm>
            <a:off x="142875" y="987425"/>
            <a:ext cx="8858250" cy="4059238"/>
          </a:xfrm>
        </p:spPr>
        <p:txBody>
          <a:bodyPr>
            <a:normAutofit lnSpcReduction="10000"/>
          </a:bodyPr>
          <a:lstStyle/>
          <a:p>
            <a:pPr>
              <a:defRPr/>
            </a:pPr>
            <a:r>
              <a:rPr lang="en-CA" sz="1875" b="1" dirty="0">
                <a:solidFill>
                  <a:srgbClr val="FFFF00"/>
                </a:solidFill>
              </a:rPr>
              <a:t>In that case </a:t>
            </a:r>
            <a:r>
              <a:rPr lang="en-CA" sz="1875" i="1" dirty="0">
                <a:solidFill>
                  <a:schemeClr val="accent2">
                    <a:lumMod val="40000"/>
                    <a:lumOff val="60000"/>
                  </a:schemeClr>
                </a:solidFill>
              </a:rPr>
              <a:t>Pink Panther Beauty Corp</a:t>
            </a:r>
            <a:r>
              <a:rPr lang="en-CA" sz="1875" dirty="0">
                <a:solidFill>
                  <a:schemeClr val="accent2">
                    <a:lumMod val="40000"/>
                    <a:lumOff val="60000"/>
                  </a:schemeClr>
                </a:solidFill>
              </a:rPr>
              <a:t>. </a:t>
            </a:r>
            <a:r>
              <a:rPr lang="en-CA" sz="1875" dirty="0">
                <a:solidFill>
                  <a:schemeClr val="bg1"/>
                </a:solidFill>
              </a:rPr>
              <a:t>wanted to register the </a:t>
            </a:r>
            <a:r>
              <a:rPr lang="en-CA" sz="1875" dirty="0">
                <a:solidFill>
                  <a:schemeClr val="accent2">
                    <a:lumMod val="40000"/>
                    <a:lumOff val="60000"/>
                  </a:schemeClr>
                </a:solidFill>
              </a:rPr>
              <a:t>TM Pink Panther</a:t>
            </a:r>
            <a:r>
              <a:rPr lang="en-CA" sz="1875" dirty="0">
                <a:solidFill>
                  <a:schemeClr val="bg1"/>
                </a:solidFill>
              </a:rPr>
              <a:t> in association with </a:t>
            </a:r>
            <a:r>
              <a:rPr lang="en-CA" sz="1875" dirty="0">
                <a:solidFill>
                  <a:srgbClr val="FFFF00"/>
                </a:solidFill>
              </a:rPr>
              <a:t>beauty products</a:t>
            </a:r>
            <a:r>
              <a:rPr lang="en-CA" sz="1875" dirty="0">
                <a:solidFill>
                  <a:schemeClr val="bg1"/>
                </a:solidFill>
              </a:rPr>
              <a:t>. </a:t>
            </a:r>
            <a:r>
              <a:rPr lang="en-CA" sz="1875" i="1" dirty="0">
                <a:solidFill>
                  <a:srgbClr val="FFFF00"/>
                </a:solidFill>
              </a:rPr>
              <a:t>United Artists Corp</a:t>
            </a:r>
            <a:r>
              <a:rPr lang="en-CA" sz="1875" dirty="0">
                <a:solidFill>
                  <a:schemeClr val="bg1"/>
                </a:solidFill>
              </a:rPr>
              <a:t>., owner of the famous </a:t>
            </a:r>
            <a:r>
              <a:rPr lang="en-CA" sz="1875" dirty="0">
                <a:solidFill>
                  <a:schemeClr val="accent2">
                    <a:lumMod val="40000"/>
                    <a:lumOff val="60000"/>
                  </a:schemeClr>
                </a:solidFill>
              </a:rPr>
              <a:t>Pink Panther </a:t>
            </a:r>
            <a:r>
              <a:rPr lang="en-CA" sz="1875" dirty="0">
                <a:solidFill>
                  <a:schemeClr val="bg1"/>
                </a:solidFill>
              </a:rPr>
              <a:t>mark registered in association with the entertainment business </a:t>
            </a:r>
            <a:r>
              <a:rPr lang="en-CA" sz="1875" dirty="0">
                <a:solidFill>
                  <a:srgbClr val="FFFF00"/>
                </a:solidFill>
              </a:rPr>
              <a:t>objected</a:t>
            </a:r>
            <a:r>
              <a:rPr lang="en-CA" sz="1875" dirty="0">
                <a:solidFill>
                  <a:schemeClr val="bg1"/>
                </a:solidFill>
              </a:rPr>
              <a:t>, </a:t>
            </a:r>
            <a:r>
              <a:rPr lang="en-CA" sz="1875" dirty="0">
                <a:solidFill>
                  <a:srgbClr val="FFFF00"/>
                </a:solidFill>
              </a:rPr>
              <a:t>arguing</a:t>
            </a:r>
            <a:r>
              <a:rPr lang="en-CA" sz="1875" dirty="0">
                <a:solidFill>
                  <a:schemeClr val="bg1"/>
                </a:solidFill>
              </a:rPr>
              <a:t> that </a:t>
            </a:r>
            <a:r>
              <a:rPr lang="en-CA" sz="1875" dirty="0">
                <a:solidFill>
                  <a:srgbClr val="FFFF00"/>
                </a:solidFill>
              </a:rPr>
              <a:t>consumers</a:t>
            </a:r>
            <a:r>
              <a:rPr lang="en-CA" sz="1875" dirty="0">
                <a:solidFill>
                  <a:schemeClr val="bg1"/>
                </a:solidFill>
              </a:rPr>
              <a:t> </a:t>
            </a:r>
            <a:r>
              <a:rPr lang="en-CA" sz="1875" dirty="0">
                <a:solidFill>
                  <a:srgbClr val="FF0000"/>
                </a:solidFill>
              </a:rPr>
              <a:t>would be </a:t>
            </a:r>
            <a:r>
              <a:rPr lang="en-CA" sz="1875" dirty="0">
                <a:solidFill>
                  <a:srgbClr val="FF0000"/>
                </a:solidFill>
                <a:latin typeface="Comic Sans MS" panose="030F0902030302020204" pitchFamily="66" charset="0"/>
              </a:rPr>
              <a:t>confused</a:t>
            </a:r>
            <a:r>
              <a:rPr lang="en-CA" sz="1875" dirty="0">
                <a:solidFill>
                  <a:schemeClr val="bg1"/>
                </a:solidFill>
              </a:rPr>
              <a:t>. </a:t>
            </a:r>
          </a:p>
          <a:p>
            <a:pPr>
              <a:defRPr/>
            </a:pPr>
            <a:r>
              <a:rPr lang="en-CA" sz="1875" b="1" dirty="0">
                <a:solidFill>
                  <a:srgbClr val="FFFF00"/>
                </a:solidFill>
              </a:rPr>
              <a:t>Would consumers think that these goods came from the same source</a:t>
            </a:r>
            <a:r>
              <a:rPr lang="en-CA" sz="1875" b="1" dirty="0">
                <a:solidFill>
                  <a:srgbClr val="FF0000"/>
                </a:solidFill>
              </a:rPr>
              <a:t>?</a:t>
            </a:r>
            <a:endParaRPr lang="en-CA" sz="1875" dirty="0">
              <a:solidFill>
                <a:srgbClr val="FF0000"/>
              </a:solidFill>
            </a:endParaRPr>
          </a:p>
          <a:p>
            <a:pPr>
              <a:defRPr/>
            </a:pPr>
            <a:r>
              <a:rPr lang="en-CA" sz="1875" dirty="0">
                <a:solidFill>
                  <a:srgbClr val="FF0000"/>
                </a:solidFill>
              </a:rPr>
              <a:t>Ont. CA held </a:t>
            </a:r>
            <a:r>
              <a:rPr lang="en-CA" sz="1875" dirty="0">
                <a:solidFill>
                  <a:schemeClr val="bg1"/>
                </a:solidFill>
              </a:rPr>
              <a:t>in the Pink Panther case </a:t>
            </a:r>
            <a:r>
              <a:rPr lang="en-CA" sz="1875" dirty="0">
                <a:solidFill>
                  <a:srgbClr val="FFFF00"/>
                </a:solidFill>
              </a:rPr>
              <a:t>that it was unlikely consumers would be </a:t>
            </a:r>
            <a:r>
              <a:rPr lang="en-CA" sz="1875" dirty="0">
                <a:solidFill>
                  <a:srgbClr val="FF0000"/>
                </a:solidFill>
                <a:latin typeface="Comic Sans MS" panose="030F0902030302020204" pitchFamily="66" charset="0"/>
              </a:rPr>
              <a:t>confused</a:t>
            </a:r>
            <a:r>
              <a:rPr lang="en-CA" sz="1875" dirty="0">
                <a:solidFill>
                  <a:schemeClr val="bg1"/>
                </a:solidFill>
              </a:rPr>
              <a:t>; PINK PANTHER beauty parlour patron would not be likely to think that the hairdressing services she received were provided by United Artists Studios.</a:t>
            </a:r>
          </a:p>
          <a:p>
            <a:pPr>
              <a:defRPr/>
            </a:pPr>
            <a:r>
              <a:rPr lang="en-CA" sz="1875" dirty="0">
                <a:solidFill>
                  <a:schemeClr val="bg1"/>
                </a:solidFill>
              </a:rPr>
              <a:t>The aspect of the </a:t>
            </a:r>
            <a:r>
              <a:rPr lang="en-CA" sz="1875" dirty="0">
                <a:solidFill>
                  <a:schemeClr val="accent2">
                    <a:lumMod val="60000"/>
                    <a:lumOff val="40000"/>
                  </a:schemeClr>
                </a:solidFill>
              </a:rPr>
              <a:t>Pink Panther </a:t>
            </a:r>
            <a:r>
              <a:rPr lang="en-CA" sz="1875" dirty="0">
                <a:solidFill>
                  <a:schemeClr val="bg1"/>
                </a:solidFill>
              </a:rPr>
              <a:t>decision the </a:t>
            </a:r>
            <a:r>
              <a:rPr lang="en-CA" sz="1875" dirty="0">
                <a:solidFill>
                  <a:srgbClr val="FFFF00"/>
                </a:solidFill>
              </a:rPr>
              <a:t>SCC chose to address </a:t>
            </a:r>
            <a:r>
              <a:rPr lang="en-CA" sz="1875" dirty="0">
                <a:solidFill>
                  <a:schemeClr val="bg1"/>
                </a:solidFill>
              </a:rPr>
              <a:t>was Linden JA’s statement for the majority that for confusion to occur, </a:t>
            </a:r>
            <a:r>
              <a:rPr lang="en-CA" sz="1875" dirty="0">
                <a:solidFill>
                  <a:srgbClr val="FF0000"/>
                </a:solidFill>
              </a:rPr>
              <a:t>there must be </a:t>
            </a:r>
            <a:r>
              <a:rPr lang="en-CA" sz="1875" dirty="0">
                <a:solidFill>
                  <a:srgbClr val="FFFF00"/>
                </a:solidFill>
              </a:rPr>
              <a:t>some resemblance or linkage between the two products </a:t>
            </a:r>
            <a:r>
              <a:rPr lang="en-CA" sz="1875" dirty="0">
                <a:solidFill>
                  <a:schemeClr val="bg1"/>
                </a:solidFill>
              </a:rPr>
              <a:t>(i.e., </a:t>
            </a:r>
            <a:r>
              <a:rPr lang="en-CA" sz="1875" dirty="0">
                <a:solidFill>
                  <a:schemeClr val="accent2">
                    <a:lumMod val="60000"/>
                    <a:lumOff val="40000"/>
                  </a:schemeClr>
                </a:solidFill>
              </a:rPr>
              <a:t>Barbie doll </a:t>
            </a:r>
            <a:r>
              <a:rPr lang="en-CA" sz="1875" dirty="0">
                <a:solidFill>
                  <a:schemeClr val="bg1"/>
                </a:solidFill>
              </a:rPr>
              <a:t>and </a:t>
            </a:r>
            <a:r>
              <a:rPr lang="en-CA" sz="1875" dirty="0">
                <a:solidFill>
                  <a:schemeClr val="accent2">
                    <a:lumMod val="60000"/>
                    <a:lumOff val="40000"/>
                  </a:schemeClr>
                </a:solidFill>
              </a:rPr>
              <a:t>Barbie’s restaurant</a:t>
            </a:r>
            <a:r>
              <a:rPr lang="en-CA" sz="1875" dirty="0">
                <a:solidFill>
                  <a:schemeClr val="bg1"/>
                </a:solidFill>
              </a:rPr>
              <a:t>); and that </a:t>
            </a:r>
            <a:r>
              <a:rPr lang="en-CA" sz="1875" dirty="0">
                <a:solidFill>
                  <a:srgbClr val="FFFF00"/>
                </a:solidFill>
              </a:rPr>
              <a:t>only in exceptional circumstances can </a:t>
            </a:r>
            <a:r>
              <a:rPr lang="en-CA" sz="1875" dirty="0">
                <a:solidFill>
                  <a:srgbClr val="FF0000"/>
                </a:solidFill>
                <a:latin typeface="Comic Sans MS" panose="030F0902030302020204" pitchFamily="66" charset="0"/>
              </a:rPr>
              <a:t>confusion</a:t>
            </a:r>
            <a:r>
              <a:rPr lang="en-CA" sz="1875" dirty="0">
                <a:solidFill>
                  <a:srgbClr val="FFFF00"/>
                </a:solidFill>
              </a:rPr>
              <a:t> be found when there is no connection between the products or services</a:t>
            </a:r>
            <a:r>
              <a:rPr lang="en-CA" sz="1875" dirty="0">
                <a:solidFill>
                  <a:schemeClr val="bg1"/>
                </a:solidFill>
              </a:rPr>
              <a:t>.</a:t>
            </a:r>
          </a:p>
          <a:p>
            <a:pPr>
              <a:defRPr/>
            </a:pPr>
            <a:endParaRPr lang="en-US" dirty="0"/>
          </a:p>
        </p:txBody>
      </p:sp>
      <p:sp>
        <p:nvSpPr>
          <p:cNvPr id="251907" name="Slide Number Placeholder 3">
            <a:extLst>
              <a:ext uri="{FF2B5EF4-FFF2-40B4-BE49-F238E27FC236}">
                <a16:creationId xmlns:a16="http://schemas.microsoft.com/office/drawing/2014/main" id="{6CAB0F71-74C7-91F2-C5B8-8BC6408DE46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B62896A2-5A4E-B14F-8DCC-53AC1C756FA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5">
            <a:extLst>
              <a:ext uri="{FF2B5EF4-FFF2-40B4-BE49-F238E27FC236}">
                <a16:creationId xmlns:a16="http://schemas.microsoft.com/office/drawing/2014/main" id="{420ACD1D-51D6-FF5D-2DCA-3DD0559CBA58}"/>
              </a:ext>
            </a:extLst>
          </p:cNvPr>
          <p:cNvSpPr>
            <a:spLocks noGrp="1" noChangeArrowheads="1"/>
          </p:cNvSpPr>
          <p:nvPr>
            <p:ph type="title"/>
          </p:nvPr>
        </p:nvSpPr>
        <p:spPr bwMode="auto">
          <a:xfrm>
            <a:off x="941388" y="117475"/>
            <a:ext cx="7261225"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latin typeface="Comic Sans MS" panose="030F0902030302020204" pitchFamily="66" charset="0"/>
            </a:endParaRPr>
          </a:p>
        </p:txBody>
      </p:sp>
      <p:sp>
        <p:nvSpPr>
          <p:cNvPr id="2" name="Content Placeholder 1">
            <a:extLst>
              <a:ext uri="{FF2B5EF4-FFF2-40B4-BE49-F238E27FC236}">
                <a16:creationId xmlns:a16="http://schemas.microsoft.com/office/drawing/2014/main" id="{E04049CE-F7D6-33FF-83AC-BF3D9676B4B5}"/>
              </a:ext>
            </a:extLst>
          </p:cNvPr>
          <p:cNvSpPr>
            <a:spLocks noGrp="1"/>
          </p:cNvSpPr>
          <p:nvPr>
            <p:ph idx="1"/>
          </p:nvPr>
        </p:nvSpPr>
        <p:spPr>
          <a:xfrm>
            <a:off x="107950" y="915988"/>
            <a:ext cx="8928100" cy="4032250"/>
          </a:xfrm>
        </p:spPr>
        <p:txBody>
          <a:bodyPr>
            <a:normAutofit fontScale="55000" lnSpcReduction="20000"/>
          </a:bodyPr>
          <a:lstStyle/>
          <a:p>
            <a:pPr>
              <a:defRPr/>
            </a:pPr>
            <a:r>
              <a:rPr lang="en-CA" dirty="0">
                <a:solidFill>
                  <a:srgbClr val="FFFF00"/>
                </a:solidFill>
              </a:rPr>
              <a:t>Binnie J. of SCC </a:t>
            </a:r>
            <a:r>
              <a:rPr lang="en-CA" dirty="0">
                <a:solidFill>
                  <a:schemeClr val="bg1"/>
                </a:solidFill>
              </a:rPr>
              <a:t>in </a:t>
            </a:r>
            <a:r>
              <a:rPr lang="en-CA" i="1" dirty="0">
                <a:solidFill>
                  <a:srgbClr val="00B0F0"/>
                </a:solidFill>
              </a:rPr>
              <a:t>Mattel </a:t>
            </a:r>
            <a:r>
              <a:rPr lang="en-CA" dirty="0">
                <a:solidFill>
                  <a:srgbClr val="FF0000"/>
                </a:solidFill>
              </a:rPr>
              <a:t>rejected </a:t>
            </a:r>
            <a:r>
              <a:rPr lang="en-CA" dirty="0">
                <a:solidFill>
                  <a:schemeClr val="bg1"/>
                </a:solidFill>
              </a:rPr>
              <a:t>Linden JA’s statement </a:t>
            </a:r>
            <a:r>
              <a:rPr lang="en-CA" dirty="0">
                <a:solidFill>
                  <a:srgbClr val="FFFF00"/>
                </a:solidFill>
              </a:rPr>
              <a:t>that for </a:t>
            </a:r>
            <a:r>
              <a:rPr lang="en-CA" dirty="0">
                <a:solidFill>
                  <a:srgbClr val="FF0000"/>
                </a:solidFill>
                <a:latin typeface="Comic Sans MS" panose="030F0902030302020204" pitchFamily="66" charset="0"/>
              </a:rPr>
              <a:t>confusion</a:t>
            </a:r>
            <a:r>
              <a:rPr lang="en-CA" dirty="0">
                <a:solidFill>
                  <a:schemeClr val="bg1"/>
                </a:solidFill>
              </a:rPr>
              <a:t> to occur, </a:t>
            </a:r>
            <a:r>
              <a:rPr lang="en-CA" dirty="0">
                <a:solidFill>
                  <a:srgbClr val="FFFF00"/>
                </a:solidFill>
              </a:rPr>
              <a:t>there must be some resemblance or linkage </a:t>
            </a:r>
            <a:r>
              <a:rPr lang="en-CA" dirty="0">
                <a:solidFill>
                  <a:schemeClr val="bg1"/>
                </a:solidFill>
              </a:rPr>
              <a:t>between the two products (i.e., </a:t>
            </a:r>
            <a:r>
              <a:rPr lang="en-CA" dirty="0">
                <a:solidFill>
                  <a:schemeClr val="accent2">
                    <a:lumMod val="60000"/>
                    <a:lumOff val="40000"/>
                  </a:schemeClr>
                </a:solidFill>
              </a:rPr>
              <a:t>Barbie doll </a:t>
            </a:r>
            <a:r>
              <a:rPr lang="en-CA" dirty="0">
                <a:solidFill>
                  <a:schemeClr val="bg1"/>
                </a:solidFill>
              </a:rPr>
              <a:t>and </a:t>
            </a:r>
            <a:r>
              <a:rPr lang="en-CA" dirty="0">
                <a:solidFill>
                  <a:schemeClr val="accent2">
                    <a:lumMod val="60000"/>
                    <a:lumOff val="40000"/>
                  </a:schemeClr>
                </a:solidFill>
              </a:rPr>
              <a:t>Barbie’s restaurant</a:t>
            </a:r>
            <a:r>
              <a:rPr lang="en-CA" dirty="0">
                <a:solidFill>
                  <a:schemeClr val="bg1"/>
                </a:solidFill>
              </a:rPr>
              <a:t>); and that </a:t>
            </a:r>
            <a:r>
              <a:rPr lang="en-CA" dirty="0">
                <a:solidFill>
                  <a:srgbClr val="FFFF00"/>
                </a:solidFill>
              </a:rPr>
              <a:t>only in exceptional circumstances can confusion be found when there is no connection between the products or services</a:t>
            </a:r>
            <a:r>
              <a:rPr lang="en-CA" dirty="0">
                <a:solidFill>
                  <a:schemeClr val="bg1"/>
                </a:solidFill>
              </a:rPr>
              <a:t>.</a:t>
            </a:r>
            <a:endParaRPr lang="en-CA" i="1" u="sng" dirty="0">
              <a:solidFill>
                <a:schemeClr val="bg1"/>
              </a:solidFill>
            </a:endParaRPr>
          </a:p>
          <a:p>
            <a:pPr>
              <a:defRPr/>
            </a:pPr>
            <a:r>
              <a:rPr lang="en-CA" dirty="0">
                <a:solidFill>
                  <a:srgbClr val="FFFF00"/>
                </a:solidFill>
              </a:rPr>
              <a:t>Test articulated by SCC </a:t>
            </a:r>
            <a:r>
              <a:rPr lang="en-CA" dirty="0">
                <a:solidFill>
                  <a:schemeClr val="bg1"/>
                </a:solidFill>
              </a:rPr>
              <a:t>was that </a:t>
            </a:r>
            <a:r>
              <a:rPr lang="en-CA" dirty="0">
                <a:solidFill>
                  <a:srgbClr val="FFFF00"/>
                </a:solidFill>
              </a:rPr>
              <a:t>for famous and non-famous marks alike</a:t>
            </a:r>
            <a:r>
              <a:rPr lang="en-CA" dirty="0">
                <a:solidFill>
                  <a:schemeClr val="bg1"/>
                </a:solidFill>
              </a:rPr>
              <a:t>, </a:t>
            </a:r>
            <a:r>
              <a:rPr lang="en-CA" dirty="0">
                <a:solidFill>
                  <a:srgbClr val="FF0000"/>
                </a:solidFill>
              </a:rPr>
              <a:t>whether </a:t>
            </a:r>
            <a:r>
              <a:rPr lang="en-CA" dirty="0">
                <a:solidFill>
                  <a:schemeClr val="bg1"/>
                </a:solidFill>
              </a:rPr>
              <a:t>there is </a:t>
            </a:r>
            <a:r>
              <a:rPr lang="en-CA" dirty="0">
                <a:solidFill>
                  <a:srgbClr val="FF0000"/>
                </a:solidFill>
                <a:latin typeface="Comic Sans MS" panose="030F0902030302020204" pitchFamily="66" charset="0"/>
              </a:rPr>
              <a:t>confusion</a:t>
            </a:r>
            <a:r>
              <a:rPr lang="en-CA" dirty="0">
                <a:solidFill>
                  <a:schemeClr val="bg1"/>
                </a:solidFill>
              </a:rPr>
              <a:t> in the s. 6(2) sense, </a:t>
            </a:r>
            <a:r>
              <a:rPr lang="en-CA" dirty="0">
                <a:solidFill>
                  <a:srgbClr val="FF0000"/>
                </a:solidFill>
              </a:rPr>
              <a:t>is determined by if the consumer thinks that the goods come from the same source</a:t>
            </a:r>
            <a:r>
              <a:rPr lang="en-CA" dirty="0">
                <a:solidFill>
                  <a:schemeClr val="bg1"/>
                </a:solidFill>
              </a:rPr>
              <a:t>. This question has must be analyzed in all the circumstances (as set out in s. 6(5) and beyond).</a:t>
            </a:r>
            <a:endParaRPr lang="en-CA" sz="1200" dirty="0">
              <a:solidFill>
                <a:schemeClr val="bg1"/>
              </a:solidFill>
            </a:endParaRPr>
          </a:p>
          <a:p>
            <a:pPr>
              <a:defRPr/>
            </a:pPr>
            <a:r>
              <a:rPr lang="en-CA" dirty="0">
                <a:solidFill>
                  <a:schemeClr val="bg1"/>
                </a:solidFill>
              </a:rPr>
              <a:t>The </a:t>
            </a:r>
            <a:r>
              <a:rPr lang="en-CA" dirty="0">
                <a:solidFill>
                  <a:srgbClr val="FFFF00"/>
                </a:solidFill>
              </a:rPr>
              <a:t>nature of the wares is important</a:t>
            </a:r>
            <a:r>
              <a:rPr lang="en-CA" dirty="0">
                <a:solidFill>
                  <a:schemeClr val="bg1"/>
                </a:solidFill>
              </a:rPr>
              <a:t>: </a:t>
            </a:r>
            <a:endParaRPr lang="en-CA" sz="1200" dirty="0">
              <a:solidFill>
                <a:schemeClr val="bg1"/>
              </a:solidFill>
            </a:endParaRPr>
          </a:p>
          <a:p>
            <a:pPr lvl="1">
              <a:buFont typeface="Courier New" panose="02070309020205020404" pitchFamily="49" charset="0"/>
              <a:buChar char="o"/>
              <a:defRPr/>
            </a:pPr>
            <a:r>
              <a:rPr lang="en-CA" sz="3300" dirty="0">
                <a:solidFill>
                  <a:schemeClr val="bg1"/>
                </a:solidFill>
              </a:rPr>
              <a:t>It is one of the criteria in 6(5)</a:t>
            </a:r>
          </a:p>
          <a:p>
            <a:pPr lvl="1">
              <a:buFont typeface="Courier New" panose="02070309020205020404" pitchFamily="49" charset="0"/>
              <a:buChar char="o"/>
              <a:defRPr/>
            </a:pPr>
            <a:r>
              <a:rPr lang="en-CA" sz="3300" dirty="0">
                <a:solidFill>
                  <a:schemeClr val="bg1"/>
                </a:solidFill>
              </a:rPr>
              <a:t>In cases involving famous marks it is likely to be an important factor (i.e., </a:t>
            </a:r>
            <a:r>
              <a:rPr lang="en-CA" sz="3300" dirty="0">
                <a:solidFill>
                  <a:schemeClr val="accent2">
                    <a:lumMod val="60000"/>
                    <a:lumOff val="40000"/>
                  </a:schemeClr>
                </a:solidFill>
              </a:rPr>
              <a:t>Barbie doll </a:t>
            </a:r>
            <a:r>
              <a:rPr lang="en-CA" sz="3300" dirty="0">
                <a:solidFill>
                  <a:schemeClr val="bg1"/>
                </a:solidFill>
              </a:rPr>
              <a:t>and </a:t>
            </a:r>
            <a:r>
              <a:rPr lang="en-CA" sz="3300" dirty="0">
                <a:solidFill>
                  <a:schemeClr val="accent2">
                    <a:lumMod val="60000"/>
                    <a:lumOff val="40000"/>
                  </a:schemeClr>
                </a:solidFill>
              </a:rPr>
              <a:t>Barbie’s restaurants</a:t>
            </a:r>
            <a:r>
              <a:rPr lang="en-CA" sz="3300" dirty="0">
                <a:solidFill>
                  <a:schemeClr val="bg1"/>
                </a:solidFill>
              </a:rPr>
              <a:t>), as fame can possibly carry the mark across product lines. </a:t>
            </a:r>
          </a:p>
          <a:p>
            <a:pPr>
              <a:defRPr/>
            </a:pPr>
            <a:r>
              <a:rPr lang="en-CA" b="1" dirty="0">
                <a:solidFill>
                  <a:srgbClr val="FFFF00"/>
                </a:solidFill>
              </a:rPr>
              <a:t>SCC emphasized in Mattel is that you do not have to establish a connection between the goods and</a:t>
            </a:r>
            <a:r>
              <a:rPr lang="en-CA" b="1" dirty="0">
                <a:solidFill>
                  <a:srgbClr val="FF0000"/>
                </a:solidFill>
              </a:rPr>
              <a:t>/</a:t>
            </a:r>
            <a:r>
              <a:rPr lang="en-CA" b="1" dirty="0">
                <a:solidFill>
                  <a:srgbClr val="FFFF00"/>
                </a:solidFill>
              </a:rPr>
              <a:t>or services for a finding of </a:t>
            </a:r>
            <a:r>
              <a:rPr lang="en-CA" b="1" dirty="0">
                <a:solidFill>
                  <a:srgbClr val="FF0000"/>
                </a:solidFill>
                <a:latin typeface="Comic Sans MS" panose="030F0902030302020204" pitchFamily="66" charset="0"/>
              </a:rPr>
              <a:t>confusion</a:t>
            </a:r>
            <a:r>
              <a:rPr lang="en-CA" b="1" dirty="0">
                <a:solidFill>
                  <a:srgbClr val="FFFF00"/>
                </a:solidFill>
              </a:rPr>
              <a:t> to be made out. </a:t>
            </a:r>
            <a:endParaRPr lang="en-CA" dirty="0">
              <a:solidFill>
                <a:srgbClr val="FFFF00"/>
              </a:solidFill>
            </a:endParaRPr>
          </a:p>
          <a:p>
            <a:pPr>
              <a:defRPr/>
            </a:pPr>
            <a:endParaRPr lang="en-US" dirty="0"/>
          </a:p>
        </p:txBody>
      </p:sp>
      <p:sp>
        <p:nvSpPr>
          <p:cNvPr id="253955" name="Slide Number Placeholder 3">
            <a:extLst>
              <a:ext uri="{FF2B5EF4-FFF2-40B4-BE49-F238E27FC236}">
                <a16:creationId xmlns:a16="http://schemas.microsoft.com/office/drawing/2014/main" id="{C0540C1F-F903-E128-BDCF-DA59B92F92D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8350858-3CD0-6444-ABD0-598F9BD27BA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5797-78F9-D092-E9C3-AD144087292D}"/>
              </a:ext>
            </a:extLst>
          </p:cNvPr>
          <p:cNvSpPr>
            <a:spLocks noGrp="1"/>
          </p:cNvSpPr>
          <p:nvPr>
            <p:ph type="title"/>
          </p:nvPr>
        </p:nvSpPr>
        <p:spPr>
          <a:xfrm>
            <a:off x="1811338" y="14288"/>
            <a:ext cx="5846762" cy="985837"/>
          </a:xfrm>
        </p:spPr>
        <p:txBody>
          <a:bodyPr>
            <a:noAutofit/>
          </a:bodyPr>
          <a:lstStyle/>
          <a:p>
            <a:pPr>
              <a:defRPr/>
            </a:pPr>
            <a:r>
              <a:rPr lang="en-US" sz="4500" b="1" dirty="0">
                <a:solidFill>
                  <a:srgbClr val="FFFF00"/>
                </a:solidFill>
                <a:latin typeface="+mn-lt"/>
              </a:rPr>
              <a:t>Tips</a:t>
            </a:r>
            <a:r>
              <a:rPr lang="en-US" sz="4500" b="1" dirty="0">
                <a:solidFill>
                  <a:schemeClr val="bg1"/>
                </a:solidFill>
                <a:latin typeface="+mn-lt"/>
              </a:rPr>
              <a:t>:</a:t>
            </a:r>
          </a:p>
        </p:txBody>
      </p:sp>
      <p:sp>
        <p:nvSpPr>
          <p:cNvPr id="75778" name="Content Placeholder 2">
            <a:extLst>
              <a:ext uri="{FF2B5EF4-FFF2-40B4-BE49-F238E27FC236}">
                <a16:creationId xmlns:a16="http://schemas.microsoft.com/office/drawing/2014/main" id="{6910D35D-6C89-AA07-3F98-7FC3D27FA1F3}"/>
              </a:ext>
            </a:extLst>
          </p:cNvPr>
          <p:cNvSpPr>
            <a:spLocks noGrp="1" noChangeArrowheads="1"/>
          </p:cNvSpPr>
          <p:nvPr>
            <p:ph sz="quarter" idx="10"/>
          </p:nvPr>
        </p:nvSpPr>
        <p:spPr bwMode="auto">
          <a:xfrm>
            <a:off x="1485900" y="1285875"/>
            <a:ext cx="6515100" cy="3152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4500">
                <a:solidFill>
                  <a:schemeClr val="bg1"/>
                </a:solidFill>
              </a:rPr>
              <a:t>Don’t feel your posts have to be perfect. </a:t>
            </a:r>
            <a:r>
              <a:rPr lang="en-US" altLang="en-US" sz="4500">
                <a:solidFill>
                  <a:srgbClr val="FFFF00"/>
                </a:solidFill>
              </a:rPr>
              <a:t>Engaging and engaging others is the key</a:t>
            </a:r>
            <a:r>
              <a:rPr lang="en-US" altLang="en-US" sz="4500">
                <a:solidFill>
                  <a:schemeClr val="bg1"/>
                </a:solidFill>
              </a:rPr>
              <a:t>.</a:t>
            </a:r>
          </a:p>
          <a:p>
            <a:pPr marL="0" indent="0">
              <a:buFont typeface="Arial" panose="020B0604020202020204" pitchFamily="34" charset="0"/>
              <a:buNone/>
            </a:pPr>
            <a:endParaRPr lang="en-US" altLang="en-US" sz="3600">
              <a:solidFill>
                <a:schemeClr val="bg1"/>
              </a:solidFill>
            </a:endParaRPr>
          </a:p>
        </p:txBody>
      </p:sp>
    </p:spTree>
    <p:extLst>
      <p:ext uri="{BB962C8B-B14F-4D97-AF65-F5344CB8AC3E}">
        <p14:creationId xmlns:p14="http://schemas.microsoft.com/office/powerpoint/2010/main" val="165915885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5">
            <a:extLst>
              <a:ext uri="{FF2B5EF4-FFF2-40B4-BE49-F238E27FC236}">
                <a16:creationId xmlns:a16="http://schemas.microsoft.com/office/drawing/2014/main" id="{1D3D3004-7C72-ADE9-539D-991B997B0A22}"/>
              </a:ext>
            </a:extLst>
          </p:cNvPr>
          <p:cNvSpPr>
            <a:spLocks noGrp="1" noChangeArrowheads="1"/>
          </p:cNvSpPr>
          <p:nvPr>
            <p:ph type="title"/>
          </p:nvPr>
        </p:nvSpPr>
        <p:spPr bwMode="auto">
          <a:xfrm>
            <a:off x="250825" y="92075"/>
            <a:ext cx="8569325" cy="679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Trademarks</a:t>
            </a:r>
            <a:r>
              <a:rPr lang="en-US" altLang="en-US" sz="3600" b="1">
                <a:solidFill>
                  <a:srgbClr val="FF0000"/>
                </a:solidFill>
              </a:rPr>
              <a:t>:</a:t>
            </a:r>
            <a:r>
              <a:rPr lang="en-US" altLang="en-US" sz="3600" b="1"/>
              <a:t> </a:t>
            </a:r>
            <a:r>
              <a:rPr lang="en-US" altLang="en-US" sz="3600">
                <a:solidFill>
                  <a:schemeClr val="bg1"/>
                </a:solidFill>
                <a:latin typeface="Comic Sans MS" panose="030F0902030302020204" pitchFamily="66" charset="0"/>
              </a:rPr>
              <a:t>Confusion</a:t>
            </a:r>
            <a:r>
              <a:rPr lang="en-US" altLang="en-US" sz="3600">
                <a:solidFill>
                  <a:schemeClr val="bg1"/>
                </a:solidFill>
              </a:rPr>
              <a:t> </a:t>
            </a:r>
            <a:r>
              <a:rPr lang="en-US" altLang="en-US" sz="3600">
                <a:solidFill>
                  <a:srgbClr val="FF0000"/>
                </a:solidFill>
              </a:rPr>
              <a:t>– </a:t>
            </a:r>
            <a:r>
              <a:rPr lang="en-US" altLang="en-US" sz="3600">
                <a:solidFill>
                  <a:schemeClr val="bg1"/>
                </a:solidFill>
              </a:rPr>
              <a:t>Test Person</a:t>
            </a:r>
            <a:endParaRPr lang="en-US" altLang="en-US" sz="3600" b="1"/>
          </a:p>
        </p:txBody>
      </p:sp>
      <p:sp>
        <p:nvSpPr>
          <p:cNvPr id="2" name="Content Placeholder 1">
            <a:extLst>
              <a:ext uri="{FF2B5EF4-FFF2-40B4-BE49-F238E27FC236}">
                <a16:creationId xmlns:a16="http://schemas.microsoft.com/office/drawing/2014/main" id="{2715DE6D-3193-C1BA-BCD4-2780BA6AC7C0}"/>
              </a:ext>
            </a:extLst>
          </p:cNvPr>
          <p:cNvSpPr>
            <a:spLocks noGrp="1"/>
          </p:cNvSpPr>
          <p:nvPr>
            <p:ph idx="1"/>
          </p:nvPr>
        </p:nvSpPr>
        <p:spPr>
          <a:xfrm>
            <a:off x="0" y="987425"/>
            <a:ext cx="8893175" cy="3784600"/>
          </a:xfrm>
        </p:spPr>
        <p:txBody>
          <a:bodyPr>
            <a:normAutofit lnSpcReduction="10000"/>
          </a:bodyPr>
          <a:lstStyle/>
          <a:p>
            <a:pPr>
              <a:defRPr/>
            </a:pPr>
            <a:r>
              <a:rPr lang="en-CA" sz="1875" dirty="0">
                <a:solidFill>
                  <a:srgbClr val="FF0000"/>
                </a:solidFill>
              </a:rPr>
              <a:t>Important question</a:t>
            </a:r>
            <a:r>
              <a:rPr lang="en-CA" sz="1875" dirty="0">
                <a:solidFill>
                  <a:schemeClr val="bg1"/>
                </a:solidFill>
              </a:rPr>
              <a:t>: </a:t>
            </a:r>
            <a:r>
              <a:rPr lang="en-CA" sz="1875" dirty="0">
                <a:solidFill>
                  <a:srgbClr val="FFFF00"/>
                </a:solidFill>
              </a:rPr>
              <a:t>F</a:t>
            </a:r>
            <a:r>
              <a:rPr lang="en-CA" sz="1875" b="1" dirty="0">
                <a:solidFill>
                  <a:srgbClr val="FFFF00"/>
                </a:solidFill>
              </a:rPr>
              <a:t>rom what perspective should consumer </a:t>
            </a:r>
            <a:r>
              <a:rPr lang="en-CA" sz="1875" b="1" dirty="0">
                <a:solidFill>
                  <a:srgbClr val="FFFF00"/>
                </a:solidFill>
                <a:latin typeface="Comic Sans MS" panose="030F0902030302020204" pitchFamily="66" charset="0"/>
              </a:rPr>
              <a:t>confusion</a:t>
            </a:r>
            <a:r>
              <a:rPr lang="en-CA" sz="1875" b="1" dirty="0">
                <a:solidFill>
                  <a:srgbClr val="FFFF00"/>
                </a:solidFill>
              </a:rPr>
              <a:t> be analyzed</a:t>
            </a:r>
            <a:r>
              <a:rPr lang="en-CA" sz="1875" b="1" dirty="0">
                <a:solidFill>
                  <a:srgbClr val="FF0000"/>
                </a:solidFill>
              </a:rPr>
              <a:t>?</a:t>
            </a:r>
            <a:r>
              <a:rPr lang="en-CA" sz="1875" b="1" dirty="0">
                <a:solidFill>
                  <a:schemeClr val="bg1"/>
                </a:solidFill>
              </a:rPr>
              <a:t> </a:t>
            </a:r>
            <a:r>
              <a:rPr lang="en-CA" sz="1875" b="1" dirty="0">
                <a:solidFill>
                  <a:srgbClr val="FFFF00"/>
                </a:solidFill>
              </a:rPr>
              <a:t>Who is the test person for the purpose of the confusion analysis</a:t>
            </a:r>
            <a:r>
              <a:rPr lang="en-CA" sz="1875" b="1" dirty="0">
                <a:solidFill>
                  <a:srgbClr val="FF0000"/>
                </a:solidFill>
              </a:rPr>
              <a:t>?</a:t>
            </a:r>
            <a:r>
              <a:rPr lang="en-CA" sz="1875" b="1" dirty="0">
                <a:solidFill>
                  <a:schemeClr val="bg1"/>
                </a:solidFill>
              </a:rPr>
              <a:t> </a:t>
            </a:r>
            <a:endParaRPr lang="en-CA" sz="1875" dirty="0">
              <a:solidFill>
                <a:schemeClr val="bg1"/>
              </a:solidFill>
            </a:endParaRPr>
          </a:p>
          <a:p>
            <a:pPr>
              <a:defRPr/>
            </a:pPr>
            <a:r>
              <a:rPr lang="en-CA" sz="1875" dirty="0">
                <a:solidFill>
                  <a:schemeClr val="bg1"/>
                </a:solidFill>
              </a:rPr>
              <a:t>Addressed by SCC in </a:t>
            </a:r>
            <a:r>
              <a:rPr lang="en-CA" sz="1875" i="1" u="sng" dirty="0">
                <a:solidFill>
                  <a:schemeClr val="bg1"/>
                </a:solidFill>
              </a:rPr>
              <a:t>Mattel</a:t>
            </a:r>
            <a:r>
              <a:rPr lang="en-CA" sz="1875" i="1" dirty="0">
                <a:solidFill>
                  <a:schemeClr val="bg1"/>
                </a:solidFill>
              </a:rPr>
              <a:t>. </a:t>
            </a:r>
            <a:r>
              <a:rPr lang="en-CA" sz="1875" dirty="0">
                <a:solidFill>
                  <a:schemeClr val="bg1"/>
                </a:solidFill>
              </a:rPr>
              <a:t>A few “</a:t>
            </a:r>
            <a:r>
              <a:rPr lang="en-CA" sz="1875" dirty="0">
                <a:solidFill>
                  <a:srgbClr val="FFFF00"/>
                </a:solidFill>
              </a:rPr>
              <a:t>test people</a:t>
            </a:r>
            <a:r>
              <a:rPr lang="en-CA" sz="1875" dirty="0">
                <a:solidFill>
                  <a:schemeClr val="bg1"/>
                </a:solidFill>
              </a:rPr>
              <a:t>” were </a:t>
            </a:r>
            <a:r>
              <a:rPr lang="en-CA" sz="1875" dirty="0">
                <a:solidFill>
                  <a:srgbClr val="FFFF00"/>
                </a:solidFill>
              </a:rPr>
              <a:t>rejected</a:t>
            </a:r>
            <a:r>
              <a:rPr lang="en-CA" sz="1875" dirty="0">
                <a:solidFill>
                  <a:schemeClr val="bg1"/>
                </a:solidFill>
              </a:rPr>
              <a:t>:</a:t>
            </a:r>
          </a:p>
          <a:p>
            <a:pPr marL="685800" lvl="1" indent="-342900">
              <a:buFont typeface="+mj-lt"/>
              <a:buAutoNum type="arabicPeriod"/>
              <a:defRPr/>
            </a:pPr>
            <a:r>
              <a:rPr lang="en-CA" sz="1875" dirty="0">
                <a:solidFill>
                  <a:schemeClr val="bg1"/>
                </a:solidFill>
              </a:rPr>
              <a:t>The careful and diligent purchaser</a:t>
            </a:r>
          </a:p>
          <a:p>
            <a:pPr marL="685800" lvl="1" indent="-342900">
              <a:buFont typeface="+mj-lt"/>
              <a:buAutoNum type="arabicPeriod"/>
              <a:defRPr/>
            </a:pPr>
            <a:r>
              <a:rPr lang="en-CA" sz="1875" dirty="0">
                <a:solidFill>
                  <a:schemeClr val="bg1"/>
                </a:solidFill>
              </a:rPr>
              <a:t>The “moron in a hurry”</a:t>
            </a:r>
          </a:p>
          <a:p>
            <a:pPr>
              <a:defRPr/>
            </a:pPr>
            <a:r>
              <a:rPr lang="en-CA" sz="1875" dirty="0">
                <a:solidFill>
                  <a:srgbClr val="FFFF00"/>
                </a:solidFill>
              </a:rPr>
              <a:t>SCC adopted</a:t>
            </a:r>
            <a:r>
              <a:rPr lang="en-CA" sz="1875" dirty="0">
                <a:solidFill>
                  <a:schemeClr val="bg1"/>
                </a:solidFill>
              </a:rPr>
              <a:t> the </a:t>
            </a:r>
            <a:r>
              <a:rPr lang="en-CA" sz="1875" b="1" dirty="0">
                <a:solidFill>
                  <a:srgbClr val="FF0000"/>
                </a:solidFill>
              </a:rPr>
              <a:t>ordinary hurried purchaser</a:t>
            </a:r>
            <a:r>
              <a:rPr lang="en-CA" sz="1875" dirty="0">
                <a:solidFill>
                  <a:srgbClr val="FF0000"/>
                </a:solidFill>
              </a:rPr>
              <a:t> </a:t>
            </a:r>
            <a:r>
              <a:rPr lang="en-CA" sz="1875" dirty="0">
                <a:solidFill>
                  <a:schemeClr val="bg1"/>
                </a:solidFill>
              </a:rPr>
              <a:t>and looked at the probability of the average person with average intellect acting with ordinary caution being deceived. Points to consider:</a:t>
            </a:r>
          </a:p>
          <a:p>
            <a:pPr marL="685800" lvl="1" indent="-342900">
              <a:buFont typeface="+mj-lt"/>
              <a:buAutoNum type="arabicPeriod"/>
              <a:defRPr/>
            </a:pPr>
            <a:r>
              <a:rPr lang="en-CA" sz="1875" dirty="0">
                <a:solidFill>
                  <a:srgbClr val="FFFF00"/>
                </a:solidFill>
              </a:rPr>
              <a:t>Give the average consumer some credit</a:t>
            </a:r>
            <a:r>
              <a:rPr lang="en-CA" sz="1875" dirty="0">
                <a:solidFill>
                  <a:schemeClr val="bg1"/>
                </a:solidFill>
              </a:rPr>
              <a:t> – don’t assume that they’re totally devoid of intelligence, normal powers of recollection, or are totally unaware or uninformed.</a:t>
            </a:r>
          </a:p>
          <a:p>
            <a:pPr marL="685800" lvl="1" indent="-342900">
              <a:buFont typeface="+mj-lt"/>
              <a:buAutoNum type="arabicPeriod"/>
              <a:defRPr/>
            </a:pPr>
            <a:r>
              <a:rPr lang="en-CA" sz="1875" dirty="0">
                <a:solidFill>
                  <a:schemeClr val="bg1"/>
                </a:solidFill>
              </a:rPr>
              <a:t>More </a:t>
            </a:r>
            <a:r>
              <a:rPr lang="en-CA" sz="1875" dirty="0">
                <a:solidFill>
                  <a:srgbClr val="FFFF00"/>
                </a:solidFill>
              </a:rPr>
              <a:t>care taken/attention </a:t>
            </a:r>
            <a:r>
              <a:rPr lang="en-CA" sz="1875" dirty="0">
                <a:solidFill>
                  <a:schemeClr val="bg1"/>
                </a:solidFill>
              </a:rPr>
              <a:t>given </a:t>
            </a:r>
            <a:r>
              <a:rPr lang="en-CA" sz="1875" dirty="0">
                <a:solidFill>
                  <a:srgbClr val="FFFF00"/>
                </a:solidFill>
              </a:rPr>
              <a:t>to big purchases </a:t>
            </a:r>
            <a:r>
              <a:rPr lang="en-CA" sz="1875" dirty="0">
                <a:solidFill>
                  <a:schemeClr val="bg1"/>
                </a:solidFill>
              </a:rPr>
              <a:t>(car as opposed to toy)</a:t>
            </a:r>
          </a:p>
          <a:p>
            <a:pPr>
              <a:defRPr/>
            </a:pPr>
            <a:endParaRPr lang="en-US" dirty="0"/>
          </a:p>
        </p:txBody>
      </p:sp>
      <p:sp>
        <p:nvSpPr>
          <p:cNvPr id="258051" name="Slide Number Placeholder 3">
            <a:extLst>
              <a:ext uri="{FF2B5EF4-FFF2-40B4-BE49-F238E27FC236}">
                <a16:creationId xmlns:a16="http://schemas.microsoft.com/office/drawing/2014/main" id="{4035EE5A-2D87-7251-D3D2-DEBE2ED102D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2C31BF2-BBD3-7A4D-AE90-7B239FDDAC3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150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2755C7-9F35-9870-FFB3-58EA245E26CA}"/>
              </a:ext>
            </a:extLst>
          </p:cNvPr>
          <p:cNvSpPr>
            <a:spLocks noGrp="1"/>
          </p:cNvSpPr>
          <p:nvPr>
            <p:ph type="title"/>
          </p:nvPr>
        </p:nvSpPr>
        <p:spPr>
          <a:xfrm>
            <a:off x="1485900" y="104775"/>
            <a:ext cx="6172200" cy="6667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latin typeface="Comic Sans MS" panose="030F0902030302020204" pitchFamily="66" charset="0"/>
            </a:endParaRPr>
          </a:p>
        </p:txBody>
      </p:sp>
      <p:sp>
        <p:nvSpPr>
          <p:cNvPr id="273410" name="Content Placeholder 1">
            <a:extLst>
              <a:ext uri="{FF2B5EF4-FFF2-40B4-BE49-F238E27FC236}">
                <a16:creationId xmlns:a16="http://schemas.microsoft.com/office/drawing/2014/main" id="{6B325D32-808B-6F3A-FA76-218F6EADBA2E}"/>
              </a:ext>
            </a:extLst>
          </p:cNvPr>
          <p:cNvSpPr>
            <a:spLocks noGrp="1" noChangeArrowheads="1"/>
          </p:cNvSpPr>
          <p:nvPr>
            <p:ph idx="1"/>
          </p:nvPr>
        </p:nvSpPr>
        <p:spPr bwMode="auto">
          <a:xfrm>
            <a:off x="287338" y="987425"/>
            <a:ext cx="8569325" cy="405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300" i="1">
                <a:solidFill>
                  <a:schemeClr val="bg1"/>
                </a:solidFill>
              </a:rPr>
              <a:t>Masterpiece Inc. v. Alavida Lifestyles Inc,</a:t>
            </a:r>
            <a:r>
              <a:rPr lang="en-US" altLang="en-US" sz="2300" i="1">
                <a:solidFill>
                  <a:srgbClr val="00B0F0"/>
                </a:solidFill>
              </a:rPr>
              <a:t> </a:t>
            </a:r>
            <a:r>
              <a:rPr lang="en-US" altLang="en-US" sz="2300">
                <a:solidFill>
                  <a:schemeClr val="bg1"/>
                </a:solidFill>
              </a:rPr>
              <a:t>2011 SCC 27</a:t>
            </a:r>
          </a:p>
          <a:p>
            <a:pPr marL="0" indent="0">
              <a:buFont typeface="Arial" panose="020B0604020202020204" pitchFamily="34" charset="0"/>
              <a:buNone/>
            </a:pPr>
            <a:r>
              <a:rPr lang="en-CA" altLang="en-US" sz="2300">
                <a:solidFill>
                  <a:srgbClr val="FF0000"/>
                </a:solidFill>
              </a:rPr>
              <a:t>Issue:</a:t>
            </a:r>
            <a:r>
              <a:rPr lang="en-CA" altLang="en-US" sz="2300">
                <a:solidFill>
                  <a:schemeClr val="bg1"/>
                </a:solidFill>
              </a:rPr>
              <a:t> </a:t>
            </a:r>
            <a:r>
              <a:rPr lang="en-CA" altLang="en-US" sz="2300">
                <a:solidFill>
                  <a:srgbClr val="FFFF00"/>
                </a:solidFill>
              </a:rPr>
              <a:t>Whether </a:t>
            </a:r>
            <a:r>
              <a:rPr lang="en-CA" altLang="en-US" sz="2300">
                <a:solidFill>
                  <a:schemeClr val="bg1"/>
                </a:solidFill>
              </a:rPr>
              <a:t>the </a:t>
            </a:r>
            <a:r>
              <a:rPr lang="en-CA" altLang="en-US" sz="2300">
                <a:solidFill>
                  <a:srgbClr val="FF0000"/>
                </a:solidFill>
              </a:rPr>
              <a:t>trade-mark</a:t>
            </a:r>
            <a:r>
              <a:rPr lang="en-CA" altLang="en-US" sz="2300">
                <a:solidFill>
                  <a:schemeClr val="bg1"/>
                </a:solidFill>
              </a:rPr>
              <a:t> “</a:t>
            </a:r>
            <a:r>
              <a:rPr lang="en-CA" altLang="en-US" sz="2300">
                <a:solidFill>
                  <a:srgbClr val="FF0000"/>
                </a:solidFill>
              </a:rPr>
              <a:t>Masterpiece Living</a:t>
            </a:r>
            <a:r>
              <a:rPr lang="en-CA" altLang="en-US" sz="2300">
                <a:solidFill>
                  <a:schemeClr val="bg1"/>
                </a:solidFill>
              </a:rPr>
              <a:t>”, proposed and subsequently registered by Alavida Lifestyles Inc. (“</a:t>
            </a:r>
            <a:r>
              <a:rPr lang="en-CA" altLang="en-US" sz="2300">
                <a:solidFill>
                  <a:srgbClr val="FF0000"/>
                </a:solidFill>
              </a:rPr>
              <a:t>Alavida</a:t>
            </a:r>
            <a:r>
              <a:rPr lang="en-CA" altLang="en-US" sz="2300">
                <a:solidFill>
                  <a:schemeClr val="bg1"/>
                </a:solidFill>
              </a:rPr>
              <a:t>”), a company entering the retirement residence industry </a:t>
            </a:r>
            <a:r>
              <a:rPr lang="en-CA" altLang="en-US" sz="2300">
                <a:solidFill>
                  <a:srgbClr val="FF0000"/>
                </a:solidFill>
              </a:rPr>
              <a:t>in Ontario</a:t>
            </a:r>
            <a:r>
              <a:rPr lang="en-CA" altLang="en-US" sz="2300">
                <a:solidFill>
                  <a:schemeClr val="bg1"/>
                </a:solidFill>
              </a:rPr>
              <a:t>, was [at the time it applied for registration – namely </a:t>
            </a:r>
            <a:r>
              <a:rPr lang="en-CA" altLang="en-US" sz="2300">
                <a:solidFill>
                  <a:srgbClr val="FF0000"/>
                </a:solidFill>
              </a:rPr>
              <a:t>December 1, 2005</a:t>
            </a:r>
            <a:r>
              <a:rPr lang="en-CA" altLang="en-US" sz="2300">
                <a:solidFill>
                  <a:schemeClr val="bg1"/>
                </a:solidFill>
              </a:rPr>
              <a:t>] </a:t>
            </a:r>
            <a:r>
              <a:rPr lang="en-CA" altLang="en-US" sz="2300">
                <a:solidFill>
                  <a:srgbClr val="92D050"/>
                </a:solidFill>
                <a:latin typeface="Comic Sans MS" panose="030F0902030302020204" pitchFamily="66" charset="0"/>
              </a:rPr>
              <a:t>confusing</a:t>
            </a:r>
            <a:r>
              <a:rPr lang="en-CA" altLang="en-US" sz="2300">
                <a:solidFill>
                  <a:srgbClr val="92D050"/>
                </a:solidFill>
              </a:rPr>
              <a:t> with the </a:t>
            </a:r>
            <a:r>
              <a:rPr lang="en-CA" altLang="en-US" sz="2300">
                <a:solidFill>
                  <a:srgbClr val="00B0F0"/>
                </a:solidFill>
              </a:rPr>
              <a:t>unregistered trade-marks or trade-name</a:t>
            </a:r>
            <a:r>
              <a:rPr lang="en-CA" altLang="en-US" sz="2300">
                <a:solidFill>
                  <a:srgbClr val="FF0000"/>
                </a:solidFill>
              </a:rPr>
              <a:t> </a:t>
            </a:r>
            <a:r>
              <a:rPr lang="en-CA" altLang="en-US" sz="2300">
                <a:solidFill>
                  <a:schemeClr val="bg1"/>
                </a:solidFill>
              </a:rPr>
              <a:t>previously used by </a:t>
            </a:r>
            <a:r>
              <a:rPr lang="en-CA" altLang="en-US" sz="2300">
                <a:solidFill>
                  <a:srgbClr val="FF0000"/>
                </a:solidFill>
              </a:rPr>
              <a:t>Masterpiece Inc. </a:t>
            </a:r>
            <a:r>
              <a:rPr lang="en-CA" altLang="en-US" sz="2300">
                <a:solidFill>
                  <a:schemeClr val="bg1"/>
                </a:solidFill>
              </a:rPr>
              <a:t>in the retirement residence industry</a:t>
            </a:r>
            <a:r>
              <a:rPr lang="en-CA" altLang="en-US" sz="2300">
                <a:solidFill>
                  <a:srgbClr val="FFFF00"/>
                </a:solidFill>
              </a:rPr>
              <a:t> </a:t>
            </a:r>
            <a:r>
              <a:rPr lang="en-CA" altLang="en-US" sz="2300">
                <a:solidFill>
                  <a:srgbClr val="00B0F0"/>
                </a:solidFill>
              </a:rPr>
              <a:t>in Alberta </a:t>
            </a:r>
            <a:r>
              <a:rPr lang="en-CA" altLang="en-US" sz="2300">
                <a:solidFill>
                  <a:schemeClr val="bg1"/>
                </a:solidFill>
              </a:rPr>
              <a:t>(marks which included “Masterpiece the Art of Living”, “Masterpiece and the Art of Retirement Living”, and a stylized word “Masterpiece” alongside a butterfly logo).</a:t>
            </a:r>
          </a:p>
          <a:p>
            <a:pPr marL="0" indent="0">
              <a:buFont typeface="Arial" panose="020B0604020202020204" pitchFamily="34" charset="0"/>
              <a:buNone/>
            </a:pPr>
            <a:endParaRPr lang="en-US" altLang="en-US" sz="2400">
              <a:solidFill>
                <a:schemeClr val="bg1"/>
              </a:solidFill>
            </a:endParaRPr>
          </a:p>
        </p:txBody>
      </p:sp>
      <p:sp>
        <p:nvSpPr>
          <p:cNvPr id="273411" name="Slide Number Placeholder 3">
            <a:extLst>
              <a:ext uri="{FF2B5EF4-FFF2-40B4-BE49-F238E27FC236}">
                <a16:creationId xmlns:a16="http://schemas.microsoft.com/office/drawing/2014/main" id="{996A35E8-DAB9-E733-9B5D-2BB2BECD287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638235B-3A29-0E40-9260-04154ACDC35B}"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151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D0D3F0-CA00-FF0D-C108-E1204322A0B4}"/>
              </a:ext>
            </a:extLst>
          </p:cNvPr>
          <p:cNvSpPr>
            <a:spLocks noGrp="1"/>
          </p:cNvSpPr>
          <p:nvPr>
            <p:ph type="title"/>
          </p:nvPr>
        </p:nvSpPr>
        <p:spPr>
          <a:xfrm>
            <a:off x="1485900" y="69850"/>
            <a:ext cx="6172200" cy="630238"/>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latin typeface="Comic Sans MS" panose="030F0902030302020204" pitchFamily="66" charset="0"/>
              </a:rPr>
              <a:t>Confusion</a:t>
            </a:r>
            <a:r>
              <a:rPr lang="en-US" dirty="0">
                <a:solidFill>
                  <a:schemeClr val="bg1"/>
                </a:solidFill>
              </a:rPr>
              <a:t>	</a:t>
            </a:r>
          </a:p>
        </p:txBody>
      </p:sp>
      <p:sp>
        <p:nvSpPr>
          <p:cNvPr id="2" name="Content Placeholder 1">
            <a:extLst>
              <a:ext uri="{FF2B5EF4-FFF2-40B4-BE49-F238E27FC236}">
                <a16:creationId xmlns:a16="http://schemas.microsoft.com/office/drawing/2014/main" id="{CF06B166-846B-674B-0F36-633E401EA275}"/>
              </a:ext>
            </a:extLst>
          </p:cNvPr>
          <p:cNvSpPr>
            <a:spLocks noGrp="1"/>
          </p:cNvSpPr>
          <p:nvPr>
            <p:ph idx="1"/>
          </p:nvPr>
        </p:nvSpPr>
        <p:spPr>
          <a:xfrm>
            <a:off x="179388" y="820738"/>
            <a:ext cx="8785225" cy="4252912"/>
          </a:xfrm>
        </p:spPr>
        <p:txBody>
          <a:bodyPr>
            <a:normAutofit fontScale="47500" lnSpcReduction="20000"/>
          </a:bodyPr>
          <a:lstStyle/>
          <a:p>
            <a:pPr marL="0" indent="0">
              <a:lnSpc>
                <a:spcPct val="120000"/>
              </a:lnSpc>
              <a:buFont typeface="Arial" panose="020B0604020202020204" pitchFamily="34" charset="0"/>
              <a:buNone/>
              <a:defRPr/>
            </a:pPr>
            <a:r>
              <a:rPr lang="en-US" u="sng" dirty="0">
                <a:solidFill>
                  <a:srgbClr val="FF0000"/>
                </a:solidFill>
              </a:rPr>
              <a:t>Masterpiece Inc. </a:t>
            </a:r>
            <a:r>
              <a:rPr lang="en-US" u="sng" dirty="0">
                <a:solidFill>
                  <a:schemeClr val="bg1"/>
                </a:solidFill>
              </a:rPr>
              <a:t>v. </a:t>
            </a:r>
            <a:r>
              <a:rPr lang="en-US" u="sng" dirty="0" err="1">
                <a:solidFill>
                  <a:srgbClr val="00B0F0"/>
                </a:solidFill>
              </a:rPr>
              <a:t>Alavida</a:t>
            </a:r>
            <a:r>
              <a:rPr lang="en-US" u="sng" dirty="0">
                <a:solidFill>
                  <a:srgbClr val="00B0F0"/>
                </a:solidFill>
              </a:rPr>
              <a:t> Lifestyles Inc</a:t>
            </a:r>
            <a:r>
              <a:rPr lang="en-US" dirty="0">
                <a:solidFill>
                  <a:srgbClr val="00B0F0"/>
                </a:solidFill>
              </a:rPr>
              <a:t>., </a:t>
            </a:r>
            <a:r>
              <a:rPr lang="en-US" dirty="0">
                <a:solidFill>
                  <a:schemeClr val="bg1"/>
                </a:solidFill>
              </a:rPr>
              <a:t>2011 SCC 27</a:t>
            </a:r>
            <a:r>
              <a:rPr lang="en-US" dirty="0">
                <a:solidFill>
                  <a:srgbClr val="FF0000"/>
                </a:solidFill>
              </a:rPr>
              <a:t>:</a:t>
            </a:r>
            <a:r>
              <a:rPr lang="en-US" dirty="0">
                <a:solidFill>
                  <a:schemeClr val="bg1"/>
                </a:solidFill>
              </a:rPr>
              <a:t> The facts</a:t>
            </a:r>
          </a:p>
          <a:p>
            <a:pPr>
              <a:lnSpc>
                <a:spcPct val="120000"/>
              </a:lnSpc>
              <a:defRPr/>
            </a:pPr>
            <a:r>
              <a:rPr lang="en-CA" dirty="0">
                <a:solidFill>
                  <a:schemeClr val="bg1"/>
                </a:solidFill>
              </a:rPr>
              <a:t>Decision </a:t>
            </a:r>
            <a:r>
              <a:rPr lang="en-CA" dirty="0">
                <a:solidFill>
                  <a:srgbClr val="FFFF00"/>
                </a:solidFill>
              </a:rPr>
              <a:t>clarifies several issues </a:t>
            </a:r>
            <a:r>
              <a:rPr lang="en-CA" dirty="0">
                <a:solidFill>
                  <a:schemeClr val="bg1"/>
                </a:solidFill>
              </a:rPr>
              <a:t>related to the </a:t>
            </a:r>
            <a:r>
              <a:rPr lang="en-CA" dirty="0">
                <a:solidFill>
                  <a:srgbClr val="FF0000"/>
                </a:solidFill>
                <a:latin typeface="Comic Sans MS" panose="030F0902030302020204" pitchFamily="66" charset="0"/>
              </a:rPr>
              <a:t>confusion</a:t>
            </a:r>
            <a:r>
              <a:rPr lang="en-CA" dirty="0">
                <a:solidFill>
                  <a:srgbClr val="FF0000"/>
                </a:solidFill>
              </a:rPr>
              <a:t> analysis</a:t>
            </a:r>
            <a:r>
              <a:rPr lang="en-CA" dirty="0">
                <a:solidFill>
                  <a:schemeClr val="bg1"/>
                </a:solidFill>
              </a:rPr>
              <a:t>. </a:t>
            </a:r>
          </a:p>
          <a:p>
            <a:pPr>
              <a:lnSpc>
                <a:spcPct val="120000"/>
              </a:lnSpc>
              <a:defRPr/>
            </a:pPr>
            <a:r>
              <a:rPr lang="en-CA" dirty="0">
                <a:solidFill>
                  <a:schemeClr val="bg1"/>
                </a:solidFill>
              </a:rPr>
              <a:t>Question dealt with in this case is [para2] </a:t>
            </a:r>
            <a:r>
              <a:rPr lang="en-CA" dirty="0">
                <a:solidFill>
                  <a:srgbClr val="FFFF00"/>
                </a:solidFill>
              </a:rPr>
              <a:t>whether the trade-mark “Masterpiece Living”, </a:t>
            </a:r>
            <a:r>
              <a:rPr lang="en-CA" dirty="0">
                <a:solidFill>
                  <a:schemeClr val="bg1"/>
                </a:solidFill>
              </a:rPr>
              <a:t>proposed and subsequently </a:t>
            </a:r>
            <a:r>
              <a:rPr lang="en-CA" dirty="0">
                <a:solidFill>
                  <a:srgbClr val="FFFF00"/>
                </a:solidFill>
              </a:rPr>
              <a:t>registered by </a:t>
            </a:r>
            <a:r>
              <a:rPr lang="en-CA" dirty="0" err="1">
                <a:solidFill>
                  <a:srgbClr val="FFFF00"/>
                </a:solidFill>
              </a:rPr>
              <a:t>Alavida</a:t>
            </a:r>
            <a:r>
              <a:rPr lang="en-CA" dirty="0">
                <a:solidFill>
                  <a:srgbClr val="FFFF00"/>
                </a:solidFill>
              </a:rPr>
              <a:t> Lifestyles </a:t>
            </a:r>
            <a:r>
              <a:rPr lang="en-CA" dirty="0">
                <a:solidFill>
                  <a:schemeClr val="bg1"/>
                </a:solidFill>
              </a:rPr>
              <a:t>Inc. (“</a:t>
            </a:r>
            <a:r>
              <a:rPr lang="en-CA" dirty="0" err="1">
                <a:solidFill>
                  <a:schemeClr val="bg1"/>
                </a:solidFill>
              </a:rPr>
              <a:t>Alavida</a:t>
            </a:r>
            <a:r>
              <a:rPr lang="en-CA" dirty="0">
                <a:solidFill>
                  <a:schemeClr val="bg1"/>
                </a:solidFill>
              </a:rPr>
              <a:t>”), a company </a:t>
            </a:r>
            <a:r>
              <a:rPr lang="en-CA" dirty="0">
                <a:solidFill>
                  <a:srgbClr val="FF0000"/>
                </a:solidFill>
              </a:rPr>
              <a:t>entering</a:t>
            </a:r>
            <a:r>
              <a:rPr lang="en-CA" dirty="0">
                <a:solidFill>
                  <a:schemeClr val="bg1"/>
                </a:solidFill>
              </a:rPr>
              <a:t> the </a:t>
            </a:r>
            <a:r>
              <a:rPr lang="en-CA" dirty="0">
                <a:solidFill>
                  <a:srgbClr val="FFFF00"/>
                </a:solidFill>
              </a:rPr>
              <a:t>retirement residence industry in Ontario</a:t>
            </a:r>
            <a:r>
              <a:rPr lang="en-CA" dirty="0">
                <a:solidFill>
                  <a:schemeClr val="bg1"/>
                </a:solidFill>
              </a:rPr>
              <a:t>, was [at the time it applied for registration – namely December 1, 2005] </a:t>
            </a:r>
            <a:r>
              <a:rPr lang="en-CA" dirty="0">
                <a:solidFill>
                  <a:srgbClr val="FF0000"/>
                </a:solidFill>
                <a:latin typeface="Comic Sans MS" panose="030F0902030302020204" pitchFamily="66" charset="0"/>
              </a:rPr>
              <a:t>confusing</a:t>
            </a:r>
            <a:r>
              <a:rPr lang="en-CA" dirty="0">
                <a:solidFill>
                  <a:schemeClr val="bg1"/>
                </a:solidFill>
              </a:rPr>
              <a:t> </a:t>
            </a:r>
            <a:r>
              <a:rPr lang="en-CA" dirty="0">
                <a:solidFill>
                  <a:srgbClr val="FFFF00"/>
                </a:solidFill>
              </a:rPr>
              <a:t>with the </a:t>
            </a:r>
            <a:r>
              <a:rPr lang="en-CA" dirty="0">
                <a:solidFill>
                  <a:srgbClr val="FF0000"/>
                </a:solidFill>
              </a:rPr>
              <a:t>unregistered trade-marks or trade-name </a:t>
            </a:r>
            <a:r>
              <a:rPr lang="en-CA" dirty="0">
                <a:solidFill>
                  <a:srgbClr val="FFFF00"/>
                </a:solidFill>
              </a:rPr>
              <a:t>previously used by </a:t>
            </a:r>
            <a:r>
              <a:rPr lang="en-CA" dirty="0">
                <a:solidFill>
                  <a:schemeClr val="bg1"/>
                </a:solidFill>
              </a:rPr>
              <a:t>another company, </a:t>
            </a:r>
            <a:r>
              <a:rPr lang="en-CA" dirty="0">
                <a:solidFill>
                  <a:srgbClr val="FFFF00"/>
                </a:solidFill>
              </a:rPr>
              <a:t>Masterpiece Inc. in the retirement residence industry in Alberta </a:t>
            </a:r>
            <a:r>
              <a:rPr lang="en-CA" dirty="0">
                <a:solidFill>
                  <a:schemeClr val="bg1"/>
                </a:solidFill>
              </a:rPr>
              <a:t>(marks which included “Masterpiece the Art of Living”, “Masterpiece and the Art of Retirement Living”, and a stylized word “Masterpiece” alongside a butterfly logo).</a:t>
            </a:r>
          </a:p>
          <a:p>
            <a:pPr>
              <a:lnSpc>
                <a:spcPct val="120000"/>
              </a:lnSpc>
              <a:defRPr/>
            </a:pPr>
            <a:r>
              <a:rPr lang="en-CA" dirty="0">
                <a:solidFill>
                  <a:schemeClr val="bg1"/>
                </a:solidFill>
              </a:rPr>
              <a:t>Shortly after </a:t>
            </a:r>
            <a:r>
              <a:rPr lang="en-CA" dirty="0" err="1">
                <a:solidFill>
                  <a:schemeClr val="bg1"/>
                </a:solidFill>
              </a:rPr>
              <a:t>Alavida’s</a:t>
            </a:r>
            <a:r>
              <a:rPr lang="en-CA" dirty="0">
                <a:solidFill>
                  <a:schemeClr val="bg1"/>
                </a:solidFill>
              </a:rPr>
              <a:t> application, Masterpiece Inc. also started to use the TM “Masterpiece Living”.</a:t>
            </a:r>
          </a:p>
          <a:p>
            <a:pPr>
              <a:lnSpc>
                <a:spcPct val="120000"/>
              </a:lnSpc>
              <a:defRPr/>
            </a:pPr>
            <a:r>
              <a:rPr lang="en-CA" dirty="0">
                <a:solidFill>
                  <a:schemeClr val="bg1"/>
                </a:solidFill>
              </a:rPr>
              <a:t>January 2006 – Masterpiece Inc. applied to register Masterpiece as a TM; June 2006, it applied to register the TM Masterpiece Living. Both applications were denied on the basis that they were confusing with </a:t>
            </a:r>
            <a:r>
              <a:rPr lang="en-CA" dirty="0" err="1">
                <a:solidFill>
                  <a:schemeClr val="bg1"/>
                </a:solidFill>
              </a:rPr>
              <a:t>Alavida’s</a:t>
            </a:r>
            <a:r>
              <a:rPr lang="en-CA" dirty="0">
                <a:solidFill>
                  <a:schemeClr val="bg1"/>
                </a:solidFill>
              </a:rPr>
              <a:t> TM “Masterpiece Living” </a:t>
            </a:r>
          </a:p>
          <a:p>
            <a:pPr>
              <a:lnSpc>
                <a:spcPct val="120000"/>
              </a:lnSpc>
              <a:defRPr/>
            </a:pPr>
            <a:r>
              <a:rPr lang="en-CA" dirty="0">
                <a:solidFill>
                  <a:srgbClr val="FFFF00"/>
                </a:solidFill>
              </a:rPr>
              <a:t>Masterpiece Inc. then started this application to expunge </a:t>
            </a:r>
            <a:r>
              <a:rPr lang="en-CA" dirty="0" err="1">
                <a:solidFill>
                  <a:srgbClr val="FFFF00"/>
                </a:solidFill>
              </a:rPr>
              <a:t>Alavida’s</a:t>
            </a:r>
            <a:r>
              <a:rPr lang="en-CA" dirty="0">
                <a:solidFill>
                  <a:srgbClr val="FFFF00"/>
                </a:solidFill>
              </a:rPr>
              <a:t> registration of the term “Masterpiece Living”.</a:t>
            </a:r>
          </a:p>
          <a:p>
            <a:pPr>
              <a:defRPr/>
            </a:pPr>
            <a:endParaRPr lang="en-US" dirty="0">
              <a:solidFill>
                <a:schemeClr val="bg1"/>
              </a:solidFill>
            </a:endParaRPr>
          </a:p>
        </p:txBody>
      </p:sp>
      <p:sp>
        <p:nvSpPr>
          <p:cNvPr id="275459" name="Slide Number Placeholder 3">
            <a:extLst>
              <a:ext uri="{FF2B5EF4-FFF2-40B4-BE49-F238E27FC236}">
                <a16:creationId xmlns:a16="http://schemas.microsoft.com/office/drawing/2014/main" id="{AEC97D32-F7BB-8B67-55B5-7974745F315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6532AD8-E0F2-484B-916D-D6B11128F16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152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extBox 1">
            <a:extLst>
              <a:ext uri="{FF2B5EF4-FFF2-40B4-BE49-F238E27FC236}">
                <a16:creationId xmlns:a16="http://schemas.microsoft.com/office/drawing/2014/main" id="{C82ED9B5-2A0A-F259-DE6C-5295EB22D365}"/>
              </a:ext>
            </a:extLst>
          </p:cNvPr>
          <p:cNvSpPr txBox="1">
            <a:spLocks noChangeArrowheads="1"/>
          </p:cNvSpPr>
          <p:nvPr/>
        </p:nvSpPr>
        <p:spPr bwMode="auto">
          <a:xfrm>
            <a:off x="1727200" y="123825"/>
            <a:ext cx="568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0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r>
              <a:rPr kumimoji="0" lang="en-US" altLang="en-US" sz="4000" b="0" i="0" u="none" strike="noStrike" kern="1200" cap="none" spc="0" normalizeH="0" baseline="0" noProof="0">
                <a:ln>
                  <a:noFill/>
                </a:ln>
                <a:solidFill>
                  <a:srgbClr val="FFFFFF"/>
                </a:solidFill>
                <a:effectLst/>
                <a:uLnTx/>
                <a:uFillTx/>
                <a:latin typeface="Comic Sans MS" panose="030F0902030302020204" pitchFamily="66" charset="0"/>
                <a:ea typeface="MS PGothic" panose="020B0600070205080204" pitchFamily="34" charset="-128"/>
                <a:cs typeface="+mn-cs"/>
              </a:rPr>
              <a:t>Confusion</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4" name="TextBox 3">
            <a:extLst>
              <a:ext uri="{FF2B5EF4-FFF2-40B4-BE49-F238E27FC236}">
                <a16:creationId xmlns:a16="http://schemas.microsoft.com/office/drawing/2014/main" id="{20D7F873-0127-1005-A8AA-C3B65EDFCD1E}"/>
              </a:ext>
            </a:extLst>
          </p:cNvPr>
          <p:cNvSpPr txBox="1"/>
          <p:nvPr/>
        </p:nvSpPr>
        <p:spPr>
          <a:xfrm>
            <a:off x="179388" y="1131888"/>
            <a:ext cx="8785225" cy="3432175"/>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31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1) </a:t>
            </a:r>
            <a:r>
              <a:rPr kumimoji="0" lang="en-US" sz="31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Is geography relevant when performing a </a:t>
            </a:r>
            <a:r>
              <a:rPr kumimoji="0" lang="en-US" sz="3100" b="1" i="0" u="none" strike="noStrike" kern="1200" cap="none" spc="0" normalizeH="0" baseline="0" noProof="0" dirty="0">
                <a:ln>
                  <a:noFill/>
                </a:ln>
                <a:solidFill>
                  <a:srgbClr val="FF0000"/>
                </a:solidFill>
                <a:effectLst/>
                <a:uLnTx/>
                <a:uFillTx/>
                <a:latin typeface="Comic Sans MS" panose="030F0902030302020204" pitchFamily="66" charset="0"/>
                <a:ea typeface="MS PGothic" panose="020B0600070205080204" pitchFamily="34" charset="-128"/>
                <a:cs typeface="+mn-cs"/>
              </a:rPr>
              <a:t>confusion</a:t>
            </a:r>
            <a:r>
              <a:rPr kumimoji="0" lang="en-US" sz="31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analysis</a:t>
            </a:r>
            <a:r>
              <a:rPr kumimoji="0" lang="en-US" sz="31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31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The location where a mark is used is </a:t>
            </a:r>
            <a:r>
              <a:rPr kumimoji="0" lang="en-CA" sz="31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not relevant when considering </a:t>
            </a:r>
            <a:r>
              <a:rPr kumimoji="0" lang="en-CA" sz="31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the likelihood of </a:t>
            </a:r>
            <a:r>
              <a:rPr kumimoji="0" lang="en-CA" sz="3100" b="0" i="0" u="none" strike="noStrike" kern="1200" cap="none" spc="0" normalizeH="0" baseline="0" noProof="0" dirty="0">
                <a:ln>
                  <a:noFill/>
                </a:ln>
                <a:solidFill>
                  <a:srgbClr val="FF0000"/>
                </a:solidFill>
                <a:effectLst/>
                <a:uLnTx/>
                <a:uFillTx/>
                <a:latin typeface="Comic Sans MS" panose="030F0902030302020204" pitchFamily="66" charset="0"/>
                <a:ea typeface="MS PGothic" panose="020B0600070205080204" pitchFamily="34" charset="-128"/>
                <a:cs typeface="+mn-cs"/>
              </a:rPr>
              <a:t>confusion</a:t>
            </a:r>
            <a:r>
              <a:rPr kumimoji="0" lang="en-CA" sz="31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CA" sz="31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between</a:t>
            </a:r>
            <a:r>
              <a:rPr kumimoji="0" lang="en-CA" sz="31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 </a:t>
            </a:r>
            <a:r>
              <a:rPr kumimoji="0" lang="en-CA" sz="31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mark that is registered </a:t>
            </a:r>
            <a:r>
              <a:rPr kumimoji="0" lang="en-CA" sz="31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(or for which an application for registration has been made) </a:t>
            </a:r>
            <a:r>
              <a:rPr kumimoji="0" lang="en-CA" sz="31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and a prior unregistered mark</a:t>
            </a:r>
            <a:r>
              <a:rPr kumimoji="0" lang="en-CA" sz="31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5">
            <a:extLst>
              <a:ext uri="{FF2B5EF4-FFF2-40B4-BE49-F238E27FC236}">
                <a16:creationId xmlns:a16="http://schemas.microsoft.com/office/drawing/2014/main" id="{36FA6D0B-383A-33B9-DAE6-B09EBF8FD1D4}"/>
              </a:ext>
            </a:extLst>
          </p:cNvPr>
          <p:cNvSpPr>
            <a:spLocks noGrp="1" noChangeArrowheads="1"/>
          </p:cNvSpPr>
          <p:nvPr>
            <p:ph type="title"/>
          </p:nvPr>
        </p:nvSpPr>
        <p:spPr bwMode="auto">
          <a:xfrm>
            <a:off x="1404938" y="195263"/>
            <a:ext cx="6332537" cy="828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solidFill>
                <a:srgbClr val="FFFF00"/>
              </a:solidFill>
              <a:latin typeface="Comic Sans MS" panose="030F0902030302020204" pitchFamily="66" charset="0"/>
            </a:endParaRPr>
          </a:p>
        </p:txBody>
      </p:sp>
      <p:sp>
        <p:nvSpPr>
          <p:cNvPr id="2" name="Content Placeholder 1">
            <a:extLst>
              <a:ext uri="{FF2B5EF4-FFF2-40B4-BE49-F238E27FC236}">
                <a16:creationId xmlns:a16="http://schemas.microsoft.com/office/drawing/2014/main" id="{31811505-419D-798B-8B9B-61306F918CE8}"/>
              </a:ext>
            </a:extLst>
          </p:cNvPr>
          <p:cNvSpPr>
            <a:spLocks noGrp="1"/>
          </p:cNvSpPr>
          <p:nvPr>
            <p:ph idx="1"/>
          </p:nvPr>
        </p:nvSpPr>
        <p:spPr>
          <a:xfrm>
            <a:off x="179388" y="1131888"/>
            <a:ext cx="8785225" cy="3533775"/>
          </a:xfrm>
        </p:spPr>
        <p:txBody>
          <a:bodyPr>
            <a:normAutofit/>
          </a:bodyPr>
          <a:lstStyle/>
          <a:p>
            <a:pPr marL="0" lvl="1" indent="0">
              <a:lnSpc>
                <a:spcPct val="110000"/>
              </a:lnSpc>
              <a:buFont typeface="Arial" panose="020B0604020202020204" pitchFamily="34" charset="0"/>
              <a:buNone/>
              <a:defRPr/>
            </a:pPr>
            <a:r>
              <a:rPr lang="en-US" sz="2400" b="1" dirty="0">
                <a:solidFill>
                  <a:srgbClr val="FF0000"/>
                </a:solidFill>
              </a:rPr>
              <a:t>2) </a:t>
            </a:r>
            <a:r>
              <a:rPr lang="en-US" sz="2400" b="1" dirty="0">
                <a:solidFill>
                  <a:srgbClr val="FFFF00"/>
                </a:solidFill>
              </a:rPr>
              <a:t>How to assess the resemblance between a proposed use TM and an existing unregistered TM</a:t>
            </a:r>
            <a:r>
              <a:rPr lang="en-US" sz="2400" b="1" dirty="0">
                <a:solidFill>
                  <a:srgbClr val="FF0000"/>
                </a:solidFill>
              </a:rPr>
              <a:t>?</a:t>
            </a:r>
          </a:p>
          <a:p>
            <a:pPr marL="428625" lvl="1" indent="-428625">
              <a:lnSpc>
                <a:spcPct val="110000"/>
              </a:lnSpc>
              <a:buFont typeface="+mj-lt"/>
              <a:buAutoNum type="romanLcPeriod"/>
              <a:defRPr/>
            </a:pPr>
            <a:r>
              <a:rPr lang="en-US" sz="2400" dirty="0">
                <a:solidFill>
                  <a:schemeClr val="bg1"/>
                </a:solidFill>
              </a:rPr>
              <a:t>Separate analyses with respect to each of TMs, TNs (paras. 42-48)</a:t>
            </a:r>
          </a:p>
          <a:p>
            <a:pPr marL="428625" lvl="1" indent="-428625">
              <a:lnSpc>
                <a:spcPct val="110000"/>
              </a:lnSpc>
              <a:buFont typeface="+mj-lt"/>
              <a:buAutoNum type="romanLcPeriod"/>
              <a:defRPr/>
            </a:pPr>
            <a:r>
              <a:rPr lang="en-US" sz="2400" dirty="0">
                <a:solidFill>
                  <a:schemeClr val="bg1"/>
                </a:solidFill>
              </a:rPr>
              <a:t>Factor with </a:t>
            </a:r>
            <a:r>
              <a:rPr lang="en-US" sz="2400" dirty="0">
                <a:solidFill>
                  <a:srgbClr val="FFFF00"/>
                </a:solidFill>
              </a:rPr>
              <a:t>greatest impact on </a:t>
            </a:r>
            <a:r>
              <a:rPr lang="en-US" sz="2400" dirty="0">
                <a:solidFill>
                  <a:srgbClr val="FF0000"/>
                </a:solidFill>
                <a:latin typeface="Comic Sans MS" panose="030F0902030302020204" pitchFamily="66" charset="0"/>
              </a:rPr>
              <a:t>confusion</a:t>
            </a:r>
            <a:r>
              <a:rPr lang="en-US" sz="2400" dirty="0">
                <a:solidFill>
                  <a:schemeClr val="bg1"/>
                </a:solidFill>
              </a:rPr>
              <a:t> analysis</a:t>
            </a:r>
            <a:r>
              <a:rPr lang="en-US" sz="2400" dirty="0">
                <a:solidFill>
                  <a:srgbClr val="FF0000"/>
                </a:solidFill>
              </a:rPr>
              <a:t> = </a:t>
            </a:r>
            <a:r>
              <a:rPr lang="en-US" sz="2400" dirty="0">
                <a:solidFill>
                  <a:srgbClr val="FFFF00"/>
                </a:solidFill>
              </a:rPr>
              <a:t>degree of resemblance </a:t>
            </a:r>
            <a:r>
              <a:rPr lang="en-US" sz="2400" dirty="0">
                <a:solidFill>
                  <a:schemeClr val="bg1"/>
                </a:solidFill>
              </a:rPr>
              <a:t>(paras. 49-50)</a:t>
            </a:r>
          </a:p>
          <a:p>
            <a:pPr marL="428625" lvl="1" indent="-428625">
              <a:lnSpc>
                <a:spcPct val="110000"/>
              </a:lnSpc>
              <a:buFont typeface="+mj-lt"/>
              <a:buAutoNum type="romanLcPeriod"/>
              <a:defRPr/>
            </a:pPr>
            <a:r>
              <a:rPr lang="en-US" sz="2400" dirty="0">
                <a:solidFill>
                  <a:srgbClr val="FF0000"/>
                </a:solidFill>
              </a:rPr>
              <a:t>Focus</a:t>
            </a:r>
            <a:r>
              <a:rPr lang="en-US" sz="2400" dirty="0">
                <a:solidFill>
                  <a:schemeClr val="bg1"/>
                </a:solidFill>
              </a:rPr>
              <a:t> on </a:t>
            </a:r>
            <a:r>
              <a:rPr lang="en-US" sz="2400" dirty="0">
                <a:solidFill>
                  <a:srgbClr val="FFFF00"/>
                </a:solidFill>
              </a:rPr>
              <a:t>full scope of possible uses </a:t>
            </a:r>
            <a:r>
              <a:rPr lang="en-US" sz="2400" dirty="0">
                <a:solidFill>
                  <a:schemeClr val="bg1"/>
                </a:solidFill>
              </a:rPr>
              <a:t>of registered TM, </a:t>
            </a:r>
            <a:r>
              <a:rPr lang="en-US" sz="2400" dirty="0">
                <a:solidFill>
                  <a:srgbClr val="FFFF00"/>
                </a:solidFill>
              </a:rPr>
              <a:t>not actual use </a:t>
            </a:r>
            <a:r>
              <a:rPr lang="en-US" sz="2400" dirty="0">
                <a:solidFill>
                  <a:schemeClr val="bg1"/>
                </a:solidFill>
              </a:rPr>
              <a:t>(</a:t>
            </a:r>
            <a:r>
              <a:rPr lang="en-US" sz="2400" dirty="0" err="1">
                <a:solidFill>
                  <a:schemeClr val="bg1"/>
                </a:solidFill>
              </a:rPr>
              <a:t>paras</a:t>
            </a:r>
            <a:r>
              <a:rPr lang="en-US" sz="2400" dirty="0">
                <a:solidFill>
                  <a:schemeClr val="bg1"/>
                </a:solidFill>
              </a:rPr>
              <a:t>. 51-59)</a:t>
            </a:r>
          </a:p>
          <a:p>
            <a:pPr marL="0" indent="0">
              <a:buFont typeface="Arial" panose="020B0604020202020204" pitchFamily="34" charset="0"/>
              <a:buNone/>
              <a:defRPr/>
            </a:pPr>
            <a:endParaRPr lang="en-US" dirty="0"/>
          </a:p>
        </p:txBody>
      </p:sp>
      <p:sp>
        <p:nvSpPr>
          <p:cNvPr id="280579" name="Slide Number Placeholder 3">
            <a:extLst>
              <a:ext uri="{FF2B5EF4-FFF2-40B4-BE49-F238E27FC236}">
                <a16:creationId xmlns:a16="http://schemas.microsoft.com/office/drawing/2014/main" id="{19445A3C-ACE1-C2E3-8083-9BB3AD0AC6E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E097FA59-A72D-DE4F-8C92-93E45A006D0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154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5">
            <a:extLst>
              <a:ext uri="{FF2B5EF4-FFF2-40B4-BE49-F238E27FC236}">
                <a16:creationId xmlns:a16="http://schemas.microsoft.com/office/drawing/2014/main" id="{CAE393CE-4F94-4943-F247-996A88ED2698}"/>
              </a:ext>
            </a:extLst>
          </p:cNvPr>
          <p:cNvSpPr>
            <a:spLocks noGrp="1" noChangeArrowheads="1"/>
          </p:cNvSpPr>
          <p:nvPr>
            <p:ph type="title"/>
          </p:nvPr>
        </p:nvSpPr>
        <p:spPr bwMode="auto">
          <a:xfrm>
            <a:off x="882650" y="123825"/>
            <a:ext cx="73787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latin typeface="Comic Sans MS" panose="030F0902030302020204" pitchFamily="66" charset="0"/>
            </a:endParaRPr>
          </a:p>
        </p:txBody>
      </p:sp>
      <p:sp>
        <p:nvSpPr>
          <p:cNvPr id="2" name="Content Placeholder 1">
            <a:extLst>
              <a:ext uri="{FF2B5EF4-FFF2-40B4-BE49-F238E27FC236}">
                <a16:creationId xmlns:a16="http://schemas.microsoft.com/office/drawing/2014/main" id="{CAFB5B57-839D-434F-76FD-340A2CED8240}"/>
              </a:ext>
            </a:extLst>
          </p:cNvPr>
          <p:cNvSpPr>
            <a:spLocks noGrp="1"/>
          </p:cNvSpPr>
          <p:nvPr>
            <p:ph idx="1"/>
          </p:nvPr>
        </p:nvSpPr>
        <p:spPr>
          <a:xfrm>
            <a:off x="179388" y="1131888"/>
            <a:ext cx="8713787" cy="3671887"/>
          </a:xfrm>
        </p:spPr>
        <p:txBody>
          <a:bodyPr>
            <a:noAutofit/>
          </a:bodyPr>
          <a:lstStyle/>
          <a:p>
            <a:pPr marL="0" lvl="1" indent="0">
              <a:buFont typeface="Arial" panose="020B0604020202020204" pitchFamily="34" charset="0"/>
              <a:buNone/>
              <a:defRPr/>
            </a:pPr>
            <a:r>
              <a:rPr lang="en-US" b="1" dirty="0">
                <a:solidFill>
                  <a:srgbClr val="FF0000"/>
                </a:solidFill>
              </a:rPr>
              <a:t>2) </a:t>
            </a:r>
            <a:r>
              <a:rPr lang="en-US" b="1" dirty="0">
                <a:solidFill>
                  <a:srgbClr val="FFFF00"/>
                </a:solidFill>
              </a:rPr>
              <a:t>How to assess the resemblance between a proposed use TM and an existing unregistered TM</a:t>
            </a:r>
            <a:r>
              <a:rPr lang="en-US" b="1" dirty="0">
                <a:solidFill>
                  <a:srgbClr val="FF0000"/>
                </a:solidFill>
              </a:rPr>
              <a:t>? </a:t>
            </a:r>
            <a:r>
              <a:rPr lang="en-US" b="1" dirty="0">
                <a:solidFill>
                  <a:schemeClr val="bg1"/>
                </a:solidFill>
              </a:rPr>
              <a:t>(</a:t>
            </a:r>
            <a:r>
              <a:rPr lang="en-US" b="1" dirty="0" err="1">
                <a:solidFill>
                  <a:schemeClr val="bg1"/>
                </a:solidFill>
              </a:rPr>
              <a:t>con’d</a:t>
            </a:r>
            <a:r>
              <a:rPr lang="en-US" b="1" dirty="0">
                <a:solidFill>
                  <a:schemeClr val="bg1"/>
                </a:solidFill>
              </a:rPr>
              <a:t>)</a:t>
            </a:r>
          </a:p>
          <a:p>
            <a:pPr marL="428625" lvl="1" indent="-428625">
              <a:buFont typeface="+mj-lt"/>
              <a:buAutoNum type="romanLcPeriod" startAt="4"/>
              <a:defRPr/>
            </a:pPr>
            <a:r>
              <a:rPr lang="en-US" dirty="0">
                <a:solidFill>
                  <a:srgbClr val="FFFF00"/>
                </a:solidFill>
              </a:rPr>
              <a:t>Unregistered marks</a:t>
            </a:r>
            <a:r>
              <a:rPr lang="en-US" dirty="0">
                <a:solidFill>
                  <a:srgbClr val="FF0000"/>
                </a:solidFill>
              </a:rPr>
              <a:t>?</a:t>
            </a:r>
            <a:r>
              <a:rPr lang="en-US" dirty="0">
                <a:solidFill>
                  <a:schemeClr val="bg1"/>
                </a:solidFill>
              </a:rPr>
              <a:t> </a:t>
            </a:r>
            <a:r>
              <a:rPr lang="en-US" dirty="0">
                <a:solidFill>
                  <a:srgbClr val="00B0F0"/>
                </a:solidFill>
              </a:rPr>
              <a:t>Consider how they have actually been used</a:t>
            </a:r>
            <a:r>
              <a:rPr lang="en-US" dirty="0">
                <a:solidFill>
                  <a:schemeClr val="bg1"/>
                </a:solidFill>
              </a:rPr>
              <a:t> (</a:t>
            </a:r>
            <a:r>
              <a:rPr lang="en-US" dirty="0" err="1">
                <a:solidFill>
                  <a:schemeClr val="bg1"/>
                </a:solidFill>
              </a:rPr>
              <a:t>para</a:t>
            </a:r>
            <a:r>
              <a:rPr lang="en-US" dirty="0">
                <a:solidFill>
                  <a:schemeClr val="bg1"/>
                </a:solidFill>
              </a:rPr>
              <a:t>. 60)</a:t>
            </a:r>
          </a:p>
          <a:p>
            <a:pPr marL="428625" lvl="1" indent="-428625">
              <a:buFont typeface="+mj-lt"/>
              <a:buAutoNum type="romanLcPeriod" startAt="4"/>
              <a:defRPr/>
            </a:pPr>
            <a:r>
              <a:rPr lang="en-US" dirty="0">
                <a:solidFill>
                  <a:schemeClr val="bg1"/>
                </a:solidFill>
              </a:rPr>
              <a:t>In </a:t>
            </a:r>
            <a:r>
              <a:rPr lang="en-US" dirty="0">
                <a:solidFill>
                  <a:srgbClr val="FFFF00"/>
                </a:solidFill>
              </a:rPr>
              <a:t>assessing resemblance</a:t>
            </a:r>
            <a:r>
              <a:rPr lang="en-US" dirty="0">
                <a:solidFill>
                  <a:schemeClr val="bg1"/>
                </a:solidFill>
              </a:rPr>
              <a:t>, consider </a:t>
            </a:r>
            <a:r>
              <a:rPr lang="en-US" dirty="0">
                <a:solidFill>
                  <a:srgbClr val="FF0000"/>
                </a:solidFill>
              </a:rPr>
              <a:t>whether</a:t>
            </a:r>
            <a:r>
              <a:rPr lang="en-US" dirty="0">
                <a:solidFill>
                  <a:schemeClr val="bg1"/>
                </a:solidFill>
              </a:rPr>
              <a:t> a </a:t>
            </a:r>
            <a:r>
              <a:rPr lang="en-US" dirty="0">
                <a:solidFill>
                  <a:srgbClr val="FFFF00"/>
                </a:solidFill>
              </a:rPr>
              <a:t>part of the mark is particularly striking </a:t>
            </a:r>
            <a:r>
              <a:rPr lang="en-US" dirty="0">
                <a:solidFill>
                  <a:schemeClr val="bg1"/>
                </a:solidFill>
              </a:rPr>
              <a:t>or unique (</a:t>
            </a:r>
            <a:r>
              <a:rPr lang="en-US" dirty="0" err="1">
                <a:solidFill>
                  <a:schemeClr val="bg1"/>
                </a:solidFill>
              </a:rPr>
              <a:t>paras</a:t>
            </a:r>
            <a:r>
              <a:rPr lang="en-US" dirty="0">
                <a:solidFill>
                  <a:schemeClr val="bg1"/>
                </a:solidFill>
              </a:rPr>
              <a:t>. 60-65)</a:t>
            </a:r>
          </a:p>
        </p:txBody>
      </p:sp>
      <p:sp>
        <p:nvSpPr>
          <p:cNvPr id="282627" name="Slide Number Placeholder 3">
            <a:extLst>
              <a:ext uri="{FF2B5EF4-FFF2-40B4-BE49-F238E27FC236}">
                <a16:creationId xmlns:a16="http://schemas.microsoft.com/office/drawing/2014/main" id="{1E1CCEE5-39D6-62A3-4430-A771E8A64AE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08588AC9-1E61-1143-8430-C3123C5CAA69}"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155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le 5">
            <a:extLst>
              <a:ext uri="{FF2B5EF4-FFF2-40B4-BE49-F238E27FC236}">
                <a16:creationId xmlns:a16="http://schemas.microsoft.com/office/drawing/2014/main" id="{F245F43A-240A-34A0-3AED-7722CDCDD3D4}"/>
              </a:ext>
            </a:extLst>
          </p:cNvPr>
          <p:cNvSpPr>
            <a:spLocks noGrp="1" noChangeArrowheads="1"/>
          </p:cNvSpPr>
          <p:nvPr>
            <p:ph type="title"/>
          </p:nvPr>
        </p:nvSpPr>
        <p:spPr bwMode="auto">
          <a:xfrm>
            <a:off x="904875" y="123825"/>
            <a:ext cx="7334250" cy="717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r>
              <a:rPr lang="en-US" altLang="en-US">
                <a:solidFill>
                  <a:schemeClr val="bg1"/>
                </a:solidFill>
              </a:rPr>
              <a:t> </a:t>
            </a:r>
            <a:r>
              <a:rPr lang="en-US" altLang="en-US" b="1"/>
              <a:t>	</a:t>
            </a:r>
          </a:p>
        </p:txBody>
      </p:sp>
      <p:sp>
        <p:nvSpPr>
          <p:cNvPr id="2" name="Content Placeholder 1">
            <a:extLst>
              <a:ext uri="{FF2B5EF4-FFF2-40B4-BE49-F238E27FC236}">
                <a16:creationId xmlns:a16="http://schemas.microsoft.com/office/drawing/2014/main" id="{83E4CF45-119C-D62B-912B-AA60B73C5DAB}"/>
              </a:ext>
            </a:extLst>
          </p:cNvPr>
          <p:cNvSpPr>
            <a:spLocks noGrp="1"/>
          </p:cNvSpPr>
          <p:nvPr>
            <p:ph idx="1"/>
          </p:nvPr>
        </p:nvSpPr>
        <p:spPr>
          <a:xfrm>
            <a:off x="250825" y="1058863"/>
            <a:ext cx="8642350" cy="3960812"/>
          </a:xfrm>
        </p:spPr>
        <p:txBody>
          <a:bodyPr>
            <a:normAutofit lnSpcReduction="10000"/>
          </a:bodyPr>
          <a:lstStyle/>
          <a:p>
            <a:pPr marL="0" indent="0">
              <a:buFont typeface="Arial" panose="020B0604020202020204" pitchFamily="34" charset="0"/>
              <a:buNone/>
              <a:defRPr/>
            </a:pPr>
            <a:r>
              <a:rPr lang="en-US" sz="2400" dirty="0">
                <a:solidFill>
                  <a:srgbClr val="FF0000"/>
                </a:solidFill>
              </a:rPr>
              <a:t>3) </a:t>
            </a:r>
            <a:r>
              <a:rPr lang="en-CA" sz="2400" b="1" dirty="0">
                <a:solidFill>
                  <a:srgbClr val="FFFF00"/>
                </a:solidFill>
              </a:rPr>
              <a:t>When Considering the “Nature of the Trade” Under Section 6(5) of the Act</a:t>
            </a:r>
            <a:r>
              <a:rPr lang="en-CA" sz="2400" b="1" dirty="0">
                <a:solidFill>
                  <a:srgbClr val="FF0000"/>
                </a:solidFill>
              </a:rPr>
              <a:t>,</a:t>
            </a:r>
            <a:r>
              <a:rPr lang="en-CA" sz="2400" b="1" dirty="0">
                <a:solidFill>
                  <a:srgbClr val="FFFF00"/>
                </a:solidFill>
              </a:rPr>
              <a:t> What Effect Does the Nature and Cost of the Wares or Services Have on the Confusion Analysis</a:t>
            </a:r>
            <a:r>
              <a:rPr lang="en-CA" sz="2400" b="1" dirty="0">
                <a:solidFill>
                  <a:srgbClr val="FF0000"/>
                </a:solidFill>
              </a:rPr>
              <a:t>?</a:t>
            </a:r>
            <a:endParaRPr lang="en-CA" sz="2400" dirty="0">
              <a:solidFill>
                <a:srgbClr val="FF0000"/>
              </a:solidFill>
            </a:endParaRPr>
          </a:p>
          <a:p>
            <a:pPr marL="257175" lvl="1" indent="-257175">
              <a:buFont typeface="Arial"/>
              <a:buChar char="•"/>
              <a:defRPr/>
            </a:pPr>
            <a:r>
              <a:rPr lang="en-US" sz="2400" dirty="0">
                <a:solidFill>
                  <a:srgbClr val="FF0000"/>
                </a:solidFill>
              </a:rPr>
              <a:t>The test is one of first impression </a:t>
            </a:r>
            <a:r>
              <a:rPr lang="en-US" sz="2400" dirty="0">
                <a:solidFill>
                  <a:schemeClr val="bg1"/>
                </a:solidFill>
              </a:rPr>
              <a:t>(even if consumers shopping for expensive wares or services might be more alert, aware of TMs)</a:t>
            </a:r>
          </a:p>
          <a:p>
            <a:pPr marL="342900" lvl="1" indent="-342900">
              <a:buFont typeface="Arial" panose="020B0604020202020204" pitchFamily="34" charset="0"/>
              <a:buChar char="•"/>
              <a:defRPr/>
            </a:pPr>
            <a:r>
              <a:rPr lang="en-CA" sz="2400" dirty="0">
                <a:solidFill>
                  <a:schemeClr val="bg1"/>
                </a:solidFill>
              </a:rPr>
              <a:t>Careful research which may later remedy confusion does not mean that no confusion ever existed or that it will not continue to exist in the minds of consumers who did not carry out that research. (</a:t>
            </a:r>
            <a:r>
              <a:rPr lang="en-CA" sz="2400" dirty="0" err="1">
                <a:solidFill>
                  <a:schemeClr val="bg1"/>
                </a:solidFill>
              </a:rPr>
              <a:t>para</a:t>
            </a:r>
            <a:r>
              <a:rPr lang="en-CA" sz="2400" dirty="0">
                <a:solidFill>
                  <a:schemeClr val="bg1"/>
                </a:solidFill>
              </a:rPr>
              <a:t>. 72)</a:t>
            </a:r>
            <a:endParaRPr lang="en-US" sz="2400" dirty="0">
              <a:solidFill>
                <a:schemeClr val="bg1"/>
              </a:solidFill>
            </a:endParaRPr>
          </a:p>
          <a:p>
            <a:pPr>
              <a:defRPr/>
            </a:pPr>
            <a:endParaRPr lang="en-US" dirty="0"/>
          </a:p>
        </p:txBody>
      </p:sp>
      <p:sp>
        <p:nvSpPr>
          <p:cNvPr id="284675" name="Slide Number Placeholder 3">
            <a:extLst>
              <a:ext uri="{FF2B5EF4-FFF2-40B4-BE49-F238E27FC236}">
                <a16:creationId xmlns:a16="http://schemas.microsoft.com/office/drawing/2014/main" id="{7915DB60-2BA6-8CB5-8BE2-A0CAD8A0824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7EE50440-F21A-B14A-A170-5BA8145573A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156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5">
            <a:extLst>
              <a:ext uri="{FF2B5EF4-FFF2-40B4-BE49-F238E27FC236}">
                <a16:creationId xmlns:a16="http://schemas.microsoft.com/office/drawing/2014/main" id="{8ACF4E8D-51BF-8ED2-D46C-5D18BD0C3FC2}"/>
              </a:ext>
            </a:extLst>
          </p:cNvPr>
          <p:cNvSpPr>
            <a:spLocks noGrp="1" noChangeArrowheads="1"/>
          </p:cNvSpPr>
          <p:nvPr>
            <p:ph type="title"/>
          </p:nvPr>
        </p:nvSpPr>
        <p:spPr bwMode="auto">
          <a:xfrm>
            <a:off x="868363" y="195263"/>
            <a:ext cx="7407275"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solidFill>
                <a:srgbClr val="FFFF00"/>
              </a:solidFill>
              <a:latin typeface="Comic Sans MS" panose="030F0902030302020204" pitchFamily="66" charset="0"/>
            </a:endParaRPr>
          </a:p>
        </p:txBody>
      </p:sp>
      <p:sp>
        <p:nvSpPr>
          <p:cNvPr id="2" name="Content Placeholder 1">
            <a:extLst>
              <a:ext uri="{FF2B5EF4-FFF2-40B4-BE49-F238E27FC236}">
                <a16:creationId xmlns:a16="http://schemas.microsoft.com/office/drawing/2014/main" id="{3FAE87B7-DE1E-E45F-77CC-52747FE9BEB8}"/>
              </a:ext>
            </a:extLst>
          </p:cNvPr>
          <p:cNvSpPr>
            <a:spLocks noGrp="1"/>
          </p:cNvSpPr>
          <p:nvPr>
            <p:ph idx="1"/>
          </p:nvPr>
        </p:nvSpPr>
        <p:spPr>
          <a:xfrm>
            <a:off x="287338" y="1131888"/>
            <a:ext cx="8569325" cy="3659187"/>
          </a:xfrm>
        </p:spPr>
        <p:txBody>
          <a:bodyPr>
            <a:normAutofit/>
          </a:bodyPr>
          <a:lstStyle/>
          <a:p>
            <a:pPr marL="0" indent="0">
              <a:buFont typeface="Arial" panose="020B0604020202020204" pitchFamily="34" charset="0"/>
              <a:buNone/>
              <a:defRPr/>
            </a:pPr>
            <a:r>
              <a:rPr lang="en-US" sz="2400" b="1" dirty="0">
                <a:solidFill>
                  <a:srgbClr val="FF0000"/>
                </a:solidFill>
              </a:rPr>
              <a:t>4) </a:t>
            </a:r>
            <a:r>
              <a:rPr lang="en-US" sz="2400" b="1" dirty="0">
                <a:solidFill>
                  <a:schemeClr val="bg1"/>
                </a:solidFill>
              </a:rPr>
              <a:t>Relevance of expert evidence</a:t>
            </a:r>
          </a:p>
          <a:p>
            <a:pPr>
              <a:defRPr/>
            </a:pPr>
            <a:r>
              <a:rPr lang="en-US" sz="2400" dirty="0">
                <a:solidFill>
                  <a:srgbClr val="FFFF00"/>
                </a:solidFill>
              </a:rPr>
              <a:t>Necessity &amp; relevance </a:t>
            </a:r>
            <a:r>
              <a:rPr lang="en-US" sz="2400" dirty="0">
                <a:solidFill>
                  <a:schemeClr val="bg1"/>
                </a:solidFill>
              </a:rPr>
              <a:t>of expert evidence </a:t>
            </a:r>
            <a:r>
              <a:rPr lang="en-US" sz="2400" dirty="0">
                <a:solidFill>
                  <a:srgbClr val="FF0000"/>
                </a:solidFill>
              </a:rPr>
              <a:t>should be questioned</a:t>
            </a:r>
            <a:r>
              <a:rPr lang="en-US" sz="2400" dirty="0">
                <a:solidFill>
                  <a:schemeClr val="bg1"/>
                </a:solidFill>
              </a:rPr>
              <a:t> before such evidence is admitted (para. 99)</a:t>
            </a:r>
          </a:p>
          <a:p>
            <a:pPr>
              <a:defRPr/>
            </a:pPr>
            <a:r>
              <a:rPr lang="en-US" sz="2400" dirty="0">
                <a:solidFill>
                  <a:srgbClr val="FFFF00"/>
                </a:solidFill>
              </a:rPr>
              <a:t>Judges should use</a:t>
            </a:r>
            <a:r>
              <a:rPr lang="en-US" sz="2400" dirty="0">
                <a:solidFill>
                  <a:schemeClr val="bg1"/>
                </a:solidFill>
              </a:rPr>
              <a:t> </a:t>
            </a:r>
            <a:r>
              <a:rPr lang="en-US" sz="2400" dirty="0">
                <a:solidFill>
                  <a:srgbClr val="FF0000"/>
                </a:solidFill>
              </a:rPr>
              <a:t>their own </a:t>
            </a:r>
            <a:r>
              <a:rPr lang="en-US" sz="2400" dirty="0">
                <a:solidFill>
                  <a:srgbClr val="FFFF00"/>
                </a:solidFill>
              </a:rPr>
              <a:t>common sense to determine whether</a:t>
            </a:r>
            <a:r>
              <a:rPr lang="en-US" sz="2400" dirty="0">
                <a:solidFill>
                  <a:schemeClr val="bg1"/>
                </a:solidFill>
              </a:rPr>
              <a:t> the </a:t>
            </a:r>
            <a:r>
              <a:rPr lang="en-US" sz="2400" dirty="0">
                <a:solidFill>
                  <a:srgbClr val="FF0000"/>
                </a:solidFill>
              </a:rPr>
              <a:t>casual consumer </a:t>
            </a:r>
            <a:r>
              <a:rPr lang="en-US" sz="2400" dirty="0">
                <a:solidFill>
                  <a:schemeClr val="bg1"/>
                </a:solidFill>
              </a:rPr>
              <a:t>would likely be </a:t>
            </a:r>
            <a:r>
              <a:rPr lang="en-US" sz="2400" dirty="0">
                <a:solidFill>
                  <a:srgbClr val="FF0000"/>
                </a:solidFill>
                <a:latin typeface="Comic Sans MS" panose="030F0902030302020204" pitchFamily="66" charset="0"/>
              </a:rPr>
              <a:t>confused</a:t>
            </a:r>
            <a:r>
              <a:rPr lang="en-US" sz="2400" dirty="0">
                <a:solidFill>
                  <a:schemeClr val="bg1"/>
                </a:solidFill>
              </a:rPr>
              <a:t> in cases of wares or services being marketed to the general public (</a:t>
            </a:r>
            <a:r>
              <a:rPr lang="en-US" sz="2400" dirty="0" err="1">
                <a:solidFill>
                  <a:schemeClr val="bg1"/>
                </a:solidFill>
              </a:rPr>
              <a:t>para</a:t>
            </a:r>
            <a:r>
              <a:rPr lang="en-US" sz="2400" dirty="0">
                <a:solidFill>
                  <a:schemeClr val="bg1"/>
                </a:solidFill>
              </a:rPr>
              <a:t>. 92)</a:t>
            </a:r>
          </a:p>
          <a:p>
            <a:pPr>
              <a:defRPr/>
            </a:pPr>
            <a:r>
              <a:rPr lang="en-US" sz="2400" dirty="0">
                <a:solidFill>
                  <a:srgbClr val="FFFF00"/>
                </a:solidFill>
              </a:rPr>
              <a:t>Surveys</a:t>
            </a:r>
            <a:r>
              <a:rPr lang="en-US" sz="2400" dirty="0">
                <a:solidFill>
                  <a:schemeClr val="bg1"/>
                </a:solidFill>
              </a:rPr>
              <a:t> can be </a:t>
            </a:r>
            <a:r>
              <a:rPr lang="en-US" sz="2400" dirty="0">
                <a:solidFill>
                  <a:srgbClr val="FFFF00"/>
                </a:solidFill>
              </a:rPr>
              <a:t>valuable</a:t>
            </a:r>
            <a:r>
              <a:rPr lang="en-US" sz="2400" dirty="0">
                <a:solidFill>
                  <a:schemeClr val="bg1"/>
                </a:solidFill>
              </a:rPr>
              <a:t> (</a:t>
            </a:r>
            <a:r>
              <a:rPr lang="en-US" sz="2400" dirty="0" err="1">
                <a:solidFill>
                  <a:schemeClr val="bg1"/>
                </a:solidFill>
              </a:rPr>
              <a:t>para</a:t>
            </a:r>
            <a:r>
              <a:rPr lang="en-US" sz="2400" dirty="0">
                <a:solidFill>
                  <a:schemeClr val="bg1"/>
                </a:solidFill>
              </a:rPr>
              <a:t>. 93)</a:t>
            </a:r>
          </a:p>
          <a:p>
            <a:pPr>
              <a:defRPr/>
            </a:pPr>
            <a:endParaRPr lang="en-US" dirty="0"/>
          </a:p>
        </p:txBody>
      </p:sp>
      <p:sp>
        <p:nvSpPr>
          <p:cNvPr id="286723" name="Slide Number Placeholder 3">
            <a:extLst>
              <a:ext uri="{FF2B5EF4-FFF2-40B4-BE49-F238E27FC236}">
                <a16:creationId xmlns:a16="http://schemas.microsoft.com/office/drawing/2014/main" id="{4ECF377E-092D-258F-9A6F-4EA612E6BFB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4271859-869D-7640-9B62-22E54D45F16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157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5">
            <a:extLst>
              <a:ext uri="{FF2B5EF4-FFF2-40B4-BE49-F238E27FC236}">
                <a16:creationId xmlns:a16="http://schemas.microsoft.com/office/drawing/2014/main" id="{163FB689-9311-E68D-B0DC-5111976BF0AA}"/>
              </a:ext>
            </a:extLst>
          </p:cNvPr>
          <p:cNvSpPr>
            <a:spLocks noGrp="1" noChangeArrowheads="1"/>
          </p:cNvSpPr>
          <p:nvPr>
            <p:ph type="title"/>
          </p:nvPr>
        </p:nvSpPr>
        <p:spPr bwMode="auto">
          <a:xfrm>
            <a:off x="539750" y="0"/>
            <a:ext cx="711835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 </a:t>
            </a:r>
            <a:r>
              <a:rPr lang="en-US" altLang="en-US" b="1">
                <a:latin typeface="Comic Sans MS" panose="030F0902030302020204" pitchFamily="66" charset="0"/>
              </a:rPr>
              <a:t>	</a:t>
            </a:r>
          </a:p>
        </p:txBody>
      </p:sp>
      <p:sp>
        <p:nvSpPr>
          <p:cNvPr id="2" name="Content Placeholder 1">
            <a:extLst>
              <a:ext uri="{FF2B5EF4-FFF2-40B4-BE49-F238E27FC236}">
                <a16:creationId xmlns:a16="http://schemas.microsoft.com/office/drawing/2014/main" id="{7C479E0C-7945-973D-012D-1BF8088E9F49}"/>
              </a:ext>
            </a:extLst>
          </p:cNvPr>
          <p:cNvSpPr>
            <a:spLocks noGrp="1"/>
          </p:cNvSpPr>
          <p:nvPr>
            <p:ph idx="1"/>
          </p:nvPr>
        </p:nvSpPr>
        <p:spPr>
          <a:xfrm>
            <a:off x="107950" y="915988"/>
            <a:ext cx="8928100" cy="4103687"/>
          </a:xfrm>
        </p:spPr>
        <p:txBody>
          <a:bodyPr>
            <a:normAutofit fontScale="40000" lnSpcReduction="20000"/>
          </a:bodyPr>
          <a:lstStyle/>
          <a:p>
            <a:pPr marL="0" indent="0">
              <a:lnSpc>
                <a:spcPct val="120000"/>
              </a:lnSpc>
              <a:buFont typeface="Arial" panose="020B0604020202020204" pitchFamily="34" charset="0"/>
              <a:buNone/>
              <a:defRPr/>
            </a:pPr>
            <a:r>
              <a:rPr lang="en-US" sz="4300" i="1" dirty="0">
                <a:solidFill>
                  <a:srgbClr val="00B0F0"/>
                </a:solidFill>
              </a:rPr>
              <a:t>Masterpiece Inc. v. </a:t>
            </a:r>
            <a:r>
              <a:rPr lang="en-US" sz="4300" i="1" dirty="0" err="1">
                <a:solidFill>
                  <a:srgbClr val="00B0F0"/>
                </a:solidFill>
              </a:rPr>
              <a:t>Alavida</a:t>
            </a:r>
            <a:r>
              <a:rPr lang="en-US" sz="4300" i="1" dirty="0">
                <a:solidFill>
                  <a:srgbClr val="00B0F0"/>
                </a:solidFill>
              </a:rPr>
              <a:t> Lifestyles Inc., </a:t>
            </a:r>
            <a:r>
              <a:rPr lang="en-US" sz="4300" dirty="0">
                <a:solidFill>
                  <a:schemeClr val="bg1"/>
                </a:solidFill>
              </a:rPr>
              <a:t>2011 SCC 27: </a:t>
            </a:r>
            <a:r>
              <a:rPr lang="en-US" sz="4300" dirty="0">
                <a:solidFill>
                  <a:srgbClr val="FF0000"/>
                </a:solidFill>
              </a:rPr>
              <a:t>Outcome</a:t>
            </a:r>
          </a:p>
          <a:p>
            <a:pPr>
              <a:lnSpc>
                <a:spcPct val="120000"/>
              </a:lnSpc>
              <a:defRPr/>
            </a:pPr>
            <a:r>
              <a:rPr lang="en-CA" sz="4300" dirty="0">
                <a:solidFill>
                  <a:srgbClr val="FFFF00"/>
                </a:solidFill>
              </a:rPr>
              <a:t>Para. 104</a:t>
            </a:r>
            <a:r>
              <a:rPr lang="en-CA" sz="4300" dirty="0">
                <a:solidFill>
                  <a:srgbClr val="FF0000"/>
                </a:solidFill>
              </a:rPr>
              <a:t>:</a:t>
            </a:r>
            <a:r>
              <a:rPr lang="en-CA" sz="4300" dirty="0">
                <a:solidFill>
                  <a:schemeClr val="bg1"/>
                </a:solidFill>
              </a:rPr>
              <a:t> </a:t>
            </a:r>
            <a:r>
              <a:rPr lang="en-CA" sz="4300" i="1" dirty="0">
                <a:solidFill>
                  <a:schemeClr val="bg1"/>
                </a:solidFill>
              </a:rPr>
              <a:t>“</a:t>
            </a:r>
            <a:r>
              <a:rPr lang="en-US" sz="4300" i="1" dirty="0">
                <a:solidFill>
                  <a:schemeClr val="bg1"/>
                </a:solidFill>
              </a:rPr>
              <a:t>a </a:t>
            </a:r>
            <a:r>
              <a:rPr lang="en-US" sz="4300" i="1" dirty="0">
                <a:solidFill>
                  <a:srgbClr val="FFFF00"/>
                </a:solidFill>
              </a:rPr>
              <a:t>casual consumer </a:t>
            </a:r>
            <a:r>
              <a:rPr lang="en-US" sz="4300" i="1" dirty="0">
                <a:solidFill>
                  <a:schemeClr val="bg1"/>
                </a:solidFill>
              </a:rPr>
              <a:t>observing the </a:t>
            </a:r>
            <a:r>
              <a:rPr lang="en-US" sz="4300" i="1" dirty="0" err="1">
                <a:solidFill>
                  <a:schemeClr val="bg1"/>
                </a:solidFill>
              </a:rPr>
              <a:t>Alavida</a:t>
            </a:r>
            <a:r>
              <a:rPr lang="en-US" sz="4300" i="1" dirty="0">
                <a:solidFill>
                  <a:schemeClr val="bg1"/>
                </a:solidFill>
              </a:rPr>
              <a:t> trade-mark and having no more than an imperfect recollection of Masterpiece Inc.’s trade-mark </a:t>
            </a:r>
            <a:r>
              <a:rPr lang="en-US" sz="4300" i="1" dirty="0">
                <a:solidFill>
                  <a:srgbClr val="FFFF00"/>
                </a:solidFill>
              </a:rPr>
              <a:t>would likely be </a:t>
            </a:r>
            <a:r>
              <a:rPr lang="en-US" sz="4300" i="1" dirty="0">
                <a:solidFill>
                  <a:srgbClr val="FF0000"/>
                </a:solidFill>
                <a:latin typeface="Comic Sans MS" panose="030F0902030302020204" pitchFamily="66" charset="0"/>
              </a:rPr>
              <a:t>confused </a:t>
            </a:r>
            <a:r>
              <a:rPr lang="en-US" sz="4300" i="1" dirty="0">
                <a:solidFill>
                  <a:srgbClr val="FFFF00"/>
                </a:solidFill>
              </a:rPr>
              <a:t>into thinking that the source of the services associated with the </a:t>
            </a:r>
            <a:r>
              <a:rPr lang="en-US" sz="4300" i="1" dirty="0" err="1">
                <a:solidFill>
                  <a:srgbClr val="FFFF00"/>
                </a:solidFill>
              </a:rPr>
              <a:t>Alavida</a:t>
            </a:r>
            <a:r>
              <a:rPr lang="en-US" sz="4300" i="1" dirty="0">
                <a:solidFill>
                  <a:srgbClr val="FFFF00"/>
                </a:solidFill>
              </a:rPr>
              <a:t> trade-mark was one and the same as the source of the services associated with the Masterpiece Inc. trade-mark</a:t>
            </a:r>
            <a:r>
              <a:rPr lang="en-US" sz="4300" i="1" dirty="0">
                <a:solidFill>
                  <a:schemeClr val="bg1"/>
                </a:solidFill>
              </a:rPr>
              <a:t>”</a:t>
            </a:r>
            <a:endParaRPr lang="en-CA" sz="4300" i="1" dirty="0">
              <a:solidFill>
                <a:schemeClr val="bg1"/>
              </a:solidFill>
            </a:endParaRPr>
          </a:p>
          <a:p>
            <a:pPr>
              <a:lnSpc>
                <a:spcPct val="120000"/>
              </a:lnSpc>
              <a:defRPr/>
            </a:pPr>
            <a:r>
              <a:rPr lang="en-US" sz="4300" dirty="0">
                <a:solidFill>
                  <a:schemeClr val="bg1"/>
                </a:solidFill>
              </a:rPr>
              <a:t>Rothstein J. held that </a:t>
            </a:r>
            <a:r>
              <a:rPr lang="en-US" sz="4300" i="1" dirty="0">
                <a:solidFill>
                  <a:schemeClr val="bg1"/>
                </a:solidFill>
              </a:rPr>
              <a:t>“no other circumstances reduce[d] this likelihood of confusion to the point that confusion is not likely to occur” </a:t>
            </a:r>
            <a:r>
              <a:rPr lang="en-US" sz="4300" dirty="0">
                <a:solidFill>
                  <a:schemeClr val="bg1"/>
                </a:solidFill>
              </a:rPr>
              <a:t>(consideration of some circumstances – i.e. nature of the services involved enhanced the likelihood of confusion). </a:t>
            </a:r>
            <a:endParaRPr lang="en-CA" sz="4300" dirty="0">
              <a:solidFill>
                <a:schemeClr val="bg1"/>
              </a:solidFill>
            </a:endParaRPr>
          </a:p>
          <a:p>
            <a:pPr>
              <a:lnSpc>
                <a:spcPct val="120000"/>
              </a:lnSpc>
              <a:defRPr/>
            </a:pPr>
            <a:r>
              <a:rPr lang="en-US" sz="4300" b="1" i="1" dirty="0">
                <a:solidFill>
                  <a:schemeClr val="bg1"/>
                </a:solidFill>
              </a:rPr>
              <a:t>Rothstein J. therefore </a:t>
            </a:r>
            <a:r>
              <a:rPr lang="en-US" sz="4300" b="1" i="1" dirty="0">
                <a:solidFill>
                  <a:srgbClr val="FFFF00"/>
                </a:solidFill>
              </a:rPr>
              <a:t>concluded that </a:t>
            </a:r>
            <a:r>
              <a:rPr lang="en-US" sz="4300" b="1" i="1" dirty="0" err="1">
                <a:solidFill>
                  <a:srgbClr val="00B0F0"/>
                </a:solidFill>
              </a:rPr>
              <a:t>Alavida</a:t>
            </a:r>
            <a:r>
              <a:rPr lang="en-US" sz="4300" b="1" i="1" dirty="0">
                <a:solidFill>
                  <a:srgbClr val="FFFF00"/>
                </a:solidFill>
              </a:rPr>
              <a:t> was not the person entitled to secure the registration of its TM under s. 18(1) on the basis that it wasn’t entitled under 16(3) to register its mark (</a:t>
            </a:r>
            <a:r>
              <a:rPr lang="en-US" sz="4300" b="1" i="1" dirty="0">
                <a:solidFill>
                  <a:srgbClr val="00B0F0"/>
                </a:solidFill>
              </a:rPr>
              <a:t>Masterpiece Inc’s use preceded </a:t>
            </a:r>
            <a:r>
              <a:rPr lang="en-US" sz="4300" b="1" i="1" dirty="0" err="1">
                <a:solidFill>
                  <a:srgbClr val="FF0000"/>
                </a:solidFill>
              </a:rPr>
              <a:t>Alavida’s</a:t>
            </a:r>
            <a:r>
              <a:rPr lang="en-US" sz="4300" b="1" i="1" dirty="0">
                <a:solidFill>
                  <a:srgbClr val="FF0000"/>
                </a:solidFill>
              </a:rPr>
              <a:t> proposed use</a:t>
            </a:r>
            <a:r>
              <a:rPr lang="en-US" sz="4300" b="1" i="1" dirty="0">
                <a:solidFill>
                  <a:schemeClr val="bg1"/>
                </a:solidFill>
              </a:rPr>
              <a:t>); and ordered the Registrar to expunge this registration. </a:t>
            </a:r>
            <a:endParaRPr lang="en-CA" sz="4300" b="1" i="1" dirty="0">
              <a:solidFill>
                <a:schemeClr val="bg1"/>
              </a:solidFill>
            </a:endParaRPr>
          </a:p>
          <a:p>
            <a:pPr>
              <a:defRPr/>
            </a:pPr>
            <a:endParaRPr lang="en-US" dirty="0">
              <a:solidFill>
                <a:schemeClr val="bg1"/>
              </a:solidFill>
            </a:endParaRPr>
          </a:p>
        </p:txBody>
      </p:sp>
      <p:sp>
        <p:nvSpPr>
          <p:cNvPr id="309251" name="Slide Number Placeholder 3">
            <a:extLst>
              <a:ext uri="{FF2B5EF4-FFF2-40B4-BE49-F238E27FC236}">
                <a16:creationId xmlns:a16="http://schemas.microsoft.com/office/drawing/2014/main" id="{9934D219-25CB-887B-3450-FD0E3C8D81C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3092359-D91F-9143-9B19-DFA1B5CDBD1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158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08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2915F915-0196-DE1F-5867-B678F46684B3}"/>
              </a:ext>
            </a:extLst>
          </p:cNvPr>
          <p:cNvPicPr>
            <a:picLocks noChangeAspect="1"/>
          </p:cNvPicPr>
          <p:nvPr/>
        </p:nvPicPr>
        <p:blipFill>
          <a:blip r:embed="rId2"/>
          <a:stretch>
            <a:fillRect/>
          </a:stretch>
        </p:blipFill>
        <p:spPr>
          <a:xfrm>
            <a:off x="3095065" y="133747"/>
            <a:ext cx="2953870" cy="4876006"/>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FC900B1-5AF0-6DE8-2D2F-13C9C5EA0B6D}"/>
                  </a:ext>
                </a:extLst>
              </p14:cNvPr>
              <p14:cNvContentPartPr/>
              <p14:nvPr/>
            </p14:nvContentPartPr>
            <p14:xfrm>
              <a:off x="4174969" y="3393562"/>
              <a:ext cx="451440" cy="46440"/>
            </p14:xfrm>
          </p:contentPart>
        </mc:Choice>
        <mc:Fallback xmlns="">
          <p:pic>
            <p:nvPicPr>
              <p:cNvPr id="5" name="Ink 4">
                <a:extLst>
                  <a:ext uri="{FF2B5EF4-FFF2-40B4-BE49-F238E27FC236}">
                    <a16:creationId xmlns:a16="http://schemas.microsoft.com/office/drawing/2014/main" id="{EFC900B1-5AF0-6DE8-2D2F-13C9C5EA0B6D}"/>
                  </a:ext>
                </a:extLst>
              </p:cNvPr>
              <p:cNvPicPr/>
              <p:nvPr/>
            </p:nvPicPr>
            <p:blipFill>
              <a:blip r:embed="rId4"/>
              <a:stretch>
                <a:fillRect/>
              </a:stretch>
            </p:blipFill>
            <p:spPr>
              <a:xfrm>
                <a:off x="4168849" y="3387442"/>
                <a:ext cx="463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E8D9A9E-89DF-73F2-9E1F-FEE6C0B22A62}"/>
                  </a:ext>
                </a:extLst>
              </p14:cNvPr>
              <p14:cNvContentPartPr/>
              <p14:nvPr/>
            </p14:nvContentPartPr>
            <p14:xfrm>
              <a:off x="4565209" y="1989922"/>
              <a:ext cx="426960" cy="16920"/>
            </p14:xfrm>
          </p:contentPart>
        </mc:Choice>
        <mc:Fallback xmlns="">
          <p:pic>
            <p:nvPicPr>
              <p:cNvPr id="6" name="Ink 5">
                <a:extLst>
                  <a:ext uri="{FF2B5EF4-FFF2-40B4-BE49-F238E27FC236}">
                    <a16:creationId xmlns:a16="http://schemas.microsoft.com/office/drawing/2014/main" id="{EE8D9A9E-89DF-73F2-9E1F-FEE6C0B22A62}"/>
                  </a:ext>
                </a:extLst>
              </p:cNvPr>
              <p:cNvPicPr/>
              <p:nvPr/>
            </p:nvPicPr>
            <p:blipFill>
              <a:blip r:embed="rId6"/>
              <a:stretch>
                <a:fillRect/>
              </a:stretch>
            </p:blipFill>
            <p:spPr>
              <a:xfrm>
                <a:off x="4559089" y="1983802"/>
                <a:ext cx="439200" cy="29160"/>
              </a:xfrm>
              <a:prstGeom prst="rect">
                <a:avLst/>
              </a:prstGeom>
            </p:spPr>
          </p:pic>
        </mc:Fallback>
      </mc:AlternateContent>
    </p:spTree>
    <p:extLst>
      <p:ext uri="{BB962C8B-B14F-4D97-AF65-F5344CB8AC3E}">
        <p14:creationId xmlns:p14="http://schemas.microsoft.com/office/powerpoint/2010/main" val="198321517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BCD6A3-5965-E7C2-870A-647D44DAAB77}"/>
              </a:ext>
            </a:extLst>
          </p:cNvPr>
          <p:cNvSpPr>
            <a:spLocks noGrp="1"/>
          </p:cNvSpPr>
          <p:nvPr>
            <p:ph type="title"/>
          </p:nvPr>
        </p:nvSpPr>
        <p:spPr>
          <a:xfrm>
            <a:off x="796925" y="123825"/>
            <a:ext cx="7550150" cy="7556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b="1" dirty="0"/>
          </a:p>
        </p:txBody>
      </p:sp>
      <p:sp>
        <p:nvSpPr>
          <p:cNvPr id="2" name="Content Placeholder 1">
            <a:extLst>
              <a:ext uri="{FF2B5EF4-FFF2-40B4-BE49-F238E27FC236}">
                <a16:creationId xmlns:a16="http://schemas.microsoft.com/office/drawing/2014/main" id="{01893874-26AE-F952-E087-565699CEFAF6}"/>
              </a:ext>
            </a:extLst>
          </p:cNvPr>
          <p:cNvSpPr>
            <a:spLocks noGrp="1"/>
          </p:cNvSpPr>
          <p:nvPr>
            <p:ph idx="1"/>
          </p:nvPr>
        </p:nvSpPr>
        <p:spPr>
          <a:xfrm>
            <a:off x="358775" y="1106488"/>
            <a:ext cx="8426450" cy="3913187"/>
          </a:xfrm>
        </p:spPr>
        <p:txBody>
          <a:bodyPr>
            <a:normAutofit fontScale="25000" lnSpcReduction="20000"/>
          </a:bodyPr>
          <a:lstStyle/>
          <a:p>
            <a:pPr>
              <a:defRPr/>
            </a:pPr>
            <a:r>
              <a:rPr lang="en-US" sz="7800" dirty="0">
                <a:solidFill>
                  <a:srgbClr val="FFFF00"/>
                </a:solidFill>
              </a:rPr>
              <a:t>Four main provisions </a:t>
            </a:r>
            <a:r>
              <a:rPr lang="en-US" sz="7800" dirty="0">
                <a:solidFill>
                  <a:schemeClr val="bg1"/>
                </a:solidFill>
              </a:rPr>
              <a:t>in the TMA that address TM </a:t>
            </a:r>
            <a:r>
              <a:rPr lang="en-US" sz="7800" dirty="0">
                <a:solidFill>
                  <a:srgbClr val="FF0000"/>
                </a:solidFill>
              </a:rPr>
              <a:t>infringement</a:t>
            </a:r>
          </a:p>
          <a:p>
            <a:pPr lvl="1">
              <a:buFont typeface="Courier New" panose="02070309020205020404" pitchFamily="49" charset="0"/>
              <a:buChar char="o"/>
              <a:defRPr/>
            </a:pPr>
            <a:r>
              <a:rPr lang="en-US" sz="7800" dirty="0">
                <a:solidFill>
                  <a:srgbClr val="FF0000"/>
                </a:solidFill>
              </a:rPr>
              <a:t>S. 7</a:t>
            </a:r>
            <a:r>
              <a:rPr lang="en-US" sz="7800" dirty="0">
                <a:solidFill>
                  <a:schemeClr val="bg1"/>
                </a:solidFill>
              </a:rPr>
              <a:t>: provides protection against </a:t>
            </a:r>
            <a:r>
              <a:rPr lang="en-US" sz="7800" dirty="0">
                <a:solidFill>
                  <a:srgbClr val="FF0000"/>
                </a:solidFill>
              </a:rPr>
              <a:t>passing off</a:t>
            </a:r>
            <a:r>
              <a:rPr lang="en-US" sz="7800" dirty="0">
                <a:solidFill>
                  <a:schemeClr val="bg1"/>
                </a:solidFill>
              </a:rPr>
              <a:t>; applies to </a:t>
            </a:r>
            <a:r>
              <a:rPr lang="en-US" sz="7800" dirty="0">
                <a:solidFill>
                  <a:srgbClr val="FF0000"/>
                </a:solidFill>
              </a:rPr>
              <a:t>both</a:t>
            </a:r>
            <a:r>
              <a:rPr lang="en-US" sz="7800" dirty="0">
                <a:solidFill>
                  <a:srgbClr val="FFFF00"/>
                </a:solidFill>
              </a:rPr>
              <a:t> registered </a:t>
            </a:r>
            <a:r>
              <a:rPr lang="en-US" sz="7800" dirty="0">
                <a:solidFill>
                  <a:schemeClr val="bg1"/>
                </a:solidFill>
              </a:rPr>
              <a:t>and </a:t>
            </a:r>
            <a:r>
              <a:rPr lang="en-US" sz="7800" dirty="0">
                <a:solidFill>
                  <a:srgbClr val="FFFF00"/>
                </a:solidFill>
              </a:rPr>
              <a:t>unregistered marks</a:t>
            </a:r>
          </a:p>
          <a:p>
            <a:pPr lvl="1">
              <a:buFont typeface="Courier New" panose="02070309020205020404" pitchFamily="49" charset="0"/>
              <a:buChar char="o"/>
              <a:defRPr/>
            </a:pPr>
            <a:r>
              <a:rPr lang="en-US" sz="7800" dirty="0">
                <a:solidFill>
                  <a:srgbClr val="FF0000"/>
                </a:solidFill>
              </a:rPr>
              <a:t>S. 19</a:t>
            </a:r>
            <a:r>
              <a:rPr lang="en-US" sz="7800" dirty="0">
                <a:solidFill>
                  <a:schemeClr val="bg1"/>
                </a:solidFill>
              </a:rPr>
              <a:t>: governs use of precise TM registered for same wares and services</a:t>
            </a:r>
          </a:p>
          <a:p>
            <a:pPr lvl="1">
              <a:buFont typeface="Courier New" panose="02070309020205020404" pitchFamily="49" charset="0"/>
              <a:buChar char="o"/>
              <a:defRPr/>
            </a:pPr>
            <a:r>
              <a:rPr lang="en-US" sz="7800" dirty="0">
                <a:solidFill>
                  <a:srgbClr val="FF0000"/>
                </a:solidFill>
              </a:rPr>
              <a:t>S. 20</a:t>
            </a:r>
            <a:r>
              <a:rPr lang="en-US" sz="7800" dirty="0">
                <a:solidFill>
                  <a:schemeClr val="bg1"/>
                </a:solidFill>
              </a:rPr>
              <a:t>: deals with confusing uses of TMs</a:t>
            </a:r>
          </a:p>
          <a:p>
            <a:pPr lvl="1">
              <a:buFont typeface="Courier New" panose="02070309020205020404" pitchFamily="49" charset="0"/>
              <a:buChar char="o"/>
              <a:defRPr/>
            </a:pPr>
            <a:r>
              <a:rPr lang="en-US" sz="7800" dirty="0">
                <a:solidFill>
                  <a:srgbClr val="FF0000"/>
                </a:solidFill>
              </a:rPr>
              <a:t>S. 22</a:t>
            </a:r>
            <a:r>
              <a:rPr lang="en-US" sz="7800" dirty="0">
                <a:solidFill>
                  <a:schemeClr val="bg1"/>
                </a:solidFill>
              </a:rPr>
              <a:t>: governs uses that depreciate value of goodwill</a:t>
            </a:r>
            <a:r>
              <a:rPr lang="en-CA" sz="7800" dirty="0"/>
              <a:t> </a:t>
            </a:r>
          </a:p>
          <a:p>
            <a:pPr>
              <a:defRPr/>
            </a:pPr>
            <a:r>
              <a:rPr lang="en-CA" sz="7800" dirty="0">
                <a:solidFill>
                  <a:srgbClr val="FF0000"/>
                </a:solidFill>
              </a:rPr>
              <a:t>Only S. 7 </a:t>
            </a:r>
            <a:r>
              <a:rPr lang="en-CA" sz="7800" dirty="0">
                <a:solidFill>
                  <a:schemeClr val="bg1"/>
                </a:solidFill>
              </a:rPr>
              <a:t>provides </a:t>
            </a:r>
            <a:r>
              <a:rPr lang="en-CA" sz="7800" dirty="0">
                <a:solidFill>
                  <a:srgbClr val="FF0000"/>
                </a:solidFill>
              </a:rPr>
              <a:t>protection for UNREGISTERED MARKS </a:t>
            </a:r>
            <a:r>
              <a:rPr lang="en-CA" sz="7800" dirty="0">
                <a:solidFill>
                  <a:schemeClr val="bg1"/>
                </a:solidFill>
              </a:rPr>
              <a:t>– s. 7. This section </a:t>
            </a:r>
            <a:r>
              <a:rPr lang="en-CA" sz="7800" dirty="0">
                <a:solidFill>
                  <a:srgbClr val="FFFF00"/>
                </a:solidFill>
              </a:rPr>
              <a:t>applies to both registered and unregistered </a:t>
            </a:r>
            <a:r>
              <a:rPr lang="en-CA" sz="7800" dirty="0">
                <a:solidFill>
                  <a:schemeClr val="bg1"/>
                </a:solidFill>
              </a:rPr>
              <a:t>marks and provides protection against passing off. It can be understood as the codification of the two main types of passing off…</a:t>
            </a:r>
          </a:p>
          <a:p>
            <a:pPr>
              <a:defRPr/>
            </a:pPr>
            <a:r>
              <a:rPr lang="en-CA" sz="7800" dirty="0">
                <a:solidFill>
                  <a:schemeClr val="bg1"/>
                </a:solidFill>
              </a:rPr>
              <a:t>The other three provisions – ss. 19, 20, and 22 - </a:t>
            </a:r>
            <a:r>
              <a:rPr lang="en-CA" sz="7800" b="1" dirty="0">
                <a:solidFill>
                  <a:srgbClr val="FF0000"/>
                </a:solidFill>
              </a:rPr>
              <a:t>ONLY</a:t>
            </a:r>
            <a:r>
              <a:rPr lang="en-CA" sz="7800" dirty="0">
                <a:solidFill>
                  <a:srgbClr val="FF0000"/>
                </a:solidFill>
              </a:rPr>
              <a:t> apply </a:t>
            </a:r>
            <a:r>
              <a:rPr lang="en-CA" sz="7800" dirty="0">
                <a:solidFill>
                  <a:srgbClr val="FFFF00"/>
                </a:solidFill>
              </a:rPr>
              <a:t>to registered TMs</a:t>
            </a:r>
            <a:r>
              <a:rPr lang="en-CA" sz="7800" dirty="0">
                <a:solidFill>
                  <a:schemeClr val="bg1"/>
                </a:solidFill>
              </a:rPr>
              <a:t>. </a:t>
            </a:r>
          </a:p>
          <a:p>
            <a:pPr marL="0" indent="0">
              <a:buFont typeface="Arial" panose="020B0604020202020204" pitchFamily="34" charset="0"/>
              <a:buNone/>
              <a:defRPr/>
            </a:pPr>
            <a:endParaRPr lang="en-US" dirty="0"/>
          </a:p>
        </p:txBody>
      </p:sp>
      <p:sp>
        <p:nvSpPr>
          <p:cNvPr id="318467" name="Slide Number Placeholder 3">
            <a:extLst>
              <a:ext uri="{FF2B5EF4-FFF2-40B4-BE49-F238E27FC236}">
                <a16:creationId xmlns:a16="http://schemas.microsoft.com/office/drawing/2014/main" id="{ED5C66E3-5549-D8E6-B930-F3A9D1A6875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DAAAB51-06F0-E043-9F47-908C80C51FD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160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41578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extBox 1">
            <a:extLst>
              <a:ext uri="{FF2B5EF4-FFF2-40B4-BE49-F238E27FC236}">
                <a16:creationId xmlns:a16="http://schemas.microsoft.com/office/drawing/2014/main" id="{6CE0435C-F017-92B3-7B67-886AED6499F7}"/>
              </a:ext>
            </a:extLst>
          </p:cNvPr>
          <p:cNvSpPr txBox="1">
            <a:spLocks noChangeArrowheads="1"/>
          </p:cNvSpPr>
          <p:nvPr/>
        </p:nvSpPr>
        <p:spPr bwMode="auto">
          <a:xfrm>
            <a:off x="1247775" y="268288"/>
            <a:ext cx="66484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0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593CDE1C-7AC8-2BDC-B92A-A850B9A54506}"/>
              </a:ext>
            </a:extLst>
          </p:cNvPr>
          <p:cNvSpPr txBox="1"/>
          <p:nvPr/>
        </p:nvSpPr>
        <p:spPr>
          <a:xfrm>
            <a:off x="649288" y="1203325"/>
            <a:ext cx="7845425" cy="3540125"/>
          </a:xfrm>
          <a:prstGeom prst="rect">
            <a:avLst/>
          </a:prstGeom>
          <a:noFill/>
        </p:spPr>
        <p:txBody>
          <a:bodyPr>
            <a:spAutoFit/>
          </a:bodyPr>
          <a:lstStyle/>
          <a:p>
            <a:pPr marL="0" marR="0" lvl="1"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 19</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governs use of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precise TM registered for </a:t>
            </a:r>
          </a:p>
          <a:p>
            <a:pPr marL="0" marR="0" lvl="1"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same</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wares and services</a:t>
            </a:r>
          </a:p>
          <a:p>
            <a:pPr marL="342900" marR="0" lvl="1"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Subject to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ss. 21, 32, 67</a:t>
            </a:r>
          </a:p>
          <a:p>
            <a:pPr marL="342900" marR="0" lvl="1"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 21</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p>
          <a:p>
            <a:pPr marL="642938" marR="0" lvl="2" indent="-34290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Honest, concurrent use </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of the mark</a:t>
            </a:r>
          </a:p>
          <a:p>
            <a:pPr marL="642938" marR="0" lvl="2" indent="-34290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Allows the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court to carve out space for </a:t>
            </a:r>
          </a:p>
          <a:p>
            <a:pPr marL="300038" marR="0" lvl="2"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a party’s continuing use </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of a mark</a:t>
            </a:r>
          </a:p>
          <a:p>
            <a:pPr marL="642938" marR="0" lvl="2" indent="-34290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Compromise provision</a:t>
            </a:r>
          </a:p>
        </p:txBody>
      </p:sp>
    </p:spTree>
    <p:extLst>
      <p:ext uri="{BB962C8B-B14F-4D97-AF65-F5344CB8AC3E}">
        <p14:creationId xmlns:p14="http://schemas.microsoft.com/office/powerpoint/2010/main" val="152614898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extBox 2">
            <a:extLst>
              <a:ext uri="{FF2B5EF4-FFF2-40B4-BE49-F238E27FC236}">
                <a16:creationId xmlns:a16="http://schemas.microsoft.com/office/drawing/2014/main" id="{BFB19B47-12A3-D743-44E7-B8A867D2B74B}"/>
              </a:ext>
            </a:extLst>
          </p:cNvPr>
          <p:cNvSpPr txBox="1">
            <a:spLocks noChangeArrowheads="1"/>
          </p:cNvSpPr>
          <p:nvPr/>
        </p:nvSpPr>
        <p:spPr bwMode="auto">
          <a:xfrm>
            <a:off x="1439863" y="0"/>
            <a:ext cx="6264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0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21538" name="TextBox 3">
            <a:extLst>
              <a:ext uri="{FF2B5EF4-FFF2-40B4-BE49-F238E27FC236}">
                <a16:creationId xmlns:a16="http://schemas.microsoft.com/office/drawing/2014/main" id="{E5623AEE-0043-9613-994B-7F866410DE2C}"/>
              </a:ext>
            </a:extLst>
          </p:cNvPr>
          <p:cNvSpPr txBox="1">
            <a:spLocks noChangeArrowheads="1"/>
          </p:cNvSpPr>
          <p:nvPr/>
        </p:nvSpPr>
        <p:spPr bwMode="auto">
          <a:xfrm>
            <a:off x="576263" y="1347788"/>
            <a:ext cx="79914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1"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Rights conferred by registration</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1"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19</a:t>
            </a:r>
            <a:r>
              <a:rPr kumimoji="0" lang="en-CA" altLang="en-US" sz="2800" b="0" i="1"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r>
              <a:rPr kumimoji="0" lang="en-CA" altLang="en-US" sz="28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Subject to sections 21, 32 and 67, the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registration </a:t>
            </a:r>
            <a:r>
              <a:rPr kumimoji="0" lang="en-CA" altLang="en-US" sz="28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of a trademark in respect of any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goods or services, </a:t>
            </a:r>
            <a:r>
              <a:rPr kumimoji="0" lang="en-CA" altLang="en-US" sz="28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unless shown to be invalid</a:t>
            </a:r>
            <a:r>
              <a:rPr kumimoji="0" lang="en-CA" altLang="en-US" sz="28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gives to the owner </a:t>
            </a:r>
            <a:r>
              <a:rPr kumimoji="0" lang="en-CA" altLang="en-US" sz="28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of the trademark the </a:t>
            </a:r>
            <a:r>
              <a:rPr kumimoji="0" lang="en-CA" altLang="en-US" sz="28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exclusive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right to the use throughout Canada</a:t>
            </a:r>
            <a:r>
              <a:rPr kumimoji="0" lang="en-CA" altLang="en-US" sz="28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of the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 in respect of those goods or services</a:t>
            </a:r>
            <a:r>
              <a:rPr kumimoji="0" lang="en-CA" altLang="en-US" sz="28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p:txBody>
      </p:sp>
    </p:spTree>
    <p:extLst>
      <p:ext uri="{BB962C8B-B14F-4D97-AF65-F5344CB8AC3E}">
        <p14:creationId xmlns:p14="http://schemas.microsoft.com/office/powerpoint/2010/main" val="374791993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C5EC2F-ECEC-A8CC-9A26-CC8DF12E79BE}"/>
              </a:ext>
            </a:extLst>
          </p:cNvPr>
          <p:cNvSpPr>
            <a:spLocks noGrp="1"/>
          </p:cNvSpPr>
          <p:nvPr>
            <p:ph type="title"/>
          </p:nvPr>
        </p:nvSpPr>
        <p:spPr>
          <a:xfrm>
            <a:off x="179388" y="69850"/>
            <a:ext cx="8713787" cy="525463"/>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b="1" dirty="0">
              <a:solidFill>
                <a:srgbClr val="FFFF00"/>
              </a:solidFill>
            </a:endParaRPr>
          </a:p>
        </p:txBody>
      </p:sp>
      <p:sp>
        <p:nvSpPr>
          <p:cNvPr id="2" name="Content Placeholder 1">
            <a:extLst>
              <a:ext uri="{FF2B5EF4-FFF2-40B4-BE49-F238E27FC236}">
                <a16:creationId xmlns:a16="http://schemas.microsoft.com/office/drawing/2014/main" id="{4564B195-F47F-B8B3-7CDC-E57F6CE9E342}"/>
              </a:ext>
            </a:extLst>
          </p:cNvPr>
          <p:cNvSpPr>
            <a:spLocks noGrp="1"/>
          </p:cNvSpPr>
          <p:nvPr>
            <p:ph idx="1"/>
          </p:nvPr>
        </p:nvSpPr>
        <p:spPr>
          <a:xfrm>
            <a:off x="215900" y="987425"/>
            <a:ext cx="8712200" cy="3841750"/>
          </a:xfrm>
        </p:spPr>
        <p:txBody>
          <a:bodyPr>
            <a:normAutofit fontScale="55000" lnSpcReduction="20000"/>
          </a:bodyPr>
          <a:lstStyle/>
          <a:p>
            <a:pPr>
              <a:lnSpc>
                <a:spcPct val="120000"/>
              </a:lnSpc>
              <a:defRPr/>
            </a:pPr>
            <a:r>
              <a:rPr lang="en-CA" sz="3150" dirty="0">
                <a:solidFill>
                  <a:srgbClr val="FF0000"/>
                </a:solidFill>
              </a:rPr>
              <a:t>S. 19  </a:t>
            </a:r>
            <a:r>
              <a:rPr lang="en-CA" sz="3150" dirty="0">
                <a:solidFill>
                  <a:schemeClr val="bg1"/>
                </a:solidFill>
              </a:rPr>
              <a:t>gives the owner of a TM the </a:t>
            </a:r>
            <a:r>
              <a:rPr lang="en-CA" sz="3150" dirty="0">
                <a:solidFill>
                  <a:srgbClr val="FFFF00"/>
                </a:solidFill>
              </a:rPr>
              <a:t>exclusive right to use, throughout Canada, the TM in association with those wares and services</a:t>
            </a:r>
            <a:r>
              <a:rPr lang="en-CA" sz="3150" dirty="0">
                <a:solidFill>
                  <a:schemeClr val="bg1"/>
                </a:solidFill>
              </a:rPr>
              <a:t> </a:t>
            </a:r>
            <a:r>
              <a:rPr lang="en-CA" sz="3150" dirty="0">
                <a:solidFill>
                  <a:srgbClr val="FF0000"/>
                </a:solidFill>
              </a:rPr>
              <a:t>for which it is registered</a:t>
            </a:r>
            <a:r>
              <a:rPr lang="en-CA" sz="3150" dirty="0">
                <a:solidFill>
                  <a:schemeClr val="bg1"/>
                </a:solidFill>
              </a:rPr>
              <a:t>. </a:t>
            </a:r>
          </a:p>
          <a:p>
            <a:pPr>
              <a:lnSpc>
                <a:spcPct val="120000"/>
              </a:lnSpc>
              <a:defRPr/>
            </a:pPr>
            <a:r>
              <a:rPr lang="en-CA" sz="3150" dirty="0">
                <a:solidFill>
                  <a:srgbClr val="FF0000"/>
                </a:solidFill>
              </a:rPr>
              <a:t>S. 19 only applies </a:t>
            </a:r>
            <a:r>
              <a:rPr lang="en-CA" sz="3150" dirty="0">
                <a:solidFill>
                  <a:srgbClr val="FFFF00"/>
                </a:solidFill>
              </a:rPr>
              <a:t>where someone uses EXACTLY THE SAME TM</a:t>
            </a:r>
            <a:r>
              <a:rPr lang="en-CA" sz="3150" dirty="0">
                <a:solidFill>
                  <a:schemeClr val="bg1"/>
                </a:solidFill>
              </a:rPr>
              <a:t>; and uses it in association with one of the wares or services for which the original mark is registered. </a:t>
            </a:r>
          </a:p>
          <a:p>
            <a:pPr>
              <a:lnSpc>
                <a:spcPct val="120000"/>
              </a:lnSpc>
              <a:defRPr/>
            </a:pPr>
            <a:r>
              <a:rPr lang="en-CA" sz="3150" dirty="0">
                <a:solidFill>
                  <a:schemeClr val="bg1"/>
                </a:solidFill>
              </a:rPr>
              <a:t>For example, say that </a:t>
            </a:r>
            <a:r>
              <a:rPr lang="en-CA" sz="3150" dirty="0">
                <a:solidFill>
                  <a:srgbClr val="FF0000"/>
                </a:solidFill>
              </a:rPr>
              <a:t>Coca Cola </a:t>
            </a:r>
            <a:r>
              <a:rPr lang="en-CA" sz="3150" dirty="0">
                <a:solidFill>
                  <a:schemeClr val="bg1"/>
                </a:solidFill>
              </a:rPr>
              <a:t>is </a:t>
            </a:r>
            <a:r>
              <a:rPr lang="en-CA" sz="3150" dirty="0">
                <a:solidFill>
                  <a:srgbClr val="FFFF00"/>
                </a:solidFill>
              </a:rPr>
              <a:t>registered only for soda drinks</a:t>
            </a:r>
          </a:p>
          <a:p>
            <a:pPr>
              <a:lnSpc>
                <a:spcPct val="120000"/>
              </a:lnSpc>
              <a:defRPr/>
            </a:pPr>
            <a:r>
              <a:rPr lang="en-CA" sz="3150" dirty="0">
                <a:solidFill>
                  <a:schemeClr val="bg1"/>
                </a:solidFill>
              </a:rPr>
              <a:t>If </a:t>
            </a:r>
            <a:r>
              <a:rPr lang="en-CA" sz="3150" dirty="0">
                <a:solidFill>
                  <a:srgbClr val="FFFF00"/>
                </a:solidFill>
              </a:rPr>
              <a:t>someone uses the TM Coca Cola with respect to couches</a:t>
            </a:r>
            <a:r>
              <a:rPr lang="en-CA" sz="3150" dirty="0">
                <a:solidFill>
                  <a:schemeClr val="bg1"/>
                </a:solidFill>
              </a:rPr>
              <a:t>, this would </a:t>
            </a:r>
            <a:r>
              <a:rPr lang="en-CA" sz="3150" dirty="0">
                <a:solidFill>
                  <a:srgbClr val="FFFF00"/>
                </a:solidFill>
              </a:rPr>
              <a:t>not be covered</a:t>
            </a:r>
            <a:r>
              <a:rPr lang="en-CA" sz="3150" dirty="0">
                <a:solidFill>
                  <a:schemeClr val="bg1"/>
                </a:solidFill>
              </a:rPr>
              <a:t> by s. 19.</a:t>
            </a:r>
          </a:p>
          <a:p>
            <a:pPr>
              <a:lnSpc>
                <a:spcPct val="120000"/>
              </a:lnSpc>
              <a:defRPr/>
            </a:pPr>
            <a:r>
              <a:rPr lang="en-CA" sz="3150" dirty="0">
                <a:solidFill>
                  <a:schemeClr val="bg1"/>
                </a:solidFill>
              </a:rPr>
              <a:t>As well, if someone </a:t>
            </a:r>
            <a:r>
              <a:rPr lang="en-CA" sz="3150" dirty="0">
                <a:solidFill>
                  <a:srgbClr val="FFFF00"/>
                </a:solidFill>
              </a:rPr>
              <a:t>uses the TM </a:t>
            </a:r>
            <a:r>
              <a:rPr lang="en-CA" sz="3150" dirty="0" err="1">
                <a:solidFill>
                  <a:srgbClr val="FF0000"/>
                </a:solidFill>
              </a:rPr>
              <a:t>Cocca</a:t>
            </a:r>
            <a:r>
              <a:rPr lang="en-CA" sz="3150" dirty="0">
                <a:solidFill>
                  <a:srgbClr val="FF0000"/>
                </a:solidFill>
              </a:rPr>
              <a:t> </a:t>
            </a:r>
            <a:r>
              <a:rPr lang="en-CA" sz="3150" dirty="0" err="1">
                <a:solidFill>
                  <a:srgbClr val="FF0000"/>
                </a:solidFill>
              </a:rPr>
              <a:t>Colla</a:t>
            </a:r>
            <a:r>
              <a:rPr lang="en-CA" sz="3150" dirty="0">
                <a:solidFill>
                  <a:srgbClr val="FF0000"/>
                </a:solidFill>
              </a:rPr>
              <a:t> </a:t>
            </a:r>
            <a:r>
              <a:rPr lang="en-CA" sz="3150" dirty="0">
                <a:solidFill>
                  <a:schemeClr val="bg1"/>
                </a:solidFill>
              </a:rPr>
              <a:t>(two cs, two ls) with respect to soda drinks, that would </a:t>
            </a:r>
            <a:r>
              <a:rPr lang="en-CA" sz="3150" dirty="0">
                <a:solidFill>
                  <a:srgbClr val="FFFF00"/>
                </a:solidFill>
              </a:rPr>
              <a:t>not be covered </a:t>
            </a:r>
            <a:r>
              <a:rPr lang="en-CA" sz="3150" dirty="0">
                <a:solidFill>
                  <a:schemeClr val="bg1"/>
                </a:solidFill>
              </a:rPr>
              <a:t>by s. 19.</a:t>
            </a:r>
          </a:p>
          <a:p>
            <a:pPr>
              <a:lnSpc>
                <a:spcPct val="120000"/>
              </a:lnSpc>
              <a:defRPr/>
            </a:pPr>
            <a:r>
              <a:rPr lang="en-CA" sz="3150" dirty="0">
                <a:solidFill>
                  <a:srgbClr val="FF0000"/>
                </a:solidFill>
              </a:rPr>
              <a:t>Only if </a:t>
            </a:r>
            <a:r>
              <a:rPr lang="en-CA" sz="3150" dirty="0">
                <a:solidFill>
                  <a:srgbClr val="FFFF00"/>
                </a:solidFill>
              </a:rPr>
              <a:t>a second person used the TM Coca Cola</a:t>
            </a:r>
            <a:r>
              <a:rPr lang="en-CA" sz="3150" dirty="0">
                <a:solidFill>
                  <a:schemeClr val="bg1"/>
                </a:solidFill>
              </a:rPr>
              <a:t> (same TM) with respect to soda drinks (same wares and services) </a:t>
            </a:r>
            <a:r>
              <a:rPr lang="en-CA" sz="3150" dirty="0">
                <a:solidFill>
                  <a:srgbClr val="FFFF00"/>
                </a:solidFill>
              </a:rPr>
              <a:t>that </a:t>
            </a:r>
            <a:r>
              <a:rPr lang="en-CA" sz="3150" dirty="0">
                <a:solidFill>
                  <a:srgbClr val="FF0000"/>
                </a:solidFill>
              </a:rPr>
              <a:t>S. 19 </a:t>
            </a:r>
            <a:r>
              <a:rPr lang="en-CA" sz="3150" dirty="0">
                <a:solidFill>
                  <a:srgbClr val="FFFF00"/>
                </a:solidFill>
              </a:rPr>
              <a:t>would be infringed. </a:t>
            </a:r>
          </a:p>
          <a:p>
            <a:pPr>
              <a:lnSpc>
                <a:spcPct val="120000"/>
              </a:lnSpc>
              <a:defRPr/>
            </a:pPr>
            <a:r>
              <a:rPr lang="en-CA" sz="3150" dirty="0">
                <a:solidFill>
                  <a:schemeClr val="bg1"/>
                </a:solidFill>
              </a:rPr>
              <a:t>In S. 19, it states that the rights conferred are subject to S. 21, 32, and 67... </a:t>
            </a:r>
          </a:p>
          <a:p>
            <a:pPr>
              <a:lnSpc>
                <a:spcPct val="120000"/>
              </a:lnSpc>
              <a:defRPr/>
            </a:pPr>
            <a:r>
              <a:rPr lang="en-CA" sz="3150" dirty="0">
                <a:solidFill>
                  <a:schemeClr val="bg1"/>
                </a:solidFill>
              </a:rPr>
              <a:t>Examine </a:t>
            </a:r>
            <a:r>
              <a:rPr lang="en-CA" sz="3150" dirty="0">
                <a:solidFill>
                  <a:srgbClr val="FF0000"/>
                </a:solidFill>
              </a:rPr>
              <a:t>S. 21 </a:t>
            </a:r>
            <a:r>
              <a:rPr lang="en-CA" sz="3150" dirty="0">
                <a:solidFill>
                  <a:schemeClr val="bg1"/>
                </a:solidFill>
              </a:rPr>
              <a:t>which exception refers to the </a:t>
            </a:r>
            <a:r>
              <a:rPr lang="en-CA" sz="3150" dirty="0">
                <a:solidFill>
                  <a:srgbClr val="FFFF00"/>
                </a:solidFill>
              </a:rPr>
              <a:t>Honest, Concurrent use </a:t>
            </a:r>
            <a:r>
              <a:rPr lang="en-CA" sz="3150" dirty="0">
                <a:solidFill>
                  <a:schemeClr val="bg1"/>
                </a:solidFill>
              </a:rPr>
              <a:t>of the mark. </a:t>
            </a:r>
          </a:p>
          <a:p>
            <a:pPr>
              <a:defRPr/>
            </a:pPr>
            <a:endParaRPr lang="en-US" sz="2100" dirty="0"/>
          </a:p>
        </p:txBody>
      </p:sp>
      <p:sp>
        <p:nvSpPr>
          <p:cNvPr id="322563" name="Slide Number Placeholder 3">
            <a:extLst>
              <a:ext uri="{FF2B5EF4-FFF2-40B4-BE49-F238E27FC236}">
                <a16:creationId xmlns:a16="http://schemas.microsoft.com/office/drawing/2014/main" id="{74C15D88-3766-BC50-1916-E3B04CF5D8F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56CE545-2BFD-6A45-9DA9-D8F72D7F776B}"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163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3734414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itle 1">
            <a:extLst>
              <a:ext uri="{FF2B5EF4-FFF2-40B4-BE49-F238E27FC236}">
                <a16:creationId xmlns:a16="http://schemas.microsoft.com/office/drawing/2014/main" id="{7EB7B040-0614-7386-95B3-A9E176221566}"/>
              </a:ext>
            </a:extLst>
          </p:cNvPr>
          <p:cNvSpPr>
            <a:spLocks noGrp="1" noChangeArrowheads="1"/>
          </p:cNvSpPr>
          <p:nvPr>
            <p:ph type="title"/>
          </p:nvPr>
        </p:nvSpPr>
        <p:spPr bwMode="auto">
          <a:xfrm>
            <a:off x="457200" y="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a:p>
        </p:txBody>
      </p:sp>
      <p:sp>
        <p:nvSpPr>
          <p:cNvPr id="3" name="Content Placeholder 2">
            <a:extLst>
              <a:ext uri="{FF2B5EF4-FFF2-40B4-BE49-F238E27FC236}">
                <a16:creationId xmlns:a16="http://schemas.microsoft.com/office/drawing/2014/main" id="{17A2053F-63A5-F779-B365-3221CF64686C}"/>
              </a:ext>
            </a:extLst>
          </p:cNvPr>
          <p:cNvSpPr>
            <a:spLocks noGrp="1"/>
          </p:cNvSpPr>
          <p:nvPr>
            <p:ph sz="quarter" idx="10"/>
          </p:nvPr>
        </p:nvSpPr>
        <p:spPr>
          <a:xfrm>
            <a:off x="457200" y="1055688"/>
            <a:ext cx="8229600" cy="3843337"/>
          </a:xfrm>
        </p:spPr>
        <p:txBody>
          <a:bodyPr>
            <a:normAutofit fontScale="92500" lnSpcReduction="10000"/>
          </a:bodyPr>
          <a:lstStyle/>
          <a:p>
            <a:pPr marL="0" indent="0">
              <a:buFont typeface="Arial" panose="020B0604020202020204" pitchFamily="34" charset="0"/>
              <a:buNone/>
              <a:defRPr/>
            </a:pPr>
            <a:r>
              <a:rPr lang="en-CA" sz="2400" b="1" i="1" dirty="0">
                <a:solidFill>
                  <a:srgbClr val="FFFF00"/>
                </a:solidFill>
              </a:rPr>
              <a:t>When registration invalid</a:t>
            </a:r>
          </a:p>
          <a:p>
            <a:pPr marL="0" indent="0">
              <a:buFont typeface="Arial" panose="020B0604020202020204" pitchFamily="34" charset="0"/>
              <a:buNone/>
              <a:defRPr/>
            </a:pPr>
            <a:r>
              <a:rPr lang="en-CA" sz="2400" b="1" i="1" dirty="0">
                <a:solidFill>
                  <a:srgbClr val="FF0000"/>
                </a:solidFill>
              </a:rPr>
              <a:t>18</a:t>
            </a:r>
            <a:r>
              <a:rPr lang="en-CA" sz="2400" i="1" dirty="0">
                <a:solidFill>
                  <a:srgbClr val="FF0000"/>
                </a:solidFill>
              </a:rPr>
              <a:t> </a:t>
            </a:r>
            <a:r>
              <a:rPr lang="en-CA" sz="2400" b="1" i="1" dirty="0">
                <a:solidFill>
                  <a:schemeClr val="bg1"/>
                </a:solidFill>
              </a:rPr>
              <a:t>(1)</a:t>
            </a:r>
            <a:r>
              <a:rPr lang="en-CA" sz="2400" i="1" dirty="0">
                <a:solidFill>
                  <a:schemeClr val="bg1"/>
                </a:solidFill>
              </a:rPr>
              <a:t> The registration of a trademark is </a:t>
            </a:r>
            <a:r>
              <a:rPr lang="en-CA" sz="2400" i="1" dirty="0">
                <a:solidFill>
                  <a:srgbClr val="FF0000"/>
                </a:solidFill>
              </a:rPr>
              <a:t>invalid if</a:t>
            </a:r>
          </a:p>
          <a:p>
            <a:pPr marL="342900" lvl="1" indent="0">
              <a:buFont typeface="Arial" panose="020B0604020202020204" pitchFamily="34" charset="0"/>
              <a:buNone/>
              <a:defRPr/>
            </a:pPr>
            <a:r>
              <a:rPr lang="en-CA" sz="2400" b="1" i="1" dirty="0">
                <a:solidFill>
                  <a:schemeClr val="bg1"/>
                </a:solidFill>
              </a:rPr>
              <a:t>(a)</a:t>
            </a:r>
            <a:r>
              <a:rPr lang="en-CA" sz="2400" i="1" dirty="0">
                <a:solidFill>
                  <a:schemeClr val="bg1"/>
                </a:solidFill>
              </a:rPr>
              <a:t> the trademark was </a:t>
            </a:r>
            <a:r>
              <a:rPr lang="en-CA" sz="2400" i="1" dirty="0">
                <a:solidFill>
                  <a:srgbClr val="FFFF00"/>
                </a:solidFill>
              </a:rPr>
              <a:t>not registrable </a:t>
            </a:r>
            <a:r>
              <a:rPr lang="en-CA" sz="2400" i="1" dirty="0">
                <a:solidFill>
                  <a:schemeClr val="bg1"/>
                </a:solidFill>
              </a:rPr>
              <a:t>at the date of registration;</a:t>
            </a:r>
          </a:p>
          <a:p>
            <a:pPr marL="342900" lvl="1" indent="0">
              <a:buFont typeface="Arial" panose="020B0604020202020204" pitchFamily="34" charset="0"/>
              <a:buNone/>
              <a:defRPr/>
            </a:pPr>
            <a:r>
              <a:rPr lang="en-CA" sz="2400" b="1" i="1" dirty="0">
                <a:solidFill>
                  <a:schemeClr val="bg1"/>
                </a:solidFill>
              </a:rPr>
              <a:t>(b)</a:t>
            </a:r>
            <a:r>
              <a:rPr lang="en-CA" sz="2400" i="1" dirty="0">
                <a:solidFill>
                  <a:schemeClr val="bg1"/>
                </a:solidFill>
              </a:rPr>
              <a:t> the trademark is </a:t>
            </a:r>
            <a:r>
              <a:rPr lang="en-CA" sz="2400" i="1" dirty="0">
                <a:solidFill>
                  <a:srgbClr val="FFFF00"/>
                </a:solidFill>
              </a:rPr>
              <a:t>not distinctive </a:t>
            </a:r>
            <a:r>
              <a:rPr lang="en-CA" sz="2400" i="1" dirty="0">
                <a:solidFill>
                  <a:schemeClr val="bg1"/>
                </a:solidFill>
              </a:rPr>
              <a:t>at the time proceedings bringing the validity of the registration into question are commenced;</a:t>
            </a:r>
          </a:p>
          <a:p>
            <a:pPr marL="342900" lvl="1" indent="0">
              <a:buFont typeface="Arial" panose="020B0604020202020204" pitchFamily="34" charset="0"/>
              <a:buNone/>
              <a:defRPr/>
            </a:pPr>
            <a:r>
              <a:rPr lang="en-CA" sz="2400" b="1" i="1" dirty="0">
                <a:solidFill>
                  <a:schemeClr val="bg1"/>
                </a:solidFill>
              </a:rPr>
              <a:t>(c)</a:t>
            </a:r>
            <a:r>
              <a:rPr lang="en-CA" sz="2400" i="1" dirty="0">
                <a:solidFill>
                  <a:schemeClr val="bg1"/>
                </a:solidFill>
              </a:rPr>
              <a:t> the trademark has been</a:t>
            </a:r>
            <a:r>
              <a:rPr lang="en-CA" sz="2400" i="1" dirty="0">
                <a:solidFill>
                  <a:srgbClr val="FFFF00"/>
                </a:solidFill>
              </a:rPr>
              <a:t> abandoned</a:t>
            </a:r>
            <a:r>
              <a:rPr lang="en-CA" sz="2400" i="1" dirty="0">
                <a:solidFill>
                  <a:schemeClr val="bg1"/>
                </a:solidFill>
              </a:rPr>
              <a:t>;</a:t>
            </a:r>
          </a:p>
          <a:p>
            <a:pPr marL="342900" lvl="1" indent="0">
              <a:buFont typeface="Arial" panose="020B0604020202020204" pitchFamily="34" charset="0"/>
              <a:buNone/>
              <a:defRPr/>
            </a:pPr>
            <a:r>
              <a:rPr lang="en-CA" sz="2400" b="1" i="1" dirty="0">
                <a:solidFill>
                  <a:schemeClr val="bg1"/>
                </a:solidFill>
              </a:rPr>
              <a:t>(d)</a:t>
            </a:r>
            <a:r>
              <a:rPr lang="en-CA" sz="2400" i="1" dirty="0">
                <a:solidFill>
                  <a:schemeClr val="bg1"/>
                </a:solidFill>
              </a:rPr>
              <a:t> subject to section 17, the applicant for registration was </a:t>
            </a:r>
            <a:r>
              <a:rPr lang="en-CA" sz="2400" i="1" dirty="0">
                <a:solidFill>
                  <a:srgbClr val="FFFF00"/>
                </a:solidFill>
              </a:rPr>
              <a:t>not the person entitled </a:t>
            </a:r>
            <a:r>
              <a:rPr lang="en-CA" sz="2400" i="1" dirty="0">
                <a:solidFill>
                  <a:schemeClr val="bg1"/>
                </a:solidFill>
              </a:rPr>
              <a:t>to secure the registration; or</a:t>
            </a:r>
          </a:p>
          <a:p>
            <a:pPr marL="342900" lvl="1" indent="0">
              <a:buFont typeface="Arial" panose="020B0604020202020204" pitchFamily="34" charset="0"/>
              <a:buNone/>
              <a:defRPr/>
            </a:pPr>
            <a:r>
              <a:rPr lang="en-CA" sz="2400" b="1" i="1" dirty="0">
                <a:solidFill>
                  <a:schemeClr val="bg1"/>
                </a:solidFill>
              </a:rPr>
              <a:t>(e)</a:t>
            </a:r>
            <a:r>
              <a:rPr lang="en-CA" sz="2400" i="1" dirty="0">
                <a:solidFill>
                  <a:schemeClr val="bg1"/>
                </a:solidFill>
              </a:rPr>
              <a:t> the application for registration was </a:t>
            </a:r>
            <a:r>
              <a:rPr lang="en-CA" sz="2400" i="1" dirty="0">
                <a:solidFill>
                  <a:srgbClr val="FFFF00"/>
                </a:solidFill>
              </a:rPr>
              <a:t>filed in bad faith</a:t>
            </a:r>
            <a:r>
              <a:rPr lang="en-CA" sz="2400" i="1" dirty="0">
                <a:solidFill>
                  <a:schemeClr val="bg1"/>
                </a:solidFill>
              </a:rPr>
              <a:t>.</a:t>
            </a:r>
          </a:p>
          <a:p>
            <a:pPr>
              <a:defRPr/>
            </a:pPr>
            <a:endParaRPr lang="en-US" dirty="0"/>
          </a:p>
        </p:txBody>
      </p:sp>
    </p:spTree>
    <p:extLst>
      <p:ext uri="{BB962C8B-B14F-4D97-AF65-F5344CB8AC3E}">
        <p14:creationId xmlns:p14="http://schemas.microsoft.com/office/powerpoint/2010/main" val="420371738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1">
            <a:extLst>
              <a:ext uri="{FF2B5EF4-FFF2-40B4-BE49-F238E27FC236}">
                <a16:creationId xmlns:a16="http://schemas.microsoft.com/office/drawing/2014/main" id="{7658D104-BB7B-07FB-B909-238E40E98F29}"/>
              </a:ext>
            </a:extLst>
          </p:cNvPr>
          <p:cNvSpPr>
            <a:spLocks noGrp="1" noChangeArrowheads="1"/>
          </p:cNvSpPr>
          <p:nvPr>
            <p:ph type="title"/>
          </p:nvPr>
        </p:nvSpPr>
        <p:spPr bwMode="auto">
          <a:xfrm>
            <a:off x="457200" y="12382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endParaRPr lang="en-US" altLang="en-US" sz="4000"/>
          </a:p>
        </p:txBody>
      </p:sp>
      <p:sp>
        <p:nvSpPr>
          <p:cNvPr id="329730" name="Content Placeholder 2">
            <a:extLst>
              <a:ext uri="{FF2B5EF4-FFF2-40B4-BE49-F238E27FC236}">
                <a16:creationId xmlns:a16="http://schemas.microsoft.com/office/drawing/2014/main" id="{FCBD6B44-54C9-5DEE-9990-EAC5D3C8C92C}"/>
              </a:ext>
            </a:extLst>
          </p:cNvPr>
          <p:cNvSpPr>
            <a:spLocks noGrp="1" noChangeArrowheads="1"/>
          </p:cNvSpPr>
          <p:nvPr>
            <p:ph sz="quarter" idx="10"/>
          </p:nvPr>
        </p:nvSpPr>
        <p:spPr bwMode="auto">
          <a:xfrm>
            <a:off x="228600" y="1006475"/>
            <a:ext cx="8686800" cy="3892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panose="020B0604020202020204" pitchFamily="34" charset="0"/>
              <a:buNone/>
            </a:pPr>
            <a:r>
              <a:rPr lang="en-CA" altLang="en-US" sz="2400" b="1" i="1">
                <a:solidFill>
                  <a:srgbClr val="FFFF00"/>
                </a:solidFill>
              </a:rPr>
              <a:t>When registration incontestable</a:t>
            </a:r>
          </a:p>
          <a:p>
            <a:pPr marL="0" indent="0">
              <a:lnSpc>
                <a:spcPct val="110000"/>
              </a:lnSpc>
              <a:buFont typeface="Arial" panose="020B0604020202020204" pitchFamily="34" charset="0"/>
              <a:buNone/>
            </a:pPr>
            <a:r>
              <a:rPr lang="en-CA" altLang="en-US" sz="2400" b="1" i="1">
                <a:solidFill>
                  <a:srgbClr val="FF0000"/>
                </a:solidFill>
              </a:rPr>
              <a:t>17</a:t>
            </a:r>
            <a:r>
              <a:rPr lang="en-CA" altLang="en-US" sz="2400" i="1">
                <a:solidFill>
                  <a:srgbClr val="FF0000"/>
                </a:solidFill>
              </a:rPr>
              <a:t> </a:t>
            </a:r>
            <a:r>
              <a:rPr lang="en-CA" altLang="en-US" sz="2400" b="1" i="1">
                <a:solidFill>
                  <a:schemeClr val="bg1"/>
                </a:solidFill>
              </a:rPr>
              <a:t>(2)</a:t>
            </a:r>
            <a:r>
              <a:rPr lang="en-CA" altLang="en-US" sz="2400" i="1">
                <a:solidFill>
                  <a:schemeClr val="bg1"/>
                </a:solidFill>
              </a:rPr>
              <a:t> In </a:t>
            </a:r>
            <a:r>
              <a:rPr lang="en-CA" altLang="en-US" sz="2400" i="1">
                <a:solidFill>
                  <a:srgbClr val="FFFF00"/>
                </a:solidFill>
              </a:rPr>
              <a:t>proceedings commenced </a:t>
            </a:r>
            <a:r>
              <a:rPr lang="en-CA" altLang="en-US" sz="2400" i="1">
                <a:solidFill>
                  <a:srgbClr val="FF0000"/>
                </a:solidFill>
              </a:rPr>
              <a:t>after the expiration of five years from the date of registration</a:t>
            </a:r>
            <a:r>
              <a:rPr lang="en-CA" altLang="en-US" sz="2400" i="1">
                <a:solidFill>
                  <a:schemeClr val="bg1"/>
                </a:solidFill>
              </a:rPr>
              <a:t> of a trademark or from July 1, 1954, whichever is the later</a:t>
            </a:r>
            <a:r>
              <a:rPr lang="en-CA" altLang="en-US" sz="2400" i="1">
                <a:solidFill>
                  <a:srgbClr val="FFFF00"/>
                </a:solidFill>
              </a:rPr>
              <a:t>, no registration shall be expunged or amended or held invalid on the ground of the previous use or making known</a:t>
            </a:r>
            <a:r>
              <a:rPr lang="en-CA" altLang="en-US" sz="2400" i="1">
                <a:solidFill>
                  <a:schemeClr val="bg1"/>
                </a:solidFill>
              </a:rPr>
              <a:t> referred to in subsection (1), </a:t>
            </a:r>
            <a:r>
              <a:rPr lang="en-CA" altLang="en-US" sz="2400" i="1">
                <a:solidFill>
                  <a:srgbClr val="FF0000"/>
                </a:solidFill>
              </a:rPr>
              <a:t>unless</a:t>
            </a:r>
            <a:r>
              <a:rPr lang="en-CA" altLang="en-US" sz="2400" i="1">
                <a:solidFill>
                  <a:schemeClr val="bg1"/>
                </a:solidFill>
              </a:rPr>
              <a:t> it is established that the person who adopted the registered trademark in Canada did so with knowledge of that previous use or making known.</a:t>
            </a:r>
          </a:p>
          <a:p>
            <a:pPr marL="0" indent="0">
              <a:buFont typeface="Arial" panose="020B0604020202020204" pitchFamily="34" charset="0"/>
              <a:buNone/>
            </a:pPr>
            <a:endParaRPr lang="en-US" altLang="en-US"/>
          </a:p>
        </p:txBody>
      </p:sp>
    </p:spTree>
    <p:extLst>
      <p:ext uri="{BB962C8B-B14F-4D97-AF65-F5344CB8AC3E}">
        <p14:creationId xmlns:p14="http://schemas.microsoft.com/office/powerpoint/2010/main" val="342626451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1">
            <a:extLst>
              <a:ext uri="{FF2B5EF4-FFF2-40B4-BE49-F238E27FC236}">
                <a16:creationId xmlns:a16="http://schemas.microsoft.com/office/drawing/2014/main" id="{A6681063-5813-6F72-4857-EAEABB93E108}"/>
              </a:ext>
            </a:extLst>
          </p:cNvPr>
          <p:cNvSpPr>
            <a:spLocks noGrp="1" noChangeArrowheads="1"/>
          </p:cNvSpPr>
          <p:nvPr>
            <p:ph type="title"/>
          </p:nvPr>
        </p:nvSpPr>
        <p:spPr bwMode="auto">
          <a:xfrm>
            <a:off x="539750" y="88900"/>
            <a:ext cx="7118350" cy="827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endParaRPr lang="en-US" altLang="en-US" sz="4000"/>
          </a:p>
        </p:txBody>
      </p:sp>
      <p:sp>
        <p:nvSpPr>
          <p:cNvPr id="330754" name="Content Placeholder 2">
            <a:extLst>
              <a:ext uri="{FF2B5EF4-FFF2-40B4-BE49-F238E27FC236}">
                <a16:creationId xmlns:a16="http://schemas.microsoft.com/office/drawing/2014/main" id="{DCEB7D48-FAD4-7B0B-2C65-A398518C201B}"/>
              </a:ext>
            </a:extLst>
          </p:cNvPr>
          <p:cNvSpPr>
            <a:spLocks noGrp="1" noChangeArrowheads="1"/>
          </p:cNvSpPr>
          <p:nvPr>
            <p:ph sz="quarter" idx="10"/>
          </p:nvPr>
        </p:nvSpPr>
        <p:spPr bwMode="auto">
          <a:xfrm>
            <a:off x="250825" y="939800"/>
            <a:ext cx="8642350" cy="391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panose="020B0604020202020204" pitchFamily="34" charset="0"/>
              <a:buNone/>
            </a:pPr>
            <a:r>
              <a:rPr lang="en-CA" altLang="en-US" b="1" i="1">
                <a:solidFill>
                  <a:srgbClr val="FFFF00"/>
                </a:solidFill>
              </a:rPr>
              <a:t>Concurrent use of confusing marks</a:t>
            </a:r>
          </a:p>
          <a:p>
            <a:pPr marL="0" indent="0">
              <a:lnSpc>
                <a:spcPct val="110000"/>
              </a:lnSpc>
              <a:buFont typeface="Arial" panose="020B0604020202020204" pitchFamily="34" charset="0"/>
              <a:buNone/>
            </a:pPr>
            <a:r>
              <a:rPr lang="en-CA" altLang="en-US" b="1" i="1">
                <a:solidFill>
                  <a:srgbClr val="FF0000"/>
                </a:solidFill>
              </a:rPr>
              <a:t>21</a:t>
            </a:r>
            <a:r>
              <a:rPr lang="en-CA" altLang="en-US" i="1">
                <a:solidFill>
                  <a:srgbClr val="FF0000"/>
                </a:solidFill>
              </a:rPr>
              <a:t> </a:t>
            </a:r>
            <a:r>
              <a:rPr lang="en-CA" altLang="en-US" b="1" i="1">
                <a:solidFill>
                  <a:schemeClr val="bg1"/>
                </a:solidFill>
              </a:rPr>
              <a:t>(1)</a:t>
            </a:r>
            <a:r>
              <a:rPr lang="en-CA" altLang="en-US" i="1">
                <a:solidFill>
                  <a:schemeClr val="bg1"/>
                </a:solidFill>
              </a:rPr>
              <a:t> If, in any proceedings respecting a registered trademark the registration of which is entitled to the protection of subsection 17(2), it is made to appear to the Federal Court that one of the parties to the proceedings, other than the registered owner of the trademark, had in good faith used a confusing trademark or trade name in Canada before the filing date of the application for that registration, and the </a:t>
            </a:r>
            <a:r>
              <a:rPr lang="en-CA" altLang="en-US" i="1">
                <a:solidFill>
                  <a:srgbClr val="FFFF00"/>
                </a:solidFill>
              </a:rPr>
              <a:t>Court considers that it is not contrary to the public interest that the continued use of the confusing trademark or trade name should be permitted in a defined territorial area concurrently with the use of the registered trademark</a:t>
            </a:r>
            <a:r>
              <a:rPr lang="en-CA" altLang="en-US" i="1">
                <a:solidFill>
                  <a:schemeClr val="bg1"/>
                </a:solidFill>
              </a:rPr>
              <a:t>, the Court may, subject to any terms that it considers just, order that the other party may continue to use the confusing trademark or trade name within that area with an adequate specified distinction from the registered trademark.</a:t>
            </a:r>
          </a:p>
          <a:p>
            <a:pPr marL="0" indent="0">
              <a:lnSpc>
                <a:spcPct val="110000"/>
              </a:lnSpc>
              <a:buFont typeface="Arial" panose="020B0604020202020204" pitchFamily="34" charset="0"/>
              <a:buNone/>
            </a:pPr>
            <a:endParaRPr lang="en-CA" altLang="en-US" sz="2100" b="1" i="1">
              <a:solidFill>
                <a:srgbClr val="FFFF00"/>
              </a:solidFill>
            </a:endParaRPr>
          </a:p>
        </p:txBody>
      </p:sp>
    </p:spTree>
    <p:extLst>
      <p:ext uri="{BB962C8B-B14F-4D97-AF65-F5344CB8AC3E}">
        <p14:creationId xmlns:p14="http://schemas.microsoft.com/office/powerpoint/2010/main" val="5878043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extBox 2">
            <a:extLst>
              <a:ext uri="{FF2B5EF4-FFF2-40B4-BE49-F238E27FC236}">
                <a16:creationId xmlns:a16="http://schemas.microsoft.com/office/drawing/2014/main" id="{4BC74AFD-7BF0-D65C-6662-42F27E5701E4}"/>
              </a:ext>
            </a:extLst>
          </p:cNvPr>
          <p:cNvSpPr txBox="1">
            <a:spLocks noChangeArrowheads="1"/>
          </p:cNvSpPr>
          <p:nvPr/>
        </p:nvSpPr>
        <p:spPr bwMode="auto">
          <a:xfrm>
            <a:off x="2051050" y="268288"/>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4" name="TextBox 3">
            <a:extLst>
              <a:ext uri="{FF2B5EF4-FFF2-40B4-BE49-F238E27FC236}">
                <a16:creationId xmlns:a16="http://schemas.microsoft.com/office/drawing/2014/main" id="{C0D3D61D-7D01-D0E5-9FA4-01F4A239AB84}"/>
              </a:ext>
            </a:extLst>
          </p:cNvPr>
          <p:cNvSpPr txBox="1"/>
          <p:nvPr/>
        </p:nvSpPr>
        <p:spPr>
          <a:xfrm>
            <a:off x="107950" y="987425"/>
            <a:ext cx="9799638" cy="3970338"/>
          </a:xfrm>
          <a:prstGeom prst="rect">
            <a:avLst/>
          </a:prstGeom>
          <a:noFill/>
        </p:spPr>
        <p:txBody>
          <a:bodyPr>
            <a:spAutoFit/>
          </a:bodyPr>
          <a:lstStyle/>
          <a:p>
            <a:pPr marL="0" marR="0" lvl="1"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 20</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deals with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confusing uses of TMs</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p>
          <a:p>
            <a:pPr marL="342900" marR="0" lvl="1"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Covers two types of situations:</a:t>
            </a:r>
          </a:p>
          <a:p>
            <a:pPr marL="385763" marR="0" lvl="0" indent="0" algn="l" defTabSz="457200" rtl="0" eaLnBrk="0" fontAlgn="base" latinLnBrk="0" hangingPunct="0">
              <a:lnSpc>
                <a:spcPct val="100000"/>
              </a:lnSpc>
              <a:spcBef>
                <a:spcPct val="0"/>
              </a:spcBef>
              <a:spcAft>
                <a:spcPct val="0"/>
              </a:spcAft>
              <a:buClrTx/>
              <a:buSzTx/>
              <a:buFont typeface="+mj-lt"/>
              <a:buAutoNum type="arabicPeriod"/>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Where it is </a:t>
            </a:r>
            <a:r>
              <a:rPr kumimoji="0" lang="en-CA"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not the identical TM that has been used, </a:t>
            </a:r>
          </a:p>
          <a:p>
            <a:pPr marL="385763" marR="0" lvl="0" indent="0" algn="l" defTabSz="4572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but one that is confusing </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with the registered TM; </a:t>
            </a:r>
          </a:p>
          <a:p>
            <a:pPr marL="385763" marR="0" lvl="0" indent="0" algn="l" defTabSz="4572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CA" sz="2800" b="0" i="1" u="none" strike="noStrike" kern="1200" cap="none" spc="0" normalizeH="0" baseline="0" noProof="0" dirty="0" err="1">
                <a:ln>
                  <a:noFill/>
                </a:ln>
                <a:solidFill>
                  <a:srgbClr val="FF0000"/>
                </a:solidFill>
                <a:effectLst/>
                <a:uLnTx/>
                <a:uFillTx/>
                <a:latin typeface="Arial" panose="020B0604020202020204" pitchFamily="34" charset="0"/>
                <a:ea typeface="MS PGothic" panose="020B0600070205080204" pitchFamily="34" charset="-128"/>
                <a:cs typeface="+mn-cs"/>
              </a:rPr>
              <a:t>Cocca</a:t>
            </a:r>
            <a:r>
              <a:rPr kumimoji="0" lang="en-CA" sz="2800" b="0" i="1"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CA" sz="2800" b="0" i="1" u="none" strike="noStrike" kern="1200" cap="none" spc="0" normalizeH="0" baseline="0" noProof="0" dirty="0" err="1">
                <a:ln>
                  <a:noFill/>
                </a:ln>
                <a:solidFill>
                  <a:srgbClr val="FF0000"/>
                </a:solidFill>
                <a:effectLst/>
                <a:uLnTx/>
                <a:uFillTx/>
                <a:latin typeface="Arial" panose="020B0604020202020204" pitchFamily="34" charset="0"/>
                <a:ea typeface="MS PGothic" panose="020B0600070205080204" pitchFamily="34" charset="-128"/>
                <a:cs typeface="+mn-cs"/>
              </a:rPr>
              <a:t>Colla</a:t>
            </a:r>
            <a:r>
              <a:rPr kumimoji="0" lang="en-CA" sz="2800" b="0" i="1"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for soft drinks)</a:t>
            </a:r>
          </a:p>
          <a:p>
            <a:pPr marL="385763" marR="0" lvl="0" indent="0" algn="l" defTabSz="4572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2. Where it is </a:t>
            </a:r>
            <a:r>
              <a:rPr kumimoji="0" lang="en-CA"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the identical TM but one used with </a:t>
            </a:r>
          </a:p>
          <a:p>
            <a:pPr marL="385763" marR="0" lvl="0" indent="0" algn="l" defTabSz="4572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respect to different wares or services</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I.e., Coca</a:t>
            </a:r>
          </a:p>
          <a:p>
            <a:pPr marL="385763" marR="0" lvl="0" indent="0" algn="l" defTabSz="4572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Cola for chairs - something Coca Cola [original </a:t>
            </a:r>
          </a:p>
          <a:p>
            <a:pPr marL="385763" marR="0" lvl="0" indent="0" algn="l" defTabSz="4572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company] is not registered for)</a:t>
            </a:r>
            <a:endParaRPr kumimoji="0" lang="en-US" sz="2800" b="0" i="0" u="none" strike="noStrike" kern="1200" cap="none" spc="0" normalizeH="0" baseline="0" noProof="0" dirty="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3871037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itle 5">
            <a:extLst>
              <a:ext uri="{FF2B5EF4-FFF2-40B4-BE49-F238E27FC236}">
                <a16:creationId xmlns:a16="http://schemas.microsoft.com/office/drawing/2014/main" id="{C6B0C6B9-398E-3FFE-940D-38C9323F4790}"/>
              </a:ext>
            </a:extLst>
          </p:cNvPr>
          <p:cNvSpPr>
            <a:spLocks noGrp="1" noChangeArrowheads="1"/>
          </p:cNvSpPr>
          <p:nvPr>
            <p:ph type="title"/>
          </p:nvPr>
        </p:nvSpPr>
        <p:spPr bwMode="auto">
          <a:xfrm>
            <a:off x="742950" y="30163"/>
            <a:ext cx="76581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332802" name="Content Placeholder 1">
            <a:extLst>
              <a:ext uri="{FF2B5EF4-FFF2-40B4-BE49-F238E27FC236}">
                <a16:creationId xmlns:a16="http://schemas.microsoft.com/office/drawing/2014/main" id="{DF7EC408-8255-12BA-05EA-4FF00E820B8C}"/>
              </a:ext>
            </a:extLst>
          </p:cNvPr>
          <p:cNvSpPr>
            <a:spLocks noGrp="1" noChangeArrowheads="1"/>
          </p:cNvSpPr>
          <p:nvPr>
            <p:ph idx="1"/>
          </p:nvPr>
        </p:nvSpPr>
        <p:spPr bwMode="auto">
          <a:xfrm>
            <a:off x="107950" y="915988"/>
            <a:ext cx="8928100" cy="4032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CA" altLang="en-US" sz="2400">
                <a:solidFill>
                  <a:schemeClr val="bg1"/>
                </a:solidFill>
              </a:rPr>
              <a:t>Final section dealing with </a:t>
            </a:r>
            <a:r>
              <a:rPr lang="en-CA" altLang="en-US" sz="2400">
                <a:solidFill>
                  <a:srgbClr val="FFFF00"/>
                </a:solidFill>
              </a:rPr>
              <a:t>TM infringement of registered marks </a:t>
            </a:r>
            <a:r>
              <a:rPr lang="en-CA" altLang="en-US" sz="2400">
                <a:solidFill>
                  <a:schemeClr val="bg1"/>
                </a:solidFill>
              </a:rPr>
              <a:t>is </a:t>
            </a:r>
            <a:r>
              <a:rPr lang="en-CA" altLang="en-US" sz="2400">
                <a:solidFill>
                  <a:srgbClr val="FF0000"/>
                </a:solidFill>
              </a:rPr>
              <a:t>S. 22</a:t>
            </a:r>
            <a:r>
              <a:rPr lang="en-CA" altLang="en-US" sz="2400">
                <a:solidFill>
                  <a:schemeClr val="bg1"/>
                </a:solidFill>
              </a:rPr>
              <a:t>.</a:t>
            </a:r>
          </a:p>
          <a:p>
            <a:pPr>
              <a:lnSpc>
                <a:spcPct val="110000"/>
              </a:lnSpc>
            </a:pPr>
            <a:r>
              <a:rPr lang="en-CA" altLang="en-US" sz="2400">
                <a:solidFill>
                  <a:srgbClr val="FF0000"/>
                </a:solidFill>
              </a:rPr>
              <a:t>S. 22  </a:t>
            </a:r>
            <a:r>
              <a:rPr lang="en-CA" altLang="en-US" sz="2400">
                <a:solidFill>
                  <a:schemeClr val="bg1"/>
                </a:solidFill>
              </a:rPr>
              <a:t>governs </a:t>
            </a:r>
            <a:r>
              <a:rPr lang="en-CA" altLang="en-US" sz="2400">
                <a:solidFill>
                  <a:srgbClr val="FFFF00"/>
                </a:solidFill>
              </a:rPr>
              <a:t>use of a mark that has the effect of depreciating the value of the goodwill </a:t>
            </a:r>
            <a:r>
              <a:rPr lang="en-CA" altLang="en-US" sz="2400">
                <a:solidFill>
                  <a:schemeClr val="bg1"/>
                </a:solidFill>
              </a:rPr>
              <a:t>of that mark (</a:t>
            </a:r>
            <a:r>
              <a:rPr lang="en-CA" altLang="en-US" sz="2400">
                <a:solidFill>
                  <a:srgbClr val="FF0000"/>
                </a:solidFill>
              </a:rPr>
              <a:t>no confusion is necessary</a:t>
            </a:r>
            <a:r>
              <a:rPr lang="en-CA" altLang="en-US" sz="2400">
                <a:solidFill>
                  <a:schemeClr val="bg1"/>
                </a:solidFill>
              </a:rPr>
              <a:t>). </a:t>
            </a:r>
          </a:p>
          <a:p>
            <a:pPr>
              <a:lnSpc>
                <a:spcPct val="110000"/>
              </a:lnSpc>
            </a:pPr>
            <a:r>
              <a:rPr lang="en-CA" altLang="en-US" sz="2400">
                <a:solidFill>
                  <a:schemeClr val="bg1"/>
                </a:solidFill>
              </a:rPr>
              <a:t>Leading case is </a:t>
            </a:r>
            <a:r>
              <a:rPr lang="en-CA" altLang="en-US" sz="2400" i="1">
                <a:solidFill>
                  <a:srgbClr val="00B0F0"/>
                </a:solidFill>
              </a:rPr>
              <a:t>Veuve Cliquot </a:t>
            </a:r>
            <a:r>
              <a:rPr lang="en-CA" altLang="en-US" sz="2400">
                <a:solidFill>
                  <a:schemeClr val="bg1"/>
                </a:solidFill>
              </a:rPr>
              <a:t>but first case to deal with s. 22 is </a:t>
            </a:r>
            <a:r>
              <a:rPr lang="en-CA" altLang="en-US" sz="2400" i="1" u="sng">
                <a:solidFill>
                  <a:schemeClr val="bg1"/>
                </a:solidFill>
              </a:rPr>
              <a:t>Clairol</a:t>
            </a:r>
            <a:r>
              <a:rPr lang="en-CA" altLang="en-US" sz="2400">
                <a:solidFill>
                  <a:schemeClr val="bg1"/>
                </a:solidFill>
              </a:rPr>
              <a:t> but first</a:t>
            </a:r>
            <a:r>
              <a:rPr lang="en-CA" altLang="en-US" sz="2400">
                <a:solidFill>
                  <a:srgbClr val="FF0000"/>
                </a:solidFill>
              </a:rPr>
              <a:t>…</a:t>
            </a:r>
          </a:p>
          <a:p>
            <a:pPr>
              <a:lnSpc>
                <a:spcPct val="110000"/>
              </a:lnSpc>
            </a:pPr>
            <a:r>
              <a:rPr lang="en-CA" altLang="en-US" sz="2400" i="1">
                <a:solidFill>
                  <a:srgbClr val="00B0F0"/>
                </a:solidFill>
              </a:rPr>
              <a:t>Clairol International Corp. v. Thomas Supply &amp; Equipment Co</a:t>
            </a:r>
            <a:r>
              <a:rPr lang="en-CA" altLang="en-US" sz="2400">
                <a:solidFill>
                  <a:srgbClr val="00B0F0"/>
                </a:solidFill>
              </a:rPr>
              <a:t>., </a:t>
            </a:r>
            <a:r>
              <a:rPr lang="en-CA" altLang="en-US" sz="2400">
                <a:solidFill>
                  <a:schemeClr val="bg1"/>
                </a:solidFill>
              </a:rPr>
              <a:t>[1968] 2 Ex. C.R. 552</a:t>
            </a:r>
          </a:p>
          <a:p>
            <a:endParaRPr lang="en-US" altLang="en-US"/>
          </a:p>
        </p:txBody>
      </p:sp>
      <p:sp>
        <p:nvSpPr>
          <p:cNvPr id="332803" name="Slide Number Placeholder 3">
            <a:extLst>
              <a:ext uri="{FF2B5EF4-FFF2-40B4-BE49-F238E27FC236}">
                <a16:creationId xmlns:a16="http://schemas.microsoft.com/office/drawing/2014/main" id="{949A2FE2-9721-89EB-D4B1-E0DDBE342E6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0923C29-2714-224E-B5D0-12116EEC85F9}"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168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2834970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CF994D3-F40F-CB02-BF4C-681E64173810}"/>
              </a:ext>
            </a:extLst>
          </p:cNvPr>
          <p:cNvSpPr>
            <a:spLocks noGrp="1" noChangeArrowheads="1"/>
          </p:cNvSpPr>
          <p:nvPr>
            <p:ph type="title"/>
          </p:nvPr>
        </p:nvSpPr>
        <p:spPr>
          <a:xfrm>
            <a:off x="1352550" y="87313"/>
            <a:ext cx="6305550" cy="4984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dirty="0">
              <a:solidFill>
                <a:srgbClr val="FFFF00"/>
              </a:solidFill>
            </a:endParaRPr>
          </a:p>
        </p:txBody>
      </p:sp>
      <p:sp>
        <p:nvSpPr>
          <p:cNvPr id="5123" name="Rectangle 3">
            <a:extLst>
              <a:ext uri="{FF2B5EF4-FFF2-40B4-BE49-F238E27FC236}">
                <a16:creationId xmlns:a16="http://schemas.microsoft.com/office/drawing/2014/main" id="{528772DD-6DA6-008C-AE04-C4ED75AB63E3}"/>
              </a:ext>
            </a:extLst>
          </p:cNvPr>
          <p:cNvSpPr>
            <a:spLocks noGrp="1" noChangeArrowheads="1"/>
          </p:cNvSpPr>
          <p:nvPr>
            <p:ph type="body" idx="1"/>
          </p:nvPr>
        </p:nvSpPr>
        <p:spPr>
          <a:xfrm>
            <a:off x="90488" y="1044575"/>
            <a:ext cx="8963025" cy="4021138"/>
          </a:xfrm>
        </p:spPr>
        <p:txBody>
          <a:bodyPr>
            <a:normAutofit lnSpcReduction="10000"/>
          </a:bodyPr>
          <a:lstStyle/>
          <a:p>
            <a:pPr marL="0" indent="0">
              <a:buFont typeface="Arial" panose="020B0604020202020204" pitchFamily="34" charset="0"/>
              <a:buNone/>
              <a:defRPr/>
            </a:pPr>
            <a:r>
              <a:rPr lang="en-US" sz="2000" i="1" dirty="0">
                <a:solidFill>
                  <a:srgbClr val="00B0F0"/>
                </a:solidFill>
              </a:rPr>
              <a:t>Clairol International Corp. v. Thomas Supply &amp; Equipment </a:t>
            </a:r>
            <a:r>
              <a:rPr lang="en-CA" sz="2000" dirty="0">
                <a:solidFill>
                  <a:schemeClr val="bg1"/>
                </a:solidFill>
              </a:rPr>
              <a:t>[1968] 2 Ex. C.R. 552 </a:t>
            </a:r>
          </a:p>
          <a:p>
            <a:pPr>
              <a:defRPr/>
            </a:pPr>
            <a:r>
              <a:rPr lang="en-CA" sz="2000" dirty="0">
                <a:solidFill>
                  <a:schemeClr val="bg1"/>
                </a:solidFill>
              </a:rPr>
              <a:t> </a:t>
            </a:r>
            <a:r>
              <a:rPr lang="en-CA" sz="2000" dirty="0">
                <a:solidFill>
                  <a:srgbClr val="FFFF00"/>
                </a:solidFill>
              </a:rPr>
              <a:t>Clairol owns the </a:t>
            </a:r>
            <a:r>
              <a:rPr lang="en-CA" sz="2000" dirty="0">
                <a:solidFill>
                  <a:srgbClr val="FF0000"/>
                </a:solidFill>
              </a:rPr>
              <a:t>TM</a:t>
            </a:r>
            <a:r>
              <a:rPr lang="en-CA" sz="2000" dirty="0">
                <a:solidFill>
                  <a:srgbClr val="FFFF00"/>
                </a:solidFill>
              </a:rPr>
              <a:t>s </a:t>
            </a:r>
            <a:r>
              <a:rPr lang="en-CA" sz="2000" dirty="0">
                <a:solidFill>
                  <a:srgbClr val="FF0000"/>
                </a:solidFill>
              </a:rPr>
              <a:t>Miss Clairol </a:t>
            </a:r>
            <a:r>
              <a:rPr lang="en-CA" sz="2000" dirty="0">
                <a:solidFill>
                  <a:srgbClr val="FFFF00"/>
                </a:solidFill>
              </a:rPr>
              <a:t>and </a:t>
            </a:r>
            <a:r>
              <a:rPr lang="en-CA" sz="2000" dirty="0">
                <a:solidFill>
                  <a:srgbClr val="FF0000"/>
                </a:solidFill>
              </a:rPr>
              <a:t>Hair Color Bath</a:t>
            </a:r>
            <a:r>
              <a:rPr lang="en-CA" sz="2000" dirty="0">
                <a:solidFill>
                  <a:srgbClr val="FFFF00"/>
                </a:solidFill>
              </a:rPr>
              <a:t>; </a:t>
            </a:r>
            <a:r>
              <a:rPr lang="en-CA" sz="2000" dirty="0">
                <a:solidFill>
                  <a:schemeClr val="bg1"/>
                </a:solidFill>
              </a:rPr>
              <a:t>both registered for use </a:t>
            </a:r>
            <a:r>
              <a:rPr lang="en-CA" sz="2000" dirty="0">
                <a:solidFill>
                  <a:srgbClr val="FFFF00"/>
                </a:solidFill>
              </a:rPr>
              <a:t>in association with hair tinting and coloring </a:t>
            </a:r>
            <a:r>
              <a:rPr lang="en-CA" sz="2000" dirty="0">
                <a:solidFill>
                  <a:schemeClr val="bg1"/>
                </a:solidFill>
              </a:rPr>
              <a:t>preparations. </a:t>
            </a:r>
          </a:p>
          <a:p>
            <a:pPr>
              <a:defRPr/>
            </a:pPr>
            <a:r>
              <a:rPr lang="en-CA" sz="2000" dirty="0">
                <a:solidFill>
                  <a:srgbClr val="FFFF00"/>
                </a:solidFill>
              </a:rPr>
              <a:t>Revlon</a:t>
            </a:r>
            <a:r>
              <a:rPr lang="en-CA" sz="2000" dirty="0">
                <a:solidFill>
                  <a:schemeClr val="bg1"/>
                </a:solidFill>
              </a:rPr>
              <a:t>, attempting to increase market share, </a:t>
            </a:r>
            <a:r>
              <a:rPr lang="en-CA" sz="2000" dirty="0">
                <a:solidFill>
                  <a:srgbClr val="FFFF00"/>
                </a:solidFill>
              </a:rPr>
              <a:t>devised two different ways by which users of products of competitors could successfully choose the same product shades</a:t>
            </a:r>
            <a:r>
              <a:rPr lang="en-CA" sz="2000" dirty="0">
                <a:solidFill>
                  <a:schemeClr val="bg1"/>
                </a:solidFill>
              </a:rPr>
              <a:t>.  </a:t>
            </a:r>
          </a:p>
          <a:p>
            <a:pPr>
              <a:defRPr/>
            </a:pPr>
            <a:r>
              <a:rPr lang="en-CA" sz="2000" dirty="0">
                <a:solidFill>
                  <a:srgbClr val="FFFF00"/>
                </a:solidFill>
              </a:rPr>
              <a:t>On packages for Revlon Color Silk</a:t>
            </a:r>
            <a:r>
              <a:rPr lang="en-CA" sz="2000" dirty="0">
                <a:solidFill>
                  <a:schemeClr val="bg1"/>
                </a:solidFill>
              </a:rPr>
              <a:t>, </a:t>
            </a:r>
            <a:r>
              <a:rPr lang="en-CA" sz="2000" dirty="0">
                <a:solidFill>
                  <a:srgbClr val="FF0000"/>
                </a:solidFill>
              </a:rPr>
              <a:t>Revlon put comparison charts indicating the equivalent Clairol products</a:t>
            </a:r>
            <a:r>
              <a:rPr lang="en-CA" sz="2000" dirty="0">
                <a:solidFill>
                  <a:schemeClr val="bg1"/>
                </a:solidFill>
              </a:rPr>
              <a:t>. </a:t>
            </a:r>
          </a:p>
          <a:p>
            <a:pPr>
              <a:defRPr/>
            </a:pPr>
            <a:r>
              <a:rPr lang="en-CA" sz="2000" dirty="0">
                <a:solidFill>
                  <a:schemeClr val="bg1"/>
                </a:solidFill>
              </a:rPr>
              <a:t>They </a:t>
            </a:r>
            <a:r>
              <a:rPr lang="en-CA" sz="2000" dirty="0">
                <a:solidFill>
                  <a:srgbClr val="FFFF00"/>
                </a:solidFill>
              </a:rPr>
              <a:t>also</a:t>
            </a:r>
            <a:r>
              <a:rPr lang="en-CA" sz="2000" dirty="0">
                <a:solidFill>
                  <a:schemeClr val="bg1"/>
                </a:solidFill>
              </a:rPr>
              <a:t> created </a:t>
            </a:r>
            <a:r>
              <a:rPr lang="en-CA" sz="2000" dirty="0">
                <a:solidFill>
                  <a:srgbClr val="FFFF00"/>
                </a:solidFill>
              </a:rPr>
              <a:t>brochures</a:t>
            </a:r>
            <a:r>
              <a:rPr lang="en-CA" sz="2000" dirty="0">
                <a:solidFill>
                  <a:schemeClr val="bg1"/>
                </a:solidFill>
              </a:rPr>
              <a:t> featuring the comparison charts. </a:t>
            </a:r>
          </a:p>
          <a:p>
            <a:pPr>
              <a:defRPr/>
            </a:pPr>
            <a:r>
              <a:rPr lang="en-CA" sz="2000" dirty="0">
                <a:solidFill>
                  <a:schemeClr val="bg1"/>
                </a:solidFill>
              </a:rPr>
              <a:t>Two of the plaintiff Clairol’s arguments were that the </a:t>
            </a:r>
            <a:r>
              <a:rPr lang="en-CA" sz="2000" dirty="0">
                <a:solidFill>
                  <a:srgbClr val="FFFF00"/>
                </a:solidFill>
              </a:rPr>
              <a:t>use of their trademarks in the color comparison charts infringed </a:t>
            </a:r>
            <a:r>
              <a:rPr lang="en-CA" sz="2000" dirty="0">
                <a:solidFill>
                  <a:schemeClr val="bg1"/>
                </a:solidFill>
              </a:rPr>
              <a:t>s. 19 and s. 22 of the Trademarks Act.</a:t>
            </a:r>
          </a:p>
          <a:p>
            <a:pPr>
              <a:defRPr/>
            </a:pPr>
            <a:endParaRPr lang="en-US" i="1" dirty="0">
              <a:solidFill>
                <a:schemeClr val="bg1"/>
              </a:solidFill>
            </a:endParaRPr>
          </a:p>
        </p:txBody>
      </p:sp>
      <p:sp>
        <p:nvSpPr>
          <p:cNvPr id="335875" name="Slide Number Placeholder 3">
            <a:extLst>
              <a:ext uri="{FF2B5EF4-FFF2-40B4-BE49-F238E27FC236}">
                <a16:creationId xmlns:a16="http://schemas.microsoft.com/office/drawing/2014/main" id="{5E3E68DC-205A-DC93-BF8C-282B2657177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E694BE7-F427-B541-AED9-C138DFE03F95}"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169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49672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E25BD1E8-D1FC-A938-FA06-DB49475AB8AD}"/>
              </a:ext>
            </a:extLst>
          </p:cNvPr>
          <p:cNvSpPr>
            <a:spLocks noGrp="1" noChangeArrowheads="1"/>
          </p:cNvSpPr>
          <p:nvPr>
            <p:ph type="title"/>
          </p:nvPr>
        </p:nvSpPr>
        <p:spPr bwMode="auto">
          <a:xfrm>
            <a:off x="1485900" y="0"/>
            <a:ext cx="6172200" cy="121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Anything </a:t>
            </a:r>
            <a:r>
              <a:rPr lang="en-US" altLang="en-US" sz="3300" b="1">
                <a:solidFill>
                  <a:schemeClr val="bg1"/>
                </a:solidFill>
              </a:rPr>
              <a:t>&amp;</a:t>
            </a:r>
            <a:r>
              <a:rPr lang="en-US" altLang="en-US" sz="3300" b="1">
                <a:solidFill>
                  <a:srgbClr val="FFFF00"/>
                </a:solidFill>
              </a:rPr>
              <a:t> everything </a:t>
            </a:r>
            <a:r>
              <a:rPr lang="en-US" altLang="en-US" sz="3300" b="1">
                <a:solidFill>
                  <a:srgbClr val="92D050"/>
                </a:solidFill>
              </a:rPr>
              <a:t>can be done via email</a:t>
            </a:r>
            <a:r>
              <a:rPr lang="en-US" altLang="en-US" sz="3300" b="1">
                <a:solidFill>
                  <a:srgbClr val="FFFF00"/>
                </a:solidFill>
              </a:rPr>
              <a:t> if you prefer</a:t>
            </a:r>
          </a:p>
        </p:txBody>
      </p:sp>
      <p:pic>
        <p:nvPicPr>
          <p:cNvPr id="6" name="Content Placeholder 5">
            <a:extLst>
              <a:ext uri="{FF2B5EF4-FFF2-40B4-BE49-F238E27FC236}">
                <a16:creationId xmlns:a16="http://schemas.microsoft.com/office/drawing/2014/main" id="{B423BF32-1885-46C5-B790-C19BA9C1CE72}"/>
              </a:ext>
            </a:extLst>
          </p:cNvPr>
          <p:cNvPicPr>
            <a:picLocks noGrp="1" noChangeAspect="1"/>
          </p:cNvPicPr>
          <p:nvPr>
            <p:ph sz="quarter" idx="10"/>
          </p:nvPr>
        </p:nvPicPr>
        <p:blipFill>
          <a:blip r:embed="rId2"/>
          <a:stretch>
            <a:fillRect/>
          </a:stretch>
        </p:blipFill>
        <p:spPr>
          <a:xfrm>
            <a:off x="2541588" y="1549400"/>
            <a:ext cx="4060825" cy="2538413"/>
          </a:xfrm>
        </p:spPr>
      </p:pic>
      <p:pic>
        <p:nvPicPr>
          <p:cNvPr id="77827" name="Content Placeholder 5">
            <a:extLst>
              <a:ext uri="{FF2B5EF4-FFF2-40B4-BE49-F238E27FC236}">
                <a16:creationId xmlns:a16="http://schemas.microsoft.com/office/drawing/2014/main" id="{F6288A0F-F636-61F2-B367-34782913F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5" y="1492250"/>
            <a:ext cx="5416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E74A4-60AB-48AB-7553-4FA7C6D8FE6E}"/>
              </a:ext>
            </a:extLst>
          </p:cNvPr>
          <p:cNvSpPr txBox="1"/>
          <p:nvPr/>
        </p:nvSpPr>
        <p:spPr>
          <a:xfrm>
            <a:off x="606425" y="1419225"/>
            <a:ext cx="7931150" cy="3170238"/>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Clairol International Corp. v. Thomas Supply </a:t>
            </a:r>
          </a:p>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&amp; Equipment </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[1968] 2 Ex. C.R. 552</a:t>
            </a:r>
          </a:p>
          <a:p>
            <a:pPr marL="685800" marR="0" lvl="0" indent="-68580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4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Is there </a:t>
            </a:r>
            <a:r>
              <a:rPr kumimoji="0" lang="en-CA" sz="4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CA" sz="48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use</a:t>
            </a:r>
            <a:r>
              <a:rPr kumimoji="0" lang="en-CA" sz="4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CA" sz="4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as a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4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CA" sz="48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trademark</a:t>
            </a:r>
            <a:r>
              <a:rPr kumimoji="0" lang="en-CA" sz="4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CA" sz="4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here with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4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respect to the packages</a:t>
            </a:r>
            <a:r>
              <a:rPr kumimoji="0" lang="en-CA" sz="48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sz="4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CA" sz="4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p>
        </p:txBody>
      </p:sp>
      <p:sp>
        <p:nvSpPr>
          <p:cNvPr id="339970" name="TextBox 3">
            <a:extLst>
              <a:ext uri="{FF2B5EF4-FFF2-40B4-BE49-F238E27FC236}">
                <a16:creationId xmlns:a16="http://schemas.microsoft.com/office/drawing/2014/main" id="{1BD4944E-1489-57D3-841A-BC6BA2AF8AA1}"/>
              </a:ext>
            </a:extLst>
          </p:cNvPr>
          <p:cNvSpPr txBox="1">
            <a:spLocks noChangeArrowheads="1"/>
          </p:cNvSpPr>
          <p:nvPr/>
        </p:nvSpPr>
        <p:spPr bwMode="auto">
          <a:xfrm>
            <a:off x="1122363" y="268288"/>
            <a:ext cx="68992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9891368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extBox 1">
            <a:extLst>
              <a:ext uri="{FF2B5EF4-FFF2-40B4-BE49-F238E27FC236}">
                <a16:creationId xmlns:a16="http://schemas.microsoft.com/office/drawing/2014/main" id="{C6DA6A86-4DFF-E6AF-2F76-739CEA1811E0}"/>
              </a:ext>
            </a:extLst>
          </p:cNvPr>
          <p:cNvSpPr txBox="1">
            <a:spLocks noChangeArrowheads="1"/>
          </p:cNvSpPr>
          <p:nvPr/>
        </p:nvSpPr>
        <p:spPr bwMode="auto">
          <a:xfrm>
            <a:off x="1152525" y="123825"/>
            <a:ext cx="68389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4" name="TextBox 3">
            <a:extLst>
              <a:ext uri="{FF2B5EF4-FFF2-40B4-BE49-F238E27FC236}">
                <a16:creationId xmlns:a16="http://schemas.microsoft.com/office/drawing/2014/main" id="{506C3860-7936-5078-5952-41D5DA98D5A6}"/>
              </a:ext>
            </a:extLst>
          </p:cNvPr>
          <p:cNvSpPr txBox="1"/>
          <p:nvPr/>
        </p:nvSpPr>
        <p:spPr>
          <a:xfrm>
            <a:off x="260350" y="1019175"/>
            <a:ext cx="8623300" cy="3970338"/>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Clairol International Corp. v. Thomas Supply &amp; Equipment </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[1968] 2 Ex. C.R. 552</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No, there is not. Clear that </a:t>
            </a:r>
            <a:r>
              <a:rPr kumimoji="0" lang="en-CA"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Revlon is not trying to pretend that it is a Clairol product</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CA"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just trying to show what the right Revlon product to purchase is </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if you usually buy Clairol</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Accordingly, the </a:t>
            </a:r>
            <a:r>
              <a:rPr kumimoji="0" lang="en-CA"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test for s. 19 infringement not made out</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The brochures are also fine.</a:t>
            </a:r>
            <a:endParaRPr kumimoji="0" lang="en-US" sz="28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328019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Title 5">
            <a:extLst>
              <a:ext uri="{FF2B5EF4-FFF2-40B4-BE49-F238E27FC236}">
                <a16:creationId xmlns:a16="http://schemas.microsoft.com/office/drawing/2014/main" id="{38C511EA-25B8-E71D-5A50-0CF1B075EDBA}"/>
              </a:ext>
            </a:extLst>
          </p:cNvPr>
          <p:cNvSpPr>
            <a:spLocks noGrp="1" noChangeArrowheads="1"/>
          </p:cNvSpPr>
          <p:nvPr>
            <p:ph type="title"/>
          </p:nvPr>
        </p:nvSpPr>
        <p:spPr bwMode="auto">
          <a:xfrm>
            <a:off x="904875" y="100013"/>
            <a:ext cx="7334250" cy="773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A97AE612-7CBF-9A18-BE45-99A7EC596954}"/>
              </a:ext>
            </a:extLst>
          </p:cNvPr>
          <p:cNvSpPr>
            <a:spLocks noGrp="1"/>
          </p:cNvSpPr>
          <p:nvPr>
            <p:ph idx="1"/>
          </p:nvPr>
        </p:nvSpPr>
        <p:spPr>
          <a:xfrm>
            <a:off x="90488" y="1074738"/>
            <a:ext cx="8963025" cy="3951287"/>
          </a:xfrm>
        </p:spPr>
        <p:txBody>
          <a:bodyPr>
            <a:normAutofit fontScale="92500" lnSpcReduction="10000"/>
          </a:bodyPr>
          <a:lstStyle/>
          <a:p>
            <a:pPr marL="0" indent="0">
              <a:lnSpc>
                <a:spcPct val="110000"/>
              </a:lnSpc>
              <a:buFont typeface="Arial" panose="020B0604020202020204" pitchFamily="34" charset="0"/>
              <a:buNone/>
              <a:defRPr/>
            </a:pPr>
            <a:r>
              <a:rPr lang="en-US" sz="1575" b="1" i="1" dirty="0">
                <a:solidFill>
                  <a:srgbClr val="00B0F0"/>
                </a:solidFill>
              </a:rPr>
              <a:t>Clairol International Corp. v. Thomas Supply &amp; Equipment </a:t>
            </a:r>
            <a:r>
              <a:rPr lang="en-US" sz="1575" dirty="0">
                <a:solidFill>
                  <a:schemeClr val="bg1"/>
                </a:solidFill>
              </a:rPr>
              <a:t>(1968)</a:t>
            </a:r>
            <a:endParaRPr lang="en-CA" sz="1575" dirty="0"/>
          </a:p>
          <a:p>
            <a:pPr>
              <a:lnSpc>
                <a:spcPct val="110000"/>
              </a:lnSpc>
              <a:defRPr/>
            </a:pPr>
            <a:r>
              <a:rPr lang="en-CA" sz="1575" dirty="0">
                <a:solidFill>
                  <a:schemeClr val="bg1"/>
                </a:solidFill>
              </a:rPr>
              <a:t>This is the </a:t>
            </a:r>
            <a:r>
              <a:rPr lang="en-CA" sz="1575" dirty="0">
                <a:solidFill>
                  <a:srgbClr val="FF0000"/>
                </a:solidFill>
              </a:rPr>
              <a:t>first time a s. 22 issue was before the court</a:t>
            </a:r>
            <a:r>
              <a:rPr lang="en-CA" sz="1575" dirty="0">
                <a:solidFill>
                  <a:schemeClr val="bg1"/>
                </a:solidFill>
              </a:rPr>
              <a:t>. [Exact s. 22 test will come from </a:t>
            </a:r>
            <a:r>
              <a:rPr lang="en-CA" sz="1575" i="1" dirty="0">
                <a:solidFill>
                  <a:srgbClr val="00B0F0"/>
                </a:solidFill>
              </a:rPr>
              <a:t>Veuve,</a:t>
            </a:r>
            <a:r>
              <a:rPr lang="en-CA" sz="1575" dirty="0">
                <a:solidFill>
                  <a:srgbClr val="00B0F0"/>
                </a:solidFill>
              </a:rPr>
              <a:t> </a:t>
            </a:r>
            <a:r>
              <a:rPr lang="en-CA" sz="1575" dirty="0">
                <a:solidFill>
                  <a:schemeClr val="bg1"/>
                </a:solidFill>
              </a:rPr>
              <a:t>but this is </a:t>
            </a:r>
            <a:r>
              <a:rPr lang="en-CA" sz="1575" dirty="0">
                <a:solidFill>
                  <a:srgbClr val="FF0000"/>
                </a:solidFill>
              </a:rPr>
              <a:t>useful for historical purposes</a:t>
            </a:r>
            <a:r>
              <a:rPr lang="en-CA" sz="1575" dirty="0">
                <a:solidFill>
                  <a:schemeClr val="bg1"/>
                </a:solidFill>
              </a:rPr>
              <a:t>, and to see the stance taken by this Court on comparative advertising].</a:t>
            </a:r>
          </a:p>
          <a:p>
            <a:pPr>
              <a:lnSpc>
                <a:spcPct val="110000"/>
              </a:lnSpc>
              <a:defRPr/>
            </a:pPr>
            <a:r>
              <a:rPr lang="en-CA" sz="1575" b="1" i="1" dirty="0">
                <a:solidFill>
                  <a:schemeClr val="bg1"/>
                </a:solidFill>
              </a:rPr>
              <a:t>22.</a:t>
            </a:r>
            <a:r>
              <a:rPr lang="en-CA" sz="1575" i="1" dirty="0">
                <a:solidFill>
                  <a:schemeClr val="bg1"/>
                </a:solidFill>
              </a:rPr>
              <a:t> (1) </a:t>
            </a:r>
            <a:r>
              <a:rPr lang="en-CA" sz="1575" i="1" dirty="0">
                <a:solidFill>
                  <a:srgbClr val="FFFF00"/>
                </a:solidFill>
              </a:rPr>
              <a:t>No person shall use a trade-mark registered by another person in a manner that is likely to have the effect of depreciating the value of the goodwill attaching thereto.</a:t>
            </a:r>
          </a:p>
          <a:p>
            <a:pPr>
              <a:lnSpc>
                <a:spcPct val="110000"/>
              </a:lnSpc>
              <a:defRPr/>
            </a:pPr>
            <a:r>
              <a:rPr lang="en-CA" sz="1575" dirty="0">
                <a:solidFill>
                  <a:srgbClr val="FF0000"/>
                </a:solidFill>
              </a:rPr>
              <a:t>How far is this section meant to extend</a:t>
            </a:r>
            <a:r>
              <a:rPr lang="en-CA" sz="1575" dirty="0">
                <a:solidFill>
                  <a:srgbClr val="FFFF00"/>
                </a:solidFill>
              </a:rPr>
              <a:t>? </a:t>
            </a:r>
          </a:p>
          <a:p>
            <a:pPr>
              <a:lnSpc>
                <a:spcPct val="110000"/>
              </a:lnSpc>
              <a:defRPr/>
            </a:pPr>
            <a:r>
              <a:rPr lang="en-CA" sz="1575" dirty="0">
                <a:solidFill>
                  <a:schemeClr val="bg1"/>
                </a:solidFill>
              </a:rPr>
              <a:t>Written broadly enough to capture negative comments made in conversation about a specific product.  </a:t>
            </a:r>
          </a:p>
          <a:p>
            <a:pPr>
              <a:lnSpc>
                <a:spcPct val="110000"/>
              </a:lnSpc>
              <a:defRPr/>
            </a:pPr>
            <a:r>
              <a:rPr lang="en-CA" sz="1575" dirty="0">
                <a:solidFill>
                  <a:schemeClr val="bg1"/>
                </a:solidFill>
              </a:rPr>
              <a:t>The court acknowledges that this section is worded broadly but says that it’s unlikely that there is any attempt to suppress critical expression.</a:t>
            </a:r>
          </a:p>
          <a:p>
            <a:pPr>
              <a:lnSpc>
                <a:spcPct val="110000"/>
              </a:lnSpc>
              <a:defRPr/>
            </a:pPr>
            <a:r>
              <a:rPr lang="en-CA" sz="1575" dirty="0">
                <a:solidFill>
                  <a:srgbClr val="FF0000"/>
                </a:solidFill>
              </a:rPr>
              <a:t>*</a:t>
            </a:r>
            <a:r>
              <a:rPr lang="en-CA" sz="1575" dirty="0">
                <a:solidFill>
                  <a:srgbClr val="FFFF00"/>
                </a:solidFill>
              </a:rPr>
              <a:t>One key is that the court reads in an implied limitation in this section</a:t>
            </a:r>
            <a:r>
              <a:rPr lang="en-CA" sz="1575" dirty="0">
                <a:solidFill>
                  <a:schemeClr val="bg1"/>
                </a:solidFill>
              </a:rPr>
              <a:t>…</a:t>
            </a:r>
            <a:r>
              <a:rPr lang="en-CA" sz="1575" i="1" dirty="0">
                <a:solidFill>
                  <a:srgbClr val="FF0000"/>
                </a:solidFill>
              </a:rPr>
              <a:t>use in the course of trade</a:t>
            </a:r>
            <a:r>
              <a:rPr lang="en-CA" sz="1575" dirty="0">
                <a:solidFill>
                  <a:schemeClr val="bg1"/>
                </a:solidFill>
              </a:rPr>
              <a:t>.</a:t>
            </a:r>
          </a:p>
          <a:p>
            <a:pPr>
              <a:lnSpc>
                <a:spcPct val="110000"/>
              </a:lnSpc>
              <a:defRPr/>
            </a:pPr>
            <a:r>
              <a:rPr lang="en-CA" sz="1575" dirty="0">
                <a:solidFill>
                  <a:schemeClr val="bg1"/>
                </a:solidFill>
              </a:rPr>
              <a:t>But even with this implied limitation,  this is </a:t>
            </a:r>
            <a:r>
              <a:rPr lang="en-CA" sz="1575" dirty="0">
                <a:solidFill>
                  <a:srgbClr val="FFFF00"/>
                </a:solidFill>
              </a:rPr>
              <a:t>still potentially a very broad right</a:t>
            </a:r>
            <a:r>
              <a:rPr lang="en-CA" sz="1575" dirty="0">
                <a:solidFill>
                  <a:schemeClr val="bg1"/>
                </a:solidFill>
              </a:rPr>
              <a:t>. It could cover comparison price charts or discussion by sales-clerks of competing products.</a:t>
            </a:r>
          </a:p>
          <a:p>
            <a:pPr>
              <a:lnSpc>
                <a:spcPct val="110000"/>
              </a:lnSpc>
              <a:defRPr/>
            </a:pPr>
            <a:r>
              <a:rPr lang="en-CA" sz="1575" b="1" dirty="0">
                <a:solidFill>
                  <a:schemeClr val="bg1"/>
                </a:solidFill>
              </a:rPr>
              <a:t>We see the </a:t>
            </a:r>
            <a:r>
              <a:rPr lang="en-CA" sz="1575" b="1" dirty="0">
                <a:solidFill>
                  <a:srgbClr val="FF0000"/>
                </a:solidFill>
              </a:rPr>
              <a:t>court reiterate that purpose of s. 22 is not to stop legitimate comparisons</a:t>
            </a:r>
            <a:r>
              <a:rPr lang="en-CA" sz="1575" b="1" dirty="0">
                <a:solidFill>
                  <a:schemeClr val="bg1"/>
                </a:solidFill>
              </a:rPr>
              <a:t>.</a:t>
            </a:r>
          </a:p>
          <a:p>
            <a:pPr marL="0" indent="0">
              <a:buFont typeface="Arial" panose="020B0604020202020204" pitchFamily="34" charset="0"/>
              <a:buNone/>
              <a:defRPr/>
            </a:pPr>
            <a:endParaRPr lang="en-US" dirty="0"/>
          </a:p>
        </p:txBody>
      </p:sp>
      <p:sp>
        <p:nvSpPr>
          <p:cNvPr id="344067" name="Slide Number Placeholder 3">
            <a:extLst>
              <a:ext uri="{FF2B5EF4-FFF2-40B4-BE49-F238E27FC236}">
                <a16:creationId xmlns:a16="http://schemas.microsoft.com/office/drawing/2014/main" id="{7E163C1D-8E69-114B-7776-C8D7D507B87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061A8831-5473-2941-BFD0-756E90C4477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172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964418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itle 5">
            <a:extLst>
              <a:ext uri="{FF2B5EF4-FFF2-40B4-BE49-F238E27FC236}">
                <a16:creationId xmlns:a16="http://schemas.microsoft.com/office/drawing/2014/main" id="{AF026928-6E63-0D1A-8A1E-CFB5038603CD}"/>
              </a:ext>
            </a:extLst>
          </p:cNvPr>
          <p:cNvSpPr>
            <a:spLocks noGrp="1" noChangeArrowheads="1"/>
          </p:cNvSpPr>
          <p:nvPr>
            <p:ph type="title"/>
          </p:nvPr>
        </p:nvSpPr>
        <p:spPr bwMode="auto">
          <a:xfrm>
            <a:off x="1012825" y="55563"/>
            <a:ext cx="7118350" cy="827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F0456B57-7050-EA0F-4802-CC2EA7A3E377}"/>
              </a:ext>
            </a:extLst>
          </p:cNvPr>
          <p:cNvSpPr>
            <a:spLocks noGrp="1"/>
          </p:cNvSpPr>
          <p:nvPr>
            <p:ph idx="1"/>
          </p:nvPr>
        </p:nvSpPr>
        <p:spPr>
          <a:xfrm>
            <a:off x="250825" y="911225"/>
            <a:ext cx="8642350" cy="3886200"/>
          </a:xfrm>
        </p:spPr>
        <p:txBody>
          <a:bodyPr>
            <a:normAutofit lnSpcReduction="10000"/>
          </a:bodyPr>
          <a:lstStyle/>
          <a:p>
            <a:pPr marL="0" indent="0">
              <a:lnSpc>
                <a:spcPct val="120000"/>
              </a:lnSpc>
              <a:buFont typeface="Arial" panose="020B0604020202020204" pitchFamily="34" charset="0"/>
              <a:buNone/>
              <a:defRPr/>
            </a:pPr>
            <a:r>
              <a:rPr lang="en-US" sz="1875" i="1" dirty="0">
                <a:solidFill>
                  <a:srgbClr val="00B0F0"/>
                </a:solidFill>
              </a:rPr>
              <a:t>Clairol International Corp. v. Thomas Supply &amp; Equipment </a:t>
            </a:r>
            <a:r>
              <a:rPr lang="en-US" sz="1875" dirty="0">
                <a:solidFill>
                  <a:schemeClr val="bg1"/>
                </a:solidFill>
              </a:rPr>
              <a:t>(1968)</a:t>
            </a:r>
            <a:endParaRPr lang="en-US" sz="1875" i="1" dirty="0">
              <a:solidFill>
                <a:schemeClr val="bg1"/>
              </a:solidFill>
            </a:endParaRPr>
          </a:p>
          <a:p>
            <a:pPr>
              <a:lnSpc>
                <a:spcPct val="120000"/>
              </a:lnSpc>
              <a:defRPr/>
            </a:pPr>
            <a:r>
              <a:rPr lang="en-CA" sz="1875" dirty="0">
                <a:solidFill>
                  <a:schemeClr val="bg1"/>
                </a:solidFill>
              </a:rPr>
              <a:t>In evaluating use in s. 22 the court in </a:t>
            </a:r>
            <a:r>
              <a:rPr lang="en-CA" sz="1875" i="1" dirty="0">
                <a:solidFill>
                  <a:srgbClr val="00B0F0"/>
                </a:solidFill>
              </a:rPr>
              <a:t>Clairol</a:t>
            </a:r>
            <a:r>
              <a:rPr lang="en-CA" sz="1875" dirty="0">
                <a:solidFill>
                  <a:srgbClr val="00B0F0"/>
                </a:solidFill>
              </a:rPr>
              <a:t> </a:t>
            </a:r>
            <a:r>
              <a:rPr lang="en-CA" sz="1875" dirty="0">
                <a:solidFill>
                  <a:schemeClr val="bg1"/>
                </a:solidFill>
              </a:rPr>
              <a:t>held that we again need to go to </a:t>
            </a:r>
            <a:r>
              <a:rPr lang="en-CA" sz="1875" dirty="0">
                <a:solidFill>
                  <a:srgbClr val="FFFF00"/>
                </a:solidFill>
              </a:rPr>
              <a:t>s. 4 </a:t>
            </a:r>
            <a:r>
              <a:rPr lang="en-CA" sz="1875" dirty="0">
                <a:solidFill>
                  <a:schemeClr val="bg1"/>
                </a:solidFill>
              </a:rPr>
              <a:t>of the TMA</a:t>
            </a:r>
          </a:p>
          <a:p>
            <a:pPr>
              <a:lnSpc>
                <a:spcPct val="120000"/>
              </a:lnSpc>
              <a:defRPr/>
            </a:pPr>
            <a:r>
              <a:rPr lang="en-CA" sz="1875" dirty="0">
                <a:solidFill>
                  <a:schemeClr val="bg1"/>
                </a:solidFill>
              </a:rPr>
              <a:t>The TM must be “used” by the Defendant in association with their own wares and services. </a:t>
            </a:r>
          </a:p>
          <a:p>
            <a:pPr>
              <a:lnSpc>
                <a:spcPct val="120000"/>
              </a:lnSpc>
              <a:defRPr/>
            </a:pPr>
            <a:r>
              <a:rPr lang="en-CA" sz="1875" dirty="0">
                <a:solidFill>
                  <a:schemeClr val="bg1"/>
                </a:solidFill>
              </a:rPr>
              <a:t>Court already found the </a:t>
            </a:r>
            <a:r>
              <a:rPr lang="en-CA" sz="1875" dirty="0">
                <a:solidFill>
                  <a:srgbClr val="FFFF00"/>
                </a:solidFill>
              </a:rPr>
              <a:t>Clairol marks were “used” in accordance with wares</a:t>
            </a:r>
            <a:r>
              <a:rPr lang="en-CA" sz="1875" dirty="0">
                <a:solidFill>
                  <a:schemeClr val="bg1"/>
                </a:solidFill>
              </a:rPr>
              <a:t> on the package, but </a:t>
            </a:r>
            <a:r>
              <a:rPr lang="en-CA" sz="1875" dirty="0">
                <a:solidFill>
                  <a:srgbClr val="FFFF00"/>
                </a:solidFill>
              </a:rPr>
              <a:t>not on brochures</a:t>
            </a:r>
            <a:r>
              <a:rPr lang="en-CA" sz="1875" dirty="0">
                <a:solidFill>
                  <a:schemeClr val="bg1"/>
                </a:solidFill>
              </a:rPr>
              <a:t>. </a:t>
            </a:r>
          </a:p>
          <a:p>
            <a:pPr>
              <a:lnSpc>
                <a:spcPct val="120000"/>
              </a:lnSpc>
              <a:defRPr/>
            </a:pPr>
            <a:r>
              <a:rPr lang="en-CA" sz="1875" dirty="0">
                <a:solidFill>
                  <a:schemeClr val="bg1"/>
                </a:solidFill>
              </a:rPr>
              <a:t>So, the </a:t>
            </a:r>
            <a:r>
              <a:rPr lang="en-CA" sz="1875" dirty="0">
                <a:solidFill>
                  <a:srgbClr val="FFFF00"/>
                </a:solidFill>
              </a:rPr>
              <a:t>TM is used on the package, so the first part of the s. 22 analysis was met</a:t>
            </a:r>
            <a:r>
              <a:rPr lang="en-CA" sz="1875" dirty="0">
                <a:solidFill>
                  <a:schemeClr val="bg1"/>
                </a:solidFill>
              </a:rPr>
              <a:t> (as the analysis was structured in this case). </a:t>
            </a:r>
          </a:p>
          <a:p>
            <a:pPr>
              <a:lnSpc>
                <a:spcPct val="120000"/>
              </a:lnSpc>
              <a:defRPr/>
            </a:pPr>
            <a:r>
              <a:rPr lang="en-CA" sz="1875" dirty="0">
                <a:solidFill>
                  <a:schemeClr val="bg1"/>
                </a:solidFill>
              </a:rPr>
              <a:t>NB: </a:t>
            </a:r>
            <a:r>
              <a:rPr lang="en-CA" sz="1875" dirty="0">
                <a:solidFill>
                  <a:srgbClr val="FFFF00"/>
                </a:solidFill>
              </a:rPr>
              <a:t>Do not need to apply the second part of the “use” test</a:t>
            </a:r>
            <a:r>
              <a:rPr lang="en-CA" sz="1875" dirty="0">
                <a:solidFill>
                  <a:schemeClr val="bg1"/>
                </a:solidFill>
              </a:rPr>
              <a:t>; not a requirement under s. 22 for the mark to have been “used” as a TM.</a:t>
            </a:r>
          </a:p>
          <a:p>
            <a:pPr marL="0" indent="0">
              <a:buFont typeface="Arial" panose="020B0604020202020204" pitchFamily="34" charset="0"/>
              <a:buNone/>
              <a:defRPr/>
            </a:pPr>
            <a:endParaRPr lang="en-US" dirty="0"/>
          </a:p>
        </p:txBody>
      </p:sp>
      <p:sp>
        <p:nvSpPr>
          <p:cNvPr id="346115" name="Slide Number Placeholder 3">
            <a:extLst>
              <a:ext uri="{FF2B5EF4-FFF2-40B4-BE49-F238E27FC236}">
                <a16:creationId xmlns:a16="http://schemas.microsoft.com/office/drawing/2014/main" id="{621920B0-8C6E-E654-B36B-40C34781987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D5D48E8-2540-974E-8A48-5AFF8C075295}"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173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262655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itle 5">
            <a:extLst>
              <a:ext uri="{FF2B5EF4-FFF2-40B4-BE49-F238E27FC236}">
                <a16:creationId xmlns:a16="http://schemas.microsoft.com/office/drawing/2014/main" id="{B93B991C-9074-D2E7-CE0A-F124AD953E3D}"/>
              </a:ext>
            </a:extLst>
          </p:cNvPr>
          <p:cNvSpPr>
            <a:spLocks noGrp="1" noChangeArrowheads="1"/>
          </p:cNvSpPr>
          <p:nvPr>
            <p:ph type="title"/>
          </p:nvPr>
        </p:nvSpPr>
        <p:spPr bwMode="auto">
          <a:xfrm>
            <a:off x="941388" y="33338"/>
            <a:ext cx="7261225" cy="773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60348DDF-B4A5-FA1D-F648-D407BCE8D783}"/>
              </a:ext>
            </a:extLst>
          </p:cNvPr>
          <p:cNvSpPr>
            <a:spLocks noGrp="1"/>
          </p:cNvSpPr>
          <p:nvPr>
            <p:ph idx="1"/>
          </p:nvPr>
        </p:nvSpPr>
        <p:spPr>
          <a:xfrm>
            <a:off x="215900" y="987425"/>
            <a:ext cx="8712200" cy="3849688"/>
          </a:xfrm>
        </p:spPr>
        <p:txBody>
          <a:bodyPr>
            <a:normAutofit lnSpcReduction="10000"/>
          </a:bodyPr>
          <a:lstStyle/>
          <a:p>
            <a:pPr marL="0" indent="0">
              <a:lnSpc>
                <a:spcPct val="120000"/>
              </a:lnSpc>
              <a:buFont typeface="Arial" panose="020B0604020202020204" pitchFamily="34" charset="0"/>
              <a:buNone/>
              <a:defRPr/>
            </a:pPr>
            <a:r>
              <a:rPr lang="en-US" sz="1800" i="1" dirty="0">
                <a:solidFill>
                  <a:srgbClr val="00B0F0"/>
                </a:solidFill>
              </a:rPr>
              <a:t>Clairol International Corp. v. Thomas Supply &amp; Equipment</a:t>
            </a:r>
            <a:r>
              <a:rPr lang="en-US" sz="1800" i="1" dirty="0">
                <a:solidFill>
                  <a:schemeClr val="bg1"/>
                </a:solidFill>
              </a:rPr>
              <a:t> </a:t>
            </a:r>
            <a:r>
              <a:rPr lang="en-US" sz="1800" dirty="0">
                <a:solidFill>
                  <a:schemeClr val="bg1"/>
                </a:solidFill>
              </a:rPr>
              <a:t>(1968):</a:t>
            </a:r>
          </a:p>
          <a:p>
            <a:pPr marL="0" indent="0">
              <a:lnSpc>
                <a:spcPct val="120000"/>
              </a:lnSpc>
              <a:buFont typeface="Arial" panose="020B0604020202020204" pitchFamily="34" charset="0"/>
              <a:buNone/>
              <a:defRPr/>
            </a:pPr>
            <a:r>
              <a:rPr lang="en-CA" sz="1800" b="1" dirty="0">
                <a:solidFill>
                  <a:srgbClr val="FFFF00"/>
                </a:solidFill>
              </a:rPr>
              <a:t>How might depreciating goodwill occur</a:t>
            </a:r>
            <a:r>
              <a:rPr lang="en-CA" sz="1800" b="1" dirty="0">
                <a:solidFill>
                  <a:srgbClr val="FF0000"/>
                </a:solidFill>
              </a:rPr>
              <a:t>?</a:t>
            </a:r>
            <a:endParaRPr lang="en-CA" sz="1800" dirty="0">
              <a:solidFill>
                <a:srgbClr val="FF0000"/>
              </a:solidFill>
            </a:endParaRPr>
          </a:p>
          <a:p>
            <a:pPr>
              <a:lnSpc>
                <a:spcPct val="120000"/>
              </a:lnSpc>
              <a:defRPr/>
            </a:pPr>
            <a:r>
              <a:rPr lang="en-CA" sz="1800" dirty="0">
                <a:solidFill>
                  <a:schemeClr val="bg1"/>
                </a:solidFill>
              </a:rPr>
              <a:t>Court says that the value of goodwill can be depreciated </a:t>
            </a:r>
            <a:r>
              <a:rPr lang="en-CA" sz="1800" dirty="0">
                <a:solidFill>
                  <a:srgbClr val="FFFF00"/>
                </a:solidFill>
              </a:rPr>
              <a:t>in two ways</a:t>
            </a:r>
            <a:r>
              <a:rPr lang="en-CA" sz="1800" dirty="0">
                <a:solidFill>
                  <a:schemeClr val="bg1"/>
                </a:solidFill>
              </a:rPr>
              <a:t>:  </a:t>
            </a:r>
          </a:p>
          <a:p>
            <a:pPr marL="342900" lvl="1" indent="0">
              <a:lnSpc>
                <a:spcPct val="120000"/>
              </a:lnSpc>
              <a:buFont typeface="Arial" panose="020B0604020202020204" pitchFamily="34" charset="0"/>
              <a:buNone/>
              <a:defRPr/>
            </a:pPr>
            <a:r>
              <a:rPr lang="en-CA" sz="1800" dirty="0">
                <a:solidFill>
                  <a:schemeClr val="bg1"/>
                </a:solidFill>
              </a:rPr>
              <a:t>(1) </a:t>
            </a:r>
            <a:r>
              <a:rPr lang="en-CA" sz="1800" dirty="0">
                <a:solidFill>
                  <a:srgbClr val="FF0000"/>
                </a:solidFill>
              </a:rPr>
              <a:t>Reduce the esteem in which the mark is held</a:t>
            </a:r>
          </a:p>
          <a:p>
            <a:pPr marL="342900" lvl="1" indent="0">
              <a:lnSpc>
                <a:spcPct val="120000"/>
              </a:lnSpc>
              <a:buFont typeface="Arial" panose="020B0604020202020204" pitchFamily="34" charset="0"/>
              <a:buNone/>
              <a:defRPr/>
            </a:pPr>
            <a:r>
              <a:rPr lang="en-CA" sz="1800" dirty="0">
                <a:solidFill>
                  <a:schemeClr val="bg1"/>
                </a:solidFill>
              </a:rPr>
              <a:t>(2) </a:t>
            </a:r>
            <a:r>
              <a:rPr lang="en-CA" sz="1800" dirty="0">
                <a:solidFill>
                  <a:srgbClr val="FF0000"/>
                </a:solidFill>
              </a:rPr>
              <a:t>By enticing customers away</a:t>
            </a:r>
            <a:r>
              <a:rPr lang="en-CA" sz="1800" dirty="0">
                <a:solidFill>
                  <a:schemeClr val="bg1"/>
                </a:solidFill>
              </a:rPr>
              <a:t>. </a:t>
            </a:r>
          </a:p>
          <a:p>
            <a:pPr>
              <a:lnSpc>
                <a:spcPct val="120000"/>
              </a:lnSpc>
              <a:defRPr/>
            </a:pPr>
            <a:r>
              <a:rPr lang="en-CA" sz="1800" dirty="0">
                <a:solidFill>
                  <a:schemeClr val="bg1"/>
                </a:solidFill>
              </a:rPr>
              <a:t>That said, it is </a:t>
            </a:r>
            <a:r>
              <a:rPr lang="en-CA" sz="1800" dirty="0">
                <a:solidFill>
                  <a:srgbClr val="FFFF00"/>
                </a:solidFill>
              </a:rPr>
              <a:t>legitimate for businesses to attract consumers from competitors </a:t>
            </a:r>
            <a:r>
              <a:rPr lang="en-CA" sz="1800" dirty="0">
                <a:solidFill>
                  <a:srgbClr val="FF0000"/>
                </a:solidFill>
              </a:rPr>
              <a:t>BUT</a:t>
            </a:r>
            <a:r>
              <a:rPr lang="en-CA" sz="1800" dirty="0">
                <a:solidFill>
                  <a:schemeClr val="bg1"/>
                </a:solidFill>
              </a:rPr>
              <a:t> they must do so </a:t>
            </a:r>
            <a:r>
              <a:rPr lang="en-CA" sz="1800" dirty="0">
                <a:solidFill>
                  <a:srgbClr val="FF0000"/>
                </a:solidFill>
              </a:rPr>
              <a:t>by honest means </a:t>
            </a:r>
          </a:p>
          <a:p>
            <a:pPr>
              <a:lnSpc>
                <a:spcPct val="120000"/>
              </a:lnSpc>
              <a:defRPr/>
            </a:pPr>
            <a:r>
              <a:rPr lang="en-CA" sz="1800" dirty="0">
                <a:solidFill>
                  <a:schemeClr val="bg1"/>
                </a:solidFill>
              </a:rPr>
              <a:t>s. 22 sets some limits on what those honest means are. </a:t>
            </a:r>
            <a:r>
              <a:rPr lang="en-CA" sz="1800" dirty="0">
                <a:solidFill>
                  <a:srgbClr val="FF0000"/>
                </a:solidFill>
              </a:rPr>
              <a:t>You can </a:t>
            </a:r>
            <a:r>
              <a:rPr lang="en-CA" sz="1800" dirty="0">
                <a:solidFill>
                  <a:schemeClr val="bg1"/>
                </a:solidFill>
              </a:rPr>
              <a:t>put information on your wares for the </a:t>
            </a:r>
            <a:r>
              <a:rPr lang="en-CA" sz="1800" dirty="0">
                <a:solidFill>
                  <a:srgbClr val="FF0000"/>
                </a:solidFill>
              </a:rPr>
              <a:t>purpose of telling customers about your own wares in order to get them to buy your goods in preference to those of the owner of a particular TM</a:t>
            </a:r>
            <a:r>
              <a:rPr lang="en-CA" sz="1800" dirty="0">
                <a:solidFill>
                  <a:schemeClr val="bg1"/>
                </a:solidFill>
              </a:rPr>
              <a:t>. </a:t>
            </a:r>
          </a:p>
          <a:p>
            <a:pPr marL="0" indent="0">
              <a:buFont typeface="Arial" panose="020B0604020202020204" pitchFamily="34" charset="0"/>
              <a:buNone/>
              <a:defRPr/>
            </a:pPr>
            <a:endParaRPr lang="en-US" dirty="0"/>
          </a:p>
        </p:txBody>
      </p:sp>
      <p:sp>
        <p:nvSpPr>
          <p:cNvPr id="350211" name="Slide Number Placeholder 3">
            <a:extLst>
              <a:ext uri="{FF2B5EF4-FFF2-40B4-BE49-F238E27FC236}">
                <a16:creationId xmlns:a16="http://schemas.microsoft.com/office/drawing/2014/main" id="{84154151-47A2-133D-702F-6A9D94ED394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7CF0498-1DEF-8641-A466-2A40F3784E7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174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5926228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itle 5">
            <a:extLst>
              <a:ext uri="{FF2B5EF4-FFF2-40B4-BE49-F238E27FC236}">
                <a16:creationId xmlns:a16="http://schemas.microsoft.com/office/drawing/2014/main" id="{BB25C043-F975-FD3E-755B-8E0DDE80476E}"/>
              </a:ext>
            </a:extLst>
          </p:cNvPr>
          <p:cNvSpPr>
            <a:spLocks noGrp="1" noChangeArrowheads="1"/>
          </p:cNvSpPr>
          <p:nvPr>
            <p:ph type="title"/>
          </p:nvPr>
        </p:nvSpPr>
        <p:spPr bwMode="auto">
          <a:xfrm>
            <a:off x="976313" y="31750"/>
            <a:ext cx="7191375" cy="917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8F38E16B-2D8C-5B08-3AA6-E3DE0685AF6C}"/>
              </a:ext>
            </a:extLst>
          </p:cNvPr>
          <p:cNvSpPr>
            <a:spLocks noGrp="1"/>
          </p:cNvSpPr>
          <p:nvPr>
            <p:ph idx="1"/>
          </p:nvPr>
        </p:nvSpPr>
        <p:spPr>
          <a:xfrm>
            <a:off x="250825" y="1058863"/>
            <a:ext cx="8642350" cy="4052887"/>
          </a:xfrm>
        </p:spPr>
        <p:txBody>
          <a:bodyPr>
            <a:normAutofit fontScale="77500" lnSpcReduction="20000"/>
          </a:bodyPr>
          <a:lstStyle/>
          <a:p>
            <a:pPr>
              <a:lnSpc>
                <a:spcPct val="120000"/>
              </a:lnSpc>
              <a:defRPr/>
            </a:pPr>
            <a:r>
              <a:rPr lang="en-CA" sz="2500" dirty="0">
                <a:solidFill>
                  <a:srgbClr val="FF0000"/>
                </a:solidFill>
              </a:rPr>
              <a:t>What you can not do</a:t>
            </a:r>
            <a:r>
              <a:rPr lang="en-CA" sz="2500" dirty="0">
                <a:solidFill>
                  <a:schemeClr val="bg1"/>
                </a:solidFill>
              </a:rPr>
              <a:t>, however, is </a:t>
            </a:r>
            <a:r>
              <a:rPr lang="en-CA" sz="2500" dirty="0">
                <a:solidFill>
                  <a:srgbClr val="FFFF00"/>
                </a:solidFill>
              </a:rPr>
              <a:t>put your competitor’s TM on your goods to entice customers away</a:t>
            </a:r>
            <a:r>
              <a:rPr lang="en-CA" sz="2500" dirty="0">
                <a:solidFill>
                  <a:schemeClr val="bg1"/>
                </a:solidFill>
              </a:rPr>
              <a:t>. </a:t>
            </a:r>
          </a:p>
          <a:p>
            <a:pPr>
              <a:lnSpc>
                <a:spcPct val="120000"/>
              </a:lnSpc>
              <a:defRPr/>
            </a:pPr>
            <a:r>
              <a:rPr lang="en-CA" sz="2500" dirty="0">
                <a:solidFill>
                  <a:schemeClr val="bg1"/>
                </a:solidFill>
              </a:rPr>
              <a:t>That is what happened in this situation.  </a:t>
            </a:r>
          </a:p>
          <a:p>
            <a:pPr>
              <a:lnSpc>
                <a:spcPct val="120000"/>
              </a:lnSpc>
              <a:defRPr/>
            </a:pPr>
            <a:r>
              <a:rPr lang="en-CA" sz="2500" dirty="0">
                <a:solidFill>
                  <a:schemeClr val="bg1"/>
                </a:solidFill>
              </a:rPr>
              <a:t>The </a:t>
            </a:r>
            <a:r>
              <a:rPr lang="en-CA" sz="2500" dirty="0">
                <a:solidFill>
                  <a:srgbClr val="FFFF00"/>
                </a:solidFill>
              </a:rPr>
              <a:t>competitor’s TMs were used on the package </a:t>
            </a:r>
            <a:r>
              <a:rPr lang="en-CA" sz="2500" dirty="0">
                <a:solidFill>
                  <a:srgbClr val="FF0000"/>
                </a:solidFill>
              </a:rPr>
              <a:t>to suggest to customers that they could easily make the switch</a:t>
            </a:r>
            <a:r>
              <a:rPr lang="en-CA" sz="2500" dirty="0">
                <a:solidFill>
                  <a:schemeClr val="bg1"/>
                </a:solidFill>
              </a:rPr>
              <a:t>. </a:t>
            </a:r>
          </a:p>
          <a:p>
            <a:pPr>
              <a:lnSpc>
                <a:spcPct val="120000"/>
              </a:lnSpc>
              <a:defRPr/>
            </a:pPr>
            <a:r>
              <a:rPr lang="en-CA" sz="2500" dirty="0">
                <a:solidFill>
                  <a:schemeClr val="bg1"/>
                </a:solidFill>
              </a:rPr>
              <a:t>This was found by the court to be </a:t>
            </a:r>
            <a:r>
              <a:rPr lang="en-CA" sz="2500" dirty="0">
                <a:solidFill>
                  <a:srgbClr val="FF0000"/>
                </a:solidFill>
              </a:rPr>
              <a:t>a violation of s. 22</a:t>
            </a:r>
            <a:r>
              <a:rPr lang="en-CA" sz="2500" dirty="0">
                <a:solidFill>
                  <a:schemeClr val="bg1"/>
                </a:solidFill>
              </a:rPr>
              <a:t>.</a:t>
            </a:r>
          </a:p>
          <a:p>
            <a:pPr>
              <a:lnSpc>
                <a:spcPct val="120000"/>
              </a:lnSpc>
              <a:defRPr/>
            </a:pPr>
            <a:r>
              <a:rPr lang="en-CA" sz="2500" dirty="0">
                <a:solidFill>
                  <a:schemeClr val="bg1"/>
                </a:solidFill>
              </a:rPr>
              <a:t>The </a:t>
            </a:r>
            <a:r>
              <a:rPr lang="en-CA" sz="2500" dirty="0">
                <a:solidFill>
                  <a:srgbClr val="FF0000"/>
                </a:solidFill>
              </a:rPr>
              <a:t>use on the brochures is not a violation </a:t>
            </a:r>
            <a:r>
              <a:rPr lang="en-CA" sz="2500" dirty="0">
                <a:solidFill>
                  <a:schemeClr val="bg1"/>
                </a:solidFill>
              </a:rPr>
              <a:t>of s. 22; </a:t>
            </a:r>
            <a:r>
              <a:rPr lang="en-CA" sz="2500" dirty="0">
                <a:solidFill>
                  <a:srgbClr val="FFFF00"/>
                </a:solidFill>
              </a:rPr>
              <a:t>in putting the marks on the brochures</a:t>
            </a:r>
            <a:r>
              <a:rPr lang="en-CA" sz="2500" dirty="0">
                <a:solidFill>
                  <a:schemeClr val="bg1"/>
                </a:solidFill>
              </a:rPr>
              <a:t>, the </a:t>
            </a:r>
            <a:r>
              <a:rPr lang="en-CA" sz="2500" dirty="0">
                <a:solidFill>
                  <a:srgbClr val="FFFF00"/>
                </a:solidFill>
              </a:rPr>
              <a:t>Defendant isn’t using the mark in association with its wares</a:t>
            </a:r>
            <a:r>
              <a:rPr lang="en-CA" sz="2500" dirty="0">
                <a:solidFill>
                  <a:schemeClr val="bg1"/>
                </a:solidFill>
              </a:rPr>
              <a:t>.</a:t>
            </a:r>
          </a:p>
          <a:p>
            <a:pPr>
              <a:lnSpc>
                <a:spcPct val="120000"/>
              </a:lnSpc>
              <a:defRPr/>
            </a:pPr>
            <a:r>
              <a:rPr lang="en-CA" sz="2500" dirty="0">
                <a:solidFill>
                  <a:schemeClr val="bg1"/>
                </a:solidFill>
              </a:rPr>
              <a:t>As a result, </a:t>
            </a:r>
            <a:r>
              <a:rPr lang="en-CA" sz="2500" dirty="0">
                <a:solidFill>
                  <a:srgbClr val="FF0000"/>
                </a:solidFill>
              </a:rPr>
              <a:t>Revlon can make brochures </a:t>
            </a:r>
            <a:r>
              <a:rPr lang="en-CA" sz="2500" dirty="0">
                <a:solidFill>
                  <a:srgbClr val="FFFF00"/>
                </a:solidFill>
              </a:rPr>
              <a:t>that give the comparison between the two products</a:t>
            </a:r>
            <a:r>
              <a:rPr lang="en-CA" sz="2500" dirty="0">
                <a:solidFill>
                  <a:schemeClr val="bg1"/>
                </a:solidFill>
              </a:rPr>
              <a:t>; </a:t>
            </a:r>
            <a:r>
              <a:rPr lang="en-CA" sz="2500" dirty="0">
                <a:solidFill>
                  <a:srgbClr val="FF0000"/>
                </a:solidFill>
              </a:rPr>
              <a:t>they just can not </a:t>
            </a:r>
            <a:r>
              <a:rPr lang="en-CA" sz="2500" dirty="0">
                <a:solidFill>
                  <a:srgbClr val="FFFF00"/>
                </a:solidFill>
              </a:rPr>
              <a:t>put the Clairol marks </a:t>
            </a:r>
            <a:r>
              <a:rPr lang="en-CA" sz="2500" dirty="0">
                <a:solidFill>
                  <a:schemeClr val="bg1"/>
                </a:solidFill>
              </a:rPr>
              <a:t>or the chart </a:t>
            </a:r>
            <a:r>
              <a:rPr lang="en-CA" sz="2500" dirty="0">
                <a:solidFill>
                  <a:srgbClr val="FFFF00"/>
                </a:solidFill>
              </a:rPr>
              <a:t>on their product boxes</a:t>
            </a:r>
            <a:r>
              <a:rPr lang="en-CA" sz="2500" dirty="0">
                <a:solidFill>
                  <a:schemeClr val="bg1"/>
                </a:solidFill>
              </a:rPr>
              <a:t>. </a:t>
            </a:r>
            <a:endParaRPr lang="en-US" sz="2500" dirty="0">
              <a:solidFill>
                <a:schemeClr val="bg1"/>
              </a:solidFill>
            </a:endParaRPr>
          </a:p>
          <a:p>
            <a:pPr marL="0" indent="0">
              <a:buFont typeface="Arial" panose="020B0604020202020204" pitchFamily="34" charset="0"/>
              <a:buNone/>
              <a:defRPr/>
            </a:pPr>
            <a:endParaRPr lang="en-US" dirty="0"/>
          </a:p>
        </p:txBody>
      </p:sp>
      <p:sp>
        <p:nvSpPr>
          <p:cNvPr id="352259" name="Slide Number Placeholder 3">
            <a:extLst>
              <a:ext uri="{FF2B5EF4-FFF2-40B4-BE49-F238E27FC236}">
                <a16:creationId xmlns:a16="http://schemas.microsoft.com/office/drawing/2014/main" id="{38725836-0155-7317-49EC-AF5F3446456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E7185804-0912-6C4D-AFC7-05C6C0A4817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175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52037973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5">
            <a:extLst>
              <a:ext uri="{FF2B5EF4-FFF2-40B4-BE49-F238E27FC236}">
                <a16:creationId xmlns:a16="http://schemas.microsoft.com/office/drawing/2014/main" id="{903DC067-CC0B-F3C8-F366-0724B1B1B203}"/>
              </a:ext>
            </a:extLst>
          </p:cNvPr>
          <p:cNvSpPr>
            <a:spLocks noGrp="1" noChangeArrowheads="1"/>
          </p:cNvSpPr>
          <p:nvPr>
            <p:ph type="title"/>
          </p:nvPr>
        </p:nvSpPr>
        <p:spPr bwMode="auto">
          <a:xfrm>
            <a:off x="898525" y="0"/>
            <a:ext cx="7346950" cy="865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0EC9E944-4CA2-9FB2-A97C-2D1ECFABABA3}"/>
              </a:ext>
            </a:extLst>
          </p:cNvPr>
          <p:cNvSpPr>
            <a:spLocks noGrp="1"/>
          </p:cNvSpPr>
          <p:nvPr>
            <p:ph idx="1"/>
          </p:nvPr>
        </p:nvSpPr>
        <p:spPr>
          <a:xfrm>
            <a:off x="301625" y="1058863"/>
            <a:ext cx="8540750" cy="3902075"/>
          </a:xfrm>
        </p:spPr>
        <p:txBody>
          <a:bodyPr>
            <a:normAutofit fontScale="25000" lnSpcReduction="20000"/>
          </a:bodyPr>
          <a:lstStyle/>
          <a:p>
            <a:pPr marL="0" indent="0">
              <a:lnSpc>
                <a:spcPct val="120000"/>
              </a:lnSpc>
              <a:buFont typeface="Arial" panose="020B0604020202020204" pitchFamily="34" charset="0"/>
              <a:buNone/>
              <a:defRPr/>
            </a:pPr>
            <a:r>
              <a:rPr lang="en-US" sz="7200" b="1" dirty="0">
                <a:solidFill>
                  <a:srgbClr val="FFFF00"/>
                </a:solidFill>
              </a:rPr>
              <a:t>What is the impact of </a:t>
            </a:r>
            <a:r>
              <a:rPr lang="en-US" sz="7200" b="1" i="1" dirty="0">
                <a:solidFill>
                  <a:srgbClr val="00B0F0"/>
                </a:solidFill>
              </a:rPr>
              <a:t>Clairol</a:t>
            </a:r>
            <a:r>
              <a:rPr lang="en-US" sz="7200" b="1" i="1" dirty="0">
                <a:solidFill>
                  <a:srgbClr val="FFFF00"/>
                </a:solidFill>
              </a:rPr>
              <a:t> </a:t>
            </a:r>
            <a:r>
              <a:rPr lang="en-US" sz="7200" b="1" dirty="0">
                <a:solidFill>
                  <a:srgbClr val="FFFF00"/>
                </a:solidFill>
              </a:rPr>
              <a:t>on comparative advertising</a:t>
            </a:r>
            <a:r>
              <a:rPr lang="en-US" sz="7200" b="1" dirty="0">
                <a:solidFill>
                  <a:srgbClr val="FF0000"/>
                </a:solidFill>
              </a:rPr>
              <a:t>?</a:t>
            </a:r>
          </a:p>
          <a:p>
            <a:pPr>
              <a:lnSpc>
                <a:spcPct val="120000"/>
              </a:lnSpc>
              <a:defRPr/>
            </a:pPr>
            <a:r>
              <a:rPr lang="en-US" sz="7200" dirty="0">
                <a:solidFill>
                  <a:schemeClr val="bg1"/>
                </a:solidFill>
              </a:rPr>
              <a:t>Case </a:t>
            </a:r>
            <a:r>
              <a:rPr lang="en-CA" sz="7200" dirty="0">
                <a:solidFill>
                  <a:srgbClr val="FFFF00"/>
                </a:solidFill>
              </a:rPr>
              <a:t>suggests </a:t>
            </a:r>
            <a:r>
              <a:rPr lang="en-CA" sz="7200" dirty="0">
                <a:solidFill>
                  <a:srgbClr val="FF0000"/>
                </a:solidFill>
              </a:rPr>
              <a:t>we </a:t>
            </a:r>
            <a:r>
              <a:rPr lang="en-CA" sz="7200" b="1" dirty="0">
                <a:solidFill>
                  <a:srgbClr val="FF0000"/>
                </a:solidFill>
              </a:rPr>
              <a:t>CAN</a:t>
            </a:r>
            <a:r>
              <a:rPr lang="en-CA" sz="7200" dirty="0">
                <a:solidFill>
                  <a:srgbClr val="FF0000"/>
                </a:solidFill>
              </a:rPr>
              <a:t> have comparative advertising </a:t>
            </a:r>
            <a:r>
              <a:rPr lang="en-CA" sz="7200" dirty="0">
                <a:solidFill>
                  <a:schemeClr val="bg1"/>
                </a:solidFill>
              </a:rPr>
              <a:t>with respect to </a:t>
            </a:r>
            <a:r>
              <a:rPr lang="en-CA" sz="7200" dirty="0">
                <a:solidFill>
                  <a:srgbClr val="FF0000"/>
                </a:solidFill>
              </a:rPr>
              <a:t>products</a:t>
            </a:r>
            <a:r>
              <a:rPr lang="en-CA" sz="7200" dirty="0">
                <a:solidFill>
                  <a:schemeClr val="bg1"/>
                </a:solidFill>
              </a:rPr>
              <a:t>, but </a:t>
            </a:r>
            <a:r>
              <a:rPr lang="en-CA" sz="7200" dirty="0">
                <a:solidFill>
                  <a:srgbClr val="FF0000"/>
                </a:solidFill>
              </a:rPr>
              <a:t>not services</a:t>
            </a:r>
            <a:r>
              <a:rPr lang="en-CA" sz="7200" dirty="0">
                <a:solidFill>
                  <a:schemeClr val="bg1"/>
                </a:solidFill>
              </a:rPr>
              <a:t>.</a:t>
            </a:r>
          </a:p>
          <a:p>
            <a:pPr>
              <a:lnSpc>
                <a:spcPct val="120000"/>
              </a:lnSpc>
              <a:defRPr/>
            </a:pPr>
            <a:r>
              <a:rPr lang="en-CA" sz="7200" dirty="0">
                <a:solidFill>
                  <a:schemeClr val="bg1"/>
                </a:solidFill>
              </a:rPr>
              <a:t>With respect to </a:t>
            </a:r>
            <a:r>
              <a:rPr lang="en-CA" sz="7200" dirty="0">
                <a:solidFill>
                  <a:srgbClr val="FF0000"/>
                </a:solidFill>
              </a:rPr>
              <a:t>wares (</a:t>
            </a:r>
            <a:r>
              <a:rPr lang="en-CA" sz="7200" dirty="0">
                <a:solidFill>
                  <a:srgbClr val="FFFF00"/>
                </a:solidFill>
              </a:rPr>
              <a:t>products</a:t>
            </a:r>
            <a:r>
              <a:rPr lang="en-CA" sz="7200" dirty="0">
                <a:solidFill>
                  <a:srgbClr val="FF0000"/>
                </a:solidFill>
              </a:rPr>
              <a:t>)</a:t>
            </a:r>
            <a:r>
              <a:rPr lang="en-CA" sz="7200" dirty="0">
                <a:solidFill>
                  <a:schemeClr val="bg1"/>
                </a:solidFill>
              </a:rPr>
              <a:t>, you </a:t>
            </a:r>
            <a:r>
              <a:rPr lang="en-CA" sz="7200" dirty="0">
                <a:solidFill>
                  <a:srgbClr val="FFFF00"/>
                </a:solidFill>
              </a:rPr>
              <a:t>can mention opposing TMs in ads, or put them on charts and in displays</a:t>
            </a:r>
            <a:r>
              <a:rPr lang="en-CA" sz="7200" dirty="0">
                <a:solidFill>
                  <a:schemeClr val="bg1"/>
                </a:solidFill>
              </a:rPr>
              <a:t>. In doing so, you’re not “using” the TM according to the </a:t>
            </a:r>
            <a:r>
              <a:rPr lang="en-CA" sz="7200" i="1" dirty="0">
                <a:solidFill>
                  <a:schemeClr val="bg1"/>
                </a:solidFill>
              </a:rPr>
              <a:t>Trademarks Act</a:t>
            </a:r>
            <a:r>
              <a:rPr lang="en-CA" sz="7200" dirty="0">
                <a:solidFill>
                  <a:schemeClr val="bg1"/>
                </a:solidFill>
              </a:rPr>
              <a:t>; and s. 22 doesn’t kick in since the TM isn’t being “used”.  </a:t>
            </a:r>
          </a:p>
          <a:p>
            <a:pPr>
              <a:lnSpc>
                <a:spcPct val="120000"/>
              </a:lnSpc>
              <a:defRPr/>
            </a:pPr>
            <a:r>
              <a:rPr lang="en-CA" sz="7200" dirty="0">
                <a:solidFill>
                  <a:srgbClr val="FFFF00"/>
                </a:solidFill>
              </a:rPr>
              <a:t>Result of</a:t>
            </a:r>
            <a:r>
              <a:rPr lang="en-CA" sz="7200" dirty="0">
                <a:solidFill>
                  <a:schemeClr val="bg1"/>
                </a:solidFill>
              </a:rPr>
              <a:t> </a:t>
            </a:r>
            <a:r>
              <a:rPr lang="en-CA" sz="7200" i="1" u="sng" dirty="0">
                <a:solidFill>
                  <a:schemeClr val="bg1"/>
                </a:solidFill>
              </a:rPr>
              <a:t>CLAIROL</a:t>
            </a:r>
            <a:r>
              <a:rPr lang="en-CA" sz="7200" dirty="0">
                <a:solidFill>
                  <a:schemeClr val="bg1"/>
                </a:solidFill>
              </a:rPr>
              <a:t> </a:t>
            </a:r>
            <a:r>
              <a:rPr lang="en-CA" sz="7200" dirty="0">
                <a:solidFill>
                  <a:srgbClr val="FFFF00"/>
                </a:solidFill>
              </a:rPr>
              <a:t>seems to be that if your TM is registered in association with </a:t>
            </a:r>
            <a:r>
              <a:rPr lang="en-CA" sz="7200" dirty="0">
                <a:solidFill>
                  <a:srgbClr val="FF0000"/>
                </a:solidFill>
              </a:rPr>
              <a:t>services</a:t>
            </a:r>
            <a:r>
              <a:rPr lang="en-CA" sz="7200" dirty="0">
                <a:solidFill>
                  <a:schemeClr val="bg1"/>
                </a:solidFill>
              </a:rPr>
              <a:t>,</a:t>
            </a:r>
            <a:r>
              <a:rPr lang="en-CA" sz="7200" dirty="0">
                <a:solidFill>
                  <a:srgbClr val="FF0000"/>
                </a:solidFill>
              </a:rPr>
              <a:t> and </a:t>
            </a:r>
            <a:r>
              <a:rPr lang="en-CA" sz="7200" dirty="0">
                <a:solidFill>
                  <a:srgbClr val="FFFF00"/>
                </a:solidFill>
              </a:rPr>
              <a:t>if you produce an advertisement that uses your </a:t>
            </a:r>
            <a:r>
              <a:rPr lang="en-CA" sz="7200" dirty="0">
                <a:solidFill>
                  <a:srgbClr val="FF0000"/>
                </a:solidFill>
              </a:rPr>
              <a:t>competitor’s marks</a:t>
            </a:r>
            <a:r>
              <a:rPr lang="en-CA" sz="7200" b="1" dirty="0">
                <a:solidFill>
                  <a:srgbClr val="FF0000"/>
                </a:solidFill>
              </a:rPr>
              <a:t> </a:t>
            </a:r>
            <a:r>
              <a:rPr lang="en-CA" sz="7200" b="1" dirty="0">
                <a:solidFill>
                  <a:schemeClr val="bg1"/>
                </a:solidFill>
              </a:rPr>
              <a:t>=</a:t>
            </a:r>
            <a:r>
              <a:rPr lang="en-CA" sz="7200" b="1" dirty="0">
                <a:solidFill>
                  <a:srgbClr val="FF0000"/>
                </a:solidFill>
              </a:rPr>
              <a:t> </a:t>
            </a:r>
            <a:r>
              <a:rPr lang="en-CA" sz="7200" dirty="0">
                <a:solidFill>
                  <a:srgbClr val="FF0000"/>
                </a:solidFill>
              </a:rPr>
              <a:t>you are infringing  s. 22 </a:t>
            </a:r>
            <a:r>
              <a:rPr lang="en-CA" sz="7200" dirty="0">
                <a:solidFill>
                  <a:srgbClr val="FFFF00"/>
                </a:solidFill>
              </a:rPr>
              <a:t>because of s. 4(2) </a:t>
            </a:r>
            <a:r>
              <a:rPr lang="en-CA" sz="7200" dirty="0">
                <a:solidFill>
                  <a:schemeClr val="bg1"/>
                </a:solidFill>
              </a:rPr>
              <a:t>which clarifies that </a:t>
            </a:r>
            <a:r>
              <a:rPr lang="en-CA" sz="7200" dirty="0">
                <a:solidFill>
                  <a:srgbClr val="FFFF00"/>
                </a:solidFill>
              </a:rPr>
              <a:t>use in association with services includes ads</a:t>
            </a:r>
            <a:r>
              <a:rPr lang="en-CA" sz="7200" dirty="0">
                <a:solidFill>
                  <a:schemeClr val="bg1"/>
                </a:solidFill>
              </a:rPr>
              <a:t>.</a:t>
            </a:r>
          </a:p>
          <a:p>
            <a:pPr marL="0" indent="0">
              <a:lnSpc>
                <a:spcPct val="120000"/>
              </a:lnSpc>
              <a:buFont typeface="Arial" panose="020B0604020202020204" pitchFamily="34" charset="0"/>
              <a:buNone/>
              <a:defRPr/>
            </a:pPr>
            <a:r>
              <a:rPr lang="en-CA" sz="7200" dirty="0">
                <a:solidFill>
                  <a:schemeClr val="bg1"/>
                </a:solidFill>
              </a:rPr>
              <a:t> </a:t>
            </a:r>
            <a:r>
              <a:rPr lang="en-CA" sz="7200" b="1" dirty="0">
                <a:solidFill>
                  <a:srgbClr val="FFFF00"/>
                </a:solidFill>
              </a:rPr>
              <a:t>This is </a:t>
            </a:r>
            <a:r>
              <a:rPr lang="en-CA" sz="7200" b="1" dirty="0">
                <a:solidFill>
                  <a:srgbClr val="FF0000"/>
                </a:solidFill>
              </a:rPr>
              <a:t>not the law </a:t>
            </a:r>
            <a:r>
              <a:rPr lang="en-CA" sz="7200" b="1" dirty="0">
                <a:solidFill>
                  <a:srgbClr val="FFFF00"/>
                </a:solidFill>
              </a:rPr>
              <a:t>today</a:t>
            </a:r>
            <a:r>
              <a:rPr lang="en-CA" sz="7200" b="1" dirty="0">
                <a:solidFill>
                  <a:srgbClr val="FF0000"/>
                </a:solidFill>
              </a:rPr>
              <a:t>,</a:t>
            </a:r>
            <a:r>
              <a:rPr lang="en-CA" sz="7200" b="1" dirty="0">
                <a:solidFill>
                  <a:srgbClr val="FFFF00"/>
                </a:solidFill>
              </a:rPr>
              <a:t> though</a:t>
            </a:r>
            <a:r>
              <a:rPr lang="en-CA" sz="7200" b="1" dirty="0">
                <a:solidFill>
                  <a:srgbClr val="FF0000"/>
                </a:solidFill>
              </a:rPr>
              <a:t>… </a:t>
            </a:r>
          </a:p>
          <a:p>
            <a:pPr>
              <a:lnSpc>
                <a:spcPct val="110000"/>
              </a:lnSpc>
              <a:defRPr/>
            </a:pPr>
            <a:endParaRPr lang="en-CA" sz="2100" dirty="0"/>
          </a:p>
          <a:p>
            <a:pPr>
              <a:defRPr/>
            </a:pPr>
            <a:endParaRPr lang="en-US" dirty="0">
              <a:solidFill>
                <a:schemeClr val="bg1"/>
              </a:solidFill>
            </a:endParaRPr>
          </a:p>
        </p:txBody>
      </p:sp>
      <p:sp>
        <p:nvSpPr>
          <p:cNvPr id="354307" name="Slide Number Placeholder 3">
            <a:extLst>
              <a:ext uri="{FF2B5EF4-FFF2-40B4-BE49-F238E27FC236}">
                <a16:creationId xmlns:a16="http://schemas.microsoft.com/office/drawing/2014/main" id="{CFDC5DE0-8644-35E5-D771-E27AAEA55D6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7115426-3DB5-0546-8B34-EECFEB4243E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176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1371488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aper&#10;&#10;Description automatically generated">
            <a:extLst>
              <a:ext uri="{FF2B5EF4-FFF2-40B4-BE49-F238E27FC236}">
                <a16:creationId xmlns:a16="http://schemas.microsoft.com/office/drawing/2014/main" id="{CFECC1E9-CBC2-3377-36CC-59777982CB17}"/>
              </a:ext>
            </a:extLst>
          </p:cNvPr>
          <p:cNvPicPr>
            <a:picLocks noChangeAspect="1"/>
          </p:cNvPicPr>
          <p:nvPr/>
        </p:nvPicPr>
        <p:blipFill>
          <a:blip r:embed="rId2"/>
          <a:stretch>
            <a:fillRect/>
          </a:stretch>
        </p:blipFill>
        <p:spPr>
          <a:xfrm>
            <a:off x="819150" y="915566"/>
            <a:ext cx="7505700" cy="4127500"/>
          </a:xfrm>
          <a:prstGeom prst="rect">
            <a:avLst/>
          </a:prstGeom>
        </p:spPr>
      </p:pic>
      <p:sp>
        <p:nvSpPr>
          <p:cNvPr id="4" name="TextBox 3">
            <a:extLst>
              <a:ext uri="{FF2B5EF4-FFF2-40B4-BE49-F238E27FC236}">
                <a16:creationId xmlns:a16="http://schemas.microsoft.com/office/drawing/2014/main" id="{EDE97CBF-7AB4-8513-D569-95AA90B69205}"/>
              </a:ext>
            </a:extLst>
          </p:cNvPr>
          <p:cNvSpPr txBox="1"/>
          <p:nvPr/>
        </p:nvSpPr>
        <p:spPr>
          <a:xfrm>
            <a:off x="3525078" y="100434"/>
            <a:ext cx="2093843" cy="707886"/>
          </a:xfrm>
          <a:prstGeom prst="rect">
            <a:avLst/>
          </a:prstGeom>
          <a:noFill/>
        </p:spPr>
        <p:txBody>
          <a:bodyPr wrap="none" rtlCol="0">
            <a:spAutoFit/>
          </a:bodyPr>
          <a:lstStyle/>
          <a:p>
            <a:r>
              <a:rPr lang="en-US" sz="4000" b="1" dirty="0">
                <a:solidFill>
                  <a:srgbClr val="FFFF00"/>
                </a:solidFill>
              </a:rPr>
              <a:t>Context</a:t>
            </a:r>
          </a:p>
        </p:txBody>
      </p:sp>
    </p:spTree>
    <p:extLst>
      <p:ext uri="{BB962C8B-B14F-4D97-AF65-F5344CB8AC3E}">
        <p14:creationId xmlns:p14="http://schemas.microsoft.com/office/powerpoint/2010/main" val="57295270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itle 5">
            <a:extLst>
              <a:ext uri="{FF2B5EF4-FFF2-40B4-BE49-F238E27FC236}">
                <a16:creationId xmlns:a16="http://schemas.microsoft.com/office/drawing/2014/main" id="{25EEAEA9-195C-AE13-0FF2-2E8B9DC3BF8F}"/>
              </a:ext>
            </a:extLst>
          </p:cNvPr>
          <p:cNvSpPr>
            <a:spLocks noGrp="1" noChangeArrowheads="1"/>
          </p:cNvSpPr>
          <p:nvPr>
            <p:ph type="title"/>
          </p:nvPr>
        </p:nvSpPr>
        <p:spPr bwMode="auto">
          <a:xfrm>
            <a:off x="350838" y="163513"/>
            <a:ext cx="8351837"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Trademarks	</a:t>
            </a:r>
            <a:r>
              <a:rPr lang="en-US" altLang="en-US" sz="3200" b="1">
                <a:solidFill>
                  <a:srgbClr val="FF0000"/>
                </a:solidFill>
              </a:rPr>
              <a:t>:</a:t>
            </a:r>
            <a:r>
              <a:rPr lang="en-US" altLang="en-US" sz="3200" b="1">
                <a:solidFill>
                  <a:srgbClr val="FFFF00"/>
                </a:solidFill>
              </a:rPr>
              <a:t> </a:t>
            </a:r>
            <a:r>
              <a:rPr lang="en-US" altLang="en-US" sz="3200">
                <a:solidFill>
                  <a:schemeClr val="bg1"/>
                </a:solidFill>
              </a:rPr>
              <a:t>Infringement </a:t>
            </a:r>
            <a:r>
              <a:rPr lang="en-US" altLang="en-US" sz="3200">
                <a:solidFill>
                  <a:srgbClr val="FF0000"/>
                </a:solidFill>
              </a:rPr>
              <a:t>–</a:t>
            </a:r>
            <a:r>
              <a:rPr lang="en-US" altLang="en-US" sz="3200">
                <a:solidFill>
                  <a:schemeClr val="bg1"/>
                </a:solidFill>
              </a:rPr>
              <a:t> </a:t>
            </a:r>
            <a:r>
              <a:rPr lang="en-US" altLang="en-US" sz="3200">
                <a:solidFill>
                  <a:srgbClr val="FFFF00"/>
                </a:solidFill>
              </a:rPr>
              <a:t>the law today </a:t>
            </a:r>
            <a:endParaRPr lang="en-US" altLang="en-US" sz="3200" b="1">
              <a:solidFill>
                <a:srgbClr val="FFFF00"/>
              </a:solidFill>
            </a:endParaRPr>
          </a:p>
        </p:txBody>
      </p:sp>
      <p:sp>
        <p:nvSpPr>
          <p:cNvPr id="2" name="Content Placeholder 1">
            <a:extLst>
              <a:ext uri="{FF2B5EF4-FFF2-40B4-BE49-F238E27FC236}">
                <a16:creationId xmlns:a16="http://schemas.microsoft.com/office/drawing/2014/main" id="{D820912A-358A-0BFC-46E6-B55FD26A398E}"/>
              </a:ext>
            </a:extLst>
          </p:cNvPr>
          <p:cNvSpPr>
            <a:spLocks noGrp="1"/>
          </p:cNvSpPr>
          <p:nvPr>
            <p:ph idx="1"/>
          </p:nvPr>
        </p:nvSpPr>
        <p:spPr>
          <a:xfrm>
            <a:off x="323850" y="1131888"/>
            <a:ext cx="8496300" cy="3848100"/>
          </a:xfrm>
        </p:spPr>
        <p:txBody>
          <a:bodyPr>
            <a:normAutofit/>
          </a:bodyPr>
          <a:lstStyle/>
          <a:p>
            <a:pPr marL="0" indent="0">
              <a:buFont typeface="Arial" panose="020B0604020202020204" pitchFamily="34" charset="0"/>
              <a:buNone/>
              <a:defRPr/>
            </a:pPr>
            <a:r>
              <a:rPr lang="en-US" sz="2400" i="1" dirty="0">
                <a:solidFill>
                  <a:srgbClr val="00B0F0"/>
                </a:solidFill>
              </a:rPr>
              <a:t>Future Shop v. A&amp;B Sound</a:t>
            </a:r>
            <a:r>
              <a:rPr lang="en-US" sz="2400" i="1" dirty="0">
                <a:solidFill>
                  <a:schemeClr val="bg1"/>
                </a:solidFill>
              </a:rPr>
              <a:t>, </a:t>
            </a:r>
            <a:r>
              <a:rPr lang="en-US" sz="2400" dirty="0">
                <a:solidFill>
                  <a:schemeClr val="bg1"/>
                </a:solidFill>
              </a:rPr>
              <a:t>[1994] 8 W.W.R. 376</a:t>
            </a:r>
          </a:p>
          <a:p>
            <a:pPr>
              <a:defRPr/>
            </a:pPr>
            <a:r>
              <a:rPr lang="en-US" sz="2400" dirty="0">
                <a:solidFill>
                  <a:srgbClr val="FFFF00"/>
                </a:solidFill>
              </a:rPr>
              <a:t>Facts</a:t>
            </a:r>
            <a:r>
              <a:rPr lang="en-US" sz="2400" dirty="0">
                <a:solidFill>
                  <a:srgbClr val="FF0000"/>
                </a:solidFill>
              </a:rPr>
              <a:t>:</a:t>
            </a:r>
            <a:r>
              <a:rPr lang="en-US" sz="2400" dirty="0">
                <a:solidFill>
                  <a:schemeClr val="bg1"/>
                </a:solidFill>
              </a:rPr>
              <a:t> A&amp;B Sound creates price comparison ads</a:t>
            </a:r>
          </a:p>
          <a:p>
            <a:pPr>
              <a:defRPr/>
            </a:pPr>
            <a:r>
              <a:rPr lang="en-US" sz="2400" dirty="0">
                <a:solidFill>
                  <a:schemeClr val="bg1"/>
                </a:solidFill>
              </a:rPr>
              <a:t>The </a:t>
            </a:r>
            <a:r>
              <a:rPr lang="en-US" sz="2400" dirty="0">
                <a:solidFill>
                  <a:srgbClr val="FF0000"/>
                </a:solidFill>
              </a:rPr>
              <a:t>public</a:t>
            </a:r>
            <a:r>
              <a:rPr lang="en-US" sz="2400" dirty="0">
                <a:solidFill>
                  <a:srgbClr val="FFFF00"/>
                </a:solidFill>
              </a:rPr>
              <a:t> has an </a:t>
            </a:r>
            <a:r>
              <a:rPr lang="en-US" sz="2400" dirty="0">
                <a:solidFill>
                  <a:srgbClr val="FF0000"/>
                </a:solidFill>
              </a:rPr>
              <a:t>interest</a:t>
            </a:r>
            <a:r>
              <a:rPr lang="en-US" sz="2400" dirty="0">
                <a:solidFill>
                  <a:srgbClr val="FFFF00"/>
                </a:solidFill>
              </a:rPr>
              <a:t> in comparative advertising</a:t>
            </a:r>
          </a:p>
          <a:p>
            <a:pPr>
              <a:defRPr/>
            </a:pPr>
            <a:r>
              <a:rPr lang="en-CA" sz="2400" dirty="0">
                <a:solidFill>
                  <a:srgbClr val="FFFF00"/>
                </a:solidFill>
              </a:rPr>
              <a:t>Is</a:t>
            </a:r>
            <a:r>
              <a:rPr lang="en-CA" sz="2400" dirty="0">
                <a:solidFill>
                  <a:schemeClr val="bg1"/>
                </a:solidFill>
              </a:rPr>
              <a:t> the </a:t>
            </a:r>
            <a:r>
              <a:rPr lang="en-CA" sz="2400" dirty="0">
                <a:solidFill>
                  <a:srgbClr val="FFFF00"/>
                </a:solidFill>
              </a:rPr>
              <a:t>use of</a:t>
            </a:r>
            <a:r>
              <a:rPr lang="en-CA" sz="2400" dirty="0">
                <a:solidFill>
                  <a:schemeClr val="bg1"/>
                </a:solidFill>
              </a:rPr>
              <a:t> the </a:t>
            </a:r>
            <a:r>
              <a:rPr lang="en-CA" sz="2400" dirty="0">
                <a:solidFill>
                  <a:srgbClr val="FFFF00"/>
                </a:solidFill>
              </a:rPr>
              <a:t>competitor's trademark </a:t>
            </a:r>
            <a:r>
              <a:rPr lang="en-CA" sz="2400" dirty="0">
                <a:solidFill>
                  <a:schemeClr val="bg1"/>
                </a:solidFill>
              </a:rPr>
              <a:t>for a </a:t>
            </a:r>
            <a:r>
              <a:rPr lang="en-CA" sz="2400" dirty="0">
                <a:solidFill>
                  <a:srgbClr val="FFFF00"/>
                </a:solidFill>
              </a:rPr>
              <a:t>purpose which stresses</a:t>
            </a:r>
            <a:r>
              <a:rPr lang="en-CA" sz="2400" dirty="0">
                <a:solidFill>
                  <a:schemeClr val="bg1"/>
                </a:solidFill>
              </a:rPr>
              <a:t> the </a:t>
            </a:r>
            <a:r>
              <a:rPr lang="en-CA" sz="2400" dirty="0">
                <a:solidFill>
                  <a:srgbClr val="FF0000"/>
                </a:solidFill>
              </a:rPr>
              <a:t>similarities or </a:t>
            </a:r>
            <a:r>
              <a:rPr lang="en-CA" sz="2400" dirty="0">
                <a:solidFill>
                  <a:schemeClr val="bg1"/>
                </a:solidFill>
              </a:rPr>
              <a:t>the </a:t>
            </a:r>
            <a:r>
              <a:rPr lang="en-CA" sz="2400" dirty="0">
                <a:solidFill>
                  <a:srgbClr val="FF0000"/>
                </a:solidFill>
              </a:rPr>
              <a:t>differences</a:t>
            </a:r>
            <a:r>
              <a:rPr lang="en-CA" sz="2400" dirty="0">
                <a:solidFill>
                  <a:schemeClr val="bg1"/>
                </a:solidFill>
              </a:rPr>
              <a:t> with the trademarked competition </a:t>
            </a:r>
            <a:r>
              <a:rPr lang="en-CA" sz="2400" dirty="0">
                <a:solidFill>
                  <a:srgbClr val="FFFF00"/>
                </a:solidFill>
              </a:rPr>
              <a:t>ok</a:t>
            </a:r>
            <a:r>
              <a:rPr lang="en-CA" sz="2400" dirty="0">
                <a:solidFill>
                  <a:srgbClr val="FF0000"/>
                </a:solidFill>
              </a:rPr>
              <a:t>?</a:t>
            </a:r>
            <a:r>
              <a:rPr lang="en-CA" sz="2400" dirty="0">
                <a:solidFill>
                  <a:schemeClr val="bg1"/>
                </a:solidFill>
              </a:rPr>
              <a:t> </a:t>
            </a:r>
          </a:p>
          <a:p>
            <a:pPr lvl="1">
              <a:buFont typeface="Courier New" panose="02070309020205020404" pitchFamily="49" charset="0"/>
              <a:buChar char="o"/>
              <a:defRPr/>
            </a:pPr>
            <a:r>
              <a:rPr lang="en-CA" sz="2400" dirty="0">
                <a:solidFill>
                  <a:srgbClr val="FFFF00"/>
                </a:solidFill>
              </a:rPr>
              <a:t>Similarities</a:t>
            </a:r>
            <a:r>
              <a:rPr lang="en-CA" sz="2400" dirty="0">
                <a:solidFill>
                  <a:srgbClr val="FF0000"/>
                </a:solidFill>
              </a:rPr>
              <a:t>?</a:t>
            </a:r>
            <a:r>
              <a:rPr lang="en-CA" sz="2400" dirty="0">
                <a:solidFill>
                  <a:schemeClr val="bg1"/>
                </a:solidFill>
              </a:rPr>
              <a:t>: </a:t>
            </a:r>
            <a:r>
              <a:rPr lang="en-CA" sz="2400" dirty="0">
                <a:solidFill>
                  <a:srgbClr val="FF0000"/>
                </a:solidFill>
              </a:rPr>
              <a:t>Not ok </a:t>
            </a:r>
            <a:r>
              <a:rPr lang="en-CA" sz="2400" dirty="0">
                <a:solidFill>
                  <a:schemeClr val="bg1"/>
                </a:solidFill>
              </a:rPr>
              <a:t>- </a:t>
            </a:r>
            <a:r>
              <a:rPr lang="en-CA" sz="2400" dirty="0">
                <a:solidFill>
                  <a:srgbClr val="FFFF00"/>
                </a:solidFill>
              </a:rPr>
              <a:t>S. 22 infringed</a:t>
            </a:r>
            <a:r>
              <a:rPr lang="en-CA" sz="2400" dirty="0">
                <a:solidFill>
                  <a:srgbClr val="FF0000"/>
                </a:solidFill>
              </a:rPr>
              <a:t>.</a:t>
            </a:r>
          </a:p>
          <a:p>
            <a:pPr lvl="1">
              <a:buFont typeface="Courier New" panose="02070309020205020404" pitchFamily="49" charset="0"/>
              <a:buChar char="o"/>
              <a:defRPr/>
            </a:pPr>
            <a:r>
              <a:rPr lang="en-CA" sz="2400" dirty="0">
                <a:solidFill>
                  <a:srgbClr val="FFFF00"/>
                </a:solidFill>
              </a:rPr>
              <a:t>Differences</a:t>
            </a:r>
            <a:r>
              <a:rPr lang="en-CA" sz="2400" dirty="0">
                <a:solidFill>
                  <a:srgbClr val="FF0000"/>
                </a:solidFill>
              </a:rPr>
              <a:t>?</a:t>
            </a:r>
            <a:r>
              <a:rPr lang="en-CA" sz="2400" dirty="0">
                <a:solidFill>
                  <a:schemeClr val="bg1"/>
                </a:solidFill>
              </a:rPr>
              <a:t>: </a:t>
            </a:r>
            <a:r>
              <a:rPr lang="en-CA" sz="2400" dirty="0">
                <a:solidFill>
                  <a:srgbClr val="FF0000"/>
                </a:solidFill>
              </a:rPr>
              <a:t>Ok</a:t>
            </a:r>
            <a:r>
              <a:rPr lang="en-CA" sz="2400" dirty="0">
                <a:solidFill>
                  <a:schemeClr val="bg1"/>
                </a:solidFill>
              </a:rPr>
              <a:t> - </a:t>
            </a:r>
            <a:r>
              <a:rPr lang="en-CA" sz="2400" dirty="0">
                <a:solidFill>
                  <a:srgbClr val="FFFF00"/>
                </a:solidFill>
              </a:rPr>
              <a:t>S. 22 not infringed</a:t>
            </a:r>
            <a:r>
              <a:rPr lang="en-CA" sz="2400" dirty="0">
                <a:solidFill>
                  <a:srgbClr val="FF0000"/>
                </a:solidFill>
              </a:rPr>
              <a:t>.</a:t>
            </a:r>
          </a:p>
          <a:p>
            <a:pPr lvl="1">
              <a:defRPr/>
            </a:pPr>
            <a:endParaRPr lang="en-US" dirty="0"/>
          </a:p>
        </p:txBody>
      </p:sp>
      <p:sp>
        <p:nvSpPr>
          <p:cNvPr id="358403" name="Slide Number Placeholder 3">
            <a:extLst>
              <a:ext uri="{FF2B5EF4-FFF2-40B4-BE49-F238E27FC236}">
                <a16:creationId xmlns:a16="http://schemas.microsoft.com/office/drawing/2014/main" id="{81FC47D9-E73C-C882-2E83-5BCEFB05342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F1A580D-1C9C-E247-A379-C16C0031245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178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8570669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AB6BBD-68E2-F065-D2A3-480A342514F4}"/>
              </a:ext>
            </a:extLst>
          </p:cNvPr>
          <p:cNvSpPr>
            <a:spLocks noGrp="1"/>
          </p:cNvSpPr>
          <p:nvPr>
            <p:ph type="title"/>
          </p:nvPr>
        </p:nvSpPr>
        <p:spPr>
          <a:xfrm>
            <a:off x="539750" y="139700"/>
            <a:ext cx="8064500" cy="736600"/>
          </a:xfrm>
        </p:spPr>
        <p:txBody>
          <a:bodyPr>
            <a:normAutofit fontScale="90000"/>
          </a:bodyPr>
          <a:lstStyle/>
          <a:p>
            <a:pPr>
              <a:defRPr/>
            </a:pPr>
            <a:r>
              <a:rPr lang="en-US" sz="3600" b="1" dirty="0">
                <a:solidFill>
                  <a:srgbClr val="FFFF00"/>
                </a:solidFill>
              </a:rPr>
              <a:t>Trademarks</a:t>
            </a:r>
            <a:r>
              <a:rPr lang="en-US" sz="3600" b="1" dirty="0">
                <a:solidFill>
                  <a:srgbClr val="FF0000"/>
                </a:solidFill>
              </a:rPr>
              <a:t>:</a:t>
            </a:r>
            <a:r>
              <a:rPr lang="en-US" sz="3600" b="1" dirty="0">
                <a:solidFill>
                  <a:srgbClr val="FFFF00"/>
                </a:solidFill>
              </a:rPr>
              <a:t> </a:t>
            </a:r>
            <a:r>
              <a:rPr lang="en-US" sz="3600" dirty="0">
                <a:solidFill>
                  <a:schemeClr val="bg1"/>
                </a:solidFill>
              </a:rPr>
              <a:t>Infringement </a:t>
            </a:r>
            <a:r>
              <a:rPr lang="en-US" sz="3600" dirty="0">
                <a:solidFill>
                  <a:srgbClr val="FF0000"/>
                </a:solidFill>
              </a:rPr>
              <a:t>–</a:t>
            </a:r>
            <a:r>
              <a:rPr lang="en-US" sz="3600" dirty="0">
                <a:solidFill>
                  <a:schemeClr val="bg1"/>
                </a:solidFill>
              </a:rPr>
              <a:t> </a:t>
            </a:r>
            <a:r>
              <a:rPr lang="en-US" sz="3600" dirty="0">
                <a:solidFill>
                  <a:srgbClr val="FFFF00"/>
                </a:solidFill>
              </a:rPr>
              <a:t>the law today</a:t>
            </a:r>
            <a:r>
              <a:rPr lang="en-US" sz="3600" dirty="0">
                <a:solidFill>
                  <a:schemeClr val="bg1"/>
                </a:solidFill>
              </a:rPr>
              <a:t> </a:t>
            </a:r>
            <a:r>
              <a:rPr lang="en-US" b="1" dirty="0">
                <a:solidFill>
                  <a:srgbClr val="FFFF00"/>
                </a:solidFill>
              </a:rPr>
              <a:t>	</a:t>
            </a:r>
          </a:p>
        </p:txBody>
      </p:sp>
      <p:sp>
        <p:nvSpPr>
          <p:cNvPr id="2" name="Content Placeholder 1">
            <a:extLst>
              <a:ext uri="{FF2B5EF4-FFF2-40B4-BE49-F238E27FC236}">
                <a16:creationId xmlns:a16="http://schemas.microsoft.com/office/drawing/2014/main" id="{FAB87A91-6171-2188-CF45-C7B640987081}"/>
              </a:ext>
            </a:extLst>
          </p:cNvPr>
          <p:cNvSpPr>
            <a:spLocks noGrp="1"/>
          </p:cNvSpPr>
          <p:nvPr>
            <p:ph idx="1"/>
          </p:nvPr>
        </p:nvSpPr>
        <p:spPr>
          <a:xfrm>
            <a:off x="215900" y="1141413"/>
            <a:ext cx="8712200" cy="3862387"/>
          </a:xfrm>
        </p:spPr>
        <p:txBody>
          <a:bodyPr>
            <a:normAutofit fontScale="92500" lnSpcReduction="10000"/>
          </a:bodyPr>
          <a:lstStyle/>
          <a:p>
            <a:pPr marL="0" indent="0">
              <a:lnSpc>
                <a:spcPct val="120000"/>
              </a:lnSpc>
              <a:buFont typeface="Arial" panose="020B0604020202020204" pitchFamily="34" charset="0"/>
              <a:buNone/>
              <a:defRPr/>
            </a:pPr>
            <a:r>
              <a:rPr lang="en-US" sz="1650" i="1" dirty="0">
                <a:solidFill>
                  <a:srgbClr val="00B0F0"/>
                </a:solidFill>
              </a:rPr>
              <a:t>Future Shop v. A&amp;B Sound</a:t>
            </a:r>
            <a:r>
              <a:rPr lang="en-US" sz="1650" i="1" dirty="0">
                <a:solidFill>
                  <a:schemeClr val="bg1"/>
                </a:solidFill>
              </a:rPr>
              <a:t>, </a:t>
            </a:r>
            <a:r>
              <a:rPr lang="en-US" sz="1650" dirty="0">
                <a:solidFill>
                  <a:srgbClr val="FF0000"/>
                </a:solidFill>
              </a:rPr>
              <a:t>[1994] </a:t>
            </a:r>
            <a:r>
              <a:rPr lang="en-US" sz="1650" dirty="0">
                <a:solidFill>
                  <a:schemeClr val="bg1"/>
                </a:solidFill>
              </a:rPr>
              <a:t>8 W.W.R. 376</a:t>
            </a:r>
          </a:p>
          <a:p>
            <a:pPr>
              <a:lnSpc>
                <a:spcPct val="120000"/>
              </a:lnSpc>
              <a:defRPr/>
            </a:pPr>
            <a:r>
              <a:rPr lang="en-CA" sz="1650" dirty="0">
                <a:solidFill>
                  <a:schemeClr val="bg1"/>
                </a:solidFill>
              </a:rPr>
              <a:t>A &amp; B sound put up </a:t>
            </a:r>
            <a:r>
              <a:rPr lang="en-CA" sz="1650" dirty="0">
                <a:solidFill>
                  <a:srgbClr val="FFFF00"/>
                </a:solidFill>
              </a:rPr>
              <a:t>price comparison ads</a:t>
            </a:r>
            <a:r>
              <a:rPr lang="en-CA" sz="1650" dirty="0">
                <a:solidFill>
                  <a:schemeClr val="bg1"/>
                </a:solidFill>
              </a:rPr>
              <a:t> in which they effectively stated; </a:t>
            </a:r>
            <a:r>
              <a:rPr lang="en-CA" sz="1650" i="1" dirty="0">
                <a:solidFill>
                  <a:srgbClr val="FFFF00"/>
                </a:solidFill>
              </a:rPr>
              <a:t>here are our products and prices, here are Future Shop’s prices</a:t>
            </a:r>
            <a:r>
              <a:rPr lang="en-CA" sz="1650" dirty="0">
                <a:solidFill>
                  <a:schemeClr val="bg1"/>
                </a:solidFill>
              </a:rPr>
              <a:t>. </a:t>
            </a:r>
          </a:p>
          <a:p>
            <a:pPr>
              <a:lnSpc>
                <a:spcPct val="120000"/>
              </a:lnSpc>
              <a:defRPr/>
            </a:pPr>
            <a:r>
              <a:rPr lang="en-CA" sz="1650" dirty="0">
                <a:solidFill>
                  <a:srgbClr val="FF0000"/>
                </a:solidFill>
              </a:rPr>
              <a:t>Future shop sued for TM infringement</a:t>
            </a:r>
            <a:r>
              <a:rPr lang="en-CA" sz="1650" dirty="0">
                <a:solidFill>
                  <a:schemeClr val="bg1"/>
                </a:solidFill>
              </a:rPr>
              <a:t>. It said that using </a:t>
            </a:r>
            <a:r>
              <a:rPr lang="en-CA" sz="1650" dirty="0">
                <a:solidFill>
                  <a:srgbClr val="FFFF00"/>
                </a:solidFill>
              </a:rPr>
              <a:t>their mark </a:t>
            </a:r>
            <a:r>
              <a:rPr lang="en-CA" sz="1650" dirty="0">
                <a:solidFill>
                  <a:schemeClr val="bg1"/>
                </a:solidFill>
              </a:rPr>
              <a:t>which was </a:t>
            </a:r>
            <a:r>
              <a:rPr lang="en-CA" sz="1650" dirty="0">
                <a:solidFill>
                  <a:srgbClr val="FFFF00"/>
                </a:solidFill>
              </a:rPr>
              <a:t>registered for services </a:t>
            </a:r>
            <a:r>
              <a:rPr lang="en-CA" sz="1650" dirty="0">
                <a:solidFill>
                  <a:schemeClr val="bg1"/>
                </a:solidFill>
              </a:rPr>
              <a:t>in comparative advertising is a </a:t>
            </a:r>
            <a:r>
              <a:rPr lang="en-CA" sz="1650" dirty="0">
                <a:solidFill>
                  <a:srgbClr val="FF0000"/>
                </a:solidFill>
              </a:rPr>
              <a:t>violation of s. 22</a:t>
            </a:r>
            <a:r>
              <a:rPr lang="en-CA" sz="1650" dirty="0">
                <a:solidFill>
                  <a:schemeClr val="bg1"/>
                </a:solidFill>
              </a:rPr>
              <a:t>. </a:t>
            </a:r>
            <a:r>
              <a:rPr lang="en-CA" sz="1650" b="1" dirty="0">
                <a:solidFill>
                  <a:schemeClr val="bg1"/>
                </a:solidFill>
              </a:rPr>
              <a:t> </a:t>
            </a:r>
            <a:endParaRPr lang="en-CA" sz="1650" dirty="0">
              <a:solidFill>
                <a:schemeClr val="bg1"/>
              </a:solidFill>
            </a:endParaRPr>
          </a:p>
          <a:p>
            <a:pPr marL="0" indent="0">
              <a:lnSpc>
                <a:spcPct val="120000"/>
              </a:lnSpc>
              <a:buFont typeface="Arial" panose="020B0604020202020204" pitchFamily="34" charset="0"/>
              <a:buNone/>
              <a:defRPr/>
            </a:pPr>
            <a:r>
              <a:rPr lang="en-CA" sz="1650" i="1" dirty="0">
                <a:solidFill>
                  <a:srgbClr val="FFFF00"/>
                </a:solidFill>
              </a:rPr>
              <a:t>Based on </a:t>
            </a:r>
            <a:r>
              <a:rPr lang="en-CA" sz="1650" i="1" u="sng" dirty="0">
                <a:solidFill>
                  <a:schemeClr val="bg1"/>
                </a:solidFill>
              </a:rPr>
              <a:t>Clairol</a:t>
            </a:r>
            <a:r>
              <a:rPr lang="en-CA" sz="1650" i="1" dirty="0">
                <a:solidFill>
                  <a:srgbClr val="FFFF00"/>
                </a:solidFill>
              </a:rPr>
              <a:t> it seemed like Future Shop’s argument was sound</a:t>
            </a:r>
            <a:r>
              <a:rPr lang="en-CA" sz="1650" i="1" dirty="0">
                <a:solidFill>
                  <a:schemeClr val="bg1"/>
                </a:solidFill>
              </a:rPr>
              <a:t>, and that the use of mark, registered for services, in comparative advertising, is a violation of s. 22.</a:t>
            </a:r>
            <a:endParaRPr lang="en-CA" sz="1650" dirty="0">
              <a:solidFill>
                <a:schemeClr val="bg1"/>
              </a:solidFill>
            </a:endParaRPr>
          </a:p>
          <a:p>
            <a:pPr marL="0" indent="0">
              <a:lnSpc>
                <a:spcPct val="120000"/>
              </a:lnSpc>
              <a:buFont typeface="Arial" panose="020B0604020202020204" pitchFamily="34" charset="0"/>
              <a:buNone/>
              <a:defRPr/>
            </a:pPr>
            <a:r>
              <a:rPr lang="en-CA" sz="1650" b="1" dirty="0">
                <a:solidFill>
                  <a:srgbClr val="FF0000"/>
                </a:solidFill>
              </a:rPr>
              <a:t>HOWEVER</a:t>
            </a:r>
            <a:r>
              <a:rPr lang="en-CA" sz="1650" b="1" dirty="0">
                <a:solidFill>
                  <a:srgbClr val="FFFF00"/>
                </a:solidFill>
              </a:rPr>
              <a:t>:</a:t>
            </a:r>
          </a:p>
          <a:p>
            <a:pPr>
              <a:lnSpc>
                <a:spcPct val="120000"/>
              </a:lnSpc>
              <a:defRPr/>
            </a:pPr>
            <a:r>
              <a:rPr lang="en-CA" sz="1650" dirty="0">
                <a:solidFill>
                  <a:schemeClr val="bg1"/>
                </a:solidFill>
              </a:rPr>
              <a:t>Court held that granting an </a:t>
            </a:r>
            <a:r>
              <a:rPr lang="en-CA" sz="1650" dirty="0">
                <a:solidFill>
                  <a:srgbClr val="FFFF00"/>
                </a:solidFill>
              </a:rPr>
              <a:t>injunction in this case would deprive the defendant of the option of continuing to pursue its strategy of seeking to attract customers by highlighting its low prices</a:t>
            </a:r>
            <a:r>
              <a:rPr lang="en-CA" sz="1650" dirty="0">
                <a:solidFill>
                  <a:schemeClr val="bg1"/>
                </a:solidFill>
              </a:rPr>
              <a:t> in comparison with those of the plaintiff by fair and accurate ads. </a:t>
            </a:r>
          </a:p>
          <a:p>
            <a:pPr>
              <a:lnSpc>
                <a:spcPct val="120000"/>
              </a:lnSpc>
              <a:defRPr/>
            </a:pPr>
            <a:r>
              <a:rPr lang="en-CA" sz="1650" dirty="0">
                <a:solidFill>
                  <a:srgbClr val="FFFF00"/>
                </a:solidFill>
              </a:rPr>
              <a:t>Also, </a:t>
            </a:r>
            <a:r>
              <a:rPr lang="en-CA" sz="1650" b="1" dirty="0">
                <a:solidFill>
                  <a:srgbClr val="FF0000"/>
                </a:solidFill>
              </a:rPr>
              <a:t>the public has an interest in comparative advertising</a:t>
            </a:r>
            <a:r>
              <a:rPr lang="en-CA" sz="1650" dirty="0">
                <a:solidFill>
                  <a:srgbClr val="FF0000"/>
                </a:solidFill>
              </a:rPr>
              <a:t> </a:t>
            </a:r>
            <a:r>
              <a:rPr lang="en-CA" sz="1650" dirty="0">
                <a:solidFill>
                  <a:schemeClr val="bg1"/>
                </a:solidFill>
              </a:rPr>
              <a:t>to the extent that the comparative information offered in those ads helped consumers make better choices.</a:t>
            </a:r>
          </a:p>
          <a:p>
            <a:pPr>
              <a:lnSpc>
                <a:spcPct val="120000"/>
              </a:lnSpc>
              <a:defRPr/>
            </a:pPr>
            <a:endParaRPr lang="en-CA" dirty="0">
              <a:solidFill>
                <a:schemeClr val="bg1"/>
              </a:solidFill>
            </a:endParaRPr>
          </a:p>
        </p:txBody>
      </p:sp>
      <p:sp>
        <p:nvSpPr>
          <p:cNvPr id="360451" name="Slide Number Placeholder 3">
            <a:extLst>
              <a:ext uri="{FF2B5EF4-FFF2-40B4-BE49-F238E27FC236}">
                <a16:creationId xmlns:a16="http://schemas.microsoft.com/office/drawing/2014/main" id="{6E01BA78-F9F1-7BD5-019A-C94574BB739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8EBF449-8D46-FC47-ACB3-D39AFB3B3EB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179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330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4C38A8D6-D0DA-C00A-64C9-406DD870FDA5}"/>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326E74B-D43A-6658-5522-A7F125686DBA}"/>
              </a:ext>
            </a:extLst>
          </p:cNvPr>
          <p:cNvPicPr>
            <a:picLocks noGrp="1" noChangeAspect="1"/>
          </p:cNvPicPr>
          <p:nvPr>
            <p:ph idx="1"/>
          </p:nvPr>
        </p:nvPicPr>
        <p:blipFill>
          <a:blip r:embed="rId2"/>
          <a:stretch>
            <a:fillRect/>
          </a:stretch>
        </p:blipFill>
        <p:spPr/>
      </p:pic>
      <p:pic>
        <p:nvPicPr>
          <p:cNvPr id="47107" name="Picture 6" descr="Graphical user interface, text, application, email&#10;&#10;Description automatically generated">
            <a:extLst>
              <a:ext uri="{FF2B5EF4-FFF2-40B4-BE49-F238E27FC236}">
                <a16:creationId xmlns:a16="http://schemas.microsoft.com/office/drawing/2014/main" id="{1C41A3C7-A928-CD5B-1F81-47038BD71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987425"/>
            <a:ext cx="50768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6971F89-D4D6-9FC9-2C98-BFBF05D7CCEA}"/>
                  </a:ext>
                </a:extLst>
              </p14:cNvPr>
              <p14:cNvContentPartPr/>
              <p14:nvPr/>
            </p14:nvContentPartPr>
            <p14:xfrm>
              <a:off x="2033571" y="1635646"/>
              <a:ext cx="927360" cy="565920"/>
            </p14:xfrm>
          </p:contentPart>
        </mc:Choice>
        <mc:Fallback xmlns="">
          <p:pic>
            <p:nvPicPr>
              <p:cNvPr id="8" name="Ink 7">
                <a:extLst>
                  <a:ext uri="{FF2B5EF4-FFF2-40B4-BE49-F238E27FC236}">
                    <a16:creationId xmlns:a16="http://schemas.microsoft.com/office/drawing/2014/main" id="{D6971F89-D4D6-9FC9-2C98-BFBF05D7CCEA}"/>
                  </a:ext>
                </a:extLst>
              </p:cNvPr>
              <p:cNvPicPr/>
              <p:nvPr/>
            </p:nvPicPr>
            <p:blipFill>
              <a:blip r:embed="rId4"/>
              <a:stretch>
                <a:fillRect/>
              </a:stretch>
            </p:blipFill>
            <p:spPr>
              <a:xfrm>
                <a:off x="2024571" y="1626646"/>
                <a:ext cx="945000" cy="583560"/>
              </a:xfrm>
              <a:prstGeom prst="rect">
                <a:avLst/>
              </a:prstGeom>
            </p:spPr>
          </p:pic>
        </mc:Fallback>
      </mc:AlternateContent>
      <p:sp>
        <p:nvSpPr>
          <p:cNvPr id="47109" name="TextBox 8">
            <a:extLst>
              <a:ext uri="{FF2B5EF4-FFF2-40B4-BE49-F238E27FC236}">
                <a16:creationId xmlns:a16="http://schemas.microsoft.com/office/drawing/2014/main" id="{3315B342-E043-C4D6-1E57-380DB6BAE4C4}"/>
              </a:ext>
            </a:extLst>
          </p:cNvPr>
          <p:cNvSpPr txBox="1">
            <a:spLocks noChangeArrowheads="1"/>
          </p:cNvSpPr>
          <p:nvPr/>
        </p:nvSpPr>
        <p:spPr bwMode="auto">
          <a:xfrm>
            <a:off x="2768600" y="77788"/>
            <a:ext cx="360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Images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itle 1">
            <a:extLst>
              <a:ext uri="{FF2B5EF4-FFF2-40B4-BE49-F238E27FC236}">
                <a16:creationId xmlns:a16="http://schemas.microsoft.com/office/drawing/2014/main" id="{63BF7E44-C335-D493-845F-1D88E2AA9CF7}"/>
              </a:ext>
            </a:extLst>
          </p:cNvPr>
          <p:cNvSpPr>
            <a:spLocks noGrp="1" noChangeArrowheads="1"/>
          </p:cNvSpPr>
          <p:nvPr>
            <p:ph type="title"/>
          </p:nvPr>
        </p:nvSpPr>
        <p:spPr bwMode="auto">
          <a:xfrm>
            <a:off x="53975" y="173038"/>
            <a:ext cx="9036050" cy="814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Trademarks</a:t>
            </a:r>
            <a:r>
              <a:rPr lang="en-US" altLang="en-US" sz="3600" b="1">
                <a:solidFill>
                  <a:srgbClr val="FF0000"/>
                </a:solidFill>
              </a:rPr>
              <a:t>:</a:t>
            </a:r>
            <a:r>
              <a:rPr lang="en-US" altLang="en-US" sz="3600" b="1">
                <a:solidFill>
                  <a:srgbClr val="FFFF00"/>
                </a:solidFill>
              </a:rPr>
              <a:t> </a:t>
            </a:r>
            <a:r>
              <a:rPr lang="en-US" altLang="en-US" sz="3600">
                <a:solidFill>
                  <a:schemeClr val="bg1"/>
                </a:solidFill>
              </a:rPr>
              <a:t>Infringement </a:t>
            </a:r>
            <a:r>
              <a:rPr lang="en-US" altLang="en-US" sz="3600">
                <a:solidFill>
                  <a:srgbClr val="FF0000"/>
                </a:solidFill>
              </a:rPr>
              <a:t>–</a:t>
            </a:r>
            <a:r>
              <a:rPr lang="en-US" altLang="en-US" sz="3600">
                <a:solidFill>
                  <a:schemeClr val="bg1"/>
                </a:solidFill>
              </a:rPr>
              <a:t> </a:t>
            </a:r>
            <a:r>
              <a:rPr lang="en-US" altLang="en-US" sz="3600">
                <a:solidFill>
                  <a:srgbClr val="FFFF00"/>
                </a:solidFill>
              </a:rPr>
              <a:t>the law today</a:t>
            </a:r>
            <a:endParaRPr lang="en-US" altLang="en-US" sz="3600"/>
          </a:p>
        </p:txBody>
      </p:sp>
      <p:sp>
        <p:nvSpPr>
          <p:cNvPr id="3" name="Content Placeholder 2">
            <a:extLst>
              <a:ext uri="{FF2B5EF4-FFF2-40B4-BE49-F238E27FC236}">
                <a16:creationId xmlns:a16="http://schemas.microsoft.com/office/drawing/2014/main" id="{80BEA2C5-588D-E210-F632-E6C6FDB0298E}"/>
              </a:ext>
            </a:extLst>
          </p:cNvPr>
          <p:cNvSpPr>
            <a:spLocks noGrp="1"/>
          </p:cNvSpPr>
          <p:nvPr>
            <p:ph sz="quarter" idx="10"/>
          </p:nvPr>
        </p:nvSpPr>
        <p:spPr>
          <a:xfrm>
            <a:off x="179388" y="1131888"/>
            <a:ext cx="8713787" cy="3838575"/>
          </a:xfrm>
        </p:spPr>
        <p:txBody>
          <a:bodyPr>
            <a:normAutofit fontScale="40000" lnSpcReduction="20000"/>
          </a:bodyPr>
          <a:lstStyle/>
          <a:p>
            <a:pPr marL="0" indent="0">
              <a:lnSpc>
                <a:spcPct val="120000"/>
              </a:lnSpc>
              <a:buFont typeface="Arial" panose="020B0604020202020204" pitchFamily="34" charset="0"/>
              <a:buNone/>
              <a:defRPr/>
            </a:pPr>
            <a:r>
              <a:rPr lang="en-CA" sz="8325" b="1" dirty="0">
                <a:solidFill>
                  <a:srgbClr val="FFFF00"/>
                </a:solidFill>
              </a:rPr>
              <a:t>SUMMARY</a:t>
            </a:r>
            <a:br>
              <a:rPr lang="en-CA" sz="8325" dirty="0">
                <a:solidFill>
                  <a:schemeClr val="bg1"/>
                </a:solidFill>
              </a:rPr>
            </a:br>
            <a:r>
              <a:rPr lang="en-CA" sz="8325" dirty="0">
                <a:solidFill>
                  <a:srgbClr val="FF0000"/>
                </a:solidFill>
              </a:rPr>
              <a:t>1</a:t>
            </a:r>
            <a:r>
              <a:rPr lang="en-CA" sz="8325" dirty="0">
                <a:solidFill>
                  <a:schemeClr val="bg1"/>
                </a:solidFill>
              </a:rPr>
              <a:t>. </a:t>
            </a:r>
            <a:r>
              <a:rPr lang="en-CA" sz="8325" dirty="0">
                <a:solidFill>
                  <a:srgbClr val="FFFF00"/>
                </a:solidFill>
              </a:rPr>
              <a:t>Emphasizing differences in services </a:t>
            </a:r>
            <a:r>
              <a:rPr lang="en-CA" sz="8325" dirty="0">
                <a:solidFill>
                  <a:schemeClr val="bg1"/>
                </a:solidFill>
              </a:rPr>
              <a:t>and </a:t>
            </a:r>
            <a:r>
              <a:rPr lang="en-CA" sz="8325" dirty="0">
                <a:solidFill>
                  <a:srgbClr val="FF0000"/>
                </a:solidFill>
              </a:rPr>
              <a:t>products</a:t>
            </a:r>
            <a:r>
              <a:rPr lang="en-CA" sz="8325" dirty="0">
                <a:solidFill>
                  <a:schemeClr val="bg1"/>
                </a:solidFill>
              </a:rPr>
              <a:t> is </a:t>
            </a:r>
            <a:r>
              <a:rPr lang="en-CA" sz="8325" dirty="0">
                <a:solidFill>
                  <a:srgbClr val="FF0000"/>
                </a:solidFill>
              </a:rPr>
              <a:t>fine</a:t>
            </a:r>
            <a:r>
              <a:rPr lang="en-CA" sz="8325" dirty="0">
                <a:solidFill>
                  <a:schemeClr val="bg1"/>
                </a:solidFill>
              </a:rPr>
              <a:t> according to s. 22. </a:t>
            </a:r>
            <a:br>
              <a:rPr lang="en-CA" sz="8325" dirty="0">
                <a:solidFill>
                  <a:schemeClr val="bg1"/>
                </a:solidFill>
              </a:rPr>
            </a:br>
            <a:r>
              <a:rPr lang="en-CA" sz="8325" dirty="0">
                <a:solidFill>
                  <a:srgbClr val="FF0000"/>
                </a:solidFill>
              </a:rPr>
              <a:t>2</a:t>
            </a:r>
            <a:r>
              <a:rPr lang="en-CA" sz="8325" dirty="0">
                <a:solidFill>
                  <a:schemeClr val="bg1"/>
                </a:solidFill>
              </a:rPr>
              <a:t>. It is when trying to </a:t>
            </a:r>
            <a:r>
              <a:rPr lang="en-CA" sz="8325" dirty="0">
                <a:solidFill>
                  <a:srgbClr val="FFFF00"/>
                </a:solidFill>
              </a:rPr>
              <a:t>appropriate the value of goodwill by emphasizing </a:t>
            </a:r>
            <a:r>
              <a:rPr lang="en-CA" sz="8325" dirty="0">
                <a:solidFill>
                  <a:schemeClr val="bg1"/>
                </a:solidFill>
              </a:rPr>
              <a:t>the </a:t>
            </a:r>
            <a:r>
              <a:rPr lang="en-CA" sz="8325" dirty="0">
                <a:solidFill>
                  <a:srgbClr val="FFFF00"/>
                </a:solidFill>
              </a:rPr>
              <a:t>similarities</a:t>
            </a:r>
            <a:r>
              <a:rPr lang="en-CA" sz="8325" dirty="0">
                <a:solidFill>
                  <a:schemeClr val="bg1"/>
                </a:solidFill>
              </a:rPr>
              <a:t> between products, the use would </a:t>
            </a:r>
            <a:r>
              <a:rPr lang="en-CA" sz="8325" dirty="0">
                <a:solidFill>
                  <a:srgbClr val="FF0000"/>
                </a:solidFill>
              </a:rPr>
              <a:t>run afoul </a:t>
            </a:r>
            <a:r>
              <a:rPr lang="en-CA" sz="8325" dirty="0">
                <a:solidFill>
                  <a:schemeClr val="bg1"/>
                </a:solidFill>
              </a:rPr>
              <a:t>of s. 22. </a:t>
            </a:r>
            <a:br>
              <a:rPr lang="en-CA" dirty="0">
                <a:solidFill>
                  <a:schemeClr val="bg1"/>
                </a:solidFill>
              </a:rPr>
            </a:br>
            <a:endParaRPr lang="en-US" dirty="0"/>
          </a:p>
        </p:txBody>
      </p:sp>
    </p:spTree>
    <p:extLst>
      <p:ext uri="{BB962C8B-B14F-4D97-AF65-F5344CB8AC3E}">
        <p14:creationId xmlns:p14="http://schemas.microsoft.com/office/powerpoint/2010/main" val="174945589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extBox 1">
            <a:extLst>
              <a:ext uri="{FF2B5EF4-FFF2-40B4-BE49-F238E27FC236}">
                <a16:creationId xmlns:a16="http://schemas.microsoft.com/office/drawing/2014/main" id="{A6087FC6-3F92-561C-169E-1461E2C9DF1D}"/>
              </a:ext>
            </a:extLst>
          </p:cNvPr>
          <p:cNvSpPr txBox="1">
            <a:spLocks noChangeArrowheads="1"/>
          </p:cNvSpPr>
          <p:nvPr/>
        </p:nvSpPr>
        <p:spPr bwMode="auto">
          <a:xfrm>
            <a:off x="1455738" y="195263"/>
            <a:ext cx="6232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0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4C930C56-2C21-DD79-8F8C-471AD8CF4C45}"/>
              </a:ext>
            </a:extLst>
          </p:cNvPr>
          <p:cNvSpPr txBox="1"/>
          <p:nvPr/>
        </p:nvSpPr>
        <p:spPr>
          <a:xfrm>
            <a:off x="201613" y="1058863"/>
            <a:ext cx="8740775" cy="3970337"/>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Veuve </a:t>
            </a:r>
            <a:r>
              <a:rPr kumimoji="0" lang="en-US" sz="2800" b="0" i="1" u="none" strike="noStrike" kern="1200" cap="none" spc="0" normalizeH="0" baseline="0" noProof="0" dirty="0" err="1">
                <a:ln>
                  <a:noFill/>
                </a:ln>
                <a:solidFill>
                  <a:srgbClr val="00B0F0"/>
                </a:solidFill>
                <a:effectLst/>
                <a:uLnTx/>
                <a:uFillTx/>
                <a:latin typeface="Arial" panose="020B0604020202020204" pitchFamily="34" charset="0"/>
                <a:ea typeface="MS PGothic" panose="020B0600070205080204" pitchFamily="34" charset="-128"/>
                <a:cs typeface="+mn-cs"/>
              </a:rPr>
              <a:t>Clicquot</a:t>
            </a: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 </a:t>
            </a:r>
            <a:r>
              <a:rPr kumimoji="0" lang="en-US" sz="2800" b="0" i="1" u="none" strike="noStrike" kern="1200" cap="none" spc="0" normalizeH="0" baseline="0" noProof="0" dirty="0" err="1">
                <a:ln>
                  <a:noFill/>
                </a:ln>
                <a:solidFill>
                  <a:srgbClr val="00B0F0"/>
                </a:solidFill>
                <a:effectLst/>
                <a:uLnTx/>
                <a:uFillTx/>
                <a:latin typeface="Arial" panose="020B0604020202020204" pitchFamily="34" charset="0"/>
                <a:ea typeface="MS PGothic" panose="020B0600070205080204" pitchFamily="34" charset="-128"/>
                <a:cs typeface="+mn-cs"/>
              </a:rPr>
              <a:t>Ponsardin</a:t>
            </a: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 v. Boutiques </a:t>
            </a:r>
            <a:r>
              <a:rPr kumimoji="0" lang="en-US" sz="2800" b="0" i="1" u="none" strike="noStrike" kern="1200" cap="none" spc="0" normalizeH="0" baseline="0" noProof="0" dirty="0" err="1">
                <a:ln>
                  <a:noFill/>
                </a:ln>
                <a:solidFill>
                  <a:srgbClr val="00B0F0"/>
                </a:solidFill>
                <a:effectLst/>
                <a:uLnTx/>
                <a:uFillTx/>
                <a:latin typeface="Arial" panose="020B0604020202020204" pitchFamily="34" charset="0"/>
                <a:ea typeface="MS PGothic" panose="020B0600070205080204" pitchFamily="34" charset="-128"/>
                <a:cs typeface="+mn-cs"/>
              </a:rPr>
              <a:t>Cliquot</a:t>
            </a: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 </a:t>
            </a:r>
            <a:r>
              <a:rPr kumimoji="0" lang="en-US" sz="28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(SCC, 2006)</a:t>
            </a:r>
          </a:p>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Facts</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Champagne house objects to use of similar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name by women’s wear store</a:t>
            </a:r>
          </a:p>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The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mere mental association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of the two marks does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not necessarily give rise to a likelihood of depreciation</a:t>
            </a:r>
          </a:p>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 22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super weapon</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Needs to be kept in check</a:t>
            </a:r>
          </a:p>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Courts should</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separate</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anti</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dilution claims into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discrete elements</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require</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proof for each element</a:t>
            </a:r>
          </a:p>
        </p:txBody>
      </p:sp>
    </p:spTree>
    <p:extLst>
      <p:ext uri="{BB962C8B-B14F-4D97-AF65-F5344CB8AC3E}">
        <p14:creationId xmlns:p14="http://schemas.microsoft.com/office/powerpoint/2010/main" val="36188239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Title 5">
            <a:extLst>
              <a:ext uri="{FF2B5EF4-FFF2-40B4-BE49-F238E27FC236}">
                <a16:creationId xmlns:a16="http://schemas.microsoft.com/office/drawing/2014/main" id="{769D1808-68F0-CA7F-5A54-E27E9DBB978D}"/>
              </a:ext>
            </a:extLst>
          </p:cNvPr>
          <p:cNvSpPr>
            <a:spLocks noGrp="1" noChangeArrowheads="1"/>
          </p:cNvSpPr>
          <p:nvPr>
            <p:ph type="title"/>
          </p:nvPr>
        </p:nvSpPr>
        <p:spPr bwMode="auto">
          <a:xfrm>
            <a:off x="1008063" y="106363"/>
            <a:ext cx="7127875" cy="809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26DF0782-0127-2E4D-8C34-C6329704FD03}"/>
              </a:ext>
            </a:extLst>
          </p:cNvPr>
          <p:cNvSpPr>
            <a:spLocks noGrp="1"/>
          </p:cNvSpPr>
          <p:nvPr>
            <p:ph idx="1"/>
          </p:nvPr>
        </p:nvSpPr>
        <p:spPr>
          <a:xfrm>
            <a:off x="179388" y="1058863"/>
            <a:ext cx="8785225" cy="3978275"/>
          </a:xfrm>
        </p:spPr>
        <p:txBody>
          <a:bodyPr>
            <a:normAutofit fontScale="47500" lnSpcReduction="20000"/>
          </a:bodyPr>
          <a:lstStyle/>
          <a:p>
            <a:pPr marL="0" indent="0">
              <a:lnSpc>
                <a:spcPct val="120000"/>
              </a:lnSpc>
              <a:buFont typeface="Arial" panose="020B0604020202020204" pitchFamily="34" charset="0"/>
              <a:buNone/>
              <a:defRPr/>
            </a:pPr>
            <a:r>
              <a:rPr lang="en-US" sz="4000" i="1" dirty="0">
                <a:solidFill>
                  <a:srgbClr val="00B0F0"/>
                </a:solidFill>
              </a:rPr>
              <a:t>Veuve </a:t>
            </a:r>
            <a:r>
              <a:rPr lang="en-US" sz="4000" i="1" dirty="0" err="1">
                <a:solidFill>
                  <a:srgbClr val="00B0F0"/>
                </a:solidFill>
              </a:rPr>
              <a:t>Clicquot</a:t>
            </a:r>
            <a:r>
              <a:rPr lang="en-US" sz="4000" i="1" dirty="0">
                <a:solidFill>
                  <a:srgbClr val="00B0F0"/>
                </a:solidFill>
              </a:rPr>
              <a:t> </a:t>
            </a:r>
            <a:r>
              <a:rPr lang="en-US" sz="4000" i="1" dirty="0" err="1">
                <a:solidFill>
                  <a:srgbClr val="00B0F0"/>
                </a:solidFill>
              </a:rPr>
              <a:t>Ponsardin</a:t>
            </a:r>
            <a:r>
              <a:rPr lang="en-US" sz="4000" i="1" dirty="0">
                <a:solidFill>
                  <a:srgbClr val="00B0F0"/>
                </a:solidFill>
              </a:rPr>
              <a:t> v. Boutiques </a:t>
            </a:r>
            <a:r>
              <a:rPr lang="en-US" sz="4000" i="1" dirty="0" err="1">
                <a:solidFill>
                  <a:srgbClr val="00B0F0"/>
                </a:solidFill>
              </a:rPr>
              <a:t>Cliquot</a:t>
            </a:r>
            <a:r>
              <a:rPr lang="en-US" sz="4000" i="1" dirty="0">
                <a:solidFill>
                  <a:srgbClr val="00B0F0"/>
                </a:solidFill>
              </a:rPr>
              <a:t> </a:t>
            </a:r>
            <a:r>
              <a:rPr lang="en-US" sz="4000" i="1" dirty="0">
                <a:solidFill>
                  <a:schemeClr val="bg1"/>
                </a:solidFill>
              </a:rPr>
              <a:t>(SCC, 2006)</a:t>
            </a:r>
          </a:p>
          <a:p>
            <a:pPr>
              <a:lnSpc>
                <a:spcPct val="120000"/>
              </a:lnSpc>
              <a:defRPr/>
            </a:pPr>
            <a:r>
              <a:rPr lang="en-US" sz="4000" b="1" dirty="0">
                <a:solidFill>
                  <a:srgbClr val="FFFF00"/>
                </a:solidFill>
              </a:rPr>
              <a:t>Word </a:t>
            </a:r>
            <a:r>
              <a:rPr lang="en-US" sz="4000" b="1" dirty="0" err="1">
                <a:solidFill>
                  <a:srgbClr val="FFFF00"/>
                </a:solidFill>
              </a:rPr>
              <a:t>Cliquot</a:t>
            </a:r>
            <a:r>
              <a:rPr lang="en-US" sz="4000" b="1" dirty="0">
                <a:solidFill>
                  <a:srgbClr val="FFFF00"/>
                </a:solidFill>
              </a:rPr>
              <a:t> does not appear on any of the clothing in the </a:t>
            </a:r>
            <a:r>
              <a:rPr lang="en-US" sz="4000" b="1" dirty="0" err="1">
                <a:solidFill>
                  <a:srgbClr val="FFFF00"/>
                </a:solidFill>
              </a:rPr>
              <a:t>Cliquot</a:t>
            </a:r>
            <a:r>
              <a:rPr lang="en-US" sz="4000" b="1" dirty="0">
                <a:solidFill>
                  <a:srgbClr val="FFFF00"/>
                </a:solidFill>
              </a:rPr>
              <a:t> boutiques. </a:t>
            </a:r>
            <a:r>
              <a:rPr lang="en-US" sz="4000" dirty="0">
                <a:solidFill>
                  <a:schemeClr val="bg1"/>
                </a:solidFill>
              </a:rPr>
              <a:t>It appears only on exterior signs, bags, wrapping, business cards, and invoices. </a:t>
            </a:r>
          </a:p>
          <a:p>
            <a:pPr>
              <a:lnSpc>
                <a:spcPct val="120000"/>
              </a:lnSpc>
              <a:defRPr/>
            </a:pPr>
            <a:r>
              <a:rPr lang="en-US" sz="4000" b="1" dirty="0">
                <a:solidFill>
                  <a:srgbClr val="FFFF00"/>
                </a:solidFill>
              </a:rPr>
              <a:t>Appellants’ and respondents’ marks have co-existed for about 10 years. </a:t>
            </a:r>
            <a:r>
              <a:rPr lang="en-CA" sz="4000" b="1" dirty="0">
                <a:solidFill>
                  <a:srgbClr val="FFFF00"/>
                </a:solidFill>
              </a:rPr>
              <a:t> </a:t>
            </a:r>
          </a:p>
          <a:p>
            <a:pPr>
              <a:lnSpc>
                <a:spcPct val="120000"/>
              </a:lnSpc>
              <a:defRPr/>
            </a:pPr>
            <a:r>
              <a:rPr lang="en-CA" sz="4000" dirty="0">
                <a:solidFill>
                  <a:srgbClr val="FFFF00"/>
                </a:solidFill>
              </a:rPr>
              <a:t>Veuve </a:t>
            </a:r>
            <a:r>
              <a:rPr lang="en-CA" sz="4000" dirty="0" err="1">
                <a:solidFill>
                  <a:srgbClr val="FFFF00"/>
                </a:solidFill>
              </a:rPr>
              <a:t>Clicquot</a:t>
            </a:r>
            <a:r>
              <a:rPr lang="en-CA" sz="4000" dirty="0">
                <a:solidFill>
                  <a:srgbClr val="FFFF00"/>
                </a:solidFill>
              </a:rPr>
              <a:t> </a:t>
            </a:r>
            <a:r>
              <a:rPr lang="en-CA" sz="4000" dirty="0">
                <a:solidFill>
                  <a:srgbClr val="FF0000"/>
                </a:solidFill>
              </a:rPr>
              <a:t>claims BOTH </a:t>
            </a:r>
            <a:r>
              <a:rPr lang="en-CA" sz="4000" dirty="0">
                <a:solidFill>
                  <a:schemeClr val="bg1"/>
                </a:solidFill>
              </a:rPr>
              <a:t>that: </a:t>
            </a:r>
          </a:p>
          <a:p>
            <a:pPr marL="685800" lvl="1" indent="-385763">
              <a:lnSpc>
                <a:spcPct val="120000"/>
              </a:lnSpc>
              <a:buFont typeface="+mj-lt"/>
              <a:buAutoNum type="arabicPeriod"/>
              <a:defRPr/>
            </a:pPr>
            <a:r>
              <a:rPr lang="en-CA" sz="4000" dirty="0">
                <a:solidFill>
                  <a:srgbClr val="FFFF00"/>
                </a:solidFill>
              </a:rPr>
              <a:t>Consumers will be confused that the women’s clothing and the champagne originate from the same source</a:t>
            </a:r>
            <a:r>
              <a:rPr lang="en-CA" sz="4000" dirty="0">
                <a:solidFill>
                  <a:schemeClr val="bg1"/>
                </a:solidFill>
              </a:rPr>
              <a:t>, thereby infringing the registered TMs of the appellant contrary to s. 20 of the TMA; </a:t>
            </a:r>
            <a:r>
              <a:rPr lang="en-CA" sz="4000" dirty="0">
                <a:solidFill>
                  <a:srgbClr val="FF0000"/>
                </a:solidFill>
              </a:rPr>
              <a:t>AND</a:t>
            </a:r>
          </a:p>
          <a:p>
            <a:pPr marL="685800" lvl="1" indent="-385763">
              <a:lnSpc>
                <a:spcPct val="120000"/>
              </a:lnSpc>
              <a:buFont typeface="+mj-lt"/>
              <a:buAutoNum type="arabicPeriod"/>
              <a:defRPr/>
            </a:pPr>
            <a:r>
              <a:rPr lang="en-CA" sz="4000" dirty="0">
                <a:solidFill>
                  <a:schemeClr val="bg1"/>
                </a:solidFill>
              </a:rPr>
              <a:t>That the use by the Respondents </a:t>
            </a:r>
            <a:r>
              <a:rPr lang="en-CA" sz="4000" dirty="0">
                <a:solidFill>
                  <a:srgbClr val="FFFF00"/>
                </a:solidFill>
              </a:rPr>
              <a:t>depreciates the value of the goodwill</a:t>
            </a:r>
            <a:r>
              <a:rPr lang="en-CA" sz="4000" dirty="0">
                <a:solidFill>
                  <a:schemeClr val="bg1"/>
                </a:solidFill>
              </a:rPr>
              <a:t> attached to the appellants’ marks, contrary to s. 22 of the Act. </a:t>
            </a:r>
          </a:p>
          <a:p>
            <a:pPr>
              <a:defRPr/>
            </a:pPr>
            <a:endParaRPr lang="en-US" i="1" dirty="0">
              <a:solidFill>
                <a:schemeClr val="bg1"/>
              </a:solidFill>
            </a:endParaRPr>
          </a:p>
        </p:txBody>
      </p:sp>
      <p:sp>
        <p:nvSpPr>
          <p:cNvPr id="380931" name="Slide Number Placeholder 3">
            <a:extLst>
              <a:ext uri="{FF2B5EF4-FFF2-40B4-BE49-F238E27FC236}">
                <a16:creationId xmlns:a16="http://schemas.microsoft.com/office/drawing/2014/main" id="{55E9798C-8168-4E74-EEE0-ABB96CC1CB2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5A16036-4D06-0541-B42B-D9FF997D872A}"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182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487613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Title 5">
            <a:extLst>
              <a:ext uri="{FF2B5EF4-FFF2-40B4-BE49-F238E27FC236}">
                <a16:creationId xmlns:a16="http://schemas.microsoft.com/office/drawing/2014/main" id="{9468EF96-6C2D-A21C-B504-0AA58506FE81}"/>
              </a:ext>
            </a:extLst>
          </p:cNvPr>
          <p:cNvSpPr>
            <a:spLocks noGrp="1" noChangeArrowheads="1"/>
          </p:cNvSpPr>
          <p:nvPr>
            <p:ph type="title"/>
          </p:nvPr>
        </p:nvSpPr>
        <p:spPr bwMode="auto">
          <a:xfrm>
            <a:off x="941388" y="0"/>
            <a:ext cx="7261225" cy="915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FC5B85DD-211C-50AC-9E51-61CAEEE1A16F}"/>
              </a:ext>
            </a:extLst>
          </p:cNvPr>
          <p:cNvSpPr>
            <a:spLocks noGrp="1"/>
          </p:cNvSpPr>
          <p:nvPr>
            <p:ph idx="1"/>
          </p:nvPr>
        </p:nvSpPr>
        <p:spPr>
          <a:xfrm>
            <a:off x="179388" y="915988"/>
            <a:ext cx="8785225" cy="4103687"/>
          </a:xfrm>
        </p:spPr>
        <p:txBody>
          <a:bodyPr>
            <a:noAutofit/>
          </a:bodyPr>
          <a:lstStyle/>
          <a:p>
            <a:pPr marL="0" indent="0">
              <a:lnSpc>
                <a:spcPct val="120000"/>
              </a:lnSpc>
              <a:buFont typeface="Arial" panose="020B0604020202020204" pitchFamily="34" charset="0"/>
              <a:buNone/>
              <a:defRPr/>
            </a:pPr>
            <a:r>
              <a:rPr lang="en-US" sz="1700" i="1" dirty="0">
                <a:solidFill>
                  <a:srgbClr val="00B0F0"/>
                </a:solidFill>
              </a:rPr>
              <a:t>Veuve </a:t>
            </a:r>
            <a:r>
              <a:rPr lang="en-US" sz="1700" i="1" dirty="0" err="1">
                <a:solidFill>
                  <a:srgbClr val="00B0F0"/>
                </a:solidFill>
              </a:rPr>
              <a:t>Clicquot</a:t>
            </a:r>
            <a:r>
              <a:rPr lang="en-US" sz="1700" i="1" dirty="0">
                <a:solidFill>
                  <a:srgbClr val="00B0F0"/>
                </a:solidFill>
              </a:rPr>
              <a:t> </a:t>
            </a:r>
            <a:r>
              <a:rPr lang="en-US" sz="1700" i="1" dirty="0" err="1">
                <a:solidFill>
                  <a:srgbClr val="00B0F0"/>
                </a:solidFill>
              </a:rPr>
              <a:t>Ponsardin</a:t>
            </a:r>
            <a:r>
              <a:rPr lang="en-US" sz="1700" i="1" dirty="0">
                <a:solidFill>
                  <a:srgbClr val="00B0F0"/>
                </a:solidFill>
              </a:rPr>
              <a:t> v. Boutiques </a:t>
            </a:r>
            <a:r>
              <a:rPr lang="en-US" sz="1700" i="1" dirty="0" err="1">
                <a:solidFill>
                  <a:srgbClr val="00B0F0"/>
                </a:solidFill>
              </a:rPr>
              <a:t>Cliquot</a:t>
            </a:r>
            <a:r>
              <a:rPr lang="en-US" sz="1700" i="1" dirty="0">
                <a:solidFill>
                  <a:srgbClr val="00B0F0"/>
                </a:solidFill>
              </a:rPr>
              <a:t> </a:t>
            </a:r>
            <a:r>
              <a:rPr lang="en-US" sz="1700" i="1" dirty="0">
                <a:solidFill>
                  <a:schemeClr val="bg1"/>
                </a:solidFill>
              </a:rPr>
              <a:t>(SCC, 2006)</a:t>
            </a:r>
            <a:r>
              <a:rPr lang="en-CA" sz="1700" dirty="0">
                <a:solidFill>
                  <a:schemeClr val="bg1"/>
                </a:solidFill>
              </a:rPr>
              <a:t> </a:t>
            </a:r>
          </a:p>
          <a:p>
            <a:pPr marL="0" indent="0">
              <a:lnSpc>
                <a:spcPct val="120000"/>
              </a:lnSpc>
              <a:buFont typeface="Arial" panose="020B0604020202020204" pitchFamily="34" charset="0"/>
              <a:buNone/>
              <a:defRPr/>
            </a:pPr>
            <a:r>
              <a:rPr lang="en-CA" sz="1700" b="1" dirty="0">
                <a:solidFill>
                  <a:srgbClr val="FFFF00"/>
                </a:solidFill>
              </a:rPr>
              <a:t>Crucial point in the </a:t>
            </a:r>
            <a:r>
              <a:rPr lang="en-US" sz="1700" i="1" dirty="0">
                <a:solidFill>
                  <a:srgbClr val="00B0F0"/>
                </a:solidFill>
              </a:rPr>
              <a:t>Veuve </a:t>
            </a:r>
            <a:r>
              <a:rPr lang="en-US" sz="1700" i="1" dirty="0" err="1">
                <a:solidFill>
                  <a:srgbClr val="00B0F0"/>
                </a:solidFill>
              </a:rPr>
              <a:t>Clicquot</a:t>
            </a:r>
            <a:r>
              <a:rPr lang="en-US" sz="1700" i="1" dirty="0">
                <a:solidFill>
                  <a:srgbClr val="00B0F0"/>
                </a:solidFill>
              </a:rPr>
              <a:t> </a:t>
            </a:r>
            <a:r>
              <a:rPr lang="en-CA" sz="1700" b="1" dirty="0">
                <a:solidFill>
                  <a:srgbClr val="FFFF00"/>
                </a:solidFill>
              </a:rPr>
              <a:t>case is Binnie J.’s statement that </a:t>
            </a:r>
            <a:r>
              <a:rPr lang="en-CA" sz="1700" b="1" i="1" dirty="0">
                <a:solidFill>
                  <a:srgbClr val="FF0000"/>
                </a:solidFill>
              </a:rPr>
              <a:t>the mere mental association of the two marks does not necessarily give rise to a likelihood of depreciation</a:t>
            </a:r>
            <a:r>
              <a:rPr lang="en-CA" sz="1700" b="1" dirty="0">
                <a:solidFill>
                  <a:schemeClr val="bg1"/>
                </a:solidFill>
              </a:rPr>
              <a:t>. There are other steps to the test</a:t>
            </a:r>
            <a:r>
              <a:rPr lang="en-CA" sz="1700" b="1" dirty="0">
                <a:solidFill>
                  <a:srgbClr val="FF0000"/>
                </a:solidFill>
              </a:rPr>
              <a:t>…</a:t>
            </a:r>
            <a:endParaRPr lang="en-CA" sz="1700" dirty="0">
              <a:solidFill>
                <a:srgbClr val="FF0000"/>
              </a:solidFill>
            </a:endParaRPr>
          </a:p>
          <a:p>
            <a:pPr marL="0" indent="0">
              <a:lnSpc>
                <a:spcPct val="120000"/>
              </a:lnSpc>
              <a:buFont typeface="Arial" panose="020B0604020202020204" pitchFamily="34" charset="0"/>
              <a:buNone/>
              <a:defRPr/>
            </a:pPr>
            <a:r>
              <a:rPr lang="en-CA" sz="1700" b="1" dirty="0">
                <a:solidFill>
                  <a:srgbClr val="FFFF00"/>
                </a:solidFill>
              </a:rPr>
              <a:t>There are also some other important remarks on this provision should be interpreted:</a:t>
            </a:r>
            <a:endParaRPr lang="en-CA" sz="1700" dirty="0">
              <a:solidFill>
                <a:srgbClr val="FFFF00"/>
              </a:solidFill>
            </a:endParaRPr>
          </a:p>
          <a:p>
            <a:pPr>
              <a:lnSpc>
                <a:spcPct val="120000"/>
              </a:lnSpc>
              <a:defRPr/>
            </a:pPr>
            <a:r>
              <a:rPr lang="en-CA" sz="1700" dirty="0">
                <a:solidFill>
                  <a:schemeClr val="bg1"/>
                </a:solidFill>
              </a:rPr>
              <a:t>S. 22 is sometimes referred to as a </a:t>
            </a:r>
            <a:r>
              <a:rPr lang="en-CA" sz="1700" dirty="0">
                <a:solidFill>
                  <a:srgbClr val="FFFF00"/>
                </a:solidFill>
              </a:rPr>
              <a:t>“</a:t>
            </a:r>
            <a:r>
              <a:rPr lang="en-CA" sz="1700" dirty="0">
                <a:solidFill>
                  <a:srgbClr val="FF0000"/>
                </a:solidFill>
              </a:rPr>
              <a:t>super weapon</a:t>
            </a:r>
            <a:r>
              <a:rPr lang="en-CA" sz="1700" dirty="0">
                <a:solidFill>
                  <a:srgbClr val="FFFF00"/>
                </a:solidFill>
              </a:rPr>
              <a:t>”</a:t>
            </a:r>
            <a:r>
              <a:rPr lang="en-CA" sz="1700" dirty="0">
                <a:solidFill>
                  <a:schemeClr val="bg1"/>
                </a:solidFill>
              </a:rPr>
              <a:t> which, </a:t>
            </a:r>
            <a:r>
              <a:rPr lang="en-CA" sz="1700" dirty="0">
                <a:solidFill>
                  <a:srgbClr val="FFFF00"/>
                </a:solidFill>
              </a:rPr>
              <a:t>in the interest of fair competition, needs to be kept in check</a:t>
            </a:r>
          </a:p>
          <a:p>
            <a:pPr>
              <a:lnSpc>
                <a:spcPct val="120000"/>
              </a:lnSpc>
              <a:defRPr/>
            </a:pPr>
            <a:r>
              <a:rPr lang="en-CA" sz="1700" b="1" dirty="0">
                <a:solidFill>
                  <a:schemeClr val="bg1"/>
                </a:solidFill>
              </a:rPr>
              <a:t>A </a:t>
            </a:r>
            <a:r>
              <a:rPr lang="en-CA" sz="1700" b="1" dirty="0">
                <a:solidFill>
                  <a:srgbClr val="FF0000"/>
                </a:solidFill>
              </a:rPr>
              <a:t>super weapon </a:t>
            </a:r>
            <a:r>
              <a:rPr lang="en-CA" sz="1700" b="1" dirty="0">
                <a:solidFill>
                  <a:schemeClr val="bg1"/>
                </a:solidFill>
              </a:rPr>
              <a:t>because c</a:t>
            </a:r>
            <a:r>
              <a:rPr lang="en-CA" sz="1700" dirty="0">
                <a:solidFill>
                  <a:schemeClr val="bg1"/>
                </a:solidFill>
              </a:rPr>
              <a:t>onceivably could apply in a wide range of situations to constrain individual behaviour and constrain competition. </a:t>
            </a:r>
            <a:r>
              <a:rPr lang="en-CA" sz="1700" dirty="0">
                <a:solidFill>
                  <a:srgbClr val="FFFF00"/>
                </a:solidFill>
              </a:rPr>
              <a:t>Recall that the main purpose of TM law is not to protect the mark itself</a:t>
            </a:r>
            <a:r>
              <a:rPr lang="en-CA" sz="1700" dirty="0">
                <a:solidFill>
                  <a:schemeClr val="bg1"/>
                </a:solidFill>
              </a:rPr>
              <a:t>.</a:t>
            </a:r>
            <a:r>
              <a:rPr lang="en-CA" sz="1700" dirty="0">
                <a:solidFill>
                  <a:srgbClr val="FFFF00"/>
                </a:solidFill>
              </a:rPr>
              <a:t> It’s to protect the mark as representative of source</a:t>
            </a:r>
            <a:r>
              <a:rPr lang="en-CA" sz="1700" dirty="0">
                <a:solidFill>
                  <a:schemeClr val="bg1"/>
                </a:solidFill>
              </a:rPr>
              <a:t>.</a:t>
            </a:r>
          </a:p>
        </p:txBody>
      </p:sp>
      <p:sp>
        <p:nvSpPr>
          <p:cNvPr id="385027" name="Slide Number Placeholder 3">
            <a:extLst>
              <a:ext uri="{FF2B5EF4-FFF2-40B4-BE49-F238E27FC236}">
                <a16:creationId xmlns:a16="http://schemas.microsoft.com/office/drawing/2014/main" id="{98356197-0F95-DAC1-6CF0-585DBDB29A7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C6BBF16-6F54-634E-ADB3-7A2DD07138D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183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1244419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Title 5">
            <a:extLst>
              <a:ext uri="{FF2B5EF4-FFF2-40B4-BE49-F238E27FC236}">
                <a16:creationId xmlns:a16="http://schemas.microsoft.com/office/drawing/2014/main" id="{4FCF0B82-8A4F-A3D3-0658-712DDF55BFDB}"/>
              </a:ext>
            </a:extLst>
          </p:cNvPr>
          <p:cNvSpPr>
            <a:spLocks noGrp="1" noChangeArrowheads="1"/>
          </p:cNvSpPr>
          <p:nvPr>
            <p:ph type="title"/>
          </p:nvPr>
        </p:nvSpPr>
        <p:spPr bwMode="auto">
          <a:xfrm>
            <a:off x="904875" y="0"/>
            <a:ext cx="7334250" cy="866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9953AF06-E561-F6B9-ED17-F168ECB785DF}"/>
              </a:ext>
            </a:extLst>
          </p:cNvPr>
          <p:cNvSpPr>
            <a:spLocks noGrp="1"/>
          </p:cNvSpPr>
          <p:nvPr>
            <p:ph idx="1"/>
          </p:nvPr>
        </p:nvSpPr>
        <p:spPr>
          <a:xfrm>
            <a:off x="179388" y="842963"/>
            <a:ext cx="8785225" cy="3995737"/>
          </a:xfrm>
        </p:spPr>
        <p:txBody>
          <a:bodyPr>
            <a:noAutofit/>
          </a:bodyPr>
          <a:lstStyle/>
          <a:p>
            <a:pPr marL="0" indent="0">
              <a:lnSpc>
                <a:spcPct val="120000"/>
              </a:lnSpc>
              <a:buFont typeface="Arial" panose="020B0604020202020204" pitchFamily="34" charset="0"/>
              <a:buNone/>
              <a:defRPr/>
            </a:pPr>
            <a:r>
              <a:rPr lang="en-US" sz="2400" i="1" dirty="0">
                <a:solidFill>
                  <a:srgbClr val="00B0F0"/>
                </a:solidFill>
              </a:rPr>
              <a:t>Veuve </a:t>
            </a:r>
            <a:r>
              <a:rPr lang="en-US" sz="2400" i="1" dirty="0" err="1">
                <a:solidFill>
                  <a:srgbClr val="00B0F0"/>
                </a:solidFill>
              </a:rPr>
              <a:t>Clicquot</a:t>
            </a:r>
            <a:r>
              <a:rPr lang="en-US" sz="2400" i="1" dirty="0">
                <a:solidFill>
                  <a:srgbClr val="00B0F0"/>
                </a:solidFill>
              </a:rPr>
              <a:t> </a:t>
            </a:r>
            <a:r>
              <a:rPr lang="en-US" sz="2400" i="1" dirty="0" err="1">
                <a:solidFill>
                  <a:srgbClr val="00B0F0"/>
                </a:solidFill>
              </a:rPr>
              <a:t>Ponsardin</a:t>
            </a:r>
            <a:r>
              <a:rPr lang="en-US" sz="2400" i="1" dirty="0">
                <a:solidFill>
                  <a:srgbClr val="00B0F0"/>
                </a:solidFill>
              </a:rPr>
              <a:t> v. Boutiques </a:t>
            </a:r>
            <a:r>
              <a:rPr lang="en-US" sz="2400" i="1" dirty="0" err="1">
                <a:solidFill>
                  <a:srgbClr val="00B0F0"/>
                </a:solidFill>
              </a:rPr>
              <a:t>Cliquot</a:t>
            </a:r>
            <a:r>
              <a:rPr lang="en-US" sz="2400" i="1" dirty="0">
                <a:solidFill>
                  <a:srgbClr val="00B0F0"/>
                </a:solidFill>
              </a:rPr>
              <a:t> </a:t>
            </a:r>
            <a:r>
              <a:rPr lang="en-US" sz="2400" i="1" dirty="0">
                <a:solidFill>
                  <a:schemeClr val="bg1"/>
                </a:solidFill>
              </a:rPr>
              <a:t>(SCC, 2006)</a:t>
            </a:r>
            <a:r>
              <a:rPr lang="en-CA" sz="2400" dirty="0">
                <a:solidFill>
                  <a:schemeClr val="bg1"/>
                </a:solidFill>
              </a:rPr>
              <a:t> </a:t>
            </a:r>
          </a:p>
          <a:p>
            <a:pPr marL="0" indent="0">
              <a:lnSpc>
                <a:spcPct val="120000"/>
              </a:lnSpc>
              <a:buFont typeface="Arial" panose="020B0604020202020204" pitchFamily="34" charset="0"/>
              <a:buNone/>
              <a:defRPr/>
            </a:pPr>
            <a:r>
              <a:rPr lang="en-CA" sz="2400" b="1" dirty="0">
                <a:solidFill>
                  <a:srgbClr val="FFFF00"/>
                </a:solidFill>
              </a:rPr>
              <a:t>How does the SCC keep this “super weapon” in check?</a:t>
            </a:r>
            <a:r>
              <a:rPr lang="en-CA" sz="2400" b="1" dirty="0">
                <a:solidFill>
                  <a:schemeClr val="bg1"/>
                </a:solidFill>
              </a:rPr>
              <a:t> </a:t>
            </a:r>
            <a:endParaRPr lang="en-CA" sz="2400" dirty="0">
              <a:solidFill>
                <a:schemeClr val="bg1"/>
              </a:solidFill>
            </a:endParaRPr>
          </a:p>
          <a:p>
            <a:pPr>
              <a:lnSpc>
                <a:spcPct val="120000"/>
              </a:lnSpc>
              <a:defRPr/>
            </a:pPr>
            <a:r>
              <a:rPr lang="en-CA" sz="2400" dirty="0">
                <a:solidFill>
                  <a:schemeClr val="bg1"/>
                </a:solidFill>
              </a:rPr>
              <a:t>SCC says - because of its status as a super weapon, any… </a:t>
            </a:r>
          </a:p>
          <a:p>
            <a:pPr lvl="1">
              <a:lnSpc>
                <a:spcPct val="120000"/>
              </a:lnSpc>
              <a:buFont typeface="Courier New" panose="02070309020205020404" pitchFamily="49" charset="0"/>
              <a:buChar char="o"/>
              <a:defRPr/>
            </a:pPr>
            <a:r>
              <a:rPr lang="en-CA" sz="2400" dirty="0">
                <a:solidFill>
                  <a:schemeClr val="bg1"/>
                </a:solidFill>
              </a:rPr>
              <a:t>Dilution should be proved by evidence</a:t>
            </a:r>
          </a:p>
          <a:p>
            <a:pPr lvl="1">
              <a:lnSpc>
                <a:spcPct val="120000"/>
              </a:lnSpc>
              <a:buFont typeface="Courier New" panose="02070309020205020404" pitchFamily="49" charset="0"/>
              <a:buChar char="o"/>
              <a:defRPr/>
            </a:pPr>
            <a:r>
              <a:rPr lang="en-CA" sz="2400" dirty="0">
                <a:solidFill>
                  <a:schemeClr val="bg1"/>
                </a:solidFill>
              </a:rPr>
              <a:t>Courts should separate any anti-dilution claim into its discrete elements and require proof for each of those elements. </a:t>
            </a:r>
          </a:p>
        </p:txBody>
      </p:sp>
      <p:sp>
        <p:nvSpPr>
          <p:cNvPr id="387075" name="Slide Number Placeholder 3">
            <a:extLst>
              <a:ext uri="{FF2B5EF4-FFF2-40B4-BE49-F238E27FC236}">
                <a16:creationId xmlns:a16="http://schemas.microsoft.com/office/drawing/2014/main" id="{EDC714C5-396E-9FB8-8B76-1F503CA2F2F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8F6026CB-78C8-1B43-A0B0-442671BCFF63}"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184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87076" name="Picture 4" descr="A airplane that is parked on the side of a building&#10;&#10;Description automatically generated">
            <a:extLst>
              <a:ext uri="{FF2B5EF4-FFF2-40B4-BE49-F238E27FC236}">
                <a16:creationId xmlns:a16="http://schemas.microsoft.com/office/drawing/2014/main" id="{09BACD9E-F722-A4B4-56D7-D7DE3C92C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902075"/>
            <a:ext cx="23479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7172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Title 5">
            <a:extLst>
              <a:ext uri="{FF2B5EF4-FFF2-40B4-BE49-F238E27FC236}">
                <a16:creationId xmlns:a16="http://schemas.microsoft.com/office/drawing/2014/main" id="{E85EAC9D-02DC-AA65-3F09-11F1597D8DE0}"/>
              </a:ext>
            </a:extLst>
          </p:cNvPr>
          <p:cNvSpPr>
            <a:spLocks noGrp="1" noChangeArrowheads="1"/>
          </p:cNvSpPr>
          <p:nvPr>
            <p:ph type="title"/>
          </p:nvPr>
        </p:nvSpPr>
        <p:spPr bwMode="auto">
          <a:xfrm>
            <a:off x="395288" y="65088"/>
            <a:ext cx="8064500"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AE49E20D-8642-42D5-B5BA-CB73D665944D}"/>
              </a:ext>
            </a:extLst>
          </p:cNvPr>
          <p:cNvSpPr>
            <a:spLocks noGrp="1"/>
          </p:cNvSpPr>
          <p:nvPr>
            <p:ph idx="1"/>
          </p:nvPr>
        </p:nvSpPr>
        <p:spPr>
          <a:xfrm>
            <a:off x="279400" y="987425"/>
            <a:ext cx="8585200" cy="4090988"/>
          </a:xfrm>
        </p:spPr>
        <p:txBody>
          <a:bodyPr>
            <a:normAutofit/>
          </a:bodyPr>
          <a:lstStyle/>
          <a:p>
            <a:pPr marL="0" indent="0">
              <a:buFont typeface="Arial" panose="020B0604020202020204" pitchFamily="34" charset="0"/>
              <a:buNone/>
              <a:defRPr/>
            </a:pPr>
            <a:r>
              <a:rPr lang="en-US" sz="1800" i="1" dirty="0" err="1">
                <a:solidFill>
                  <a:srgbClr val="00B0F0"/>
                </a:solidFill>
              </a:rPr>
              <a:t>Veuve</a:t>
            </a:r>
            <a:r>
              <a:rPr lang="en-US" sz="1800" i="1" dirty="0">
                <a:solidFill>
                  <a:srgbClr val="00B0F0"/>
                </a:solidFill>
              </a:rPr>
              <a:t> </a:t>
            </a:r>
            <a:r>
              <a:rPr lang="en-US" sz="1800" i="1" dirty="0" err="1">
                <a:solidFill>
                  <a:srgbClr val="00B0F0"/>
                </a:solidFill>
              </a:rPr>
              <a:t>Clicquot</a:t>
            </a:r>
            <a:r>
              <a:rPr lang="en-US" sz="1800" i="1" dirty="0">
                <a:solidFill>
                  <a:srgbClr val="00B0F0"/>
                </a:solidFill>
              </a:rPr>
              <a:t> </a:t>
            </a:r>
            <a:r>
              <a:rPr lang="en-US" sz="1800" i="1" dirty="0" err="1">
                <a:solidFill>
                  <a:srgbClr val="00B0F0"/>
                </a:solidFill>
              </a:rPr>
              <a:t>Ponsardin</a:t>
            </a:r>
            <a:r>
              <a:rPr lang="en-US" sz="1800" i="1" dirty="0">
                <a:solidFill>
                  <a:srgbClr val="00B0F0"/>
                </a:solidFill>
              </a:rPr>
              <a:t> v. Boutiques </a:t>
            </a:r>
            <a:r>
              <a:rPr lang="en-US" sz="1800" i="1" dirty="0" err="1">
                <a:solidFill>
                  <a:srgbClr val="00B0F0"/>
                </a:solidFill>
              </a:rPr>
              <a:t>Cliquot</a:t>
            </a:r>
            <a:r>
              <a:rPr lang="en-US" sz="1800" i="1" dirty="0">
                <a:solidFill>
                  <a:srgbClr val="00B0F0"/>
                </a:solidFill>
              </a:rPr>
              <a:t> </a:t>
            </a:r>
            <a:r>
              <a:rPr lang="en-US" sz="1800" i="1" dirty="0">
                <a:solidFill>
                  <a:schemeClr val="bg1"/>
                </a:solidFill>
              </a:rPr>
              <a:t>(SCC, 2006)</a:t>
            </a:r>
          </a:p>
          <a:p>
            <a:pPr marL="0" indent="0">
              <a:buFont typeface="Arial" panose="020B0604020202020204" pitchFamily="34" charset="0"/>
              <a:buNone/>
              <a:defRPr/>
            </a:pPr>
            <a:r>
              <a:rPr lang="en-CA" sz="1800" b="1" dirty="0">
                <a:solidFill>
                  <a:srgbClr val="FFFF00"/>
                </a:solidFill>
              </a:rPr>
              <a:t>THE TEST FOR S. 22…Test to use when evaluating s. 22 claims.</a:t>
            </a:r>
            <a:endParaRPr lang="en-CA" sz="1800" dirty="0">
              <a:solidFill>
                <a:srgbClr val="FFFF00"/>
              </a:solidFill>
            </a:endParaRPr>
          </a:p>
          <a:p>
            <a:pPr marL="0" indent="0">
              <a:buFont typeface="Arial" panose="020B0604020202020204" pitchFamily="34" charset="0"/>
              <a:buNone/>
              <a:defRPr/>
            </a:pPr>
            <a:r>
              <a:rPr lang="en-CA" sz="1800" b="1" dirty="0">
                <a:solidFill>
                  <a:srgbClr val="FF0000"/>
                </a:solidFill>
              </a:rPr>
              <a:t>S. 22 has four elements</a:t>
            </a:r>
            <a:endParaRPr lang="en-CA" sz="1800" dirty="0">
              <a:solidFill>
                <a:srgbClr val="FF0000"/>
              </a:solidFill>
            </a:endParaRPr>
          </a:p>
          <a:p>
            <a:pPr marL="42863" indent="0">
              <a:buFont typeface="Arial" panose="020B0604020202020204" pitchFamily="34" charset="0"/>
              <a:buNone/>
              <a:defRPr/>
            </a:pPr>
            <a:r>
              <a:rPr lang="en-CA" sz="1800" b="1" dirty="0">
                <a:solidFill>
                  <a:schemeClr val="bg1"/>
                </a:solidFill>
              </a:rPr>
              <a:t>1) T</a:t>
            </a:r>
            <a:r>
              <a:rPr lang="en-CA" sz="1800" dirty="0">
                <a:solidFill>
                  <a:schemeClr val="bg1"/>
                </a:solidFill>
              </a:rPr>
              <a:t>hat a claimant's </a:t>
            </a:r>
            <a:r>
              <a:rPr lang="en-CA" sz="1800" dirty="0">
                <a:solidFill>
                  <a:srgbClr val="FFFF00"/>
                </a:solidFill>
              </a:rPr>
              <a:t>registered trade-mark was used by the defendant in connection with wares or services in a way that gives notice of the association</a:t>
            </a:r>
            <a:r>
              <a:rPr lang="en-CA" sz="1800" dirty="0">
                <a:solidFill>
                  <a:schemeClr val="bg1"/>
                </a:solidFill>
              </a:rPr>
              <a:t>; does not matter whether or not those wares and services are competitive with those of the claimant.</a:t>
            </a:r>
          </a:p>
          <a:p>
            <a:pPr marL="42863" indent="0">
              <a:buFont typeface="Arial" panose="020B0604020202020204" pitchFamily="34" charset="0"/>
              <a:buNone/>
              <a:defRPr/>
            </a:pPr>
            <a:r>
              <a:rPr lang="en-CA" sz="1800" dirty="0">
                <a:solidFill>
                  <a:schemeClr val="bg1"/>
                </a:solidFill>
              </a:rPr>
              <a:t>2) That the claimant's </a:t>
            </a:r>
            <a:r>
              <a:rPr lang="en-CA" sz="1800" dirty="0">
                <a:solidFill>
                  <a:srgbClr val="FFFF00"/>
                </a:solidFill>
              </a:rPr>
              <a:t>registered trade-mark is sufficiently well known to have significant goodwill</a:t>
            </a:r>
            <a:r>
              <a:rPr lang="en-CA" sz="1800" dirty="0">
                <a:solidFill>
                  <a:schemeClr val="bg1"/>
                </a:solidFill>
              </a:rPr>
              <a:t> attached to it. Canada’s dilution/depreciation provision doesn’t require the mark to be famous (difference between US, European laws)</a:t>
            </a:r>
          </a:p>
          <a:p>
            <a:pPr marL="42863" indent="0">
              <a:buFont typeface="Arial" panose="020B0604020202020204" pitchFamily="34" charset="0"/>
              <a:buNone/>
              <a:defRPr/>
            </a:pPr>
            <a:r>
              <a:rPr lang="en-CA" sz="1800" dirty="0">
                <a:solidFill>
                  <a:schemeClr val="bg1"/>
                </a:solidFill>
              </a:rPr>
              <a:t>3) The claimant’s </a:t>
            </a:r>
            <a:r>
              <a:rPr lang="en-CA" sz="1800" dirty="0">
                <a:solidFill>
                  <a:srgbClr val="FFFF00"/>
                </a:solidFill>
              </a:rPr>
              <a:t>mark used in a manner </a:t>
            </a:r>
            <a:r>
              <a:rPr lang="en-CA" sz="1800" i="1" dirty="0">
                <a:solidFill>
                  <a:srgbClr val="FFFF00"/>
                </a:solidFill>
              </a:rPr>
              <a:t>likely</a:t>
            </a:r>
            <a:r>
              <a:rPr lang="en-CA" sz="1800" dirty="0">
                <a:solidFill>
                  <a:srgbClr val="FFFF00"/>
                </a:solidFill>
              </a:rPr>
              <a:t> to have an effect on that goodwill</a:t>
            </a:r>
            <a:r>
              <a:rPr lang="en-CA" sz="1800" dirty="0">
                <a:solidFill>
                  <a:schemeClr val="bg1"/>
                </a:solidFill>
              </a:rPr>
              <a:t> (i.e. </a:t>
            </a:r>
            <a:r>
              <a:rPr lang="en-CA" sz="1800" dirty="0">
                <a:solidFill>
                  <a:srgbClr val="FF0000"/>
                </a:solidFill>
              </a:rPr>
              <a:t>linkage</a:t>
            </a:r>
            <a:r>
              <a:rPr lang="en-CA" sz="1800" dirty="0">
                <a:solidFill>
                  <a:schemeClr val="bg1"/>
                </a:solidFill>
              </a:rPr>
              <a:t>) </a:t>
            </a:r>
          </a:p>
          <a:p>
            <a:pPr marL="42863" indent="0">
              <a:buFont typeface="Arial" panose="020B0604020202020204" pitchFamily="34" charset="0"/>
              <a:buNone/>
              <a:defRPr/>
            </a:pPr>
            <a:r>
              <a:rPr lang="en-CA" sz="1800" dirty="0">
                <a:solidFill>
                  <a:schemeClr val="bg1"/>
                </a:solidFill>
              </a:rPr>
              <a:t>4) </a:t>
            </a:r>
            <a:r>
              <a:rPr lang="en-CA" sz="1800" dirty="0">
                <a:solidFill>
                  <a:srgbClr val="FF0000"/>
                </a:solidFill>
              </a:rPr>
              <a:t>Likely effect </a:t>
            </a:r>
            <a:r>
              <a:rPr lang="en-CA" sz="1800" dirty="0">
                <a:solidFill>
                  <a:srgbClr val="FFFF00"/>
                </a:solidFill>
              </a:rPr>
              <a:t>would be to </a:t>
            </a:r>
            <a:r>
              <a:rPr lang="en-CA" sz="1800" dirty="0">
                <a:solidFill>
                  <a:srgbClr val="FF0000"/>
                </a:solidFill>
              </a:rPr>
              <a:t>depreciate</a:t>
            </a:r>
            <a:r>
              <a:rPr lang="en-CA" sz="1800" dirty="0">
                <a:solidFill>
                  <a:schemeClr val="bg1"/>
                </a:solidFill>
              </a:rPr>
              <a:t> </a:t>
            </a:r>
            <a:r>
              <a:rPr lang="en-CA" sz="1800" dirty="0">
                <a:solidFill>
                  <a:srgbClr val="FFFF00"/>
                </a:solidFill>
              </a:rPr>
              <a:t>the value of its goodwill</a:t>
            </a:r>
          </a:p>
          <a:p>
            <a:pPr>
              <a:defRPr/>
            </a:pPr>
            <a:endParaRPr lang="en-US" i="1" dirty="0">
              <a:solidFill>
                <a:schemeClr val="bg1"/>
              </a:solidFill>
            </a:endParaRPr>
          </a:p>
        </p:txBody>
      </p:sp>
      <p:sp>
        <p:nvSpPr>
          <p:cNvPr id="391171" name="Slide Number Placeholder 3">
            <a:extLst>
              <a:ext uri="{FF2B5EF4-FFF2-40B4-BE49-F238E27FC236}">
                <a16:creationId xmlns:a16="http://schemas.microsoft.com/office/drawing/2014/main" id="{30C5F3CE-B06E-DC02-8290-08E0DF02CF2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595492E-AFE3-094F-BBEB-AAE61C20877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185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9101423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14AA4-E493-FDB2-180D-5F73107802EA}"/>
              </a:ext>
            </a:extLst>
          </p:cNvPr>
          <p:cNvSpPr>
            <a:spLocks noGrp="1"/>
          </p:cNvSpPr>
          <p:nvPr>
            <p:ph type="title"/>
          </p:nvPr>
        </p:nvSpPr>
        <p:spPr>
          <a:xfrm>
            <a:off x="1157288" y="114300"/>
            <a:ext cx="6829425" cy="823913"/>
          </a:xfrm>
        </p:spPr>
        <p:txBody>
          <a:bodyPr>
            <a:normAutofit/>
          </a:bodyPr>
          <a:lstStyle/>
          <a:p>
            <a:pPr>
              <a:defRPr/>
            </a:pPr>
            <a:r>
              <a:rPr lang="en-US" sz="3675" b="1" dirty="0">
                <a:solidFill>
                  <a:srgbClr val="FFFF00"/>
                </a:solidFill>
              </a:rPr>
              <a:t>Trademarks</a:t>
            </a:r>
            <a:r>
              <a:rPr lang="en-US" sz="3675" b="1" dirty="0">
                <a:solidFill>
                  <a:srgbClr val="FF0000"/>
                </a:solidFill>
              </a:rPr>
              <a:t>:</a:t>
            </a:r>
            <a:r>
              <a:rPr lang="en-US" sz="3675" b="1" dirty="0">
                <a:solidFill>
                  <a:srgbClr val="FFFF00"/>
                </a:solidFill>
              </a:rPr>
              <a:t> </a:t>
            </a:r>
            <a:r>
              <a:rPr lang="en-US" sz="3675" dirty="0">
                <a:solidFill>
                  <a:schemeClr val="bg1"/>
                </a:solidFill>
              </a:rPr>
              <a:t>Infringement </a:t>
            </a:r>
            <a:r>
              <a:rPr lang="en-US" b="1" dirty="0"/>
              <a:t>	</a:t>
            </a:r>
          </a:p>
        </p:txBody>
      </p:sp>
      <p:sp>
        <p:nvSpPr>
          <p:cNvPr id="2" name="Content Placeholder 1">
            <a:extLst>
              <a:ext uri="{FF2B5EF4-FFF2-40B4-BE49-F238E27FC236}">
                <a16:creationId xmlns:a16="http://schemas.microsoft.com/office/drawing/2014/main" id="{E0101CF7-FECA-3905-ECDC-577A83FB26C3}"/>
              </a:ext>
            </a:extLst>
          </p:cNvPr>
          <p:cNvSpPr>
            <a:spLocks noGrp="1"/>
          </p:cNvSpPr>
          <p:nvPr>
            <p:ph idx="1"/>
          </p:nvPr>
        </p:nvSpPr>
        <p:spPr>
          <a:xfrm>
            <a:off x="107950" y="1203325"/>
            <a:ext cx="8928100" cy="3825875"/>
          </a:xfrm>
        </p:spPr>
        <p:txBody>
          <a:bodyPr>
            <a:normAutofit/>
          </a:bodyPr>
          <a:lstStyle/>
          <a:p>
            <a:pPr marL="0" indent="0">
              <a:buFont typeface="Arial" panose="020B0604020202020204" pitchFamily="34" charset="0"/>
              <a:buNone/>
              <a:defRPr/>
            </a:pPr>
            <a:r>
              <a:rPr lang="en-US" sz="2700" i="1" dirty="0" err="1">
                <a:solidFill>
                  <a:srgbClr val="00B0F0"/>
                </a:solidFill>
              </a:rPr>
              <a:t>Veuve</a:t>
            </a:r>
            <a:r>
              <a:rPr lang="en-US" sz="2700" i="1" dirty="0">
                <a:solidFill>
                  <a:srgbClr val="00B0F0"/>
                </a:solidFill>
              </a:rPr>
              <a:t> </a:t>
            </a:r>
            <a:r>
              <a:rPr lang="en-US" sz="2700" i="1" dirty="0" err="1">
                <a:solidFill>
                  <a:srgbClr val="00B0F0"/>
                </a:solidFill>
              </a:rPr>
              <a:t>Clicquot</a:t>
            </a:r>
            <a:r>
              <a:rPr lang="en-US" sz="2700" i="1" dirty="0">
                <a:solidFill>
                  <a:srgbClr val="00B0F0"/>
                </a:solidFill>
              </a:rPr>
              <a:t> </a:t>
            </a:r>
            <a:r>
              <a:rPr lang="en-US" sz="2700" i="1" dirty="0" err="1">
                <a:solidFill>
                  <a:srgbClr val="00B0F0"/>
                </a:solidFill>
              </a:rPr>
              <a:t>Ponsardin</a:t>
            </a:r>
            <a:r>
              <a:rPr lang="en-US" sz="2700" i="1" dirty="0">
                <a:solidFill>
                  <a:srgbClr val="00B0F0"/>
                </a:solidFill>
              </a:rPr>
              <a:t> v. Boutiques </a:t>
            </a:r>
            <a:r>
              <a:rPr lang="en-US" sz="2700" i="1" dirty="0" err="1">
                <a:solidFill>
                  <a:srgbClr val="00B0F0"/>
                </a:solidFill>
              </a:rPr>
              <a:t>Cliquot</a:t>
            </a:r>
            <a:r>
              <a:rPr lang="en-US" sz="2700" i="1" dirty="0">
                <a:solidFill>
                  <a:srgbClr val="00B0F0"/>
                </a:solidFill>
              </a:rPr>
              <a:t> </a:t>
            </a:r>
            <a:r>
              <a:rPr lang="en-US" sz="2700" i="1" dirty="0">
                <a:solidFill>
                  <a:schemeClr val="bg1"/>
                </a:solidFill>
              </a:rPr>
              <a:t>(SCC, 2006)</a:t>
            </a:r>
          </a:p>
          <a:p>
            <a:pPr marL="0" indent="0">
              <a:buFont typeface="Arial" panose="020B0604020202020204" pitchFamily="34" charset="0"/>
              <a:buNone/>
              <a:defRPr/>
            </a:pPr>
            <a:r>
              <a:rPr lang="en-US" sz="2700" dirty="0">
                <a:solidFill>
                  <a:srgbClr val="FF0000"/>
                </a:solidFill>
              </a:rPr>
              <a:t>1) </a:t>
            </a:r>
            <a:r>
              <a:rPr lang="en-US" sz="2700" dirty="0">
                <a:solidFill>
                  <a:srgbClr val="FFFF00"/>
                </a:solidFill>
              </a:rPr>
              <a:t>Was</a:t>
            </a:r>
            <a:r>
              <a:rPr lang="en-US" sz="2700" dirty="0">
                <a:solidFill>
                  <a:schemeClr val="bg1"/>
                </a:solidFill>
              </a:rPr>
              <a:t> the Plaintiff’s </a:t>
            </a:r>
            <a:r>
              <a:rPr lang="en-US" sz="2700" dirty="0">
                <a:solidFill>
                  <a:srgbClr val="FFFF00"/>
                </a:solidFill>
              </a:rPr>
              <a:t>registered TM “used” in connection with the Defendant’s wares or services in a way that gives notice of the association</a:t>
            </a:r>
            <a:r>
              <a:rPr lang="en-US" sz="2700" dirty="0">
                <a:solidFill>
                  <a:srgbClr val="FF0000"/>
                </a:solidFill>
              </a:rPr>
              <a:t>?</a:t>
            </a:r>
          </a:p>
          <a:p>
            <a:pPr>
              <a:defRPr/>
            </a:pPr>
            <a:r>
              <a:rPr lang="en-US" sz="2700" dirty="0">
                <a:solidFill>
                  <a:schemeClr val="bg1"/>
                </a:solidFill>
              </a:rPr>
              <a:t>“Use” as defined in s. 4</a:t>
            </a:r>
          </a:p>
          <a:p>
            <a:pPr>
              <a:defRPr/>
            </a:pPr>
            <a:r>
              <a:rPr lang="en-US" sz="2700" dirty="0">
                <a:solidFill>
                  <a:schemeClr val="bg1"/>
                </a:solidFill>
              </a:rPr>
              <a:t>Would the casual observer recognize the mark used by the Defendant as the mark of the P</a:t>
            </a:r>
            <a:r>
              <a:rPr lang="en-US" sz="2700" dirty="0">
                <a:solidFill>
                  <a:srgbClr val="FF0000"/>
                </a:solidFill>
              </a:rPr>
              <a:t>?</a:t>
            </a:r>
          </a:p>
          <a:p>
            <a:pPr>
              <a:defRPr/>
            </a:pPr>
            <a:endParaRPr lang="en-US" dirty="0"/>
          </a:p>
        </p:txBody>
      </p:sp>
      <p:sp>
        <p:nvSpPr>
          <p:cNvPr id="393219" name="Slide Number Placeholder 3">
            <a:extLst>
              <a:ext uri="{FF2B5EF4-FFF2-40B4-BE49-F238E27FC236}">
                <a16:creationId xmlns:a16="http://schemas.microsoft.com/office/drawing/2014/main" id="{49F35E50-CA71-CABC-F99E-FEC8786EFD2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BD80BE9-0D62-0744-A092-0484189419F3}"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186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650936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Title 5">
            <a:extLst>
              <a:ext uri="{FF2B5EF4-FFF2-40B4-BE49-F238E27FC236}">
                <a16:creationId xmlns:a16="http://schemas.microsoft.com/office/drawing/2014/main" id="{BADDDAEF-CAA7-9BC6-1E9B-39AC02720F84}"/>
              </a:ext>
            </a:extLst>
          </p:cNvPr>
          <p:cNvSpPr>
            <a:spLocks noGrp="1" noChangeArrowheads="1"/>
          </p:cNvSpPr>
          <p:nvPr>
            <p:ph type="title"/>
          </p:nvPr>
        </p:nvSpPr>
        <p:spPr bwMode="auto">
          <a:xfrm>
            <a:off x="904875" y="101600"/>
            <a:ext cx="7262813" cy="752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t>	</a:t>
            </a:r>
          </a:p>
        </p:txBody>
      </p:sp>
      <p:sp>
        <p:nvSpPr>
          <p:cNvPr id="2" name="Content Placeholder 1">
            <a:extLst>
              <a:ext uri="{FF2B5EF4-FFF2-40B4-BE49-F238E27FC236}">
                <a16:creationId xmlns:a16="http://schemas.microsoft.com/office/drawing/2014/main" id="{A0166180-74E2-2D8D-D1E8-819B6D3E00E0}"/>
              </a:ext>
            </a:extLst>
          </p:cNvPr>
          <p:cNvSpPr>
            <a:spLocks noGrp="1"/>
          </p:cNvSpPr>
          <p:nvPr>
            <p:ph idx="1"/>
          </p:nvPr>
        </p:nvSpPr>
        <p:spPr>
          <a:xfrm>
            <a:off x="107950" y="1058863"/>
            <a:ext cx="8856663" cy="3889375"/>
          </a:xfrm>
        </p:spPr>
        <p:txBody>
          <a:bodyPr>
            <a:normAutofit/>
          </a:bodyPr>
          <a:lstStyle/>
          <a:p>
            <a:pPr marL="0" indent="0">
              <a:buFont typeface="Arial" panose="020B0604020202020204" pitchFamily="34" charset="0"/>
              <a:buNone/>
              <a:defRPr/>
            </a:pPr>
            <a:r>
              <a:rPr lang="en-US" sz="2800" i="1" dirty="0" err="1">
                <a:solidFill>
                  <a:srgbClr val="00B0F0"/>
                </a:solidFill>
              </a:rPr>
              <a:t>Veuve</a:t>
            </a:r>
            <a:r>
              <a:rPr lang="en-US" sz="2800" i="1" dirty="0">
                <a:solidFill>
                  <a:srgbClr val="00B0F0"/>
                </a:solidFill>
              </a:rPr>
              <a:t> </a:t>
            </a:r>
            <a:r>
              <a:rPr lang="en-US" sz="2800" i="1" dirty="0" err="1">
                <a:solidFill>
                  <a:srgbClr val="00B0F0"/>
                </a:solidFill>
              </a:rPr>
              <a:t>Clicquot</a:t>
            </a:r>
            <a:r>
              <a:rPr lang="en-US" sz="2800" i="1" dirty="0">
                <a:solidFill>
                  <a:srgbClr val="00B0F0"/>
                </a:solidFill>
              </a:rPr>
              <a:t> </a:t>
            </a:r>
            <a:r>
              <a:rPr lang="en-US" sz="2800" i="1" dirty="0" err="1">
                <a:solidFill>
                  <a:srgbClr val="00B0F0"/>
                </a:solidFill>
              </a:rPr>
              <a:t>Ponsardin</a:t>
            </a:r>
            <a:r>
              <a:rPr lang="en-US" sz="2800" i="1" dirty="0">
                <a:solidFill>
                  <a:srgbClr val="00B0F0"/>
                </a:solidFill>
              </a:rPr>
              <a:t> v. Boutiques </a:t>
            </a:r>
            <a:r>
              <a:rPr lang="en-US" sz="2800" i="1" dirty="0" err="1">
                <a:solidFill>
                  <a:srgbClr val="00B0F0"/>
                </a:solidFill>
              </a:rPr>
              <a:t>Cliquot</a:t>
            </a:r>
            <a:r>
              <a:rPr lang="en-US" sz="2800" i="1" dirty="0">
                <a:solidFill>
                  <a:srgbClr val="00B0F0"/>
                </a:solidFill>
              </a:rPr>
              <a:t> </a:t>
            </a:r>
            <a:r>
              <a:rPr lang="en-US" sz="2800" i="1" dirty="0">
                <a:solidFill>
                  <a:schemeClr val="bg1"/>
                </a:solidFill>
              </a:rPr>
              <a:t>(SCC, 2006)</a:t>
            </a:r>
          </a:p>
          <a:p>
            <a:pPr marL="0" indent="0">
              <a:buFont typeface="Arial" panose="020B0604020202020204" pitchFamily="34" charset="0"/>
              <a:buNone/>
              <a:defRPr/>
            </a:pPr>
            <a:r>
              <a:rPr lang="en-US" sz="2800" dirty="0">
                <a:solidFill>
                  <a:srgbClr val="FF0000"/>
                </a:solidFill>
              </a:rPr>
              <a:t>2) </a:t>
            </a:r>
            <a:r>
              <a:rPr lang="en-US" sz="2800" dirty="0">
                <a:solidFill>
                  <a:srgbClr val="FFFF00"/>
                </a:solidFill>
              </a:rPr>
              <a:t>Is</a:t>
            </a:r>
            <a:r>
              <a:rPr lang="en-US" sz="2800" dirty="0">
                <a:solidFill>
                  <a:schemeClr val="bg1"/>
                </a:solidFill>
              </a:rPr>
              <a:t> the Plaintiff’s </a:t>
            </a:r>
            <a:r>
              <a:rPr lang="en-US" sz="2800" dirty="0">
                <a:solidFill>
                  <a:srgbClr val="FFFF00"/>
                </a:solidFill>
              </a:rPr>
              <a:t>registered TM sufficiently well-known to have significant goodwill </a:t>
            </a:r>
            <a:r>
              <a:rPr lang="en-US" sz="2800" dirty="0">
                <a:solidFill>
                  <a:schemeClr val="bg1"/>
                </a:solidFill>
              </a:rPr>
              <a:t>attached to it?</a:t>
            </a:r>
          </a:p>
          <a:p>
            <a:pPr>
              <a:defRPr/>
            </a:pPr>
            <a:r>
              <a:rPr lang="en-US" sz="2800" dirty="0">
                <a:solidFill>
                  <a:srgbClr val="FFFF00"/>
                </a:solidFill>
              </a:rPr>
              <a:t>Goodwill</a:t>
            </a:r>
            <a:r>
              <a:rPr lang="en-US" sz="2800" dirty="0">
                <a:solidFill>
                  <a:schemeClr val="bg1"/>
                </a:solidFill>
              </a:rPr>
              <a:t> </a:t>
            </a:r>
            <a:r>
              <a:rPr lang="en-US" sz="2800" dirty="0">
                <a:solidFill>
                  <a:srgbClr val="FF0000"/>
                </a:solidFill>
              </a:rPr>
              <a:t>=</a:t>
            </a:r>
            <a:r>
              <a:rPr lang="en-US" sz="2800" dirty="0">
                <a:solidFill>
                  <a:schemeClr val="bg1"/>
                </a:solidFill>
              </a:rPr>
              <a:t> </a:t>
            </a:r>
            <a:r>
              <a:rPr lang="en-US" sz="2800" dirty="0">
                <a:solidFill>
                  <a:srgbClr val="FFFF00"/>
                </a:solidFill>
              </a:rPr>
              <a:t>positive association </a:t>
            </a:r>
            <a:r>
              <a:rPr lang="en-US" sz="2800" dirty="0">
                <a:solidFill>
                  <a:schemeClr val="bg1"/>
                </a:solidFill>
              </a:rPr>
              <a:t>that attracts customers towards its owner’s wares or services</a:t>
            </a:r>
          </a:p>
          <a:p>
            <a:pPr>
              <a:defRPr/>
            </a:pPr>
            <a:r>
              <a:rPr lang="en-US" sz="2800" dirty="0">
                <a:solidFill>
                  <a:schemeClr val="bg1"/>
                </a:solidFill>
              </a:rPr>
              <a:t>How to determine how much goodwill exists in a mark [see para. 54]</a:t>
            </a:r>
          </a:p>
          <a:p>
            <a:pPr>
              <a:defRPr/>
            </a:pPr>
            <a:endParaRPr lang="en-US" dirty="0"/>
          </a:p>
        </p:txBody>
      </p:sp>
      <p:sp>
        <p:nvSpPr>
          <p:cNvPr id="397315" name="Slide Number Placeholder 3">
            <a:extLst>
              <a:ext uri="{FF2B5EF4-FFF2-40B4-BE49-F238E27FC236}">
                <a16:creationId xmlns:a16="http://schemas.microsoft.com/office/drawing/2014/main" id="{2D8C1C2B-479A-CCAD-F0F6-4DEA9D54E09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466834F-3962-BC4F-8FCC-3410F431D23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187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8678883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Title 5">
            <a:extLst>
              <a:ext uri="{FF2B5EF4-FFF2-40B4-BE49-F238E27FC236}">
                <a16:creationId xmlns:a16="http://schemas.microsoft.com/office/drawing/2014/main" id="{153E3B35-F5C0-C3AF-1755-08FBCE60591F}"/>
              </a:ext>
            </a:extLst>
          </p:cNvPr>
          <p:cNvSpPr>
            <a:spLocks noGrp="1" noChangeArrowheads="1"/>
          </p:cNvSpPr>
          <p:nvPr>
            <p:ph type="title"/>
          </p:nvPr>
        </p:nvSpPr>
        <p:spPr bwMode="auto">
          <a:xfrm>
            <a:off x="976313" y="195263"/>
            <a:ext cx="7191375" cy="696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 </a:t>
            </a:r>
            <a:r>
              <a:rPr lang="en-US" altLang="en-US" sz="3600" b="1">
                <a:solidFill>
                  <a:srgbClr val="FFFF00"/>
                </a:solidFill>
              </a:rPr>
              <a:t>	</a:t>
            </a:r>
          </a:p>
        </p:txBody>
      </p:sp>
      <p:sp>
        <p:nvSpPr>
          <p:cNvPr id="2" name="Content Placeholder 1">
            <a:extLst>
              <a:ext uri="{FF2B5EF4-FFF2-40B4-BE49-F238E27FC236}">
                <a16:creationId xmlns:a16="http://schemas.microsoft.com/office/drawing/2014/main" id="{64A7D1FA-74DC-0232-F969-8AC6494032A2}"/>
              </a:ext>
            </a:extLst>
          </p:cNvPr>
          <p:cNvSpPr>
            <a:spLocks noGrp="1"/>
          </p:cNvSpPr>
          <p:nvPr>
            <p:ph idx="1"/>
          </p:nvPr>
        </p:nvSpPr>
        <p:spPr>
          <a:xfrm>
            <a:off x="161925" y="1203325"/>
            <a:ext cx="8820150" cy="3279775"/>
          </a:xfrm>
        </p:spPr>
        <p:txBody>
          <a:bodyPr>
            <a:normAutofit/>
          </a:bodyPr>
          <a:lstStyle/>
          <a:p>
            <a:pPr marL="0" indent="0">
              <a:buFont typeface="Arial" panose="020B0604020202020204" pitchFamily="34" charset="0"/>
              <a:buNone/>
              <a:defRPr/>
            </a:pPr>
            <a:r>
              <a:rPr lang="en-US" sz="2700" i="1" dirty="0" err="1">
                <a:solidFill>
                  <a:srgbClr val="00B0F0"/>
                </a:solidFill>
              </a:rPr>
              <a:t>Veuve</a:t>
            </a:r>
            <a:r>
              <a:rPr lang="en-US" sz="2700" i="1" dirty="0">
                <a:solidFill>
                  <a:srgbClr val="00B0F0"/>
                </a:solidFill>
              </a:rPr>
              <a:t> </a:t>
            </a:r>
            <a:r>
              <a:rPr lang="en-US" sz="2700" i="1" dirty="0" err="1">
                <a:solidFill>
                  <a:srgbClr val="00B0F0"/>
                </a:solidFill>
              </a:rPr>
              <a:t>Clicquot</a:t>
            </a:r>
            <a:r>
              <a:rPr lang="en-US" sz="2700" i="1" dirty="0">
                <a:solidFill>
                  <a:srgbClr val="00B0F0"/>
                </a:solidFill>
              </a:rPr>
              <a:t> </a:t>
            </a:r>
            <a:r>
              <a:rPr lang="en-US" sz="2700" i="1" dirty="0" err="1">
                <a:solidFill>
                  <a:srgbClr val="00B0F0"/>
                </a:solidFill>
              </a:rPr>
              <a:t>Ponsardin</a:t>
            </a:r>
            <a:r>
              <a:rPr lang="en-US" sz="2700" i="1" dirty="0">
                <a:solidFill>
                  <a:srgbClr val="00B0F0"/>
                </a:solidFill>
              </a:rPr>
              <a:t> v. Boutiques </a:t>
            </a:r>
            <a:r>
              <a:rPr lang="en-US" sz="2700" i="1" dirty="0" err="1">
                <a:solidFill>
                  <a:srgbClr val="00B0F0"/>
                </a:solidFill>
              </a:rPr>
              <a:t>Cliquot</a:t>
            </a:r>
            <a:r>
              <a:rPr lang="en-US" sz="2700" i="1" dirty="0">
                <a:solidFill>
                  <a:srgbClr val="00B0F0"/>
                </a:solidFill>
              </a:rPr>
              <a:t> </a:t>
            </a:r>
            <a:r>
              <a:rPr lang="en-US" sz="2700" i="1" dirty="0">
                <a:solidFill>
                  <a:schemeClr val="bg1"/>
                </a:solidFill>
              </a:rPr>
              <a:t>(SCC, 2006)</a:t>
            </a:r>
          </a:p>
          <a:p>
            <a:pPr marL="42863" indent="0">
              <a:buFont typeface="Arial" panose="020B0604020202020204" pitchFamily="34" charset="0"/>
              <a:buNone/>
              <a:defRPr/>
            </a:pPr>
            <a:r>
              <a:rPr lang="en-US" sz="2700" dirty="0">
                <a:solidFill>
                  <a:srgbClr val="FF0000"/>
                </a:solidFill>
              </a:rPr>
              <a:t>3) </a:t>
            </a:r>
            <a:r>
              <a:rPr lang="en-US" sz="2700" dirty="0">
                <a:solidFill>
                  <a:srgbClr val="FFFF00"/>
                </a:solidFill>
              </a:rPr>
              <a:t>Is</a:t>
            </a:r>
            <a:r>
              <a:rPr lang="en-US" sz="2700" dirty="0">
                <a:solidFill>
                  <a:schemeClr val="bg1"/>
                </a:solidFill>
              </a:rPr>
              <a:t> the Plaintiff’s </a:t>
            </a:r>
            <a:r>
              <a:rPr lang="en-US" sz="2700" dirty="0">
                <a:solidFill>
                  <a:srgbClr val="FFFF00"/>
                </a:solidFill>
              </a:rPr>
              <a:t>mark</a:t>
            </a:r>
            <a:r>
              <a:rPr lang="en-US" sz="2700" dirty="0">
                <a:solidFill>
                  <a:schemeClr val="bg1"/>
                </a:solidFill>
              </a:rPr>
              <a:t> </a:t>
            </a:r>
            <a:r>
              <a:rPr lang="en-US" sz="2700" dirty="0">
                <a:solidFill>
                  <a:srgbClr val="FFFF00"/>
                </a:solidFill>
              </a:rPr>
              <a:t>used in a manner likely</a:t>
            </a:r>
            <a:r>
              <a:rPr lang="en-US" sz="2700" dirty="0">
                <a:solidFill>
                  <a:schemeClr val="bg1"/>
                </a:solidFill>
              </a:rPr>
              <a:t> </a:t>
            </a:r>
            <a:r>
              <a:rPr lang="en-US" sz="2700" dirty="0">
                <a:solidFill>
                  <a:srgbClr val="FF0000"/>
                </a:solidFill>
              </a:rPr>
              <a:t>to have an effect </a:t>
            </a:r>
            <a:r>
              <a:rPr lang="en-US" sz="2700" dirty="0">
                <a:solidFill>
                  <a:schemeClr val="bg1"/>
                </a:solidFill>
              </a:rPr>
              <a:t>on that </a:t>
            </a:r>
            <a:r>
              <a:rPr lang="en-US" sz="2700" dirty="0">
                <a:solidFill>
                  <a:srgbClr val="FF0000"/>
                </a:solidFill>
              </a:rPr>
              <a:t>goodwill</a:t>
            </a:r>
            <a:r>
              <a:rPr lang="en-US" sz="2700" dirty="0">
                <a:solidFill>
                  <a:schemeClr val="bg1"/>
                </a:solidFill>
              </a:rPr>
              <a:t>?</a:t>
            </a:r>
          </a:p>
          <a:p>
            <a:pPr>
              <a:defRPr/>
            </a:pPr>
            <a:r>
              <a:rPr lang="en-US" sz="2700" dirty="0">
                <a:solidFill>
                  <a:schemeClr val="bg1"/>
                </a:solidFill>
              </a:rPr>
              <a:t>Plaintiff must prove a </a:t>
            </a:r>
            <a:r>
              <a:rPr lang="en-US" sz="2700" dirty="0">
                <a:solidFill>
                  <a:srgbClr val="FFFF00"/>
                </a:solidFill>
              </a:rPr>
              <a:t>connection or linkage made by consumers</a:t>
            </a:r>
            <a:r>
              <a:rPr lang="en-US" sz="2700" dirty="0">
                <a:solidFill>
                  <a:schemeClr val="bg1"/>
                </a:solidFill>
              </a:rPr>
              <a:t> between the Plaintiff’s goodwill and the defendant’s use</a:t>
            </a:r>
          </a:p>
          <a:p>
            <a:pPr>
              <a:defRPr/>
            </a:pPr>
            <a:endParaRPr lang="en-US" dirty="0"/>
          </a:p>
        </p:txBody>
      </p:sp>
      <p:sp>
        <p:nvSpPr>
          <p:cNvPr id="401411" name="Slide Number Placeholder 3">
            <a:extLst>
              <a:ext uri="{FF2B5EF4-FFF2-40B4-BE49-F238E27FC236}">
                <a16:creationId xmlns:a16="http://schemas.microsoft.com/office/drawing/2014/main" id="{7CA35293-AB0B-E68D-0B96-48CEE7183EA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809849D-ACE5-F64B-86F3-D1F17A0DA67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188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6762491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TextBox 1">
            <a:extLst>
              <a:ext uri="{FF2B5EF4-FFF2-40B4-BE49-F238E27FC236}">
                <a16:creationId xmlns:a16="http://schemas.microsoft.com/office/drawing/2014/main" id="{823465D5-E23C-1875-FD5A-11EB81EA9FC5}"/>
              </a:ext>
            </a:extLst>
          </p:cNvPr>
          <p:cNvSpPr txBox="1">
            <a:spLocks noChangeArrowheads="1"/>
          </p:cNvSpPr>
          <p:nvPr/>
        </p:nvSpPr>
        <p:spPr bwMode="auto">
          <a:xfrm>
            <a:off x="144463" y="1492250"/>
            <a:ext cx="88550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Veuve Clicquot Ponsardin v. Boutiques Cliquot </a:t>
            </a: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(SCC, 2006)</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4) </a:t>
            </a:r>
            <a:r>
              <a:rPr kumimoji="0" lang="en-US" altLang="en-US" sz="24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Is the likely effect to depreciate the value of the goodwill</a:t>
            </a:r>
            <a:r>
              <a:rPr kumimoji="0" lang="en-US" altLang="en-US" sz="2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Depreciate</a:t>
            </a: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 lower the value of; to disparage, belittle, underrate</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Lower value:</a:t>
            </a:r>
          </a:p>
          <a:p>
            <a:pPr marL="914400" marR="0" lvl="2" indent="0" algn="l" defTabSz="457200" rtl="0" eaLnBrk="0" fontAlgn="base" latinLnBrk="0" hangingPunct="0">
              <a:lnSpc>
                <a:spcPct val="100000"/>
              </a:lnSpc>
              <a:spcBef>
                <a:spcPct val="0"/>
              </a:spcBef>
              <a:spcAft>
                <a:spcPct val="0"/>
              </a:spcAft>
              <a:buClrTx/>
              <a:buSzTx/>
              <a:buFont typeface="Wingdings" pitchFamily="2" charset="2"/>
              <a:buChar char="§"/>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Loss of distinctiveness</a:t>
            </a:r>
          </a:p>
          <a:p>
            <a:pPr marL="914400" marR="0" lvl="2" indent="0" algn="l" defTabSz="457200" rtl="0" eaLnBrk="0" fontAlgn="base" latinLnBrk="0" hangingPunct="0">
              <a:lnSpc>
                <a:spcPct val="100000"/>
              </a:lnSpc>
              <a:spcBef>
                <a:spcPct val="0"/>
              </a:spcBef>
              <a:spcAft>
                <a:spcPct val="0"/>
              </a:spcAft>
              <a:buClrTx/>
              <a:buSzTx/>
              <a:buFont typeface="Wingdings" pitchFamily="2" charset="2"/>
              <a:buChar char="§"/>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Dilution (blurring of brand image)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Disparage</a:t>
            </a:r>
            <a:r>
              <a:rPr kumimoji="0" lang="en-US" altLang="en-US" sz="24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tarnish; creation of negative associations</a:t>
            </a:r>
          </a:p>
        </p:txBody>
      </p:sp>
      <p:sp>
        <p:nvSpPr>
          <p:cNvPr id="405506" name="TextBox 2">
            <a:extLst>
              <a:ext uri="{FF2B5EF4-FFF2-40B4-BE49-F238E27FC236}">
                <a16:creationId xmlns:a16="http://schemas.microsoft.com/office/drawing/2014/main" id="{94ACB4E4-27D7-7933-9C27-A3F0F32ECE0F}"/>
              </a:ext>
            </a:extLst>
          </p:cNvPr>
          <p:cNvSpPr txBox="1">
            <a:spLocks noChangeArrowheads="1"/>
          </p:cNvSpPr>
          <p:nvPr/>
        </p:nvSpPr>
        <p:spPr bwMode="auto">
          <a:xfrm>
            <a:off x="1152525" y="339725"/>
            <a:ext cx="68389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8630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D77017F6-A6FF-88D2-3F9C-41F07AF3FBBD}"/>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application&#10;&#10;Description automatically generated">
            <a:extLst>
              <a:ext uri="{FF2B5EF4-FFF2-40B4-BE49-F238E27FC236}">
                <a16:creationId xmlns:a16="http://schemas.microsoft.com/office/drawing/2014/main" id="{C9EC0406-F016-E2D0-9A6C-B7FEFE777E05}"/>
              </a:ext>
            </a:extLst>
          </p:cNvPr>
          <p:cNvPicPr>
            <a:picLocks noGrp="1" noChangeAspect="1"/>
          </p:cNvPicPr>
          <p:nvPr>
            <p:ph idx="1"/>
          </p:nvPr>
        </p:nvPicPr>
        <p:blipFill>
          <a:blip r:embed="rId2"/>
          <a:stretch>
            <a:fillRect/>
          </a:stretch>
        </p:blipFill>
        <p:spPr/>
      </p:pic>
      <p:pic>
        <p:nvPicPr>
          <p:cNvPr id="48131" name="Picture 6" descr="Graphical user interface, application&#10;&#10;Description automatically generated">
            <a:extLst>
              <a:ext uri="{FF2B5EF4-FFF2-40B4-BE49-F238E27FC236}">
                <a16:creationId xmlns:a16="http://schemas.microsoft.com/office/drawing/2014/main" id="{330DAF1D-2BF7-8B42-DC71-9E852A2A8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520700"/>
            <a:ext cx="501967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86E2EC0-A0B5-F9BF-68FC-B971140C672E}"/>
                  </a:ext>
                </a:extLst>
              </p14:cNvPr>
              <p14:cNvContentPartPr/>
              <p14:nvPr/>
            </p14:nvContentPartPr>
            <p14:xfrm>
              <a:off x="5053372" y="2922380"/>
              <a:ext cx="1798560" cy="1087920"/>
            </p14:xfrm>
          </p:contentPart>
        </mc:Choice>
        <mc:Fallback xmlns="">
          <p:pic>
            <p:nvPicPr>
              <p:cNvPr id="8" name="Ink 7">
                <a:extLst>
                  <a:ext uri="{FF2B5EF4-FFF2-40B4-BE49-F238E27FC236}">
                    <a16:creationId xmlns:a16="http://schemas.microsoft.com/office/drawing/2014/main" id="{D86E2EC0-A0B5-F9BF-68FC-B971140C672E}"/>
                  </a:ext>
                </a:extLst>
              </p:cNvPr>
              <p:cNvPicPr/>
              <p:nvPr/>
            </p:nvPicPr>
            <p:blipFill>
              <a:blip r:embed="rId4"/>
              <a:stretch>
                <a:fillRect/>
              </a:stretch>
            </p:blipFill>
            <p:spPr>
              <a:xfrm>
                <a:off x="5044370" y="2913380"/>
                <a:ext cx="1816204" cy="1105560"/>
              </a:xfrm>
              <a:prstGeom prst="rect">
                <a:avLst/>
              </a:prstGeom>
            </p:spPr>
          </p:pic>
        </mc:Fallback>
      </mc:AlternateContent>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7E9CC1-997C-CFAB-13AA-C285631AE0D0}"/>
              </a:ext>
            </a:extLst>
          </p:cNvPr>
          <p:cNvSpPr>
            <a:spLocks noGrp="1"/>
          </p:cNvSpPr>
          <p:nvPr>
            <p:ph type="title"/>
          </p:nvPr>
        </p:nvSpPr>
        <p:spPr>
          <a:xfrm>
            <a:off x="179388" y="123825"/>
            <a:ext cx="8785225" cy="719138"/>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DA6D89DE-3C21-6519-CA40-E21768EA30FA}"/>
              </a:ext>
            </a:extLst>
          </p:cNvPr>
          <p:cNvSpPr>
            <a:spLocks noGrp="1"/>
          </p:cNvSpPr>
          <p:nvPr>
            <p:ph idx="1"/>
          </p:nvPr>
        </p:nvSpPr>
        <p:spPr>
          <a:xfrm>
            <a:off x="179388" y="1131888"/>
            <a:ext cx="8785225" cy="3690937"/>
          </a:xfrm>
        </p:spPr>
        <p:txBody>
          <a:bodyPr>
            <a:normAutofit/>
          </a:bodyPr>
          <a:lstStyle/>
          <a:p>
            <a:pPr marL="0" indent="0">
              <a:buFont typeface="Arial" panose="020B0604020202020204" pitchFamily="34" charset="0"/>
              <a:buNone/>
              <a:defRPr/>
            </a:pPr>
            <a:r>
              <a:rPr lang="en-CA" sz="1800" b="1" dirty="0">
                <a:solidFill>
                  <a:srgbClr val="FFFF00"/>
                </a:solidFill>
              </a:rPr>
              <a:t>Conclusion on s. 19</a:t>
            </a:r>
            <a:r>
              <a:rPr lang="en-CA" sz="1800" b="1" dirty="0">
                <a:solidFill>
                  <a:srgbClr val="FF0000"/>
                </a:solidFill>
              </a:rPr>
              <a:t>,</a:t>
            </a:r>
            <a:r>
              <a:rPr lang="en-CA" sz="1800" b="1" dirty="0">
                <a:solidFill>
                  <a:srgbClr val="FFFF00"/>
                </a:solidFill>
              </a:rPr>
              <a:t> 20</a:t>
            </a:r>
            <a:r>
              <a:rPr lang="en-CA" sz="1800" b="1" dirty="0">
                <a:solidFill>
                  <a:srgbClr val="FF0000"/>
                </a:solidFill>
              </a:rPr>
              <a:t>,</a:t>
            </a:r>
            <a:r>
              <a:rPr lang="en-CA" sz="1800" b="1" dirty="0">
                <a:solidFill>
                  <a:srgbClr val="FFFF00"/>
                </a:solidFill>
              </a:rPr>
              <a:t> 22</a:t>
            </a:r>
            <a:endParaRPr lang="en-CA" sz="1800" dirty="0">
              <a:solidFill>
                <a:srgbClr val="FFFF00"/>
              </a:solidFill>
            </a:endParaRPr>
          </a:p>
          <a:p>
            <a:pPr>
              <a:defRPr/>
            </a:pPr>
            <a:r>
              <a:rPr lang="en-CA" sz="1800" dirty="0">
                <a:solidFill>
                  <a:schemeClr val="bg1"/>
                </a:solidFill>
              </a:rPr>
              <a:t>In these cases, we see the </a:t>
            </a:r>
            <a:r>
              <a:rPr lang="en-CA" sz="1800" dirty="0">
                <a:solidFill>
                  <a:srgbClr val="FFFF00"/>
                </a:solidFill>
              </a:rPr>
              <a:t>Courts interpreting s. 19, 20, 22 in a narrow fashion</a:t>
            </a:r>
            <a:r>
              <a:rPr lang="en-CA" sz="1800" dirty="0">
                <a:solidFill>
                  <a:schemeClr val="bg1"/>
                </a:solidFill>
              </a:rPr>
              <a:t>, restricting the ambit of the sections to the context of commercial competition. </a:t>
            </a:r>
          </a:p>
          <a:p>
            <a:pPr>
              <a:defRPr/>
            </a:pPr>
            <a:r>
              <a:rPr lang="en-CA" sz="1800" dirty="0">
                <a:solidFill>
                  <a:srgbClr val="FFFF00"/>
                </a:solidFill>
              </a:rPr>
              <a:t>This leaves magazines, unions, and individuals generally free to criticize companies without the fear of trade-mark consequences</a:t>
            </a:r>
            <a:r>
              <a:rPr lang="en-CA" sz="1800" dirty="0">
                <a:solidFill>
                  <a:schemeClr val="bg1"/>
                </a:solidFill>
              </a:rPr>
              <a:t>. The courts are reluctant to use TM law to shut down the ability of people to protest.</a:t>
            </a:r>
          </a:p>
          <a:p>
            <a:pPr>
              <a:defRPr/>
            </a:pPr>
            <a:r>
              <a:rPr lang="en-CA" sz="1800" dirty="0">
                <a:solidFill>
                  <a:schemeClr val="bg1"/>
                </a:solidFill>
              </a:rPr>
              <a:t>In </a:t>
            </a:r>
            <a:r>
              <a:rPr lang="en-CA" sz="1800" i="1" dirty="0">
                <a:solidFill>
                  <a:srgbClr val="00B0F0"/>
                </a:solidFill>
              </a:rPr>
              <a:t>Clairol</a:t>
            </a:r>
            <a:r>
              <a:rPr lang="en-CA" sz="1800" dirty="0">
                <a:solidFill>
                  <a:schemeClr val="bg1"/>
                </a:solidFill>
              </a:rPr>
              <a:t>, when court talks about goodwill, </a:t>
            </a:r>
            <a:r>
              <a:rPr lang="en-CA" sz="1800" dirty="0">
                <a:solidFill>
                  <a:srgbClr val="FFFF00"/>
                </a:solidFill>
              </a:rPr>
              <a:t>depreciation is found on basis that customers will be diverted </a:t>
            </a:r>
            <a:r>
              <a:rPr lang="en-CA" sz="1800" dirty="0">
                <a:solidFill>
                  <a:schemeClr val="bg1"/>
                </a:solidFill>
              </a:rPr>
              <a:t>to the opposing party (appropriated) as opposed to simply driven away. </a:t>
            </a:r>
          </a:p>
          <a:p>
            <a:pPr>
              <a:defRPr/>
            </a:pPr>
            <a:r>
              <a:rPr lang="en-CA" sz="1800" dirty="0">
                <a:solidFill>
                  <a:srgbClr val="FF0000"/>
                </a:solidFill>
              </a:rPr>
              <a:t>Absent a commercially competitive context </a:t>
            </a:r>
            <a:r>
              <a:rPr lang="en-CA" sz="1800" dirty="0">
                <a:solidFill>
                  <a:srgbClr val="FFFF00"/>
                </a:solidFill>
              </a:rPr>
              <a:t>it is much less likely that there will be depreciation in the value of goodwill</a:t>
            </a:r>
            <a:r>
              <a:rPr lang="en-CA" sz="1800" dirty="0">
                <a:solidFill>
                  <a:schemeClr val="bg1"/>
                </a:solidFill>
              </a:rPr>
              <a:t>. Other parties are not taking goodwill away for their own use.</a:t>
            </a:r>
          </a:p>
          <a:p>
            <a:pPr>
              <a:defRPr/>
            </a:pPr>
            <a:endParaRPr lang="en-US" dirty="0"/>
          </a:p>
        </p:txBody>
      </p:sp>
      <p:sp>
        <p:nvSpPr>
          <p:cNvPr id="410627" name="Slide Number Placeholder 3">
            <a:extLst>
              <a:ext uri="{FF2B5EF4-FFF2-40B4-BE49-F238E27FC236}">
                <a16:creationId xmlns:a16="http://schemas.microsoft.com/office/drawing/2014/main" id="{A0CCADD1-0C6C-1850-A55A-1EBE2C0C51F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B0F818B-413D-5A4B-911A-DFB0833A711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190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9323749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newspaper&#10;&#10;Description automatically generated">
            <a:extLst>
              <a:ext uri="{FF2B5EF4-FFF2-40B4-BE49-F238E27FC236}">
                <a16:creationId xmlns:a16="http://schemas.microsoft.com/office/drawing/2014/main" id="{B254FEF2-F4ED-3DD5-8249-2F5E10AA6B91}"/>
              </a:ext>
            </a:extLst>
          </p:cNvPr>
          <p:cNvPicPr>
            <a:picLocks noChangeAspect="1"/>
          </p:cNvPicPr>
          <p:nvPr/>
        </p:nvPicPr>
        <p:blipFill>
          <a:blip r:embed="rId2"/>
          <a:stretch>
            <a:fillRect/>
          </a:stretch>
        </p:blipFill>
        <p:spPr>
          <a:xfrm>
            <a:off x="2809860" y="61739"/>
            <a:ext cx="3524280" cy="5020022"/>
          </a:xfrm>
          <a:prstGeom prst="rect">
            <a:avLst/>
          </a:prstGeom>
        </p:spPr>
      </p:pic>
    </p:spTree>
    <p:extLst>
      <p:ext uri="{BB962C8B-B14F-4D97-AF65-F5344CB8AC3E}">
        <p14:creationId xmlns:p14="http://schemas.microsoft.com/office/powerpoint/2010/main" val="372269096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text&#10;&#10;Description automatically generated">
            <a:extLst>
              <a:ext uri="{FF2B5EF4-FFF2-40B4-BE49-F238E27FC236}">
                <a16:creationId xmlns:a16="http://schemas.microsoft.com/office/drawing/2014/main" id="{429F364D-8183-6CC1-E1CF-F9B95C4A1329}"/>
              </a:ext>
            </a:extLst>
          </p:cNvPr>
          <p:cNvPicPr>
            <a:picLocks noChangeAspect="1"/>
          </p:cNvPicPr>
          <p:nvPr/>
        </p:nvPicPr>
        <p:blipFill>
          <a:blip r:embed="rId2"/>
          <a:stretch>
            <a:fillRect/>
          </a:stretch>
        </p:blipFill>
        <p:spPr>
          <a:xfrm>
            <a:off x="2609314" y="87474"/>
            <a:ext cx="3925371" cy="4968552"/>
          </a:xfrm>
          <a:prstGeom prst="rect">
            <a:avLst/>
          </a:prstGeom>
        </p:spPr>
      </p:pic>
    </p:spTree>
    <p:extLst>
      <p:ext uri="{BB962C8B-B14F-4D97-AF65-F5344CB8AC3E}">
        <p14:creationId xmlns:p14="http://schemas.microsoft.com/office/powerpoint/2010/main" val="8356778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on it&#10;&#10;Description automatically generated">
            <a:extLst>
              <a:ext uri="{FF2B5EF4-FFF2-40B4-BE49-F238E27FC236}">
                <a16:creationId xmlns:a16="http://schemas.microsoft.com/office/drawing/2014/main" id="{8704B3BD-586E-8BCA-E878-05E3C3C7953A}"/>
              </a:ext>
            </a:extLst>
          </p:cNvPr>
          <p:cNvPicPr>
            <a:picLocks noChangeAspect="1"/>
          </p:cNvPicPr>
          <p:nvPr/>
        </p:nvPicPr>
        <p:blipFill>
          <a:blip r:embed="rId2"/>
          <a:stretch>
            <a:fillRect/>
          </a:stretch>
        </p:blipFill>
        <p:spPr>
          <a:xfrm>
            <a:off x="2680789" y="118078"/>
            <a:ext cx="3782421" cy="4907343"/>
          </a:xfrm>
          <a:prstGeom prst="rect">
            <a:avLst/>
          </a:prstGeom>
        </p:spPr>
      </p:pic>
    </p:spTree>
    <p:extLst>
      <p:ext uri="{BB962C8B-B14F-4D97-AF65-F5344CB8AC3E}">
        <p14:creationId xmlns:p14="http://schemas.microsoft.com/office/powerpoint/2010/main" val="34469190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Title 5">
            <a:extLst>
              <a:ext uri="{FF2B5EF4-FFF2-40B4-BE49-F238E27FC236}">
                <a16:creationId xmlns:a16="http://schemas.microsoft.com/office/drawing/2014/main" id="{013C3691-6D3A-9F80-A01C-125432383D7D}"/>
              </a:ext>
            </a:extLst>
          </p:cNvPr>
          <p:cNvSpPr>
            <a:spLocks noGrp="1" noChangeArrowheads="1"/>
          </p:cNvSpPr>
          <p:nvPr>
            <p:ph type="title"/>
          </p:nvPr>
        </p:nvSpPr>
        <p:spPr bwMode="auto">
          <a:xfrm>
            <a:off x="868363" y="195263"/>
            <a:ext cx="7407275" cy="836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Remedies</a:t>
            </a:r>
            <a:r>
              <a:rPr lang="en-US" altLang="en-US" b="1"/>
              <a:t>	</a:t>
            </a:r>
          </a:p>
        </p:txBody>
      </p:sp>
      <p:sp>
        <p:nvSpPr>
          <p:cNvPr id="414722" name="Slide Number Placeholder 3">
            <a:extLst>
              <a:ext uri="{FF2B5EF4-FFF2-40B4-BE49-F238E27FC236}">
                <a16:creationId xmlns:a16="http://schemas.microsoft.com/office/drawing/2014/main" id="{A8FBC4EC-3F2C-098E-5836-BF4EC7D86B1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6D416D6-D2E4-7B48-A819-49B4201081A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194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414723" name="Picture 2" descr="A picture containing text, book&#10;&#10;Description automatically generated">
            <a:extLst>
              <a:ext uri="{FF2B5EF4-FFF2-40B4-BE49-F238E27FC236}">
                <a16:creationId xmlns:a16="http://schemas.microsoft.com/office/drawing/2014/main" id="{87062208-727A-6B08-DFE7-7957E9B29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347788"/>
            <a:ext cx="3321050"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1827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EDFFC5-BD7B-13E9-ED0D-29D4207E4A22}"/>
              </a:ext>
            </a:extLst>
          </p:cNvPr>
          <p:cNvSpPr>
            <a:spLocks noGrp="1"/>
          </p:cNvSpPr>
          <p:nvPr>
            <p:ph type="title"/>
          </p:nvPr>
        </p:nvSpPr>
        <p:spPr>
          <a:xfrm>
            <a:off x="1485900" y="106363"/>
            <a:ext cx="6172200" cy="50800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 </a:t>
            </a:r>
            <a:r>
              <a:rPr lang="en-US" b="1" dirty="0"/>
              <a:t>	</a:t>
            </a:r>
          </a:p>
        </p:txBody>
      </p:sp>
      <p:sp>
        <p:nvSpPr>
          <p:cNvPr id="2" name="Content Placeholder 1">
            <a:extLst>
              <a:ext uri="{FF2B5EF4-FFF2-40B4-BE49-F238E27FC236}">
                <a16:creationId xmlns:a16="http://schemas.microsoft.com/office/drawing/2014/main" id="{3B9CB3B0-4C56-1004-743A-D843B7E056B3}"/>
              </a:ext>
            </a:extLst>
          </p:cNvPr>
          <p:cNvSpPr>
            <a:spLocks noGrp="1"/>
          </p:cNvSpPr>
          <p:nvPr>
            <p:ph idx="1"/>
          </p:nvPr>
        </p:nvSpPr>
        <p:spPr>
          <a:xfrm>
            <a:off x="287338" y="915988"/>
            <a:ext cx="8569325" cy="3959225"/>
          </a:xfrm>
        </p:spPr>
        <p:txBody>
          <a:bodyPr>
            <a:noAutofit/>
          </a:bodyPr>
          <a:lstStyle/>
          <a:p>
            <a:pPr marL="0" indent="0">
              <a:buFont typeface="Arial" panose="020B0604020202020204" pitchFamily="34" charset="0"/>
              <a:buNone/>
              <a:defRPr/>
            </a:pPr>
            <a:r>
              <a:rPr lang="en-US" sz="1800" b="1" dirty="0">
                <a:solidFill>
                  <a:srgbClr val="FFFF00"/>
                </a:solidFill>
              </a:rPr>
              <a:t>Remedies</a:t>
            </a:r>
          </a:p>
          <a:p>
            <a:pPr>
              <a:defRPr/>
            </a:pPr>
            <a:r>
              <a:rPr lang="en-US" sz="1800" dirty="0">
                <a:solidFill>
                  <a:schemeClr val="bg1"/>
                </a:solidFill>
              </a:rPr>
              <a:t>See s. 53.2 (read together w. s. 2, “</a:t>
            </a:r>
            <a:r>
              <a:rPr lang="en-US" sz="1800" dirty="0">
                <a:solidFill>
                  <a:srgbClr val="FFFF00"/>
                </a:solidFill>
              </a:rPr>
              <a:t>interested person</a:t>
            </a:r>
            <a:r>
              <a:rPr lang="en-US" sz="1800" dirty="0">
                <a:solidFill>
                  <a:schemeClr val="bg1"/>
                </a:solidFill>
              </a:rPr>
              <a:t>”)</a:t>
            </a:r>
          </a:p>
          <a:p>
            <a:pPr>
              <a:defRPr/>
            </a:pPr>
            <a:r>
              <a:rPr lang="en-US" sz="1800" dirty="0">
                <a:solidFill>
                  <a:srgbClr val="FFFF00"/>
                </a:solidFill>
              </a:rPr>
              <a:t>Including</a:t>
            </a:r>
            <a:r>
              <a:rPr lang="en-US" sz="1800" dirty="0">
                <a:solidFill>
                  <a:srgbClr val="FF0000"/>
                </a:solidFill>
              </a:rPr>
              <a:t>:</a:t>
            </a:r>
          </a:p>
          <a:p>
            <a:pPr marL="728663" lvl="1" indent="-342900">
              <a:buFont typeface="+mj-lt"/>
              <a:buAutoNum type="arabicPeriod"/>
              <a:defRPr/>
            </a:pPr>
            <a:r>
              <a:rPr lang="en-US" sz="1800" dirty="0">
                <a:solidFill>
                  <a:srgbClr val="FFFF00"/>
                </a:solidFill>
              </a:rPr>
              <a:t>Injunctions</a:t>
            </a:r>
            <a:r>
              <a:rPr lang="en-US" sz="1800" dirty="0">
                <a:solidFill>
                  <a:schemeClr val="bg1"/>
                </a:solidFill>
              </a:rPr>
              <a:t> (interlocutory or permanent)</a:t>
            </a:r>
          </a:p>
          <a:p>
            <a:pPr marL="728663" lvl="1" indent="-342900">
              <a:buFont typeface="+mj-lt"/>
              <a:buAutoNum type="arabicPeriod"/>
              <a:defRPr/>
            </a:pPr>
            <a:r>
              <a:rPr lang="en-US" sz="1800" dirty="0">
                <a:solidFill>
                  <a:srgbClr val="FFFF00"/>
                </a:solidFill>
              </a:rPr>
              <a:t>Damages</a:t>
            </a:r>
            <a:r>
              <a:rPr lang="en-US" sz="1800" dirty="0">
                <a:solidFill>
                  <a:schemeClr val="bg1"/>
                </a:solidFill>
              </a:rPr>
              <a:t> compensating for lost sales, damage to goodwill, loss of control of reputation</a:t>
            </a:r>
          </a:p>
          <a:p>
            <a:pPr marL="728663" lvl="1" indent="-342900">
              <a:buFont typeface="+mj-lt"/>
              <a:buAutoNum type="arabicPeriod"/>
              <a:defRPr/>
            </a:pPr>
            <a:r>
              <a:rPr lang="en-US" sz="1800" dirty="0">
                <a:solidFill>
                  <a:schemeClr val="bg1"/>
                </a:solidFill>
              </a:rPr>
              <a:t>Accounting of </a:t>
            </a:r>
            <a:r>
              <a:rPr lang="en-US" sz="1800" dirty="0">
                <a:solidFill>
                  <a:srgbClr val="FFFF00"/>
                </a:solidFill>
              </a:rPr>
              <a:t>profits</a:t>
            </a:r>
            <a:r>
              <a:rPr lang="en-US" sz="1800" dirty="0">
                <a:solidFill>
                  <a:schemeClr val="bg1"/>
                </a:solidFill>
              </a:rPr>
              <a:t> (alternative to damages)</a:t>
            </a:r>
          </a:p>
          <a:p>
            <a:pPr marL="728663" lvl="1" indent="-342900">
              <a:buFont typeface="+mj-lt"/>
              <a:buAutoNum type="arabicPeriod"/>
              <a:defRPr/>
            </a:pPr>
            <a:r>
              <a:rPr lang="en-US" sz="1800" dirty="0">
                <a:solidFill>
                  <a:srgbClr val="FFFF00"/>
                </a:solidFill>
              </a:rPr>
              <a:t>Destruction of </a:t>
            </a:r>
            <a:r>
              <a:rPr lang="en-US" sz="1800" dirty="0">
                <a:solidFill>
                  <a:schemeClr val="bg1"/>
                </a:solidFill>
              </a:rPr>
              <a:t>offending </a:t>
            </a:r>
            <a:r>
              <a:rPr lang="en-US" sz="1800" dirty="0">
                <a:solidFill>
                  <a:srgbClr val="FFFF00"/>
                </a:solidFill>
              </a:rPr>
              <a:t>materials</a:t>
            </a:r>
          </a:p>
          <a:p>
            <a:pPr marL="728663" lvl="1" indent="-342900">
              <a:buFont typeface="+mj-lt"/>
              <a:buAutoNum type="arabicPeriod"/>
              <a:defRPr/>
            </a:pPr>
            <a:r>
              <a:rPr lang="en-US" sz="1800" dirty="0">
                <a:solidFill>
                  <a:srgbClr val="FFFF00"/>
                </a:solidFill>
              </a:rPr>
              <a:t>Removal of mark </a:t>
            </a:r>
            <a:r>
              <a:rPr lang="en-US" sz="1800" dirty="0">
                <a:solidFill>
                  <a:schemeClr val="bg1"/>
                </a:solidFill>
              </a:rPr>
              <a:t>from wares</a:t>
            </a:r>
          </a:p>
          <a:p>
            <a:pPr marL="728663" lvl="1" indent="-342900">
              <a:buFont typeface="+mj-lt"/>
              <a:buAutoNum type="arabicPeriod"/>
              <a:defRPr/>
            </a:pPr>
            <a:r>
              <a:rPr lang="en-US" sz="1800" dirty="0">
                <a:solidFill>
                  <a:srgbClr val="FFFF00"/>
                </a:solidFill>
              </a:rPr>
              <a:t>Concealment of mark </a:t>
            </a:r>
            <a:r>
              <a:rPr lang="en-US" sz="1800" dirty="0">
                <a:solidFill>
                  <a:schemeClr val="bg1"/>
                </a:solidFill>
              </a:rPr>
              <a:t>on wares</a:t>
            </a:r>
          </a:p>
          <a:p>
            <a:pPr marL="728663" lvl="1" indent="-342900">
              <a:buFont typeface="+mj-lt"/>
              <a:buAutoNum type="arabicPeriod"/>
              <a:defRPr/>
            </a:pPr>
            <a:r>
              <a:rPr lang="en-US" sz="1800" dirty="0">
                <a:solidFill>
                  <a:srgbClr val="FFFF00"/>
                </a:solidFill>
              </a:rPr>
              <a:t>Punitive damages </a:t>
            </a:r>
            <a:r>
              <a:rPr lang="en-US" sz="1800" dirty="0">
                <a:solidFill>
                  <a:schemeClr val="bg1"/>
                </a:solidFill>
              </a:rPr>
              <a:t>(in certain circumstances)</a:t>
            </a:r>
          </a:p>
        </p:txBody>
      </p:sp>
      <p:sp>
        <p:nvSpPr>
          <p:cNvPr id="416771" name="Slide Number Placeholder 3">
            <a:extLst>
              <a:ext uri="{FF2B5EF4-FFF2-40B4-BE49-F238E27FC236}">
                <a16:creationId xmlns:a16="http://schemas.microsoft.com/office/drawing/2014/main" id="{6888910F-0AFD-BF7A-ACD1-40518431F8B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EFF0678-8C4A-1C4B-A665-E23E72C3E36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195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286838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AAED7A-1BAF-CB5C-333E-E5ED4F0F00EE}"/>
              </a:ext>
            </a:extLst>
          </p:cNvPr>
          <p:cNvSpPr>
            <a:spLocks noGrp="1"/>
          </p:cNvSpPr>
          <p:nvPr>
            <p:ph type="title"/>
          </p:nvPr>
        </p:nvSpPr>
        <p:spPr>
          <a:xfrm>
            <a:off x="1485900" y="71438"/>
            <a:ext cx="6172200" cy="550862"/>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 </a:t>
            </a:r>
            <a:r>
              <a:rPr lang="en-US" b="1" dirty="0"/>
              <a:t>	</a:t>
            </a:r>
          </a:p>
        </p:txBody>
      </p:sp>
      <p:sp>
        <p:nvSpPr>
          <p:cNvPr id="2" name="Content Placeholder 1">
            <a:extLst>
              <a:ext uri="{FF2B5EF4-FFF2-40B4-BE49-F238E27FC236}">
                <a16:creationId xmlns:a16="http://schemas.microsoft.com/office/drawing/2014/main" id="{ABD67CF7-0367-E371-5251-7D8AAA02FE42}"/>
              </a:ext>
            </a:extLst>
          </p:cNvPr>
          <p:cNvSpPr>
            <a:spLocks noGrp="1"/>
          </p:cNvSpPr>
          <p:nvPr>
            <p:ph idx="1"/>
          </p:nvPr>
        </p:nvSpPr>
        <p:spPr>
          <a:xfrm>
            <a:off x="215900" y="915988"/>
            <a:ext cx="8712200" cy="4156075"/>
          </a:xfrm>
        </p:spPr>
        <p:txBody>
          <a:bodyPr>
            <a:normAutofit fontScale="40000" lnSpcReduction="20000"/>
          </a:bodyPr>
          <a:lstStyle/>
          <a:p>
            <a:pPr>
              <a:lnSpc>
                <a:spcPct val="110000"/>
              </a:lnSpc>
              <a:defRPr/>
            </a:pPr>
            <a:r>
              <a:rPr lang="en-CA" sz="3800" dirty="0">
                <a:solidFill>
                  <a:schemeClr val="bg1"/>
                </a:solidFill>
              </a:rPr>
              <a:t>The primary remedies provision in the TMA is s. 53.2. This provision needs to be read together with s. 2 – for the definition of an “interested person”. </a:t>
            </a:r>
          </a:p>
          <a:p>
            <a:pPr>
              <a:lnSpc>
                <a:spcPct val="110000"/>
              </a:lnSpc>
              <a:defRPr/>
            </a:pPr>
            <a:r>
              <a:rPr lang="en-CA" sz="3800" dirty="0">
                <a:solidFill>
                  <a:schemeClr val="bg1"/>
                </a:solidFill>
              </a:rPr>
              <a:t>Remedies available include:</a:t>
            </a:r>
          </a:p>
          <a:p>
            <a:pPr lvl="1">
              <a:lnSpc>
                <a:spcPct val="110000"/>
              </a:lnSpc>
              <a:buFont typeface="Courier New" panose="02070309020205020404" pitchFamily="49" charset="0"/>
              <a:buChar char="o"/>
              <a:defRPr/>
            </a:pPr>
            <a:r>
              <a:rPr lang="en-US" sz="4300" dirty="0">
                <a:solidFill>
                  <a:srgbClr val="FFFF00"/>
                </a:solidFill>
              </a:rPr>
              <a:t>Injunctions</a:t>
            </a:r>
            <a:r>
              <a:rPr lang="en-US" sz="4300" dirty="0">
                <a:solidFill>
                  <a:schemeClr val="bg1"/>
                </a:solidFill>
              </a:rPr>
              <a:t> (interlocutory or permanent)</a:t>
            </a:r>
            <a:endParaRPr lang="en-CA" sz="4300" dirty="0">
              <a:solidFill>
                <a:schemeClr val="bg1"/>
              </a:solidFill>
            </a:endParaRPr>
          </a:p>
          <a:p>
            <a:pPr lvl="1">
              <a:lnSpc>
                <a:spcPct val="110000"/>
              </a:lnSpc>
              <a:buFont typeface="Courier New" panose="02070309020205020404" pitchFamily="49" charset="0"/>
              <a:buChar char="o"/>
              <a:defRPr/>
            </a:pPr>
            <a:r>
              <a:rPr lang="en-US" sz="4300" b="1" dirty="0">
                <a:solidFill>
                  <a:srgbClr val="FF0000"/>
                </a:solidFill>
              </a:rPr>
              <a:t>Damages</a:t>
            </a:r>
            <a:endParaRPr lang="en-CA" sz="4300" b="1" dirty="0">
              <a:solidFill>
                <a:srgbClr val="FF0000"/>
              </a:solidFill>
            </a:endParaRPr>
          </a:p>
          <a:p>
            <a:pPr lvl="2">
              <a:lnSpc>
                <a:spcPct val="110000"/>
              </a:lnSpc>
              <a:buFont typeface="Wingdings" pitchFamily="2" charset="2"/>
              <a:buChar char="§"/>
              <a:defRPr/>
            </a:pPr>
            <a:r>
              <a:rPr lang="en-US" sz="4300" dirty="0">
                <a:solidFill>
                  <a:schemeClr val="bg1"/>
                </a:solidFill>
              </a:rPr>
              <a:t>To compensate for harm suffered:</a:t>
            </a:r>
            <a:endParaRPr lang="en-CA" sz="4300" dirty="0">
              <a:solidFill>
                <a:schemeClr val="bg1"/>
              </a:solidFill>
            </a:endParaRPr>
          </a:p>
          <a:p>
            <a:pPr lvl="3">
              <a:lnSpc>
                <a:spcPct val="110000"/>
              </a:lnSpc>
              <a:buFont typeface="Wingdings" pitchFamily="2" charset="2"/>
              <a:buChar char="q"/>
              <a:defRPr/>
            </a:pPr>
            <a:r>
              <a:rPr lang="en-US" sz="4300" dirty="0">
                <a:solidFill>
                  <a:schemeClr val="bg1"/>
                </a:solidFill>
              </a:rPr>
              <a:t>Lost sales</a:t>
            </a:r>
            <a:endParaRPr lang="en-CA" sz="4300" dirty="0">
              <a:solidFill>
                <a:schemeClr val="bg1"/>
              </a:solidFill>
            </a:endParaRPr>
          </a:p>
          <a:p>
            <a:pPr lvl="3">
              <a:lnSpc>
                <a:spcPct val="110000"/>
              </a:lnSpc>
              <a:buFont typeface="Wingdings" pitchFamily="2" charset="2"/>
              <a:buChar char="q"/>
              <a:defRPr/>
            </a:pPr>
            <a:r>
              <a:rPr lang="en-US" sz="4300" dirty="0">
                <a:solidFill>
                  <a:schemeClr val="bg1"/>
                </a:solidFill>
              </a:rPr>
              <a:t>Damage to goodwill</a:t>
            </a:r>
            <a:endParaRPr lang="en-CA" sz="4300" dirty="0">
              <a:solidFill>
                <a:schemeClr val="bg1"/>
              </a:solidFill>
            </a:endParaRPr>
          </a:p>
          <a:p>
            <a:pPr lvl="3">
              <a:lnSpc>
                <a:spcPct val="110000"/>
              </a:lnSpc>
              <a:buFont typeface="Wingdings" pitchFamily="2" charset="2"/>
              <a:buChar char="q"/>
              <a:defRPr/>
            </a:pPr>
            <a:r>
              <a:rPr lang="en-US" sz="4300" dirty="0">
                <a:solidFill>
                  <a:schemeClr val="bg1"/>
                </a:solidFill>
              </a:rPr>
              <a:t>Loss of control of reputation </a:t>
            </a:r>
            <a:endParaRPr lang="en-CA" sz="4300" dirty="0">
              <a:solidFill>
                <a:schemeClr val="bg1"/>
              </a:solidFill>
            </a:endParaRPr>
          </a:p>
          <a:p>
            <a:pPr lvl="1">
              <a:lnSpc>
                <a:spcPct val="110000"/>
              </a:lnSpc>
              <a:buFont typeface="Courier New" panose="02070309020205020404" pitchFamily="49" charset="0"/>
              <a:buChar char="o"/>
              <a:defRPr/>
            </a:pPr>
            <a:r>
              <a:rPr lang="en-US" sz="4300" b="1" dirty="0">
                <a:solidFill>
                  <a:srgbClr val="FFFF00"/>
                </a:solidFill>
              </a:rPr>
              <a:t>(</a:t>
            </a:r>
            <a:r>
              <a:rPr lang="en-US" sz="4300" b="1" dirty="0">
                <a:solidFill>
                  <a:srgbClr val="FF0000"/>
                </a:solidFill>
              </a:rPr>
              <a:t>or</a:t>
            </a:r>
            <a:r>
              <a:rPr lang="en-US" sz="4300" b="1" dirty="0">
                <a:solidFill>
                  <a:srgbClr val="FFFF00"/>
                </a:solidFill>
              </a:rPr>
              <a:t>)</a:t>
            </a:r>
            <a:r>
              <a:rPr lang="en-CA" sz="4300" b="1" dirty="0">
                <a:solidFill>
                  <a:srgbClr val="FF0000"/>
                </a:solidFill>
              </a:rPr>
              <a:t> </a:t>
            </a:r>
            <a:r>
              <a:rPr lang="en-US" sz="4300" b="1" dirty="0">
                <a:solidFill>
                  <a:srgbClr val="FF0000"/>
                </a:solidFill>
              </a:rPr>
              <a:t>Accounting of profits</a:t>
            </a:r>
            <a:endParaRPr lang="en-CA" sz="4300" b="1" dirty="0">
              <a:solidFill>
                <a:srgbClr val="FF0000"/>
              </a:solidFill>
            </a:endParaRPr>
          </a:p>
          <a:p>
            <a:pPr lvl="1">
              <a:lnSpc>
                <a:spcPct val="110000"/>
              </a:lnSpc>
              <a:buFont typeface="Courier New" panose="02070309020205020404" pitchFamily="49" charset="0"/>
              <a:buChar char="o"/>
              <a:defRPr/>
            </a:pPr>
            <a:r>
              <a:rPr lang="en-US" sz="4300" dirty="0">
                <a:solidFill>
                  <a:schemeClr val="bg1"/>
                </a:solidFill>
              </a:rPr>
              <a:t>Order for the </a:t>
            </a:r>
            <a:r>
              <a:rPr lang="en-US" sz="4300" dirty="0">
                <a:solidFill>
                  <a:srgbClr val="FFFF00"/>
                </a:solidFill>
              </a:rPr>
              <a:t>destruction or other disposition </a:t>
            </a:r>
            <a:r>
              <a:rPr lang="en-US" sz="4300" dirty="0">
                <a:solidFill>
                  <a:schemeClr val="bg1"/>
                </a:solidFill>
              </a:rPr>
              <a:t>of offending materials</a:t>
            </a:r>
            <a:endParaRPr lang="en-CA" sz="4300" dirty="0">
              <a:solidFill>
                <a:schemeClr val="bg1"/>
              </a:solidFill>
            </a:endParaRPr>
          </a:p>
          <a:p>
            <a:pPr lvl="1">
              <a:lnSpc>
                <a:spcPct val="110000"/>
              </a:lnSpc>
              <a:buFont typeface="Courier New" panose="02070309020205020404" pitchFamily="49" charset="0"/>
              <a:buChar char="o"/>
              <a:defRPr/>
            </a:pPr>
            <a:r>
              <a:rPr lang="en-US" sz="4300" dirty="0">
                <a:solidFill>
                  <a:srgbClr val="FFFF00"/>
                </a:solidFill>
              </a:rPr>
              <a:t>Removal of offending mark </a:t>
            </a:r>
            <a:r>
              <a:rPr lang="en-US" sz="4300" dirty="0">
                <a:solidFill>
                  <a:schemeClr val="bg1"/>
                </a:solidFill>
              </a:rPr>
              <a:t>from wares</a:t>
            </a:r>
            <a:endParaRPr lang="en-CA" sz="4300" dirty="0">
              <a:solidFill>
                <a:schemeClr val="bg1"/>
              </a:solidFill>
            </a:endParaRPr>
          </a:p>
          <a:p>
            <a:pPr lvl="1">
              <a:lnSpc>
                <a:spcPct val="110000"/>
              </a:lnSpc>
              <a:buFont typeface="Courier New" panose="02070309020205020404" pitchFamily="49" charset="0"/>
              <a:buChar char="o"/>
              <a:defRPr/>
            </a:pPr>
            <a:r>
              <a:rPr lang="en-US" sz="4300" dirty="0">
                <a:solidFill>
                  <a:schemeClr val="bg1"/>
                </a:solidFill>
              </a:rPr>
              <a:t>Permanent </a:t>
            </a:r>
            <a:r>
              <a:rPr lang="en-US" sz="4300" dirty="0">
                <a:solidFill>
                  <a:srgbClr val="FFFF00"/>
                </a:solidFill>
              </a:rPr>
              <a:t>concealment of mark </a:t>
            </a:r>
            <a:r>
              <a:rPr lang="en-US" sz="4300" dirty="0">
                <a:solidFill>
                  <a:schemeClr val="bg1"/>
                </a:solidFill>
              </a:rPr>
              <a:t>on wares</a:t>
            </a:r>
            <a:endParaRPr lang="en-CA" sz="4300" dirty="0">
              <a:solidFill>
                <a:schemeClr val="bg1"/>
              </a:solidFill>
            </a:endParaRPr>
          </a:p>
          <a:p>
            <a:pPr lvl="1">
              <a:lnSpc>
                <a:spcPct val="110000"/>
              </a:lnSpc>
              <a:buFont typeface="Courier New" panose="02070309020205020404" pitchFamily="49" charset="0"/>
              <a:buChar char="o"/>
              <a:defRPr/>
            </a:pPr>
            <a:r>
              <a:rPr lang="en-US" sz="4300" dirty="0">
                <a:solidFill>
                  <a:srgbClr val="FFFF00"/>
                </a:solidFill>
              </a:rPr>
              <a:t>Punitive damages </a:t>
            </a:r>
            <a:r>
              <a:rPr lang="en-US" sz="4300" dirty="0">
                <a:solidFill>
                  <a:schemeClr val="bg1"/>
                </a:solidFill>
              </a:rPr>
              <a:t>in certain circumstances</a:t>
            </a:r>
            <a:endParaRPr lang="en-CA" sz="4300"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418819" name="Slide Number Placeholder 3">
            <a:extLst>
              <a:ext uri="{FF2B5EF4-FFF2-40B4-BE49-F238E27FC236}">
                <a16:creationId xmlns:a16="http://schemas.microsoft.com/office/drawing/2014/main" id="{A8295EB9-F483-296A-8603-5161B9BB024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5564C19-363E-CD43-8CD4-6ABADD7DE94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196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0026562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itle 5">
            <a:extLst>
              <a:ext uri="{FF2B5EF4-FFF2-40B4-BE49-F238E27FC236}">
                <a16:creationId xmlns:a16="http://schemas.microsoft.com/office/drawing/2014/main" id="{DD1AA87E-9C43-C609-C6D8-E73247F3D98A}"/>
              </a:ext>
            </a:extLst>
          </p:cNvPr>
          <p:cNvSpPr>
            <a:spLocks noGrp="1" noChangeArrowheads="1"/>
          </p:cNvSpPr>
          <p:nvPr>
            <p:ph type="title"/>
          </p:nvPr>
        </p:nvSpPr>
        <p:spPr bwMode="auto">
          <a:xfrm>
            <a:off x="833438" y="195263"/>
            <a:ext cx="7477125" cy="79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Remedies</a:t>
            </a:r>
            <a:endParaRPr lang="en-US" altLang="en-US" b="1">
              <a:solidFill>
                <a:srgbClr val="FFFF00"/>
              </a:solidFill>
            </a:endParaRPr>
          </a:p>
        </p:txBody>
      </p:sp>
      <p:sp>
        <p:nvSpPr>
          <p:cNvPr id="2" name="Content Placeholder 1">
            <a:extLst>
              <a:ext uri="{FF2B5EF4-FFF2-40B4-BE49-F238E27FC236}">
                <a16:creationId xmlns:a16="http://schemas.microsoft.com/office/drawing/2014/main" id="{638D0995-F0D2-BCB9-3FB5-689FFDD2C7F3}"/>
              </a:ext>
            </a:extLst>
          </p:cNvPr>
          <p:cNvSpPr>
            <a:spLocks noGrp="1"/>
          </p:cNvSpPr>
          <p:nvPr>
            <p:ph idx="1"/>
          </p:nvPr>
        </p:nvSpPr>
        <p:spPr>
          <a:xfrm>
            <a:off x="287338" y="1131888"/>
            <a:ext cx="8569325" cy="3625850"/>
          </a:xfrm>
        </p:spPr>
        <p:txBody>
          <a:bodyPr>
            <a:normAutofit/>
          </a:bodyPr>
          <a:lstStyle/>
          <a:p>
            <a:pPr marL="0" indent="0">
              <a:buFont typeface="Arial" panose="020B0604020202020204" pitchFamily="34" charset="0"/>
              <a:buNone/>
              <a:defRPr/>
            </a:pPr>
            <a:r>
              <a:rPr lang="en-US" sz="2100" b="1" dirty="0" err="1">
                <a:solidFill>
                  <a:srgbClr val="FF0000"/>
                </a:solidFill>
              </a:rPr>
              <a:t>Defences</a:t>
            </a:r>
            <a:r>
              <a:rPr lang="en-US" sz="2100" b="1" dirty="0">
                <a:solidFill>
                  <a:srgbClr val="FF0000"/>
                </a:solidFill>
              </a:rPr>
              <a:t> to TM infringement</a:t>
            </a:r>
          </a:p>
          <a:p>
            <a:pPr marL="42863" indent="0">
              <a:buFont typeface="Arial" panose="020B0604020202020204" pitchFamily="34" charset="0"/>
              <a:buNone/>
              <a:defRPr/>
            </a:pPr>
            <a:r>
              <a:rPr lang="en-US" sz="2100" dirty="0">
                <a:solidFill>
                  <a:schemeClr val="bg1"/>
                </a:solidFill>
              </a:rPr>
              <a:t>1) Challenge the </a:t>
            </a:r>
            <a:r>
              <a:rPr lang="en-US" sz="2100" dirty="0">
                <a:solidFill>
                  <a:srgbClr val="FFFF00"/>
                </a:solidFill>
              </a:rPr>
              <a:t>validity of the other party’s TM</a:t>
            </a:r>
          </a:p>
          <a:p>
            <a:pPr marL="642938" lvl="1" indent="-257175">
              <a:defRPr/>
            </a:pPr>
            <a:r>
              <a:rPr lang="en-US" sz="2100" dirty="0">
                <a:solidFill>
                  <a:schemeClr val="bg1"/>
                </a:solidFill>
              </a:rPr>
              <a:t>See s. 18</a:t>
            </a:r>
          </a:p>
          <a:p>
            <a:pPr marL="42863" indent="0">
              <a:buFont typeface="Arial" panose="020B0604020202020204" pitchFamily="34" charset="0"/>
              <a:buNone/>
              <a:defRPr/>
            </a:pPr>
            <a:r>
              <a:rPr lang="en-US" sz="2100" dirty="0">
                <a:solidFill>
                  <a:schemeClr val="bg1"/>
                </a:solidFill>
              </a:rPr>
              <a:t>2) A </a:t>
            </a:r>
            <a:r>
              <a:rPr lang="en-US" sz="2100" dirty="0">
                <a:solidFill>
                  <a:srgbClr val="FFFF00"/>
                </a:solidFill>
              </a:rPr>
              <a:t>Defendant</a:t>
            </a:r>
            <a:r>
              <a:rPr lang="en-US" sz="2100" dirty="0">
                <a:solidFill>
                  <a:schemeClr val="bg1"/>
                </a:solidFill>
              </a:rPr>
              <a:t> had </a:t>
            </a:r>
            <a:r>
              <a:rPr lang="en-US" sz="2100" dirty="0">
                <a:solidFill>
                  <a:srgbClr val="FFFF00"/>
                </a:solidFill>
              </a:rPr>
              <a:t>used</a:t>
            </a:r>
            <a:r>
              <a:rPr lang="en-US" sz="2100" dirty="0">
                <a:solidFill>
                  <a:schemeClr val="bg1"/>
                </a:solidFill>
              </a:rPr>
              <a:t>, in good faith, </a:t>
            </a:r>
            <a:r>
              <a:rPr lang="en-US" sz="2100" dirty="0">
                <a:solidFill>
                  <a:srgbClr val="FFFF00"/>
                </a:solidFill>
              </a:rPr>
              <a:t>a confusing Trade Name in Canada</a:t>
            </a:r>
            <a:r>
              <a:rPr lang="en-US" sz="2100" dirty="0">
                <a:solidFill>
                  <a:schemeClr val="bg1"/>
                </a:solidFill>
              </a:rPr>
              <a:t> </a:t>
            </a:r>
            <a:r>
              <a:rPr lang="en-US" sz="2100" dirty="0">
                <a:solidFill>
                  <a:srgbClr val="FF0000"/>
                </a:solidFill>
              </a:rPr>
              <a:t>prior to </a:t>
            </a:r>
            <a:r>
              <a:rPr lang="en-US" sz="2100" dirty="0">
                <a:solidFill>
                  <a:schemeClr val="bg1"/>
                </a:solidFill>
              </a:rPr>
              <a:t>the </a:t>
            </a:r>
            <a:r>
              <a:rPr lang="en-US" sz="2100" dirty="0">
                <a:solidFill>
                  <a:srgbClr val="FFFF00"/>
                </a:solidFill>
              </a:rPr>
              <a:t>filing of the Plaintiff’s </a:t>
            </a:r>
            <a:r>
              <a:rPr lang="en-US" sz="2100" dirty="0">
                <a:solidFill>
                  <a:schemeClr val="bg1"/>
                </a:solidFill>
              </a:rPr>
              <a:t>application for registration of </a:t>
            </a:r>
            <a:r>
              <a:rPr lang="en-US" sz="2100" dirty="0">
                <a:solidFill>
                  <a:srgbClr val="FF0000"/>
                </a:solidFill>
              </a:rPr>
              <a:t>TM</a:t>
            </a:r>
          </a:p>
          <a:p>
            <a:pPr marL="642938" lvl="1" indent="-257175">
              <a:defRPr/>
            </a:pPr>
            <a:r>
              <a:rPr lang="en-US" sz="2100" dirty="0">
                <a:solidFill>
                  <a:schemeClr val="bg1"/>
                </a:solidFill>
              </a:rPr>
              <a:t>See s. 21</a:t>
            </a:r>
          </a:p>
          <a:p>
            <a:pPr marL="42863" indent="0">
              <a:buFont typeface="Arial" panose="020B0604020202020204" pitchFamily="34" charset="0"/>
              <a:buNone/>
              <a:defRPr/>
            </a:pPr>
            <a:r>
              <a:rPr lang="en-US" sz="2100" dirty="0">
                <a:solidFill>
                  <a:schemeClr val="bg1"/>
                </a:solidFill>
              </a:rPr>
              <a:t>3) Mark should be </a:t>
            </a:r>
            <a:r>
              <a:rPr lang="en-US" sz="2100" dirty="0">
                <a:solidFill>
                  <a:srgbClr val="FFFF00"/>
                </a:solidFill>
              </a:rPr>
              <a:t>cancelled  where non-use</a:t>
            </a:r>
          </a:p>
          <a:p>
            <a:pPr marL="42863" indent="0">
              <a:buFont typeface="Arial" panose="020B0604020202020204" pitchFamily="34" charset="0"/>
              <a:buNone/>
              <a:defRPr/>
            </a:pPr>
            <a:r>
              <a:rPr lang="en-US" sz="2100" dirty="0">
                <a:solidFill>
                  <a:schemeClr val="bg1"/>
                </a:solidFill>
              </a:rPr>
              <a:t>4) </a:t>
            </a:r>
            <a:r>
              <a:rPr lang="en-US" sz="2100" dirty="0" err="1">
                <a:solidFill>
                  <a:srgbClr val="FFFF00"/>
                </a:solidFill>
              </a:rPr>
              <a:t>Defences</a:t>
            </a:r>
            <a:r>
              <a:rPr lang="en-US" sz="2100" dirty="0">
                <a:solidFill>
                  <a:schemeClr val="bg1"/>
                </a:solidFill>
              </a:rPr>
              <a:t> set out in </a:t>
            </a:r>
            <a:r>
              <a:rPr lang="en-US" sz="2100" dirty="0">
                <a:solidFill>
                  <a:srgbClr val="FFFF00"/>
                </a:solidFill>
              </a:rPr>
              <a:t>s. 20 </a:t>
            </a:r>
            <a:r>
              <a:rPr lang="en-US" sz="2100" dirty="0">
                <a:solidFill>
                  <a:schemeClr val="bg1"/>
                </a:solidFill>
              </a:rPr>
              <a:t>(bona fide…)</a:t>
            </a:r>
          </a:p>
        </p:txBody>
      </p:sp>
      <p:sp>
        <p:nvSpPr>
          <p:cNvPr id="420867" name="Slide Number Placeholder 3">
            <a:extLst>
              <a:ext uri="{FF2B5EF4-FFF2-40B4-BE49-F238E27FC236}">
                <a16:creationId xmlns:a16="http://schemas.microsoft.com/office/drawing/2014/main" id="{E6C07D73-310C-DED5-904F-05E1E5BE88A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820DF5D5-8534-C74C-AB4D-0A114FCAF0A2}"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197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690697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10B232-79AD-82D1-E571-54C58C4745B8}"/>
              </a:ext>
            </a:extLst>
          </p:cNvPr>
          <p:cNvSpPr>
            <a:spLocks noGrp="1"/>
          </p:cNvSpPr>
          <p:nvPr>
            <p:ph type="title"/>
          </p:nvPr>
        </p:nvSpPr>
        <p:spPr>
          <a:xfrm>
            <a:off x="1397000" y="98425"/>
            <a:ext cx="6261100" cy="4603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a:t>
            </a:r>
            <a:endParaRPr lang="en-US" b="1" dirty="0">
              <a:solidFill>
                <a:srgbClr val="FFFF00"/>
              </a:solidFill>
            </a:endParaRPr>
          </a:p>
        </p:txBody>
      </p:sp>
      <p:sp>
        <p:nvSpPr>
          <p:cNvPr id="2" name="Content Placeholder 1">
            <a:extLst>
              <a:ext uri="{FF2B5EF4-FFF2-40B4-BE49-F238E27FC236}">
                <a16:creationId xmlns:a16="http://schemas.microsoft.com/office/drawing/2014/main" id="{A6F89FC8-72CD-F80B-F7F2-439C8C1D64DD}"/>
              </a:ext>
            </a:extLst>
          </p:cNvPr>
          <p:cNvSpPr>
            <a:spLocks noGrp="1"/>
          </p:cNvSpPr>
          <p:nvPr>
            <p:ph idx="1"/>
          </p:nvPr>
        </p:nvSpPr>
        <p:spPr>
          <a:xfrm>
            <a:off x="179388" y="1327150"/>
            <a:ext cx="8785225" cy="3709988"/>
          </a:xfrm>
        </p:spPr>
        <p:txBody>
          <a:bodyPr>
            <a:noAutofit/>
          </a:bodyPr>
          <a:lstStyle/>
          <a:p>
            <a:pPr marL="0" indent="0">
              <a:buFont typeface="Arial" panose="020B0604020202020204" pitchFamily="34" charset="0"/>
              <a:buNone/>
              <a:defRPr/>
            </a:pPr>
            <a:r>
              <a:rPr lang="en-CA" sz="1800" b="1" dirty="0">
                <a:solidFill>
                  <a:srgbClr val="FF0000"/>
                </a:solidFill>
              </a:rPr>
              <a:t>Defences to TM infringement </a:t>
            </a:r>
          </a:p>
          <a:p>
            <a:pPr>
              <a:defRPr/>
            </a:pPr>
            <a:r>
              <a:rPr lang="en-CA" sz="1800" dirty="0">
                <a:solidFill>
                  <a:srgbClr val="FFFF00"/>
                </a:solidFill>
              </a:rPr>
              <a:t>A defendant could </a:t>
            </a:r>
            <a:r>
              <a:rPr lang="en-CA" sz="1800" dirty="0">
                <a:solidFill>
                  <a:srgbClr val="FF0000"/>
                </a:solidFill>
              </a:rPr>
              <a:t>challenge the validity </a:t>
            </a:r>
            <a:r>
              <a:rPr lang="en-CA" sz="1800" dirty="0">
                <a:solidFill>
                  <a:srgbClr val="FFFF00"/>
                </a:solidFill>
              </a:rPr>
              <a:t>of the other party’s TM</a:t>
            </a:r>
            <a:r>
              <a:rPr lang="en-CA" sz="1800" dirty="0">
                <a:solidFill>
                  <a:srgbClr val="FF0000"/>
                </a:solidFill>
              </a:rPr>
              <a:t>:</a:t>
            </a:r>
            <a:r>
              <a:rPr lang="en-CA" sz="1800" dirty="0">
                <a:solidFill>
                  <a:schemeClr val="bg1"/>
                </a:solidFill>
              </a:rPr>
              <a:t> S. 18 is the provision to rely on if this defence is to be raised (TM registered).</a:t>
            </a:r>
          </a:p>
          <a:p>
            <a:pPr lvl="1">
              <a:buFont typeface="Courier New" panose="02070309020205020404" pitchFamily="49" charset="0"/>
              <a:buChar char="o"/>
              <a:defRPr/>
            </a:pPr>
            <a:r>
              <a:rPr lang="en-CA" sz="1800" dirty="0">
                <a:solidFill>
                  <a:srgbClr val="FFFF00"/>
                </a:solidFill>
              </a:rPr>
              <a:t>s. 18(1)(a)</a:t>
            </a:r>
            <a:r>
              <a:rPr lang="en-CA" sz="1800" dirty="0">
                <a:solidFill>
                  <a:srgbClr val="FF0000"/>
                </a:solidFill>
              </a:rPr>
              <a:t>:</a:t>
            </a:r>
            <a:r>
              <a:rPr lang="en-CA" sz="1800" dirty="0">
                <a:solidFill>
                  <a:srgbClr val="FFFF00"/>
                </a:solidFill>
              </a:rPr>
              <a:t> </a:t>
            </a:r>
            <a:r>
              <a:rPr lang="en-CA" sz="1800" dirty="0">
                <a:solidFill>
                  <a:schemeClr val="bg1"/>
                </a:solidFill>
              </a:rPr>
              <a:t>Invalid if the TM was </a:t>
            </a:r>
            <a:r>
              <a:rPr lang="en-CA" sz="1800" dirty="0">
                <a:solidFill>
                  <a:srgbClr val="FFFF00"/>
                </a:solidFill>
              </a:rPr>
              <a:t>not registrable </a:t>
            </a:r>
            <a:r>
              <a:rPr lang="en-CA" sz="1800" dirty="0">
                <a:solidFill>
                  <a:schemeClr val="bg1"/>
                </a:solidFill>
              </a:rPr>
              <a:t>at the date of registration (ss. 9, 10, 12, 13) </a:t>
            </a:r>
          </a:p>
          <a:p>
            <a:pPr lvl="1">
              <a:buFont typeface="Courier New" panose="02070309020205020404" pitchFamily="49" charset="0"/>
              <a:buChar char="o"/>
              <a:defRPr/>
            </a:pPr>
            <a:r>
              <a:rPr lang="en-CA" sz="1800" dirty="0">
                <a:solidFill>
                  <a:srgbClr val="FFFF00"/>
                </a:solidFill>
              </a:rPr>
              <a:t>s. 18(1)(b)</a:t>
            </a:r>
            <a:r>
              <a:rPr lang="en-CA" sz="1800" dirty="0">
                <a:solidFill>
                  <a:srgbClr val="FF0000"/>
                </a:solidFill>
              </a:rPr>
              <a:t>:</a:t>
            </a:r>
            <a:r>
              <a:rPr lang="en-CA" sz="1800" dirty="0">
                <a:solidFill>
                  <a:srgbClr val="FFFF00"/>
                </a:solidFill>
              </a:rPr>
              <a:t> </a:t>
            </a:r>
            <a:r>
              <a:rPr lang="en-CA" sz="1800" dirty="0">
                <a:solidFill>
                  <a:schemeClr val="bg1"/>
                </a:solidFill>
              </a:rPr>
              <a:t>Invalid if the TM is </a:t>
            </a:r>
            <a:r>
              <a:rPr lang="en-CA" sz="1800" dirty="0">
                <a:solidFill>
                  <a:srgbClr val="FFFF00"/>
                </a:solidFill>
              </a:rPr>
              <a:t>not distinctive </a:t>
            </a:r>
            <a:r>
              <a:rPr lang="en-CA" sz="1800" dirty="0">
                <a:solidFill>
                  <a:schemeClr val="bg1"/>
                </a:solidFill>
              </a:rPr>
              <a:t>at the time of the challenge (become generic – see </a:t>
            </a:r>
            <a:r>
              <a:rPr lang="en-CA" sz="1800" i="1" u="sng" dirty="0">
                <a:solidFill>
                  <a:schemeClr val="bg1"/>
                </a:solidFill>
              </a:rPr>
              <a:t>Champagne</a:t>
            </a:r>
            <a:r>
              <a:rPr lang="en-CA" sz="1800" dirty="0">
                <a:solidFill>
                  <a:schemeClr val="bg1"/>
                </a:solidFill>
              </a:rPr>
              <a:t> case)</a:t>
            </a:r>
          </a:p>
          <a:p>
            <a:pPr lvl="1">
              <a:buFont typeface="Courier New" panose="02070309020205020404" pitchFamily="49" charset="0"/>
              <a:buChar char="o"/>
              <a:defRPr/>
            </a:pPr>
            <a:r>
              <a:rPr lang="en-CA" sz="1800" dirty="0">
                <a:solidFill>
                  <a:srgbClr val="FFFF00"/>
                </a:solidFill>
              </a:rPr>
              <a:t>s. 18(1)(c)</a:t>
            </a:r>
            <a:r>
              <a:rPr lang="en-CA" sz="1800" dirty="0">
                <a:solidFill>
                  <a:srgbClr val="FF0000"/>
                </a:solidFill>
              </a:rPr>
              <a:t>:</a:t>
            </a:r>
            <a:r>
              <a:rPr lang="en-CA" sz="1800" dirty="0">
                <a:solidFill>
                  <a:srgbClr val="FFFF00"/>
                </a:solidFill>
              </a:rPr>
              <a:t> </a:t>
            </a:r>
            <a:r>
              <a:rPr lang="en-CA" sz="1800" dirty="0">
                <a:solidFill>
                  <a:schemeClr val="bg1"/>
                </a:solidFill>
              </a:rPr>
              <a:t>Invalid if it has been a</a:t>
            </a:r>
            <a:r>
              <a:rPr lang="en-CA" sz="1800" dirty="0">
                <a:solidFill>
                  <a:srgbClr val="FFFF00"/>
                </a:solidFill>
              </a:rPr>
              <a:t>bandoned</a:t>
            </a:r>
            <a:r>
              <a:rPr lang="en-CA" sz="1800" dirty="0">
                <a:solidFill>
                  <a:schemeClr val="bg1"/>
                </a:solidFill>
              </a:rPr>
              <a:t> (see the corpulent penguin case for the test for abandonment)</a:t>
            </a:r>
          </a:p>
          <a:p>
            <a:pPr lvl="1">
              <a:buFont typeface="Courier New" panose="02070309020205020404" pitchFamily="49" charset="0"/>
              <a:buChar char="o"/>
              <a:defRPr/>
            </a:pPr>
            <a:r>
              <a:rPr lang="en-CA" sz="1800" dirty="0">
                <a:solidFill>
                  <a:srgbClr val="FFFF00"/>
                </a:solidFill>
              </a:rPr>
              <a:t>s. 18(1)(d)</a:t>
            </a:r>
            <a:r>
              <a:rPr lang="en-CA" sz="1800" dirty="0">
                <a:solidFill>
                  <a:srgbClr val="FF0000"/>
                </a:solidFill>
              </a:rPr>
              <a:t>:</a:t>
            </a:r>
            <a:r>
              <a:rPr lang="en-CA" sz="1800" dirty="0">
                <a:solidFill>
                  <a:srgbClr val="FFFF00"/>
                </a:solidFill>
              </a:rPr>
              <a:t> </a:t>
            </a:r>
            <a:r>
              <a:rPr lang="en-CA" sz="1800" dirty="0">
                <a:solidFill>
                  <a:schemeClr val="bg1"/>
                </a:solidFill>
              </a:rPr>
              <a:t>Invalid if the applicant was </a:t>
            </a:r>
            <a:r>
              <a:rPr lang="en-CA" sz="1800" dirty="0">
                <a:solidFill>
                  <a:srgbClr val="FFFF00"/>
                </a:solidFill>
              </a:rPr>
              <a:t>not the person entitled</a:t>
            </a:r>
            <a:r>
              <a:rPr lang="en-CA" sz="1800" dirty="0">
                <a:solidFill>
                  <a:schemeClr val="bg1"/>
                </a:solidFill>
              </a:rPr>
              <a:t> to register the mark [refer back to s. 16, but note the limitation in s. 17]</a:t>
            </a:r>
          </a:p>
        </p:txBody>
      </p:sp>
      <p:sp>
        <p:nvSpPr>
          <p:cNvPr id="422915" name="Slide Number Placeholder 3">
            <a:extLst>
              <a:ext uri="{FF2B5EF4-FFF2-40B4-BE49-F238E27FC236}">
                <a16:creationId xmlns:a16="http://schemas.microsoft.com/office/drawing/2014/main" id="{25B1D031-45DE-9F7F-6BE4-6A0199B6DCD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8253244C-59F2-2542-9870-BF1D0B62FDC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198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3676506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959BF0-3BE8-B024-0F95-AE55144FBC1C}"/>
              </a:ext>
            </a:extLst>
          </p:cNvPr>
          <p:cNvSpPr>
            <a:spLocks noGrp="1"/>
          </p:cNvSpPr>
          <p:nvPr>
            <p:ph type="title"/>
          </p:nvPr>
        </p:nvSpPr>
        <p:spPr>
          <a:xfrm>
            <a:off x="1482725" y="0"/>
            <a:ext cx="6172200" cy="700088"/>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a:t>
            </a:r>
            <a:endParaRPr lang="en-US" b="1" dirty="0">
              <a:solidFill>
                <a:srgbClr val="FFFF00"/>
              </a:solidFill>
            </a:endParaRPr>
          </a:p>
        </p:txBody>
      </p:sp>
      <p:sp>
        <p:nvSpPr>
          <p:cNvPr id="424962" name="Content Placeholder 1">
            <a:extLst>
              <a:ext uri="{FF2B5EF4-FFF2-40B4-BE49-F238E27FC236}">
                <a16:creationId xmlns:a16="http://schemas.microsoft.com/office/drawing/2014/main" id="{A6977C59-A397-054E-F638-C147071750FC}"/>
              </a:ext>
            </a:extLst>
          </p:cNvPr>
          <p:cNvSpPr>
            <a:spLocks noGrp="1" noChangeArrowheads="1"/>
          </p:cNvSpPr>
          <p:nvPr>
            <p:ph idx="1"/>
          </p:nvPr>
        </p:nvSpPr>
        <p:spPr bwMode="auto">
          <a:xfrm>
            <a:off x="107950" y="987425"/>
            <a:ext cx="8928100" cy="3887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solidFill>
                  <a:schemeClr val="bg1"/>
                </a:solidFill>
              </a:rPr>
              <a:t>Defendant had </a:t>
            </a:r>
            <a:r>
              <a:rPr lang="en-US" altLang="en-US" sz="1800">
                <a:solidFill>
                  <a:srgbClr val="FFFF00"/>
                </a:solidFill>
              </a:rPr>
              <a:t>used in good faith a confusing Trade Name </a:t>
            </a:r>
            <a:r>
              <a:rPr lang="en-US" altLang="en-US" sz="1800">
                <a:solidFill>
                  <a:schemeClr val="bg1"/>
                </a:solidFill>
              </a:rPr>
              <a:t>in Canada before the date of the filing of the Plaintiff’s application for registration (s. 21)</a:t>
            </a:r>
            <a:r>
              <a:rPr lang="en-CA" altLang="en-US" sz="1800">
                <a:solidFill>
                  <a:schemeClr val="bg1"/>
                </a:solidFill>
              </a:rPr>
              <a:t> </a:t>
            </a:r>
          </a:p>
          <a:p>
            <a:r>
              <a:rPr lang="en-US" altLang="en-US" sz="1800">
                <a:solidFill>
                  <a:schemeClr val="bg1"/>
                </a:solidFill>
              </a:rPr>
              <a:t>The Plaintiff’s mark should be cancelled because of </a:t>
            </a:r>
            <a:r>
              <a:rPr lang="en-US" altLang="en-US" sz="1800">
                <a:solidFill>
                  <a:srgbClr val="FFFF00"/>
                </a:solidFill>
              </a:rPr>
              <a:t>non-use</a:t>
            </a:r>
            <a:r>
              <a:rPr lang="en-CA" altLang="en-US" sz="1800">
                <a:solidFill>
                  <a:srgbClr val="FFFF00"/>
                </a:solidFill>
              </a:rPr>
              <a:t> </a:t>
            </a:r>
            <a:r>
              <a:rPr lang="en-CA" altLang="en-US" sz="1800" b="1">
                <a:solidFill>
                  <a:schemeClr val="bg1"/>
                </a:solidFill>
              </a:rPr>
              <a:t>(s</a:t>
            </a:r>
            <a:r>
              <a:rPr lang="en-CA" altLang="en-US" sz="1800">
                <a:solidFill>
                  <a:schemeClr val="bg1"/>
                </a:solidFill>
              </a:rPr>
              <a:t>ee S. 45)</a:t>
            </a:r>
          </a:p>
          <a:p>
            <a:r>
              <a:rPr lang="en-US" altLang="en-US" sz="1800">
                <a:solidFill>
                  <a:schemeClr val="bg1"/>
                </a:solidFill>
              </a:rPr>
              <a:t>Certain </a:t>
            </a:r>
            <a:r>
              <a:rPr lang="en-US" altLang="en-US" sz="1800">
                <a:solidFill>
                  <a:srgbClr val="FFFF00"/>
                </a:solidFill>
              </a:rPr>
              <a:t>defences contained in s. 20 </a:t>
            </a:r>
            <a:r>
              <a:rPr lang="en-US" altLang="en-US" sz="1800">
                <a:solidFill>
                  <a:schemeClr val="bg1"/>
                </a:solidFill>
              </a:rPr>
              <a:t>can be invoked where a TM owner alleges that the Defendant has infringed their TM by using a confusing mark.</a:t>
            </a:r>
            <a:r>
              <a:rPr lang="en-CA" altLang="en-US" sz="1800">
                <a:solidFill>
                  <a:schemeClr val="bg1"/>
                </a:solidFill>
              </a:rPr>
              <a:t> </a:t>
            </a:r>
          </a:p>
          <a:p>
            <a:pPr lvl="1">
              <a:buFont typeface="Courier New" panose="02070309020205020404" pitchFamily="49" charset="0"/>
              <a:buChar char="o"/>
            </a:pPr>
            <a:r>
              <a:rPr lang="en-CA" altLang="en-US" sz="1800">
                <a:solidFill>
                  <a:schemeClr val="bg1"/>
                </a:solidFill>
              </a:rPr>
              <a:t>I.e.: </a:t>
            </a:r>
            <a:r>
              <a:rPr lang="en-US" altLang="en-US" sz="1800">
                <a:solidFill>
                  <a:schemeClr val="bg1"/>
                </a:solidFill>
              </a:rPr>
              <a:t>(1.1) The registration of a trade-mark does not prevent a person from making, in a manner that is not likely to have the effect of depreciating the value of the goodwill attaching to the trade-mark,</a:t>
            </a:r>
            <a:endParaRPr lang="en-CA" altLang="en-US" sz="1800">
              <a:solidFill>
                <a:schemeClr val="bg1"/>
              </a:solidFill>
            </a:endParaRPr>
          </a:p>
          <a:p>
            <a:pPr lvl="2" indent="-257175">
              <a:buFont typeface="Wingdings" pitchFamily="2" charset="2"/>
              <a:buChar char="§"/>
            </a:pPr>
            <a:r>
              <a:rPr lang="en-US" altLang="en-US" sz="1800">
                <a:solidFill>
                  <a:schemeClr val="bg1"/>
                </a:solidFill>
              </a:rPr>
              <a:t>(</a:t>
            </a:r>
            <a:r>
              <a:rPr lang="en-US" altLang="en-US" sz="1800" i="1">
                <a:solidFill>
                  <a:schemeClr val="bg1"/>
                </a:solidFill>
              </a:rPr>
              <a:t>a</a:t>
            </a:r>
            <a:r>
              <a:rPr lang="en-US" altLang="en-US" sz="1800">
                <a:solidFill>
                  <a:schemeClr val="bg1"/>
                </a:solidFill>
              </a:rPr>
              <a:t>) any </a:t>
            </a:r>
            <a:r>
              <a:rPr lang="en-US" altLang="en-US" sz="1800" i="1">
                <a:solidFill>
                  <a:srgbClr val="FFFF00"/>
                </a:solidFill>
              </a:rPr>
              <a:t>bona fide</a:t>
            </a:r>
            <a:r>
              <a:rPr lang="en-US" altLang="en-US" sz="1800">
                <a:solidFill>
                  <a:srgbClr val="FFFF00"/>
                </a:solidFill>
              </a:rPr>
              <a:t> use </a:t>
            </a:r>
            <a:r>
              <a:rPr lang="en-US" altLang="en-US" sz="1800">
                <a:solidFill>
                  <a:schemeClr val="bg1"/>
                </a:solidFill>
              </a:rPr>
              <a:t>of his or her </a:t>
            </a:r>
            <a:r>
              <a:rPr lang="en-US" altLang="en-US" sz="1800">
                <a:solidFill>
                  <a:srgbClr val="FFFF00"/>
                </a:solidFill>
              </a:rPr>
              <a:t>personal name </a:t>
            </a:r>
            <a:r>
              <a:rPr lang="en-US" altLang="en-US" sz="1800">
                <a:solidFill>
                  <a:schemeClr val="bg1"/>
                </a:solidFill>
              </a:rPr>
              <a:t>as a trade-name; </a:t>
            </a:r>
            <a:r>
              <a:rPr lang="en-US" altLang="en-US" sz="1800">
                <a:solidFill>
                  <a:srgbClr val="FF0000"/>
                </a:solidFill>
              </a:rPr>
              <a:t>or</a:t>
            </a:r>
            <a:r>
              <a:rPr lang="en-CA" altLang="en-US" sz="1800">
                <a:solidFill>
                  <a:srgbClr val="FF0000"/>
                </a:solidFill>
              </a:rPr>
              <a:t> </a:t>
            </a:r>
            <a:r>
              <a:rPr lang="en-CA" altLang="en-US" sz="1800">
                <a:solidFill>
                  <a:schemeClr val="bg1"/>
                </a:solidFill>
              </a:rPr>
              <a:t>     </a:t>
            </a:r>
            <a:r>
              <a:rPr lang="en-US" altLang="en-US" sz="1800">
                <a:solidFill>
                  <a:schemeClr val="bg1"/>
                </a:solidFill>
              </a:rPr>
              <a:t>(</a:t>
            </a:r>
            <a:r>
              <a:rPr lang="en-US" altLang="en-US" sz="1800" i="1">
                <a:solidFill>
                  <a:schemeClr val="bg1"/>
                </a:solidFill>
              </a:rPr>
              <a:t>b</a:t>
            </a:r>
            <a:r>
              <a:rPr lang="en-US" altLang="en-US" sz="1800">
                <a:solidFill>
                  <a:schemeClr val="bg1"/>
                </a:solidFill>
              </a:rPr>
              <a:t>) any </a:t>
            </a:r>
            <a:r>
              <a:rPr lang="en-US" altLang="en-US" sz="1800" i="1">
                <a:solidFill>
                  <a:srgbClr val="FFFF00"/>
                </a:solidFill>
              </a:rPr>
              <a:t>bona fide</a:t>
            </a:r>
            <a:r>
              <a:rPr lang="en-US" altLang="en-US" sz="1800">
                <a:solidFill>
                  <a:srgbClr val="FFFF00"/>
                </a:solidFill>
              </a:rPr>
              <a:t> use</a:t>
            </a:r>
            <a:r>
              <a:rPr lang="en-US" altLang="en-US" sz="1800">
                <a:solidFill>
                  <a:schemeClr val="bg1"/>
                </a:solidFill>
              </a:rPr>
              <a:t>, other than as a trade-mark, of the </a:t>
            </a:r>
            <a:r>
              <a:rPr lang="en-US" altLang="en-US" sz="1800">
                <a:solidFill>
                  <a:srgbClr val="FFFF00"/>
                </a:solidFill>
              </a:rPr>
              <a:t>geographical name of </a:t>
            </a:r>
            <a:r>
              <a:rPr lang="en-US" altLang="en-US" sz="1800">
                <a:solidFill>
                  <a:schemeClr val="bg1"/>
                </a:solidFill>
              </a:rPr>
              <a:t>his or her </a:t>
            </a:r>
            <a:r>
              <a:rPr lang="en-US" altLang="en-US" sz="1800">
                <a:solidFill>
                  <a:srgbClr val="FFFF00"/>
                </a:solidFill>
              </a:rPr>
              <a:t>place of business </a:t>
            </a:r>
            <a:r>
              <a:rPr lang="en-US" altLang="en-US" sz="1800">
                <a:solidFill>
                  <a:schemeClr val="bg1"/>
                </a:solidFill>
              </a:rPr>
              <a:t>or of any accurate description of the character or quality of his or her goods or services.</a:t>
            </a:r>
          </a:p>
        </p:txBody>
      </p:sp>
      <p:sp>
        <p:nvSpPr>
          <p:cNvPr id="424963" name="Slide Number Placeholder 3">
            <a:extLst>
              <a:ext uri="{FF2B5EF4-FFF2-40B4-BE49-F238E27FC236}">
                <a16:creationId xmlns:a16="http://schemas.microsoft.com/office/drawing/2014/main" id="{5ED4FC51-FD8A-B49D-955F-AFCACA8F227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EB2613ED-EE36-9642-A2EA-B3FB6CDE9AB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199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0486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89A9462A-71BC-7213-AC7C-BC09C34AA48E}"/>
              </a:ext>
            </a:extLst>
          </p:cNvPr>
          <p:cNvPicPr>
            <a:picLocks noChangeAspect="1"/>
          </p:cNvPicPr>
          <p:nvPr/>
        </p:nvPicPr>
        <p:blipFill>
          <a:blip r:embed="rId2"/>
          <a:stretch>
            <a:fillRect/>
          </a:stretch>
        </p:blipFill>
        <p:spPr>
          <a:xfrm>
            <a:off x="685800" y="171119"/>
            <a:ext cx="7772400" cy="2060045"/>
          </a:xfrm>
          <a:prstGeom prst="rect">
            <a:avLst/>
          </a:prstGeom>
        </p:spPr>
      </p:pic>
      <p:pic>
        <p:nvPicPr>
          <p:cNvPr id="5" name="Picture 4">
            <a:extLst>
              <a:ext uri="{FF2B5EF4-FFF2-40B4-BE49-F238E27FC236}">
                <a16:creationId xmlns:a16="http://schemas.microsoft.com/office/drawing/2014/main" id="{7A1C27DC-922B-174C-F8DC-F75E3452A535}"/>
              </a:ext>
            </a:extLst>
          </p:cNvPr>
          <p:cNvPicPr>
            <a:picLocks noChangeAspect="1"/>
          </p:cNvPicPr>
          <p:nvPr/>
        </p:nvPicPr>
        <p:blipFill>
          <a:blip r:embed="rId3"/>
          <a:stretch>
            <a:fillRect/>
          </a:stretch>
        </p:blipFill>
        <p:spPr>
          <a:xfrm>
            <a:off x="685800" y="2231164"/>
            <a:ext cx="7772400" cy="289596"/>
          </a:xfrm>
          <a:prstGeom prst="rect">
            <a:avLst/>
          </a:prstGeom>
        </p:spPr>
      </p:pic>
      <p:pic>
        <p:nvPicPr>
          <p:cNvPr id="7" name="Picture 6">
            <a:extLst>
              <a:ext uri="{FF2B5EF4-FFF2-40B4-BE49-F238E27FC236}">
                <a16:creationId xmlns:a16="http://schemas.microsoft.com/office/drawing/2014/main" id="{F1DCD5C4-E98E-ACD6-5A05-D786EB88393B}"/>
              </a:ext>
            </a:extLst>
          </p:cNvPr>
          <p:cNvPicPr>
            <a:picLocks noChangeAspect="1"/>
          </p:cNvPicPr>
          <p:nvPr/>
        </p:nvPicPr>
        <p:blipFill>
          <a:blip r:embed="rId4"/>
          <a:stretch>
            <a:fillRect/>
          </a:stretch>
        </p:blipFill>
        <p:spPr>
          <a:xfrm>
            <a:off x="685800" y="2530641"/>
            <a:ext cx="7772400" cy="267673"/>
          </a:xfrm>
          <a:prstGeom prst="rect">
            <a:avLst/>
          </a:prstGeom>
        </p:spPr>
      </p:pic>
      <p:pic>
        <p:nvPicPr>
          <p:cNvPr id="9" name="Picture 8">
            <a:extLst>
              <a:ext uri="{FF2B5EF4-FFF2-40B4-BE49-F238E27FC236}">
                <a16:creationId xmlns:a16="http://schemas.microsoft.com/office/drawing/2014/main" id="{A5B91208-8568-F80F-F2E2-1D56B1D3A233}"/>
              </a:ext>
            </a:extLst>
          </p:cNvPr>
          <p:cNvPicPr>
            <a:picLocks noChangeAspect="1"/>
          </p:cNvPicPr>
          <p:nvPr/>
        </p:nvPicPr>
        <p:blipFill>
          <a:blip r:embed="rId5"/>
          <a:stretch>
            <a:fillRect/>
          </a:stretch>
        </p:blipFill>
        <p:spPr>
          <a:xfrm>
            <a:off x="685800" y="2794110"/>
            <a:ext cx="7772400" cy="285479"/>
          </a:xfrm>
          <a:prstGeom prst="rect">
            <a:avLst/>
          </a:prstGeom>
        </p:spPr>
      </p:pic>
      <p:pic>
        <p:nvPicPr>
          <p:cNvPr id="11" name="Picture 10" descr="A screenshot of a survey&#10;&#10;Description automatically generated">
            <a:extLst>
              <a:ext uri="{FF2B5EF4-FFF2-40B4-BE49-F238E27FC236}">
                <a16:creationId xmlns:a16="http://schemas.microsoft.com/office/drawing/2014/main" id="{BF51F7C9-B85E-0EB3-4201-0B9EED0F5EAA}"/>
              </a:ext>
            </a:extLst>
          </p:cNvPr>
          <p:cNvPicPr>
            <a:picLocks noChangeAspect="1"/>
          </p:cNvPicPr>
          <p:nvPr/>
        </p:nvPicPr>
        <p:blipFill>
          <a:blip r:embed="rId6"/>
          <a:stretch>
            <a:fillRect/>
          </a:stretch>
        </p:blipFill>
        <p:spPr>
          <a:xfrm>
            <a:off x="685800" y="3061783"/>
            <a:ext cx="7772400" cy="1851021"/>
          </a:xfrm>
          <a:prstGeom prst="rect">
            <a:avLst/>
          </a:prstGeom>
        </p:spPr>
      </p:pic>
    </p:spTree>
    <p:extLst>
      <p:ext uri="{BB962C8B-B14F-4D97-AF65-F5344CB8AC3E}">
        <p14:creationId xmlns:p14="http://schemas.microsoft.com/office/powerpoint/2010/main" val="1460362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2BDA8716-0CF3-3928-9540-F03D4BAA22E5}"/>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0B73629D-49EC-A8E2-7787-D8E9F747C888}"/>
              </a:ext>
            </a:extLst>
          </p:cNvPr>
          <p:cNvPicPr>
            <a:picLocks noGrp="1" noChangeAspect="1"/>
          </p:cNvPicPr>
          <p:nvPr>
            <p:ph idx="1"/>
          </p:nvPr>
        </p:nvPicPr>
        <p:blipFill>
          <a:blip r:embed="rId2"/>
          <a:stretch>
            <a:fillRect/>
          </a:stretch>
        </p:blipFill>
        <p:spPr/>
      </p:pic>
      <p:pic>
        <p:nvPicPr>
          <p:cNvPr id="49155" name="Picture 6" descr="Graphical user interface, text, application, email&#10;&#10;Description automatically generated">
            <a:extLst>
              <a:ext uri="{FF2B5EF4-FFF2-40B4-BE49-F238E27FC236}">
                <a16:creationId xmlns:a16="http://schemas.microsoft.com/office/drawing/2014/main" id="{8A0214D4-9C02-857E-D164-2507985A2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1063625"/>
            <a:ext cx="53181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99C9363-B0BD-2944-689D-3B28AB243E31}"/>
                  </a:ext>
                </a:extLst>
              </p14:cNvPr>
              <p14:cNvContentPartPr/>
              <p14:nvPr/>
            </p14:nvContentPartPr>
            <p14:xfrm>
              <a:off x="4307016" y="2067694"/>
              <a:ext cx="326880" cy="387360"/>
            </p14:xfrm>
          </p:contentPart>
        </mc:Choice>
        <mc:Fallback xmlns="">
          <p:pic>
            <p:nvPicPr>
              <p:cNvPr id="8" name="Ink 7">
                <a:extLst>
                  <a:ext uri="{FF2B5EF4-FFF2-40B4-BE49-F238E27FC236}">
                    <a16:creationId xmlns:a16="http://schemas.microsoft.com/office/drawing/2014/main" id="{499C9363-B0BD-2944-689D-3B28AB243E31}"/>
                  </a:ext>
                </a:extLst>
              </p:cNvPr>
              <p:cNvPicPr/>
              <p:nvPr/>
            </p:nvPicPr>
            <p:blipFill>
              <a:blip r:embed="rId4"/>
              <a:stretch>
                <a:fillRect/>
              </a:stretch>
            </p:blipFill>
            <p:spPr>
              <a:xfrm>
                <a:off x="4298016" y="2058694"/>
                <a:ext cx="344520" cy="405000"/>
              </a:xfrm>
              <a:prstGeom prst="rect">
                <a:avLst/>
              </a:prstGeom>
            </p:spPr>
          </p:pic>
        </mc:Fallback>
      </mc:AlternateContent>
      <p:sp>
        <p:nvSpPr>
          <p:cNvPr id="49157" name="TextBox 8">
            <a:extLst>
              <a:ext uri="{FF2B5EF4-FFF2-40B4-BE49-F238E27FC236}">
                <a16:creationId xmlns:a16="http://schemas.microsoft.com/office/drawing/2014/main" id="{D5D4C5A8-E93C-5350-66DD-3892924D1299}"/>
              </a:ext>
            </a:extLst>
          </p:cNvPr>
          <p:cNvSpPr txBox="1">
            <a:spLocks noChangeArrowheads="1"/>
          </p:cNvSpPr>
          <p:nvPr/>
        </p:nvSpPr>
        <p:spPr bwMode="auto">
          <a:xfrm>
            <a:off x="2743200" y="163513"/>
            <a:ext cx="31210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Links</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8C1E8-E69E-BEB0-532D-B132D441015F}"/>
              </a:ext>
            </a:extLst>
          </p:cNvPr>
          <p:cNvPicPr>
            <a:picLocks noChangeAspect="1"/>
          </p:cNvPicPr>
          <p:nvPr/>
        </p:nvPicPr>
        <p:blipFill>
          <a:blip r:embed="rId2"/>
          <a:stretch>
            <a:fillRect/>
          </a:stretch>
        </p:blipFill>
        <p:spPr>
          <a:xfrm>
            <a:off x="1201130" y="675636"/>
            <a:ext cx="6741740" cy="3792228"/>
          </a:xfrm>
          <a:prstGeom prst="rect">
            <a:avLst/>
          </a:prstGeom>
        </p:spPr>
      </p:pic>
    </p:spTree>
    <p:extLst>
      <p:ext uri="{BB962C8B-B14F-4D97-AF65-F5344CB8AC3E}">
        <p14:creationId xmlns:p14="http://schemas.microsoft.com/office/powerpoint/2010/main" val="426444258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0CE850-607E-3DB1-E6B0-841DF0C4FFD1}"/>
              </a:ext>
            </a:extLst>
          </p:cNvPr>
          <p:cNvSpPr txBox="1"/>
          <p:nvPr/>
        </p:nvSpPr>
        <p:spPr>
          <a:xfrm>
            <a:off x="1164656" y="1602254"/>
            <a:ext cx="6814687" cy="1938992"/>
          </a:xfrm>
          <a:prstGeom prst="rect">
            <a:avLst/>
          </a:prstGeom>
          <a:noFill/>
        </p:spPr>
        <p:txBody>
          <a:bodyPr wrap="none" rtlCol="0">
            <a:spAutoFit/>
          </a:bodyPr>
          <a:lstStyle/>
          <a:p>
            <a:pPr algn="ctr"/>
            <a:r>
              <a:rPr lang="en-US" sz="6000" dirty="0">
                <a:solidFill>
                  <a:schemeClr val="bg1"/>
                </a:solidFill>
                <a:latin typeface="Apple Chancery" panose="03020702040506060504" pitchFamily="66" charset="-79"/>
                <a:cs typeface="Apple Chancery" panose="03020702040506060504" pitchFamily="66" charset="-79"/>
              </a:rPr>
              <a:t>End of </a:t>
            </a:r>
            <a:r>
              <a:rPr lang="en-US" sz="6000" dirty="0">
                <a:solidFill>
                  <a:srgbClr val="FF0000"/>
                </a:solidFill>
                <a:latin typeface="Apple Chancery" panose="03020702040506060504" pitchFamily="66" charset="-79"/>
                <a:cs typeface="Apple Chancery" panose="03020702040506060504" pitchFamily="66" charset="-79"/>
              </a:rPr>
              <a:t>Complete</a:t>
            </a:r>
          </a:p>
          <a:p>
            <a:pPr algn="ctr"/>
            <a:r>
              <a:rPr lang="en-US" sz="6000" dirty="0">
                <a:solidFill>
                  <a:srgbClr val="FFFF00"/>
                </a:solidFill>
                <a:latin typeface="Apple Chancery" panose="03020702040506060504" pitchFamily="66" charset="-79"/>
                <a:cs typeface="Apple Chancery" panose="03020702040506060504" pitchFamily="66" charset="-79"/>
              </a:rPr>
              <a:t>Trademarks Review</a:t>
            </a:r>
            <a:endParaRPr lang="en-US" sz="6000" dirty="0">
              <a:solidFill>
                <a:srgbClr val="FFFF00"/>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214503481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Picture 2">
            <a:extLst>
              <a:ext uri="{FF2B5EF4-FFF2-40B4-BE49-F238E27FC236}">
                <a16:creationId xmlns:a16="http://schemas.microsoft.com/office/drawing/2014/main" id="{EE370076-9638-A05B-EABB-D3B81D3AE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838200"/>
            <a:ext cx="36957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36475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2429E-6B7C-9C54-B0DA-0DBD715C72C7}"/>
            </a:ext>
          </a:extLst>
        </p:cNvPr>
        <p:cNvGrpSpPr/>
        <p:nvPr/>
      </p:nvGrpSpPr>
      <p:grpSpPr>
        <a:xfrm>
          <a:off x="0" y="0"/>
          <a:ext cx="0" cy="0"/>
          <a:chOff x="0" y="0"/>
          <a:chExt cx="0" cy="0"/>
        </a:xfrm>
      </p:grpSpPr>
      <p:sp>
        <p:nvSpPr>
          <p:cNvPr id="94209" name="Content Placeholder 2">
            <a:extLst>
              <a:ext uri="{FF2B5EF4-FFF2-40B4-BE49-F238E27FC236}">
                <a16:creationId xmlns:a16="http://schemas.microsoft.com/office/drawing/2014/main" id="{D0C16F4B-E10A-29AF-BF49-E46CE2163B3D}"/>
              </a:ext>
            </a:extLst>
          </p:cNvPr>
          <p:cNvSpPr>
            <a:spLocks noGrp="1" noChangeArrowheads="1"/>
          </p:cNvSpPr>
          <p:nvPr>
            <p:ph sz="quarter" idx="10"/>
          </p:nvPr>
        </p:nvSpPr>
        <p:spPr bwMode="auto">
          <a:xfrm>
            <a:off x="1444625" y="336550"/>
            <a:ext cx="6232525" cy="414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Now</a:t>
            </a:r>
            <a:r>
              <a:rPr lang="en-US" altLang="en-US" sz="3300">
                <a:solidFill>
                  <a:srgbClr val="FF0000"/>
                </a:solidFill>
                <a:latin typeface="P22 Typewriter"/>
                <a:ea typeface="P22 Typewriter"/>
                <a:cs typeface="P22 Typewriter"/>
              </a:rPr>
              <a:t>,</a:t>
            </a:r>
            <a:r>
              <a:rPr lang="en-US" altLang="en-US" sz="3300">
                <a:solidFill>
                  <a:srgbClr val="FFFF00"/>
                </a:solidFill>
                <a:latin typeface="P22 Typewriter"/>
                <a:ea typeface="P22 Typewriter"/>
                <a:cs typeface="P22 Typewriter"/>
              </a:rPr>
              <a:t> to our regularly </a:t>
            </a:r>
          </a:p>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scheduled programming</a:t>
            </a:r>
            <a:r>
              <a:rPr lang="en-US" altLang="en-US" sz="3300">
                <a:solidFill>
                  <a:srgbClr val="FF0000"/>
                </a:solidFill>
                <a:latin typeface="P22 Typewriter"/>
                <a:ea typeface="P22 Typewriter"/>
                <a:cs typeface="P22 Typewriter"/>
              </a:rPr>
              <a:t>…</a:t>
            </a:r>
          </a:p>
        </p:txBody>
      </p:sp>
      <p:pic>
        <p:nvPicPr>
          <p:cNvPr id="94210" name="Content Placeholder 3" descr="file7991274103168.jpg">
            <a:extLst>
              <a:ext uri="{FF2B5EF4-FFF2-40B4-BE49-F238E27FC236}">
                <a16:creationId xmlns:a16="http://schemas.microsoft.com/office/drawing/2014/main" id="{7B7E7C30-041D-DE4A-C1F8-518A86C4E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 r="-124"/>
          <a:stretch>
            <a:fillRect/>
          </a:stretch>
        </p:blipFill>
        <p:spPr bwMode="auto">
          <a:xfrm>
            <a:off x="2638425" y="1612900"/>
            <a:ext cx="386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00771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a:extLst>
              <a:ext uri="{FF2B5EF4-FFF2-40B4-BE49-F238E27FC236}">
                <a16:creationId xmlns:a16="http://schemas.microsoft.com/office/drawing/2014/main" id="{B2F4C5E6-6AD1-BE3E-D170-BACA76B4339C}"/>
              </a:ext>
            </a:extLst>
          </p:cNvPr>
          <p:cNvSpPr>
            <a:spLocks noGrp="1" noChangeArrowheads="1"/>
          </p:cNvSpPr>
          <p:nvPr>
            <p:ph type="title"/>
          </p:nvPr>
        </p:nvSpPr>
        <p:spPr bwMode="auto">
          <a:xfrm>
            <a:off x="1485900" y="841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On with the show</a:t>
            </a:r>
            <a:r>
              <a:rPr lang="en-US" altLang="en-US">
                <a:solidFill>
                  <a:srgbClr val="FF0000"/>
                </a:solidFill>
              </a:rPr>
              <a:t>…</a:t>
            </a:r>
          </a:p>
        </p:txBody>
      </p:sp>
      <p:pic>
        <p:nvPicPr>
          <p:cNvPr id="291842" name="Picture 2">
            <a:extLst>
              <a:ext uri="{FF2B5EF4-FFF2-40B4-BE49-F238E27FC236}">
                <a16:creationId xmlns:a16="http://schemas.microsoft.com/office/drawing/2014/main" id="{A989CF68-42AB-E79A-B13E-1E84014FE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155700"/>
            <a:ext cx="452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43748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0" name="Picture 7">
            <a:extLst>
              <a:ext uri="{FF2B5EF4-FFF2-40B4-BE49-F238E27FC236}">
                <a16:creationId xmlns:a16="http://schemas.microsoft.com/office/drawing/2014/main" id="{DFF92643-C037-06AD-FEB2-111AA4F33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00" y="1203325"/>
            <a:ext cx="3098800"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131" name="TextBox 3">
            <a:extLst>
              <a:ext uri="{FF2B5EF4-FFF2-40B4-BE49-F238E27FC236}">
                <a16:creationId xmlns:a16="http://schemas.microsoft.com/office/drawing/2014/main" id="{A8245843-5FFA-39CD-44BF-18B4653DABEA}"/>
              </a:ext>
            </a:extLst>
          </p:cNvPr>
          <p:cNvSpPr txBox="1">
            <a:spLocks noChangeArrowheads="1"/>
          </p:cNvSpPr>
          <p:nvPr/>
        </p:nvSpPr>
        <p:spPr bwMode="auto">
          <a:xfrm>
            <a:off x="3311525" y="4424363"/>
            <a:ext cx="2520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FF00"/>
                </a:solidFill>
              </a:rPr>
              <a:t>Trademarks</a:t>
            </a:r>
            <a:endParaRPr lang="en-US" altLang="en-US" sz="3200">
              <a:solidFill>
                <a:srgbClr val="002040"/>
              </a:solidFill>
            </a:endParaRPr>
          </a:p>
        </p:txBody>
      </p:sp>
      <p:sp>
        <p:nvSpPr>
          <p:cNvPr id="2" name="Title 1">
            <a:extLst>
              <a:ext uri="{FF2B5EF4-FFF2-40B4-BE49-F238E27FC236}">
                <a16:creationId xmlns:a16="http://schemas.microsoft.com/office/drawing/2014/main" id="{4E456D02-E0F0-9DF2-6A21-14FCB0207D3A}"/>
              </a:ext>
            </a:extLst>
          </p:cNvPr>
          <p:cNvSpPr>
            <a:spLocks noGrp="1"/>
          </p:cNvSpPr>
          <p:nvPr>
            <p:ph type="title"/>
          </p:nvPr>
        </p:nvSpPr>
        <p:spPr>
          <a:xfrm>
            <a:off x="457200" y="133350"/>
            <a:ext cx="8229600" cy="949325"/>
          </a:xfrm>
        </p:spPr>
        <p:txBody>
          <a:bodyPr>
            <a:noAutofit/>
          </a:bodyPr>
          <a:lstStyle/>
          <a:p>
            <a:r>
              <a:rPr lang="en-US" sz="6000" b="1" dirty="0">
                <a:solidFill>
                  <a:srgbClr val="00B0F0"/>
                </a:solidFill>
                <a:latin typeface="APPLE CHANCERY" panose="03020702040506060504" pitchFamily="66" charset="-79"/>
                <a:cs typeface="APPLE CHANCERY" panose="03020702040506060504" pitchFamily="66" charset="-79"/>
              </a:rPr>
              <a:t>Continuing</a:t>
            </a:r>
          </a:p>
        </p:txBody>
      </p:sp>
    </p:spTree>
    <p:extLst>
      <p:ext uri="{BB962C8B-B14F-4D97-AF65-F5344CB8AC3E}">
        <p14:creationId xmlns:p14="http://schemas.microsoft.com/office/powerpoint/2010/main" val="16788092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Box 1">
            <a:extLst>
              <a:ext uri="{FF2B5EF4-FFF2-40B4-BE49-F238E27FC236}">
                <a16:creationId xmlns:a16="http://schemas.microsoft.com/office/drawing/2014/main" id="{CD06953E-8598-DE13-5CCD-5958D37AF12D}"/>
              </a:ext>
            </a:extLst>
          </p:cNvPr>
          <p:cNvSpPr txBox="1">
            <a:spLocks noChangeArrowheads="1"/>
          </p:cNvSpPr>
          <p:nvPr/>
        </p:nvSpPr>
        <p:spPr bwMode="auto">
          <a:xfrm>
            <a:off x="1082903" y="267494"/>
            <a:ext cx="69781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Really</a:t>
            </a:r>
            <a:r>
              <a:rPr kumimoji="0" lang="en-US" altLang="en-US" sz="6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Random Notes</a:t>
            </a:r>
            <a:endParaRPr kumimoji="0" lang="en-US" alt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142338" name="Picture 4">
            <a:extLst>
              <a:ext uri="{FF2B5EF4-FFF2-40B4-BE49-F238E27FC236}">
                <a16:creationId xmlns:a16="http://schemas.microsoft.com/office/drawing/2014/main" id="{2F6EB971-2CE8-7605-9FC6-E8794858C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126" y="1563638"/>
            <a:ext cx="266574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56484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advertisement&#10;&#10;Description automatically generated">
            <a:extLst>
              <a:ext uri="{FF2B5EF4-FFF2-40B4-BE49-F238E27FC236}">
                <a16:creationId xmlns:a16="http://schemas.microsoft.com/office/drawing/2014/main" id="{589DA62A-464D-84CA-008E-B94D16439FFE}"/>
              </a:ext>
            </a:extLst>
          </p:cNvPr>
          <p:cNvPicPr>
            <a:picLocks noChangeAspect="1"/>
          </p:cNvPicPr>
          <p:nvPr/>
        </p:nvPicPr>
        <p:blipFill>
          <a:blip r:embed="rId2"/>
          <a:stretch>
            <a:fillRect/>
          </a:stretch>
        </p:blipFill>
        <p:spPr>
          <a:xfrm>
            <a:off x="3131840" y="949978"/>
            <a:ext cx="2880320" cy="4108587"/>
          </a:xfrm>
          <a:prstGeom prst="rect">
            <a:avLst/>
          </a:prstGeom>
        </p:spPr>
      </p:pic>
      <p:sp>
        <p:nvSpPr>
          <p:cNvPr id="4" name="TextBox 3">
            <a:extLst>
              <a:ext uri="{FF2B5EF4-FFF2-40B4-BE49-F238E27FC236}">
                <a16:creationId xmlns:a16="http://schemas.microsoft.com/office/drawing/2014/main" id="{D8EA7C97-D21B-BBBC-DE9E-13C9AD59DFDE}"/>
              </a:ext>
            </a:extLst>
          </p:cNvPr>
          <p:cNvSpPr txBox="1"/>
          <p:nvPr/>
        </p:nvSpPr>
        <p:spPr>
          <a:xfrm>
            <a:off x="1921274" y="22182"/>
            <a:ext cx="5301451" cy="830997"/>
          </a:xfrm>
          <a:prstGeom prst="rect">
            <a:avLst/>
          </a:prstGeom>
          <a:noFill/>
        </p:spPr>
        <p:txBody>
          <a:bodyPr wrap="none" rtlCol="0">
            <a:spAutoFit/>
          </a:bodyPr>
          <a:lstStyle/>
          <a:p>
            <a:r>
              <a:rPr lang="en-US" dirty="0">
                <a:solidFill>
                  <a:srgbClr val="92D050"/>
                </a:solidFill>
              </a:rPr>
              <a:t>Just because </a:t>
            </a:r>
            <a:r>
              <a:rPr lang="en-US" dirty="0">
                <a:solidFill>
                  <a:srgbClr val="00B0F0"/>
                </a:solidFill>
              </a:rPr>
              <a:t>you have a brand</a:t>
            </a:r>
            <a:r>
              <a:rPr lang="en-US" dirty="0">
                <a:solidFill>
                  <a:schemeClr val="bg1"/>
                </a:solidFill>
              </a:rPr>
              <a:t>,</a:t>
            </a:r>
            <a:r>
              <a:rPr lang="en-US" dirty="0">
                <a:solidFill>
                  <a:srgbClr val="00B0F0"/>
                </a:solidFill>
              </a:rPr>
              <a:t> </a:t>
            </a:r>
          </a:p>
          <a:p>
            <a:r>
              <a:rPr lang="en-US" dirty="0">
                <a:solidFill>
                  <a:srgbClr val="92D050"/>
                </a:solidFill>
              </a:rPr>
              <a:t>doesn</a:t>
            </a:r>
            <a:r>
              <a:rPr lang="en-US" dirty="0">
                <a:solidFill>
                  <a:schemeClr val="bg1"/>
                </a:solidFill>
              </a:rPr>
              <a:t>’</a:t>
            </a:r>
            <a:r>
              <a:rPr lang="en-US" dirty="0">
                <a:solidFill>
                  <a:srgbClr val="92D050"/>
                </a:solidFill>
              </a:rPr>
              <a:t>t mean </a:t>
            </a:r>
            <a:r>
              <a:rPr lang="en-US" dirty="0">
                <a:solidFill>
                  <a:srgbClr val="00B0F0"/>
                </a:solidFill>
              </a:rPr>
              <a:t>you must always use it</a:t>
            </a:r>
            <a:r>
              <a:rPr lang="en-US" dirty="0">
                <a:solidFill>
                  <a:schemeClr val="bg1"/>
                </a:solidFill>
              </a:rPr>
              <a:t>!</a:t>
            </a:r>
          </a:p>
        </p:txBody>
      </p:sp>
    </p:spTree>
    <p:extLst>
      <p:ext uri="{BB962C8B-B14F-4D97-AF65-F5344CB8AC3E}">
        <p14:creationId xmlns:p14="http://schemas.microsoft.com/office/powerpoint/2010/main" val="139480937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D28ADA-DBFA-3797-1E64-0BFECB264EB5}"/>
              </a:ext>
            </a:extLst>
          </p:cNvPr>
          <p:cNvSpPr txBox="1"/>
          <p:nvPr/>
        </p:nvSpPr>
        <p:spPr>
          <a:xfrm>
            <a:off x="1094830" y="123478"/>
            <a:ext cx="6954340" cy="707886"/>
          </a:xfrm>
          <a:prstGeom prst="rect">
            <a:avLst/>
          </a:prstGeom>
          <a:noFill/>
        </p:spPr>
        <p:txBody>
          <a:bodyPr wrap="none" rtlCol="0">
            <a:spAutoFit/>
          </a:bodyPr>
          <a:lstStyle/>
          <a:p>
            <a:r>
              <a:rPr lang="en-US" sz="4000" dirty="0">
                <a:solidFill>
                  <a:srgbClr val="00B0F0"/>
                </a:solidFill>
              </a:rPr>
              <a:t>Was this</a:t>
            </a:r>
            <a:r>
              <a:rPr lang="en-US" sz="4000" dirty="0">
                <a:solidFill>
                  <a:srgbClr val="92D050"/>
                </a:solidFill>
              </a:rPr>
              <a:t> properly </a:t>
            </a:r>
            <a:r>
              <a:rPr lang="en-US" sz="4000" dirty="0">
                <a:solidFill>
                  <a:srgbClr val="00B0F0"/>
                </a:solidFill>
              </a:rPr>
              <a:t>authorized</a:t>
            </a:r>
            <a:r>
              <a:rPr lang="en-US" sz="4000" dirty="0">
                <a:solidFill>
                  <a:srgbClr val="92D050"/>
                </a:solidFill>
              </a:rPr>
              <a:t>?</a:t>
            </a:r>
          </a:p>
        </p:txBody>
      </p:sp>
      <p:pic>
        <p:nvPicPr>
          <p:cNvPr id="4" name="Picture 3" descr="A blue and green jersey with white numbers&#10;&#10;Description automatically generated">
            <a:extLst>
              <a:ext uri="{FF2B5EF4-FFF2-40B4-BE49-F238E27FC236}">
                <a16:creationId xmlns:a16="http://schemas.microsoft.com/office/drawing/2014/main" id="{F7D500C8-349D-27FD-C022-83B4C0396E70}"/>
              </a:ext>
            </a:extLst>
          </p:cNvPr>
          <p:cNvPicPr>
            <a:picLocks noChangeAspect="1"/>
          </p:cNvPicPr>
          <p:nvPr/>
        </p:nvPicPr>
        <p:blipFill>
          <a:blip r:embed="rId2"/>
          <a:stretch>
            <a:fillRect/>
          </a:stretch>
        </p:blipFill>
        <p:spPr>
          <a:xfrm>
            <a:off x="1295636" y="1159106"/>
            <a:ext cx="2630891" cy="3507854"/>
          </a:xfrm>
          <a:prstGeom prst="rect">
            <a:avLst/>
          </a:prstGeom>
        </p:spPr>
      </p:pic>
      <p:pic>
        <p:nvPicPr>
          <p:cNvPr id="6" name="Picture 5" descr="A jacket on a swinger&#10;&#10;Description automatically generated">
            <a:extLst>
              <a:ext uri="{FF2B5EF4-FFF2-40B4-BE49-F238E27FC236}">
                <a16:creationId xmlns:a16="http://schemas.microsoft.com/office/drawing/2014/main" id="{1A5F91E4-CB43-1D2B-9468-6991B100FD85}"/>
              </a:ext>
            </a:extLst>
          </p:cNvPr>
          <p:cNvPicPr>
            <a:picLocks noChangeAspect="1"/>
          </p:cNvPicPr>
          <p:nvPr/>
        </p:nvPicPr>
        <p:blipFill>
          <a:blip r:embed="rId3"/>
          <a:stretch>
            <a:fillRect/>
          </a:stretch>
        </p:blipFill>
        <p:spPr>
          <a:xfrm>
            <a:off x="5121787" y="1112833"/>
            <a:ext cx="2700300" cy="3600400"/>
          </a:xfrm>
          <a:prstGeom prst="rect">
            <a:avLst/>
          </a:prstGeom>
        </p:spPr>
      </p:pic>
    </p:spTree>
    <p:extLst>
      <p:ext uri="{BB962C8B-B14F-4D97-AF65-F5344CB8AC3E}">
        <p14:creationId xmlns:p14="http://schemas.microsoft.com/office/powerpoint/2010/main" val="38469010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7CA44-9DBF-BC16-19A5-B0D7D4D2FE4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04536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E247774B-C3BF-67BA-3208-AFDC9B0A2AFC}"/>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36CAB712-C55F-7C40-4B1B-6F4FDFB6C81B}"/>
              </a:ext>
            </a:extLst>
          </p:cNvPr>
          <p:cNvPicPr>
            <a:picLocks noGrp="1" noChangeAspect="1"/>
          </p:cNvPicPr>
          <p:nvPr>
            <p:ph idx="1"/>
          </p:nvPr>
        </p:nvPicPr>
        <p:blipFill>
          <a:blip r:embed="rId2"/>
          <a:stretch>
            <a:fillRect/>
          </a:stretch>
        </p:blipFill>
        <p:spPr/>
      </p:pic>
      <p:pic>
        <p:nvPicPr>
          <p:cNvPr id="50179" name="Picture 6" descr="Graphical user interface, text, application, email&#10;&#10;Description automatically generated">
            <a:extLst>
              <a:ext uri="{FF2B5EF4-FFF2-40B4-BE49-F238E27FC236}">
                <a16:creationId xmlns:a16="http://schemas.microsoft.com/office/drawing/2014/main" id="{E3C9D9C5-C76F-5639-265A-066C3F409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609600"/>
            <a:ext cx="59309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FBAFE7DC-8B7D-920D-9725-CB819FF57E34}"/>
                  </a:ext>
                </a:extLst>
              </p14:cNvPr>
              <p14:cNvContentPartPr/>
              <p14:nvPr/>
            </p14:nvContentPartPr>
            <p14:xfrm>
              <a:off x="4876252" y="3198500"/>
              <a:ext cx="438840" cy="758520"/>
            </p14:xfrm>
          </p:contentPart>
        </mc:Choice>
        <mc:Fallback xmlns="">
          <p:pic>
            <p:nvPicPr>
              <p:cNvPr id="8" name="Ink 7">
                <a:extLst>
                  <a:ext uri="{FF2B5EF4-FFF2-40B4-BE49-F238E27FC236}">
                    <a16:creationId xmlns:a16="http://schemas.microsoft.com/office/drawing/2014/main" id="{FBAFE7DC-8B7D-920D-9725-CB819FF57E34}"/>
                  </a:ext>
                </a:extLst>
              </p:cNvPr>
              <p:cNvPicPr/>
              <p:nvPr/>
            </p:nvPicPr>
            <p:blipFill>
              <a:blip r:embed="rId4"/>
              <a:stretch>
                <a:fillRect/>
              </a:stretch>
            </p:blipFill>
            <p:spPr>
              <a:xfrm>
                <a:off x="4867259" y="3189500"/>
                <a:ext cx="456466" cy="776160"/>
              </a:xfrm>
              <a:prstGeom prst="rect">
                <a:avLst/>
              </a:prstGeom>
            </p:spPr>
          </p:pic>
        </mc:Fallback>
      </mc:AlternateContent>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itle 1">
            <a:extLst>
              <a:ext uri="{FF2B5EF4-FFF2-40B4-BE49-F238E27FC236}">
                <a16:creationId xmlns:a16="http://schemas.microsoft.com/office/drawing/2014/main" id="{1C17735D-AF01-A06E-7D01-40F0A32E639A}"/>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17442" name="Content Placeholder 3" descr="Crystal_Project_pause-queue.png">
            <a:extLst>
              <a:ext uri="{FF2B5EF4-FFF2-40B4-BE49-F238E27FC236}">
                <a16:creationId xmlns:a16="http://schemas.microsoft.com/office/drawing/2014/main" id="{CD8855E3-BD69-4B33-39E1-43CE40514E1D}"/>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3" name="Content Placeholder 3" descr="Crystal_Project_pause-queue.png">
            <a:extLst>
              <a:ext uri="{FF2B5EF4-FFF2-40B4-BE49-F238E27FC236}">
                <a16:creationId xmlns:a16="http://schemas.microsoft.com/office/drawing/2014/main" id="{521CB0B1-87D6-2C2C-CFF0-77EDB5645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10520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BCD6A3-5965-E7C2-870A-647D44DAAB77}"/>
              </a:ext>
            </a:extLst>
          </p:cNvPr>
          <p:cNvSpPr>
            <a:spLocks noGrp="1"/>
          </p:cNvSpPr>
          <p:nvPr>
            <p:ph type="title"/>
          </p:nvPr>
        </p:nvSpPr>
        <p:spPr>
          <a:xfrm>
            <a:off x="796925" y="123825"/>
            <a:ext cx="7550150" cy="7556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b="1" dirty="0"/>
          </a:p>
        </p:txBody>
      </p:sp>
      <p:sp>
        <p:nvSpPr>
          <p:cNvPr id="2" name="Content Placeholder 1">
            <a:extLst>
              <a:ext uri="{FF2B5EF4-FFF2-40B4-BE49-F238E27FC236}">
                <a16:creationId xmlns:a16="http://schemas.microsoft.com/office/drawing/2014/main" id="{01893874-26AE-F952-E087-565699CEFAF6}"/>
              </a:ext>
            </a:extLst>
          </p:cNvPr>
          <p:cNvSpPr>
            <a:spLocks noGrp="1"/>
          </p:cNvSpPr>
          <p:nvPr>
            <p:ph idx="1"/>
          </p:nvPr>
        </p:nvSpPr>
        <p:spPr>
          <a:xfrm>
            <a:off x="358775" y="1106488"/>
            <a:ext cx="8426450" cy="3913187"/>
          </a:xfrm>
        </p:spPr>
        <p:txBody>
          <a:bodyPr>
            <a:normAutofit fontScale="25000" lnSpcReduction="20000"/>
          </a:bodyPr>
          <a:lstStyle/>
          <a:p>
            <a:pPr>
              <a:defRPr/>
            </a:pPr>
            <a:r>
              <a:rPr lang="en-US" sz="7800" dirty="0">
                <a:solidFill>
                  <a:srgbClr val="FFFF00"/>
                </a:solidFill>
              </a:rPr>
              <a:t>Four main provisions </a:t>
            </a:r>
            <a:r>
              <a:rPr lang="en-US" sz="7800" dirty="0">
                <a:solidFill>
                  <a:schemeClr val="bg1"/>
                </a:solidFill>
              </a:rPr>
              <a:t>in the TMA that address TM </a:t>
            </a:r>
            <a:r>
              <a:rPr lang="en-US" sz="7800" dirty="0">
                <a:solidFill>
                  <a:srgbClr val="FF0000"/>
                </a:solidFill>
              </a:rPr>
              <a:t>infringement</a:t>
            </a:r>
          </a:p>
          <a:p>
            <a:pPr lvl="1">
              <a:buFont typeface="Courier New" panose="02070309020205020404" pitchFamily="49" charset="0"/>
              <a:buChar char="o"/>
              <a:defRPr/>
            </a:pPr>
            <a:r>
              <a:rPr lang="en-US" sz="7800" dirty="0">
                <a:solidFill>
                  <a:srgbClr val="FF0000"/>
                </a:solidFill>
              </a:rPr>
              <a:t>S. 7</a:t>
            </a:r>
            <a:r>
              <a:rPr lang="en-US" sz="7800" dirty="0">
                <a:solidFill>
                  <a:schemeClr val="bg1"/>
                </a:solidFill>
              </a:rPr>
              <a:t>: provides protection against </a:t>
            </a:r>
            <a:r>
              <a:rPr lang="en-US" sz="7800" dirty="0">
                <a:solidFill>
                  <a:srgbClr val="FF0000"/>
                </a:solidFill>
              </a:rPr>
              <a:t>passing off</a:t>
            </a:r>
            <a:r>
              <a:rPr lang="en-US" sz="7800" dirty="0">
                <a:solidFill>
                  <a:schemeClr val="bg1"/>
                </a:solidFill>
              </a:rPr>
              <a:t>; applies to </a:t>
            </a:r>
            <a:r>
              <a:rPr lang="en-US" sz="7800" dirty="0">
                <a:solidFill>
                  <a:srgbClr val="FF0000"/>
                </a:solidFill>
              </a:rPr>
              <a:t>both</a:t>
            </a:r>
            <a:r>
              <a:rPr lang="en-US" sz="7800" dirty="0">
                <a:solidFill>
                  <a:srgbClr val="FFFF00"/>
                </a:solidFill>
              </a:rPr>
              <a:t> registered </a:t>
            </a:r>
            <a:r>
              <a:rPr lang="en-US" sz="7800" dirty="0">
                <a:solidFill>
                  <a:schemeClr val="bg1"/>
                </a:solidFill>
              </a:rPr>
              <a:t>and </a:t>
            </a:r>
            <a:r>
              <a:rPr lang="en-US" sz="7800" dirty="0">
                <a:solidFill>
                  <a:srgbClr val="FFFF00"/>
                </a:solidFill>
              </a:rPr>
              <a:t>unregistered marks</a:t>
            </a:r>
          </a:p>
          <a:p>
            <a:pPr lvl="1">
              <a:buFont typeface="Courier New" panose="02070309020205020404" pitchFamily="49" charset="0"/>
              <a:buChar char="o"/>
              <a:defRPr/>
            </a:pPr>
            <a:r>
              <a:rPr lang="en-US" sz="7800" dirty="0">
                <a:solidFill>
                  <a:srgbClr val="FF0000"/>
                </a:solidFill>
              </a:rPr>
              <a:t>S. 19</a:t>
            </a:r>
            <a:r>
              <a:rPr lang="en-US" sz="7800" dirty="0">
                <a:solidFill>
                  <a:schemeClr val="bg1"/>
                </a:solidFill>
              </a:rPr>
              <a:t>: governs use of precise TM registered for same wares and services</a:t>
            </a:r>
          </a:p>
          <a:p>
            <a:pPr lvl="1">
              <a:buFont typeface="Courier New" panose="02070309020205020404" pitchFamily="49" charset="0"/>
              <a:buChar char="o"/>
              <a:defRPr/>
            </a:pPr>
            <a:r>
              <a:rPr lang="en-US" sz="7800" dirty="0">
                <a:solidFill>
                  <a:srgbClr val="FF0000"/>
                </a:solidFill>
              </a:rPr>
              <a:t>S. 20</a:t>
            </a:r>
            <a:r>
              <a:rPr lang="en-US" sz="7800" dirty="0">
                <a:solidFill>
                  <a:schemeClr val="bg1"/>
                </a:solidFill>
              </a:rPr>
              <a:t>: deals with confusing uses of TMs</a:t>
            </a:r>
          </a:p>
          <a:p>
            <a:pPr lvl="1">
              <a:buFont typeface="Courier New" panose="02070309020205020404" pitchFamily="49" charset="0"/>
              <a:buChar char="o"/>
              <a:defRPr/>
            </a:pPr>
            <a:r>
              <a:rPr lang="en-US" sz="7800" dirty="0">
                <a:solidFill>
                  <a:srgbClr val="FF0000"/>
                </a:solidFill>
              </a:rPr>
              <a:t>S. 22</a:t>
            </a:r>
            <a:r>
              <a:rPr lang="en-US" sz="7800" dirty="0">
                <a:solidFill>
                  <a:schemeClr val="bg1"/>
                </a:solidFill>
              </a:rPr>
              <a:t>: governs uses that depreciate value of goodwill</a:t>
            </a:r>
            <a:r>
              <a:rPr lang="en-CA" sz="7800" dirty="0"/>
              <a:t> </a:t>
            </a:r>
          </a:p>
          <a:p>
            <a:pPr>
              <a:defRPr/>
            </a:pPr>
            <a:r>
              <a:rPr lang="en-CA" sz="7800" dirty="0">
                <a:solidFill>
                  <a:srgbClr val="FF0000"/>
                </a:solidFill>
              </a:rPr>
              <a:t>Only S. 7 </a:t>
            </a:r>
            <a:r>
              <a:rPr lang="en-CA" sz="7800" dirty="0">
                <a:solidFill>
                  <a:schemeClr val="bg1"/>
                </a:solidFill>
              </a:rPr>
              <a:t>provides </a:t>
            </a:r>
            <a:r>
              <a:rPr lang="en-CA" sz="7800" dirty="0">
                <a:solidFill>
                  <a:srgbClr val="FF0000"/>
                </a:solidFill>
              </a:rPr>
              <a:t>protection for UNREGISTERED MARKS </a:t>
            </a:r>
            <a:r>
              <a:rPr lang="en-CA" sz="7800" dirty="0">
                <a:solidFill>
                  <a:schemeClr val="bg1"/>
                </a:solidFill>
              </a:rPr>
              <a:t>– s. 7. This section </a:t>
            </a:r>
            <a:r>
              <a:rPr lang="en-CA" sz="7800" dirty="0">
                <a:solidFill>
                  <a:srgbClr val="FFFF00"/>
                </a:solidFill>
              </a:rPr>
              <a:t>applies to both registered and unregistered </a:t>
            </a:r>
            <a:r>
              <a:rPr lang="en-CA" sz="7800" dirty="0">
                <a:solidFill>
                  <a:schemeClr val="bg1"/>
                </a:solidFill>
              </a:rPr>
              <a:t>marks and provides protection against passing off. It can be understood as the codification of the two main types of passing off…</a:t>
            </a:r>
          </a:p>
          <a:p>
            <a:pPr>
              <a:defRPr/>
            </a:pPr>
            <a:r>
              <a:rPr lang="en-CA" sz="7800" dirty="0">
                <a:solidFill>
                  <a:schemeClr val="bg1"/>
                </a:solidFill>
              </a:rPr>
              <a:t>The other three provisions – ss. 19, 20, and 22 - </a:t>
            </a:r>
            <a:r>
              <a:rPr lang="en-CA" sz="7800" b="1" dirty="0">
                <a:solidFill>
                  <a:srgbClr val="FF0000"/>
                </a:solidFill>
              </a:rPr>
              <a:t>ONLY</a:t>
            </a:r>
            <a:r>
              <a:rPr lang="en-CA" sz="7800" dirty="0">
                <a:solidFill>
                  <a:srgbClr val="FF0000"/>
                </a:solidFill>
              </a:rPr>
              <a:t> apply </a:t>
            </a:r>
            <a:r>
              <a:rPr lang="en-CA" sz="7800" dirty="0">
                <a:solidFill>
                  <a:srgbClr val="FFFF00"/>
                </a:solidFill>
              </a:rPr>
              <a:t>to registered TMs</a:t>
            </a:r>
            <a:r>
              <a:rPr lang="en-CA" sz="7800" dirty="0">
                <a:solidFill>
                  <a:schemeClr val="bg1"/>
                </a:solidFill>
              </a:rPr>
              <a:t>. </a:t>
            </a:r>
          </a:p>
          <a:p>
            <a:pPr marL="0" indent="0">
              <a:buFont typeface="Arial" panose="020B0604020202020204" pitchFamily="34" charset="0"/>
              <a:buNone/>
              <a:defRPr/>
            </a:pPr>
            <a:endParaRPr lang="en-US" dirty="0"/>
          </a:p>
        </p:txBody>
      </p:sp>
      <p:sp>
        <p:nvSpPr>
          <p:cNvPr id="318467" name="Slide Number Placeholder 3">
            <a:extLst>
              <a:ext uri="{FF2B5EF4-FFF2-40B4-BE49-F238E27FC236}">
                <a16:creationId xmlns:a16="http://schemas.microsoft.com/office/drawing/2014/main" id="{ED5C66E3-5549-D8E6-B930-F3A9D1A6875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DAAAB51-06F0-E043-9F47-908C80C51FD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211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extBox 1">
            <a:extLst>
              <a:ext uri="{FF2B5EF4-FFF2-40B4-BE49-F238E27FC236}">
                <a16:creationId xmlns:a16="http://schemas.microsoft.com/office/drawing/2014/main" id="{6CE0435C-F017-92B3-7B67-886AED6499F7}"/>
              </a:ext>
            </a:extLst>
          </p:cNvPr>
          <p:cNvSpPr txBox="1">
            <a:spLocks noChangeArrowheads="1"/>
          </p:cNvSpPr>
          <p:nvPr/>
        </p:nvSpPr>
        <p:spPr bwMode="auto">
          <a:xfrm>
            <a:off x="1247775" y="268288"/>
            <a:ext cx="66484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0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593CDE1C-7AC8-2BDC-B92A-A850B9A54506}"/>
              </a:ext>
            </a:extLst>
          </p:cNvPr>
          <p:cNvSpPr txBox="1"/>
          <p:nvPr/>
        </p:nvSpPr>
        <p:spPr>
          <a:xfrm>
            <a:off x="649288" y="1203325"/>
            <a:ext cx="7845425" cy="3540125"/>
          </a:xfrm>
          <a:prstGeom prst="rect">
            <a:avLst/>
          </a:prstGeom>
          <a:noFill/>
        </p:spPr>
        <p:txBody>
          <a:bodyPr>
            <a:spAutoFit/>
          </a:bodyPr>
          <a:lstStyle/>
          <a:p>
            <a:pPr marL="0" marR="0" lvl="1"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 19</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governs use of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precise TM registered for </a:t>
            </a:r>
          </a:p>
          <a:p>
            <a:pPr marL="0" marR="0" lvl="1"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same</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wares and services</a:t>
            </a:r>
          </a:p>
          <a:p>
            <a:pPr marL="342900" marR="0" lvl="1"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Subject to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ss. 21, 32, 67</a:t>
            </a:r>
          </a:p>
          <a:p>
            <a:pPr marL="342900" marR="0" lvl="1"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 21</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p>
          <a:p>
            <a:pPr marL="642938" marR="0" lvl="2" indent="-34290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Honest, concurrent use </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of the mark</a:t>
            </a:r>
          </a:p>
          <a:p>
            <a:pPr marL="642938" marR="0" lvl="2" indent="-34290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Allows the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court to carve out space for </a:t>
            </a:r>
          </a:p>
          <a:p>
            <a:pPr marL="300038" marR="0" lvl="2"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a party’s continuing use </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of a mark</a:t>
            </a:r>
          </a:p>
          <a:p>
            <a:pPr marL="642938" marR="0" lvl="2" indent="-34290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Compromise provision</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extBox 2">
            <a:extLst>
              <a:ext uri="{FF2B5EF4-FFF2-40B4-BE49-F238E27FC236}">
                <a16:creationId xmlns:a16="http://schemas.microsoft.com/office/drawing/2014/main" id="{BFB19B47-12A3-D743-44E7-B8A867D2B74B}"/>
              </a:ext>
            </a:extLst>
          </p:cNvPr>
          <p:cNvSpPr txBox="1">
            <a:spLocks noChangeArrowheads="1"/>
          </p:cNvSpPr>
          <p:nvPr/>
        </p:nvSpPr>
        <p:spPr bwMode="auto">
          <a:xfrm>
            <a:off x="1439863" y="0"/>
            <a:ext cx="6264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0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21538" name="TextBox 3">
            <a:extLst>
              <a:ext uri="{FF2B5EF4-FFF2-40B4-BE49-F238E27FC236}">
                <a16:creationId xmlns:a16="http://schemas.microsoft.com/office/drawing/2014/main" id="{E5623AEE-0043-9613-994B-7F866410DE2C}"/>
              </a:ext>
            </a:extLst>
          </p:cNvPr>
          <p:cNvSpPr txBox="1">
            <a:spLocks noChangeArrowheads="1"/>
          </p:cNvSpPr>
          <p:nvPr/>
        </p:nvSpPr>
        <p:spPr bwMode="auto">
          <a:xfrm>
            <a:off x="576263" y="1347788"/>
            <a:ext cx="79914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1"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Rights conferred by registration</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1"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19</a:t>
            </a:r>
            <a:r>
              <a:rPr kumimoji="0" lang="en-CA" altLang="en-US" sz="2800" b="0" i="1"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r>
              <a:rPr kumimoji="0" lang="en-CA" altLang="en-US" sz="28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Subject to sections 21, 32 and 67, the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registration </a:t>
            </a:r>
            <a:r>
              <a:rPr kumimoji="0" lang="en-CA" altLang="en-US" sz="28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of a trademark in respect of any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goods or services, </a:t>
            </a:r>
            <a:r>
              <a:rPr kumimoji="0" lang="en-CA" altLang="en-US" sz="28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unless shown to be invalid</a:t>
            </a:r>
            <a:r>
              <a:rPr kumimoji="0" lang="en-CA" altLang="en-US" sz="28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gives to the owner </a:t>
            </a:r>
            <a:r>
              <a:rPr kumimoji="0" lang="en-CA" altLang="en-US" sz="28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of the trademark the </a:t>
            </a:r>
            <a:r>
              <a:rPr kumimoji="0" lang="en-CA" altLang="en-US" sz="28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exclusive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right to the use throughout Canada</a:t>
            </a:r>
            <a:r>
              <a:rPr kumimoji="0" lang="en-CA" altLang="en-US" sz="28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of the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28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 in respect of those goods or services</a:t>
            </a:r>
            <a:r>
              <a:rPr kumimoji="0" lang="en-CA" altLang="en-US" sz="28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C5EC2F-ECEC-A8CC-9A26-CC8DF12E79BE}"/>
              </a:ext>
            </a:extLst>
          </p:cNvPr>
          <p:cNvSpPr>
            <a:spLocks noGrp="1"/>
          </p:cNvSpPr>
          <p:nvPr>
            <p:ph type="title"/>
          </p:nvPr>
        </p:nvSpPr>
        <p:spPr>
          <a:xfrm>
            <a:off x="179388" y="69850"/>
            <a:ext cx="8713787" cy="525463"/>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b="1" dirty="0">
              <a:solidFill>
                <a:srgbClr val="FFFF00"/>
              </a:solidFill>
            </a:endParaRPr>
          </a:p>
        </p:txBody>
      </p:sp>
      <p:sp>
        <p:nvSpPr>
          <p:cNvPr id="2" name="Content Placeholder 1">
            <a:extLst>
              <a:ext uri="{FF2B5EF4-FFF2-40B4-BE49-F238E27FC236}">
                <a16:creationId xmlns:a16="http://schemas.microsoft.com/office/drawing/2014/main" id="{4564B195-F47F-B8B3-7CDC-E57F6CE9E342}"/>
              </a:ext>
            </a:extLst>
          </p:cNvPr>
          <p:cNvSpPr>
            <a:spLocks noGrp="1"/>
          </p:cNvSpPr>
          <p:nvPr>
            <p:ph idx="1"/>
          </p:nvPr>
        </p:nvSpPr>
        <p:spPr>
          <a:xfrm>
            <a:off x="215900" y="987425"/>
            <a:ext cx="8712200" cy="3841750"/>
          </a:xfrm>
        </p:spPr>
        <p:txBody>
          <a:bodyPr>
            <a:normAutofit fontScale="55000" lnSpcReduction="20000"/>
          </a:bodyPr>
          <a:lstStyle/>
          <a:p>
            <a:pPr>
              <a:lnSpc>
                <a:spcPct val="120000"/>
              </a:lnSpc>
              <a:defRPr/>
            </a:pPr>
            <a:r>
              <a:rPr lang="en-CA" sz="3150" dirty="0">
                <a:solidFill>
                  <a:srgbClr val="FF0000"/>
                </a:solidFill>
              </a:rPr>
              <a:t>S. 19  </a:t>
            </a:r>
            <a:r>
              <a:rPr lang="en-CA" sz="3150" dirty="0">
                <a:solidFill>
                  <a:schemeClr val="bg1"/>
                </a:solidFill>
              </a:rPr>
              <a:t>gives the owner of a TM the </a:t>
            </a:r>
            <a:r>
              <a:rPr lang="en-CA" sz="3150" dirty="0">
                <a:solidFill>
                  <a:srgbClr val="FFFF00"/>
                </a:solidFill>
              </a:rPr>
              <a:t>exclusive right to use, throughout Canada, the TM in association with those wares and services</a:t>
            </a:r>
            <a:r>
              <a:rPr lang="en-CA" sz="3150" dirty="0">
                <a:solidFill>
                  <a:schemeClr val="bg1"/>
                </a:solidFill>
              </a:rPr>
              <a:t> </a:t>
            </a:r>
            <a:r>
              <a:rPr lang="en-CA" sz="3150" dirty="0">
                <a:solidFill>
                  <a:srgbClr val="FF0000"/>
                </a:solidFill>
              </a:rPr>
              <a:t>for which it is registered</a:t>
            </a:r>
            <a:r>
              <a:rPr lang="en-CA" sz="3150" dirty="0">
                <a:solidFill>
                  <a:schemeClr val="bg1"/>
                </a:solidFill>
              </a:rPr>
              <a:t>. </a:t>
            </a:r>
          </a:p>
          <a:p>
            <a:pPr>
              <a:lnSpc>
                <a:spcPct val="120000"/>
              </a:lnSpc>
              <a:defRPr/>
            </a:pPr>
            <a:r>
              <a:rPr lang="en-CA" sz="3150" dirty="0">
                <a:solidFill>
                  <a:srgbClr val="FF0000"/>
                </a:solidFill>
              </a:rPr>
              <a:t>S. 19 only applies </a:t>
            </a:r>
            <a:r>
              <a:rPr lang="en-CA" sz="3150" dirty="0">
                <a:solidFill>
                  <a:srgbClr val="FFFF00"/>
                </a:solidFill>
              </a:rPr>
              <a:t>where someone uses EXACTLY THE SAME TM</a:t>
            </a:r>
            <a:r>
              <a:rPr lang="en-CA" sz="3150" dirty="0">
                <a:solidFill>
                  <a:schemeClr val="bg1"/>
                </a:solidFill>
              </a:rPr>
              <a:t>; and uses it in association with one of the wares or services for which the original mark is registered. </a:t>
            </a:r>
          </a:p>
          <a:p>
            <a:pPr>
              <a:lnSpc>
                <a:spcPct val="120000"/>
              </a:lnSpc>
              <a:defRPr/>
            </a:pPr>
            <a:r>
              <a:rPr lang="en-CA" sz="3150" dirty="0">
                <a:solidFill>
                  <a:schemeClr val="bg1"/>
                </a:solidFill>
              </a:rPr>
              <a:t>For example, say that </a:t>
            </a:r>
            <a:r>
              <a:rPr lang="en-CA" sz="3150" dirty="0">
                <a:solidFill>
                  <a:srgbClr val="FF0000"/>
                </a:solidFill>
              </a:rPr>
              <a:t>Coca Cola </a:t>
            </a:r>
            <a:r>
              <a:rPr lang="en-CA" sz="3150" dirty="0">
                <a:solidFill>
                  <a:schemeClr val="bg1"/>
                </a:solidFill>
              </a:rPr>
              <a:t>is </a:t>
            </a:r>
            <a:r>
              <a:rPr lang="en-CA" sz="3150" dirty="0">
                <a:solidFill>
                  <a:srgbClr val="FFFF00"/>
                </a:solidFill>
              </a:rPr>
              <a:t>registered only for soda drinks</a:t>
            </a:r>
          </a:p>
          <a:p>
            <a:pPr>
              <a:lnSpc>
                <a:spcPct val="120000"/>
              </a:lnSpc>
              <a:defRPr/>
            </a:pPr>
            <a:r>
              <a:rPr lang="en-CA" sz="3150" dirty="0">
                <a:solidFill>
                  <a:schemeClr val="bg1"/>
                </a:solidFill>
              </a:rPr>
              <a:t>If </a:t>
            </a:r>
            <a:r>
              <a:rPr lang="en-CA" sz="3150" dirty="0">
                <a:solidFill>
                  <a:srgbClr val="FFFF00"/>
                </a:solidFill>
              </a:rPr>
              <a:t>someone uses the TM Coca Cola with respect to couches</a:t>
            </a:r>
            <a:r>
              <a:rPr lang="en-CA" sz="3150" dirty="0">
                <a:solidFill>
                  <a:schemeClr val="bg1"/>
                </a:solidFill>
              </a:rPr>
              <a:t>, this would </a:t>
            </a:r>
            <a:r>
              <a:rPr lang="en-CA" sz="3150" dirty="0">
                <a:solidFill>
                  <a:srgbClr val="FFFF00"/>
                </a:solidFill>
              </a:rPr>
              <a:t>not be covered</a:t>
            </a:r>
            <a:r>
              <a:rPr lang="en-CA" sz="3150" dirty="0">
                <a:solidFill>
                  <a:schemeClr val="bg1"/>
                </a:solidFill>
              </a:rPr>
              <a:t> by s. 19.</a:t>
            </a:r>
          </a:p>
          <a:p>
            <a:pPr>
              <a:lnSpc>
                <a:spcPct val="120000"/>
              </a:lnSpc>
              <a:defRPr/>
            </a:pPr>
            <a:r>
              <a:rPr lang="en-CA" sz="3150" dirty="0">
                <a:solidFill>
                  <a:schemeClr val="bg1"/>
                </a:solidFill>
              </a:rPr>
              <a:t>As well, if someone </a:t>
            </a:r>
            <a:r>
              <a:rPr lang="en-CA" sz="3150" dirty="0">
                <a:solidFill>
                  <a:srgbClr val="FFFF00"/>
                </a:solidFill>
              </a:rPr>
              <a:t>uses the TM </a:t>
            </a:r>
            <a:r>
              <a:rPr lang="en-CA" sz="3150" dirty="0" err="1">
                <a:solidFill>
                  <a:srgbClr val="FF0000"/>
                </a:solidFill>
              </a:rPr>
              <a:t>Cocca</a:t>
            </a:r>
            <a:r>
              <a:rPr lang="en-CA" sz="3150" dirty="0">
                <a:solidFill>
                  <a:srgbClr val="FF0000"/>
                </a:solidFill>
              </a:rPr>
              <a:t> </a:t>
            </a:r>
            <a:r>
              <a:rPr lang="en-CA" sz="3150" dirty="0" err="1">
                <a:solidFill>
                  <a:srgbClr val="FF0000"/>
                </a:solidFill>
              </a:rPr>
              <a:t>Colla</a:t>
            </a:r>
            <a:r>
              <a:rPr lang="en-CA" sz="3150" dirty="0">
                <a:solidFill>
                  <a:srgbClr val="FF0000"/>
                </a:solidFill>
              </a:rPr>
              <a:t> </a:t>
            </a:r>
            <a:r>
              <a:rPr lang="en-CA" sz="3150" dirty="0">
                <a:solidFill>
                  <a:schemeClr val="bg1"/>
                </a:solidFill>
              </a:rPr>
              <a:t>(two cs, two ls) with respect to soda drinks, that would </a:t>
            </a:r>
            <a:r>
              <a:rPr lang="en-CA" sz="3150" dirty="0">
                <a:solidFill>
                  <a:srgbClr val="FFFF00"/>
                </a:solidFill>
              </a:rPr>
              <a:t>not be covered </a:t>
            </a:r>
            <a:r>
              <a:rPr lang="en-CA" sz="3150" dirty="0">
                <a:solidFill>
                  <a:schemeClr val="bg1"/>
                </a:solidFill>
              </a:rPr>
              <a:t>by s. 19.</a:t>
            </a:r>
          </a:p>
          <a:p>
            <a:pPr>
              <a:lnSpc>
                <a:spcPct val="120000"/>
              </a:lnSpc>
              <a:defRPr/>
            </a:pPr>
            <a:r>
              <a:rPr lang="en-CA" sz="3150" dirty="0">
                <a:solidFill>
                  <a:srgbClr val="FF0000"/>
                </a:solidFill>
              </a:rPr>
              <a:t>Only if </a:t>
            </a:r>
            <a:r>
              <a:rPr lang="en-CA" sz="3150" dirty="0">
                <a:solidFill>
                  <a:srgbClr val="FFFF00"/>
                </a:solidFill>
              </a:rPr>
              <a:t>a second person used the TM Coca Cola</a:t>
            </a:r>
            <a:r>
              <a:rPr lang="en-CA" sz="3150" dirty="0">
                <a:solidFill>
                  <a:schemeClr val="bg1"/>
                </a:solidFill>
              </a:rPr>
              <a:t> (same TM) with respect to soda drinks (same wares and services) </a:t>
            </a:r>
            <a:r>
              <a:rPr lang="en-CA" sz="3150" dirty="0">
                <a:solidFill>
                  <a:srgbClr val="FFFF00"/>
                </a:solidFill>
              </a:rPr>
              <a:t>that </a:t>
            </a:r>
            <a:r>
              <a:rPr lang="en-CA" sz="3150" dirty="0">
                <a:solidFill>
                  <a:srgbClr val="FF0000"/>
                </a:solidFill>
              </a:rPr>
              <a:t>S. 19 </a:t>
            </a:r>
            <a:r>
              <a:rPr lang="en-CA" sz="3150" dirty="0">
                <a:solidFill>
                  <a:srgbClr val="FFFF00"/>
                </a:solidFill>
              </a:rPr>
              <a:t>would be infringed. </a:t>
            </a:r>
          </a:p>
          <a:p>
            <a:pPr>
              <a:lnSpc>
                <a:spcPct val="120000"/>
              </a:lnSpc>
              <a:defRPr/>
            </a:pPr>
            <a:r>
              <a:rPr lang="en-CA" sz="3150" dirty="0">
                <a:solidFill>
                  <a:schemeClr val="bg1"/>
                </a:solidFill>
              </a:rPr>
              <a:t>In S. 19, it states that the rights conferred are subject to S. 21, 32, and 67... </a:t>
            </a:r>
          </a:p>
          <a:p>
            <a:pPr>
              <a:lnSpc>
                <a:spcPct val="120000"/>
              </a:lnSpc>
              <a:defRPr/>
            </a:pPr>
            <a:r>
              <a:rPr lang="en-CA" sz="3150" dirty="0">
                <a:solidFill>
                  <a:schemeClr val="bg1"/>
                </a:solidFill>
              </a:rPr>
              <a:t>Examine </a:t>
            </a:r>
            <a:r>
              <a:rPr lang="en-CA" sz="3150" dirty="0">
                <a:solidFill>
                  <a:srgbClr val="FF0000"/>
                </a:solidFill>
              </a:rPr>
              <a:t>S. 21 </a:t>
            </a:r>
            <a:r>
              <a:rPr lang="en-CA" sz="3150" dirty="0">
                <a:solidFill>
                  <a:schemeClr val="bg1"/>
                </a:solidFill>
              </a:rPr>
              <a:t>which exception refers to the </a:t>
            </a:r>
            <a:r>
              <a:rPr lang="en-CA" sz="3150" dirty="0">
                <a:solidFill>
                  <a:srgbClr val="FFFF00"/>
                </a:solidFill>
              </a:rPr>
              <a:t>Honest, Concurrent use </a:t>
            </a:r>
            <a:r>
              <a:rPr lang="en-CA" sz="3150" dirty="0">
                <a:solidFill>
                  <a:schemeClr val="bg1"/>
                </a:solidFill>
              </a:rPr>
              <a:t>of the mark. </a:t>
            </a:r>
          </a:p>
          <a:p>
            <a:pPr>
              <a:defRPr/>
            </a:pPr>
            <a:endParaRPr lang="en-US" sz="2100" dirty="0"/>
          </a:p>
        </p:txBody>
      </p:sp>
      <p:sp>
        <p:nvSpPr>
          <p:cNvPr id="322563" name="Slide Number Placeholder 3">
            <a:extLst>
              <a:ext uri="{FF2B5EF4-FFF2-40B4-BE49-F238E27FC236}">
                <a16:creationId xmlns:a16="http://schemas.microsoft.com/office/drawing/2014/main" id="{74C15D88-3766-BC50-1916-E3B04CF5D8F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56CE545-2BFD-6A45-9DA9-D8F72D7F776B}"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214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itle 5">
            <a:extLst>
              <a:ext uri="{FF2B5EF4-FFF2-40B4-BE49-F238E27FC236}">
                <a16:creationId xmlns:a16="http://schemas.microsoft.com/office/drawing/2014/main" id="{3CBE8186-756A-CB77-E396-3DCB6A623B1D}"/>
              </a:ext>
            </a:extLst>
          </p:cNvPr>
          <p:cNvSpPr>
            <a:spLocks noGrp="1" noChangeArrowheads="1"/>
          </p:cNvSpPr>
          <p:nvPr>
            <p:ph type="title"/>
          </p:nvPr>
        </p:nvSpPr>
        <p:spPr bwMode="auto">
          <a:xfrm>
            <a:off x="652463" y="0"/>
            <a:ext cx="7839075" cy="917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1B19F045-E95A-9D36-A8DA-936BB4003BE1}"/>
              </a:ext>
            </a:extLst>
          </p:cNvPr>
          <p:cNvSpPr>
            <a:spLocks noGrp="1"/>
          </p:cNvSpPr>
          <p:nvPr>
            <p:ph idx="1"/>
          </p:nvPr>
        </p:nvSpPr>
        <p:spPr>
          <a:xfrm>
            <a:off x="179388" y="1111250"/>
            <a:ext cx="8785225" cy="4032250"/>
          </a:xfrm>
        </p:spPr>
        <p:txBody>
          <a:bodyPr>
            <a:normAutofit fontScale="55000" lnSpcReduction="20000"/>
          </a:bodyPr>
          <a:lstStyle/>
          <a:p>
            <a:pPr>
              <a:lnSpc>
                <a:spcPct val="120000"/>
              </a:lnSpc>
              <a:defRPr/>
            </a:pPr>
            <a:r>
              <a:rPr lang="en-CA" dirty="0">
                <a:solidFill>
                  <a:srgbClr val="FF0000"/>
                </a:solidFill>
              </a:rPr>
              <a:t>For example</a:t>
            </a:r>
            <a:r>
              <a:rPr lang="en-CA" dirty="0">
                <a:solidFill>
                  <a:schemeClr val="bg1"/>
                </a:solidFill>
              </a:rPr>
              <a:t>: </a:t>
            </a:r>
            <a:r>
              <a:rPr lang="en-CA" dirty="0">
                <a:solidFill>
                  <a:srgbClr val="FFFF00"/>
                </a:solidFill>
              </a:rPr>
              <a:t>Company X has the common law trademark </a:t>
            </a:r>
            <a:r>
              <a:rPr lang="en-CA" dirty="0">
                <a:solidFill>
                  <a:srgbClr val="FF0000"/>
                </a:solidFill>
              </a:rPr>
              <a:t>PRAIRIE</a:t>
            </a:r>
            <a:r>
              <a:rPr lang="en-CA" dirty="0">
                <a:solidFill>
                  <a:srgbClr val="FFFF00"/>
                </a:solidFill>
              </a:rPr>
              <a:t> for luggage</a:t>
            </a:r>
            <a:r>
              <a:rPr lang="en-CA" dirty="0">
                <a:solidFill>
                  <a:schemeClr val="bg1"/>
                </a:solidFill>
              </a:rPr>
              <a:t>. They have been </a:t>
            </a:r>
            <a:r>
              <a:rPr lang="en-CA" dirty="0">
                <a:solidFill>
                  <a:srgbClr val="FFFF00"/>
                </a:solidFill>
              </a:rPr>
              <a:t>in business in Manitoba and Sask. since 1980 </a:t>
            </a:r>
            <a:r>
              <a:rPr lang="en-CA" dirty="0">
                <a:solidFill>
                  <a:schemeClr val="bg1"/>
                </a:solidFill>
              </a:rPr>
              <a:t>but haven’t registered their mark</a:t>
            </a:r>
          </a:p>
          <a:p>
            <a:pPr>
              <a:lnSpc>
                <a:spcPct val="120000"/>
              </a:lnSpc>
              <a:defRPr/>
            </a:pPr>
            <a:r>
              <a:rPr lang="en-CA" dirty="0">
                <a:solidFill>
                  <a:srgbClr val="FFFF00"/>
                </a:solidFill>
              </a:rPr>
              <a:t>1990 Company Y </a:t>
            </a:r>
            <a:r>
              <a:rPr lang="en-CA" dirty="0">
                <a:solidFill>
                  <a:schemeClr val="bg1"/>
                </a:solidFill>
              </a:rPr>
              <a:t>comes along and would like to use the </a:t>
            </a:r>
            <a:r>
              <a:rPr lang="en-CA" dirty="0">
                <a:solidFill>
                  <a:srgbClr val="FFFF00"/>
                </a:solidFill>
              </a:rPr>
              <a:t>TM PRAIRIE</a:t>
            </a:r>
            <a:r>
              <a:rPr lang="en-CA" dirty="0">
                <a:solidFill>
                  <a:schemeClr val="bg1"/>
                </a:solidFill>
              </a:rPr>
              <a:t>.  They do a registered search, find nothing similar, and register the same TM without knowing that X has been in business in Manitoba &amp; Sask. with that trademark. </a:t>
            </a:r>
          </a:p>
          <a:p>
            <a:pPr>
              <a:lnSpc>
                <a:spcPct val="120000"/>
              </a:lnSpc>
              <a:defRPr/>
            </a:pPr>
            <a:r>
              <a:rPr lang="en-CA" dirty="0">
                <a:solidFill>
                  <a:srgbClr val="FFFF00"/>
                </a:solidFill>
              </a:rPr>
              <a:t>Company X not aware that company Y registered this mark until 1998</a:t>
            </a:r>
            <a:r>
              <a:rPr lang="en-CA" dirty="0">
                <a:solidFill>
                  <a:schemeClr val="bg1"/>
                </a:solidFill>
              </a:rPr>
              <a:t>, when it is sued for TM infringement by Company Y. But X was using the mark since 1980! </a:t>
            </a:r>
          </a:p>
          <a:p>
            <a:pPr>
              <a:lnSpc>
                <a:spcPct val="120000"/>
              </a:lnSpc>
              <a:defRPr/>
            </a:pPr>
            <a:r>
              <a:rPr lang="en-CA" dirty="0">
                <a:solidFill>
                  <a:schemeClr val="bg1"/>
                </a:solidFill>
              </a:rPr>
              <a:t>X’s response is to challenge the registration of the mark under s. 18.  Specifically  </a:t>
            </a:r>
            <a:r>
              <a:rPr lang="en-CA" dirty="0">
                <a:solidFill>
                  <a:srgbClr val="FFFF00"/>
                </a:solidFill>
              </a:rPr>
              <a:t>X cites the “entitled to register” section of s. 18 </a:t>
            </a:r>
            <a:r>
              <a:rPr lang="en-CA" dirty="0">
                <a:solidFill>
                  <a:schemeClr val="bg1"/>
                </a:solidFill>
              </a:rPr>
              <a:t>, saying that Company Y isn’t entitled to register the mark because Y’s mark was confusing with X’s mark, which X had used prior to the time Y applied to register.</a:t>
            </a:r>
          </a:p>
        </p:txBody>
      </p:sp>
      <p:sp>
        <p:nvSpPr>
          <p:cNvPr id="324611" name="Slide Number Placeholder 3">
            <a:extLst>
              <a:ext uri="{FF2B5EF4-FFF2-40B4-BE49-F238E27FC236}">
                <a16:creationId xmlns:a16="http://schemas.microsoft.com/office/drawing/2014/main" id="{78852AF8-A4AF-7B7C-E066-8DB30C80C11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0B500357-E525-BB4F-ABA0-49B93AD47EE2}"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215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DC5EBB-DFB1-65E9-5339-4D2D9C548173}"/>
              </a:ext>
            </a:extLst>
          </p:cNvPr>
          <p:cNvSpPr>
            <a:spLocks noGrp="1"/>
          </p:cNvSpPr>
          <p:nvPr>
            <p:ph type="title"/>
          </p:nvPr>
        </p:nvSpPr>
        <p:spPr>
          <a:xfrm>
            <a:off x="323850" y="69850"/>
            <a:ext cx="7334250" cy="354013"/>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8B249FC8-E6EE-F7A2-8ED5-B72BDE0DADE2}"/>
              </a:ext>
            </a:extLst>
          </p:cNvPr>
          <p:cNvSpPr>
            <a:spLocks noGrp="1"/>
          </p:cNvSpPr>
          <p:nvPr>
            <p:ph idx="1"/>
          </p:nvPr>
        </p:nvSpPr>
        <p:spPr>
          <a:xfrm>
            <a:off x="179388" y="987425"/>
            <a:ext cx="8785225" cy="3835400"/>
          </a:xfrm>
        </p:spPr>
        <p:txBody>
          <a:bodyPr>
            <a:normAutofit fontScale="55000" lnSpcReduction="20000"/>
          </a:bodyPr>
          <a:lstStyle/>
          <a:p>
            <a:pPr>
              <a:lnSpc>
                <a:spcPct val="120000"/>
              </a:lnSpc>
              <a:defRPr/>
            </a:pPr>
            <a:r>
              <a:rPr lang="en-CA" b="1" dirty="0">
                <a:solidFill>
                  <a:srgbClr val="FFFF00"/>
                </a:solidFill>
              </a:rPr>
              <a:t>Argument will fail</a:t>
            </a:r>
            <a:r>
              <a:rPr lang="en-CA" b="1" dirty="0">
                <a:solidFill>
                  <a:schemeClr val="bg1"/>
                </a:solidFill>
              </a:rPr>
              <a:t>.  </a:t>
            </a:r>
            <a:endParaRPr lang="en-CA" dirty="0">
              <a:solidFill>
                <a:schemeClr val="bg1"/>
              </a:solidFill>
            </a:endParaRPr>
          </a:p>
          <a:p>
            <a:pPr>
              <a:lnSpc>
                <a:spcPct val="120000"/>
              </a:lnSpc>
              <a:defRPr/>
            </a:pPr>
            <a:r>
              <a:rPr lang="en-CA" dirty="0">
                <a:solidFill>
                  <a:schemeClr val="bg1"/>
                </a:solidFill>
              </a:rPr>
              <a:t>Defence, in s. 18, is no longer available because </a:t>
            </a:r>
            <a:r>
              <a:rPr lang="en-CA" dirty="0">
                <a:solidFill>
                  <a:srgbClr val="FFFF00"/>
                </a:solidFill>
              </a:rPr>
              <a:t>it has been more than 5 years since the mark was registered </a:t>
            </a:r>
          </a:p>
          <a:p>
            <a:pPr>
              <a:lnSpc>
                <a:spcPct val="120000"/>
              </a:lnSpc>
              <a:defRPr/>
            </a:pPr>
            <a:r>
              <a:rPr lang="en-CA" dirty="0">
                <a:solidFill>
                  <a:srgbClr val="FFFF00"/>
                </a:solidFill>
              </a:rPr>
              <a:t>17(2) </a:t>
            </a:r>
            <a:r>
              <a:rPr lang="en-CA" dirty="0">
                <a:solidFill>
                  <a:schemeClr val="bg1"/>
                </a:solidFill>
              </a:rPr>
              <a:t>says you have </a:t>
            </a:r>
            <a:r>
              <a:rPr lang="en-CA" dirty="0">
                <a:solidFill>
                  <a:srgbClr val="FF0000"/>
                </a:solidFill>
              </a:rPr>
              <a:t>5 years to object to the registration of a mark </a:t>
            </a:r>
            <a:r>
              <a:rPr lang="en-CA" dirty="0">
                <a:solidFill>
                  <a:schemeClr val="bg1"/>
                </a:solidFill>
              </a:rPr>
              <a:t>on the basis of your prior use of the mark.</a:t>
            </a:r>
          </a:p>
          <a:p>
            <a:pPr>
              <a:lnSpc>
                <a:spcPct val="120000"/>
              </a:lnSpc>
              <a:defRPr/>
            </a:pPr>
            <a:r>
              <a:rPr lang="en-CA" dirty="0">
                <a:solidFill>
                  <a:srgbClr val="FF0000"/>
                </a:solidFill>
              </a:rPr>
              <a:t>s. 21 allows the court to carve out space for X’s continuing use of the mark. </a:t>
            </a:r>
            <a:r>
              <a:rPr lang="en-CA" dirty="0">
                <a:solidFill>
                  <a:schemeClr val="bg1"/>
                </a:solidFill>
              </a:rPr>
              <a:t>However the </a:t>
            </a:r>
            <a:r>
              <a:rPr lang="en-CA" dirty="0">
                <a:solidFill>
                  <a:srgbClr val="FFFF00"/>
                </a:solidFill>
              </a:rPr>
              <a:t>catch is that there has to be an “adequate specified distinction from the registered TM”, as the court  may order. </a:t>
            </a:r>
          </a:p>
          <a:p>
            <a:pPr>
              <a:lnSpc>
                <a:spcPct val="120000"/>
              </a:lnSpc>
              <a:defRPr/>
            </a:pPr>
            <a:r>
              <a:rPr lang="en-CA" dirty="0">
                <a:solidFill>
                  <a:schemeClr val="bg1"/>
                </a:solidFill>
              </a:rPr>
              <a:t>So, the Court  indeed </a:t>
            </a:r>
            <a:r>
              <a:rPr lang="en-CA" dirty="0">
                <a:solidFill>
                  <a:srgbClr val="FFFF00"/>
                </a:solidFill>
              </a:rPr>
              <a:t>allows X use the mark, but they have to distinguish it in some way</a:t>
            </a:r>
            <a:r>
              <a:rPr lang="en-CA" dirty="0">
                <a:solidFill>
                  <a:schemeClr val="bg1"/>
                </a:solidFill>
              </a:rPr>
              <a:t> to ensure the public is not confused as to source.</a:t>
            </a:r>
          </a:p>
          <a:p>
            <a:pPr>
              <a:lnSpc>
                <a:spcPct val="120000"/>
              </a:lnSpc>
              <a:defRPr/>
            </a:pPr>
            <a:r>
              <a:rPr lang="en-CA" dirty="0">
                <a:solidFill>
                  <a:srgbClr val="FF0000"/>
                </a:solidFill>
              </a:rPr>
              <a:t>S. 21 </a:t>
            </a:r>
            <a:r>
              <a:rPr lang="en-CA" dirty="0">
                <a:solidFill>
                  <a:schemeClr val="bg1"/>
                </a:solidFill>
              </a:rPr>
              <a:t>has been described by commentators as </a:t>
            </a:r>
            <a:r>
              <a:rPr lang="en-CA" dirty="0">
                <a:solidFill>
                  <a:srgbClr val="FF0000"/>
                </a:solidFill>
              </a:rPr>
              <a:t>the compromise provision</a:t>
            </a:r>
            <a:r>
              <a:rPr lang="en-CA" dirty="0">
                <a:solidFill>
                  <a:schemeClr val="bg1"/>
                </a:solidFill>
              </a:rPr>
              <a:t>. Through it, the </a:t>
            </a:r>
            <a:r>
              <a:rPr lang="en-CA" dirty="0">
                <a:solidFill>
                  <a:srgbClr val="FFFF00"/>
                </a:solidFill>
              </a:rPr>
              <a:t>court will find some way for both parties to use the TMs</a:t>
            </a:r>
            <a:r>
              <a:rPr lang="en-CA" dirty="0">
                <a:solidFill>
                  <a:schemeClr val="bg1"/>
                </a:solidFill>
              </a:rPr>
              <a:t>. </a:t>
            </a:r>
          </a:p>
        </p:txBody>
      </p:sp>
      <p:sp>
        <p:nvSpPr>
          <p:cNvPr id="326659" name="Slide Number Placeholder 3">
            <a:extLst>
              <a:ext uri="{FF2B5EF4-FFF2-40B4-BE49-F238E27FC236}">
                <a16:creationId xmlns:a16="http://schemas.microsoft.com/office/drawing/2014/main" id="{57C88B37-7EF7-903C-0DF1-092938830B1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26044D7-5A54-7444-921F-8C43C0011B0A}"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216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itle 1">
            <a:extLst>
              <a:ext uri="{FF2B5EF4-FFF2-40B4-BE49-F238E27FC236}">
                <a16:creationId xmlns:a16="http://schemas.microsoft.com/office/drawing/2014/main" id="{7EB7B040-0614-7386-95B3-A9E176221566}"/>
              </a:ext>
            </a:extLst>
          </p:cNvPr>
          <p:cNvSpPr>
            <a:spLocks noGrp="1" noChangeArrowheads="1"/>
          </p:cNvSpPr>
          <p:nvPr>
            <p:ph type="title"/>
          </p:nvPr>
        </p:nvSpPr>
        <p:spPr bwMode="auto">
          <a:xfrm>
            <a:off x="457200" y="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a:p>
        </p:txBody>
      </p:sp>
      <p:sp>
        <p:nvSpPr>
          <p:cNvPr id="3" name="Content Placeholder 2">
            <a:extLst>
              <a:ext uri="{FF2B5EF4-FFF2-40B4-BE49-F238E27FC236}">
                <a16:creationId xmlns:a16="http://schemas.microsoft.com/office/drawing/2014/main" id="{17A2053F-63A5-F779-B365-3221CF64686C}"/>
              </a:ext>
            </a:extLst>
          </p:cNvPr>
          <p:cNvSpPr>
            <a:spLocks noGrp="1"/>
          </p:cNvSpPr>
          <p:nvPr>
            <p:ph sz="quarter" idx="10"/>
          </p:nvPr>
        </p:nvSpPr>
        <p:spPr>
          <a:xfrm>
            <a:off x="457200" y="1055688"/>
            <a:ext cx="8229600" cy="3843337"/>
          </a:xfrm>
        </p:spPr>
        <p:txBody>
          <a:bodyPr>
            <a:normAutofit fontScale="92500" lnSpcReduction="10000"/>
          </a:bodyPr>
          <a:lstStyle/>
          <a:p>
            <a:pPr marL="0" indent="0">
              <a:buFont typeface="Arial" panose="020B0604020202020204" pitchFamily="34" charset="0"/>
              <a:buNone/>
              <a:defRPr/>
            </a:pPr>
            <a:r>
              <a:rPr lang="en-CA" sz="2400" b="1" i="1" dirty="0">
                <a:solidFill>
                  <a:srgbClr val="FFFF00"/>
                </a:solidFill>
              </a:rPr>
              <a:t>When registration invalid</a:t>
            </a:r>
          </a:p>
          <a:p>
            <a:pPr marL="0" indent="0">
              <a:buFont typeface="Arial" panose="020B0604020202020204" pitchFamily="34" charset="0"/>
              <a:buNone/>
              <a:defRPr/>
            </a:pPr>
            <a:r>
              <a:rPr lang="en-CA" sz="2400" b="1" i="1" dirty="0">
                <a:solidFill>
                  <a:srgbClr val="FF0000"/>
                </a:solidFill>
              </a:rPr>
              <a:t>18</a:t>
            </a:r>
            <a:r>
              <a:rPr lang="en-CA" sz="2400" i="1" dirty="0">
                <a:solidFill>
                  <a:srgbClr val="FF0000"/>
                </a:solidFill>
              </a:rPr>
              <a:t> </a:t>
            </a:r>
            <a:r>
              <a:rPr lang="en-CA" sz="2400" b="1" i="1" dirty="0">
                <a:solidFill>
                  <a:schemeClr val="bg1"/>
                </a:solidFill>
              </a:rPr>
              <a:t>(1)</a:t>
            </a:r>
            <a:r>
              <a:rPr lang="en-CA" sz="2400" i="1" dirty="0">
                <a:solidFill>
                  <a:schemeClr val="bg1"/>
                </a:solidFill>
              </a:rPr>
              <a:t> The registration of a trademark is </a:t>
            </a:r>
            <a:r>
              <a:rPr lang="en-CA" sz="2400" i="1" dirty="0">
                <a:solidFill>
                  <a:srgbClr val="FF0000"/>
                </a:solidFill>
              </a:rPr>
              <a:t>invalid if</a:t>
            </a:r>
          </a:p>
          <a:p>
            <a:pPr marL="342900" lvl="1" indent="0">
              <a:buFont typeface="Arial" panose="020B0604020202020204" pitchFamily="34" charset="0"/>
              <a:buNone/>
              <a:defRPr/>
            </a:pPr>
            <a:r>
              <a:rPr lang="en-CA" sz="2400" b="1" i="1" dirty="0">
                <a:solidFill>
                  <a:schemeClr val="bg1"/>
                </a:solidFill>
              </a:rPr>
              <a:t>(a)</a:t>
            </a:r>
            <a:r>
              <a:rPr lang="en-CA" sz="2400" i="1" dirty="0">
                <a:solidFill>
                  <a:schemeClr val="bg1"/>
                </a:solidFill>
              </a:rPr>
              <a:t> the trademark was </a:t>
            </a:r>
            <a:r>
              <a:rPr lang="en-CA" sz="2400" i="1" dirty="0">
                <a:solidFill>
                  <a:srgbClr val="FFFF00"/>
                </a:solidFill>
              </a:rPr>
              <a:t>not registrable </a:t>
            </a:r>
            <a:r>
              <a:rPr lang="en-CA" sz="2400" i="1" dirty="0">
                <a:solidFill>
                  <a:schemeClr val="bg1"/>
                </a:solidFill>
              </a:rPr>
              <a:t>at the date of registration;</a:t>
            </a:r>
          </a:p>
          <a:p>
            <a:pPr marL="342900" lvl="1" indent="0">
              <a:buFont typeface="Arial" panose="020B0604020202020204" pitchFamily="34" charset="0"/>
              <a:buNone/>
              <a:defRPr/>
            </a:pPr>
            <a:r>
              <a:rPr lang="en-CA" sz="2400" b="1" i="1" dirty="0">
                <a:solidFill>
                  <a:schemeClr val="bg1"/>
                </a:solidFill>
              </a:rPr>
              <a:t>(b)</a:t>
            </a:r>
            <a:r>
              <a:rPr lang="en-CA" sz="2400" i="1" dirty="0">
                <a:solidFill>
                  <a:schemeClr val="bg1"/>
                </a:solidFill>
              </a:rPr>
              <a:t> the trademark is </a:t>
            </a:r>
            <a:r>
              <a:rPr lang="en-CA" sz="2400" i="1" dirty="0">
                <a:solidFill>
                  <a:srgbClr val="FFFF00"/>
                </a:solidFill>
              </a:rPr>
              <a:t>not distinctive </a:t>
            </a:r>
            <a:r>
              <a:rPr lang="en-CA" sz="2400" i="1" dirty="0">
                <a:solidFill>
                  <a:schemeClr val="bg1"/>
                </a:solidFill>
              </a:rPr>
              <a:t>at the time proceedings bringing the validity of the registration into question are commenced;</a:t>
            </a:r>
          </a:p>
          <a:p>
            <a:pPr marL="342900" lvl="1" indent="0">
              <a:buFont typeface="Arial" panose="020B0604020202020204" pitchFamily="34" charset="0"/>
              <a:buNone/>
              <a:defRPr/>
            </a:pPr>
            <a:r>
              <a:rPr lang="en-CA" sz="2400" b="1" i="1" dirty="0">
                <a:solidFill>
                  <a:schemeClr val="bg1"/>
                </a:solidFill>
              </a:rPr>
              <a:t>(c)</a:t>
            </a:r>
            <a:r>
              <a:rPr lang="en-CA" sz="2400" i="1" dirty="0">
                <a:solidFill>
                  <a:schemeClr val="bg1"/>
                </a:solidFill>
              </a:rPr>
              <a:t> the trademark has been</a:t>
            </a:r>
            <a:r>
              <a:rPr lang="en-CA" sz="2400" i="1" dirty="0">
                <a:solidFill>
                  <a:srgbClr val="FFFF00"/>
                </a:solidFill>
              </a:rPr>
              <a:t> abandoned</a:t>
            </a:r>
            <a:r>
              <a:rPr lang="en-CA" sz="2400" i="1" dirty="0">
                <a:solidFill>
                  <a:schemeClr val="bg1"/>
                </a:solidFill>
              </a:rPr>
              <a:t>;</a:t>
            </a:r>
          </a:p>
          <a:p>
            <a:pPr marL="342900" lvl="1" indent="0">
              <a:buFont typeface="Arial" panose="020B0604020202020204" pitchFamily="34" charset="0"/>
              <a:buNone/>
              <a:defRPr/>
            </a:pPr>
            <a:r>
              <a:rPr lang="en-CA" sz="2400" b="1" i="1" dirty="0">
                <a:solidFill>
                  <a:schemeClr val="bg1"/>
                </a:solidFill>
              </a:rPr>
              <a:t>(d)</a:t>
            </a:r>
            <a:r>
              <a:rPr lang="en-CA" sz="2400" i="1" dirty="0">
                <a:solidFill>
                  <a:schemeClr val="bg1"/>
                </a:solidFill>
              </a:rPr>
              <a:t> subject to section 17, the applicant for registration was </a:t>
            </a:r>
            <a:r>
              <a:rPr lang="en-CA" sz="2400" i="1" dirty="0">
                <a:solidFill>
                  <a:srgbClr val="FFFF00"/>
                </a:solidFill>
              </a:rPr>
              <a:t>not the person entitled </a:t>
            </a:r>
            <a:r>
              <a:rPr lang="en-CA" sz="2400" i="1" dirty="0">
                <a:solidFill>
                  <a:schemeClr val="bg1"/>
                </a:solidFill>
              </a:rPr>
              <a:t>to secure the registration; or</a:t>
            </a:r>
          </a:p>
          <a:p>
            <a:pPr marL="342900" lvl="1" indent="0">
              <a:buFont typeface="Arial" panose="020B0604020202020204" pitchFamily="34" charset="0"/>
              <a:buNone/>
              <a:defRPr/>
            </a:pPr>
            <a:r>
              <a:rPr lang="en-CA" sz="2400" b="1" i="1" dirty="0">
                <a:solidFill>
                  <a:schemeClr val="bg1"/>
                </a:solidFill>
              </a:rPr>
              <a:t>(e)</a:t>
            </a:r>
            <a:r>
              <a:rPr lang="en-CA" sz="2400" i="1" dirty="0">
                <a:solidFill>
                  <a:schemeClr val="bg1"/>
                </a:solidFill>
              </a:rPr>
              <a:t> the application for registration was </a:t>
            </a:r>
            <a:r>
              <a:rPr lang="en-CA" sz="2400" i="1" dirty="0">
                <a:solidFill>
                  <a:srgbClr val="FFFF00"/>
                </a:solidFill>
              </a:rPr>
              <a:t>filed in bad faith</a:t>
            </a:r>
            <a:r>
              <a:rPr lang="en-CA" sz="2400" i="1" dirty="0">
                <a:solidFill>
                  <a:schemeClr val="bg1"/>
                </a:solidFill>
              </a:rPr>
              <a:t>.</a:t>
            </a:r>
          </a:p>
          <a:p>
            <a:pPr>
              <a:defRPr/>
            </a:pPr>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1">
            <a:extLst>
              <a:ext uri="{FF2B5EF4-FFF2-40B4-BE49-F238E27FC236}">
                <a16:creationId xmlns:a16="http://schemas.microsoft.com/office/drawing/2014/main" id="{7658D104-BB7B-07FB-B909-238E40E98F29}"/>
              </a:ext>
            </a:extLst>
          </p:cNvPr>
          <p:cNvSpPr>
            <a:spLocks noGrp="1" noChangeArrowheads="1"/>
          </p:cNvSpPr>
          <p:nvPr>
            <p:ph type="title"/>
          </p:nvPr>
        </p:nvSpPr>
        <p:spPr bwMode="auto">
          <a:xfrm>
            <a:off x="457200" y="12382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endParaRPr lang="en-US" altLang="en-US" sz="4000"/>
          </a:p>
        </p:txBody>
      </p:sp>
      <p:sp>
        <p:nvSpPr>
          <p:cNvPr id="329730" name="Content Placeholder 2">
            <a:extLst>
              <a:ext uri="{FF2B5EF4-FFF2-40B4-BE49-F238E27FC236}">
                <a16:creationId xmlns:a16="http://schemas.microsoft.com/office/drawing/2014/main" id="{FCBD6B44-54C9-5DEE-9990-EAC5D3C8C92C}"/>
              </a:ext>
            </a:extLst>
          </p:cNvPr>
          <p:cNvSpPr>
            <a:spLocks noGrp="1" noChangeArrowheads="1"/>
          </p:cNvSpPr>
          <p:nvPr>
            <p:ph sz="quarter" idx="10"/>
          </p:nvPr>
        </p:nvSpPr>
        <p:spPr bwMode="auto">
          <a:xfrm>
            <a:off x="228600" y="1006475"/>
            <a:ext cx="8686800" cy="3892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panose="020B0604020202020204" pitchFamily="34" charset="0"/>
              <a:buNone/>
            </a:pPr>
            <a:r>
              <a:rPr lang="en-CA" altLang="en-US" sz="2400" b="1" i="1">
                <a:solidFill>
                  <a:srgbClr val="FFFF00"/>
                </a:solidFill>
              </a:rPr>
              <a:t>When registration incontestable</a:t>
            </a:r>
          </a:p>
          <a:p>
            <a:pPr marL="0" indent="0">
              <a:lnSpc>
                <a:spcPct val="110000"/>
              </a:lnSpc>
              <a:buFont typeface="Arial" panose="020B0604020202020204" pitchFamily="34" charset="0"/>
              <a:buNone/>
            </a:pPr>
            <a:r>
              <a:rPr lang="en-CA" altLang="en-US" sz="2400" b="1" i="1">
                <a:solidFill>
                  <a:srgbClr val="FF0000"/>
                </a:solidFill>
              </a:rPr>
              <a:t>17</a:t>
            </a:r>
            <a:r>
              <a:rPr lang="en-CA" altLang="en-US" sz="2400" i="1">
                <a:solidFill>
                  <a:srgbClr val="FF0000"/>
                </a:solidFill>
              </a:rPr>
              <a:t> </a:t>
            </a:r>
            <a:r>
              <a:rPr lang="en-CA" altLang="en-US" sz="2400" b="1" i="1">
                <a:solidFill>
                  <a:schemeClr val="bg1"/>
                </a:solidFill>
              </a:rPr>
              <a:t>(2)</a:t>
            </a:r>
            <a:r>
              <a:rPr lang="en-CA" altLang="en-US" sz="2400" i="1">
                <a:solidFill>
                  <a:schemeClr val="bg1"/>
                </a:solidFill>
              </a:rPr>
              <a:t> In </a:t>
            </a:r>
            <a:r>
              <a:rPr lang="en-CA" altLang="en-US" sz="2400" i="1">
                <a:solidFill>
                  <a:srgbClr val="FFFF00"/>
                </a:solidFill>
              </a:rPr>
              <a:t>proceedings commenced </a:t>
            </a:r>
            <a:r>
              <a:rPr lang="en-CA" altLang="en-US" sz="2400" i="1">
                <a:solidFill>
                  <a:srgbClr val="FF0000"/>
                </a:solidFill>
              </a:rPr>
              <a:t>after the expiration of five years from the date of registration</a:t>
            </a:r>
            <a:r>
              <a:rPr lang="en-CA" altLang="en-US" sz="2400" i="1">
                <a:solidFill>
                  <a:schemeClr val="bg1"/>
                </a:solidFill>
              </a:rPr>
              <a:t> of a trademark or from July 1, 1954, whichever is the later</a:t>
            </a:r>
            <a:r>
              <a:rPr lang="en-CA" altLang="en-US" sz="2400" i="1">
                <a:solidFill>
                  <a:srgbClr val="FFFF00"/>
                </a:solidFill>
              </a:rPr>
              <a:t>, no registration shall be expunged or amended or held invalid on the ground of the previous use or making known</a:t>
            </a:r>
            <a:r>
              <a:rPr lang="en-CA" altLang="en-US" sz="2400" i="1">
                <a:solidFill>
                  <a:schemeClr val="bg1"/>
                </a:solidFill>
              </a:rPr>
              <a:t> referred to in subsection (1), </a:t>
            </a:r>
            <a:r>
              <a:rPr lang="en-CA" altLang="en-US" sz="2400" i="1">
                <a:solidFill>
                  <a:srgbClr val="FF0000"/>
                </a:solidFill>
              </a:rPr>
              <a:t>unless</a:t>
            </a:r>
            <a:r>
              <a:rPr lang="en-CA" altLang="en-US" sz="2400" i="1">
                <a:solidFill>
                  <a:schemeClr val="bg1"/>
                </a:solidFill>
              </a:rPr>
              <a:t> it is established that the person who adopted the registered trademark in Canada did so with knowledge of that previous use or making known.</a:t>
            </a:r>
          </a:p>
          <a:p>
            <a:pPr marL="0" indent="0">
              <a:buFont typeface="Arial" panose="020B0604020202020204" pitchFamily="34" charset="0"/>
              <a:buNone/>
            </a:pPr>
            <a:endParaRPr lang="en-US" alt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1">
            <a:extLst>
              <a:ext uri="{FF2B5EF4-FFF2-40B4-BE49-F238E27FC236}">
                <a16:creationId xmlns:a16="http://schemas.microsoft.com/office/drawing/2014/main" id="{A6681063-5813-6F72-4857-EAEABB93E108}"/>
              </a:ext>
            </a:extLst>
          </p:cNvPr>
          <p:cNvSpPr>
            <a:spLocks noGrp="1" noChangeArrowheads="1"/>
          </p:cNvSpPr>
          <p:nvPr>
            <p:ph type="title"/>
          </p:nvPr>
        </p:nvSpPr>
        <p:spPr bwMode="auto">
          <a:xfrm>
            <a:off x="539750" y="88900"/>
            <a:ext cx="7118350" cy="827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endParaRPr lang="en-US" altLang="en-US" sz="4000"/>
          </a:p>
        </p:txBody>
      </p:sp>
      <p:sp>
        <p:nvSpPr>
          <p:cNvPr id="330754" name="Content Placeholder 2">
            <a:extLst>
              <a:ext uri="{FF2B5EF4-FFF2-40B4-BE49-F238E27FC236}">
                <a16:creationId xmlns:a16="http://schemas.microsoft.com/office/drawing/2014/main" id="{DCEB7D48-FAD4-7B0B-2C65-A398518C201B}"/>
              </a:ext>
            </a:extLst>
          </p:cNvPr>
          <p:cNvSpPr>
            <a:spLocks noGrp="1" noChangeArrowheads="1"/>
          </p:cNvSpPr>
          <p:nvPr>
            <p:ph sz="quarter" idx="10"/>
          </p:nvPr>
        </p:nvSpPr>
        <p:spPr bwMode="auto">
          <a:xfrm>
            <a:off x="250825" y="939800"/>
            <a:ext cx="8642350" cy="391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panose="020B0604020202020204" pitchFamily="34" charset="0"/>
              <a:buNone/>
            </a:pPr>
            <a:r>
              <a:rPr lang="en-CA" altLang="en-US" b="1" i="1">
                <a:solidFill>
                  <a:srgbClr val="FFFF00"/>
                </a:solidFill>
              </a:rPr>
              <a:t>Concurrent use of confusing marks</a:t>
            </a:r>
          </a:p>
          <a:p>
            <a:pPr marL="0" indent="0">
              <a:lnSpc>
                <a:spcPct val="110000"/>
              </a:lnSpc>
              <a:buFont typeface="Arial" panose="020B0604020202020204" pitchFamily="34" charset="0"/>
              <a:buNone/>
            </a:pPr>
            <a:r>
              <a:rPr lang="en-CA" altLang="en-US" b="1" i="1">
                <a:solidFill>
                  <a:srgbClr val="FF0000"/>
                </a:solidFill>
              </a:rPr>
              <a:t>21</a:t>
            </a:r>
            <a:r>
              <a:rPr lang="en-CA" altLang="en-US" i="1">
                <a:solidFill>
                  <a:srgbClr val="FF0000"/>
                </a:solidFill>
              </a:rPr>
              <a:t> </a:t>
            </a:r>
            <a:r>
              <a:rPr lang="en-CA" altLang="en-US" b="1" i="1">
                <a:solidFill>
                  <a:schemeClr val="bg1"/>
                </a:solidFill>
              </a:rPr>
              <a:t>(1)</a:t>
            </a:r>
            <a:r>
              <a:rPr lang="en-CA" altLang="en-US" i="1">
                <a:solidFill>
                  <a:schemeClr val="bg1"/>
                </a:solidFill>
              </a:rPr>
              <a:t> If, in any proceedings respecting a registered trademark the registration of which is entitled to the protection of subsection 17(2), it is made to appear to the Federal Court that one of the parties to the proceedings, other than the registered owner of the trademark, had in good faith used a confusing trademark or trade name in Canada before the filing date of the application for that registration, and the </a:t>
            </a:r>
            <a:r>
              <a:rPr lang="en-CA" altLang="en-US" i="1">
                <a:solidFill>
                  <a:srgbClr val="FFFF00"/>
                </a:solidFill>
              </a:rPr>
              <a:t>Court considers that it is not contrary to the public interest that the continued use of the confusing trademark or trade name should be permitted in a defined territorial area concurrently with the use of the registered trademark</a:t>
            </a:r>
            <a:r>
              <a:rPr lang="en-CA" altLang="en-US" i="1">
                <a:solidFill>
                  <a:schemeClr val="bg1"/>
                </a:solidFill>
              </a:rPr>
              <a:t>, the Court may, subject to any terms that it considers just, order that the other party may continue to use the confusing trademark or trade name within that area with an adequate specified distinction from the registered trademark.</a:t>
            </a:r>
          </a:p>
          <a:p>
            <a:pPr marL="0" indent="0">
              <a:lnSpc>
                <a:spcPct val="110000"/>
              </a:lnSpc>
              <a:buFont typeface="Arial" panose="020B0604020202020204" pitchFamily="34" charset="0"/>
              <a:buNone/>
            </a:pPr>
            <a:endParaRPr lang="en-CA" altLang="en-US" sz="2100" b="1" i="1">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E5E1AA1-9BAC-AFFB-681F-5E11FBF29581}"/>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B6D103D3-D60F-9A84-D38C-A6B2FCDCAE1C}"/>
              </a:ext>
            </a:extLst>
          </p:cNvPr>
          <p:cNvPicPr>
            <a:picLocks noGrp="1" noChangeAspect="1"/>
          </p:cNvPicPr>
          <p:nvPr>
            <p:ph idx="1"/>
          </p:nvPr>
        </p:nvPicPr>
        <p:blipFill>
          <a:blip r:embed="rId2"/>
          <a:stretch>
            <a:fillRect/>
          </a:stretch>
        </p:blipFill>
        <p:spPr/>
      </p:pic>
      <p:sp>
        <p:nvSpPr>
          <p:cNvPr id="51203" name="TextBox 3">
            <a:extLst>
              <a:ext uri="{FF2B5EF4-FFF2-40B4-BE49-F238E27FC236}">
                <a16:creationId xmlns:a16="http://schemas.microsoft.com/office/drawing/2014/main" id="{62363111-52F0-4457-BBD0-A6840DB30688}"/>
              </a:ext>
            </a:extLst>
          </p:cNvPr>
          <p:cNvSpPr txBox="1">
            <a:spLocks noChangeArrowheads="1"/>
          </p:cNvSpPr>
          <p:nvPr/>
        </p:nvSpPr>
        <p:spPr bwMode="auto">
          <a:xfrm>
            <a:off x="1412875" y="0"/>
            <a:ext cx="6318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a </a:t>
            </a:r>
            <a:r>
              <a:rPr lang="en-US" altLang="en-US" sz="4000">
                <a:solidFill>
                  <a:srgbClr val="FF0000"/>
                </a:solidFill>
              </a:rPr>
              <a:t>“</a:t>
            </a:r>
            <a:r>
              <a:rPr lang="en-US" altLang="en-US" sz="4000">
                <a:solidFill>
                  <a:schemeClr val="bg1"/>
                </a:solidFill>
              </a:rPr>
              <a:t>Featured Image</a:t>
            </a:r>
            <a:r>
              <a:rPr lang="en-US" altLang="en-US" sz="4000">
                <a:solidFill>
                  <a:srgbClr val="FF0000"/>
                </a:solidFill>
              </a:rPr>
              <a:t>”</a:t>
            </a:r>
            <a:endParaRPr lang="en-US" altLang="en-US" sz="4000">
              <a:solidFill>
                <a:srgbClr val="FFFF00"/>
              </a:solidFill>
            </a:endParaRPr>
          </a:p>
        </p:txBody>
      </p:sp>
      <p:pic>
        <p:nvPicPr>
          <p:cNvPr id="51204" name="Picture 7" descr="Graphical user interface, text, application&#10;&#10;Description automatically generated">
            <a:extLst>
              <a:ext uri="{FF2B5EF4-FFF2-40B4-BE49-F238E27FC236}">
                <a16:creationId xmlns:a16="http://schemas.microsoft.com/office/drawing/2014/main" id="{B3709E10-E0B4-700E-6180-17B8B7DE1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513" y="708025"/>
            <a:ext cx="14509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D3F0030-5AD4-C79B-EBE9-3629999A0441}"/>
                  </a:ext>
                </a:extLst>
              </p14:cNvPr>
              <p14:cNvContentPartPr/>
              <p14:nvPr/>
            </p14:nvContentPartPr>
            <p14:xfrm>
              <a:off x="3802372" y="4372460"/>
              <a:ext cx="1469520" cy="639000"/>
            </p14:xfrm>
          </p:contentPart>
        </mc:Choice>
        <mc:Fallback xmlns="">
          <p:pic>
            <p:nvPicPr>
              <p:cNvPr id="9" name="Ink 8">
                <a:extLst>
                  <a:ext uri="{FF2B5EF4-FFF2-40B4-BE49-F238E27FC236}">
                    <a16:creationId xmlns:a16="http://schemas.microsoft.com/office/drawing/2014/main" id="{7D3F0030-5AD4-C79B-EBE9-3629999A0441}"/>
                  </a:ext>
                </a:extLst>
              </p:cNvPr>
              <p:cNvPicPr/>
              <p:nvPr/>
            </p:nvPicPr>
            <p:blipFill>
              <a:blip r:embed="rId4"/>
              <a:stretch>
                <a:fillRect/>
              </a:stretch>
            </p:blipFill>
            <p:spPr>
              <a:xfrm>
                <a:off x="3793374" y="4363460"/>
                <a:ext cx="1487156" cy="656640"/>
              </a:xfrm>
              <a:prstGeom prst="rect">
                <a:avLst/>
              </a:prstGeom>
            </p:spPr>
          </p:pic>
        </mc:Fallback>
      </mc:AlternateContent>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extBox 2">
            <a:extLst>
              <a:ext uri="{FF2B5EF4-FFF2-40B4-BE49-F238E27FC236}">
                <a16:creationId xmlns:a16="http://schemas.microsoft.com/office/drawing/2014/main" id="{4BC74AFD-7BF0-D65C-6662-42F27E5701E4}"/>
              </a:ext>
            </a:extLst>
          </p:cNvPr>
          <p:cNvSpPr txBox="1">
            <a:spLocks noChangeArrowheads="1"/>
          </p:cNvSpPr>
          <p:nvPr/>
        </p:nvSpPr>
        <p:spPr bwMode="auto">
          <a:xfrm>
            <a:off x="2051050" y="268288"/>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4" name="TextBox 3">
            <a:extLst>
              <a:ext uri="{FF2B5EF4-FFF2-40B4-BE49-F238E27FC236}">
                <a16:creationId xmlns:a16="http://schemas.microsoft.com/office/drawing/2014/main" id="{C0D3D61D-7D01-D0E5-9FA4-01F4A239AB84}"/>
              </a:ext>
            </a:extLst>
          </p:cNvPr>
          <p:cNvSpPr txBox="1"/>
          <p:nvPr/>
        </p:nvSpPr>
        <p:spPr>
          <a:xfrm>
            <a:off x="107950" y="987425"/>
            <a:ext cx="9799638" cy="3970338"/>
          </a:xfrm>
          <a:prstGeom prst="rect">
            <a:avLst/>
          </a:prstGeom>
          <a:noFill/>
        </p:spPr>
        <p:txBody>
          <a:bodyPr>
            <a:spAutoFit/>
          </a:bodyPr>
          <a:lstStyle/>
          <a:p>
            <a:pPr marL="0" marR="0" lvl="1"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 20</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deals with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confusing uses of TMs</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p>
          <a:p>
            <a:pPr marL="342900" marR="0" lvl="1"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Covers two types of situations:</a:t>
            </a:r>
          </a:p>
          <a:p>
            <a:pPr marL="385763" marR="0" lvl="0" indent="0" algn="l" defTabSz="457200" rtl="0" eaLnBrk="0" fontAlgn="base" latinLnBrk="0" hangingPunct="0">
              <a:lnSpc>
                <a:spcPct val="100000"/>
              </a:lnSpc>
              <a:spcBef>
                <a:spcPct val="0"/>
              </a:spcBef>
              <a:spcAft>
                <a:spcPct val="0"/>
              </a:spcAft>
              <a:buClrTx/>
              <a:buSzTx/>
              <a:buFont typeface="+mj-lt"/>
              <a:buAutoNum type="arabicPeriod"/>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Where it is </a:t>
            </a:r>
            <a:r>
              <a:rPr kumimoji="0" lang="en-CA"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not the identical TM that has been used, </a:t>
            </a:r>
          </a:p>
          <a:p>
            <a:pPr marL="385763" marR="0" lvl="0" indent="0" algn="l" defTabSz="4572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but one that is confusing </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with the registered TM; </a:t>
            </a:r>
          </a:p>
          <a:p>
            <a:pPr marL="385763" marR="0" lvl="0" indent="0" algn="l" defTabSz="4572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CA" sz="2800" b="0" i="1" u="none" strike="noStrike" kern="1200" cap="none" spc="0" normalizeH="0" baseline="0" noProof="0" dirty="0" err="1">
                <a:ln>
                  <a:noFill/>
                </a:ln>
                <a:solidFill>
                  <a:srgbClr val="FF0000"/>
                </a:solidFill>
                <a:effectLst/>
                <a:uLnTx/>
                <a:uFillTx/>
                <a:latin typeface="Arial" panose="020B0604020202020204" pitchFamily="34" charset="0"/>
                <a:ea typeface="MS PGothic" panose="020B0600070205080204" pitchFamily="34" charset="-128"/>
                <a:cs typeface="+mn-cs"/>
              </a:rPr>
              <a:t>Cocca</a:t>
            </a:r>
            <a:r>
              <a:rPr kumimoji="0" lang="en-CA" sz="2800" b="0" i="1"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CA" sz="2800" b="0" i="1" u="none" strike="noStrike" kern="1200" cap="none" spc="0" normalizeH="0" baseline="0" noProof="0" dirty="0" err="1">
                <a:ln>
                  <a:noFill/>
                </a:ln>
                <a:solidFill>
                  <a:srgbClr val="FF0000"/>
                </a:solidFill>
                <a:effectLst/>
                <a:uLnTx/>
                <a:uFillTx/>
                <a:latin typeface="Arial" panose="020B0604020202020204" pitchFamily="34" charset="0"/>
                <a:ea typeface="MS PGothic" panose="020B0600070205080204" pitchFamily="34" charset="-128"/>
                <a:cs typeface="+mn-cs"/>
              </a:rPr>
              <a:t>Colla</a:t>
            </a:r>
            <a:r>
              <a:rPr kumimoji="0" lang="en-CA" sz="2800" b="0" i="1"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for soft drinks)</a:t>
            </a:r>
          </a:p>
          <a:p>
            <a:pPr marL="385763" marR="0" lvl="0" indent="0" algn="l" defTabSz="4572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2. Where it is </a:t>
            </a:r>
            <a:r>
              <a:rPr kumimoji="0" lang="en-CA"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the identical TM but one used with </a:t>
            </a:r>
          </a:p>
          <a:p>
            <a:pPr marL="385763" marR="0" lvl="0" indent="0" algn="l" defTabSz="4572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respect to different wares or services</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I.e., Coca</a:t>
            </a:r>
          </a:p>
          <a:p>
            <a:pPr marL="385763" marR="0" lvl="0" indent="0" algn="l" defTabSz="4572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Cola for chairs - something Coca Cola [original </a:t>
            </a:r>
          </a:p>
          <a:p>
            <a:pPr marL="385763" marR="0" lvl="0" indent="0" algn="l" defTabSz="4572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company] is not registered for)</a:t>
            </a:r>
            <a:endParaRPr kumimoji="0" lang="en-US" sz="2800" b="0" i="0" u="none" strike="noStrike" kern="1200" cap="none" spc="0" normalizeH="0" baseline="0" noProof="0" dirty="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itle 5">
            <a:extLst>
              <a:ext uri="{FF2B5EF4-FFF2-40B4-BE49-F238E27FC236}">
                <a16:creationId xmlns:a16="http://schemas.microsoft.com/office/drawing/2014/main" id="{C6B0C6B9-398E-3FFE-940D-38C9323F4790}"/>
              </a:ext>
            </a:extLst>
          </p:cNvPr>
          <p:cNvSpPr>
            <a:spLocks noGrp="1" noChangeArrowheads="1"/>
          </p:cNvSpPr>
          <p:nvPr>
            <p:ph type="title"/>
          </p:nvPr>
        </p:nvSpPr>
        <p:spPr bwMode="auto">
          <a:xfrm>
            <a:off x="742950" y="30163"/>
            <a:ext cx="76581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332802" name="Content Placeholder 1">
            <a:extLst>
              <a:ext uri="{FF2B5EF4-FFF2-40B4-BE49-F238E27FC236}">
                <a16:creationId xmlns:a16="http://schemas.microsoft.com/office/drawing/2014/main" id="{DF7EC408-8255-12BA-05EA-4FF00E820B8C}"/>
              </a:ext>
            </a:extLst>
          </p:cNvPr>
          <p:cNvSpPr>
            <a:spLocks noGrp="1" noChangeArrowheads="1"/>
          </p:cNvSpPr>
          <p:nvPr>
            <p:ph idx="1"/>
          </p:nvPr>
        </p:nvSpPr>
        <p:spPr bwMode="auto">
          <a:xfrm>
            <a:off x="107950" y="915988"/>
            <a:ext cx="8928100" cy="4032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CA" altLang="en-US" sz="2400">
                <a:solidFill>
                  <a:schemeClr val="bg1"/>
                </a:solidFill>
              </a:rPr>
              <a:t>Final section dealing with </a:t>
            </a:r>
            <a:r>
              <a:rPr lang="en-CA" altLang="en-US" sz="2400">
                <a:solidFill>
                  <a:srgbClr val="FFFF00"/>
                </a:solidFill>
              </a:rPr>
              <a:t>TM infringement of registered marks </a:t>
            </a:r>
            <a:r>
              <a:rPr lang="en-CA" altLang="en-US" sz="2400">
                <a:solidFill>
                  <a:schemeClr val="bg1"/>
                </a:solidFill>
              </a:rPr>
              <a:t>is </a:t>
            </a:r>
            <a:r>
              <a:rPr lang="en-CA" altLang="en-US" sz="2400">
                <a:solidFill>
                  <a:srgbClr val="FF0000"/>
                </a:solidFill>
              </a:rPr>
              <a:t>S. 22</a:t>
            </a:r>
            <a:r>
              <a:rPr lang="en-CA" altLang="en-US" sz="2400">
                <a:solidFill>
                  <a:schemeClr val="bg1"/>
                </a:solidFill>
              </a:rPr>
              <a:t>.</a:t>
            </a:r>
          </a:p>
          <a:p>
            <a:pPr>
              <a:lnSpc>
                <a:spcPct val="110000"/>
              </a:lnSpc>
            </a:pPr>
            <a:r>
              <a:rPr lang="en-CA" altLang="en-US" sz="2400">
                <a:solidFill>
                  <a:srgbClr val="FF0000"/>
                </a:solidFill>
              </a:rPr>
              <a:t>S. 22  </a:t>
            </a:r>
            <a:r>
              <a:rPr lang="en-CA" altLang="en-US" sz="2400">
                <a:solidFill>
                  <a:schemeClr val="bg1"/>
                </a:solidFill>
              </a:rPr>
              <a:t>governs </a:t>
            </a:r>
            <a:r>
              <a:rPr lang="en-CA" altLang="en-US" sz="2400">
                <a:solidFill>
                  <a:srgbClr val="FFFF00"/>
                </a:solidFill>
              </a:rPr>
              <a:t>use of a mark that has the effect of depreciating the value of the goodwill </a:t>
            </a:r>
            <a:r>
              <a:rPr lang="en-CA" altLang="en-US" sz="2400">
                <a:solidFill>
                  <a:schemeClr val="bg1"/>
                </a:solidFill>
              </a:rPr>
              <a:t>of that mark (</a:t>
            </a:r>
            <a:r>
              <a:rPr lang="en-CA" altLang="en-US" sz="2400">
                <a:solidFill>
                  <a:srgbClr val="FF0000"/>
                </a:solidFill>
              </a:rPr>
              <a:t>no confusion is necessary</a:t>
            </a:r>
            <a:r>
              <a:rPr lang="en-CA" altLang="en-US" sz="2400">
                <a:solidFill>
                  <a:schemeClr val="bg1"/>
                </a:solidFill>
              </a:rPr>
              <a:t>). </a:t>
            </a:r>
          </a:p>
          <a:p>
            <a:pPr>
              <a:lnSpc>
                <a:spcPct val="110000"/>
              </a:lnSpc>
            </a:pPr>
            <a:r>
              <a:rPr lang="en-CA" altLang="en-US" sz="2400">
                <a:solidFill>
                  <a:schemeClr val="bg1"/>
                </a:solidFill>
              </a:rPr>
              <a:t>Leading case is </a:t>
            </a:r>
            <a:r>
              <a:rPr lang="en-CA" altLang="en-US" sz="2400" i="1">
                <a:solidFill>
                  <a:srgbClr val="00B0F0"/>
                </a:solidFill>
              </a:rPr>
              <a:t>Veuve Cliquot </a:t>
            </a:r>
            <a:r>
              <a:rPr lang="en-CA" altLang="en-US" sz="2400">
                <a:solidFill>
                  <a:schemeClr val="bg1"/>
                </a:solidFill>
              </a:rPr>
              <a:t>but first case to deal with s. 22 is </a:t>
            </a:r>
            <a:r>
              <a:rPr lang="en-CA" altLang="en-US" sz="2400" i="1" u="sng">
                <a:solidFill>
                  <a:schemeClr val="bg1"/>
                </a:solidFill>
              </a:rPr>
              <a:t>Clairol</a:t>
            </a:r>
            <a:r>
              <a:rPr lang="en-CA" altLang="en-US" sz="2400">
                <a:solidFill>
                  <a:schemeClr val="bg1"/>
                </a:solidFill>
              </a:rPr>
              <a:t> but first</a:t>
            </a:r>
            <a:r>
              <a:rPr lang="en-CA" altLang="en-US" sz="2400">
                <a:solidFill>
                  <a:srgbClr val="FF0000"/>
                </a:solidFill>
              </a:rPr>
              <a:t>…</a:t>
            </a:r>
          </a:p>
          <a:p>
            <a:pPr>
              <a:lnSpc>
                <a:spcPct val="110000"/>
              </a:lnSpc>
            </a:pPr>
            <a:r>
              <a:rPr lang="en-CA" altLang="en-US" sz="2400" i="1">
                <a:solidFill>
                  <a:srgbClr val="00B0F0"/>
                </a:solidFill>
              </a:rPr>
              <a:t>Clairol International Corp. v. Thomas Supply &amp; Equipment Co</a:t>
            </a:r>
            <a:r>
              <a:rPr lang="en-CA" altLang="en-US" sz="2400">
                <a:solidFill>
                  <a:srgbClr val="00B0F0"/>
                </a:solidFill>
              </a:rPr>
              <a:t>., </a:t>
            </a:r>
            <a:r>
              <a:rPr lang="en-CA" altLang="en-US" sz="2400">
                <a:solidFill>
                  <a:schemeClr val="bg1"/>
                </a:solidFill>
              </a:rPr>
              <a:t>[1968] 2 Ex. C.R. 552</a:t>
            </a:r>
          </a:p>
          <a:p>
            <a:endParaRPr lang="en-US" altLang="en-US"/>
          </a:p>
        </p:txBody>
      </p:sp>
      <p:sp>
        <p:nvSpPr>
          <p:cNvPr id="332803" name="Slide Number Placeholder 3">
            <a:extLst>
              <a:ext uri="{FF2B5EF4-FFF2-40B4-BE49-F238E27FC236}">
                <a16:creationId xmlns:a16="http://schemas.microsoft.com/office/drawing/2014/main" id="{949A2FE2-9721-89EB-D4B1-E0DDBE342E6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0923C29-2714-224E-B5D0-12116EEC85F9}"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221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DC5C759-C862-D32F-BF90-23AAA78C429F}"/>
              </a:ext>
            </a:extLst>
          </p:cNvPr>
          <p:cNvSpPr>
            <a:spLocks noGrp="1" noChangeArrowheads="1"/>
          </p:cNvSpPr>
          <p:nvPr>
            <p:ph type="title"/>
          </p:nvPr>
        </p:nvSpPr>
        <p:spPr>
          <a:xfrm>
            <a:off x="1335088" y="87313"/>
            <a:ext cx="6323012" cy="8286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dirty="0">
              <a:solidFill>
                <a:srgbClr val="FFFF00"/>
              </a:solidFill>
            </a:endParaRPr>
          </a:p>
        </p:txBody>
      </p:sp>
      <p:sp>
        <p:nvSpPr>
          <p:cNvPr id="5123" name="Rectangle 3">
            <a:extLst>
              <a:ext uri="{FF2B5EF4-FFF2-40B4-BE49-F238E27FC236}">
                <a16:creationId xmlns:a16="http://schemas.microsoft.com/office/drawing/2014/main" id="{5B924329-E381-0EEE-284A-1C0E32B27489}"/>
              </a:ext>
            </a:extLst>
          </p:cNvPr>
          <p:cNvSpPr>
            <a:spLocks noGrp="1" noChangeArrowheads="1"/>
          </p:cNvSpPr>
          <p:nvPr>
            <p:ph type="body" idx="1"/>
          </p:nvPr>
        </p:nvSpPr>
        <p:spPr>
          <a:xfrm>
            <a:off x="142875" y="1149350"/>
            <a:ext cx="8858250" cy="3886200"/>
          </a:xfrm>
        </p:spPr>
        <p:txBody>
          <a:bodyPr>
            <a:noAutofit/>
          </a:bodyPr>
          <a:lstStyle/>
          <a:p>
            <a:pPr marL="0" indent="0">
              <a:buFont typeface="Arial" panose="020B0604020202020204" pitchFamily="34" charset="0"/>
              <a:buNone/>
              <a:defRPr/>
            </a:pPr>
            <a:r>
              <a:rPr lang="en-US" sz="2100" i="1" dirty="0">
                <a:solidFill>
                  <a:srgbClr val="00B0F0"/>
                </a:solidFill>
              </a:rPr>
              <a:t>Clairol International Corp. v. Thomas Supply &amp; Equipment </a:t>
            </a:r>
            <a:r>
              <a:rPr lang="en-CA" sz="2100" dirty="0">
                <a:solidFill>
                  <a:schemeClr val="bg1"/>
                </a:solidFill>
              </a:rPr>
              <a:t>[1968] 2 Ex. C.R. 552 </a:t>
            </a:r>
            <a:endParaRPr lang="en-US" sz="2100" i="1" dirty="0">
              <a:solidFill>
                <a:schemeClr val="bg1"/>
              </a:solidFill>
            </a:endParaRPr>
          </a:p>
          <a:p>
            <a:pPr>
              <a:defRPr/>
            </a:pPr>
            <a:r>
              <a:rPr lang="en-CA" sz="2100" dirty="0">
                <a:solidFill>
                  <a:srgbClr val="FF0000"/>
                </a:solidFill>
              </a:rPr>
              <a:t>Facts</a:t>
            </a:r>
            <a:r>
              <a:rPr lang="en-CA" sz="2100" dirty="0">
                <a:solidFill>
                  <a:schemeClr val="bg1"/>
                </a:solidFill>
              </a:rPr>
              <a:t>: </a:t>
            </a:r>
            <a:r>
              <a:rPr lang="en-CA" sz="2100" dirty="0">
                <a:solidFill>
                  <a:srgbClr val="FFFF00"/>
                </a:solidFill>
              </a:rPr>
              <a:t>Revlon creates comparison charts</a:t>
            </a:r>
            <a:r>
              <a:rPr lang="is-IS" sz="2100" dirty="0">
                <a:solidFill>
                  <a:schemeClr val="bg1"/>
                </a:solidFill>
              </a:rPr>
              <a:t>…</a:t>
            </a:r>
            <a:endParaRPr lang="en-CA" sz="2100" dirty="0">
              <a:solidFill>
                <a:schemeClr val="bg1"/>
              </a:solidFill>
            </a:endParaRPr>
          </a:p>
          <a:p>
            <a:pPr>
              <a:defRPr/>
            </a:pPr>
            <a:r>
              <a:rPr lang="en-CA" sz="2100" dirty="0">
                <a:solidFill>
                  <a:schemeClr val="bg1"/>
                </a:solidFill>
              </a:rPr>
              <a:t>To infringe </a:t>
            </a:r>
            <a:r>
              <a:rPr lang="en-US" sz="2100" dirty="0">
                <a:solidFill>
                  <a:schemeClr val="bg1"/>
                </a:solidFill>
              </a:rPr>
              <a:t>s. 19: (see ss. 2, 4)</a:t>
            </a:r>
          </a:p>
          <a:p>
            <a:pPr marL="342900" lvl="1" indent="0">
              <a:buFont typeface="Arial" panose="020B0604020202020204" pitchFamily="34" charset="0"/>
              <a:buNone/>
              <a:defRPr/>
            </a:pPr>
            <a:r>
              <a:rPr lang="en-US" sz="2100" dirty="0">
                <a:solidFill>
                  <a:schemeClr val="bg1"/>
                </a:solidFill>
              </a:rPr>
              <a:t>1) The </a:t>
            </a:r>
            <a:r>
              <a:rPr lang="en-US" sz="2100" dirty="0">
                <a:solidFill>
                  <a:srgbClr val="FFFF00"/>
                </a:solidFill>
              </a:rPr>
              <a:t>mark has to be </a:t>
            </a:r>
            <a:r>
              <a:rPr lang="en-US" sz="2100" dirty="0">
                <a:solidFill>
                  <a:srgbClr val="FF0000"/>
                </a:solidFill>
              </a:rPr>
              <a:t>“</a:t>
            </a:r>
            <a:r>
              <a:rPr lang="en-US" sz="2100" dirty="0">
                <a:solidFill>
                  <a:srgbClr val="FFFF00"/>
                </a:solidFill>
              </a:rPr>
              <a:t>used</a:t>
            </a:r>
            <a:r>
              <a:rPr lang="en-US" sz="2100" dirty="0">
                <a:solidFill>
                  <a:srgbClr val="FF0000"/>
                </a:solidFill>
              </a:rPr>
              <a:t>”</a:t>
            </a:r>
            <a:r>
              <a:rPr lang="en-US" sz="2100" dirty="0">
                <a:solidFill>
                  <a:srgbClr val="FFFF00"/>
                </a:solidFill>
              </a:rPr>
              <a:t> </a:t>
            </a:r>
            <a:r>
              <a:rPr lang="en-US" sz="2100" dirty="0">
                <a:solidFill>
                  <a:schemeClr val="bg1"/>
                </a:solidFill>
              </a:rPr>
              <a:t>(see ss. 2, 4)</a:t>
            </a:r>
          </a:p>
          <a:p>
            <a:pPr marL="342900" lvl="1" indent="0">
              <a:buFont typeface="Arial" panose="020B0604020202020204" pitchFamily="34" charset="0"/>
              <a:buNone/>
              <a:defRPr/>
            </a:pPr>
            <a:r>
              <a:rPr lang="en-US" sz="2100" dirty="0">
                <a:solidFill>
                  <a:schemeClr val="bg1"/>
                </a:solidFill>
              </a:rPr>
              <a:t>2) Also </a:t>
            </a:r>
            <a:r>
              <a:rPr lang="ja-JP" altLang="en-US" sz="2100" dirty="0">
                <a:solidFill>
                  <a:schemeClr val="bg1"/>
                </a:solidFill>
              </a:rPr>
              <a:t>“</a:t>
            </a:r>
            <a:r>
              <a:rPr lang="en-US" sz="2100" dirty="0">
                <a:solidFill>
                  <a:schemeClr val="bg1"/>
                </a:solidFill>
              </a:rPr>
              <a:t>used</a:t>
            </a:r>
            <a:r>
              <a:rPr lang="ja-JP" altLang="en-US" sz="2100" dirty="0">
                <a:solidFill>
                  <a:schemeClr val="bg1"/>
                </a:solidFill>
              </a:rPr>
              <a:t>”</a:t>
            </a:r>
            <a:r>
              <a:rPr lang="en-US" sz="2100" dirty="0">
                <a:solidFill>
                  <a:schemeClr val="bg1"/>
                </a:solidFill>
              </a:rPr>
              <a:t> as a TM </a:t>
            </a:r>
            <a:r>
              <a:rPr lang="en-US" sz="2100" dirty="0">
                <a:solidFill>
                  <a:srgbClr val="FF0000"/>
                </a:solidFill>
              </a:rPr>
              <a:t>=</a:t>
            </a:r>
            <a:r>
              <a:rPr lang="en-US" sz="2100" dirty="0">
                <a:solidFill>
                  <a:schemeClr val="bg1"/>
                </a:solidFill>
              </a:rPr>
              <a:t> must be </a:t>
            </a:r>
            <a:r>
              <a:rPr lang="en-US" sz="2100" dirty="0">
                <a:solidFill>
                  <a:srgbClr val="FFFF00"/>
                </a:solidFill>
              </a:rPr>
              <a:t>used for the purposes of distinguishing wares and services </a:t>
            </a:r>
            <a:r>
              <a:rPr lang="en-US" sz="2100" dirty="0">
                <a:solidFill>
                  <a:srgbClr val="FF0000"/>
                </a:solidFill>
                <a:sym typeface="Wingdings" pitchFamily="2" charset="2"/>
              </a:rPr>
              <a:t></a:t>
            </a:r>
            <a:r>
              <a:rPr lang="en-US" sz="2100" dirty="0">
                <a:solidFill>
                  <a:schemeClr val="bg1"/>
                </a:solidFill>
                <a:sym typeface="Wingdings" pitchFamily="2" charset="2"/>
              </a:rPr>
              <a:t> </a:t>
            </a:r>
            <a:r>
              <a:rPr lang="en-US" sz="2100" dirty="0">
                <a:solidFill>
                  <a:schemeClr val="bg1"/>
                </a:solidFill>
              </a:rPr>
              <a:t>used as an indicator of source</a:t>
            </a:r>
          </a:p>
          <a:p>
            <a:pPr marL="342900" lvl="1" indent="0">
              <a:buFont typeface="Arial" panose="020B0604020202020204" pitchFamily="34" charset="0"/>
              <a:buNone/>
              <a:defRPr/>
            </a:pPr>
            <a:r>
              <a:rPr lang="en-US" sz="2100" dirty="0">
                <a:solidFill>
                  <a:schemeClr val="bg1"/>
                </a:solidFill>
              </a:rPr>
              <a:t>3) Applies only where someone uses the mark as registered; in association with goods or services for which it is registered</a:t>
            </a:r>
          </a:p>
        </p:txBody>
      </p:sp>
      <p:sp>
        <p:nvSpPr>
          <p:cNvPr id="334851" name="Slide Number Placeholder 3">
            <a:extLst>
              <a:ext uri="{FF2B5EF4-FFF2-40B4-BE49-F238E27FC236}">
                <a16:creationId xmlns:a16="http://schemas.microsoft.com/office/drawing/2014/main" id="{DC1BB99E-94A4-FD23-5A9F-1C9B15AD752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85924EC-A23E-174A-B510-AB5EA9285682}"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222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CF994D3-F40F-CB02-BF4C-681E64173810}"/>
              </a:ext>
            </a:extLst>
          </p:cNvPr>
          <p:cNvSpPr>
            <a:spLocks noGrp="1" noChangeArrowheads="1"/>
          </p:cNvSpPr>
          <p:nvPr>
            <p:ph type="title"/>
          </p:nvPr>
        </p:nvSpPr>
        <p:spPr>
          <a:xfrm>
            <a:off x="1352550" y="87313"/>
            <a:ext cx="6305550" cy="4984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dirty="0">
              <a:solidFill>
                <a:srgbClr val="FFFF00"/>
              </a:solidFill>
            </a:endParaRPr>
          </a:p>
        </p:txBody>
      </p:sp>
      <p:sp>
        <p:nvSpPr>
          <p:cNvPr id="5123" name="Rectangle 3">
            <a:extLst>
              <a:ext uri="{FF2B5EF4-FFF2-40B4-BE49-F238E27FC236}">
                <a16:creationId xmlns:a16="http://schemas.microsoft.com/office/drawing/2014/main" id="{528772DD-6DA6-008C-AE04-C4ED75AB63E3}"/>
              </a:ext>
            </a:extLst>
          </p:cNvPr>
          <p:cNvSpPr>
            <a:spLocks noGrp="1" noChangeArrowheads="1"/>
          </p:cNvSpPr>
          <p:nvPr>
            <p:ph type="body" idx="1"/>
          </p:nvPr>
        </p:nvSpPr>
        <p:spPr>
          <a:xfrm>
            <a:off x="90488" y="1044575"/>
            <a:ext cx="8963025" cy="4021138"/>
          </a:xfrm>
        </p:spPr>
        <p:txBody>
          <a:bodyPr>
            <a:normAutofit lnSpcReduction="10000"/>
          </a:bodyPr>
          <a:lstStyle/>
          <a:p>
            <a:pPr marL="0" indent="0">
              <a:buFont typeface="Arial" panose="020B0604020202020204" pitchFamily="34" charset="0"/>
              <a:buNone/>
              <a:defRPr/>
            </a:pPr>
            <a:r>
              <a:rPr lang="en-US" sz="2000" i="1" dirty="0">
                <a:solidFill>
                  <a:srgbClr val="00B0F0"/>
                </a:solidFill>
              </a:rPr>
              <a:t>Clairol International Corp. v. Thomas Supply &amp; Equipment </a:t>
            </a:r>
            <a:r>
              <a:rPr lang="en-CA" sz="2000" dirty="0">
                <a:solidFill>
                  <a:schemeClr val="bg1"/>
                </a:solidFill>
              </a:rPr>
              <a:t>[1968] 2 Ex. C.R. 552 </a:t>
            </a:r>
          </a:p>
          <a:p>
            <a:pPr>
              <a:defRPr/>
            </a:pPr>
            <a:r>
              <a:rPr lang="en-CA" sz="2000" dirty="0">
                <a:solidFill>
                  <a:schemeClr val="bg1"/>
                </a:solidFill>
              </a:rPr>
              <a:t> </a:t>
            </a:r>
            <a:r>
              <a:rPr lang="en-CA" sz="2000" dirty="0">
                <a:solidFill>
                  <a:srgbClr val="FFFF00"/>
                </a:solidFill>
              </a:rPr>
              <a:t>Clairol owns the </a:t>
            </a:r>
            <a:r>
              <a:rPr lang="en-CA" sz="2000" dirty="0">
                <a:solidFill>
                  <a:srgbClr val="FF0000"/>
                </a:solidFill>
              </a:rPr>
              <a:t>TM</a:t>
            </a:r>
            <a:r>
              <a:rPr lang="en-CA" sz="2000" dirty="0">
                <a:solidFill>
                  <a:srgbClr val="FFFF00"/>
                </a:solidFill>
              </a:rPr>
              <a:t>s </a:t>
            </a:r>
            <a:r>
              <a:rPr lang="en-CA" sz="2000" dirty="0">
                <a:solidFill>
                  <a:srgbClr val="FF0000"/>
                </a:solidFill>
              </a:rPr>
              <a:t>Miss Clairol </a:t>
            </a:r>
            <a:r>
              <a:rPr lang="en-CA" sz="2000" dirty="0">
                <a:solidFill>
                  <a:srgbClr val="FFFF00"/>
                </a:solidFill>
              </a:rPr>
              <a:t>and </a:t>
            </a:r>
            <a:r>
              <a:rPr lang="en-CA" sz="2000" dirty="0">
                <a:solidFill>
                  <a:srgbClr val="FF0000"/>
                </a:solidFill>
              </a:rPr>
              <a:t>Hair Color Bath</a:t>
            </a:r>
            <a:r>
              <a:rPr lang="en-CA" sz="2000" dirty="0">
                <a:solidFill>
                  <a:srgbClr val="FFFF00"/>
                </a:solidFill>
              </a:rPr>
              <a:t>; </a:t>
            </a:r>
            <a:r>
              <a:rPr lang="en-CA" sz="2000" dirty="0">
                <a:solidFill>
                  <a:schemeClr val="bg1"/>
                </a:solidFill>
              </a:rPr>
              <a:t>both registered for use </a:t>
            </a:r>
            <a:r>
              <a:rPr lang="en-CA" sz="2000" dirty="0">
                <a:solidFill>
                  <a:srgbClr val="FFFF00"/>
                </a:solidFill>
              </a:rPr>
              <a:t>in association with hair tinting and coloring </a:t>
            </a:r>
            <a:r>
              <a:rPr lang="en-CA" sz="2000" dirty="0">
                <a:solidFill>
                  <a:schemeClr val="bg1"/>
                </a:solidFill>
              </a:rPr>
              <a:t>preparations. </a:t>
            </a:r>
          </a:p>
          <a:p>
            <a:pPr>
              <a:defRPr/>
            </a:pPr>
            <a:r>
              <a:rPr lang="en-CA" sz="2000" dirty="0">
                <a:solidFill>
                  <a:srgbClr val="FFFF00"/>
                </a:solidFill>
              </a:rPr>
              <a:t>Revlon</a:t>
            </a:r>
            <a:r>
              <a:rPr lang="en-CA" sz="2000" dirty="0">
                <a:solidFill>
                  <a:schemeClr val="bg1"/>
                </a:solidFill>
              </a:rPr>
              <a:t>, attempting to increase market share, </a:t>
            </a:r>
            <a:r>
              <a:rPr lang="en-CA" sz="2000" dirty="0">
                <a:solidFill>
                  <a:srgbClr val="FFFF00"/>
                </a:solidFill>
              </a:rPr>
              <a:t>devised two different ways by which users of products of competitors could successfully choose the same product shades</a:t>
            </a:r>
            <a:r>
              <a:rPr lang="en-CA" sz="2000" dirty="0">
                <a:solidFill>
                  <a:schemeClr val="bg1"/>
                </a:solidFill>
              </a:rPr>
              <a:t>.  </a:t>
            </a:r>
          </a:p>
          <a:p>
            <a:pPr>
              <a:defRPr/>
            </a:pPr>
            <a:r>
              <a:rPr lang="en-CA" sz="2000" dirty="0">
                <a:solidFill>
                  <a:srgbClr val="FFFF00"/>
                </a:solidFill>
              </a:rPr>
              <a:t>On packages for Revlon Color Silk</a:t>
            </a:r>
            <a:r>
              <a:rPr lang="en-CA" sz="2000" dirty="0">
                <a:solidFill>
                  <a:schemeClr val="bg1"/>
                </a:solidFill>
              </a:rPr>
              <a:t>, </a:t>
            </a:r>
            <a:r>
              <a:rPr lang="en-CA" sz="2000" dirty="0">
                <a:solidFill>
                  <a:srgbClr val="FF0000"/>
                </a:solidFill>
              </a:rPr>
              <a:t>Revlon put comparison charts indicating the equivalent Clairol products</a:t>
            </a:r>
            <a:r>
              <a:rPr lang="en-CA" sz="2000" dirty="0">
                <a:solidFill>
                  <a:schemeClr val="bg1"/>
                </a:solidFill>
              </a:rPr>
              <a:t>. </a:t>
            </a:r>
          </a:p>
          <a:p>
            <a:pPr>
              <a:defRPr/>
            </a:pPr>
            <a:r>
              <a:rPr lang="en-CA" sz="2000" dirty="0">
                <a:solidFill>
                  <a:schemeClr val="bg1"/>
                </a:solidFill>
              </a:rPr>
              <a:t>They </a:t>
            </a:r>
            <a:r>
              <a:rPr lang="en-CA" sz="2000" dirty="0">
                <a:solidFill>
                  <a:srgbClr val="FFFF00"/>
                </a:solidFill>
              </a:rPr>
              <a:t>also</a:t>
            </a:r>
            <a:r>
              <a:rPr lang="en-CA" sz="2000" dirty="0">
                <a:solidFill>
                  <a:schemeClr val="bg1"/>
                </a:solidFill>
              </a:rPr>
              <a:t> created </a:t>
            </a:r>
            <a:r>
              <a:rPr lang="en-CA" sz="2000" dirty="0">
                <a:solidFill>
                  <a:srgbClr val="FFFF00"/>
                </a:solidFill>
              </a:rPr>
              <a:t>brochures</a:t>
            </a:r>
            <a:r>
              <a:rPr lang="en-CA" sz="2000" dirty="0">
                <a:solidFill>
                  <a:schemeClr val="bg1"/>
                </a:solidFill>
              </a:rPr>
              <a:t> featuring the comparison charts. </a:t>
            </a:r>
          </a:p>
          <a:p>
            <a:pPr>
              <a:defRPr/>
            </a:pPr>
            <a:r>
              <a:rPr lang="en-CA" sz="2000" dirty="0">
                <a:solidFill>
                  <a:schemeClr val="bg1"/>
                </a:solidFill>
              </a:rPr>
              <a:t>Two of the plaintiff Clairol’s arguments were that the </a:t>
            </a:r>
            <a:r>
              <a:rPr lang="en-CA" sz="2000" dirty="0">
                <a:solidFill>
                  <a:srgbClr val="FFFF00"/>
                </a:solidFill>
              </a:rPr>
              <a:t>use of their trademarks in the color comparison charts infringed </a:t>
            </a:r>
            <a:r>
              <a:rPr lang="en-CA" sz="2000" dirty="0">
                <a:solidFill>
                  <a:schemeClr val="bg1"/>
                </a:solidFill>
              </a:rPr>
              <a:t>s. 19 and s. 22 of the Trademarks Act.</a:t>
            </a:r>
          </a:p>
          <a:p>
            <a:pPr>
              <a:defRPr/>
            </a:pPr>
            <a:endParaRPr lang="en-US" i="1" dirty="0">
              <a:solidFill>
                <a:schemeClr val="bg1"/>
              </a:solidFill>
            </a:endParaRPr>
          </a:p>
        </p:txBody>
      </p:sp>
      <p:sp>
        <p:nvSpPr>
          <p:cNvPr id="335875" name="Slide Number Placeholder 3">
            <a:extLst>
              <a:ext uri="{FF2B5EF4-FFF2-40B4-BE49-F238E27FC236}">
                <a16:creationId xmlns:a16="http://schemas.microsoft.com/office/drawing/2014/main" id="{5E3E68DC-205A-DC93-BF8C-282B2657177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E694BE7-F427-B541-AED9-C138DFE03F95}"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223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a:extLst>
              <a:ext uri="{FF2B5EF4-FFF2-40B4-BE49-F238E27FC236}">
                <a16:creationId xmlns:a16="http://schemas.microsoft.com/office/drawing/2014/main" id="{19D47810-E343-B4D1-4572-92047C6CA5AA}"/>
              </a:ext>
            </a:extLst>
          </p:cNvPr>
          <p:cNvSpPr>
            <a:spLocks noGrp="1" noChangeArrowheads="1"/>
          </p:cNvSpPr>
          <p:nvPr>
            <p:ph type="title"/>
          </p:nvPr>
        </p:nvSpPr>
        <p:spPr bwMode="auto">
          <a:xfrm>
            <a:off x="539750" y="123825"/>
            <a:ext cx="7262813" cy="773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a:solidFill>
                <a:srgbClr val="FFFF00"/>
              </a:solidFill>
            </a:endParaRPr>
          </a:p>
        </p:txBody>
      </p:sp>
      <p:sp>
        <p:nvSpPr>
          <p:cNvPr id="5123" name="Rectangle 3">
            <a:extLst>
              <a:ext uri="{FF2B5EF4-FFF2-40B4-BE49-F238E27FC236}">
                <a16:creationId xmlns:a16="http://schemas.microsoft.com/office/drawing/2014/main" id="{07D70DB1-49F1-1DF2-56F0-401C2E919B62}"/>
              </a:ext>
            </a:extLst>
          </p:cNvPr>
          <p:cNvSpPr>
            <a:spLocks noGrp="1" noChangeArrowheads="1"/>
          </p:cNvSpPr>
          <p:nvPr>
            <p:ph type="body" idx="1"/>
          </p:nvPr>
        </p:nvSpPr>
        <p:spPr>
          <a:xfrm>
            <a:off x="250825" y="896938"/>
            <a:ext cx="8713788" cy="4122737"/>
          </a:xfrm>
        </p:spPr>
        <p:txBody>
          <a:bodyPr>
            <a:noAutofit/>
          </a:bodyPr>
          <a:lstStyle/>
          <a:p>
            <a:pPr marL="0" indent="0">
              <a:lnSpc>
                <a:spcPct val="110000"/>
              </a:lnSpc>
              <a:buFont typeface="Arial" panose="020B0604020202020204" pitchFamily="34" charset="0"/>
              <a:buNone/>
              <a:defRPr/>
            </a:pPr>
            <a:r>
              <a:rPr lang="en-US" sz="1500" i="1" dirty="0">
                <a:solidFill>
                  <a:srgbClr val="00B0F0"/>
                </a:solidFill>
              </a:rPr>
              <a:t>Clairol International Corp. v. Thomas Supply &amp; Equipment </a:t>
            </a:r>
            <a:r>
              <a:rPr lang="en-CA" sz="1500" dirty="0">
                <a:solidFill>
                  <a:schemeClr val="bg1"/>
                </a:solidFill>
              </a:rPr>
              <a:t>[1968] 2 Ex. C.R. 552</a:t>
            </a:r>
          </a:p>
          <a:p>
            <a:pPr marL="0" indent="0">
              <a:lnSpc>
                <a:spcPct val="110000"/>
              </a:lnSpc>
              <a:buFont typeface="Arial" panose="020B0604020202020204" pitchFamily="34" charset="0"/>
              <a:buNone/>
              <a:defRPr/>
            </a:pPr>
            <a:r>
              <a:rPr lang="en-CA" sz="1500" b="1" dirty="0">
                <a:solidFill>
                  <a:srgbClr val="FFFF00"/>
                </a:solidFill>
              </a:rPr>
              <a:t>Deals with the question “</a:t>
            </a:r>
            <a:r>
              <a:rPr lang="en-CA" sz="1500" b="1" i="1" dirty="0">
                <a:solidFill>
                  <a:srgbClr val="FFFF00"/>
                </a:solidFill>
              </a:rPr>
              <a:t>what does the word “USE” mean in s. 19?” </a:t>
            </a:r>
            <a:endParaRPr lang="en-CA" sz="1500" b="1" i="1" dirty="0">
              <a:solidFill>
                <a:schemeClr val="bg1"/>
              </a:solidFill>
            </a:endParaRPr>
          </a:p>
          <a:p>
            <a:pPr>
              <a:lnSpc>
                <a:spcPct val="110000"/>
              </a:lnSpc>
              <a:defRPr/>
            </a:pPr>
            <a:r>
              <a:rPr lang="en-CA" sz="1500" dirty="0">
                <a:solidFill>
                  <a:schemeClr val="bg1"/>
                </a:solidFill>
              </a:rPr>
              <a:t>Look first to </a:t>
            </a:r>
            <a:r>
              <a:rPr lang="en-CA" sz="1500" dirty="0">
                <a:solidFill>
                  <a:srgbClr val="FFFF00"/>
                </a:solidFill>
              </a:rPr>
              <a:t>s. 2 of the Act for a definition of “use”  </a:t>
            </a:r>
            <a:r>
              <a:rPr lang="en-CA" sz="1500" dirty="0">
                <a:solidFill>
                  <a:schemeClr val="bg1"/>
                </a:solidFill>
              </a:rPr>
              <a:t>in relation to a TM. “Use” is defined in s. 2 as </a:t>
            </a:r>
            <a:r>
              <a:rPr lang="en-CA" sz="1500" dirty="0">
                <a:solidFill>
                  <a:srgbClr val="FFFF00"/>
                </a:solidFill>
              </a:rPr>
              <a:t>“any use that by Section 4 is deemed to be a use in association with wares or services”. </a:t>
            </a:r>
          </a:p>
          <a:p>
            <a:pPr>
              <a:lnSpc>
                <a:spcPct val="110000"/>
              </a:lnSpc>
              <a:defRPr/>
            </a:pPr>
            <a:r>
              <a:rPr lang="en-CA" sz="1500" dirty="0">
                <a:solidFill>
                  <a:schemeClr val="bg1"/>
                </a:solidFill>
              </a:rPr>
              <a:t>Look to </a:t>
            </a:r>
            <a:r>
              <a:rPr lang="en-CA" sz="1500" dirty="0">
                <a:solidFill>
                  <a:srgbClr val="FFFF00"/>
                </a:solidFill>
              </a:rPr>
              <a:t>s. 4 </a:t>
            </a:r>
            <a:r>
              <a:rPr lang="en-CA" sz="1500" dirty="0">
                <a:solidFill>
                  <a:schemeClr val="bg1"/>
                </a:solidFill>
              </a:rPr>
              <a:t>which is very specific about use </a:t>
            </a:r>
          </a:p>
          <a:p>
            <a:pPr>
              <a:lnSpc>
                <a:spcPct val="110000"/>
              </a:lnSpc>
              <a:defRPr/>
            </a:pPr>
            <a:r>
              <a:rPr lang="en-CA" sz="1500" dirty="0">
                <a:solidFill>
                  <a:srgbClr val="FF0000"/>
                </a:solidFill>
              </a:rPr>
              <a:t>s. 4(1) deals with use in association with wares</a:t>
            </a:r>
            <a:r>
              <a:rPr lang="en-CA" sz="1500" dirty="0">
                <a:solidFill>
                  <a:schemeClr val="bg1"/>
                </a:solidFill>
              </a:rPr>
              <a:t>; s. 4(2) deals with use in association with services.  </a:t>
            </a:r>
          </a:p>
          <a:p>
            <a:pPr>
              <a:lnSpc>
                <a:spcPct val="110000"/>
              </a:lnSpc>
              <a:defRPr/>
            </a:pPr>
            <a:r>
              <a:rPr lang="en-CA" sz="1500" dirty="0">
                <a:solidFill>
                  <a:schemeClr val="bg1"/>
                </a:solidFill>
              </a:rPr>
              <a:t>In this case, there are no services at issue, </a:t>
            </a:r>
            <a:r>
              <a:rPr lang="en-CA" sz="1500" dirty="0">
                <a:solidFill>
                  <a:srgbClr val="FF0000"/>
                </a:solidFill>
              </a:rPr>
              <a:t>only wares, actual boxes of hair dye</a:t>
            </a:r>
            <a:r>
              <a:rPr lang="en-CA" sz="1500" dirty="0">
                <a:solidFill>
                  <a:srgbClr val="FFFF00"/>
                </a:solidFill>
              </a:rPr>
              <a:t>. Did Revlon use Clairol’s marks in association with their own wares within the meaning of s. 4(1)? </a:t>
            </a:r>
          </a:p>
          <a:p>
            <a:pPr>
              <a:lnSpc>
                <a:spcPct val="110000"/>
              </a:lnSpc>
              <a:defRPr/>
            </a:pPr>
            <a:r>
              <a:rPr lang="en-CA" sz="1500" dirty="0">
                <a:solidFill>
                  <a:schemeClr val="bg1"/>
                </a:solidFill>
              </a:rPr>
              <a:t>Per s. 4(1), </a:t>
            </a:r>
            <a:r>
              <a:rPr lang="en-CA" sz="1500" dirty="0">
                <a:solidFill>
                  <a:srgbClr val="FFFF00"/>
                </a:solidFill>
              </a:rPr>
              <a:t>a TM is used in association with wares if, the TM is marked on the product or package at time of transfer of possession </a:t>
            </a:r>
            <a:r>
              <a:rPr lang="en-CA" sz="1500" dirty="0">
                <a:solidFill>
                  <a:schemeClr val="bg1"/>
                </a:solidFill>
              </a:rPr>
              <a:t>or is in any other manner so associated with the wares that notice of the association is given to the person to whom the property is transferred.</a:t>
            </a:r>
          </a:p>
          <a:p>
            <a:pPr>
              <a:lnSpc>
                <a:spcPct val="110000"/>
              </a:lnSpc>
              <a:defRPr/>
            </a:pPr>
            <a:r>
              <a:rPr lang="en-CA" sz="1500" dirty="0">
                <a:solidFill>
                  <a:schemeClr val="bg1"/>
                </a:solidFill>
              </a:rPr>
              <a:t>In this situation </a:t>
            </a:r>
            <a:r>
              <a:rPr lang="en-CA" sz="1500" dirty="0" err="1">
                <a:solidFill>
                  <a:srgbClr val="FFFF00"/>
                </a:solidFill>
              </a:rPr>
              <a:t>Clariol’s</a:t>
            </a:r>
            <a:r>
              <a:rPr lang="en-CA" sz="1500" dirty="0">
                <a:solidFill>
                  <a:srgbClr val="FFFF00"/>
                </a:solidFill>
              </a:rPr>
              <a:t> TMs are marked on the boxes</a:t>
            </a:r>
            <a:r>
              <a:rPr lang="en-CA" sz="1500" dirty="0">
                <a:solidFill>
                  <a:schemeClr val="bg1"/>
                </a:solidFill>
              </a:rPr>
              <a:t>, so on the package at the time of the transfer of possession.  </a:t>
            </a:r>
          </a:p>
        </p:txBody>
      </p:sp>
      <p:sp>
        <p:nvSpPr>
          <p:cNvPr id="337923" name="Slide Number Placeholder 3">
            <a:extLst>
              <a:ext uri="{FF2B5EF4-FFF2-40B4-BE49-F238E27FC236}">
                <a16:creationId xmlns:a16="http://schemas.microsoft.com/office/drawing/2014/main" id="{894192B0-EF79-4177-1076-401C98F0AF8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6510616-313B-D74D-94BF-D7EAC874656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224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1B1C800-CF9F-55A2-5E4B-3EEB1955EDA4}"/>
              </a:ext>
            </a:extLst>
          </p:cNvPr>
          <p:cNvSpPr>
            <a:spLocks noGrp="1" noChangeArrowheads="1"/>
          </p:cNvSpPr>
          <p:nvPr>
            <p:ph type="title"/>
          </p:nvPr>
        </p:nvSpPr>
        <p:spPr>
          <a:xfrm>
            <a:off x="611188" y="123825"/>
            <a:ext cx="8126412" cy="64770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dirty="0">
              <a:solidFill>
                <a:srgbClr val="FFFF00"/>
              </a:solidFill>
            </a:endParaRPr>
          </a:p>
        </p:txBody>
      </p:sp>
      <p:sp>
        <p:nvSpPr>
          <p:cNvPr id="5123" name="Rectangle 3">
            <a:extLst>
              <a:ext uri="{FF2B5EF4-FFF2-40B4-BE49-F238E27FC236}">
                <a16:creationId xmlns:a16="http://schemas.microsoft.com/office/drawing/2014/main" id="{6B50669B-BA46-20FF-4A9F-96301DC736B2}"/>
              </a:ext>
            </a:extLst>
          </p:cNvPr>
          <p:cNvSpPr>
            <a:spLocks noGrp="1" noChangeArrowheads="1"/>
          </p:cNvSpPr>
          <p:nvPr>
            <p:ph type="body" idx="1"/>
          </p:nvPr>
        </p:nvSpPr>
        <p:spPr>
          <a:xfrm>
            <a:off x="323850" y="987425"/>
            <a:ext cx="8712200" cy="3889375"/>
          </a:xfrm>
        </p:spPr>
        <p:txBody>
          <a:bodyPr>
            <a:normAutofit/>
          </a:bodyPr>
          <a:lstStyle/>
          <a:p>
            <a:pPr marL="0" indent="0">
              <a:lnSpc>
                <a:spcPct val="120000"/>
              </a:lnSpc>
              <a:buFont typeface="Arial" panose="020B0604020202020204" pitchFamily="34" charset="0"/>
              <a:buNone/>
              <a:defRPr/>
            </a:pPr>
            <a:r>
              <a:rPr lang="en-US" sz="1600" i="1" dirty="0">
                <a:solidFill>
                  <a:srgbClr val="00B0F0"/>
                </a:solidFill>
              </a:rPr>
              <a:t>Clairol International Corp. v. Thomas Supply &amp; Equipment </a:t>
            </a:r>
            <a:r>
              <a:rPr lang="en-CA" sz="1600" dirty="0">
                <a:solidFill>
                  <a:schemeClr val="bg1"/>
                </a:solidFill>
              </a:rPr>
              <a:t>[1968] 2 Ex. C.R. 552</a:t>
            </a:r>
          </a:p>
          <a:p>
            <a:pPr>
              <a:lnSpc>
                <a:spcPct val="120000"/>
              </a:lnSpc>
              <a:defRPr/>
            </a:pPr>
            <a:r>
              <a:rPr lang="en-CA" sz="1600" dirty="0">
                <a:solidFill>
                  <a:srgbClr val="FF0000"/>
                </a:solidFill>
              </a:rPr>
              <a:t>However, this is not the end of the issue. </a:t>
            </a:r>
          </a:p>
          <a:p>
            <a:pPr>
              <a:lnSpc>
                <a:spcPct val="120000"/>
              </a:lnSpc>
              <a:defRPr/>
            </a:pPr>
            <a:r>
              <a:rPr lang="en-CA" sz="1600" dirty="0">
                <a:solidFill>
                  <a:schemeClr val="bg1"/>
                </a:solidFill>
              </a:rPr>
              <a:t>S. 19 talks about when a </a:t>
            </a:r>
            <a:r>
              <a:rPr lang="en-CA" sz="1600" b="1" dirty="0">
                <a:solidFill>
                  <a:schemeClr val="bg1"/>
                </a:solidFill>
              </a:rPr>
              <a:t>TM</a:t>
            </a:r>
            <a:r>
              <a:rPr lang="en-CA" sz="1600" dirty="0">
                <a:solidFill>
                  <a:schemeClr val="bg1"/>
                </a:solidFill>
              </a:rPr>
              <a:t> is used: In order </a:t>
            </a:r>
            <a:r>
              <a:rPr lang="en-CA" sz="1600" dirty="0">
                <a:solidFill>
                  <a:srgbClr val="FF0000"/>
                </a:solidFill>
              </a:rPr>
              <a:t>to ensure that this section is not interpreted in an overly broad manner, the court holds that we cannot look only at the word “use”, but also at the definition of TM</a:t>
            </a:r>
            <a:r>
              <a:rPr lang="en-CA" sz="1600" dirty="0">
                <a:solidFill>
                  <a:schemeClr val="bg1"/>
                </a:solidFill>
              </a:rPr>
              <a:t>. </a:t>
            </a:r>
          </a:p>
          <a:p>
            <a:pPr>
              <a:lnSpc>
                <a:spcPct val="120000"/>
              </a:lnSpc>
              <a:defRPr/>
            </a:pPr>
            <a:r>
              <a:rPr lang="en-CA" sz="1600" dirty="0">
                <a:solidFill>
                  <a:schemeClr val="bg1"/>
                </a:solidFill>
              </a:rPr>
              <a:t>In order to infringe s. 19, the mark must be used (s. 2, then s. 4 (1 or 2) depending on whether the Defendant uses the mark in association with their own wares or services.</a:t>
            </a:r>
          </a:p>
          <a:p>
            <a:pPr>
              <a:lnSpc>
                <a:spcPct val="120000"/>
              </a:lnSpc>
              <a:defRPr/>
            </a:pPr>
            <a:r>
              <a:rPr lang="en-CA" sz="1600" dirty="0">
                <a:solidFill>
                  <a:schemeClr val="bg1"/>
                </a:solidFill>
              </a:rPr>
              <a:t>The mark </a:t>
            </a:r>
            <a:r>
              <a:rPr lang="en-CA" sz="1600" dirty="0">
                <a:solidFill>
                  <a:srgbClr val="FFFF00"/>
                </a:solidFill>
              </a:rPr>
              <a:t>also must be used as a TM</a:t>
            </a:r>
            <a:r>
              <a:rPr lang="en-CA" sz="1600" dirty="0">
                <a:solidFill>
                  <a:schemeClr val="bg1"/>
                </a:solidFill>
              </a:rPr>
              <a:t>. This essentially means that the </a:t>
            </a:r>
            <a:r>
              <a:rPr lang="en-CA" sz="1600" dirty="0">
                <a:solidFill>
                  <a:srgbClr val="FFFF00"/>
                </a:solidFill>
              </a:rPr>
              <a:t>mark must be used in a way that would indicate that the company behind the TM is the SOURCE</a:t>
            </a:r>
            <a:r>
              <a:rPr lang="en-CA" sz="1600" dirty="0">
                <a:solidFill>
                  <a:schemeClr val="bg1"/>
                </a:solidFill>
              </a:rPr>
              <a:t> of the product. </a:t>
            </a:r>
          </a:p>
          <a:p>
            <a:pPr>
              <a:lnSpc>
                <a:spcPct val="120000"/>
              </a:lnSpc>
              <a:defRPr/>
            </a:pPr>
            <a:r>
              <a:rPr lang="en-CA" sz="1600" dirty="0">
                <a:solidFill>
                  <a:schemeClr val="bg1"/>
                </a:solidFill>
              </a:rPr>
              <a:t>As well,  this section </a:t>
            </a:r>
            <a:r>
              <a:rPr lang="en-CA" sz="1600" dirty="0">
                <a:solidFill>
                  <a:srgbClr val="FFFF00"/>
                </a:solidFill>
              </a:rPr>
              <a:t>applies only where someone </a:t>
            </a:r>
            <a:r>
              <a:rPr lang="en-CA" sz="1600" dirty="0">
                <a:solidFill>
                  <a:schemeClr val="bg1"/>
                </a:solidFill>
              </a:rPr>
              <a:t>uses the mark as registered; </a:t>
            </a:r>
            <a:r>
              <a:rPr lang="en-CA" sz="1600" dirty="0">
                <a:solidFill>
                  <a:srgbClr val="FFFF00"/>
                </a:solidFill>
              </a:rPr>
              <a:t>in association with </a:t>
            </a:r>
            <a:r>
              <a:rPr lang="en-CA" sz="1600" dirty="0">
                <a:solidFill>
                  <a:srgbClr val="FF0000"/>
                </a:solidFill>
              </a:rPr>
              <a:t>goods or services for which it is registered</a:t>
            </a:r>
          </a:p>
        </p:txBody>
      </p:sp>
      <p:sp>
        <p:nvSpPr>
          <p:cNvPr id="338947" name="Slide Number Placeholder 3">
            <a:extLst>
              <a:ext uri="{FF2B5EF4-FFF2-40B4-BE49-F238E27FC236}">
                <a16:creationId xmlns:a16="http://schemas.microsoft.com/office/drawing/2014/main" id="{BE8DC07E-708D-CEDC-CEE2-565D3DFFEF7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1962A4F6-20F3-1B4A-A5A6-BC7755002B9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225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E74A4-60AB-48AB-7553-4FA7C6D8FE6E}"/>
              </a:ext>
            </a:extLst>
          </p:cNvPr>
          <p:cNvSpPr txBox="1"/>
          <p:nvPr/>
        </p:nvSpPr>
        <p:spPr>
          <a:xfrm>
            <a:off x="606425" y="1419225"/>
            <a:ext cx="7931150" cy="3170238"/>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Clairol International Corp. v. Thomas Supply </a:t>
            </a:r>
          </a:p>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&amp; Equipment </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[1968] 2 Ex. C.R. 552</a:t>
            </a:r>
          </a:p>
          <a:p>
            <a:pPr marL="685800" marR="0" lvl="0" indent="-68580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4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Is there </a:t>
            </a:r>
            <a:r>
              <a:rPr kumimoji="0" lang="en-CA" sz="4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CA" sz="48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use</a:t>
            </a:r>
            <a:r>
              <a:rPr kumimoji="0" lang="en-CA" sz="4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CA" sz="4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as a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4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CA" sz="48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trademark</a:t>
            </a:r>
            <a:r>
              <a:rPr kumimoji="0" lang="en-CA" sz="4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CA" sz="4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here with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4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respect to the packages</a:t>
            </a:r>
            <a:r>
              <a:rPr kumimoji="0" lang="en-CA" sz="48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sz="4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CA" sz="4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p>
        </p:txBody>
      </p:sp>
      <p:sp>
        <p:nvSpPr>
          <p:cNvPr id="339970" name="TextBox 3">
            <a:extLst>
              <a:ext uri="{FF2B5EF4-FFF2-40B4-BE49-F238E27FC236}">
                <a16:creationId xmlns:a16="http://schemas.microsoft.com/office/drawing/2014/main" id="{1BD4944E-1489-57D3-841A-BC6BA2AF8AA1}"/>
              </a:ext>
            </a:extLst>
          </p:cNvPr>
          <p:cNvSpPr txBox="1">
            <a:spLocks noChangeArrowheads="1"/>
          </p:cNvSpPr>
          <p:nvPr/>
        </p:nvSpPr>
        <p:spPr bwMode="auto">
          <a:xfrm>
            <a:off x="1122363" y="268288"/>
            <a:ext cx="68992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extBox 1">
            <a:extLst>
              <a:ext uri="{FF2B5EF4-FFF2-40B4-BE49-F238E27FC236}">
                <a16:creationId xmlns:a16="http://schemas.microsoft.com/office/drawing/2014/main" id="{C6DA6A86-4DFF-E6AF-2F76-739CEA1811E0}"/>
              </a:ext>
            </a:extLst>
          </p:cNvPr>
          <p:cNvSpPr txBox="1">
            <a:spLocks noChangeArrowheads="1"/>
          </p:cNvSpPr>
          <p:nvPr/>
        </p:nvSpPr>
        <p:spPr bwMode="auto">
          <a:xfrm>
            <a:off x="1152525" y="123825"/>
            <a:ext cx="68389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4" name="TextBox 3">
            <a:extLst>
              <a:ext uri="{FF2B5EF4-FFF2-40B4-BE49-F238E27FC236}">
                <a16:creationId xmlns:a16="http://schemas.microsoft.com/office/drawing/2014/main" id="{506C3860-7936-5078-5952-41D5DA98D5A6}"/>
              </a:ext>
            </a:extLst>
          </p:cNvPr>
          <p:cNvSpPr txBox="1"/>
          <p:nvPr/>
        </p:nvSpPr>
        <p:spPr>
          <a:xfrm>
            <a:off x="260350" y="1019175"/>
            <a:ext cx="8623300" cy="3970338"/>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Clairol International Corp. v. Thomas Supply &amp; Equipment </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[1968] 2 Ex. C.R. 552</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No, there is not. Clear that </a:t>
            </a:r>
            <a:r>
              <a:rPr kumimoji="0" lang="en-CA"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Revlon is not trying to pretend that it is a Clairol product</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CA"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just trying to show what the right Revlon product to purchase is </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if you usually buy Clairol</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Accordingly, the </a:t>
            </a:r>
            <a:r>
              <a:rPr kumimoji="0" lang="en-CA"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test for s. 19 infringement not made out</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The brochures are also fine.</a:t>
            </a:r>
            <a:endParaRPr kumimoji="0" lang="en-US" sz="28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Title 5">
            <a:extLst>
              <a:ext uri="{FF2B5EF4-FFF2-40B4-BE49-F238E27FC236}">
                <a16:creationId xmlns:a16="http://schemas.microsoft.com/office/drawing/2014/main" id="{3BE25B9E-6E26-B387-C4CE-667501BD3C22}"/>
              </a:ext>
            </a:extLst>
          </p:cNvPr>
          <p:cNvSpPr>
            <a:spLocks noGrp="1" noChangeArrowheads="1"/>
          </p:cNvSpPr>
          <p:nvPr>
            <p:ph type="title"/>
          </p:nvPr>
        </p:nvSpPr>
        <p:spPr bwMode="auto">
          <a:xfrm>
            <a:off x="793750" y="195263"/>
            <a:ext cx="7550150" cy="69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D0F0C88C-99CE-F65E-0F40-0217955EF220}"/>
              </a:ext>
            </a:extLst>
          </p:cNvPr>
          <p:cNvSpPr>
            <a:spLocks noGrp="1"/>
          </p:cNvSpPr>
          <p:nvPr>
            <p:ph idx="1"/>
          </p:nvPr>
        </p:nvSpPr>
        <p:spPr>
          <a:xfrm>
            <a:off x="323850" y="1131888"/>
            <a:ext cx="8424863" cy="3887787"/>
          </a:xfrm>
        </p:spPr>
        <p:txBody>
          <a:bodyPr>
            <a:normAutofit/>
          </a:bodyPr>
          <a:lstStyle/>
          <a:p>
            <a:pPr marL="0" indent="0">
              <a:buFont typeface="Arial" panose="020B0604020202020204" pitchFamily="34" charset="0"/>
              <a:buNone/>
              <a:defRPr/>
            </a:pPr>
            <a:r>
              <a:rPr lang="en-US" sz="2400" i="1" dirty="0">
                <a:solidFill>
                  <a:srgbClr val="00B0F0"/>
                </a:solidFill>
              </a:rPr>
              <a:t>Clairol International Corp. v. Thomas Supply &amp; Equipment </a:t>
            </a:r>
            <a:r>
              <a:rPr lang="en-US" sz="2400" dirty="0">
                <a:solidFill>
                  <a:srgbClr val="00B0F0"/>
                </a:solidFill>
              </a:rPr>
              <a:t>(1968)</a:t>
            </a:r>
            <a:endParaRPr lang="en-US" sz="2400" i="1" dirty="0">
              <a:solidFill>
                <a:srgbClr val="00B0F0"/>
              </a:solidFill>
            </a:endParaRPr>
          </a:p>
          <a:p>
            <a:pPr>
              <a:defRPr/>
            </a:pPr>
            <a:r>
              <a:rPr lang="en-US" sz="2400" dirty="0">
                <a:solidFill>
                  <a:srgbClr val="FF0000"/>
                </a:solidFill>
              </a:rPr>
              <a:t>S. 22</a:t>
            </a:r>
            <a:r>
              <a:rPr lang="en-US" sz="2400" dirty="0">
                <a:solidFill>
                  <a:schemeClr val="bg1"/>
                </a:solidFill>
              </a:rPr>
              <a:t>: </a:t>
            </a:r>
          </a:p>
          <a:p>
            <a:pPr lvl="1">
              <a:buFont typeface="Courier New" panose="02070309020205020404" pitchFamily="49" charset="0"/>
              <a:buChar char="o"/>
              <a:defRPr/>
            </a:pPr>
            <a:r>
              <a:rPr lang="en-US" sz="2400" dirty="0">
                <a:solidFill>
                  <a:schemeClr val="bg1"/>
                </a:solidFill>
              </a:rPr>
              <a:t>The defendant </a:t>
            </a:r>
            <a:r>
              <a:rPr lang="en-US" sz="2400" dirty="0">
                <a:solidFill>
                  <a:srgbClr val="FFFF00"/>
                </a:solidFill>
              </a:rPr>
              <a:t>must have </a:t>
            </a:r>
            <a:r>
              <a:rPr lang="en-US" sz="2400" dirty="0">
                <a:solidFill>
                  <a:srgbClr val="FF0000"/>
                </a:solidFill>
              </a:rPr>
              <a:t>used</a:t>
            </a:r>
            <a:r>
              <a:rPr lang="en-US" sz="2400" dirty="0">
                <a:solidFill>
                  <a:srgbClr val="FFFF00"/>
                </a:solidFill>
              </a:rPr>
              <a:t> the mark</a:t>
            </a:r>
            <a:r>
              <a:rPr lang="en-US" sz="2400" dirty="0">
                <a:solidFill>
                  <a:schemeClr val="bg1"/>
                </a:solidFill>
              </a:rPr>
              <a:t> as set out in s. 2 and 4 of the Act.</a:t>
            </a:r>
          </a:p>
          <a:p>
            <a:pPr lvl="1">
              <a:buFont typeface="Courier New" panose="02070309020205020404" pitchFamily="49" charset="0"/>
              <a:buChar char="o"/>
              <a:defRPr/>
            </a:pPr>
            <a:r>
              <a:rPr lang="en-US" sz="2400" dirty="0">
                <a:solidFill>
                  <a:srgbClr val="FF0000"/>
                </a:solidFill>
              </a:rPr>
              <a:t>If there is </a:t>
            </a:r>
            <a:r>
              <a:rPr lang="ja-JP" altLang="en-US" sz="2400" dirty="0">
                <a:solidFill>
                  <a:srgbClr val="FF0000"/>
                </a:solidFill>
              </a:rPr>
              <a:t>“</a:t>
            </a:r>
            <a:r>
              <a:rPr lang="en-US" sz="2400" dirty="0">
                <a:solidFill>
                  <a:srgbClr val="FF0000"/>
                </a:solidFill>
              </a:rPr>
              <a:t>use</a:t>
            </a:r>
            <a:r>
              <a:rPr lang="ja-JP" altLang="en-US" sz="2400" dirty="0">
                <a:solidFill>
                  <a:srgbClr val="FF0000"/>
                </a:solidFill>
              </a:rPr>
              <a:t>”</a:t>
            </a:r>
            <a:r>
              <a:rPr lang="en-US" sz="2400" dirty="0">
                <a:solidFill>
                  <a:schemeClr val="bg1"/>
                </a:solidFill>
              </a:rPr>
              <a:t>, then </a:t>
            </a:r>
            <a:r>
              <a:rPr lang="en-US" sz="2400" dirty="0">
                <a:solidFill>
                  <a:srgbClr val="FFFF00"/>
                </a:solidFill>
              </a:rPr>
              <a:t>the test becomes whether the use is likely to depreciate the value of the goodwill </a:t>
            </a:r>
            <a:r>
              <a:rPr lang="en-US" sz="2400" dirty="0">
                <a:solidFill>
                  <a:schemeClr val="bg1"/>
                </a:solidFill>
              </a:rPr>
              <a:t>attaching to the mark (i.e. by reducing the esteem in which the mark is held; or enticing customers away)</a:t>
            </a:r>
          </a:p>
          <a:p>
            <a:pPr marL="0" indent="0">
              <a:buFont typeface="Arial" panose="020B0604020202020204" pitchFamily="34" charset="0"/>
              <a:buNone/>
              <a:defRPr/>
            </a:pPr>
            <a:endParaRPr lang="en-US" dirty="0"/>
          </a:p>
        </p:txBody>
      </p:sp>
      <p:sp>
        <p:nvSpPr>
          <p:cNvPr id="342019" name="Slide Number Placeholder 3">
            <a:extLst>
              <a:ext uri="{FF2B5EF4-FFF2-40B4-BE49-F238E27FC236}">
                <a16:creationId xmlns:a16="http://schemas.microsoft.com/office/drawing/2014/main" id="{0DC13AAF-99C0-3419-AE55-0C29B5B5149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163036E7-AA88-F946-9516-3CF4ABB8D84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228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Title 5">
            <a:extLst>
              <a:ext uri="{FF2B5EF4-FFF2-40B4-BE49-F238E27FC236}">
                <a16:creationId xmlns:a16="http://schemas.microsoft.com/office/drawing/2014/main" id="{38C511EA-25B8-E71D-5A50-0CF1B075EDBA}"/>
              </a:ext>
            </a:extLst>
          </p:cNvPr>
          <p:cNvSpPr>
            <a:spLocks noGrp="1" noChangeArrowheads="1"/>
          </p:cNvSpPr>
          <p:nvPr>
            <p:ph type="title"/>
          </p:nvPr>
        </p:nvSpPr>
        <p:spPr bwMode="auto">
          <a:xfrm>
            <a:off x="904875" y="100013"/>
            <a:ext cx="7334250" cy="773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A97AE612-7CBF-9A18-BE45-99A7EC596954}"/>
              </a:ext>
            </a:extLst>
          </p:cNvPr>
          <p:cNvSpPr>
            <a:spLocks noGrp="1"/>
          </p:cNvSpPr>
          <p:nvPr>
            <p:ph idx="1"/>
          </p:nvPr>
        </p:nvSpPr>
        <p:spPr>
          <a:xfrm>
            <a:off x="90488" y="1074738"/>
            <a:ext cx="8963025" cy="3951287"/>
          </a:xfrm>
        </p:spPr>
        <p:txBody>
          <a:bodyPr>
            <a:normAutofit fontScale="92500" lnSpcReduction="10000"/>
          </a:bodyPr>
          <a:lstStyle/>
          <a:p>
            <a:pPr marL="0" indent="0">
              <a:lnSpc>
                <a:spcPct val="110000"/>
              </a:lnSpc>
              <a:buFont typeface="Arial" panose="020B0604020202020204" pitchFamily="34" charset="0"/>
              <a:buNone/>
              <a:defRPr/>
            </a:pPr>
            <a:r>
              <a:rPr lang="en-US" sz="1575" b="1" i="1" dirty="0">
                <a:solidFill>
                  <a:srgbClr val="00B0F0"/>
                </a:solidFill>
              </a:rPr>
              <a:t>Clairol International Corp. v. Thomas Supply &amp; Equipment </a:t>
            </a:r>
            <a:r>
              <a:rPr lang="en-US" sz="1575" dirty="0">
                <a:solidFill>
                  <a:schemeClr val="bg1"/>
                </a:solidFill>
              </a:rPr>
              <a:t>(1968)</a:t>
            </a:r>
            <a:endParaRPr lang="en-CA" sz="1575" dirty="0"/>
          </a:p>
          <a:p>
            <a:pPr>
              <a:lnSpc>
                <a:spcPct val="110000"/>
              </a:lnSpc>
              <a:defRPr/>
            </a:pPr>
            <a:r>
              <a:rPr lang="en-CA" sz="1575" dirty="0">
                <a:solidFill>
                  <a:schemeClr val="bg1"/>
                </a:solidFill>
              </a:rPr>
              <a:t>This is the </a:t>
            </a:r>
            <a:r>
              <a:rPr lang="en-CA" sz="1575" dirty="0">
                <a:solidFill>
                  <a:srgbClr val="FF0000"/>
                </a:solidFill>
              </a:rPr>
              <a:t>first time a s. 22 issue was before the court</a:t>
            </a:r>
            <a:r>
              <a:rPr lang="en-CA" sz="1575" dirty="0">
                <a:solidFill>
                  <a:schemeClr val="bg1"/>
                </a:solidFill>
              </a:rPr>
              <a:t>. [Exact s. 22 test will come from </a:t>
            </a:r>
            <a:r>
              <a:rPr lang="en-CA" sz="1575" i="1" dirty="0">
                <a:solidFill>
                  <a:srgbClr val="00B0F0"/>
                </a:solidFill>
              </a:rPr>
              <a:t>Veuve,</a:t>
            </a:r>
            <a:r>
              <a:rPr lang="en-CA" sz="1575" dirty="0">
                <a:solidFill>
                  <a:srgbClr val="00B0F0"/>
                </a:solidFill>
              </a:rPr>
              <a:t> </a:t>
            </a:r>
            <a:r>
              <a:rPr lang="en-CA" sz="1575" dirty="0">
                <a:solidFill>
                  <a:schemeClr val="bg1"/>
                </a:solidFill>
              </a:rPr>
              <a:t>but this is </a:t>
            </a:r>
            <a:r>
              <a:rPr lang="en-CA" sz="1575" dirty="0">
                <a:solidFill>
                  <a:srgbClr val="FF0000"/>
                </a:solidFill>
              </a:rPr>
              <a:t>useful for historical purposes</a:t>
            </a:r>
            <a:r>
              <a:rPr lang="en-CA" sz="1575" dirty="0">
                <a:solidFill>
                  <a:schemeClr val="bg1"/>
                </a:solidFill>
              </a:rPr>
              <a:t>, and to see the stance taken by this Court on comparative advertising].</a:t>
            </a:r>
          </a:p>
          <a:p>
            <a:pPr>
              <a:lnSpc>
                <a:spcPct val="110000"/>
              </a:lnSpc>
              <a:defRPr/>
            </a:pPr>
            <a:r>
              <a:rPr lang="en-CA" sz="1575" b="1" i="1" dirty="0">
                <a:solidFill>
                  <a:schemeClr val="bg1"/>
                </a:solidFill>
              </a:rPr>
              <a:t>22.</a:t>
            </a:r>
            <a:r>
              <a:rPr lang="en-CA" sz="1575" i="1" dirty="0">
                <a:solidFill>
                  <a:schemeClr val="bg1"/>
                </a:solidFill>
              </a:rPr>
              <a:t> (1) </a:t>
            </a:r>
            <a:r>
              <a:rPr lang="en-CA" sz="1575" i="1" dirty="0">
                <a:solidFill>
                  <a:srgbClr val="FFFF00"/>
                </a:solidFill>
              </a:rPr>
              <a:t>No person shall use a trade-mark registered by another person in a manner that is likely to have the effect of depreciating the value of the goodwill attaching thereto.</a:t>
            </a:r>
          </a:p>
          <a:p>
            <a:pPr>
              <a:lnSpc>
                <a:spcPct val="110000"/>
              </a:lnSpc>
              <a:defRPr/>
            </a:pPr>
            <a:r>
              <a:rPr lang="en-CA" sz="1575" dirty="0">
                <a:solidFill>
                  <a:srgbClr val="FF0000"/>
                </a:solidFill>
              </a:rPr>
              <a:t>How far is this section meant to extend</a:t>
            </a:r>
            <a:r>
              <a:rPr lang="en-CA" sz="1575" dirty="0">
                <a:solidFill>
                  <a:srgbClr val="FFFF00"/>
                </a:solidFill>
              </a:rPr>
              <a:t>? </a:t>
            </a:r>
          </a:p>
          <a:p>
            <a:pPr>
              <a:lnSpc>
                <a:spcPct val="110000"/>
              </a:lnSpc>
              <a:defRPr/>
            </a:pPr>
            <a:r>
              <a:rPr lang="en-CA" sz="1575" dirty="0">
                <a:solidFill>
                  <a:schemeClr val="bg1"/>
                </a:solidFill>
              </a:rPr>
              <a:t>Written broadly enough to capture negative comments made in conversation about a specific product.  </a:t>
            </a:r>
          </a:p>
          <a:p>
            <a:pPr>
              <a:lnSpc>
                <a:spcPct val="110000"/>
              </a:lnSpc>
              <a:defRPr/>
            </a:pPr>
            <a:r>
              <a:rPr lang="en-CA" sz="1575" dirty="0">
                <a:solidFill>
                  <a:schemeClr val="bg1"/>
                </a:solidFill>
              </a:rPr>
              <a:t>The court acknowledges that this section is worded broadly but says that it’s unlikely that there is any attempt to suppress critical expression.</a:t>
            </a:r>
          </a:p>
          <a:p>
            <a:pPr>
              <a:lnSpc>
                <a:spcPct val="110000"/>
              </a:lnSpc>
              <a:defRPr/>
            </a:pPr>
            <a:r>
              <a:rPr lang="en-CA" sz="1575" dirty="0">
                <a:solidFill>
                  <a:srgbClr val="FF0000"/>
                </a:solidFill>
              </a:rPr>
              <a:t>*</a:t>
            </a:r>
            <a:r>
              <a:rPr lang="en-CA" sz="1575" dirty="0">
                <a:solidFill>
                  <a:srgbClr val="FFFF00"/>
                </a:solidFill>
              </a:rPr>
              <a:t>One key is that the court reads in an implied limitation in this section</a:t>
            </a:r>
            <a:r>
              <a:rPr lang="en-CA" sz="1575" dirty="0">
                <a:solidFill>
                  <a:schemeClr val="bg1"/>
                </a:solidFill>
              </a:rPr>
              <a:t>…</a:t>
            </a:r>
            <a:r>
              <a:rPr lang="en-CA" sz="1575" i="1" dirty="0">
                <a:solidFill>
                  <a:srgbClr val="FF0000"/>
                </a:solidFill>
              </a:rPr>
              <a:t>use in the course of trade</a:t>
            </a:r>
            <a:r>
              <a:rPr lang="en-CA" sz="1575" dirty="0">
                <a:solidFill>
                  <a:schemeClr val="bg1"/>
                </a:solidFill>
              </a:rPr>
              <a:t>.</a:t>
            </a:r>
          </a:p>
          <a:p>
            <a:pPr>
              <a:lnSpc>
                <a:spcPct val="110000"/>
              </a:lnSpc>
              <a:defRPr/>
            </a:pPr>
            <a:r>
              <a:rPr lang="en-CA" sz="1575" dirty="0">
                <a:solidFill>
                  <a:schemeClr val="bg1"/>
                </a:solidFill>
              </a:rPr>
              <a:t>But even with this implied limitation,  this is </a:t>
            </a:r>
            <a:r>
              <a:rPr lang="en-CA" sz="1575" dirty="0">
                <a:solidFill>
                  <a:srgbClr val="FFFF00"/>
                </a:solidFill>
              </a:rPr>
              <a:t>still potentially a very broad right</a:t>
            </a:r>
            <a:r>
              <a:rPr lang="en-CA" sz="1575" dirty="0">
                <a:solidFill>
                  <a:schemeClr val="bg1"/>
                </a:solidFill>
              </a:rPr>
              <a:t>. It could cover comparison price charts or discussion by sales-clerks of competing products.</a:t>
            </a:r>
          </a:p>
          <a:p>
            <a:pPr>
              <a:lnSpc>
                <a:spcPct val="110000"/>
              </a:lnSpc>
              <a:defRPr/>
            </a:pPr>
            <a:r>
              <a:rPr lang="en-CA" sz="1575" b="1" dirty="0">
                <a:solidFill>
                  <a:schemeClr val="bg1"/>
                </a:solidFill>
              </a:rPr>
              <a:t>We see the </a:t>
            </a:r>
            <a:r>
              <a:rPr lang="en-CA" sz="1575" b="1" dirty="0">
                <a:solidFill>
                  <a:srgbClr val="FF0000"/>
                </a:solidFill>
              </a:rPr>
              <a:t>court reiterate that purpose of s. 22 is not to stop legitimate comparisons</a:t>
            </a:r>
            <a:r>
              <a:rPr lang="en-CA" sz="1575" b="1" dirty="0">
                <a:solidFill>
                  <a:schemeClr val="bg1"/>
                </a:solidFill>
              </a:rPr>
              <a:t>.</a:t>
            </a:r>
          </a:p>
          <a:p>
            <a:pPr marL="0" indent="0">
              <a:buFont typeface="Arial" panose="020B0604020202020204" pitchFamily="34" charset="0"/>
              <a:buNone/>
              <a:defRPr/>
            </a:pPr>
            <a:endParaRPr lang="en-US" dirty="0"/>
          </a:p>
        </p:txBody>
      </p:sp>
      <p:sp>
        <p:nvSpPr>
          <p:cNvPr id="344067" name="Slide Number Placeholder 3">
            <a:extLst>
              <a:ext uri="{FF2B5EF4-FFF2-40B4-BE49-F238E27FC236}">
                <a16:creationId xmlns:a16="http://schemas.microsoft.com/office/drawing/2014/main" id="{7E163C1D-8E69-114B-7776-C8D7D507B87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061A8831-5473-2941-BFD0-756E90C4477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229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0ED5E2C-9659-0100-7481-EA9FE55B94CE}"/>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70E4592D-C4D2-D7D0-F184-56E1FEF1D485}"/>
              </a:ext>
            </a:extLst>
          </p:cNvPr>
          <p:cNvPicPr>
            <a:picLocks noGrp="1" noChangeAspect="1"/>
          </p:cNvPicPr>
          <p:nvPr>
            <p:ph idx="1"/>
          </p:nvPr>
        </p:nvPicPr>
        <p:blipFill>
          <a:blip r:embed="rId2"/>
          <a:stretch>
            <a:fillRect/>
          </a:stretch>
        </p:blipFill>
        <p:spPr/>
      </p:pic>
      <p:pic>
        <p:nvPicPr>
          <p:cNvPr id="52227" name="Picture 6" descr="Graphical user interface, text, application, email&#10;&#10;Description automatically generated">
            <a:extLst>
              <a:ext uri="{FF2B5EF4-FFF2-40B4-BE49-F238E27FC236}">
                <a16:creationId xmlns:a16="http://schemas.microsoft.com/office/drawing/2014/main" id="{7DCC2619-BADF-46EE-C27B-0905FCD25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73050"/>
            <a:ext cx="62103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itle 5">
            <a:extLst>
              <a:ext uri="{FF2B5EF4-FFF2-40B4-BE49-F238E27FC236}">
                <a16:creationId xmlns:a16="http://schemas.microsoft.com/office/drawing/2014/main" id="{AF026928-6E63-0D1A-8A1E-CFB5038603CD}"/>
              </a:ext>
            </a:extLst>
          </p:cNvPr>
          <p:cNvSpPr>
            <a:spLocks noGrp="1" noChangeArrowheads="1"/>
          </p:cNvSpPr>
          <p:nvPr>
            <p:ph type="title"/>
          </p:nvPr>
        </p:nvSpPr>
        <p:spPr bwMode="auto">
          <a:xfrm>
            <a:off x="1012825" y="55563"/>
            <a:ext cx="7118350" cy="827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F0456B57-7050-EA0F-4802-CC2EA7A3E377}"/>
              </a:ext>
            </a:extLst>
          </p:cNvPr>
          <p:cNvSpPr>
            <a:spLocks noGrp="1"/>
          </p:cNvSpPr>
          <p:nvPr>
            <p:ph idx="1"/>
          </p:nvPr>
        </p:nvSpPr>
        <p:spPr>
          <a:xfrm>
            <a:off x="250825" y="911225"/>
            <a:ext cx="8642350" cy="3886200"/>
          </a:xfrm>
        </p:spPr>
        <p:txBody>
          <a:bodyPr>
            <a:normAutofit lnSpcReduction="10000"/>
          </a:bodyPr>
          <a:lstStyle/>
          <a:p>
            <a:pPr marL="0" indent="0">
              <a:lnSpc>
                <a:spcPct val="120000"/>
              </a:lnSpc>
              <a:buFont typeface="Arial" panose="020B0604020202020204" pitchFamily="34" charset="0"/>
              <a:buNone/>
              <a:defRPr/>
            </a:pPr>
            <a:r>
              <a:rPr lang="en-US" sz="1875" i="1" dirty="0">
                <a:solidFill>
                  <a:srgbClr val="00B0F0"/>
                </a:solidFill>
              </a:rPr>
              <a:t>Clairol International Corp. v. Thomas Supply &amp; Equipment </a:t>
            </a:r>
            <a:r>
              <a:rPr lang="en-US" sz="1875" dirty="0">
                <a:solidFill>
                  <a:schemeClr val="bg1"/>
                </a:solidFill>
              </a:rPr>
              <a:t>(1968)</a:t>
            </a:r>
            <a:endParaRPr lang="en-US" sz="1875" i="1" dirty="0">
              <a:solidFill>
                <a:schemeClr val="bg1"/>
              </a:solidFill>
            </a:endParaRPr>
          </a:p>
          <a:p>
            <a:pPr>
              <a:lnSpc>
                <a:spcPct val="120000"/>
              </a:lnSpc>
              <a:defRPr/>
            </a:pPr>
            <a:r>
              <a:rPr lang="en-CA" sz="1875" dirty="0">
                <a:solidFill>
                  <a:schemeClr val="bg1"/>
                </a:solidFill>
              </a:rPr>
              <a:t>In evaluating use in s. 22 the court in </a:t>
            </a:r>
            <a:r>
              <a:rPr lang="en-CA" sz="1875" i="1" dirty="0">
                <a:solidFill>
                  <a:srgbClr val="00B0F0"/>
                </a:solidFill>
              </a:rPr>
              <a:t>Clairol</a:t>
            </a:r>
            <a:r>
              <a:rPr lang="en-CA" sz="1875" dirty="0">
                <a:solidFill>
                  <a:srgbClr val="00B0F0"/>
                </a:solidFill>
              </a:rPr>
              <a:t> </a:t>
            </a:r>
            <a:r>
              <a:rPr lang="en-CA" sz="1875" dirty="0">
                <a:solidFill>
                  <a:schemeClr val="bg1"/>
                </a:solidFill>
              </a:rPr>
              <a:t>held that we again need to go to </a:t>
            </a:r>
            <a:r>
              <a:rPr lang="en-CA" sz="1875" dirty="0">
                <a:solidFill>
                  <a:srgbClr val="FFFF00"/>
                </a:solidFill>
              </a:rPr>
              <a:t>s. 4 </a:t>
            </a:r>
            <a:r>
              <a:rPr lang="en-CA" sz="1875" dirty="0">
                <a:solidFill>
                  <a:schemeClr val="bg1"/>
                </a:solidFill>
              </a:rPr>
              <a:t>of the TMA</a:t>
            </a:r>
          </a:p>
          <a:p>
            <a:pPr>
              <a:lnSpc>
                <a:spcPct val="120000"/>
              </a:lnSpc>
              <a:defRPr/>
            </a:pPr>
            <a:r>
              <a:rPr lang="en-CA" sz="1875" dirty="0">
                <a:solidFill>
                  <a:schemeClr val="bg1"/>
                </a:solidFill>
              </a:rPr>
              <a:t>The TM must be “used” by the Defendant in association with their own wares and services. </a:t>
            </a:r>
          </a:p>
          <a:p>
            <a:pPr>
              <a:lnSpc>
                <a:spcPct val="120000"/>
              </a:lnSpc>
              <a:defRPr/>
            </a:pPr>
            <a:r>
              <a:rPr lang="en-CA" sz="1875" dirty="0">
                <a:solidFill>
                  <a:schemeClr val="bg1"/>
                </a:solidFill>
              </a:rPr>
              <a:t>Court already found the </a:t>
            </a:r>
            <a:r>
              <a:rPr lang="en-CA" sz="1875" dirty="0">
                <a:solidFill>
                  <a:srgbClr val="FFFF00"/>
                </a:solidFill>
              </a:rPr>
              <a:t>Clairol marks were “used” in accordance with wares</a:t>
            </a:r>
            <a:r>
              <a:rPr lang="en-CA" sz="1875" dirty="0">
                <a:solidFill>
                  <a:schemeClr val="bg1"/>
                </a:solidFill>
              </a:rPr>
              <a:t> on the package, but </a:t>
            </a:r>
            <a:r>
              <a:rPr lang="en-CA" sz="1875" dirty="0">
                <a:solidFill>
                  <a:srgbClr val="FFFF00"/>
                </a:solidFill>
              </a:rPr>
              <a:t>not on brochures</a:t>
            </a:r>
            <a:r>
              <a:rPr lang="en-CA" sz="1875" dirty="0">
                <a:solidFill>
                  <a:schemeClr val="bg1"/>
                </a:solidFill>
              </a:rPr>
              <a:t>. </a:t>
            </a:r>
          </a:p>
          <a:p>
            <a:pPr>
              <a:lnSpc>
                <a:spcPct val="120000"/>
              </a:lnSpc>
              <a:defRPr/>
            </a:pPr>
            <a:r>
              <a:rPr lang="en-CA" sz="1875" dirty="0">
                <a:solidFill>
                  <a:schemeClr val="bg1"/>
                </a:solidFill>
              </a:rPr>
              <a:t>So, the </a:t>
            </a:r>
            <a:r>
              <a:rPr lang="en-CA" sz="1875" dirty="0">
                <a:solidFill>
                  <a:srgbClr val="FFFF00"/>
                </a:solidFill>
              </a:rPr>
              <a:t>TM is used on the package, so the first part of the s. 22 analysis was met</a:t>
            </a:r>
            <a:r>
              <a:rPr lang="en-CA" sz="1875" dirty="0">
                <a:solidFill>
                  <a:schemeClr val="bg1"/>
                </a:solidFill>
              </a:rPr>
              <a:t> (as the analysis was structured in this case). </a:t>
            </a:r>
          </a:p>
          <a:p>
            <a:pPr>
              <a:lnSpc>
                <a:spcPct val="120000"/>
              </a:lnSpc>
              <a:defRPr/>
            </a:pPr>
            <a:r>
              <a:rPr lang="en-CA" sz="1875" dirty="0">
                <a:solidFill>
                  <a:schemeClr val="bg1"/>
                </a:solidFill>
              </a:rPr>
              <a:t>NB: </a:t>
            </a:r>
            <a:r>
              <a:rPr lang="en-CA" sz="1875" dirty="0">
                <a:solidFill>
                  <a:srgbClr val="FFFF00"/>
                </a:solidFill>
              </a:rPr>
              <a:t>Do not need to apply the second part of the “use” test</a:t>
            </a:r>
            <a:r>
              <a:rPr lang="en-CA" sz="1875" dirty="0">
                <a:solidFill>
                  <a:schemeClr val="bg1"/>
                </a:solidFill>
              </a:rPr>
              <a:t>; not a requirement under s. 22 for the mark to have been “used” as a TM.</a:t>
            </a:r>
          </a:p>
          <a:p>
            <a:pPr marL="0" indent="0">
              <a:buFont typeface="Arial" panose="020B0604020202020204" pitchFamily="34" charset="0"/>
              <a:buNone/>
              <a:defRPr/>
            </a:pPr>
            <a:endParaRPr lang="en-US" dirty="0"/>
          </a:p>
        </p:txBody>
      </p:sp>
      <p:sp>
        <p:nvSpPr>
          <p:cNvPr id="346115" name="Slide Number Placeholder 3">
            <a:extLst>
              <a:ext uri="{FF2B5EF4-FFF2-40B4-BE49-F238E27FC236}">
                <a16:creationId xmlns:a16="http://schemas.microsoft.com/office/drawing/2014/main" id="{621920B0-8C6E-E654-B36B-40C34781987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D5D48E8-2540-974E-8A48-5AFF8C075295}"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230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itle 5">
            <a:extLst>
              <a:ext uri="{FF2B5EF4-FFF2-40B4-BE49-F238E27FC236}">
                <a16:creationId xmlns:a16="http://schemas.microsoft.com/office/drawing/2014/main" id="{4AC64D63-651D-7971-7B63-BAE3EC2D57D2}"/>
              </a:ext>
            </a:extLst>
          </p:cNvPr>
          <p:cNvSpPr>
            <a:spLocks noGrp="1" noChangeArrowheads="1"/>
          </p:cNvSpPr>
          <p:nvPr>
            <p:ph type="title"/>
          </p:nvPr>
        </p:nvSpPr>
        <p:spPr bwMode="auto">
          <a:xfrm>
            <a:off x="941388" y="33338"/>
            <a:ext cx="7261225" cy="827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456F4DEE-667A-02A8-2605-34006AF7D155}"/>
              </a:ext>
            </a:extLst>
          </p:cNvPr>
          <p:cNvSpPr>
            <a:spLocks noGrp="1"/>
          </p:cNvSpPr>
          <p:nvPr>
            <p:ph idx="1"/>
          </p:nvPr>
        </p:nvSpPr>
        <p:spPr>
          <a:xfrm>
            <a:off x="215900" y="987425"/>
            <a:ext cx="8712200" cy="3886200"/>
          </a:xfrm>
        </p:spPr>
        <p:txBody>
          <a:bodyPr>
            <a:normAutofit/>
          </a:bodyPr>
          <a:lstStyle/>
          <a:p>
            <a:pPr marL="0" indent="0">
              <a:lnSpc>
                <a:spcPct val="120000"/>
              </a:lnSpc>
              <a:buFont typeface="Arial" panose="020B0604020202020204" pitchFamily="34" charset="0"/>
              <a:buNone/>
              <a:defRPr/>
            </a:pPr>
            <a:r>
              <a:rPr lang="en-US" sz="1875" i="1" dirty="0">
                <a:solidFill>
                  <a:srgbClr val="00B0F0"/>
                </a:solidFill>
              </a:rPr>
              <a:t>Clairol International Corp. v. Thomas Supply &amp; Equipment </a:t>
            </a:r>
            <a:r>
              <a:rPr lang="en-US" sz="1875" dirty="0">
                <a:solidFill>
                  <a:schemeClr val="bg1"/>
                </a:solidFill>
              </a:rPr>
              <a:t>(1968)</a:t>
            </a:r>
            <a:endParaRPr lang="en-US" sz="1875" i="1" dirty="0">
              <a:solidFill>
                <a:schemeClr val="bg1"/>
              </a:solidFill>
            </a:endParaRPr>
          </a:p>
          <a:p>
            <a:pPr>
              <a:lnSpc>
                <a:spcPct val="120000"/>
              </a:lnSpc>
              <a:defRPr/>
            </a:pPr>
            <a:r>
              <a:rPr lang="en-CA" sz="1875" dirty="0">
                <a:solidFill>
                  <a:schemeClr val="bg1"/>
                </a:solidFill>
              </a:rPr>
              <a:t>The </a:t>
            </a:r>
            <a:r>
              <a:rPr lang="en-CA" sz="1875" dirty="0">
                <a:solidFill>
                  <a:srgbClr val="FFFF00"/>
                </a:solidFill>
              </a:rPr>
              <a:t>second part of the s. 22 test is whether the TM used in matter likely to depreciate the goodwill in the mark</a:t>
            </a:r>
            <a:r>
              <a:rPr lang="en-CA" sz="1875" dirty="0">
                <a:solidFill>
                  <a:srgbClr val="FF0000"/>
                </a:solidFill>
              </a:rPr>
              <a:t>? </a:t>
            </a:r>
          </a:p>
          <a:p>
            <a:pPr>
              <a:lnSpc>
                <a:spcPct val="120000"/>
              </a:lnSpc>
              <a:defRPr/>
            </a:pPr>
            <a:r>
              <a:rPr lang="en-CA" sz="1875" dirty="0">
                <a:solidFill>
                  <a:schemeClr val="bg1"/>
                </a:solidFill>
              </a:rPr>
              <a:t>This brings up the question of </a:t>
            </a:r>
            <a:r>
              <a:rPr lang="en-CA" sz="1875" dirty="0">
                <a:solidFill>
                  <a:srgbClr val="FFFF00"/>
                </a:solidFill>
              </a:rPr>
              <a:t>what is to be regarded as the goodwill attaching to a TM? </a:t>
            </a:r>
            <a:r>
              <a:rPr lang="en-CA" sz="1875" dirty="0">
                <a:solidFill>
                  <a:srgbClr val="FF0000"/>
                </a:solidFill>
              </a:rPr>
              <a:t>The definition given by the court is</a:t>
            </a:r>
            <a:r>
              <a:rPr lang="en-CA" sz="1875" dirty="0">
                <a:solidFill>
                  <a:schemeClr val="bg1"/>
                </a:solidFill>
              </a:rPr>
              <a:t>: </a:t>
            </a:r>
            <a:r>
              <a:rPr lang="en-CA" sz="1875" i="1" dirty="0">
                <a:solidFill>
                  <a:srgbClr val="FFFF00"/>
                </a:solidFill>
              </a:rPr>
              <a:t>the goodwill attaching to the TM is that portion of goodwill that consists of the whole advantage that may have been built up by years of honest work/trade, or money promoting the mark</a:t>
            </a:r>
            <a:r>
              <a:rPr lang="en-CA" sz="1875" dirty="0">
                <a:solidFill>
                  <a:schemeClr val="bg1"/>
                </a:solidFill>
              </a:rPr>
              <a:t>.</a:t>
            </a:r>
          </a:p>
          <a:p>
            <a:pPr>
              <a:lnSpc>
                <a:spcPct val="120000"/>
              </a:lnSpc>
              <a:defRPr/>
            </a:pPr>
            <a:r>
              <a:rPr lang="en-CA" sz="1875" dirty="0">
                <a:solidFill>
                  <a:schemeClr val="bg1"/>
                </a:solidFill>
              </a:rPr>
              <a:t>To depreciate the value of this goodwill, then, is to reduce the advantage of the reputation/connection</a:t>
            </a:r>
            <a:endParaRPr lang="en-US" sz="1875" dirty="0">
              <a:solidFill>
                <a:schemeClr val="bg1"/>
              </a:solidFill>
            </a:endParaRPr>
          </a:p>
          <a:p>
            <a:pPr marL="0" indent="0">
              <a:buFont typeface="Arial" panose="020B0604020202020204" pitchFamily="34" charset="0"/>
              <a:buNone/>
              <a:defRPr/>
            </a:pPr>
            <a:endParaRPr lang="en-US" dirty="0"/>
          </a:p>
        </p:txBody>
      </p:sp>
      <p:sp>
        <p:nvSpPr>
          <p:cNvPr id="348163" name="Slide Number Placeholder 3">
            <a:extLst>
              <a:ext uri="{FF2B5EF4-FFF2-40B4-BE49-F238E27FC236}">
                <a16:creationId xmlns:a16="http://schemas.microsoft.com/office/drawing/2014/main" id="{55276874-A498-583A-7F84-A9D341E5D79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826CAFB-F22B-664C-99BE-F251093FAD73}"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231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itle 5">
            <a:extLst>
              <a:ext uri="{FF2B5EF4-FFF2-40B4-BE49-F238E27FC236}">
                <a16:creationId xmlns:a16="http://schemas.microsoft.com/office/drawing/2014/main" id="{B93B991C-9074-D2E7-CE0A-F124AD953E3D}"/>
              </a:ext>
            </a:extLst>
          </p:cNvPr>
          <p:cNvSpPr>
            <a:spLocks noGrp="1" noChangeArrowheads="1"/>
          </p:cNvSpPr>
          <p:nvPr>
            <p:ph type="title"/>
          </p:nvPr>
        </p:nvSpPr>
        <p:spPr bwMode="auto">
          <a:xfrm>
            <a:off x="941388" y="33338"/>
            <a:ext cx="7261225" cy="773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60348DDF-B4A5-FA1D-F648-D407BCE8D783}"/>
              </a:ext>
            </a:extLst>
          </p:cNvPr>
          <p:cNvSpPr>
            <a:spLocks noGrp="1"/>
          </p:cNvSpPr>
          <p:nvPr>
            <p:ph idx="1"/>
          </p:nvPr>
        </p:nvSpPr>
        <p:spPr>
          <a:xfrm>
            <a:off x="215900" y="987425"/>
            <a:ext cx="8712200" cy="3849688"/>
          </a:xfrm>
        </p:spPr>
        <p:txBody>
          <a:bodyPr>
            <a:normAutofit lnSpcReduction="10000"/>
          </a:bodyPr>
          <a:lstStyle/>
          <a:p>
            <a:pPr marL="0" indent="0">
              <a:lnSpc>
                <a:spcPct val="120000"/>
              </a:lnSpc>
              <a:buFont typeface="Arial" panose="020B0604020202020204" pitchFamily="34" charset="0"/>
              <a:buNone/>
              <a:defRPr/>
            </a:pPr>
            <a:r>
              <a:rPr lang="en-US" sz="1800" i="1" dirty="0">
                <a:solidFill>
                  <a:srgbClr val="00B0F0"/>
                </a:solidFill>
              </a:rPr>
              <a:t>Clairol International Corp. v. Thomas Supply &amp; Equipment</a:t>
            </a:r>
            <a:r>
              <a:rPr lang="en-US" sz="1800" i="1" dirty="0">
                <a:solidFill>
                  <a:schemeClr val="bg1"/>
                </a:solidFill>
              </a:rPr>
              <a:t> </a:t>
            </a:r>
            <a:r>
              <a:rPr lang="en-US" sz="1800" dirty="0">
                <a:solidFill>
                  <a:schemeClr val="bg1"/>
                </a:solidFill>
              </a:rPr>
              <a:t>(1968):</a:t>
            </a:r>
          </a:p>
          <a:p>
            <a:pPr marL="0" indent="0">
              <a:lnSpc>
                <a:spcPct val="120000"/>
              </a:lnSpc>
              <a:buFont typeface="Arial" panose="020B0604020202020204" pitchFamily="34" charset="0"/>
              <a:buNone/>
              <a:defRPr/>
            </a:pPr>
            <a:r>
              <a:rPr lang="en-CA" sz="1800" b="1" dirty="0">
                <a:solidFill>
                  <a:srgbClr val="FFFF00"/>
                </a:solidFill>
              </a:rPr>
              <a:t>How might depreciating goodwill occur</a:t>
            </a:r>
            <a:r>
              <a:rPr lang="en-CA" sz="1800" b="1" dirty="0">
                <a:solidFill>
                  <a:srgbClr val="FF0000"/>
                </a:solidFill>
              </a:rPr>
              <a:t>?</a:t>
            </a:r>
            <a:endParaRPr lang="en-CA" sz="1800" dirty="0">
              <a:solidFill>
                <a:srgbClr val="FF0000"/>
              </a:solidFill>
            </a:endParaRPr>
          </a:p>
          <a:p>
            <a:pPr>
              <a:lnSpc>
                <a:spcPct val="120000"/>
              </a:lnSpc>
              <a:defRPr/>
            </a:pPr>
            <a:r>
              <a:rPr lang="en-CA" sz="1800" dirty="0">
                <a:solidFill>
                  <a:schemeClr val="bg1"/>
                </a:solidFill>
              </a:rPr>
              <a:t>Court says that the value of goodwill can be depreciated </a:t>
            </a:r>
            <a:r>
              <a:rPr lang="en-CA" sz="1800" dirty="0">
                <a:solidFill>
                  <a:srgbClr val="FFFF00"/>
                </a:solidFill>
              </a:rPr>
              <a:t>in two ways</a:t>
            </a:r>
            <a:r>
              <a:rPr lang="en-CA" sz="1800" dirty="0">
                <a:solidFill>
                  <a:schemeClr val="bg1"/>
                </a:solidFill>
              </a:rPr>
              <a:t>:  </a:t>
            </a:r>
          </a:p>
          <a:p>
            <a:pPr marL="342900" lvl="1" indent="0">
              <a:lnSpc>
                <a:spcPct val="120000"/>
              </a:lnSpc>
              <a:buFont typeface="Arial" panose="020B0604020202020204" pitchFamily="34" charset="0"/>
              <a:buNone/>
              <a:defRPr/>
            </a:pPr>
            <a:r>
              <a:rPr lang="en-CA" sz="1800" dirty="0">
                <a:solidFill>
                  <a:schemeClr val="bg1"/>
                </a:solidFill>
              </a:rPr>
              <a:t>(1) </a:t>
            </a:r>
            <a:r>
              <a:rPr lang="en-CA" sz="1800" dirty="0">
                <a:solidFill>
                  <a:srgbClr val="FF0000"/>
                </a:solidFill>
              </a:rPr>
              <a:t>Reduce the esteem in which the mark is held</a:t>
            </a:r>
          </a:p>
          <a:p>
            <a:pPr marL="342900" lvl="1" indent="0">
              <a:lnSpc>
                <a:spcPct val="120000"/>
              </a:lnSpc>
              <a:buFont typeface="Arial" panose="020B0604020202020204" pitchFamily="34" charset="0"/>
              <a:buNone/>
              <a:defRPr/>
            </a:pPr>
            <a:r>
              <a:rPr lang="en-CA" sz="1800" dirty="0">
                <a:solidFill>
                  <a:schemeClr val="bg1"/>
                </a:solidFill>
              </a:rPr>
              <a:t>(2) </a:t>
            </a:r>
            <a:r>
              <a:rPr lang="en-CA" sz="1800" dirty="0">
                <a:solidFill>
                  <a:srgbClr val="FF0000"/>
                </a:solidFill>
              </a:rPr>
              <a:t>By enticing customers away</a:t>
            </a:r>
            <a:r>
              <a:rPr lang="en-CA" sz="1800" dirty="0">
                <a:solidFill>
                  <a:schemeClr val="bg1"/>
                </a:solidFill>
              </a:rPr>
              <a:t>. </a:t>
            </a:r>
          </a:p>
          <a:p>
            <a:pPr>
              <a:lnSpc>
                <a:spcPct val="120000"/>
              </a:lnSpc>
              <a:defRPr/>
            </a:pPr>
            <a:r>
              <a:rPr lang="en-CA" sz="1800" dirty="0">
                <a:solidFill>
                  <a:schemeClr val="bg1"/>
                </a:solidFill>
              </a:rPr>
              <a:t>That said, it is </a:t>
            </a:r>
            <a:r>
              <a:rPr lang="en-CA" sz="1800" dirty="0">
                <a:solidFill>
                  <a:srgbClr val="FFFF00"/>
                </a:solidFill>
              </a:rPr>
              <a:t>legitimate for businesses to attract consumers from competitors </a:t>
            </a:r>
            <a:r>
              <a:rPr lang="en-CA" sz="1800" dirty="0">
                <a:solidFill>
                  <a:srgbClr val="FF0000"/>
                </a:solidFill>
              </a:rPr>
              <a:t>BUT</a:t>
            </a:r>
            <a:r>
              <a:rPr lang="en-CA" sz="1800" dirty="0">
                <a:solidFill>
                  <a:schemeClr val="bg1"/>
                </a:solidFill>
              </a:rPr>
              <a:t> they must do so </a:t>
            </a:r>
            <a:r>
              <a:rPr lang="en-CA" sz="1800" dirty="0">
                <a:solidFill>
                  <a:srgbClr val="FF0000"/>
                </a:solidFill>
              </a:rPr>
              <a:t>by honest means </a:t>
            </a:r>
          </a:p>
          <a:p>
            <a:pPr>
              <a:lnSpc>
                <a:spcPct val="120000"/>
              </a:lnSpc>
              <a:defRPr/>
            </a:pPr>
            <a:r>
              <a:rPr lang="en-CA" sz="1800" dirty="0">
                <a:solidFill>
                  <a:schemeClr val="bg1"/>
                </a:solidFill>
              </a:rPr>
              <a:t>s. 22 sets some limits on what those honest means are. </a:t>
            </a:r>
            <a:r>
              <a:rPr lang="en-CA" sz="1800" dirty="0">
                <a:solidFill>
                  <a:srgbClr val="FF0000"/>
                </a:solidFill>
              </a:rPr>
              <a:t>You can </a:t>
            </a:r>
            <a:r>
              <a:rPr lang="en-CA" sz="1800" dirty="0">
                <a:solidFill>
                  <a:schemeClr val="bg1"/>
                </a:solidFill>
              </a:rPr>
              <a:t>put information on your wares for the </a:t>
            </a:r>
            <a:r>
              <a:rPr lang="en-CA" sz="1800" dirty="0">
                <a:solidFill>
                  <a:srgbClr val="FF0000"/>
                </a:solidFill>
              </a:rPr>
              <a:t>purpose of telling customers about your own wares in order to get them to buy your goods in preference to those of the owner of a particular TM</a:t>
            </a:r>
            <a:r>
              <a:rPr lang="en-CA" sz="1800" dirty="0">
                <a:solidFill>
                  <a:schemeClr val="bg1"/>
                </a:solidFill>
              </a:rPr>
              <a:t>. </a:t>
            </a:r>
          </a:p>
          <a:p>
            <a:pPr marL="0" indent="0">
              <a:buFont typeface="Arial" panose="020B0604020202020204" pitchFamily="34" charset="0"/>
              <a:buNone/>
              <a:defRPr/>
            </a:pPr>
            <a:endParaRPr lang="en-US" dirty="0"/>
          </a:p>
        </p:txBody>
      </p:sp>
      <p:sp>
        <p:nvSpPr>
          <p:cNvPr id="350211" name="Slide Number Placeholder 3">
            <a:extLst>
              <a:ext uri="{FF2B5EF4-FFF2-40B4-BE49-F238E27FC236}">
                <a16:creationId xmlns:a16="http://schemas.microsoft.com/office/drawing/2014/main" id="{84154151-47A2-133D-702F-6A9D94ED394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7CF0498-1DEF-8641-A466-2A40F3784E7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232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itle 5">
            <a:extLst>
              <a:ext uri="{FF2B5EF4-FFF2-40B4-BE49-F238E27FC236}">
                <a16:creationId xmlns:a16="http://schemas.microsoft.com/office/drawing/2014/main" id="{BB25C043-F975-FD3E-755B-8E0DDE80476E}"/>
              </a:ext>
            </a:extLst>
          </p:cNvPr>
          <p:cNvSpPr>
            <a:spLocks noGrp="1" noChangeArrowheads="1"/>
          </p:cNvSpPr>
          <p:nvPr>
            <p:ph type="title"/>
          </p:nvPr>
        </p:nvSpPr>
        <p:spPr bwMode="auto">
          <a:xfrm>
            <a:off x="976313" y="31750"/>
            <a:ext cx="7191375" cy="917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8F38E16B-2D8C-5B08-3AA6-E3DE0685AF6C}"/>
              </a:ext>
            </a:extLst>
          </p:cNvPr>
          <p:cNvSpPr>
            <a:spLocks noGrp="1"/>
          </p:cNvSpPr>
          <p:nvPr>
            <p:ph idx="1"/>
          </p:nvPr>
        </p:nvSpPr>
        <p:spPr>
          <a:xfrm>
            <a:off x="250825" y="1058863"/>
            <a:ext cx="8642350" cy="4052887"/>
          </a:xfrm>
        </p:spPr>
        <p:txBody>
          <a:bodyPr>
            <a:normAutofit fontScale="77500" lnSpcReduction="20000"/>
          </a:bodyPr>
          <a:lstStyle/>
          <a:p>
            <a:pPr>
              <a:lnSpc>
                <a:spcPct val="120000"/>
              </a:lnSpc>
              <a:defRPr/>
            </a:pPr>
            <a:r>
              <a:rPr lang="en-CA" sz="2500" dirty="0">
                <a:solidFill>
                  <a:srgbClr val="FF0000"/>
                </a:solidFill>
              </a:rPr>
              <a:t>What you can not do</a:t>
            </a:r>
            <a:r>
              <a:rPr lang="en-CA" sz="2500" dirty="0">
                <a:solidFill>
                  <a:schemeClr val="bg1"/>
                </a:solidFill>
              </a:rPr>
              <a:t>, however, is </a:t>
            </a:r>
            <a:r>
              <a:rPr lang="en-CA" sz="2500" dirty="0">
                <a:solidFill>
                  <a:srgbClr val="FFFF00"/>
                </a:solidFill>
              </a:rPr>
              <a:t>put your competitor’s TM on your goods to entice customers away</a:t>
            </a:r>
            <a:r>
              <a:rPr lang="en-CA" sz="2500" dirty="0">
                <a:solidFill>
                  <a:schemeClr val="bg1"/>
                </a:solidFill>
              </a:rPr>
              <a:t>. </a:t>
            </a:r>
          </a:p>
          <a:p>
            <a:pPr>
              <a:lnSpc>
                <a:spcPct val="120000"/>
              </a:lnSpc>
              <a:defRPr/>
            </a:pPr>
            <a:r>
              <a:rPr lang="en-CA" sz="2500" dirty="0">
                <a:solidFill>
                  <a:schemeClr val="bg1"/>
                </a:solidFill>
              </a:rPr>
              <a:t>That is what happened in this situation.  </a:t>
            </a:r>
          </a:p>
          <a:p>
            <a:pPr>
              <a:lnSpc>
                <a:spcPct val="120000"/>
              </a:lnSpc>
              <a:defRPr/>
            </a:pPr>
            <a:r>
              <a:rPr lang="en-CA" sz="2500" dirty="0">
                <a:solidFill>
                  <a:schemeClr val="bg1"/>
                </a:solidFill>
              </a:rPr>
              <a:t>The </a:t>
            </a:r>
            <a:r>
              <a:rPr lang="en-CA" sz="2500" dirty="0">
                <a:solidFill>
                  <a:srgbClr val="FFFF00"/>
                </a:solidFill>
              </a:rPr>
              <a:t>competitor’s TMs were used on the package </a:t>
            </a:r>
            <a:r>
              <a:rPr lang="en-CA" sz="2500" dirty="0">
                <a:solidFill>
                  <a:srgbClr val="FF0000"/>
                </a:solidFill>
              </a:rPr>
              <a:t>to suggest to customers that they could easily make the switch</a:t>
            </a:r>
            <a:r>
              <a:rPr lang="en-CA" sz="2500" dirty="0">
                <a:solidFill>
                  <a:schemeClr val="bg1"/>
                </a:solidFill>
              </a:rPr>
              <a:t>. </a:t>
            </a:r>
          </a:p>
          <a:p>
            <a:pPr>
              <a:lnSpc>
                <a:spcPct val="120000"/>
              </a:lnSpc>
              <a:defRPr/>
            </a:pPr>
            <a:r>
              <a:rPr lang="en-CA" sz="2500" dirty="0">
                <a:solidFill>
                  <a:schemeClr val="bg1"/>
                </a:solidFill>
              </a:rPr>
              <a:t>This was found by the court to be </a:t>
            </a:r>
            <a:r>
              <a:rPr lang="en-CA" sz="2500" dirty="0">
                <a:solidFill>
                  <a:srgbClr val="FF0000"/>
                </a:solidFill>
              </a:rPr>
              <a:t>a violation of s. 22</a:t>
            </a:r>
            <a:r>
              <a:rPr lang="en-CA" sz="2500" dirty="0">
                <a:solidFill>
                  <a:schemeClr val="bg1"/>
                </a:solidFill>
              </a:rPr>
              <a:t>.</a:t>
            </a:r>
          </a:p>
          <a:p>
            <a:pPr>
              <a:lnSpc>
                <a:spcPct val="120000"/>
              </a:lnSpc>
              <a:defRPr/>
            </a:pPr>
            <a:r>
              <a:rPr lang="en-CA" sz="2500" dirty="0">
                <a:solidFill>
                  <a:schemeClr val="bg1"/>
                </a:solidFill>
              </a:rPr>
              <a:t>The </a:t>
            </a:r>
            <a:r>
              <a:rPr lang="en-CA" sz="2500" dirty="0">
                <a:solidFill>
                  <a:srgbClr val="FF0000"/>
                </a:solidFill>
              </a:rPr>
              <a:t>use on the brochures is not a violation </a:t>
            </a:r>
            <a:r>
              <a:rPr lang="en-CA" sz="2500" dirty="0">
                <a:solidFill>
                  <a:schemeClr val="bg1"/>
                </a:solidFill>
              </a:rPr>
              <a:t>of s. 22; </a:t>
            </a:r>
            <a:r>
              <a:rPr lang="en-CA" sz="2500" dirty="0">
                <a:solidFill>
                  <a:srgbClr val="FFFF00"/>
                </a:solidFill>
              </a:rPr>
              <a:t>in putting the marks on the brochures</a:t>
            </a:r>
            <a:r>
              <a:rPr lang="en-CA" sz="2500" dirty="0">
                <a:solidFill>
                  <a:schemeClr val="bg1"/>
                </a:solidFill>
              </a:rPr>
              <a:t>, the </a:t>
            </a:r>
            <a:r>
              <a:rPr lang="en-CA" sz="2500" dirty="0">
                <a:solidFill>
                  <a:srgbClr val="FFFF00"/>
                </a:solidFill>
              </a:rPr>
              <a:t>Defendant isn’t using the mark in association with its wares</a:t>
            </a:r>
            <a:r>
              <a:rPr lang="en-CA" sz="2500" dirty="0">
                <a:solidFill>
                  <a:schemeClr val="bg1"/>
                </a:solidFill>
              </a:rPr>
              <a:t>.</a:t>
            </a:r>
          </a:p>
          <a:p>
            <a:pPr>
              <a:lnSpc>
                <a:spcPct val="120000"/>
              </a:lnSpc>
              <a:defRPr/>
            </a:pPr>
            <a:r>
              <a:rPr lang="en-CA" sz="2500" dirty="0">
                <a:solidFill>
                  <a:schemeClr val="bg1"/>
                </a:solidFill>
              </a:rPr>
              <a:t>As a result, </a:t>
            </a:r>
            <a:r>
              <a:rPr lang="en-CA" sz="2500" dirty="0">
                <a:solidFill>
                  <a:srgbClr val="FF0000"/>
                </a:solidFill>
              </a:rPr>
              <a:t>Revlon can make brochures </a:t>
            </a:r>
            <a:r>
              <a:rPr lang="en-CA" sz="2500" dirty="0">
                <a:solidFill>
                  <a:srgbClr val="FFFF00"/>
                </a:solidFill>
              </a:rPr>
              <a:t>that give the comparison between the two products</a:t>
            </a:r>
            <a:r>
              <a:rPr lang="en-CA" sz="2500" dirty="0">
                <a:solidFill>
                  <a:schemeClr val="bg1"/>
                </a:solidFill>
              </a:rPr>
              <a:t>; </a:t>
            </a:r>
            <a:r>
              <a:rPr lang="en-CA" sz="2500" dirty="0">
                <a:solidFill>
                  <a:srgbClr val="FF0000"/>
                </a:solidFill>
              </a:rPr>
              <a:t>they just can not </a:t>
            </a:r>
            <a:r>
              <a:rPr lang="en-CA" sz="2500" dirty="0">
                <a:solidFill>
                  <a:srgbClr val="FFFF00"/>
                </a:solidFill>
              </a:rPr>
              <a:t>put the Clairol marks </a:t>
            </a:r>
            <a:r>
              <a:rPr lang="en-CA" sz="2500" dirty="0">
                <a:solidFill>
                  <a:schemeClr val="bg1"/>
                </a:solidFill>
              </a:rPr>
              <a:t>or the chart </a:t>
            </a:r>
            <a:r>
              <a:rPr lang="en-CA" sz="2500" dirty="0">
                <a:solidFill>
                  <a:srgbClr val="FFFF00"/>
                </a:solidFill>
              </a:rPr>
              <a:t>on their product boxes</a:t>
            </a:r>
            <a:r>
              <a:rPr lang="en-CA" sz="2500" dirty="0">
                <a:solidFill>
                  <a:schemeClr val="bg1"/>
                </a:solidFill>
              </a:rPr>
              <a:t>. </a:t>
            </a:r>
            <a:endParaRPr lang="en-US" sz="2500" dirty="0">
              <a:solidFill>
                <a:schemeClr val="bg1"/>
              </a:solidFill>
            </a:endParaRPr>
          </a:p>
          <a:p>
            <a:pPr marL="0" indent="0">
              <a:buFont typeface="Arial" panose="020B0604020202020204" pitchFamily="34" charset="0"/>
              <a:buNone/>
              <a:defRPr/>
            </a:pPr>
            <a:endParaRPr lang="en-US" dirty="0"/>
          </a:p>
        </p:txBody>
      </p:sp>
      <p:sp>
        <p:nvSpPr>
          <p:cNvPr id="352259" name="Slide Number Placeholder 3">
            <a:extLst>
              <a:ext uri="{FF2B5EF4-FFF2-40B4-BE49-F238E27FC236}">
                <a16:creationId xmlns:a16="http://schemas.microsoft.com/office/drawing/2014/main" id="{38725836-0155-7317-49EC-AF5F3446456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E7185804-0912-6C4D-AFC7-05C6C0A4817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233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5">
            <a:extLst>
              <a:ext uri="{FF2B5EF4-FFF2-40B4-BE49-F238E27FC236}">
                <a16:creationId xmlns:a16="http://schemas.microsoft.com/office/drawing/2014/main" id="{903DC067-CC0B-F3C8-F366-0724B1B1B203}"/>
              </a:ext>
            </a:extLst>
          </p:cNvPr>
          <p:cNvSpPr>
            <a:spLocks noGrp="1" noChangeArrowheads="1"/>
          </p:cNvSpPr>
          <p:nvPr>
            <p:ph type="title"/>
          </p:nvPr>
        </p:nvSpPr>
        <p:spPr bwMode="auto">
          <a:xfrm>
            <a:off x="898525" y="0"/>
            <a:ext cx="7346950" cy="865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0EC9E944-4CA2-9FB2-A97C-2D1ECFABABA3}"/>
              </a:ext>
            </a:extLst>
          </p:cNvPr>
          <p:cNvSpPr>
            <a:spLocks noGrp="1"/>
          </p:cNvSpPr>
          <p:nvPr>
            <p:ph idx="1"/>
          </p:nvPr>
        </p:nvSpPr>
        <p:spPr>
          <a:xfrm>
            <a:off x="301625" y="1058863"/>
            <a:ext cx="8540750" cy="3902075"/>
          </a:xfrm>
        </p:spPr>
        <p:txBody>
          <a:bodyPr>
            <a:normAutofit fontScale="25000" lnSpcReduction="20000"/>
          </a:bodyPr>
          <a:lstStyle/>
          <a:p>
            <a:pPr marL="0" indent="0">
              <a:lnSpc>
                <a:spcPct val="120000"/>
              </a:lnSpc>
              <a:buFont typeface="Arial" panose="020B0604020202020204" pitchFamily="34" charset="0"/>
              <a:buNone/>
              <a:defRPr/>
            </a:pPr>
            <a:r>
              <a:rPr lang="en-US" sz="7200" b="1" dirty="0">
                <a:solidFill>
                  <a:srgbClr val="FFFF00"/>
                </a:solidFill>
              </a:rPr>
              <a:t>What is the impact of </a:t>
            </a:r>
            <a:r>
              <a:rPr lang="en-US" sz="7200" b="1" i="1" dirty="0">
                <a:solidFill>
                  <a:srgbClr val="00B0F0"/>
                </a:solidFill>
              </a:rPr>
              <a:t>Clairol</a:t>
            </a:r>
            <a:r>
              <a:rPr lang="en-US" sz="7200" b="1" i="1" dirty="0">
                <a:solidFill>
                  <a:srgbClr val="FFFF00"/>
                </a:solidFill>
              </a:rPr>
              <a:t> </a:t>
            </a:r>
            <a:r>
              <a:rPr lang="en-US" sz="7200" b="1" dirty="0">
                <a:solidFill>
                  <a:srgbClr val="FFFF00"/>
                </a:solidFill>
              </a:rPr>
              <a:t>on comparative advertising</a:t>
            </a:r>
            <a:r>
              <a:rPr lang="en-US" sz="7200" b="1" dirty="0">
                <a:solidFill>
                  <a:srgbClr val="FF0000"/>
                </a:solidFill>
              </a:rPr>
              <a:t>?</a:t>
            </a:r>
          </a:p>
          <a:p>
            <a:pPr>
              <a:lnSpc>
                <a:spcPct val="120000"/>
              </a:lnSpc>
              <a:defRPr/>
            </a:pPr>
            <a:r>
              <a:rPr lang="en-US" sz="7200" dirty="0">
                <a:solidFill>
                  <a:schemeClr val="bg1"/>
                </a:solidFill>
              </a:rPr>
              <a:t>Case </a:t>
            </a:r>
            <a:r>
              <a:rPr lang="en-CA" sz="7200" dirty="0">
                <a:solidFill>
                  <a:srgbClr val="FFFF00"/>
                </a:solidFill>
              </a:rPr>
              <a:t>suggests </a:t>
            </a:r>
            <a:r>
              <a:rPr lang="en-CA" sz="7200" dirty="0">
                <a:solidFill>
                  <a:srgbClr val="FF0000"/>
                </a:solidFill>
              </a:rPr>
              <a:t>we </a:t>
            </a:r>
            <a:r>
              <a:rPr lang="en-CA" sz="7200" b="1" dirty="0">
                <a:solidFill>
                  <a:srgbClr val="FF0000"/>
                </a:solidFill>
              </a:rPr>
              <a:t>CAN</a:t>
            </a:r>
            <a:r>
              <a:rPr lang="en-CA" sz="7200" dirty="0">
                <a:solidFill>
                  <a:srgbClr val="FF0000"/>
                </a:solidFill>
              </a:rPr>
              <a:t> have comparative advertising </a:t>
            </a:r>
            <a:r>
              <a:rPr lang="en-CA" sz="7200" dirty="0">
                <a:solidFill>
                  <a:schemeClr val="bg1"/>
                </a:solidFill>
              </a:rPr>
              <a:t>with respect to </a:t>
            </a:r>
            <a:r>
              <a:rPr lang="en-CA" sz="7200" dirty="0">
                <a:solidFill>
                  <a:srgbClr val="FF0000"/>
                </a:solidFill>
              </a:rPr>
              <a:t>products</a:t>
            </a:r>
            <a:r>
              <a:rPr lang="en-CA" sz="7200" dirty="0">
                <a:solidFill>
                  <a:schemeClr val="bg1"/>
                </a:solidFill>
              </a:rPr>
              <a:t>, but </a:t>
            </a:r>
            <a:r>
              <a:rPr lang="en-CA" sz="7200" dirty="0">
                <a:solidFill>
                  <a:srgbClr val="FF0000"/>
                </a:solidFill>
              </a:rPr>
              <a:t>not services</a:t>
            </a:r>
            <a:r>
              <a:rPr lang="en-CA" sz="7200" dirty="0">
                <a:solidFill>
                  <a:schemeClr val="bg1"/>
                </a:solidFill>
              </a:rPr>
              <a:t>.</a:t>
            </a:r>
          </a:p>
          <a:p>
            <a:pPr>
              <a:lnSpc>
                <a:spcPct val="120000"/>
              </a:lnSpc>
              <a:defRPr/>
            </a:pPr>
            <a:r>
              <a:rPr lang="en-CA" sz="7200" dirty="0">
                <a:solidFill>
                  <a:schemeClr val="bg1"/>
                </a:solidFill>
              </a:rPr>
              <a:t>With respect to </a:t>
            </a:r>
            <a:r>
              <a:rPr lang="en-CA" sz="7200" dirty="0">
                <a:solidFill>
                  <a:srgbClr val="FF0000"/>
                </a:solidFill>
              </a:rPr>
              <a:t>wares (</a:t>
            </a:r>
            <a:r>
              <a:rPr lang="en-CA" sz="7200" dirty="0">
                <a:solidFill>
                  <a:srgbClr val="FFFF00"/>
                </a:solidFill>
              </a:rPr>
              <a:t>products</a:t>
            </a:r>
            <a:r>
              <a:rPr lang="en-CA" sz="7200" dirty="0">
                <a:solidFill>
                  <a:srgbClr val="FF0000"/>
                </a:solidFill>
              </a:rPr>
              <a:t>)</a:t>
            </a:r>
            <a:r>
              <a:rPr lang="en-CA" sz="7200" dirty="0">
                <a:solidFill>
                  <a:schemeClr val="bg1"/>
                </a:solidFill>
              </a:rPr>
              <a:t>, you </a:t>
            </a:r>
            <a:r>
              <a:rPr lang="en-CA" sz="7200" dirty="0">
                <a:solidFill>
                  <a:srgbClr val="FFFF00"/>
                </a:solidFill>
              </a:rPr>
              <a:t>can mention opposing TMs in ads, or put them on charts and in displays</a:t>
            </a:r>
            <a:r>
              <a:rPr lang="en-CA" sz="7200" dirty="0">
                <a:solidFill>
                  <a:schemeClr val="bg1"/>
                </a:solidFill>
              </a:rPr>
              <a:t>. In doing so, you’re not “using” the TM according to the </a:t>
            </a:r>
            <a:r>
              <a:rPr lang="en-CA" sz="7200" i="1" dirty="0">
                <a:solidFill>
                  <a:schemeClr val="bg1"/>
                </a:solidFill>
              </a:rPr>
              <a:t>Trademarks Act</a:t>
            </a:r>
            <a:r>
              <a:rPr lang="en-CA" sz="7200" dirty="0">
                <a:solidFill>
                  <a:schemeClr val="bg1"/>
                </a:solidFill>
              </a:rPr>
              <a:t>; and s. 22 doesn’t kick in since the TM isn’t being “used”.  </a:t>
            </a:r>
          </a:p>
          <a:p>
            <a:pPr>
              <a:lnSpc>
                <a:spcPct val="120000"/>
              </a:lnSpc>
              <a:defRPr/>
            </a:pPr>
            <a:r>
              <a:rPr lang="en-CA" sz="7200" dirty="0">
                <a:solidFill>
                  <a:srgbClr val="FFFF00"/>
                </a:solidFill>
              </a:rPr>
              <a:t>Result of</a:t>
            </a:r>
            <a:r>
              <a:rPr lang="en-CA" sz="7200" dirty="0">
                <a:solidFill>
                  <a:schemeClr val="bg1"/>
                </a:solidFill>
              </a:rPr>
              <a:t> </a:t>
            </a:r>
            <a:r>
              <a:rPr lang="en-CA" sz="7200" i="1" u="sng" dirty="0">
                <a:solidFill>
                  <a:schemeClr val="bg1"/>
                </a:solidFill>
              </a:rPr>
              <a:t>CLAIROL</a:t>
            </a:r>
            <a:r>
              <a:rPr lang="en-CA" sz="7200" dirty="0">
                <a:solidFill>
                  <a:schemeClr val="bg1"/>
                </a:solidFill>
              </a:rPr>
              <a:t> </a:t>
            </a:r>
            <a:r>
              <a:rPr lang="en-CA" sz="7200" dirty="0">
                <a:solidFill>
                  <a:srgbClr val="FFFF00"/>
                </a:solidFill>
              </a:rPr>
              <a:t>seems to be that if your TM is registered in association with </a:t>
            </a:r>
            <a:r>
              <a:rPr lang="en-CA" sz="7200" dirty="0">
                <a:solidFill>
                  <a:srgbClr val="FF0000"/>
                </a:solidFill>
              </a:rPr>
              <a:t>services</a:t>
            </a:r>
            <a:r>
              <a:rPr lang="en-CA" sz="7200" dirty="0">
                <a:solidFill>
                  <a:schemeClr val="bg1"/>
                </a:solidFill>
              </a:rPr>
              <a:t>,</a:t>
            </a:r>
            <a:r>
              <a:rPr lang="en-CA" sz="7200" dirty="0">
                <a:solidFill>
                  <a:srgbClr val="FF0000"/>
                </a:solidFill>
              </a:rPr>
              <a:t> and </a:t>
            </a:r>
            <a:r>
              <a:rPr lang="en-CA" sz="7200" dirty="0">
                <a:solidFill>
                  <a:srgbClr val="FFFF00"/>
                </a:solidFill>
              </a:rPr>
              <a:t>if you produce an advertisement that uses your </a:t>
            </a:r>
            <a:r>
              <a:rPr lang="en-CA" sz="7200" dirty="0">
                <a:solidFill>
                  <a:srgbClr val="FF0000"/>
                </a:solidFill>
              </a:rPr>
              <a:t>competitor’s marks</a:t>
            </a:r>
            <a:r>
              <a:rPr lang="en-CA" sz="7200" b="1" dirty="0">
                <a:solidFill>
                  <a:srgbClr val="FF0000"/>
                </a:solidFill>
              </a:rPr>
              <a:t> </a:t>
            </a:r>
            <a:r>
              <a:rPr lang="en-CA" sz="7200" b="1" dirty="0">
                <a:solidFill>
                  <a:schemeClr val="bg1"/>
                </a:solidFill>
              </a:rPr>
              <a:t>=</a:t>
            </a:r>
            <a:r>
              <a:rPr lang="en-CA" sz="7200" b="1" dirty="0">
                <a:solidFill>
                  <a:srgbClr val="FF0000"/>
                </a:solidFill>
              </a:rPr>
              <a:t> </a:t>
            </a:r>
            <a:r>
              <a:rPr lang="en-CA" sz="7200" dirty="0">
                <a:solidFill>
                  <a:srgbClr val="FF0000"/>
                </a:solidFill>
              </a:rPr>
              <a:t>you are infringing  s. 22 </a:t>
            </a:r>
            <a:r>
              <a:rPr lang="en-CA" sz="7200" dirty="0">
                <a:solidFill>
                  <a:srgbClr val="FFFF00"/>
                </a:solidFill>
              </a:rPr>
              <a:t>because of s. 4(2) </a:t>
            </a:r>
            <a:r>
              <a:rPr lang="en-CA" sz="7200" dirty="0">
                <a:solidFill>
                  <a:schemeClr val="bg1"/>
                </a:solidFill>
              </a:rPr>
              <a:t>which clarifies that </a:t>
            </a:r>
            <a:r>
              <a:rPr lang="en-CA" sz="7200" dirty="0">
                <a:solidFill>
                  <a:srgbClr val="FFFF00"/>
                </a:solidFill>
              </a:rPr>
              <a:t>use in association with services includes ads</a:t>
            </a:r>
            <a:r>
              <a:rPr lang="en-CA" sz="7200" dirty="0">
                <a:solidFill>
                  <a:schemeClr val="bg1"/>
                </a:solidFill>
              </a:rPr>
              <a:t>.</a:t>
            </a:r>
          </a:p>
          <a:p>
            <a:pPr marL="0" indent="0">
              <a:lnSpc>
                <a:spcPct val="120000"/>
              </a:lnSpc>
              <a:buFont typeface="Arial" panose="020B0604020202020204" pitchFamily="34" charset="0"/>
              <a:buNone/>
              <a:defRPr/>
            </a:pPr>
            <a:r>
              <a:rPr lang="en-CA" sz="7200" dirty="0">
                <a:solidFill>
                  <a:schemeClr val="bg1"/>
                </a:solidFill>
              </a:rPr>
              <a:t> </a:t>
            </a:r>
            <a:r>
              <a:rPr lang="en-CA" sz="7200" b="1" dirty="0">
                <a:solidFill>
                  <a:srgbClr val="FFFF00"/>
                </a:solidFill>
              </a:rPr>
              <a:t>This is </a:t>
            </a:r>
            <a:r>
              <a:rPr lang="en-CA" sz="7200" b="1" dirty="0">
                <a:solidFill>
                  <a:srgbClr val="FF0000"/>
                </a:solidFill>
              </a:rPr>
              <a:t>not the law </a:t>
            </a:r>
            <a:r>
              <a:rPr lang="en-CA" sz="7200" b="1" dirty="0">
                <a:solidFill>
                  <a:srgbClr val="FFFF00"/>
                </a:solidFill>
              </a:rPr>
              <a:t>today</a:t>
            </a:r>
            <a:r>
              <a:rPr lang="en-CA" sz="7200" b="1" dirty="0">
                <a:solidFill>
                  <a:srgbClr val="FF0000"/>
                </a:solidFill>
              </a:rPr>
              <a:t>,</a:t>
            </a:r>
            <a:r>
              <a:rPr lang="en-CA" sz="7200" b="1" dirty="0">
                <a:solidFill>
                  <a:srgbClr val="FFFF00"/>
                </a:solidFill>
              </a:rPr>
              <a:t> though</a:t>
            </a:r>
            <a:r>
              <a:rPr lang="en-CA" sz="7200" b="1" dirty="0">
                <a:solidFill>
                  <a:srgbClr val="FF0000"/>
                </a:solidFill>
              </a:rPr>
              <a:t>… </a:t>
            </a:r>
          </a:p>
          <a:p>
            <a:pPr>
              <a:lnSpc>
                <a:spcPct val="110000"/>
              </a:lnSpc>
              <a:defRPr/>
            </a:pPr>
            <a:endParaRPr lang="en-CA" sz="2100" dirty="0"/>
          </a:p>
          <a:p>
            <a:pPr>
              <a:defRPr/>
            </a:pPr>
            <a:endParaRPr lang="en-US" dirty="0">
              <a:solidFill>
                <a:schemeClr val="bg1"/>
              </a:solidFill>
            </a:endParaRPr>
          </a:p>
        </p:txBody>
      </p:sp>
      <p:sp>
        <p:nvSpPr>
          <p:cNvPr id="354307" name="Slide Number Placeholder 3">
            <a:extLst>
              <a:ext uri="{FF2B5EF4-FFF2-40B4-BE49-F238E27FC236}">
                <a16:creationId xmlns:a16="http://schemas.microsoft.com/office/drawing/2014/main" id="{CFDC5DE0-8644-35E5-D771-E27AAEA55D6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7115426-3DB5-0546-8B34-EECFEB4243E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234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DB43A-3460-2C60-E7EA-22BFEA1AF2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itle 1">
            <a:extLst>
              <a:ext uri="{FF2B5EF4-FFF2-40B4-BE49-F238E27FC236}">
                <a16:creationId xmlns:a16="http://schemas.microsoft.com/office/drawing/2014/main" id="{212BBBF3-157F-405B-3D8C-A31F8B68A90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57378" name="Content Placeholder 3" descr="Crystal_Project_pause-queue.png">
            <a:extLst>
              <a:ext uri="{FF2B5EF4-FFF2-40B4-BE49-F238E27FC236}">
                <a16:creationId xmlns:a16="http://schemas.microsoft.com/office/drawing/2014/main" id="{A8F052D5-7AAD-117A-A130-2B604F41D1A0}"/>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79" name="Content Placeholder 3" descr="Crystal_Project_pause-queue.png">
            <a:extLst>
              <a:ext uri="{FF2B5EF4-FFF2-40B4-BE49-F238E27FC236}">
                <a16:creationId xmlns:a16="http://schemas.microsoft.com/office/drawing/2014/main" id="{A3403DD4-9F56-2C5C-CB13-52E1E4259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aper&#10;&#10;Description automatically generated">
            <a:extLst>
              <a:ext uri="{FF2B5EF4-FFF2-40B4-BE49-F238E27FC236}">
                <a16:creationId xmlns:a16="http://schemas.microsoft.com/office/drawing/2014/main" id="{CFECC1E9-CBC2-3377-36CC-59777982CB17}"/>
              </a:ext>
            </a:extLst>
          </p:cNvPr>
          <p:cNvPicPr>
            <a:picLocks noChangeAspect="1"/>
          </p:cNvPicPr>
          <p:nvPr/>
        </p:nvPicPr>
        <p:blipFill>
          <a:blip r:embed="rId2"/>
          <a:stretch>
            <a:fillRect/>
          </a:stretch>
        </p:blipFill>
        <p:spPr>
          <a:xfrm>
            <a:off x="819150" y="915566"/>
            <a:ext cx="7505700" cy="4127500"/>
          </a:xfrm>
          <a:prstGeom prst="rect">
            <a:avLst/>
          </a:prstGeom>
        </p:spPr>
      </p:pic>
      <p:sp>
        <p:nvSpPr>
          <p:cNvPr id="4" name="TextBox 3">
            <a:extLst>
              <a:ext uri="{FF2B5EF4-FFF2-40B4-BE49-F238E27FC236}">
                <a16:creationId xmlns:a16="http://schemas.microsoft.com/office/drawing/2014/main" id="{EDE97CBF-7AB4-8513-D569-95AA90B69205}"/>
              </a:ext>
            </a:extLst>
          </p:cNvPr>
          <p:cNvSpPr txBox="1"/>
          <p:nvPr/>
        </p:nvSpPr>
        <p:spPr>
          <a:xfrm>
            <a:off x="3525078" y="100434"/>
            <a:ext cx="2093843" cy="707886"/>
          </a:xfrm>
          <a:prstGeom prst="rect">
            <a:avLst/>
          </a:prstGeom>
          <a:noFill/>
        </p:spPr>
        <p:txBody>
          <a:bodyPr wrap="none" rtlCol="0">
            <a:spAutoFit/>
          </a:bodyPr>
          <a:lstStyle/>
          <a:p>
            <a:r>
              <a:rPr lang="en-US" sz="4000" b="1" dirty="0">
                <a:solidFill>
                  <a:srgbClr val="FFFF00"/>
                </a:solidFill>
              </a:rPr>
              <a:t>Context</a:t>
            </a:r>
          </a:p>
        </p:txBody>
      </p:sp>
    </p:spTree>
    <p:extLst>
      <p:ext uri="{BB962C8B-B14F-4D97-AF65-F5344CB8AC3E}">
        <p14:creationId xmlns:p14="http://schemas.microsoft.com/office/powerpoint/2010/main" val="35122291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itle 5">
            <a:extLst>
              <a:ext uri="{FF2B5EF4-FFF2-40B4-BE49-F238E27FC236}">
                <a16:creationId xmlns:a16="http://schemas.microsoft.com/office/drawing/2014/main" id="{25EEAEA9-195C-AE13-0FF2-2E8B9DC3BF8F}"/>
              </a:ext>
            </a:extLst>
          </p:cNvPr>
          <p:cNvSpPr>
            <a:spLocks noGrp="1" noChangeArrowheads="1"/>
          </p:cNvSpPr>
          <p:nvPr>
            <p:ph type="title"/>
          </p:nvPr>
        </p:nvSpPr>
        <p:spPr bwMode="auto">
          <a:xfrm>
            <a:off x="350838" y="163513"/>
            <a:ext cx="8351837"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Trademarks	</a:t>
            </a:r>
            <a:r>
              <a:rPr lang="en-US" altLang="en-US" sz="3200" b="1">
                <a:solidFill>
                  <a:srgbClr val="FF0000"/>
                </a:solidFill>
              </a:rPr>
              <a:t>:</a:t>
            </a:r>
            <a:r>
              <a:rPr lang="en-US" altLang="en-US" sz="3200" b="1">
                <a:solidFill>
                  <a:srgbClr val="FFFF00"/>
                </a:solidFill>
              </a:rPr>
              <a:t> </a:t>
            </a:r>
            <a:r>
              <a:rPr lang="en-US" altLang="en-US" sz="3200">
                <a:solidFill>
                  <a:schemeClr val="bg1"/>
                </a:solidFill>
              </a:rPr>
              <a:t>Infringement </a:t>
            </a:r>
            <a:r>
              <a:rPr lang="en-US" altLang="en-US" sz="3200">
                <a:solidFill>
                  <a:srgbClr val="FF0000"/>
                </a:solidFill>
              </a:rPr>
              <a:t>–</a:t>
            </a:r>
            <a:r>
              <a:rPr lang="en-US" altLang="en-US" sz="3200">
                <a:solidFill>
                  <a:schemeClr val="bg1"/>
                </a:solidFill>
              </a:rPr>
              <a:t> </a:t>
            </a:r>
            <a:r>
              <a:rPr lang="en-US" altLang="en-US" sz="3200">
                <a:solidFill>
                  <a:srgbClr val="FFFF00"/>
                </a:solidFill>
              </a:rPr>
              <a:t>the law today </a:t>
            </a:r>
            <a:endParaRPr lang="en-US" altLang="en-US" sz="3200" b="1">
              <a:solidFill>
                <a:srgbClr val="FFFF00"/>
              </a:solidFill>
            </a:endParaRPr>
          </a:p>
        </p:txBody>
      </p:sp>
      <p:sp>
        <p:nvSpPr>
          <p:cNvPr id="2" name="Content Placeholder 1">
            <a:extLst>
              <a:ext uri="{FF2B5EF4-FFF2-40B4-BE49-F238E27FC236}">
                <a16:creationId xmlns:a16="http://schemas.microsoft.com/office/drawing/2014/main" id="{D820912A-358A-0BFC-46E6-B55FD26A398E}"/>
              </a:ext>
            </a:extLst>
          </p:cNvPr>
          <p:cNvSpPr>
            <a:spLocks noGrp="1"/>
          </p:cNvSpPr>
          <p:nvPr>
            <p:ph idx="1"/>
          </p:nvPr>
        </p:nvSpPr>
        <p:spPr>
          <a:xfrm>
            <a:off x="323850" y="1131888"/>
            <a:ext cx="8496300" cy="3848100"/>
          </a:xfrm>
        </p:spPr>
        <p:txBody>
          <a:bodyPr>
            <a:normAutofit/>
          </a:bodyPr>
          <a:lstStyle/>
          <a:p>
            <a:pPr marL="0" indent="0">
              <a:buFont typeface="Arial" panose="020B0604020202020204" pitchFamily="34" charset="0"/>
              <a:buNone/>
              <a:defRPr/>
            </a:pPr>
            <a:r>
              <a:rPr lang="en-US" sz="2400" i="1" dirty="0">
                <a:solidFill>
                  <a:srgbClr val="00B0F0"/>
                </a:solidFill>
              </a:rPr>
              <a:t>Future Shop v. A&amp;B Sound</a:t>
            </a:r>
            <a:r>
              <a:rPr lang="en-US" sz="2400" i="1" dirty="0">
                <a:solidFill>
                  <a:schemeClr val="bg1"/>
                </a:solidFill>
              </a:rPr>
              <a:t>, </a:t>
            </a:r>
            <a:r>
              <a:rPr lang="en-US" sz="2400" dirty="0">
                <a:solidFill>
                  <a:schemeClr val="bg1"/>
                </a:solidFill>
              </a:rPr>
              <a:t>[1994] 8 W.W.R. 376</a:t>
            </a:r>
          </a:p>
          <a:p>
            <a:pPr>
              <a:defRPr/>
            </a:pPr>
            <a:r>
              <a:rPr lang="en-US" sz="2400" dirty="0">
                <a:solidFill>
                  <a:srgbClr val="FFFF00"/>
                </a:solidFill>
              </a:rPr>
              <a:t>Facts</a:t>
            </a:r>
            <a:r>
              <a:rPr lang="en-US" sz="2400" dirty="0">
                <a:solidFill>
                  <a:srgbClr val="FF0000"/>
                </a:solidFill>
              </a:rPr>
              <a:t>:</a:t>
            </a:r>
            <a:r>
              <a:rPr lang="en-US" sz="2400" dirty="0">
                <a:solidFill>
                  <a:schemeClr val="bg1"/>
                </a:solidFill>
              </a:rPr>
              <a:t> A&amp;B Sound creates price comparison ads</a:t>
            </a:r>
          </a:p>
          <a:p>
            <a:pPr>
              <a:defRPr/>
            </a:pPr>
            <a:r>
              <a:rPr lang="en-US" sz="2400" dirty="0">
                <a:solidFill>
                  <a:schemeClr val="bg1"/>
                </a:solidFill>
              </a:rPr>
              <a:t>The </a:t>
            </a:r>
            <a:r>
              <a:rPr lang="en-US" sz="2400" dirty="0">
                <a:solidFill>
                  <a:srgbClr val="FF0000"/>
                </a:solidFill>
              </a:rPr>
              <a:t>public</a:t>
            </a:r>
            <a:r>
              <a:rPr lang="en-US" sz="2400" dirty="0">
                <a:solidFill>
                  <a:srgbClr val="FFFF00"/>
                </a:solidFill>
              </a:rPr>
              <a:t> has an </a:t>
            </a:r>
            <a:r>
              <a:rPr lang="en-US" sz="2400" dirty="0">
                <a:solidFill>
                  <a:srgbClr val="FF0000"/>
                </a:solidFill>
              </a:rPr>
              <a:t>interest</a:t>
            </a:r>
            <a:r>
              <a:rPr lang="en-US" sz="2400" dirty="0">
                <a:solidFill>
                  <a:srgbClr val="FFFF00"/>
                </a:solidFill>
              </a:rPr>
              <a:t> in comparative advertising</a:t>
            </a:r>
          </a:p>
          <a:p>
            <a:pPr>
              <a:defRPr/>
            </a:pPr>
            <a:r>
              <a:rPr lang="en-CA" sz="2400" dirty="0">
                <a:solidFill>
                  <a:srgbClr val="FFFF00"/>
                </a:solidFill>
              </a:rPr>
              <a:t>Is</a:t>
            </a:r>
            <a:r>
              <a:rPr lang="en-CA" sz="2400" dirty="0">
                <a:solidFill>
                  <a:schemeClr val="bg1"/>
                </a:solidFill>
              </a:rPr>
              <a:t> the </a:t>
            </a:r>
            <a:r>
              <a:rPr lang="en-CA" sz="2400" dirty="0">
                <a:solidFill>
                  <a:srgbClr val="FFFF00"/>
                </a:solidFill>
              </a:rPr>
              <a:t>use of</a:t>
            </a:r>
            <a:r>
              <a:rPr lang="en-CA" sz="2400" dirty="0">
                <a:solidFill>
                  <a:schemeClr val="bg1"/>
                </a:solidFill>
              </a:rPr>
              <a:t> the </a:t>
            </a:r>
            <a:r>
              <a:rPr lang="en-CA" sz="2400" dirty="0">
                <a:solidFill>
                  <a:srgbClr val="FFFF00"/>
                </a:solidFill>
              </a:rPr>
              <a:t>competitor's trademark </a:t>
            </a:r>
            <a:r>
              <a:rPr lang="en-CA" sz="2400" dirty="0">
                <a:solidFill>
                  <a:schemeClr val="bg1"/>
                </a:solidFill>
              </a:rPr>
              <a:t>for a </a:t>
            </a:r>
            <a:r>
              <a:rPr lang="en-CA" sz="2400" dirty="0">
                <a:solidFill>
                  <a:srgbClr val="FFFF00"/>
                </a:solidFill>
              </a:rPr>
              <a:t>purpose which stresses</a:t>
            </a:r>
            <a:r>
              <a:rPr lang="en-CA" sz="2400" dirty="0">
                <a:solidFill>
                  <a:schemeClr val="bg1"/>
                </a:solidFill>
              </a:rPr>
              <a:t> the </a:t>
            </a:r>
            <a:r>
              <a:rPr lang="en-CA" sz="2400" dirty="0">
                <a:solidFill>
                  <a:srgbClr val="FF0000"/>
                </a:solidFill>
              </a:rPr>
              <a:t>similarities or </a:t>
            </a:r>
            <a:r>
              <a:rPr lang="en-CA" sz="2400" dirty="0">
                <a:solidFill>
                  <a:schemeClr val="bg1"/>
                </a:solidFill>
              </a:rPr>
              <a:t>the </a:t>
            </a:r>
            <a:r>
              <a:rPr lang="en-CA" sz="2400" dirty="0">
                <a:solidFill>
                  <a:srgbClr val="FF0000"/>
                </a:solidFill>
              </a:rPr>
              <a:t>differences</a:t>
            </a:r>
            <a:r>
              <a:rPr lang="en-CA" sz="2400" dirty="0">
                <a:solidFill>
                  <a:schemeClr val="bg1"/>
                </a:solidFill>
              </a:rPr>
              <a:t> with the trademarked competition </a:t>
            </a:r>
            <a:r>
              <a:rPr lang="en-CA" sz="2400" dirty="0">
                <a:solidFill>
                  <a:srgbClr val="FFFF00"/>
                </a:solidFill>
              </a:rPr>
              <a:t>ok</a:t>
            </a:r>
            <a:r>
              <a:rPr lang="en-CA" sz="2400" dirty="0">
                <a:solidFill>
                  <a:srgbClr val="FF0000"/>
                </a:solidFill>
              </a:rPr>
              <a:t>?</a:t>
            </a:r>
            <a:r>
              <a:rPr lang="en-CA" sz="2400" dirty="0">
                <a:solidFill>
                  <a:schemeClr val="bg1"/>
                </a:solidFill>
              </a:rPr>
              <a:t> </a:t>
            </a:r>
          </a:p>
          <a:p>
            <a:pPr lvl="1">
              <a:buFont typeface="Courier New" panose="02070309020205020404" pitchFamily="49" charset="0"/>
              <a:buChar char="o"/>
              <a:defRPr/>
            </a:pPr>
            <a:r>
              <a:rPr lang="en-CA" sz="2400" dirty="0">
                <a:solidFill>
                  <a:srgbClr val="FFFF00"/>
                </a:solidFill>
              </a:rPr>
              <a:t>Similarities</a:t>
            </a:r>
            <a:r>
              <a:rPr lang="en-CA" sz="2400" dirty="0">
                <a:solidFill>
                  <a:srgbClr val="FF0000"/>
                </a:solidFill>
              </a:rPr>
              <a:t>?</a:t>
            </a:r>
            <a:r>
              <a:rPr lang="en-CA" sz="2400" dirty="0">
                <a:solidFill>
                  <a:schemeClr val="bg1"/>
                </a:solidFill>
              </a:rPr>
              <a:t>: </a:t>
            </a:r>
            <a:r>
              <a:rPr lang="en-CA" sz="2400" dirty="0">
                <a:solidFill>
                  <a:srgbClr val="FF0000"/>
                </a:solidFill>
              </a:rPr>
              <a:t>Not ok </a:t>
            </a:r>
            <a:r>
              <a:rPr lang="en-CA" sz="2400" dirty="0">
                <a:solidFill>
                  <a:schemeClr val="bg1"/>
                </a:solidFill>
              </a:rPr>
              <a:t>- </a:t>
            </a:r>
            <a:r>
              <a:rPr lang="en-CA" sz="2400" dirty="0">
                <a:solidFill>
                  <a:srgbClr val="FFFF00"/>
                </a:solidFill>
              </a:rPr>
              <a:t>S. 22 infringed</a:t>
            </a:r>
            <a:r>
              <a:rPr lang="en-CA" sz="2400" dirty="0">
                <a:solidFill>
                  <a:srgbClr val="FF0000"/>
                </a:solidFill>
              </a:rPr>
              <a:t>.</a:t>
            </a:r>
          </a:p>
          <a:p>
            <a:pPr lvl="1">
              <a:buFont typeface="Courier New" panose="02070309020205020404" pitchFamily="49" charset="0"/>
              <a:buChar char="o"/>
              <a:defRPr/>
            </a:pPr>
            <a:r>
              <a:rPr lang="en-CA" sz="2400" dirty="0">
                <a:solidFill>
                  <a:srgbClr val="FFFF00"/>
                </a:solidFill>
              </a:rPr>
              <a:t>Differences</a:t>
            </a:r>
            <a:r>
              <a:rPr lang="en-CA" sz="2400" dirty="0">
                <a:solidFill>
                  <a:srgbClr val="FF0000"/>
                </a:solidFill>
              </a:rPr>
              <a:t>?</a:t>
            </a:r>
            <a:r>
              <a:rPr lang="en-CA" sz="2400" dirty="0">
                <a:solidFill>
                  <a:schemeClr val="bg1"/>
                </a:solidFill>
              </a:rPr>
              <a:t>: </a:t>
            </a:r>
            <a:r>
              <a:rPr lang="en-CA" sz="2400" dirty="0">
                <a:solidFill>
                  <a:srgbClr val="FF0000"/>
                </a:solidFill>
              </a:rPr>
              <a:t>Ok</a:t>
            </a:r>
            <a:r>
              <a:rPr lang="en-CA" sz="2400" dirty="0">
                <a:solidFill>
                  <a:schemeClr val="bg1"/>
                </a:solidFill>
              </a:rPr>
              <a:t> - </a:t>
            </a:r>
            <a:r>
              <a:rPr lang="en-CA" sz="2400" dirty="0">
                <a:solidFill>
                  <a:srgbClr val="FFFF00"/>
                </a:solidFill>
              </a:rPr>
              <a:t>S. 22 not infringed</a:t>
            </a:r>
            <a:r>
              <a:rPr lang="en-CA" sz="2400" dirty="0">
                <a:solidFill>
                  <a:srgbClr val="FF0000"/>
                </a:solidFill>
              </a:rPr>
              <a:t>.</a:t>
            </a:r>
          </a:p>
          <a:p>
            <a:pPr lvl="1">
              <a:defRPr/>
            </a:pPr>
            <a:endParaRPr lang="en-US" dirty="0"/>
          </a:p>
        </p:txBody>
      </p:sp>
      <p:sp>
        <p:nvSpPr>
          <p:cNvPr id="358403" name="Slide Number Placeholder 3">
            <a:extLst>
              <a:ext uri="{FF2B5EF4-FFF2-40B4-BE49-F238E27FC236}">
                <a16:creationId xmlns:a16="http://schemas.microsoft.com/office/drawing/2014/main" id="{81FC47D9-E73C-C882-2E83-5BCEFB05342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F1A580D-1C9C-E247-A379-C16C0031245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238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AB6BBD-68E2-F065-D2A3-480A342514F4}"/>
              </a:ext>
            </a:extLst>
          </p:cNvPr>
          <p:cNvSpPr>
            <a:spLocks noGrp="1"/>
          </p:cNvSpPr>
          <p:nvPr>
            <p:ph type="title"/>
          </p:nvPr>
        </p:nvSpPr>
        <p:spPr>
          <a:xfrm>
            <a:off x="539750" y="139700"/>
            <a:ext cx="8064500" cy="736600"/>
          </a:xfrm>
        </p:spPr>
        <p:txBody>
          <a:bodyPr>
            <a:normAutofit fontScale="90000"/>
          </a:bodyPr>
          <a:lstStyle/>
          <a:p>
            <a:pPr>
              <a:defRPr/>
            </a:pPr>
            <a:r>
              <a:rPr lang="en-US" sz="3600" b="1" dirty="0">
                <a:solidFill>
                  <a:srgbClr val="FFFF00"/>
                </a:solidFill>
              </a:rPr>
              <a:t>Trademarks</a:t>
            </a:r>
            <a:r>
              <a:rPr lang="en-US" sz="3600" b="1" dirty="0">
                <a:solidFill>
                  <a:srgbClr val="FF0000"/>
                </a:solidFill>
              </a:rPr>
              <a:t>:</a:t>
            </a:r>
            <a:r>
              <a:rPr lang="en-US" sz="3600" b="1" dirty="0">
                <a:solidFill>
                  <a:srgbClr val="FFFF00"/>
                </a:solidFill>
              </a:rPr>
              <a:t> </a:t>
            </a:r>
            <a:r>
              <a:rPr lang="en-US" sz="3600" dirty="0">
                <a:solidFill>
                  <a:schemeClr val="bg1"/>
                </a:solidFill>
              </a:rPr>
              <a:t>Infringement </a:t>
            </a:r>
            <a:r>
              <a:rPr lang="en-US" sz="3600" dirty="0">
                <a:solidFill>
                  <a:srgbClr val="FF0000"/>
                </a:solidFill>
              </a:rPr>
              <a:t>–</a:t>
            </a:r>
            <a:r>
              <a:rPr lang="en-US" sz="3600" dirty="0">
                <a:solidFill>
                  <a:schemeClr val="bg1"/>
                </a:solidFill>
              </a:rPr>
              <a:t> </a:t>
            </a:r>
            <a:r>
              <a:rPr lang="en-US" sz="3600" dirty="0">
                <a:solidFill>
                  <a:srgbClr val="FFFF00"/>
                </a:solidFill>
              </a:rPr>
              <a:t>the law today</a:t>
            </a:r>
            <a:r>
              <a:rPr lang="en-US" sz="3600" dirty="0">
                <a:solidFill>
                  <a:schemeClr val="bg1"/>
                </a:solidFill>
              </a:rPr>
              <a:t> </a:t>
            </a:r>
            <a:r>
              <a:rPr lang="en-US" b="1" dirty="0">
                <a:solidFill>
                  <a:srgbClr val="FFFF00"/>
                </a:solidFill>
              </a:rPr>
              <a:t>	</a:t>
            </a:r>
          </a:p>
        </p:txBody>
      </p:sp>
      <p:sp>
        <p:nvSpPr>
          <p:cNvPr id="2" name="Content Placeholder 1">
            <a:extLst>
              <a:ext uri="{FF2B5EF4-FFF2-40B4-BE49-F238E27FC236}">
                <a16:creationId xmlns:a16="http://schemas.microsoft.com/office/drawing/2014/main" id="{FAB87A91-6171-2188-CF45-C7B640987081}"/>
              </a:ext>
            </a:extLst>
          </p:cNvPr>
          <p:cNvSpPr>
            <a:spLocks noGrp="1"/>
          </p:cNvSpPr>
          <p:nvPr>
            <p:ph idx="1"/>
          </p:nvPr>
        </p:nvSpPr>
        <p:spPr>
          <a:xfrm>
            <a:off x="215900" y="1141413"/>
            <a:ext cx="8712200" cy="3862387"/>
          </a:xfrm>
        </p:spPr>
        <p:txBody>
          <a:bodyPr>
            <a:normAutofit fontScale="92500" lnSpcReduction="10000"/>
          </a:bodyPr>
          <a:lstStyle/>
          <a:p>
            <a:pPr marL="0" indent="0">
              <a:lnSpc>
                <a:spcPct val="120000"/>
              </a:lnSpc>
              <a:buFont typeface="Arial" panose="020B0604020202020204" pitchFamily="34" charset="0"/>
              <a:buNone/>
              <a:defRPr/>
            </a:pPr>
            <a:r>
              <a:rPr lang="en-US" sz="1650" i="1" dirty="0">
                <a:solidFill>
                  <a:srgbClr val="00B0F0"/>
                </a:solidFill>
              </a:rPr>
              <a:t>Future Shop v. A&amp;B Sound</a:t>
            </a:r>
            <a:r>
              <a:rPr lang="en-US" sz="1650" i="1" dirty="0">
                <a:solidFill>
                  <a:schemeClr val="bg1"/>
                </a:solidFill>
              </a:rPr>
              <a:t>, </a:t>
            </a:r>
            <a:r>
              <a:rPr lang="en-US" sz="1650" dirty="0">
                <a:solidFill>
                  <a:srgbClr val="FF0000"/>
                </a:solidFill>
              </a:rPr>
              <a:t>[1994] </a:t>
            </a:r>
            <a:r>
              <a:rPr lang="en-US" sz="1650" dirty="0">
                <a:solidFill>
                  <a:schemeClr val="bg1"/>
                </a:solidFill>
              </a:rPr>
              <a:t>8 W.W.R. 376</a:t>
            </a:r>
          </a:p>
          <a:p>
            <a:pPr>
              <a:lnSpc>
                <a:spcPct val="120000"/>
              </a:lnSpc>
              <a:defRPr/>
            </a:pPr>
            <a:r>
              <a:rPr lang="en-CA" sz="1650" dirty="0">
                <a:solidFill>
                  <a:schemeClr val="bg1"/>
                </a:solidFill>
              </a:rPr>
              <a:t>A &amp; B sound put up </a:t>
            </a:r>
            <a:r>
              <a:rPr lang="en-CA" sz="1650" dirty="0">
                <a:solidFill>
                  <a:srgbClr val="FFFF00"/>
                </a:solidFill>
              </a:rPr>
              <a:t>price comparison ads</a:t>
            </a:r>
            <a:r>
              <a:rPr lang="en-CA" sz="1650" dirty="0">
                <a:solidFill>
                  <a:schemeClr val="bg1"/>
                </a:solidFill>
              </a:rPr>
              <a:t> in which they effectively stated; </a:t>
            </a:r>
            <a:r>
              <a:rPr lang="en-CA" sz="1650" i="1" dirty="0">
                <a:solidFill>
                  <a:srgbClr val="FFFF00"/>
                </a:solidFill>
              </a:rPr>
              <a:t>here are our products and prices, here are Future Shop’s prices</a:t>
            </a:r>
            <a:r>
              <a:rPr lang="en-CA" sz="1650" dirty="0">
                <a:solidFill>
                  <a:schemeClr val="bg1"/>
                </a:solidFill>
              </a:rPr>
              <a:t>. </a:t>
            </a:r>
          </a:p>
          <a:p>
            <a:pPr>
              <a:lnSpc>
                <a:spcPct val="120000"/>
              </a:lnSpc>
              <a:defRPr/>
            </a:pPr>
            <a:r>
              <a:rPr lang="en-CA" sz="1650" dirty="0">
                <a:solidFill>
                  <a:srgbClr val="FF0000"/>
                </a:solidFill>
              </a:rPr>
              <a:t>Future shop sued for TM infringement</a:t>
            </a:r>
            <a:r>
              <a:rPr lang="en-CA" sz="1650" dirty="0">
                <a:solidFill>
                  <a:schemeClr val="bg1"/>
                </a:solidFill>
              </a:rPr>
              <a:t>. It said that using </a:t>
            </a:r>
            <a:r>
              <a:rPr lang="en-CA" sz="1650" dirty="0">
                <a:solidFill>
                  <a:srgbClr val="FFFF00"/>
                </a:solidFill>
              </a:rPr>
              <a:t>their mark </a:t>
            </a:r>
            <a:r>
              <a:rPr lang="en-CA" sz="1650" dirty="0">
                <a:solidFill>
                  <a:schemeClr val="bg1"/>
                </a:solidFill>
              </a:rPr>
              <a:t>which was </a:t>
            </a:r>
            <a:r>
              <a:rPr lang="en-CA" sz="1650" dirty="0">
                <a:solidFill>
                  <a:srgbClr val="FFFF00"/>
                </a:solidFill>
              </a:rPr>
              <a:t>registered for services </a:t>
            </a:r>
            <a:r>
              <a:rPr lang="en-CA" sz="1650" dirty="0">
                <a:solidFill>
                  <a:schemeClr val="bg1"/>
                </a:solidFill>
              </a:rPr>
              <a:t>in comparative advertising is a </a:t>
            </a:r>
            <a:r>
              <a:rPr lang="en-CA" sz="1650" dirty="0">
                <a:solidFill>
                  <a:srgbClr val="FF0000"/>
                </a:solidFill>
              </a:rPr>
              <a:t>violation of s. 22</a:t>
            </a:r>
            <a:r>
              <a:rPr lang="en-CA" sz="1650" dirty="0">
                <a:solidFill>
                  <a:schemeClr val="bg1"/>
                </a:solidFill>
              </a:rPr>
              <a:t>. </a:t>
            </a:r>
            <a:r>
              <a:rPr lang="en-CA" sz="1650" b="1" dirty="0">
                <a:solidFill>
                  <a:schemeClr val="bg1"/>
                </a:solidFill>
              </a:rPr>
              <a:t> </a:t>
            </a:r>
            <a:endParaRPr lang="en-CA" sz="1650" dirty="0">
              <a:solidFill>
                <a:schemeClr val="bg1"/>
              </a:solidFill>
            </a:endParaRPr>
          </a:p>
          <a:p>
            <a:pPr marL="0" indent="0">
              <a:lnSpc>
                <a:spcPct val="120000"/>
              </a:lnSpc>
              <a:buFont typeface="Arial" panose="020B0604020202020204" pitchFamily="34" charset="0"/>
              <a:buNone/>
              <a:defRPr/>
            </a:pPr>
            <a:r>
              <a:rPr lang="en-CA" sz="1650" i="1" dirty="0">
                <a:solidFill>
                  <a:srgbClr val="FFFF00"/>
                </a:solidFill>
              </a:rPr>
              <a:t>Based on </a:t>
            </a:r>
            <a:r>
              <a:rPr lang="en-CA" sz="1650" i="1" u="sng" dirty="0">
                <a:solidFill>
                  <a:schemeClr val="bg1"/>
                </a:solidFill>
              </a:rPr>
              <a:t>Clairol</a:t>
            </a:r>
            <a:r>
              <a:rPr lang="en-CA" sz="1650" i="1" dirty="0">
                <a:solidFill>
                  <a:srgbClr val="FFFF00"/>
                </a:solidFill>
              </a:rPr>
              <a:t> it seemed like Future Shop’s argument was sound</a:t>
            </a:r>
            <a:r>
              <a:rPr lang="en-CA" sz="1650" i="1" dirty="0">
                <a:solidFill>
                  <a:schemeClr val="bg1"/>
                </a:solidFill>
              </a:rPr>
              <a:t>, and that the use of mark, registered for services, in comparative advertising, is a violation of s. 22.</a:t>
            </a:r>
            <a:endParaRPr lang="en-CA" sz="1650" dirty="0">
              <a:solidFill>
                <a:schemeClr val="bg1"/>
              </a:solidFill>
            </a:endParaRPr>
          </a:p>
          <a:p>
            <a:pPr marL="0" indent="0">
              <a:lnSpc>
                <a:spcPct val="120000"/>
              </a:lnSpc>
              <a:buFont typeface="Arial" panose="020B0604020202020204" pitchFamily="34" charset="0"/>
              <a:buNone/>
              <a:defRPr/>
            </a:pPr>
            <a:r>
              <a:rPr lang="en-CA" sz="1650" b="1" dirty="0">
                <a:solidFill>
                  <a:srgbClr val="FF0000"/>
                </a:solidFill>
              </a:rPr>
              <a:t>HOWEVER</a:t>
            </a:r>
            <a:r>
              <a:rPr lang="en-CA" sz="1650" b="1" dirty="0">
                <a:solidFill>
                  <a:srgbClr val="FFFF00"/>
                </a:solidFill>
              </a:rPr>
              <a:t>:</a:t>
            </a:r>
          </a:p>
          <a:p>
            <a:pPr>
              <a:lnSpc>
                <a:spcPct val="120000"/>
              </a:lnSpc>
              <a:defRPr/>
            </a:pPr>
            <a:r>
              <a:rPr lang="en-CA" sz="1650" dirty="0">
                <a:solidFill>
                  <a:schemeClr val="bg1"/>
                </a:solidFill>
              </a:rPr>
              <a:t>Court held that granting an </a:t>
            </a:r>
            <a:r>
              <a:rPr lang="en-CA" sz="1650" dirty="0">
                <a:solidFill>
                  <a:srgbClr val="FFFF00"/>
                </a:solidFill>
              </a:rPr>
              <a:t>injunction in this case would deprive the defendant of the option of continuing to pursue its strategy of seeking to attract customers by highlighting its low prices</a:t>
            </a:r>
            <a:r>
              <a:rPr lang="en-CA" sz="1650" dirty="0">
                <a:solidFill>
                  <a:schemeClr val="bg1"/>
                </a:solidFill>
              </a:rPr>
              <a:t> in comparison with those of the plaintiff by fair and accurate ads. </a:t>
            </a:r>
          </a:p>
          <a:p>
            <a:pPr>
              <a:lnSpc>
                <a:spcPct val="120000"/>
              </a:lnSpc>
              <a:defRPr/>
            </a:pPr>
            <a:r>
              <a:rPr lang="en-CA" sz="1650" dirty="0">
                <a:solidFill>
                  <a:srgbClr val="FFFF00"/>
                </a:solidFill>
              </a:rPr>
              <a:t>Also, </a:t>
            </a:r>
            <a:r>
              <a:rPr lang="en-CA" sz="1650" b="1" dirty="0">
                <a:solidFill>
                  <a:srgbClr val="FF0000"/>
                </a:solidFill>
              </a:rPr>
              <a:t>the public has an interest in comparative advertising</a:t>
            </a:r>
            <a:r>
              <a:rPr lang="en-CA" sz="1650" dirty="0">
                <a:solidFill>
                  <a:srgbClr val="FF0000"/>
                </a:solidFill>
              </a:rPr>
              <a:t> </a:t>
            </a:r>
            <a:r>
              <a:rPr lang="en-CA" sz="1650" dirty="0">
                <a:solidFill>
                  <a:schemeClr val="bg1"/>
                </a:solidFill>
              </a:rPr>
              <a:t>to the extent that the comparative information offered in those ads helped consumers make better choices.</a:t>
            </a:r>
          </a:p>
          <a:p>
            <a:pPr>
              <a:lnSpc>
                <a:spcPct val="120000"/>
              </a:lnSpc>
              <a:defRPr/>
            </a:pPr>
            <a:endParaRPr lang="en-CA" dirty="0">
              <a:solidFill>
                <a:schemeClr val="bg1"/>
              </a:solidFill>
            </a:endParaRPr>
          </a:p>
        </p:txBody>
      </p:sp>
      <p:sp>
        <p:nvSpPr>
          <p:cNvPr id="360451" name="Slide Number Placeholder 3">
            <a:extLst>
              <a:ext uri="{FF2B5EF4-FFF2-40B4-BE49-F238E27FC236}">
                <a16:creationId xmlns:a16="http://schemas.microsoft.com/office/drawing/2014/main" id="{6E01BA78-F9F1-7BD5-019A-C94574BB739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8EBF449-8D46-FC47-ACB3-D39AFB3B3EB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239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F74A7AB4-FEAB-39AF-8596-EE2090B9D879}"/>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FD01AC69-9E39-B15C-2D8F-C992E593BA00}"/>
              </a:ext>
            </a:extLst>
          </p:cNvPr>
          <p:cNvPicPr>
            <a:picLocks noGrp="1" noChangeAspect="1"/>
          </p:cNvPicPr>
          <p:nvPr>
            <p:ph idx="1"/>
          </p:nvPr>
        </p:nvPicPr>
        <p:blipFill>
          <a:blip r:embed="rId2"/>
          <a:stretch>
            <a:fillRect/>
          </a:stretch>
        </p:blipFill>
        <p:spPr/>
      </p:pic>
      <p:sp>
        <p:nvSpPr>
          <p:cNvPr id="53251" name="TextBox 3">
            <a:extLst>
              <a:ext uri="{FF2B5EF4-FFF2-40B4-BE49-F238E27FC236}">
                <a16:creationId xmlns:a16="http://schemas.microsoft.com/office/drawing/2014/main" id="{C0BB79AE-9574-A6C6-7ED4-DF2147B2D7AC}"/>
              </a:ext>
            </a:extLst>
          </p:cNvPr>
          <p:cNvSpPr txBox="1">
            <a:spLocks noChangeArrowheads="1"/>
          </p:cNvSpPr>
          <p:nvPr/>
        </p:nvSpPr>
        <p:spPr bwMode="auto">
          <a:xfrm>
            <a:off x="2368550" y="268288"/>
            <a:ext cx="44069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Setting Categories</a:t>
            </a:r>
          </a:p>
        </p:txBody>
      </p:sp>
      <p:pic>
        <p:nvPicPr>
          <p:cNvPr id="53252" name="Picture 9" descr="Graphical user interface, application&#10;&#10;Description automatically generated">
            <a:extLst>
              <a:ext uri="{FF2B5EF4-FFF2-40B4-BE49-F238E27FC236}">
                <a16:creationId xmlns:a16="http://schemas.microsoft.com/office/drawing/2014/main" id="{FE39062A-A56A-0FA6-68CA-05F687390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92250"/>
            <a:ext cx="30480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85890020-BC2C-92F5-D65A-78DDED5A7FE3}"/>
                  </a:ext>
                </a:extLst>
              </p14:cNvPr>
              <p14:cNvContentPartPr/>
              <p14:nvPr/>
            </p14:nvContentPartPr>
            <p14:xfrm>
              <a:off x="3238972" y="2459060"/>
              <a:ext cx="1778400" cy="534600"/>
            </p14:xfrm>
          </p:contentPart>
        </mc:Choice>
        <mc:Fallback xmlns="">
          <p:pic>
            <p:nvPicPr>
              <p:cNvPr id="11" name="Ink 10">
                <a:extLst>
                  <a:ext uri="{FF2B5EF4-FFF2-40B4-BE49-F238E27FC236}">
                    <a16:creationId xmlns:a16="http://schemas.microsoft.com/office/drawing/2014/main" id="{85890020-BC2C-92F5-D65A-78DDED5A7FE3}"/>
                  </a:ext>
                </a:extLst>
              </p:cNvPr>
              <p:cNvPicPr/>
              <p:nvPr/>
            </p:nvPicPr>
            <p:blipFill>
              <a:blip r:embed="rId5"/>
              <a:stretch>
                <a:fillRect/>
              </a:stretch>
            </p:blipFill>
            <p:spPr>
              <a:xfrm>
                <a:off x="3229972" y="2450060"/>
                <a:ext cx="1796040" cy="552240"/>
              </a:xfrm>
              <a:prstGeom prst="rect">
                <a:avLst/>
              </a:prstGeom>
            </p:spPr>
          </p:pic>
        </mc:Fallback>
      </mc:AlternateContent>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486F8A-CA0A-16B0-97F1-F3AFEB3EE3E0}"/>
              </a:ext>
            </a:extLst>
          </p:cNvPr>
          <p:cNvSpPr>
            <a:spLocks noGrp="1"/>
          </p:cNvSpPr>
          <p:nvPr>
            <p:ph type="title"/>
          </p:nvPr>
        </p:nvSpPr>
        <p:spPr>
          <a:xfrm>
            <a:off x="936625" y="0"/>
            <a:ext cx="7270750" cy="809625"/>
          </a:xfrm>
        </p:spPr>
        <p:txBody>
          <a:bodyPr>
            <a:normAutofit fontScale="90000"/>
          </a:bodyPr>
          <a:lstStyle/>
          <a:p>
            <a:pPr>
              <a:defRPr/>
            </a:pPr>
            <a:r>
              <a:rPr lang="en-US" sz="3100" b="1" dirty="0">
                <a:solidFill>
                  <a:srgbClr val="FFFF00"/>
                </a:solidFill>
              </a:rPr>
              <a:t>Trademarks</a:t>
            </a:r>
            <a:r>
              <a:rPr lang="en-US" sz="3100" b="1" dirty="0">
                <a:solidFill>
                  <a:srgbClr val="FF0000"/>
                </a:solidFill>
              </a:rPr>
              <a:t>:</a:t>
            </a:r>
            <a:r>
              <a:rPr lang="en-US" sz="3100" b="1" dirty="0">
                <a:solidFill>
                  <a:srgbClr val="FFFF00"/>
                </a:solidFill>
              </a:rPr>
              <a:t> </a:t>
            </a:r>
            <a:r>
              <a:rPr lang="en-US" sz="3100" dirty="0">
                <a:solidFill>
                  <a:schemeClr val="bg1"/>
                </a:solidFill>
              </a:rPr>
              <a:t>Infringement </a:t>
            </a:r>
            <a:r>
              <a:rPr lang="en-US" sz="3100" dirty="0">
                <a:solidFill>
                  <a:srgbClr val="FF0000"/>
                </a:solidFill>
              </a:rPr>
              <a:t>–</a:t>
            </a:r>
            <a:r>
              <a:rPr lang="en-US" sz="3100" dirty="0">
                <a:solidFill>
                  <a:schemeClr val="bg1"/>
                </a:solidFill>
              </a:rPr>
              <a:t> </a:t>
            </a:r>
            <a:r>
              <a:rPr lang="en-US" sz="3100" dirty="0">
                <a:solidFill>
                  <a:srgbClr val="FFFF00"/>
                </a:solidFill>
              </a:rPr>
              <a:t>the law today</a:t>
            </a:r>
            <a:r>
              <a:rPr lang="en-US" sz="3100" dirty="0">
                <a:solidFill>
                  <a:schemeClr val="bg1"/>
                </a:solidFill>
              </a:rPr>
              <a:t> </a:t>
            </a:r>
            <a:r>
              <a:rPr lang="en-US" b="1" dirty="0">
                <a:solidFill>
                  <a:srgbClr val="FFFF00"/>
                </a:solidFill>
              </a:rPr>
              <a:t>	</a:t>
            </a:r>
          </a:p>
        </p:txBody>
      </p:sp>
      <p:sp>
        <p:nvSpPr>
          <p:cNvPr id="362498" name="Content Placeholder 1">
            <a:extLst>
              <a:ext uri="{FF2B5EF4-FFF2-40B4-BE49-F238E27FC236}">
                <a16:creationId xmlns:a16="http://schemas.microsoft.com/office/drawing/2014/main" id="{10FCE5DD-92DA-4429-DCDF-35525D641170}"/>
              </a:ext>
            </a:extLst>
          </p:cNvPr>
          <p:cNvSpPr>
            <a:spLocks noGrp="1" noChangeArrowheads="1"/>
          </p:cNvSpPr>
          <p:nvPr>
            <p:ph idx="1"/>
          </p:nvPr>
        </p:nvSpPr>
        <p:spPr bwMode="auto">
          <a:xfrm>
            <a:off x="107950" y="827088"/>
            <a:ext cx="8928100" cy="421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1700">
                <a:solidFill>
                  <a:schemeClr val="bg1"/>
                </a:solidFill>
              </a:rPr>
              <a:t>It </a:t>
            </a:r>
            <a:r>
              <a:rPr lang="en-CA" altLang="en-US" sz="1700">
                <a:solidFill>
                  <a:srgbClr val="FFFF00"/>
                </a:solidFill>
              </a:rPr>
              <a:t>appeared after </a:t>
            </a:r>
            <a:r>
              <a:rPr lang="en-CA" altLang="en-US" sz="1700" i="1">
                <a:solidFill>
                  <a:srgbClr val="00B0F0"/>
                </a:solidFill>
              </a:rPr>
              <a:t>Clairol</a:t>
            </a:r>
            <a:r>
              <a:rPr lang="en-CA" altLang="en-US" sz="1700">
                <a:solidFill>
                  <a:schemeClr val="bg1"/>
                </a:solidFill>
              </a:rPr>
              <a:t>, that if you run a </a:t>
            </a:r>
            <a:r>
              <a:rPr lang="en-CA" altLang="en-US" sz="1700">
                <a:solidFill>
                  <a:srgbClr val="FFFF00"/>
                </a:solidFill>
              </a:rPr>
              <a:t>service</a:t>
            </a:r>
            <a:r>
              <a:rPr lang="en-CA" altLang="en-US" sz="1700">
                <a:solidFill>
                  <a:schemeClr val="bg1"/>
                </a:solidFill>
              </a:rPr>
              <a:t> and produce an </a:t>
            </a:r>
            <a:r>
              <a:rPr lang="en-CA" altLang="en-US" sz="1700">
                <a:solidFill>
                  <a:srgbClr val="FFFF00"/>
                </a:solidFill>
              </a:rPr>
              <a:t>ad</a:t>
            </a:r>
            <a:r>
              <a:rPr lang="en-CA" altLang="en-US" sz="1700">
                <a:solidFill>
                  <a:schemeClr val="bg1"/>
                </a:solidFill>
              </a:rPr>
              <a:t> which </a:t>
            </a:r>
            <a:r>
              <a:rPr lang="en-CA" altLang="en-US" sz="1700">
                <a:solidFill>
                  <a:srgbClr val="FFFF00"/>
                </a:solidFill>
              </a:rPr>
              <a:t>refers to competitor’s marks</a:t>
            </a:r>
            <a:r>
              <a:rPr lang="en-CA" altLang="en-US" sz="1700">
                <a:solidFill>
                  <a:schemeClr val="bg1"/>
                </a:solidFill>
              </a:rPr>
              <a:t>, </a:t>
            </a:r>
            <a:r>
              <a:rPr lang="en-CA" altLang="en-US" sz="1700">
                <a:solidFill>
                  <a:srgbClr val="FF0000"/>
                </a:solidFill>
              </a:rPr>
              <a:t>s. 22 would be infringed </a:t>
            </a:r>
            <a:r>
              <a:rPr lang="en-CA" altLang="en-US" sz="1700">
                <a:solidFill>
                  <a:srgbClr val="FFFF00"/>
                </a:solidFill>
              </a:rPr>
              <a:t>because </a:t>
            </a:r>
            <a:r>
              <a:rPr lang="en-CA" altLang="en-US" sz="1700" i="1">
                <a:solidFill>
                  <a:srgbClr val="FFFF00"/>
                </a:solidFill>
              </a:rPr>
              <a:t>use in association with services includes ads</a:t>
            </a:r>
            <a:r>
              <a:rPr lang="en-CA" altLang="en-US" sz="1700">
                <a:solidFill>
                  <a:schemeClr val="bg1"/>
                </a:solidFill>
              </a:rPr>
              <a:t>.</a:t>
            </a:r>
          </a:p>
          <a:p>
            <a:r>
              <a:rPr lang="en-CA" altLang="en-US" sz="1700">
                <a:solidFill>
                  <a:schemeClr val="bg1"/>
                </a:solidFill>
              </a:rPr>
              <a:t>Court in </a:t>
            </a:r>
            <a:r>
              <a:rPr lang="en-CA" altLang="en-US" sz="1700" i="1">
                <a:solidFill>
                  <a:srgbClr val="00B0F0"/>
                </a:solidFill>
              </a:rPr>
              <a:t>Future Shop v. A&amp;B Sound </a:t>
            </a:r>
            <a:r>
              <a:rPr lang="en-CA" altLang="en-US" sz="1700">
                <a:solidFill>
                  <a:schemeClr val="bg1"/>
                </a:solidFill>
              </a:rPr>
              <a:t>holds that this is not the case, that the </a:t>
            </a:r>
            <a:r>
              <a:rPr lang="en-CA" altLang="en-US" sz="1700">
                <a:solidFill>
                  <a:srgbClr val="FF0000"/>
                </a:solidFill>
              </a:rPr>
              <a:t>previous principle is too broad </a:t>
            </a:r>
            <a:r>
              <a:rPr lang="en-CA" altLang="en-US" sz="1700">
                <a:solidFill>
                  <a:schemeClr val="bg1"/>
                </a:solidFill>
              </a:rPr>
              <a:t>and is </a:t>
            </a:r>
            <a:r>
              <a:rPr lang="en-CA" altLang="en-US" sz="1700">
                <a:solidFill>
                  <a:srgbClr val="FFFF00"/>
                </a:solidFill>
              </a:rPr>
              <a:t>detrimental to commerce and to the public interest</a:t>
            </a:r>
            <a:r>
              <a:rPr lang="en-CA" altLang="en-US" sz="1700">
                <a:solidFill>
                  <a:schemeClr val="bg1"/>
                </a:solidFill>
              </a:rPr>
              <a:t>. </a:t>
            </a:r>
          </a:p>
          <a:p>
            <a:r>
              <a:rPr lang="en-CA" altLang="en-US" sz="1700">
                <a:solidFill>
                  <a:schemeClr val="bg1"/>
                </a:solidFill>
              </a:rPr>
              <a:t>The question, depending on the evidence in any particular case, </a:t>
            </a:r>
            <a:r>
              <a:rPr lang="en-CA" altLang="en-US" sz="1700" b="1">
                <a:solidFill>
                  <a:srgbClr val="FF0000"/>
                </a:solidFill>
              </a:rPr>
              <a:t>is whether the use of the competitor's trademark is for a purpose which stresses the similarities or the differences with the trademarked competition</a:t>
            </a:r>
            <a:r>
              <a:rPr lang="en-CA" altLang="en-US" sz="1700" b="1">
                <a:solidFill>
                  <a:schemeClr val="bg1"/>
                </a:solidFill>
              </a:rPr>
              <a:t>. </a:t>
            </a:r>
            <a:endParaRPr lang="en-CA" altLang="en-US" sz="1700">
              <a:solidFill>
                <a:schemeClr val="bg1"/>
              </a:solidFill>
            </a:endParaRPr>
          </a:p>
          <a:p>
            <a:r>
              <a:rPr lang="en-CA" altLang="en-US" sz="1700" b="1" i="1">
                <a:solidFill>
                  <a:srgbClr val="FF0000"/>
                </a:solidFill>
              </a:rPr>
              <a:t>If the purpose </a:t>
            </a:r>
            <a:r>
              <a:rPr lang="en-CA" altLang="en-US" sz="1700" b="1" i="1">
                <a:solidFill>
                  <a:srgbClr val="FFFF00"/>
                </a:solidFill>
              </a:rPr>
              <a:t>is to stress the similarities</a:t>
            </a:r>
            <a:r>
              <a:rPr lang="en-CA" altLang="en-US" sz="1700" b="1" i="1">
                <a:solidFill>
                  <a:schemeClr val="bg1"/>
                </a:solidFill>
              </a:rPr>
              <a:t>, then </a:t>
            </a:r>
            <a:r>
              <a:rPr lang="en-CA" altLang="en-US" sz="1700" b="1" i="1">
                <a:solidFill>
                  <a:srgbClr val="FF0000"/>
                </a:solidFill>
              </a:rPr>
              <a:t>you are appropriating the value of the goodwill associated with the TM, </a:t>
            </a:r>
            <a:r>
              <a:rPr lang="en-CA" altLang="en-US" sz="1700" b="1" i="1">
                <a:solidFill>
                  <a:srgbClr val="FFFF00"/>
                </a:solidFill>
              </a:rPr>
              <a:t>contrary to s. 22</a:t>
            </a:r>
            <a:r>
              <a:rPr lang="en-CA" altLang="en-US" sz="1700" b="1" i="1">
                <a:solidFill>
                  <a:schemeClr val="bg1"/>
                </a:solidFill>
              </a:rPr>
              <a:t>.</a:t>
            </a:r>
          </a:p>
          <a:p>
            <a:r>
              <a:rPr lang="en-CA" altLang="en-US" sz="1700" b="1" i="1">
                <a:solidFill>
                  <a:srgbClr val="FF0000"/>
                </a:solidFill>
              </a:rPr>
              <a:t>If the purpose </a:t>
            </a:r>
            <a:r>
              <a:rPr lang="en-CA" altLang="en-US" sz="1700" b="1" i="1">
                <a:solidFill>
                  <a:srgbClr val="FFFF00"/>
                </a:solidFill>
              </a:rPr>
              <a:t>is to stress the differences </a:t>
            </a:r>
            <a:r>
              <a:rPr lang="en-CA" altLang="en-US" sz="1700" b="1" i="1">
                <a:solidFill>
                  <a:schemeClr val="bg1"/>
                </a:solidFill>
              </a:rPr>
              <a:t>with the trademark, t</a:t>
            </a:r>
            <a:r>
              <a:rPr lang="en-CA" altLang="en-US" sz="1700" b="1" i="1">
                <a:solidFill>
                  <a:srgbClr val="FFFF00"/>
                </a:solidFill>
              </a:rPr>
              <a:t>hen the use is for the purpose of distancing the trademarked ware or service </a:t>
            </a:r>
            <a:r>
              <a:rPr lang="en-CA" altLang="en-US" sz="1700" b="1" i="1">
                <a:solidFill>
                  <a:srgbClr val="FF0000"/>
                </a:solidFill>
              </a:rPr>
              <a:t>and s. 22 is not offended</a:t>
            </a:r>
            <a:r>
              <a:rPr lang="en-CA" altLang="en-US" sz="1700" b="1" i="1">
                <a:solidFill>
                  <a:schemeClr val="bg1"/>
                </a:solidFill>
              </a:rPr>
              <a:t>.</a:t>
            </a:r>
          </a:p>
          <a:p>
            <a:r>
              <a:rPr lang="en-CA" altLang="en-US" sz="1700">
                <a:solidFill>
                  <a:schemeClr val="bg1"/>
                </a:solidFill>
              </a:rPr>
              <a:t>Court in </a:t>
            </a:r>
            <a:r>
              <a:rPr lang="en-CA" altLang="en-US" sz="1700" i="1">
                <a:solidFill>
                  <a:srgbClr val="00B0F0"/>
                </a:solidFill>
              </a:rPr>
              <a:t>Future Shop v. A&amp;B Sound </a:t>
            </a:r>
            <a:r>
              <a:rPr lang="en-CA" altLang="en-US" sz="1700">
                <a:solidFill>
                  <a:schemeClr val="bg1"/>
                </a:solidFill>
              </a:rPr>
              <a:t>held that we should </a:t>
            </a:r>
            <a:r>
              <a:rPr lang="en-CA" altLang="en-US" sz="1700">
                <a:solidFill>
                  <a:srgbClr val="FFFF00"/>
                </a:solidFill>
              </a:rPr>
              <a:t>still allow comparison</a:t>
            </a:r>
            <a:r>
              <a:rPr lang="en-CA" altLang="en-US" sz="1700">
                <a:solidFill>
                  <a:schemeClr val="bg1"/>
                </a:solidFill>
              </a:rPr>
              <a:t>; and that we should </a:t>
            </a:r>
            <a:r>
              <a:rPr lang="en-CA" altLang="en-US" sz="1700">
                <a:solidFill>
                  <a:srgbClr val="FFFF00"/>
                </a:solidFill>
              </a:rPr>
              <a:t>protect freedom of expression</a:t>
            </a:r>
            <a:r>
              <a:rPr lang="en-CA" altLang="en-US" sz="1600">
                <a:solidFill>
                  <a:schemeClr val="bg1"/>
                </a:solidFill>
              </a:rPr>
              <a:t>.</a:t>
            </a:r>
          </a:p>
        </p:txBody>
      </p:sp>
      <p:sp>
        <p:nvSpPr>
          <p:cNvPr id="362499" name="Slide Number Placeholder 3">
            <a:extLst>
              <a:ext uri="{FF2B5EF4-FFF2-40B4-BE49-F238E27FC236}">
                <a16:creationId xmlns:a16="http://schemas.microsoft.com/office/drawing/2014/main" id="{AB0FED78-099E-DDEE-59DC-DA4F3917C24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7D97096A-7FE6-614F-B65A-0C822824D36C}"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240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Picture 2" descr="A store front at day&#10;&#10;Description automatically generated">
            <a:extLst>
              <a:ext uri="{FF2B5EF4-FFF2-40B4-BE49-F238E27FC236}">
                <a16:creationId xmlns:a16="http://schemas.microsoft.com/office/drawing/2014/main" id="{3603233F-9B62-4B82-6DB3-528952BEB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163" y="277813"/>
            <a:ext cx="343852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46" name="Picture 4" descr="A close up of a newspaper&#10;&#10;Description automatically generated">
            <a:extLst>
              <a:ext uri="{FF2B5EF4-FFF2-40B4-BE49-F238E27FC236}">
                <a16:creationId xmlns:a16="http://schemas.microsoft.com/office/drawing/2014/main" id="{06ECF430-DCC2-3727-4BA6-96DDF417F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265238"/>
            <a:ext cx="4408488"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69" name="Picture 2" descr="A screenshot of a cell phone&#10;&#10;Description automatically generated">
            <a:extLst>
              <a:ext uri="{FF2B5EF4-FFF2-40B4-BE49-F238E27FC236}">
                <a16:creationId xmlns:a16="http://schemas.microsoft.com/office/drawing/2014/main" id="{39061CEE-D977-A5CA-86A4-19339548E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0" y="265113"/>
            <a:ext cx="31115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itle 1">
            <a:extLst>
              <a:ext uri="{FF2B5EF4-FFF2-40B4-BE49-F238E27FC236}">
                <a16:creationId xmlns:a16="http://schemas.microsoft.com/office/drawing/2014/main" id="{63BF7E44-C335-D493-845F-1D88E2AA9CF7}"/>
              </a:ext>
            </a:extLst>
          </p:cNvPr>
          <p:cNvSpPr>
            <a:spLocks noGrp="1" noChangeArrowheads="1"/>
          </p:cNvSpPr>
          <p:nvPr>
            <p:ph type="title"/>
          </p:nvPr>
        </p:nvSpPr>
        <p:spPr bwMode="auto">
          <a:xfrm>
            <a:off x="53975" y="173038"/>
            <a:ext cx="9036050" cy="814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Trademarks</a:t>
            </a:r>
            <a:r>
              <a:rPr lang="en-US" altLang="en-US" sz="3600" b="1">
                <a:solidFill>
                  <a:srgbClr val="FF0000"/>
                </a:solidFill>
              </a:rPr>
              <a:t>:</a:t>
            </a:r>
            <a:r>
              <a:rPr lang="en-US" altLang="en-US" sz="3600" b="1">
                <a:solidFill>
                  <a:srgbClr val="FFFF00"/>
                </a:solidFill>
              </a:rPr>
              <a:t> </a:t>
            </a:r>
            <a:r>
              <a:rPr lang="en-US" altLang="en-US" sz="3600">
                <a:solidFill>
                  <a:schemeClr val="bg1"/>
                </a:solidFill>
              </a:rPr>
              <a:t>Infringement </a:t>
            </a:r>
            <a:r>
              <a:rPr lang="en-US" altLang="en-US" sz="3600">
                <a:solidFill>
                  <a:srgbClr val="FF0000"/>
                </a:solidFill>
              </a:rPr>
              <a:t>–</a:t>
            </a:r>
            <a:r>
              <a:rPr lang="en-US" altLang="en-US" sz="3600">
                <a:solidFill>
                  <a:schemeClr val="bg1"/>
                </a:solidFill>
              </a:rPr>
              <a:t> </a:t>
            </a:r>
            <a:r>
              <a:rPr lang="en-US" altLang="en-US" sz="3600">
                <a:solidFill>
                  <a:srgbClr val="FFFF00"/>
                </a:solidFill>
              </a:rPr>
              <a:t>the law today</a:t>
            </a:r>
            <a:endParaRPr lang="en-US" altLang="en-US" sz="3600"/>
          </a:p>
        </p:txBody>
      </p:sp>
      <p:sp>
        <p:nvSpPr>
          <p:cNvPr id="3" name="Content Placeholder 2">
            <a:extLst>
              <a:ext uri="{FF2B5EF4-FFF2-40B4-BE49-F238E27FC236}">
                <a16:creationId xmlns:a16="http://schemas.microsoft.com/office/drawing/2014/main" id="{80BEA2C5-588D-E210-F632-E6C6FDB0298E}"/>
              </a:ext>
            </a:extLst>
          </p:cNvPr>
          <p:cNvSpPr>
            <a:spLocks noGrp="1"/>
          </p:cNvSpPr>
          <p:nvPr>
            <p:ph sz="quarter" idx="10"/>
          </p:nvPr>
        </p:nvSpPr>
        <p:spPr>
          <a:xfrm>
            <a:off x="179388" y="1131888"/>
            <a:ext cx="8713787" cy="3838575"/>
          </a:xfrm>
        </p:spPr>
        <p:txBody>
          <a:bodyPr>
            <a:normAutofit fontScale="40000" lnSpcReduction="20000"/>
          </a:bodyPr>
          <a:lstStyle/>
          <a:p>
            <a:pPr marL="0" indent="0">
              <a:lnSpc>
                <a:spcPct val="120000"/>
              </a:lnSpc>
              <a:buFont typeface="Arial" panose="020B0604020202020204" pitchFamily="34" charset="0"/>
              <a:buNone/>
              <a:defRPr/>
            </a:pPr>
            <a:r>
              <a:rPr lang="en-CA" sz="8325" b="1" dirty="0">
                <a:solidFill>
                  <a:srgbClr val="FFFF00"/>
                </a:solidFill>
              </a:rPr>
              <a:t>SUMMARY</a:t>
            </a:r>
            <a:br>
              <a:rPr lang="en-CA" sz="8325" dirty="0">
                <a:solidFill>
                  <a:schemeClr val="bg1"/>
                </a:solidFill>
              </a:rPr>
            </a:br>
            <a:r>
              <a:rPr lang="en-CA" sz="8325" dirty="0">
                <a:solidFill>
                  <a:srgbClr val="FF0000"/>
                </a:solidFill>
              </a:rPr>
              <a:t>1</a:t>
            </a:r>
            <a:r>
              <a:rPr lang="en-CA" sz="8325" dirty="0">
                <a:solidFill>
                  <a:schemeClr val="bg1"/>
                </a:solidFill>
              </a:rPr>
              <a:t>. </a:t>
            </a:r>
            <a:r>
              <a:rPr lang="en-CA" sz="8325" dirty="0">
                <a:solidFill>
                  <a:srgbClr val="FFFF00"/>
                </a:solidFill>
              </a:rPr>
              <a:t>Emphasizing differences in services </a:t>
            </a:r>
            <a:r>
              <a:rPr lang="en-CA" sz="8325" dirty="0">
                <a:solidFill>
                  <a:schemeClr val="bg1"/>
                </a:solidFill>
              </a:rPr>
              <a:t>and </a:t>
            </a:r>
            <a:r>
              <a:rPr lang="en-CA" sz="8325" dirty="0">
                <a:solidFill>
                  <a:srgbClr val="FF0000"/>
                </a:solidFill>
              </a:rPr>
              <a:t>products</a:t>
            </a:r>
            <a:r>
              <a:rPr lang="en-CA" sz="8325" dirty="0">
                <a:solidFill>
                  <a:schemeClr val="bg1"/>
                </a:solidFill>
              </a:rPr>
              <a:t> is </a:t>
            </a:r>
            <a:r>
              <a:rPr lang="en-CA" sz="8325" dirty="0">
                <a:solidFill>
                  <a:srgbClr val="FF0000"/>
                </a:solidFill>
              </a:rPr>
              <a:t>fine</a:t>
            </a:r>
            <a:r>
              <a:rPr lang="en-CA" sz="8325" dirty="0">
                <a:solidFill>
                  <a:schemeClr val="bg1"/>
                </a:solidFill>
              </a:rPr>
              <a:t> according to s. 22. </a:t>
            </a:r>
            <a:br>
              <a:rPr lang="en-CA" sz="8325" dirty="0">
                <a:solidFill>
                  <a:schemeClr val="bg1"/>
                </a:solidFill>
              </a:rPr>
            </a:br>
            <a:r>
              <a:rPr lang="en-CA" sz="8325" dirty="0">
                <a:solidFill>
                  <a:srgbClr val="FF0000"/>
                </a:solidFill>
              </a:rPr>
              <a:t>2</a:t>
            </a:r>
            <a:r>
              <a:rPr lang="en-CA" sz="8325" dirty="0">
                <a:solidFill>
                  <a:schemeClr val="bg1"/>
                </a:solidFill>
              </a:rPr>
              <a:t>. It is when trying to </a:t>
            </a:r>
            <a:r>
              <a:rPr lang="en-CA" sz="8325" dirty="0">
                <a:solidFill>
                  <a:srgbClr val="FFFF00"/>
                </a:solidFill>
              </a:rPr>
              <a:t>appropriate the value of goodwill by emphasizing </a:t>
            </a:r>
            <a:r>
              <a:rPr lang="en-CA" sz="8325" dirty="0">
                <a:solidFill>
                  <a:schemeClr val="bg1"/>
                </a:solidFill>
              </a:rPr>
              <a:t>the </a:t>
            </a:r>
            <a:r>
              <a:rPr lang="en-CA" sz="8325" dirty="0">
                <a:solidFill>
                  <a:srgbClr val="FFFF00"/>
                </a:solidFill>
              </a:rPr>
              <a:t>similarities</a:t>
            </a:r>
            <a:r>
              <a:rPr lang="en-CA" sz="8325" dirty="0">
                <a:solidFill>
                  <a:schemeClr val="bg1"/>
                </a:solidFill>
              </a:rPr>
              <a:t> between products, the use would </a:t>
            </a:r>
            <a:r>
              <a:rPr lang="en-CA" sz="8325" dirty="0">
                <a:solidFill>
                  <a:srgbClr val="FF0000"/>
                </a:solidFill>
              </a:rPr>
              <a:t>run afoul </a:t>
            </a:r>
            <a:r>
              <a:rPr lang="en-CA" sz="8325" dirty="0">
                <a:solidFill>
                  <a:schemeClr val="bg1"/>
                </a:solidFill>
              </a:rPr>
              <a:t>of s. 22. </a:t>
            </a:r>
            <a:br>
              <a:rPr lang="en-CA" dirty="0">
                <a:solidFill>
                  <a:schemeClr val="bg1"/>
                </a:solidFill>
              </a:rPr>
            </a:br>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43888A-68E3-C950-25AA-38705AAE3650}"/>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itle 1">
            <a:extLst>
              <a:ext uri="{FF2B5EF4-FFF2-40B4-BE49-F238E27FC236}">
                <a16:creationId xmlns:a16="http://schemas.microsoft.com/office/drawing/2014/main" id="{5B5A9F0E-3A07-02EB-2C11-2190A9211237}"/>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68642" name="Content Placeholder 3" descr="Crystal_Project_pause-queue.png">
            <a:extLst>
              <a:ext uri="{FF2B5EF4-FFF2-40B4-BE49-F238E27FC236}">
                <a16:creationId xmlns:a16="http://schemas.microsoft.com/office/drawing/2014/main" id="{C9A36EDD-F11A-F328-8076-A39A6288FEBF}"/>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43" name="Content Placeholder 3" descr="Crystal_Project_pause-queue.png">
            <a:extLst>
              <a:ext uri="{FF2B5EF4-FFF2-40B4-BE49-F238E27FC236}">
                <a16:creationId xmlns:a16="http://schemas.microsoft.com/office/drawing/2014/main" id="{AF18750E-9265-E84E-6BFB-BC1326F5A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3" name="Picture 2" descr="A screenshot of a social media post&#10;&#10;Description automatically generated">
            <a:extLst>
              <a:ext uri="{FF2B5EF4-FFF2-40B4-BE49-F238E27FC236}">
                <a16:creationId xmlns:a16="http://schemas.microsoft.com/office/drawing/2014/main" id="{FC3C95EB-E737-911C-36DA-67E06C971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323850"/>
            <a:ext cx="58134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7" name="Picture 2" descr="A screenshot of a social media post&#10;&#10;Description automatically generated">
            <a:extLst>
              <a:ext uri="{FF2B5EF4-FFF2-40B4-BE49-F238E27FC236}">
                <a16:creationId xmlns:a16="http://schemas.microsoft.com/office/drawing/2014/main" id="{ADBA3976-3480-A02A-3A77-D38CFFAF5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219075"/>
            <a:ext cx="597217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1" name="Picture 2" descr="A screenshot of a cell phone&#10;&#10;Description automatically generated">
            <a:extLst>
              <a:ext uri="{FF2B5EF4-FFF2-40B4-BE49-F238E27FC236}">
                <a16:creationId xmlns:a16="http://schemas.microsoft.com/office/drawing/2014/main" id="{085EB730-6DE2-864F-35FF-4E438DAAA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282575"/>
            <a:ext cx="655637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BDC93C-1B42-73C6-61FA-8F23B140A9EF}"/>
              </a:ext>
            </a:extLst>
          </p:cNvPr>
          <p:cNvSpPr>
            <a:spLocks noGrp="1"/>
          </p:cNvSpPr>
          <p:nvPr>
            <p:ph type="title"/>
          </p:nvPr>
        </p:nvSpPr>
        <p:spPr>
          <a:xfrm>
            <a:off x="395288" y="123825"/>
            <a:ext cx="8353425" cy="14287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br>
              <a:rPr lang="en-US" dirty="0">
                <a:solidFill>
                  <a:schemeClr val="bg1"/>
                </a:solidFill>
              </a:rPr>
            </a:br>
            <a:r>
              <a:rPr lang="en-US" i="1" dirty="0">
                <a:solidFill>
                  <a:schemeClr val="bg1"/>
                </a:solidFill>
                <a:latin typeface="Apple Chancery" panose="03020702040506060504" pitchFamily="66" charset="-79"/>
                <a:cs typeface="Apple Chancery" panose="03020702040506060504" pitchFamily="66" charset="-79"/>
              </a:rPr>
              <a:t>Questions to Ponder </a:t>
            </a:r>
            <a:r>
              <a:rPr lang="en-US" b="1" dirty="0">
                <a:solidFill>
                  <a:srgbClr val="FFFF00"/>
                </a:solidFill>
              </a:rPr>
              <a:t>	</a:t>
            </a:r>
          </a:p>
        </p:txBody>
      </p:sp>
      <p:sp>
        <p:nvSpPr>
          <p:cNvPr id="369666" name="Content Placeholder 1">
            <a:extLst>
              <a:ext uri="{FF2B5EF4-FFF2-40B4-BE49-F238E27FC236}">
                <a16:creationId xmlns:a16="http://schemas.microsoft.com/office/drawing/2014/main" id="{A8CEB409-0027-5DEE-EDD3-0428D5FB2F9E}"/>
              </a:ext>
            </a:extLst>
          </p:cNvPr>
          <p:cNvSpPr>
            <a:spLocks noGrp="1" noChangeArrowheads="1"/>
          </p:cNvSpPr>
          <p:nvPr>
            <p:ph idx="1"/>
          </p:nvPr>
        </p:nvSpPr>
        <p:spPr bwMode="auto">
          <a:xfrm>
            <a:off x="215900" y="1779588"/>
            <a:ext cx="8712200" cy="316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5763" indent="-385763">
              <a:buFont typeface="Arial" panose="020B0604020202020204" pitchFamily="34" charset="0"/>
              <a:buAutoNum type="arabicPeriod"/>
            </a:pPr>
            <a:r>
              <a:rPr lang="en-CA" altLang="en-US" sz="2600">
                <a:solidFill>
                  <a:schemeClr val="bg1"/>
                </a:solidFill>
              </a:rPr>
              <a:t>Is it important, in constructing a legal regime around trademarks, to preserve space for comparative advertising</a:t>
            </a:r>
            <a:r>
              <a:rPr lang="en-CA" altLang="en-US" sz="2600">
                <a:solidFill>
                  <a:srgbClr val="FF0000"/>
                </a:solidFill>
              </a:rPr>
              <a:t>?</a:t>
            </a:r>
            <a:r>
              <a:rPr lang="en-CA" altLang="en-US" sz="2600">
                <a:solidFill>
                  <a:schemeClr val="bg1"/>
                </a:solidFill>
              </a:rPr>
              <a:t> </a:t>
            </a:r>
          </a:p>
          <a:p>
            <a:pPr marL="385763" indent="-385763">
              <a:buFont typeface="Arial" panose="020B0604020202020204" pitchFamily="34" charset="0"/>
              <a:buAutoNum type="arabicPeriod"/>
            </a:pPr>
            <a:r>
              <a:rPr lang="en-CA" altLang="en-US" sz="2600">
                <a:solidFill>
                  <a:schemeClr val="bg1"/>
                </a:solidFill>
              </a:rPr>
              <a:t>What limits, if any, should be placed on comparative advertising</a:t>
            </a:r>
            <a:r>
              <a:rPr lang="en-CA" altLang="en-US" sz="2600">
                <a:solidFill>
                  <a:srgbClr val="FF0000"/>
                </a:solidFill>
              </a:rPr>
              <a:t>? </a:t>
            </a:r>
          </a:p>
          <a:p>
            <a:pPr marL="385763" indent="-385763">
              <a:buFont typeface="Arial" panose="020B0604020202020204" pitchFamily="34" charset="0"/>
              <a:buAutoNum type="arabicPeriod"/>
            </a:pPr>
            <a:r>
              <a:rPr lang="en-CA" altLang="en-US" sz="2600">
                <a:solidFill>
                  <a:schemeClr val="bg1"/>
                </a:solidFill>
              </a:rPr>
              <a:t>How do you feel about the balance struck by the courts in this regard</a:t>
            </a:r>
            <a:r>
              <a:rPr lang="en-CA" altLang="en-US" sz="2600">
                <a:solidFill>
                  <a:srgbClr val="FF0000"/>
                </a:solidFill>
              </a:rPr>
              <a:t>?</a:t>
            </a:r>
            <a:r>
              <a:rPr lang="en-CA" altLang="en-US" sz="2600">
                <a:solidFill>
                  <a:schemeClr val="bg1"/>
                </a:solidFill>
              </a:rPr>
              <a:t> </a:t>
            </a:r>
            <a:endParaRPr lang="en-US" altLang="en-US" sz="2600">
              <a:solidFill>
                <a:schemeClr val="bg1"/>
              </a:solidFill>
            </a:endParaRPr>
          </a:p>
        </p:txBody>
      </p:sp>
      <p:sp>
        <p:nvSpPr>
          <p:cNvPr id="369667" name="Slide Number Placeholder 3">
            <a:extLst>
              <a:ext uri="{FF2B5EF4-FFF2-40B4-BE49-F238E27FC236}">
                <a16:creationId xmlns:a16="http://schemas.microsoft.com/office/drawing/2014/main" id="{3A6AC33D-0F35-F87D-67E6-4A677EE2A54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328D8CC-5AD2-9C45-9FC3-85A370ABEECB}"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249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48887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a:extLst>
              <a:ext uri="{FF2B5EF4-FFF2-40B4-BE49-F238E27FC236}">
                <a16:creationId xmlns:a16="http://schemas.microsoft.com/office/drawing/2014/main" id="{7D381E1F-5903-B8F6-0BB4-329B72A4B33E}"/>
              </a:ext>
            </a:extLst>
          </p:cNvPr>
          <p:cNvSpPr txBox="1">
            <a:spLocks noChangeArrowheads="1"/>
          </p:cNvSpPr>
          <p:nvPr/>
        </p:nvSpPr>
        <p:spPr bwMode="auto">
          <a:xfrm>
            <a:off x="1645558" y="134848"/>
            <a:ext cx="5852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dirty="0">
                <a:solidFill>
                  <a:srgbClr val="FFFF00"/>
                </a:solidFill>
              </a:rPr>
              <a:t>Creative Commons License</a:t>
            </a:r>
          </a:p>
        </p:txBody>
      </p:sp>
      <p:pic>
        <p:nvPicPr>
          <p:cNvPr id="5" name="Picture 4" descr="A screenshot of a website&#10;&#10;Description automatically generated">
            <a:extLst>
              <a:ext uri="{FF2B5EF4-FFF2-40B4-BE49-F238E27FC236}">
                <a16:creationId xmlns:a16="http://schemas.microsoft.com/office/drawing/2014/main" id="{64F1839C-B052-AE66-315D-172A29234033}"/>
              </a:ext>
            </a:extLst>
          </p:cNvPr>
          <p:cNvPicPr>
            <a:picLocks noChangeAspect="1"/>
          </p:cNvPicPr>
          <p:nvPr/>
        </p:nvPicPr>
        <p:blipFill>
          <a:blip r:embed="rId2"/>
          <a:stretch>
            <a:fillRect/>
          </a:stretch>
        </p:blipFill>
        <p:spPr>
          <a:xfrm>
            <a:off x="2524757" y="875741"/>
            <a:ext cx="4094485" cy="413291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7CE886F-7E75-43C4-E940-F438C0BB273D}"/>
                  </a:ext>
                </a:extLst>
              </p14:cNvPr>
              <p14:cNvContentPartPr/>
              <p14:nvPr/>
            </p14:nvContentPartPr>
            <p14:xfrm>
              <a:off x="5267091" y="3803006"/>
              <a:ext cx="541080" cy="326880"/>
            </p14:xfrm>
          </p:contentPart>
        </mc:Choice>
        <mc:Fallback xmlns="">
          <p:pic>
            <p:nvPicPr>
              <p:cNvPr id="6" name="Ink 5">
                <a:extLst>
                  <a:ext uri="{FF2B5EF4-FFF2-40B4-BE49-F238E27FC236}">
                    <a16:creationId xmlns:a16="http://schemas.microsoft.com/office/drawing/2014/main" id="{47CE886F-7E75-43C4-E940-F438C0BB273D}"/>
                  </a:ext>
                </a:extLst>
              </p:cNvPr>
              <p:cNvPicPr/>
              <p:nvPr/>
            </p:nvPicPr>
            <p:blipFill>
              <a:blip r:embed="rId4"/>
              <a:stretch>
                <a:fillRect/>
              </a:stretch>
            </p:blipFill>
            <p:spPr>
              <a:xfrm>
                <a:off x="5260971" y="3796886"/>
                <a:ext cx="553320" cy="339120"/>
              </a:xfrm>
              <a:prstGeom prst="rect">
                <a:avLst/>
              </a:prstGeom>
            </p:spPr>
          </p:pic>
        </mc:Fallback>
      </mc:AlternateContent>
    </p:spTree>
    <p:extLst>
      <p:ext uri="{BB962C8B-B14F-4D97-AF65-F5344CB8AC3E}">
        <p14:creationId xmlns:p14="http://schemas.microsoft.com/office/powerpoint/2010/main" val="102392856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849F5-3532-53C2-7366-08809BBA420E}"/>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Title 1">
            <a:extLst>
              <a:ext uri="{FF2B5EF4-FFF2-40B4-BE49-F238E27FC236}">
                <a16:creationId xmlns:a16="http://schemas.microsoft.com/office/drawing/2014/main" id="{EC33A563-71AD-506B-DE24-E3C48AB72592}"/>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75810" name="Content Placeholder 3" descr="Crystal_Project_pause-queue.png">
            <a:extLst>
              <a:ext uri="{FF2B5EF4-FFF2-40B4-BE49-F238E27FC236}">
                <a16:creationId xmlns:a16="http://schemas.microsoft.com/office/drawing/2014/main" id="{C231F735-8187-D380-16A2-783EAD0248EB}"/>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811" name="Content Placeholder 3" descr="Crystal_Project_pause-queue.png">
            <a:extLst>
              <a:ext uri="{FF2B5EF4-FFF2-40B4-BE49-F238E27FC236}">
                <a16:creationId xmlns:a16="http://schemas.microsoft.com/office/drawing/2014/main" id="{CB0392C5-BFBA-A04C-FBE3-4F1CE1FAB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Title 1">
            <a:extLst>
              <a:ext uri="{FF2B5EF4-FFF2-40B4-BE49-F238E27FC236}">
                <a16:creationId xmlns:a16="http://schemas.microsoft.com/office/drawing/2014/main" id="{72D9074A-9AD7-E767-B408-6179B2F57DBC}"/>
              </a:ext>
            </a:extLst>
          </p:cNvPr>
          <p:cNvSpPr>
            <a:spLocks noGrp="1" noChangeArrowheads="1"/>
          </p:cNvSpPr>
          <p:nvPr>
            <p:ph type="title"/>
          </p:nvPr>
        </p:nvSpPr>
        <p:spPr bwMode="auto">
          <a:xfrm>
            <a:off x="1485900" y="873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How is </a:t>
            </a:r>
            <a:r>
              <a:rPr lang="en-US" altLang="en-US">
                <a:solidFill>
                  <a:srgbClr val="FF0000"/>
                </a:solidFill>
              </a:rPr>
              <a:t>S</a:t>
            </a:r>
            <a:r>
              <a:rPr lang="en-US" altLang="en-US">
                <a:solidFill>
                  <a:schemeClr val="bg1"/>
                </a:solidFill>
              </a:rPr>
              <a:t>.</a:t>
            </a:r>
            <a:r>
              <a:rPr lang="en-US" altLang="en-US">
                <a:solidFill>
                  <a:srgbClr val="FF0000"/>
                </a:solidFill>
              </a:rPr>
              <a:t> 22 </a:t>
            </a:r>
            <a:r>
              <a:rPr lang="en-US" altLang="en-US">
                <a:solidFill>
                  <a:srgbClr val="FFFF00"/>
                </a:solidFill>
              </a:rPr>
              <a:t>TMA like this Guy</a:t>
            </a:r>
            <a:r>
              <a:rPr lang="en-US" altLang="en-US">
                <a:solidFill>
                  <a:srgbClr val="FF0000"/>
                </a:solidFill>
              </a:rPr>
              <a:t>?</a:t>
            </a:r>
          </a:p>
        </p:txBody>
      </p:sp>
      <p:pic>
        <p:nvPicPr>
          <p:cNvPr id="376834" name="Picture 3">
            <a:extLst>
              <a:ext uri="{FF2B5EF4-FFF2-40B4-BE49-F238E27FC236}">
                <a16:creationId xmlns:a16="http://schemas.microsoft.com/office/drawing/2014/main" id="{370FDF0C-2456-397E-BB50-3128969E4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915988"/>
            <a:ext cx="688975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extBox 1">
            <a:extLst>
              <a:ext uri="{FF2B5EF4-FFF2-40B4-BE49-F238E27FC236}">
                <a16:creationId xmlns:a16="http://schemas.microsoft.com/office/drawing/2014/main" id="{A6087FC6-3F92-561C-169E-1461E2C9DF1D}"/>
              </a:ext>
            </a:extLst>
          </p:cNvPr>
          <p:cNvSpPr txBox="1">
            <a:spLocks noChangeArrowheads="1"/>
          </p:cNvSpPr>
          <p:nvPr/>
        </p:nvSpPr>
        <p:spPr bwMode="auto">
          <a:xfrm>
            <a:off x="1455738" y="195263"/>
            <a:ext cx="6232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0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4C930C56-2C21-DD79-8F8C-471AD8CF4C45}"/>
              </a:ext>
            </a:extLst>
          </p:cNvPr>
          <p:cNvSpPr txBox="1"/>
          <p:nvPr/>
        </p:nvSpPr>
        <p:spPr>
          <a:xfrm>
            <a:off x="201613" y="1058863"/>
            <a:ext cx="8740775" cy="3970337"/>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Veuve </a:t>
            </a:r>
            <a:r>
              <a:rPr kumimoji="0" lang="en-US" sz="2800" b="0" i="1" u="none" strike="noStrike" kern="1200" cap="none" spc="0" normalizeH="0" baseline="0" noProof="0" dirty="0" err="1">
                <a:ln>
                  <a:noFill/>
                </a:ln>
                <a:solidFill>
                  <a:srgbClr val="00B0F0"/>
                </a:solidFill>
                <a:effectLst/>
                <a:uLnTx/>
                <a:uFillTx/>
                <a:latin typeface="Arial" panose="020B0604020202020204" pitchFamily="34" charset="0"/>
                <a:ea typeface="MS PGothic" panose="020B0600070205080204" pitchFamily="34" charset="-128"/>
                <a:cs typeface="+mn-cs"/>
              </a:rPr>
              <a:t>Clicquot</a:t>
            </a: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 </a:t>
            </a:r>
            <a:r>
              <a:rPr kumimoji="0" lang="en-US" sz="2800" b="0" i="1" u="none" strike="noStrike" kern="1200" cap="none" spc="0" normalizeH="0" baseline="0" noProof="0" dirty="0" err="1">
                <a:ln>
                  <a:noFill/>
                </a:ln>
                <a:solidFill>
                  <a:srgbClr val="00B0F0"/>
                </a:solidFill>
                <a:effectLst/>
                <a:uLnTx/>
                <a:uFillTx/>
                <a:latin typeface="Arial" panose="020B0604020202020204" pitchFamily="34" charset="0"/>
                <a:ea typeface="MS PGothic" panose="020B0600070205080204" pitchFamily="34" charset="-128"/>
                <a:cs typeface="+mn-cs"/>
              </a:rPr>
              <a:t>Ponsardin</a:t>
            </a: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 v. Boutiques </a:t>
            </a:r>
            <a:r>
              <a:rPr kumimoji="0" lang="en-US" sz="2800" b="0" i="1" u="none" strike="noStrike" kern="1200" cap="none" spc="0" normalizeH="0" baseline="0" noProof="0" dirty="0" err="1">
                <a:ln>
                  <a:noFill/>
                </a:ln>
                <a:solidFill>
                  <a:srgbClr val="00B0F0"/>
                </a:solidFill>
                <a:effectLst/>
                <a:uLnTx/>
                <a:uFillTx/>
                <a:latin typeface="Arial" panose="020B0604020202020204" pitchFamily="34" charset="0"/>
                <a:ea typeface="MS PGothic" panose="020B0600070205080204" pitchFamily="34" charset="-128"/>
                <a:cs typeface="+mn-cs"/>
              </a:rPr>
              <a:t>Cliquot</a:t>
            </a:r>
            <a:r>
              <a:rPr kumimoji="0" lang="en-US" sz="2800" b="0" i="1"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 </a:t>
            </a:r>
            <a:r>
              <a:rPr kumimoji="0" lang="en-US" sz="28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(SCC, 2006)</a:t>
            </a:r>
          </a:p>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Facts</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Champagne house objects to use of similar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name by women’s wear store</a:t>
            </a:r>
          </a:p>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The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mere mental association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of the two marks does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not necessarily give rise to a likelihood of depreciation</a:t>
            </a:r>
          </a:p>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 22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super weapon</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Needs to be kept in check</a:t>
            </a:r>
          </a:p>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Courts should</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separate</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anti</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dilution claims into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discrete elements</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require</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proof for each element</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DEAEE6-1D17-AD8D-AB3C-810C0562B9E1}"/>
              </a:ext>
            </a:extLst>
          </p:cNvPr>
          <p:cNvSpPr>
            <a:spLocks noGrp="1"/>
          </p:cNvSpPr>
          <p:nvPr>
            <p:ph type="title"/>
          </p:nvPr>
        </p:nvSpPr>
        <p:spPr>
          <a:xfrm>
            <a:off x="1331913" y="106363"/>
            <a:ext cx="6326187" cy="80962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91C8313D-B399-E5DD-AF70-BC8C6501DD35}"/>
              </a:ext>
            </a:extLst>
          </p:cNvPr>
          <p:cNvSpPr>
            <a:spLocks noGrp="1"/>
          </p:cNvSpPr>
          <p:nvPr>
            <p:ph idx="1"/>
          </p:nvPr>
        </p:nvSpPr>
        <p:spPr>
          <a:xfrm>
            <a:off x="250825" y="987425"/>
            <a:ext cx="8642350" cy="3895725"/>
          </a:xfrm>
        </p:spPr>
        <p:txBody>
          <a:bodyPr>
            <a:normAutofit fontScale="32500" lnSpcReduction="20000"/>
          </a:bodyPr>
          <a:lstStyle/>
          <a:p>
            <a:pPr marL="0" indent="0">
              <a:lnSpc>
                <a:spcPct val="120000"/>
              </a:lnSpc>
              <a:buFont typeface="Arial" panose="020B0604020202020204" pitchFamily="34" charset="0"/>
              <a:buNone/>
              <a:defRPr/>
            </a:pPr>
            <a:r>
              <a:rPr lang="en-US" sz="5100" i="1" dirty="0">
                <a:solidFill>
                  <a:srgbClr val="00B0F0"/>
                </a:solidFill>
              </a:rPr>
              <a:t>Veuve </a:t>
            </a:r>
            <a:r>
              <a:rPr lang="en-US" sz="5100" i="1" dirty="0" err="1">
                <a:solidFill>
                  <a:srgbClr val="00B0F0"/>
                </a:solidFill>
              </a:rPr>
              <a:t>Clicquot</a:t>
            </a:r>
            <a:r>
              <a:rPr lang="en-US" sz="5100" i="1" dirty="0">
                <a:solidFill>
                  <a:srgbClr val="00B0F0"/>
                </a:solidFill>
              </a:rPr>
              <a:t> </a:t>
            </a:r>
            <a:r>
              <a:rPr lang="en-US" sz="5100" i="1" dirty="0" err="1">
                <a:solidFill>
                  <a:srgbClr val="00B0F0"/>
                </a:solidFill>
              </a:rPr>
              <a:t>Ponsardin</a:t>
            </a:r>
            <a:r>
              <a:rPr lang="en-US" sz="5100" i="1" dirty="0">
                <a:solidFill>
                  <a:srgbClr val="00B0F0"/>
                </a:solidFill>
              </a:rPr>
              <a:t> v. Boutiques </a:t>
            </a:r>
            <a:r>
              <a:rPr lang="en-US" sz="5100" i="1" dirty="0" err="1">
                <a:solidFill>
                  <a:srgbClr val="00B0F0"/>
                </a:solidFill>
              </a:rPr>
              <a:t>Cliquot</a:t>
            </a:r>
            <a:r>
              <a:rPr lang="en-US" sz="5100" i="1" dirty="0">
                <a:solidFill>
                  <a:srgbClr val="00B0F0"/>
                </a:solidFill>
              </a:rPr>
              <a:t> </a:t>
            </a:r>
            <a:r>
              <a:rPr lang="en-US" sz="5100" i="1" dirty="0">
                <a:solidFill>
                  <a:schemeClr val="bg1"/>
                </a:solidFill>
              </a:rPr>
              <a:t>(SCC, 2006)</a:t>
            </a:r>
          </a:p>
          <a:p>
            <a:pPr marL="0" indent="0">
              <a:lnSpc>
                <a:spcPct val="120000"/>
              </a:lnSpc>
              <a:buFont typeface="Arial" panose="020B0604020202020204" pitchFamily="34" charset="0"/>
              <a:buNone/>
              <a:defRPr/>
            </a:pPr>
            <a:r>
              <a:rPr lang="en-CA" sz="5100" dirty="0">
                <a:solidFill>
                  <a:srgbClr val="FF0000"/>
                </a:solidFill>
              </a:rPr>
              <a:t>“Veuve </a:t>
            </a:r>
            <a:r>
              <a:rPr lang="en-CA" sz="5100" dirty="0" err="1">
                <a:solidFill>
                  <a:srgbClr val="FF0000"/>
                </a:solidFill>
              </a:rPr>
              <a:t>Clicquot</a:t>
            </a:r>
            <a:r>
              <a:rPr lang="en-CA" sz="5100" dirty="0">
                <a:solidFill>
                  <a:srgbClr val="FF0000"/>
                </a:solidFill>
              </a:rPr>
              <a:t>”:</a:t>
            </a:r>
          </a:p>
          <a:p>
            <a:pPr lvl="1">
              <a:lnSpc>
                <a:spcPct val="120000"/>
              </a:lnSpc>
              <a:defRPr/>
            </a:pPr>
            <a:r>
              <a:rPr lang="en-US" sz="5100" dirty="0">
                <a:solidFill>
                  <a:srgbClr val="FFFF00"/>
                </a:solidFill>
              </a:rPr>
              <a:t>One of the world’s great champagne houses</a:t>
            </a:r>
            <a:endParaRPr lang="en-CA" sz="5100" dirty="0">
              <a:solidFill>
                <a:srgbClr val="FFFF00"/>
              </a:solidFill>
            </a:endParaRPr>
          </a:p>
          <a:p>
            <a:pPr lvl="1">
              <a:lnSpc>
                <a:spcPct val="120000"/>
              </a:lnSpc>
              <a:defRPr/>
            </a:pPr>
            <a:r>
              <a:rPr lang="en-US" sz="5100" dirty="0">
                <a:solidFill>
                  <a:schemeClr val="bg1"/>
                </a:solidFill>
              </a:rPr>
              <a:t>Numerous marks registered in Canada, and used in connection with products in Canada since at least 1899</a:t>
            </a:r>
            <a:endParaRPr lang="en-CA" sz="5100" dirty="0">
              <a:solidFill>
                <a:schemeClr val="bg1"/>
              </a:solidFill>
            </a:endParaRPr>
          </a:p>
          <a:p>
            <a:pPr lvl="1">
              <a:lnSpc>
                <a:spcPct val="120000"/>
              </a:lnSpc>
              <a:defRPr/>
            </a:pPr>
            <a:r>
              <a:rPr lang="en-US" sz="5100" dirty="0">
                <a:solidFill>
                  <a:schemeClr val="bg1"/>
                </a:solidFill>
              </a:rPr>
              <a:t>Part of the Louis Vuitton luxury goods group </a:t>
            </a:r>
            <a:r>
              <a:rPr lang="en-CA" sz="5100" dirty="0">
                <a:solidFill>
                  <a:schemeClr val="bg1"/>
                </a:solidFill>
              </a:rPr>
              <a:t> </a:t>
            </a:r>
          </a:p>
          <a:p>
            <a:pPr marL="0" indent="0">
              <a:lnSpc>
                <a:spcPct val="120000"/>
              </a:lnSpc>
              <a:buFont typeface="Arial" panose="020B0604020202020204" pitchFamily="34" charset="0"/>
              <a:buNone/>
              <a:defRPr/>
            </a:pPr>
            <a:r>
              <a:rPr lang="en-CA" sz="5100" dirty="0">
                <a:solidFill>
                  <a:srgbClr val="FF0000"/>
                </a:solidFill>
              </a:rPr>
              <a:t>“</a:t>
            </a:r>
            <a:r>
              <a:rPr lang="en-CA" sz="5100" dirty="0" err="1">
                <a:solidFill>
                  <a:srgbClr val="FF0000"/>
                </a:solidFill>
              </a:rPr>
              <a:t>Cliquot</a:t>
            </a:r>
            <a:r>
              <a:rPr lang="en-CA" sz="5100" dirty="0">
                <a:solidFill>
                  <a:srgbClr val="FF0000"/>
                </a:solidFill>
              </a:rPr>
              <a:t>”:</a:t>
            </a:r>
          </a:p>
          <a:p>
            <a:pPr lvl="1">
              <a:lnSpc>
                <a:spcPct val="120000"/>
              </a:lnSpc>
              <a:defRPr/>
            </a:pPr>
            <a:r>
              <a:rPr lang="en-US" sz="5100" dirty="0">
                <a:solidFill>
                  <a:schemeClr val="bg1"/>
                </a:solidFill>
              </a:rPr>
              <a:t>Name of six women’s wear shops in Quebec &amp; eastern Ontario</a:t>
            </a:r>
            <a:endParaRPr lang="en-CA" sz="5100" dirty="0">
              <a:solidFill>
                <a:schemeClr val="bg1"/>
              </a:solidFill>
            </a:endParaRPr>
          </a:p>
          <a:p>
            <a:pPr lvl="1">
              <a:lnSpc>
                <a:spcPct val="120000"/>
              </a:lnSpc>
              <a:defRPr/>
            </a:pPr>
            <a:r>
              <a:rPr lang="en-US" sz="5100" dirty="0">
                <a:solidFill>
                  <a:schemeClr val="bg1"/>
                </a:solidFill>
              </a:rPr>
              <a:t>TMs registered are </a:t>
            </a:r>
            <a:r>
              <a:rPr lang="en-US" sz="5100" dirty="0" err="1">
                <a:solidFill>
                  <a:schemeClr val="bg1"/>
                </a:solidFill>
              </a:rPr>
              <a:t>Cliquot</a:t>
            </a:r>
            <a:r>
              <a:rPr lang="en-US" sz="5100" dirty="0">
                <a:solidFill>
                  <a:schemeClr val="bg1"/>
                </a:solidFill>
              </a:rPr>
              <a:t>, </a:t>
            </a:r>
            <a:r>
              <a:rPr lang="en-US" sz="5100" dirty="0" err="1">
                <a:solidFill>
                  <a:schemeClr val="bg1"/>
                </a:solidFill>
              </a:rPr>
              <a:t>Cliquot</a:t>
            </a:r>
            <a:r>
              <a:rPr lang="en-US" sz="5100" dirty="0">
                <a:solidFill>
                  <a:schemeClr val="bg1"/>
                </a:solidFill>
              </a:rPr>
              <a:t> “Un Monde a Part”; also “</a:t>
            </a:r>
            <a:r>
              <a:rPr lang="en-US" sz="5100" dirty="0" err="1">
                <a:solidFill>
                  <a:schemeClr val="bg1"/>
                </a:solidFill>
              </a:rPr>
              <a:t>Cliquot</a:t>
            </a:r>
            <a:r>
              <a:rPr lang="en-US" sz="5100" dirty="0">
                <a:solidFill>
                  <a:schemeClr val="bg1"/>
                </a:solidFill>
              </a:rPr>
              <a:t>” is trade name</a:t>
            </a:r>
            <a:endParaRPr lang="en-CA" sz="5100" dirty="0">
              <a:solidFill>
                <a:schemeClr val="bg1"/>
              </a:solidFill>
            </a:endParaRPr>
          </a:p>
          <a:p>
            <a:pPr lvl="1">
              <a:lnSpc>
                <a:spcPct val="120000"/>
              </a:lnSpc>
              <a:defRPr/>
            </a:pPr>
            <a:r>
              <a:rPr lang="en-US" sz="5100" dirty="0">
                <a:solidFill>
                  <a:srgbClr val="FFFF00"/>
                </a:solidFill>
              </a:rPr>
              <a:t>Sell clothing that is “marketed as good value”; </a:t>
            </a:r>
            <a:r>
              <a:rPr lang="en-US" sz="5100" dirty="0">
                <a:solidFill>
                  <a:schemeClr val="bg1"/>
                </a:solidFill>
              </a:rPr>
              <a:t>that “appeals to the career woman rather than </a:t>
            </a:r>
            <a:r>
              <a:rPr lang="en-US" sz="5100" i="1" dirty="0" err="1">
                <a:solidFill>
                  <a:schemeClr val="bg1"/>
                </a:solidFill>
              </a:rPr>
              <a:t>grandes</a:t>
            </a:r>
            <a:r>
              <a:rPr lang="en-US" sz="5100" i="1" dirty="0">
                <a:solidFill>
                  <a:schemeClr val="bg1"/>
                </a:solidFill>
              </a:rPr>
              <a:t> dames”</a:t>
            </a:r>
            <a:r>
              <a:rPr lang="en-US" sz="5100" dirty="0">
                <a:solidFill>
                  <a:schemeClr val="bg1"/>
                </a:solidFill>
              </a:rPr>
              <a:t> [interesting play on words given the TM registration, by Veuve </a:t>
            </a:r>
            <a:r>
              <a:rPr lang="en-US" sz="5100" dirty="0" err="1">
                <a:solidFill>
                  <a:schemeClr val="bg1"/>
                </a:solidFill>
              </a:rPr>
              <a:t>Clicquot</a:t>
            </a:r>
            <a:r>
              <a:rPr lang="en-US" sz="5100" dirty="0">
                <a:solidFill>
                  <a:schemeClr val="bg1"/>
                </a:solidFill>
              </a:rPr>
              <a:t>, of </a:t>
            </a:r>
            <a:r>
              <a:rPr lang="en-US" sz="5100" i="1" dirty="0">
                <a:solidFill>
                  <a:schemeClr val="bg1"/>
                </a:solidFill>
              </a:rPr>
              <a:t>La Grande Dame</a:t>
            </a:r>
            <a:r>
              <a:rPr lang="en-US" sz="5100" dirty="0">
                <a:solidFill>
                  <a:schemeClr val="bg1"/>
                </a:solidFill>
              </a:rPr>
              <a:t>]</a:t>
            </a:r>
            <a:endParaRPr lang="en-CA" sz="5100" dirty="0">
              <a:solidFill>
                <a:schemeClr val="bg1"/>
              </a:solidFill>
            </a:endParaRPr>
          </a:p>
          <a:p>
            <a:pPr>
              <a:defRPr/>
            </a:pPr>
            <a:endParaRPr lang="en-US" i="1" dirty="0">
              <a:solidFill>
                <a:schemeClr val="bg1"/>
              </a:solidFill>
            </a:endParaRPr>
          </a:p>
        </p:txBody>
      </p:sp>
      <p:sp>
        <p:nvSpPr>
          <p:cNvPr id="378883" name="Slide Number Placeholder 3">
            <a:extLst>
              <a:ext uri="{FF2B5EF4-FFF2-40B4-BE49-F238E27FC236}">
                <a16:creationId xmlns:a16="http://schemas.microsoft.com/office/drawing/2014/main" id="{C278D89E-1D77-7783-D522-7ADA4096000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74F9D08-7D28-3744-9484-473B42B41E15}"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254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Title 5">
            <a:extLst>
              <a:ext uri="{FF2B5EF4-FFF2-40B4-BE49-F238E27FC236}">
                <a16:creationId xmlns:a16="http://schemas.microsoft.com/office/drawing/2014/main" id="{769D1808-68F0-CA7F-5A54-E27E9DBB978D}"/>
              </a:ext>
            </a:extLst>
          </p:cNvPr>
          <p:cNvSpPr>
            <a:spLocks noGrp="1" noChangeArrowheads="1"/>
          </p:cNvSpPr>
          <p:nvPr>
            <p:ph type="title"/>
          </p:nvPr>
        </p:nvSpPr>
        <p:spPr bwMode="auto">
          <a:xfrm>
            <a:off x="1008063" y="106363"/>
            <a:ext cx="7127875" cy="809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26DF0782-0127-2E4D-8C34-C6329704FD03}"/>
              </a:ext>
            </a:extLst>
          </p:cNvPr>
          <p:cNvSpPr>
            <a:spLocks noGrp="1"/>
          </p:cNvSpPr>
          <p:nvPr>
            <p:ph idx="1"/>
          </p:nvPr>
        </p:nvSpPr>
        <p:spPr>
          <a:xfrm>
            <a:off x="179388" y="1058863"/>
            <a:ext cx="8785225" cy="3978275"/>
          </a:xfrm>
        </p:spPr>
        <p:txBody>
          <a:bodyPr>
            <a:normAutofit fontScale="47500" lnSpcReduction="20000"/>
          </a:bodyPr>
          <a:lstStyle/>
          <a:p>
            <a:pPr marL="0" indent="0">
              <a:lnSpc>
                <a:spcPct val="120000"/>
              </a:lnSpc>
              <a:buFont typeface="Arial" panose="020B0604020202020204" pitchFamily="34" charset="0"/>
              <a:buNone/>
              <a:defRPr/>
            </a:pPr>
            <a:r>
              <a:rPr lang="en-US" sz="4000" i="1" dirty="0">
                <a:solidFill>
                  <a:srgbClr val="00B0F0"/>
                </a:solidFill>
              </a:rPr>
              <a:t>Veuve </a:t>
            </a:r>
            <a:r>
              <a:rPr lang="en-US" sz="4000" i="1" dirty="0" err="1">
                <a:solidFill>
                  <a:srgbClr val="00B0F0"/>
                </a:solidFill>
              </a:rPr>
              <a:t>Clicquot</a:t>
            </a:r>
            <a:r>
              <a:rPr lang="en-US" sz="4000" i="1" dirty="0">
                <a:solidFill>
                  <a:srgbClr val="00B0F0"/>
                </a:solidFill>
              </a:rPr>
              <a:t> </a:t>
            </a:r>
            <a:r>
              <a:rPr lang="en-US" sz="4000" i="1" dirty="0" err="1">
                <a:solidFill>
                  <a:srgbClr val="00B0F0"/>
                </a:solidFill>
              </a:rPr>
              <a:t>Ponsardin</a:t>
            </a:r>
            <a:r>
              <a:rPr lang="en-US" sz="4000" i="1" dirty="0">
                <a:solidFill>
                  <a:srgbClr val="00B0F0"/>
                </a:solidFill>
              </a:rPr>
              <a:t> v. Boutiques </a:t>
            </a:r>
            <a:r>
              <a:rPr lang="en-US" sz="4000" i="1" dirty="0" err="1">
                <a:solidFill>
                  <a:srgbClr val="00B0F0"/>
                </a:solidFill>
              </a:rPr>
              <a:t>Cliquot</a:t>
            </a:r>
            <a:r>
              <a:rPr lang="en-US" sz="4000" i="1" dirty="0">
                <a:solidFill>
                  <a:srgbClr val="00B0F0"/>
                </a:solidFill>
              </a:rPr>
              <a:t> </a:t>
            </a:r>
            <a:r>
              <a:rPr lang="en-US" sz="4000" i="1" dirty="0">
                <a:solidFill>
                  <a:schemeClr val="bg1"/>
                </a:solidFill>
              </a:rPr>
              <a:t>(SCC, 2006)</a:t>
            </a:r>
          </a:p>
          <a:p>
            <a:pPr>
              <a:lnSpc>
                <a:spcPct val="120000"/>
              </a:lnSpc>
              <a:defRPr/>
            </a:pPr>
            <a:r>
              <a:rPr lang="en-US" sz="4000" b="1" dirty="0">
                <a:solidFill>
                  <a:srgbClr val="FFFF00"/>
                </a:solidFill>
              </a:rPr>
              <a:t>Word </a:t>
            </a:r>
            <a:r>
              <a:rPr lang="en-US" sz="4000" b="1" dirty="0" err="1">
                <a:solidFill>
                  <a:srgbClr val="FFFF00"/>
                </a:solidFill>
              </a:rPr>
              <a:t>Cliquot</a:t>
            </a:r>
            <a:r>
              <a:rPr lang="en-US" sz="4000" b="1" dirty="0">
                <a:solidFill>
                  <a:srgbClr val="FFFF00"/>
                </a:solidFill>
              </a:rPr>
              <a:t> does not appear on any of the clothing in the </a:t>
            </a:r>
            <a:r>
              <a:rPr lang="en-US" sz="4000" b="1" dirty="0" err="1">
                <a:solidFill>
                  <a:srgbClr val="FFFF00"/>
                </a:solidFill>
              </a:rPr>
              <a:t>Cliquot</a:t>
            </a:r>
            <a:r>
              <a:rPr lang="en-US" sz="4000" b="1" dirty="0">
                <a:solidFill>
                  <a:srgbClr val="FFFF00"/>
                </a:solidFill>
              </a:rPr>
              <a:t> boutiques. </a:t>
            </a:r>
            <a:r>
              <a:rPr lang="en-US" sz="4000" dirty="0">
                <a:solidFill>
                  <a:schemeClr val="bg1"/>
                </a:solidFill>
              </a:rPr>
              <a:t>It appears only on exterior signs, bags, wrapping, business cards, and invoices. </a:t>
            </a:r>
          </a:p>
          <a:p>
            <a:pPr>
              <a:lnSpc>
                <a:spcPct val="120000"/>
              </a:lnSpc>
              <a:defRPr/>
            </a:pPr>
            <a:r>
              <a:rPr lang="en-US" sz="4000" b="1" dirty="0">
                <a:solidFill>
                  <a:srgbClr val="FFFF00"/>
                </a:solidFill>
              </a:rPr>
              <a:t>Appellants’ and respondents’ marks have co-existed for about 10 years. </a:t>
            </a:r>
            <a:r>
              <a:rPr lang="en-CA" sz="4000" b="1" dirty="0">
                <a:solidFill>
                  <a:srgbClr val="FFFF00"/>
                </a:solidFill>
              </a:rPr>
              <a:t> </a:t>
            </a:r>
          </a:p>
          <a:p>
            <a:pPr>
              <a:lnSpc>
                <a:spcPct val="120000"/>
              </a:lnSpc>
              <a:defRPr/>
            </a:pPr>
            <a:r>
              <a:rPr lang="en-CA" sz="4000" dirty="0">
                <a:solidFill>
                  <a:srgbClr val="FFFF00"/>
                </a:solidFill>
              </a:rPr>
              <a:t>Veuve </a:t>
            </a:r>
            <a:r>
              <a:rPr lang="en-CA" sz="4000" dirty="0" err="1">
                <a:solidFill>
                  <a:srgbClr val="FFFF00"/>
                </a:solidFill>
              </a:rPr>
              <a:t>Clicquot</a:t>
            </a:r>
            <a:r>
              <a:rPr lang="en-CA" sz="4000" dirty="0">
                <a:solidFill>
                  <a:srgbClr val="FFFF00"/>
                </a:solidFill>
              </a:rPr>
              <a:t> </a:t>
            </a:r>
            <a:r>
              <a:rPr lang="en-CA" sz="4000" dirty="0">
                <a:solidFill>
                  <a:srgbClr val="FF0000"/>
                </a:solidFill>
              </a:rPr>
              <a:t>claims BOTH </a:t>
            </a:r>
            <a:r>
              <a:rPr lang="en-CA" sz="4000" dirty="0">
                <a:solidFill>
                  <a:schemeClr val="bg1"/>
                </a:solidFill>
              </a:rPr>
              <a:t>that: </a:t>
            </a:r>
          </a:p>
          <a:p>
            <a:pPr marL="685800" lvl="1" indent="-385763">
              <a:lnSpc>
                <a:spcPct val="120000"/>
              </a:lnSpc>
              <a:buFont typeface="+mj-lt"/>
              <a:buAutoNum type="arabicPeriod"/>
              <a:defRPr/>
            </a:pPr>
            <a:r>
              <a:rPr lang="en-CA" sz="4000" dirty="0">
                <a:solidFill>
                  <a:srgbClr val="FFFF00"/>
                </a:solidFill>
              </a:rPr>
              <a:t>Consumers will be confused that the women’s clothing and the champagne originate from the same source</a:t>
            </a:r>
            <a:r>
              <a:rPr lang="en-CA" sz="4000" dirty="0">
                <a:solidFill>
                  <a:schemeClr val="bg1"/>
                </a:solidFill>
              </a:rPr>
              <a:t>, thereby infringing the registered TMs of the appellant contrary to s. 20 of the TMA; </a:t>
            </a:r>
            <a:r>
              <a:rPr lang="en-CA" sz="4000" dirty="0">
                <a:solidFill>
                  <a:srgbClr val="FF0000"/>
                </a:solidFill>
              </a:rPr>
              <a:t>AND</a:t>
            </a:r>
          </a:p>
          <a:p>
            <a:pPr marL="685800" lvl="1" indent="-385763">
              <a:lnSpc>
                <a:spcPct val="120000"/>
              </a:lnSpc>
              <a:buFont typeface="+mj-lt"/>
              <a:buAutoNum type="arabicPeriod"/>
              <a:defRPr/>
            </a:pPr>
            <a:r>
              <a:rPr lang="en-CA" sz="4000" dirty="0">
                <a:solidFill>
                  <a:schemeClr val="bg1"/>
                </a:solidFill>
              </a:rPr>
              <a:t>That the use by the Respondents </a:t>
            </a:r>
            <a:r>
              <a:rPr lang="en-CA" sz="4000" dirty="0">
                <a:solidFill>
                  <a:srgbClr val="FFFF00"/>
                </a:solidFill>
              </a:rPr>
              <a:t>depreciates the value of the goodwill</a:t>
            </a:r>
            <a:r>
              <a:rPr lang="en-CA" sz="4000" dirty="0">
                <a:solidFill>
                  <a:schemeClr val="bg1"/>
                </a:solidFill>
              </a:rPr>
              <a:t> attached to the appellants’ marks, contrary to s. 22 of the Act. </a:t>
            </a:r>
          </a:p>
          <a:p>
            <a:pPr>
              <a:defRPr/>
            </a:pPr>
            <a:endParaRPr lang="en-US" i="1" dirty="0">
              <a:solidFill>
                <a:schemeClr val="bg1"/>
              </a:solidFill>
            </a:endParaRPr>
          </a:p>
        </p:txBody>
      </p:sp>
      <p:sp>
        <p:nvSpPr>
          <p:cNvPr id="380931" name="Slide Number Placeholder 3">
            <a:extLst>
              <a:ext uri="{FF2B5EF4-FFF2-40B4-BE49-F238E27FC236}">
                <a16:creationId xmlns:a16="http://schemas.microsoft.com/office/drawing/2014/main" id="{55E9798C-8168-4E74-EEE0-ABB96CC1CB2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5A16036-4D06-0541-B42B-D9FF997D872A}"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255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C59A5-D212-B8B6-6A91-DF2204F69F1A}"/>
              </a:ext>
            </a:extLst>
          </p:cNvPr>
          <p:cNvSpPr>
            <a:spLocks noGrp="1"/>
          </p:cNvSpPr>
          <p:nvPr>
            <p:ph type="title"/>
          </p:nvPr>
        </p:nvSpPr>
        <p:spPr>
          <a:xfrm>
            <a:off x="976313" y="0"/>
            <a:ext cx="7191375" cy="627063"/>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b="1" dirty="0">
              <a:solidFill>
                <a:srgbClr val="FFFF00"/>
              </a:solidFill>
            </a:endParaRPr>
          </a:p>
        </p:txBody>
      </p:sp>
      <p:sp>
        <p:nvSpPr>
          <p:cNvPr id="2" name="Content Placeholder 1">
            <a:extLst>
              <a:ext uri="{FF2B5EF4-FFF2-40B4-BE49-F238E27FC236}">
                <a16:creationId xmlns:a16="http://schemas.microsoft.com/office/drawing/2014/main" id="{47E2FF99-2CE4-4822-21AB-F038BBA6C6D2}"/>
              </a:ext>
            </a:extLst>
          </p:cNvPr>
          <p:cNvSpPr>
            <a:spLocks noGrp="1"/>
          </p:cNvSpPr>
          <p:nvPr>
            <p:ph idx="1"/>
          </p:nvPr>
        </p:nvSpPr>
        <p:spPr>
          <a:xfrm>
            <a:off x="142875" y="627063"/>
            <a:ext cx="8858250" cy="4360862"/>
          </a:xfrm>
        </p:spPr>
        <p:txBody>
          <a:bodyPr>
            <a:noAutofit/>
          </a:bodyPr>
          <a:lstStyle/>
          <a:p>
            <a:pPr marL="0" indent="0">
              <a:lnSpc>
                <a:spcPct val="120000"/>
              </a:lnSpc>
              <a:buFont typeface="Arial" panose="020B0604020202020204" pitchFamily="34" charset="0"/>
              <a:buNone/>
              <a:defRPr/>
            </a:pPr>
            <a:r>
              <a:rPr lang="en-US" sz="1800" i="1" dirty="0">
                <a:solidFill>
                  <a:srgbClr val="00B0F0"/>
                </a:solidFill>
              </a:rPr>
              <a:t>Veuve </a:t>
            </a:r>
            <a:r>
              <a:rPr lang="en-US" sz="1800" i="1" dirty="0" err="1">
                <a:solidFill>
                  <a:srgbClr val="00B0F0"/>
                </a:solidFill>
              </a:rPr>
              <a:t>Clicquot</a:t>
            </a:r>
            <a:r>
              <a:rPr lang="en-US" sz="1800" i="1" dirty="0">
                <a:solidFill>
                  <a:srgbClr val="00B0F0"/>
                </a:solidFill>
              </a:rPr>
              <a:t> </a:t>
            </a:r>
            <a:r>
              <a:rPr lang="en-US" sz="1800" i="1" dirty="0" err="1">
                <a:solidFill>
                  <a:srgbClr val="00B0F0"/>
                </a:solidFill>
              </a:rPr>
              <a:t>Ponsardin</a:t>
            </a:r>
            <a:r>
              <a:rPr lang="en-US" sz="1800" i="1" dirty="0">
                <a:solidFill>
                  <a:srgbClr val="00B0F0"/>
                </a:solidFill>
              </a:rPr>
              <a:t> v. Boutiques </a:t>
            </a:r>
            <a:r>
              <a:rPr lang="en-US" sz="1800" i="1" dirty="0" err="1">
                <a:solidFill>
                  <a:srgbClr val="00B0F0"/>
                </a:solidFill>
              </a:rPr>
              <a:t>Cliquot</a:t>
            </a:r>
            <a:r>
              <a:rPr lang="en-US" sz="1800" i="1" dirty="0">
                <a:solidFill>
                  <a:srgbClr val="00B0F0"/>
                </a:solidFill>
              </a:rPr>
              <a:t> </a:t>
            </a:r>
            <a:r>
              <a:rPr lang="en-US" sz="1800" i="1" dirty="0">
                <a:solidFill>
                  <a:schemeClr val="bg1"/>
                </a:solidFill>
              </a:rPr>
              <a:t>(SCC, 2006)</a:t>
            </a:r>
            <a:r>
              <a:rPr lang="en-CA" sz="1800" dirty="0">
                <a:solidFill>
                  <a:schemeClr val="bg1"/>
                </a:solidFill>
              </a:rPr>
              <a:t> </a:t>
            </a:r>
          </a:p>
          <a:p>
            <a:pPr>
              <a:lnSpc>
                <a:spcPct val="120000"/>
              </a:lnSpc>
              <a:defRPr/>
            </a:pPr>
            <a:r>
              <a:rPr lang="en-CA" sz="1800" dirty="0">
                <a:solidFill>
                  <a:schemeClr val="bg1"/>
                </a:solidFill>
              </a:rPr>
              <a:t>Trial Judge found that there was </a:t>
            </a:r>
            <a:r>
              <a:rPr lang="en-CA" sz="1800" dirty="0">
                <a:solidFill>
                  <a:srgbClr val="FF0000"/>
                </a:solidFill>
              </a:rPr>
              <a:t>little (if any) confusion as to source</a:t>
            </a:r>
            <a:r>
              <a:rPr lang="en-CA" sz="1800" dirty="0">
                <a:solidFill>
                  <a:schemeClr val="bg1"/>
                </a:solidFill>
              </a:rPr>
              <a:t>.</a:t>
            </a:r>
          </a:p>
          <a:p>
            <a:pPr>
              <a:lnSpc>
                <a:spcPct val="120000"/>
              </a:lnSpc>
              <a:defRPr/>
            </a:pPr>
            <a:r>
              <a:rPr lang="en-CA" sz="1800" dirty="0">
                <a:solidFill>
                  <a:schemeClr val="bg1"/>
                </a:solidFill>
              </a:rPr>
              <a:t>Trial Judge also found that the </a:t>
            </a:r>
            <a:r>
              <a:rPr lang="en-CA" sz="1800" dirty="0">
                <a:solidFill>
                  <a:srgbClr val="FFFF00"/>
                </a:solidFill>
              </a:rPr>
              <a:t>use,</a:t>
            </a:r>
            <a:r>
              <a:rPr lang="en-CA" sz="1800" dirty="0">
                <a:solidFill>
                  <a:schemeClr val="bg1"/>
                </a:solidFill>
              </a:rPr>
              <a:t> by the respondents, </a:t>
            </a:r>
            <a:r>
              <a:rPr lang="en-CA" sz="1800" dirty="0">
                <a:solidFill>
                  <a:srgbClr val="FFFF00"/>
                </a:solidFill>
              </a:rPr>
              <a:t>of the words </a:t>
            </a:r>
            <a:r>
              <a:rPr lang="en-CA" sz="1800" dirty="0" err="1">
                <a:solidFill>
                  <a:srgbClr val="FFFF00"/>
                </a:solidFill>
              </a:rPr>
              <a:t>Cliquot</a:t>
            </a:r>
            <a:r>
              <a:rPr lang="en-CA" sz="1800" dirty="0">
                <a:solidFill>
                  <a:srgbClr val="FFFF00"/>
                </a:solidFill>
              </a:rPr>
              <a:t> </a:t>
            </a:r>
            <a:r>
              <a:rPr lang="en-CA" sz="1800" dirty="0">
                <a:solidFill>
                  <a:schemeClr val="bg1"/>
                </a:solidFill>
              </a:rPr>
              <a:t>or </a:t>
            </a:r>
            <a:r>
              <a:rPr lang="en-CA" sz="1800" dirty="0" err="1">
                <a:solidFill>
                  <a:schemeClr val="bg1"/>
                </a:solidFill>
              </a:rPr>
              <a:t>Cliquot</a:t>
            </a:r>
            <a:r>
              <a:rPr lang="en-CA" sz="1800" dirty="0">
                <a:solidFill>
                  <a:schemeClr val="bg1"/>
                </a:solidFill>
              </a:rPr>
              <a:t> un monde a part, </a:t>
            </a:r>
            <a:r>
              <a:rPr lang="en-CA" sz="1800" dirty="0">
                <a:solidFill>
                  <a:srgbClr val="FFFF00"/>
                </a:solidFill>
              </a:rPr>
              <a:t>did not violate s. 22 of the Act</a:t>
            </a:r>
            <a:r>
              <a:rPr lang="en-CA" sz="1800" dirty="0">
                <a:solidFill>
                  <a:schemeClr val="bg1"/>
                </a:solidFill>
              </a:rPr>
              <a:t>. </a:t>
            </a:r>
          </a:p>
          <a:p>
            <a:pPr>
              <a:lnSpc>
                <a:spcPct val="120000"/>
              </a:lnSpc>
              <a:defRPr/>
            </a:pPr>
            <a:r>
              <a:rPr lang="en-CA" sz="1800" dirty="0">
                <a:solidFill>
                  <a:schemeClr val="bg1"/>
                </a:solidFill>
              </a:rPr>
              <a:t>Federal CA agreed, as did the SCC. </a:t>
            </a:r>
          </a:p>
          <a:p>
            <a:pPr marL="0" indent="0">
              <a:lnSpc>
                <a:spcPct val="120000"/>
              </a:lnSpc>
              <a:buFont typeface="Arial" panose="020B0604020202020204" pitchFamily="34" charset="0"/>
              <a:buNone/>
              <a:defRPr/>
            </a:pPr>
            <a:r>
              <a:rPr lang="en-CA" sz="1800" dirty="0">
                <a:solidFill>
                  <a:srgbClr val="FFFF00"/>
                </a:solidFill>
              </a:rPr>
              <a:t>S. 22 analysis</a:t>
            </a:r>
            <a:r>
              <a:rPr lang="en-CA" sz="1800" dirty="0">
                <a:solidFill>
                  <a:srgbClr val="FF0000"/>
                </a:solidFill>
              </a:rPr>
              <a:t>: </a:t>
            </a:r>
            <a:r>
              <a:rPr lang="en-CA" sz="1800" dirty="0">
                <a:solidFill>
                  <a:srgbClr val="FFFF00"/>
                </a:solidFill>
              </a:rPr>
              <a:t> </a:t>
            </a:r>
          </a:p>
          <a:p>
            <a:pPr>
              <a:lnSpc>
                <a:spcPct val="120000"/>
              </a:lnSpc>
              <a:defRPr/>
            </a:pPr>
            <a:r>
              <a:rPr lang="en-CA" sz="1800" dirty="0">
                <a:solidFill>
                  <a:schemeClr val="bg1"/>
                </a:solidFill>
              </a:rPr>
              <a:t>The </a:t>
            </a:r>
            <a:r>
              <a:rPr lang="en-CA" sz="1800" dirty="0">
                <a:solidFill>
                  <a:srgbClr val="FFFF00"/>
                </a:solidFill>
              </a:rPr>
              <a:t>s. 22 remedy was introduced as part of the 1953 </a:t>
            </a:r>
            <a:r>
              <a:rPr lang="en-CA" sz="1800" dirty="0">
                <a:solidFill>
                  <a:schemeClr val="bg1"/>
                </a:solidFill>
              </a:rPr>
              <a:t>amendments to the Trade-Marks Act. </a:t>
            </a:r>
            <a:r>
              <a:rPr lang="en-CA" sz="1800" dirty="0">
                <a:solidFill>
                  <a:srgbClr val="FFFF00"/>
                </a:solidFill>
              </a:rPr>
              <a:t>Justification was that TM would  be less valuable to the owner if it were used by others in connection with a wide variety of other goods even in situations where there was no confusion</a:t>
            </a:r>
            <a:r>
              <a:rPr lang="en-CA" sz="1800" dirty="0">
                <a:solidFill>
                  <a:schemeClr val="bg1"/>
                </a:solidFill>
              </a:rPr>
              <a:t>. </a:t>
            </a:r>
          </a:p>
          <a:p>
            <a:pPr>
              <a:lnSpc>
                <a:spcPct val="120000"/>
              </a:lnSpc>
              <a:defRPr/>
            </a:pPr>
            <a:r>
              <a:rPr lang="en-CA" sz="1800" dirty="0">
                <a:solidFill>
                  <a:schemeClr val="bg1"/>
                </a:solidFill>
              </a:rPr>
              <a:t>Canada is not the only country to have such a remedy. It can also be found in the US, UK, Europe. </a:t>
            </a:r>
          </a:p>
        </p:txBody>
      </p:sp>
      <p:sp>
        <p:nvSpPr>
          <p:cNvPr id="382979" name="Slide Number Placeholder 3">
            <a:extLst>
              <a:ext uri="{FF2B5EF4-FFF2-40B4-BE49-F238E27FC236}">
                <a16:creationId xmlns:a16="http://schemas.microsoft.com/office/drawing/2014/main" id="{58BCEF35-264F-54F3-9953-2A2B289041C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0823CE9-FD8B-C54A-849E-EA59C269367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256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Title 5">
            <a:extLst>
              <a:ext uri="{FF2B5EF4-FFF2-40B4-BE49-F238E27FC236}">
                <a16:creationId xmlns:a16="http://schemas.microsoft.com/office/drawing/2014/main" id="{9468EF96-6C2D-A21C-B504-0AA58506FE81}"/>
              </a:ext>
            </a:extLst>
          </p:cNvPr>
          <p:cNvSpPr>
            <a:spLocks noGrp="1" noChangeArrowheads="1"/>
          </p:cNvSpPr>
          <p:nvPr>
            <p:ph type="title"/>
          </p:nvPr>
        </p:nvSpPr>
        <p:spPr bwMode="auto">
          <a:xfrm>
            <a:off x="941388" y="0"/>
            <a:ext cx="7261225" cy="915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FC5B85DD-211C-50AC-9E51-61CAEEE1A16F}"/>
              </a:ext>
            </a:extLst>
          </p:cNvPr>
          <p:cNvSpPr>
            <a:spLocks noGrp="1"/>
          </p:cNvSpPr>
          <p:nvPr>
            <p:ph idx="1"/>
          </p:nvPr>
        </p:nvSpPr>
        <p:spPr>
          <a:xfrm>
            <a:off x="179388" y="915988"/>
            <a:ext cx="8785225" cy="4103687"/>
          </a:xfrm>
        </p:spPr>
        <p:txBody>
          <a:bodyPr>
            <a:noAutofit/>
          </a:bodyPr>
          <a:lstStyle/>
          <a:p>
            <a:pPr marL="0" indent="0">
              <a:lnSpc>
                <a:spcPct val="120000"/>
              </a:lnSpc>
              <a:buFont typeface="Arial" panose="020B0604020202020204" pitchFamily="34" charset="0"/>
              <a:buNone/>
              <a:defRPr/>
            </a:pPr>
            <a:r>
              <a:rPr lang="en-US" sz="1700" i="1" dirty="0">
                <a:solidFill>
                  <a:srgbClr val="00B0F0"/>
                </a:solidFill>
              </a:rPr>
              <a:t>Veuve </a:t>
            </a:r>
            <a:r>
              <a:rPr lang="en-US" sz="1700" i="1" dirty="0" err="1">
                <a:solidFill>
                  <a:srgbClr val="00B0F0"/>
                </a:solidFill>
              </a:rPr>
              <a:t>Clicquot</a:t>
            </a:r>
            <a:r>
              <a:rPr lang="en-US" sz="1700" i="1" dirty="0">
                <a:solidFill>
                  <a:srgbClr val="00B0F0"/>
                </a:solidFill>
              </a:rPr>
              <a:t> </a:t>
            </a:r>
            <a:r>
              <a:rPr lang="en-US" sz="1700" i="1" dirty="0" err="1">
                <a:solidFill>
                  <a:srgbClr val="00B0F0"/>
                </a:solidFill>
              </a:rPr>
              <a:t>Ponsardin</a:t>
            </a:r>
            <a:r>
              <a:rPr lang="en-US" sz="1700" i="1" dirty="0">
                <a:solidFill>
                  <a:srgbClr val="00B0F0"/>
                </a:solidFill>
              </a:rPr>
              <a:t> v. Boutiques </a:t>
            </a:r>
            <a:r>
              <a:rPr lang="en-US" sz="1700" i="1" dirty="0" err="1">
                <a:solidFill>
                  <a:srgbClr val="00B0F0"/>
                </a:solidFill>
              </a:rPr>
              <a:t>Cliquot</a:t>
            </a:r>
            <a:r>
              <a:rPr lang="en-US" sz="1700" i="1" dirty="0">
                <a:solidFill>
                  <a:srgbClr val="00B0F0"/>
                </a:solidFill>
              </a:rPr>
              <a:t> </a:t>
            </a:r>
            <a:r>
              <a:rPr lang="en-US" sz="1700" i="1" dirty="0">
                <a:solidFill>
                  <a:schemeClr val="bg1"/>
                </a:solidFill>
              </a:rPr>
              <a:t>(SCC, 2006)</a:t>
            </a:r>
            <a:r>
              <a:rPr lang="en-CA" sz="1700" dirty="0">
                <a:solidFill>
                  <a:schemeClr val="bg1"/>
                </a:solidFill>
              </a:rPr>
              <a:t> </a:t>
            </a:r>
          </a:p>
          <a:p>
            <a:pPr marL="0" indent="0">
              <a:lnSpc>
                <a:spcPct val="120000"/>
              </a:lnSpc>
              <a:buFont typeface="Arial" panose="020B0604020202020204" pitchFamily="34" charset="0"/>
              <a:buNone/>
              <a:defRPr/>
            </a:pPr>
            <a:r>
              <a:rPr lang="en-CA" sz="1700" b="1" dirty="0">
                <a:solidFill>
                  <a:srgbClr val="FFFF00"/>
                </a:solidFill>
              </a:rPr>
              <a:t>Crucial point in the </a:t>
            </a:r>
            <a:r>
              <a:rPr lang="en-US" sz="1700" i="1" dirty="0">
                <a:solidFill>
                  <a:srgbClr val="00B0F0"/>
                </a:solidFill>
              </a:rPr>
              <a:t>Veuve </a:t>
            </a:r>
            <a:r>
              <a:rPr lang="en-US" sz="1700" i="1" dirty="0" err="1">
                <a:solidFill>
                  <a:srgbClr val="00B0F0"/>
                </a:solidFill>
              </a:rPr>
              <a:t>Clicquot</a:t>
            </a:r>
            <a:r>
              <a:rPr lang="en-US" sz="1700" i="1" dirty="0">
                <a:solidFill>
                  <a:srgbClr val="00B0F0"/>
                </a:solidFill>
              </a:rPr>
              <a:t> </a:t>
            </a:r>
            <a:r>
              <a:rPr lang="en-CA" sz="1700" b="1" dirty="0">
                <a:solidFill>
                  <a:srgbClr val="FFFF00"/>
                </a:solidFill>
              </a:rPr>
              <a:t>case is Binnie J.’s statement that </a:t>
            </a:r>
            <a:r>
              <a:rPr lang="en-CA" sz="1700" b="1" i="1" dirty="0">
                <a:solidFill>
                  <a:srgbClr val="FF0000"/>
                </a:solidFill>
              </a:rPr>
              <a:t>the mere mental association of the two marks does not necessarily give rise to a likelihood of depreciation</a:t>
            </a:r>
            <a:r>
              <a:rPr lang="en-CA" sz="1700" b="1" dirty="0">
                <a:solidFill>
                  <a:schemeClr val="bg1"/>
                </a:solidFill>
              </a:rPr>
              <a:t>. There are other steps to the test</a:t>
            </a:r>
            <a:r>
              <a:rPr lang="en-CA" sz="1700" b="1" dirty="0">
                <a:solidFill>
                  <a:srgbClr val="FF0000"/>
                </a:solidFill>
              </a:rPr>
              <a:t>…</a:t>
            </a:r>
            <a:endParaRPr lang="en-CA" sz="1700" dirty="0">
              <a:solidFill>
                <a:srgbClr val="FF0000"/>
              </a:solidFill>
            </a:endParaRPr>
          </a:p>
          <a:p>
            <a:pPr marL="0" indent="0">
              <a:lnSpc>
                <a:spcPct val="120000"/>
              </a:lnSpc>
              <a:buFont typeface="Arial" panose="020B0604020202020204" pitchFamily="34" charset="0"/>
              <a:buNone/>
              <a:defRPr/>
            </a:pPr>
            <a:r>
              <a:rPr lang="en-CA" sz="1700" b="1" dirty="0">
                <a:solidFill>
                  <a:srgbClr val="FFFF00"/>
                </a:solidFill>
              </a:rPr>
              <a:t>There are also some other important remarks on this provision should be interpreted:</a:t>
            </a:r>
            <a:endParaRPr lang="en-CA" sz="1700" dirty="0">
              <a:solidFill>
                <a:srgbClr val="FFFF00"/>
              </a:solidFill>
            </a:endParaRPr>
          </a:p>
          <a:p>
            <a:pPr>
              <a:lnSpc>
                <a:spcPct val="120000"/>
              </a:lnSpc>
              <a:defRPr/>
            </a:pPr>
            <a:r>
              <a:rPr lang="en-CA" sz="1700" dirty="0">
                <a:solidFill>
                  <a:schemeClr val="bg1"/>
                </a:solidFill>
              </a:rPr>
              <a:t>S. 22 is sometimes referred to as a </a:t>
            </a:r>
            <a:r>
              <a:rPr lang="en-CA" sz="1700" dirty="0">
                <a:solidFill>
                  <a:srgbClr val="FFFF00"/>
                </a:solidFill>
              </a:rPr>
              <a:t>“</a:t>
            </a:r>
            <a:r>
              <a:rPr lang="en-CA" sz="1700" dirty="0">
                <a:solidFill>
                  <a:srgbClr val="FF0000"/>
                </a:solidFill>
              </a:rPr>
              <a:t>super weapon</a:t>
            </a:r>
            <a:r>
              <a:rPr lang="en-CA" sz="1700" dirty="0">
                <a:solidFill>
                  <a:srgbClr val="FFFF00"/>
                </a:solidFill>
              </a:rPr>
              <a:t>”</a:t>
            </a:r>
            <a:r>
              <a:rPr lang="en-CA" sz="1700" dirty="0">
                <a:solidFill>
                  <a:schemeClr val="bg1"/>
                </a:solidFill>
              </a:rPr>
              <a:t> which, </a:t>
            </a:r>
            <a:r>
              <a:rPr lang="en-CA" sz="1700" dirty="0">
                <a:solidFill>
                  <a:srgbClr val="FFFF00"/>
                </a:solidFill>
              </a:rPr>
              <a:t>in the interest of fair competition, needs to be kept in check</a:t>
            </a:r>
          </a:p>
          <a:p>
            <a:pPr>
              <a:lnSpc>
                <a:spcPct val="120000"/>
              </a:lnSpc>
              <a:defRPr/>
            </a:pPr>
            <a:r>
              <a:rPr lang="en-CA" sz="1700" b="1" dirty="0">
                <a:solidFill>
                  <a:schemeClr val="bg1"/>
                </a:solidFill>
              </a:rPr>
              <a:t>A </a:t>
            </a:r>
            <a:r>
              <a:rPr lang="en-CA" sz="1700" b="1" dirty="0">
                <a:solidFill>
                  <a:srgbClr val="FF0000"/>
                </a:solidFill>
              </a:rPr>
              <a:t>super weapon </a:t>
            </a:r>
            <a:r>
              <a:rPr lang="en-CA" sz="1700" b="1" dirty="0">
                <a:solidFill>
                  <a:schemeClr val="bg1"/>
                </a:solidFill>
              </a:rPr>
              <a:t>because c</a:t>
            </a:r>
            <a:r>
              <a:rPr lang="en-CA" sz="1700" dirty="0">
                <a:solidFill>
                  <a:schemeClr val="bg1"/>
                </a:solidFill>
              </a:rPr>
              <a:t>onceivably could apply in a wide range of situations to constrain individual behaviour and constrain competition. </a:t>
            </a:r>
            <a:r>
              <a:rPr lang="en-CA" sz="1700" dirty="0">
                <a:solidFill>
                  <a:srgbClr val="FFFF00"/>
                </a:solidFill>
              </a:rPr>
              <a:t>Recall that the main purpose of TM law is not to protect the mark itself</a:t>
            </a:r>
            <a:r>
              <a:rPr lang="en-CA" sz="1700" dirty="0">
                <a:solidFill>
                  <a:schemeClr val="bg1"/>
                </a:solidFill>
              </a:rPr>
              <a:t>.</a:t>
            </a:r>
            <a:r>
              <a:rPr lang="en-CA" sz="1700" dirty="0">
                <a:solidFill>
                  <a:srgbClr val="FFFF00"/>
                </a:solidFill>
              </a:rPr>
              <a:t> It’s to protect the mark as representative of source</a:t>
            </a:r>
            <a:r>
              <a:rPr lang="en-CA" sz="1700" dirty="0">
                <a:solidFill>
                  <a:schemeClr val="bg1"/>
                </a:solidFill>
              </a:rPr>
              <a:t>.</a:t>
            </a:r>
          </a:p>
        </p:txBody>
      </p:sp>
      <p:sp>
        <p:nvSpPr>
          <p:cNvPr id="385027" name="Slide Number Placeholder 3">
            <a:extLst>
              <a:ext uri="{FF2B5EF4-FFF2-40B4-BE49-F238E27FC236}">
                <a16:creationId xmlns:a16="http://schemas.microsoft.com/office/drawing/2014/main" id="{98356197-0F95-DAC1-6CF0-585DBDB29A7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C6BBF16-6F54-634E-ADB3-7A2DD07138D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257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Title 5">
            <a:extLst>
              <a:ext uri="{FF2B5EF4-FFF2-40B4-BE49-F238E27FC236}">
                <a16:creationId xmlns:a16="http://schemas.microsoft.com/office/drawing/2014/main" id="{4FCF0B82-8A4F-A3D3-0658-712DDF55BFDB}"/>
              </a:ext>
            </a:extLst>
          </p:cNvPr>
          <p:cNvSpPr>
            <a:spLocks noGrp="1" noChangeArrowheads="1"/>
          </p:cNvSpPr>
          <p:nvPr>
            <p:ph type="title"/>
          </p:nvPr>
        </p:nvSpPr>
        <p:spPr bwMode="auto">
          <a:xfrm>
            <a:off x="904875" y="0"/>
            <a:ext cx="7334250" cy="866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9953AF06-E561-F6B9-ED17-F168ECB785DF}"/>
              </a:ext>
            </a:extLst>
          </p:cNvPr>
          <p:cNvSpPr>
            <a:spLocks noGrp="1"/>
          </p:cNvSpPr>
          <p:nvPr>
            <p:ph idx="1"/>
          </p:nvPr>
        </p:nvSpPr>
        <p:spPr>
          <a:xfrm>
            <a:off x="179388" y="842963"/>
            <a:ext cx="8785225" cy="3995737"/>
          </a:xfrm>
        </p:spPr>
        <p:txBody>
          <a:bodyPr>
            <a:noAutofit/>
          </a:bodyPr>
          <a:lstStyle/>
          <a:p>
            <a:pPr marL="0" indent="0">
              <a:lnSpc>
                <a:spcPct val="120000"/>
              </a:lnSpc>
              <a:buFont typeface="Arial" panose="020B0604020202020204" pitchFamily="34" charset="0"/>
              <a:buNone/>
              <a:defRPr/>
            </a:pPr>
            <a:r>
              <a:rPr lang="en-US" sz="2400" i="1" dirty="0">
                <a:solidFill>
                  <a:srgbClr val="00B0F0"/>
                </a:solidFill>
              </a:rPr>
              <a:t>Veuve </a:t>
            </a:r>
            <a:r>
              <a:rPr lang="en-US" sz="2400" i="1" dirty="0" err="1">
                <a:solidFill>
                  <a:srgbClr val="00B0F0"/>
                </a:solidFill>
              </a:rPr>
              <a:t>Clicquot</a:t>
            </a:r>
            <a:r>
              <a:rPr lang="en-US" sz="2400" i="1" dirty="0">
                <a:solidFill>
                  <a:srgbClr val="00B0F0"/>
                </a:solidFill>
              </a:rPr>
              <a:t> </a:t>
            </a:r>
            <a:r>
              <a:rPr lang="en-US" sz="2400" i="1" dirty="0" err="1">
                <a:solidFill>
                  <a:srgbClr val="00B0F0"/>
                </a:solidFill>
              </a:rPr>
              <a:t>Ponsardin</a:t>
            </a:r>
            <a:r>
              <a:rPr lang="en-US" sz="2400" i="1" dirty="0">
                <a:solidFill>
                  <a:srgbClr val="00B0F0"/>
                </a:solidFill>
              </a:rPr>
              <a:t> v. Boutiques </a:t>
            </a:r>
            <a:r>
              <a:rPr lang="en-US" sz="2400" i="1" dirty="0" err="1">
                <a:solidFill>
                  <a:srgbClr val="00B0F0"/>
                </a:solidFill>
              </a:rPr>
              <a:t>Cliquot</a:t>
            </a:r>
            <a:r>
              <a:rPr lang="en-US" sz="2400" i="1" dirty="0">
                <a:solidFill>
                  <a:srgbClr val="00B0F0"/>
                </a:solidFill>
              </a:rPr>
              <a:t> </a:t>
            </a:r>
            <a:r>
              <a:rPr lang="en-US" sz="2400" i="1" dirty="0">
                <a:solidFill>
                  <a:schemeClr val="bg1"/>
                </a:solidFill>
              </a:rPr>
              <a:t>(SCC, 2006)</a:t>
            </a:r>
            <a:r>
              <a:rPr lang="en-CA" sz="2400" dirty="0">
                <a:solidFill>
                  <a:schemeClr val="bg1"/>
                </a:solidFill>
              </a:rPr>
              <a:t> </a:t>
            </a:r>
          </a:p>
          <a:p>
            <a:pPr marL="0" indent="0">
              <a:lnSpc>
                <a:spcPct val="120000"/>
              </a:lnSpc>
              <a:buFont typeface="Arial" panose="020B0604020202020204" pitchFamily="34" charset="0"/>
              <a:buNone/>
              <a:defRPr/>
            </a:pPr>
            <a:r>
              <a:rPr lang="en-CA" sz="2400" b="1" dirty="0">
                <a:solidFill>
                  <a:srgbClr val="FFFF00"/>
                </a:solidFill>
              </a:rPr>
              <a:t>How does the SCC keep this “super weapon” in check?</a:t>
            </a:r>
            <a:r>
              <a:rPr lang="en-CA" sz="2400" b="1" dirty="0">
                <a:solidFill>
                  <a:schemeClr val="bg1"/>
                </a:solidFill>
              </a:rPr>
              <a:t> </a:t>
            </a:r>
            <a:endParaRPr lang="en-CA" sz="2400" dirty="0">
              <a:solidFill>
                <a:schemeClr val="bg1"/>
              </a:solidFill>
            </a:endParaRPr>
          </a:p>
          <a:p>
            <a:pPr>
              <a:lnSpc>
                <a:spcPct val="120000"/>
              </a:lnSpc>
              <a:defRPr/>
            </a:pPr>
            <a:r>
              <a:rPr lang="en-CA" sz="2400" dirty="0">
                <a:solidFill>
                  <a:schemeClr val="bg1"/>
                </a:solidFill>
              </a:rPr>
              <a:t>SCC says - because of its status as a super weapon, any… </a:t>
            </a:r>
          </a:p>
          <a:p>
            <a:pPr lvl="1">
              <a:lnSpc>
                <a:spcPct val="120000"/>
              </a:lnSpc>
              <a:buFont typeface="Courier New" panose="02070309020205020404" pitchFamily="49" charset="0"/>
              <a:buChar char="o"/>
              <a:defRPr/>
            </a:pPr>
            <a:r>
              <a:rPr lang="en-CA" sz="2400" dirty="0">
                <a:solidFill>
                  <a:schemeClr val="bg1"/>
                </a:solidFill>
              </a:rPr>
              <a:t>Dilution should be proved by evidence</a:t>
            </a:r>
          </a:p>
          <a:p>
            <a:pPr lvl="1">
              <a:lnSpc>
                <a:spcPct val="120000"/>
              </a:lnSpc>
              <a:buFont typeface="Courier New" panose="02070309020205020404" pitchFamily="49" charset="0"/>
              <a:buChar char="o"/>
              <a:defRPr/>
            </a:pPr>
            <a:r>
              <a:rPr lang="en-CA" sz="2400" dirty="0">
                <a:solidFill>
                  <a:schemeClr val="bg1"/>
                </a:solidFill>
              </a:rPr>
              <a:t>Courts should separate any anti-dilution claim into its discrete elements and require proof for each of those elements. </a:t>
            </a:r>
          </a:p>
        </p:txBody>
      </p:sp>
      <p:sp>
        <p:nvSpPr>
          <p:cNvPr id="387075" name="Slide Number Placeholder 3">
            <a:extLst>
              <a:ext uri="{FF2B5EF4-FFF2-40B4-BE49-F238E27FC236}">
                <a16:creationId xmlns:a16="http://schemas.microsoft.com/office/drawing/2014/main" id="{EDC714C5-396E-9FB8-8B76-1F503CA2F2F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8F6026CB-78C8-1B43-A0B0-442671BCFF63}"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258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87076" name="Picture 4" descr="A airplane that is parked on the side of a building&#10;&#10;Description automatically generated">
            <a:extLst>
              <a:ext uri="{FF2B5EF4-FFF2-40B4-BE49-F238E27FC236}">
                <a16:creationId xmlns:a16="http://schemas.microsoft.com/office/drawing/2014/main" id="{09BACD9E-F722-A4B4-56D7-D7DE3C92C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902075"/>
            <a:ext cx="23479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Title 5">
            <a:extLst>
              <a:ext uri="{FF2B5EF4-FFF2-40B4-BE49-F238E27FC236}">
                <a16:creationId xmlns:a16="http://schemas.microsoft.com/office/drawing/2014/main" id="{FCA829B9-0FB5-DDA4-D234-CF68E393690E}"/>
              </a:ext>
            </a:extLst>
          </p:cNvPr>
          <p:cNvSpPr>
            <a:spLocks noGrp="1" noChangeArrowheads="1"/>
          </p:cNvSpPr>
          <p:nvPr>
            <p:ph type="title"/>
          </p:nvPr>
        </p:nvSpPr>
        <p:spPr bwMode="auto">
          <a:xfrm>
            <a:off x="179388" y="57150"/>
            <a:ext cx="8353425" cy="858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25C5166F-9F68-E3C1-2DE3-BC9672C21395}"/>
              </a:ext>
            </a:extLst>
          </p:cNvPr>
          <p:cNvSpPr>
            <a:spLocks noGrp="1"/>
          </p:cNvSpPr>
          <p:nvPr>
            <p:ph idx="1"/>
          </p:nvPr>
        </p:nvSpPr>
        <p:spPr>
          <a:xfrm>
            <a:off x="142875" y="933450"/>
            <a:ext cx="8858250" cy="4014788"/>
          </a:xfrm>
        </p:spPr>
        <p:txBody>
          <a:bodyPr>
            <a:normAutofit/>
          </a:bodyPr>
          <a:lstStyle/>
          <a:p>
            <a:pPr marL="0" indent="0">
              <a:buFont typeface="Arial" panose="020B0604020202020204" pitchFamily="34" charset="0"/>
              <a:buNone/>
              <a:defRPr/>
            </a:pPr>
            <a:r>
              <a:rPr lang="en-US" sz="2400" i="1" dirty="0" err="1">
                <a:solidFill>
                  <a:srgbClr val="00B0F0"/>
                </a:solidFill>
              </a:rPr>
              <a:t>Veuve</a:t>
            </a:r>
            <a:r>
              <a:rPr lang="en-US" sz="2400" i="1" dirty="0">
                <a:solidFill>
                  <a:srgbClr val="00B0F0"/>
                </a:solidFill>
              </a:rPr>
              <a:t> </a:t>
            </a:r>
            <a:r>
              <a:rPr lang="en-US" sz="2400" i="1" dirty="0" err="1">
                <a:solidFill>
                  <a:srgbClr val="00B0F0"/>
                </a:solidFill>
              </a:rPr>
              <a:t>Clicquot</a:t>
            </a:r>
            <a:r>
              <a:rPr lang="en-US" sz="2400" i="1" dirty="0">
                <a:solidFill>
                  <a:srgbClr val="00B0F0"/>
                </a:solidFill>
              </a:rPr>
              <a:t> </a:t>
            </a:r>
            <a:r>
              <a:rPr lang="en-US" sz="2400" i="1" dirty="0" err="1">
                <a:solidFill>
                  <a:srgbClr val="00B0F0"/>
                </a:solidFill>
              </a:rPr>
              <a:t>Ponsardin</a:t>
            </a:r>
            <a:r>
              <a:rPr lang="en-US" sz="2400" i="1" dirty="0">
                <a:solidFill>
                  <a:srgbClr val="00B0F0"/>
                </a:solidFill>
              </a:rPr>
              <a:t> v. Boutiques </a:t>
            </a:r>
            <a:r>
              <a:rPr lang="en-US" sz="2400" i="1" dirty="0" err="1">
                <a:solidFill>
                  <a:srgbClr val="00B0F0"/>
                </a:solidFill>
              </a:rPr>
              <a:t>Cliquot</a:t>
            </a:r>
            <a:r>
              <a:rPr lang="en-US" sz="2400" i="1" dirty="0">
                <a:solidFill>
                  <a:srgbClr val="00B0F0"/>
                </a:solidFill>
              </a:rPr>
              <a:t> </a:t>
            </a:r>
            <a:r>
              <a:rPr lang="en-US" sz="2400" dirty="0">
                <a:solidFill>
                  <a:schemeClr val="bg1"/>
                </a:solidFill>
              </a:rPr>
              <a:t>(SCC, 2006)</a:t>
            </a:r>
          </a:p>
          <a:p>
            <a:pPr marL="42863" indent="0">
              <a:buFont typeface="Arial" panose="020B0604020202020204" pitchFamily="34" charset="0"/>
              <a:buNone/>
              <a:defRPr/>
            </a:pPr>
            <a:r>
              <a:rPr lang="en-US" sz="2400" dirty="0">
                <a:solidFill>
                  <a:schemeClr val="bg1"/>
                </a:solidFill>
              </a:rPr>
              <a:t>1) Was the Plaintiff’s registered </a:t>
            </a:r>
            <a:r>
              <a:rPr lang="en-US" sz="2400" dirty="0">
                <a:solidFill>
                  <a:srgbClr val="FFFF00"/>
                </a:solidFill>
              </a:rPr>
              <a:t>TM </a:t>
            </a:r>
            <a:r>
              <a:rPr lang="en-US" sz="2400" dirty="0">
                <a:solidFill>
                  <a:srgbClr val="FF0000"/>
                </a:solidFill>
              </a:rPr>
              <a:t>“</a:t>
            </a:r>
            <a:r>
              <a:rPr lang="en-US" sz="2400" dirty="0">
                <a:solidFill>
                  <a:srgbClr val="FFFF00"/>
                </a:solidFill>
              </a:rPr>
              <a:t>used</a:t>
            </a:r>
            <a:r>
              <a:rPr lang="en-US" sz="2400" dirty="0">
                <a:solidFill>
                  <a:srgbClr val="FF0000"/>
                </a:solidFill>
              </a:rPr>
              <a:t>”</a:t>
            </a:r>
            <a:r>
              <a:rPr lang="en-US" sz="2400" dirty="0">
                <a:solidFill>
                  <a:srgbClr val="FFFF00"/>
                </a:solidFill>
              </a:rPr>
              <a:t> in connection with the Defendant’s wares or services </a:t>
            </a:r>
            <a:r>
              <a:rPr lang="en-US" sz="2400" dirty="0">
                <a:solidFill>
                  <a:schemeClr val="bg1"/>
                </a:solidFill>
              </a:rPr>
              <a:t>in a way that gives </a:t>
            </a:r>
            <a:r>
              <a:rPr lang="en-US" sz="2400" dirty="0">
                <a:solidFill>
                  <a:srgbClr val="FFFF00"/>
                </a:solidFill>
              </a:rPr>
              <a:t>notice of the association</a:t>
            </a:r>
            <a:r>
              <a:rPr lang="en-US" sz="2400" dirty="0">
                <a:solidFill>
                  <a:srgbClr val="FF0000"/>
                </a:solidFill>
              </a:rPr>
              <a:t>?</a:t>
            </a:r>
          </a:p>
          <a:p>
            <a:pPr marL="42863" indent="0">
              <a:buFont typeface="Arial" panose="020B0604020202020204" pitchFamily="34" charset="0"/>
              <a:buNone/>
              <a:defRPr/>
            </a:pPr>
            <a:r>
              <a:rPr lang="en-US" sz="2400" dirty="0">
                <a:solidFill>
                  <a:schemeClr val="bg1"/>
                </a:solidFill>
              </a:rPr>
              <a:t>2) Is the Plaintiff’s registered </a:t>
            </a:r>
            <a:r>
              <a:rPr lang="en-US" sz="2400" dirty="0">
                <a:solidFill>
                  <a:srgbClr val="FFFF00"/>
                </a:solidFill>
              </a:rPr>
              <a:t>TM sufficiently well-known </a:t>
            </a:r>
            <a:r>
              <a:rPr lang="en-US" sz="2400" dirty="0">
                <a:solidFill>
                  <a:schemeClr val="bg1"/>
                </a:solidFill>
              </a:rPr>
              <a:t>to have </a:t>
            </a:r>
            <a:r>
              <a:rPr lang="en-US" sz="2400" dirty="0">
                <a:solidFill>
                  <a:srgbClr val="FFFF00"/>
                </a:solidFill>
              </a:rPr>
              <a:t>significant goodwill </a:t>
            </a:r>
            <a:r>
              <a:rPr lang="en-US" sz="2400" dirty="0">
                <a:solidFill>
                  <a:schemeClr val="bg1"/>
                </a:solidFill>
              </a:rPr>
              <a:t>attached to it</a:t>
            </a:r>
            <a:r>
              <a:rPr lang="en-US" sz="2400" dirty="0">
                <a:solidFill>
                  <a:srgbClr val="FF0000"/>
                </a:solidFill>
              </a:rPr>
              <a:t>?</a:t>
            </a:r>
          </a:p>
          <a:p>
            <a:pPr marL="42863" indent="0">
              <a:buFont typeface="Arial" panose="020B0604020202020204" pitchFamily="34" charset="0"/>
              <a:buNone/>
              <a:defRPr/>
            </a:pPr>
            <a:r>
              <a:rPr lang="en-US" sz="2400" dirty="0">
                <a:solidFill>
                  <a:schemeClr val="bg1"/>
                </a:solidFill>
              </a:rPr>
              <a:t>3) Is the Plaintiff’s </a:t>
            </a:r>
            <a:r>
              <a:rPr lang="en-US" sz="2400" dirty="0">
                <a:solidFill>
                  <a:srgbClr val="FFFF00"/>
                </a:solidFill>
              </a:rPr>
              <a:t>mark used in a manner likely to have an effect on that goodwill</a:t>
            </a:r>
            <a:r>
              <a:rPr lang="en-US" sz="2400" dirty="0">
                <a:solidFill>
                  <a:srgbClr val="FF0000"/>
                </a:solidFill>
              </a:rPr>
              <a:t>?</a:t>
            </a:r>
          </a:p>
          <a:p>
            <a:pPr marL="42863" indent="0">
              <a:buFont typeface="Arial" panose="020B0604020202020204" pitchFamily="34" charset="0"/>
              <a:buNone/>
              <a:defRPr/>
            </a:pPr>
            <a:r>
              <a:rPr lang="en-US" sz="2400" dirty="0">
                <a:solidFill>
                  <a:schemeClr val="bg1"/>
                </a:solidFill>
              </a:rPr>
              <a:t>4) Is the likely effect to </a:t>
            </a:r>
            <a:r>
              <a:rPr lang="en-US" sz="2400" dirty="0">
                <a:solidFill>
                  <a:srgbClr val="FFFF00"/>
                </a:solidFill>
              </a:rPr>
              <a:t>depreciate the value of the goodwill</a:t>
            </a:r>
            <a:r>
              <a:rPr lang="en-US" sz="2400" dirty="0">
                <a:solidFill>
                  <a:srgbClr val="FF0000"/>
                </a:solidFill>
              </a:rPr>
              <a:t>?</a:t>
            </a:r>
          </a:p>
        </p:txBody>
      </p:sp>
      <p:sp>
        <p:nvSpPr>
          <p:cNvPr id="389123" name="Slide Number Placeholder 3">
            <a:extLst>
              <a:ext uri="{FF2B5EF4-FFF2-40B4-BE49-F238E27FC236}">
                <a16:creationId xmlns:a16="http://schemas.microsoft.com/office/drawing/2014/main" id="{F43BF424-EE3D-0C84-4CD2-66827A93B29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A67A2D6-CD25-AE48-9FE8-38E3AA128F92}"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259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1">
            <a:extLst>
              <a:ext uri="{FF2B5EF4-FFF2-40B4-BE49-F238E27FC236}">
                <a16:creationId xmlns:a16="http://schemas.microsoft.com/office/drawing/2014/main" id="{658884F5-A4EA-E6BB-86A4-AC2F93120ED0}"/>
              </a:ext>
            </a:extLst>
          </p:cNvPr>
          <p:cNvSpPr txBox="1">
            <a:spLocks noChangeArrowheads="1"/>
          </p:cNvSpPr>
          <p:nvPr/>
        </p:nvSpPr>
        <p:spPr bwMode="auto">
          <a:xfrm>
            <a:off x="2825750" y="123825"/>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a:solidFill>
                  <a:srgbClr val="FFFF00"/>
                </a:solidFill>
              </a:rPr>
              <a:t>Lecture Capture</a:t>
            </a:r>
          </a:p>
        </p:txBody>
      </p:sp>
      <p:pic>
        <p:nvPicPr>
          <p:cNvPr id="4" name="Picture 3" descr="A screenshot of a video conference&#10;&#10;Description automatically generated">
            <a:extLst>
              <a:ext uri="{FF2B5EF4-FFF2-40B4-BE49-F238E27FC236}">
                <a16:creationId xmlns:a16="http://schemas.microsoft.com/office/drawing/2014/main" id="{87E45916-7F79-6A21-973E-190A2A841446}"/>
              </a:ext>
            </a:extLst>
          </p:cNvPr>
          <p:cNvPicPr>
            <a:picLocks noChangeAspect="1"/>
          </p:cNvPicPr>
          <p:nvPr/>
        </p:nvPicPr>
        <p:blipFill>
          <a:blip r:embed="rId2"/>
          <a:stretch>
            <a:fillRect/>
          </a:stretch>
        </p:blipFill>
        <p:spPr>
          <a:xfrm>
            <a:off x="2385154" y="915566"/>
            <a:ext cx="4373692" cy="3930787"/>
          </a:xfrm>
          <a:prstGeom prst="rect">
            <a:avLst/>
          </a:prstGeom>
        </p:spPr>
      </p:pic>
    </p:spTree>
    <p:extLst>
      <p:ext uri="{BB962C8B-B14F-4D97-AF65-F5344CB8AC3E}">
        <p14:creationId xmlns:p14="http://schemas.microsoft.com/office/powerpoint/2010/main" val="137195753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Title 5">
            <a:extLst>
              <a:ext uri="{FF2B5EF4-FFF2-40B4-BE49-F238E27FC236}">
                <a16:creationId xmlns:a16="http://schemas.microsoft.com/office/drawing/2014/main" id="{E85EAC9D-02DC-AA65-3F09-11F1597D8DE0}"/>
              </a:ext>
            </a:extLst>
          </p:cNvPr>
          <p:cNvSpPr>
            <a:spLocks noGrp="1" noChangeArrowheads="1"/>
          </p:cNvSpPr>
          <p:nvPr>
            <p:ph type="title"/>
          </p:nvPr>
        </p:nvSpPr>
        <p:spPr bwMode="auto">
          <a:xfrm>
            <a:off x="395288" y="65088"/>
            <a:ext cx="8064500"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AE49E20D-8642-42D5-B5BA-CB73D665944D}"/>
              </a:ext>
            </a:extLst>
          </p:cNvPr>
          <p:cNvSpPr>
            <a:spLocks noGrp="1"/>
          </p:cNvSpPr>
          <p:nvPr>
            <p:ph idx="1"/>
          </p:nvPr>
        </p:nvSpPr>
        <p:spPr>
          <a:xfrm>
            <a:off x="279400" y="987425"/>
            <a:ext cx="8585200" cy="4090988"/>
          </a:xfrm>
        </p:spPr>
        <p:txBody>
          <a:bodyPr>
            <a:normAutofit/>
          </a:bodyPr>
          <a:lstStyle/>
          <a:p>
            <a:pPr marL="0" indent="0">
              <a:buFont typeface="Arial" panose="020B0604020202020204" pitchFamily="34" charset="0"/>
              <a:buNone/>
              <a:defRPr/>
            </a:pPr>
            <a:r>
              <a:rPr lang="en-US" sz="1800" i="1" dirty="0" err="1">
                <a:solidFill>
                  <a:srgbClr val="00B0F0"/>
                </a:solidFill>
              </a:rPr>
              <a:t>Veuve</a:t>
            </a:r>
            <a:r>
              <a:rPr lang="en-US" sz="1800" i="1" dirty="0">
                <a:solidFill>
                  <a:srgbClr val="00B0F0"/>
                </a:solidFill>
              </a:rPr>
              <a:t> </a:t>
            </a:r>
            <a:r>
              <a:rPr lang="en-US" sz="1800" i="1" dirty="0" err="1">
                <a:solidFill>
                  <a:srgbClr val="00B0F0"/>
                </a:solidFill>
              </a:rPr>
              <a:t>Clicquot</a:t>
            </a:r>
            <a:r>
              <a:rPr lang="en-US" sz="1800" i="1" dirty="0">
                <a:solidFill>
                  <a:srgbClr val="00B0F0"/>
                </a:solidFill>
              </a:rPr>
              <a:t> </a:t>
            </a:r>
            <a:r>
              <a:rPr lang="en-US" sz="1800" i="1" dirty="0" err="1">
                <a:solidFill>
                  <a:srgbClr val="00B0F0"/>
                </a:solidFill>
              </a:rPr>
              <a:t>Ponsardin</a:t>
            </a:r>
            <a:r>
              <a:rPr lang="en-US" sz="1800" i="1" dirty="0">
                <a:solidFill>
                  <a:srgbClr val="00B0F0"/>
                </a:solidFill>
              </a:rPr>
              <a:t> v. Boutiques </a:t>
            </a:r>
            <a:r>
              <a:rPr lang="en-US" sz="1800" i="1" dirty="0" err="1">
                <a:solidFill>
                  <a:srgbClr val="00B0F0"/>
                </a:solidFill>
              </a:rPr>
              <a:t>Cliquot</a:t>
            </a:r>
            <a:r>
              <a:rPr lang="en-US" sz="1800" i="1" dirty="0">
                <a:solidFill>
                  <a:srgbClr val="00B0F0"/>
                </a:solidFill>
              </a:rPr>
              <a:t> </a:t>
            </a:r>
            <a:r>
              <a:rPr lang="en-US" sz="1800" i="1" dirty="0">
                <a:solidFill>
                  <a:schemeClr val="bg1"/>
                </a:solidFill>
              </a:rPr>
              <a:t>(SCC, 2006)</a:t>
            </a:r>
          </a:p>
          <a:p>
            <a:pPr marL="0" indent="0">
              <a:buFont typeface="Arial" panose="020B0604020202020204" pitchFamily="34" charset="0"/>
              <a:buNone/>
              <a:defRPr/>
            </a:pPr>
            <a:r>
              <a:rPr lang="en-CA" sz="1800" b="1" dirty="0">
                <a:solidFill>
                  <a:srgbClr val="FFFF00"/>
                </a:solidFill>
              </a:rPr>
              <a:t>THE TEST FOR S. 22…Test to use when evaluating s. 22 claims.</a:t>
            </a:r>
            <a:endParaRPr lang="en-CA" sz="1800" dirty="0">
              <a:solidFill>
                <a:srgbClr val="FFFF00"/>
              </a:solidFill>
            </a:endParaRPr>
          </a:p>
          <a:p>
            <a:pPr marL="0" indent="0">
              <a:buFont typeface="Arial" panose="020B0604020202020204" pitchFamily="34" charset="0"/>
              <a:buNone/>
              <a:defRPr/>
            </a:pPr>
            <a:r>
              <a:rPr lang="en-CA" sz="1800" b="1" dirty="0">
                <a:solidFill>
                  <a:srgbClr val="FF0000"/>
                </a:solidFill>
              </a:rPr>
              <a:t>S. 22 has four elements</a:t>
            </a:r>
            <a:endParaRPr lang="en-CA" sz="1800" dirty="0">
              <a:solidFill>
                <a:srgbClr val="FF0000"/>
              </a:solidFill>
            </a:endParaRPr>
          </a:p>
          <a:p>
            <a:pPr marL="42863" indent="0">
              <a:buFont typeface="Arial" panose="020B0604020202020204" pitchFamily="34" charset="0"/>
              <a:buNone/>
              <a:defRPr/>
            </a:pPr>
            <a:r>
              <a:rPr lang="en-CA" sz="1800" b="1" dirty="0">
                <a:solidFill>
                  <a:schemeClr val="bg1"/>
                </a:solidFill>
              </a:rPr>
              <a:t>1) T</a:t>
            </a:r>
            <a:r>
              <a:rPr lang="en-CA" sz="1800" dirty="0">
                <a:solidFill>
                  <a:schemeClr val="bg1"/>
                </a:solidFill>
              </a:rPr>
              <a:t>hat a claimant's </a:t>
            </a:r>
            <a:r>
              <a:rPr lang="en-CA" sz="1800" dirty="0">
                <a:solidFill>
                  <a:srgbClr val="FFFF00"/>
                </a:solidFill>
              </a:rPr>
              <a:t>registered trade-mark was used by the defendant in connection with wares or services in a way that gives notice of the association</a:t>
            </a:r>
            <a:r>
              <a:rPr lang="en-CA" sz="1800" dirty="0">
                <a:solidFill>
                  <a:schemeClr val="bg1"/>
                </a:solidFill>
              </a:rPr>
              <a:t>; does not matter whether or not those wares and services are competitive with those of the claimant.</a:t>
            </a:r>
          </a:p>
          <a:p>
            <a:pPr marL="42863" indent="0">
              <a:buFont typeface="Arial" panose="020B0604020202020204" pitchFamily="34" charset="0"/>
              <a:buNone/>
              <a:defRPr/>
            </a:pPr>
            <a:r>
              <a:rPr lang="en-CA" sz="1800" dirty="0">
                <a:solidFill>
                  <a:schemeClr val="bg1"/>
                </a:solidFill>
              </a:rPr>
              <a:t>2) That the claimant's </a:t>
            </a:r>
            <a:r>
              <a:rPr lang="en-CA" sz="1800" dirty="0">
                <a:solidFill>
                  <a:srgbClr val="FFFF00"/>
                </a:solidFill>
              </a:rPr>
              <a:t>registered trade-mark is sufficiently well known to have significant goodwill</a:t>
            </a:r>
            <a:r>
              <a:rPr lang="en-CA" sz="1800" dirty="0">
                <a:solidFill>
                  <a:schemeClr val="bg1"/>
                </a:solidFill>
              </a:rPr>
              <a:t> attached to it. Canada’s dilution/depreciation provision doesn’t require the mark to be famous (difference between US, European laws)</a:t>
            </a:r>
          </a:p>
          <a:p>
            <a:pPr marL="42863" indent="0">
              <a:buFont typeface="Arial" panose="020B0604020202020204" pitchFamily="34" charset="0"/>
              <a:buNone/>
              <a:defRPr/>
            </a:pPr>
            <a:r>
              <a:rPr lang="en-CA" sz="1800" dirty="0">
                <a:solidFill>
                  <a:schemeClr val="bg1"/>
                </a:solidFill>
              </a:rPr>
              <a:t>3) The claimant’s </a:t>
            </a:r>
            <a:r>
              <a:rPr lang="en-CA" sz="1800" dirty="0">
                <a:solidFill>
                  <a:srgbClr val="FFFF00"/>
                </a:solidFill>
              </a:rPr>
              <a:t>mark used in a manner </a:t>
            </a:r>
            <a:r>
              <a:rPr lang="en-CA" sz="1800" i="1" dirty="0">
                <a:solidFill>
                  <a:srgbClr val="FFFF00"/>
                </a:solidFill>
              </a:rPr>
              <a:t>likely</a:t>
            </a:r>
            <a:r>
              <a:rPr lang="en-CA" sz="1800" dirty="0">
                <a:solidFill>
                  <a:srgbClr val="FFFF00"/>
                </a:solidFill>
              </a:rPr>
              <a:t> to have an effect on that goodwill</a:t>
            </a:r>
            <a:r>
              <a:rPr lang="en-CA" sz="1800" dirty="0">
                <a:solidFill>
                  <a:schemeClr val="bg1"/>
                </a:solidFill>
              </a:rPr>
              <a:t> (i.e. </a:t>
            </a:r>
            <a:r>
              <a:rPr lang="en-CA" sz="1800" dirty="0">
                <a:solidFill>
                  <a:srgbClr val="FF0000"/>
                </a:solidFill>
              </a:rPr>
              <a:t>linkage</a:t>
            </a:r>
            <a:r>
              <a:rPr lang="en-CA" sz="1800" dirty="0">
                <a:solidFill>
                  <a:schemeClr val="bg1"/>
                </a:solidFill>
              </a:rPr>
              <a:t>) </a:t>
            </a:r>
          </a:p>
          <a:p>
            <a:pPr marL="42863" indent="0">
              <a:buFont typeface="Arial" panose="020B0604020202020204" pitchFamily="34" charset="0"/>
              <a:buNone/>
              <a:defRPr/>
            </a:pPr>
            <a:r>
              <a:rPr lang="en-CA" sz="1800" dirty="0">
                <a:solidFill>
                  <a:schemeClr val="bg1"/>
                </a:solidFill>
              </a:rPr>
              <a:t>4) </a:t>
            </a:r>
            <a:r>
              <a:rPr lang="en-CA" sz="1800" dirty="0">
                <a:solidFill>
                  <a:srgbClr val="FF0000"/>
                </a:solidFill>
              </a:rPr>
              <a:t>Likely effect </a:t>
            </a:r>
            <a:r>
              <a:rPr lang="en-CA" sz="1800" dirty="0">
                <a:solidFill>
                  <a:srgbClr val="FFFF00"/>
                </a:solidFill>
              </a:rPr>
              <a:t>would be to </a:t>
            </a:r>
            <a:r>
              <a:rPr lang="en-CA" sz="1800" dirty="0">
                <a:solidFill>
                  <a:srgbClr val="FF0000"/>
                </a:solidFill>
              </a:rPr>
              <a:t>depreciate</a:t>
            </a:r>
            <a:r>
              <a:rPr lang="en-CA" sz="1800" dirty="0">
                <a:solidFill>
                  <a:schemeClr val="bg1"/>
                </a:solidFill>
              </a:rPr>
              <a:t> </a:t>
            </a:r>
            <a:r>
              <a:rPr lang="en-CA" sz="1800" dirty="0">
                <a:solidFill>
                  <a:srgbClr val="FFFF00"/>
                </a:solidFill>
              </a:rPr>
              <a:t>the value of its goodwill</a:t>
            </a:r>
          </a:p>
          <a:p>
            <a:pPr>
              <a:defRPr/>
            </a:pPr>
            <a:endParaRPr lang="en-US" i="1" dirty="0">
              <a:solidFill>
                <a:schemeClr val="bg1"/>
              </a:solidFill>
            </a:endParaRPr>
          </a:p>
        </p:txBody>
      </p:sp>
      <p:sp>
        <p:nvSpPr>
          <p:cNvPr id="391171" name="Slide Number Placeholder 3">
            <a:extLst>
              <a:ext uri="{FF2B5EF4-FFF2-40B4-BE49-F238E27FC236}">
                <a16:creationId xmlns:a16="http://schemas.microsoft.com/office/drawing/2014/main" id="{30C5F3CE-B06E-DC02-8290-08E0DF02CF2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595492E-AFE3-094F-BBEB-AAE61C20877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260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14AA4-E493-FDB2-180D-5F73107802EA}"/>
              </a:ext>
            </a:extLst>
          </p:cNvPr>
          <p:cNvSpPr>
            <a:spLocks noGrp="1"/>
          </p:cNvSpPr>
          <p:nvPr>
            <p:ph type="title"/>
          </p:nvPr>
        </p:nvSpPr>
        <p:spPr>
          <a:xfrm>
            <a:off x="1157288" y="114300"/>
            <a:ext cx="6829425" cy="823913"/>
          </a:xfrm>
        </p:spPr>
        <p:txBody>
          <a:bodyPr>
            <a:normAutofit/>
          </a:bodyPr>
          <a:lstStyle/>
          <a:p>
            <a:pPr>
              <a:defRPr/>
            </a:pPr>
            <a:r>
              <a:rPr lang="en-US" sz="3675" b="1" dirty="0">
                <a:solidFill>
                  <a:srgbClr val="FFFF00"/>
                </a:solidFill>
              </a:rPr>
              <a:t>Trademarks</a:t>
            </a:r>
            <a:r>
              <a:rPr lang="en-US" sz="3675" b="1" dirty="0">
                <a:solidFill>
                  <a:srgbClr val="FF0000"/>
                </a:solidFill>
              </a:rPr>
              <a:t>:</a:t>
            </a:r>
            <a:r>
              <a:rPr lang="en-US" sz="3675" b="1" dirty="0">
                <a:solidFill>
                  <a:srgbClr val="FFFF00"/>
                </a:solidFill>
              </a:rPr>
              <a:t> </a:t>
            </a:r>
            <a:r>
              <a:rPr lang="en-US" sz="3675" dirty="0">
                <a:solidFill>
                  <a:schemeClr val="bg1"/>
                </a:solidFill>
              </a:rPr>
              <a:t>Infringement </a:t>
            </a:r>
            <a:r>
              <a:rPr lang="en-US" b="1" dirty="0"/>
              <a:t>	</a:t>
            </a:r>
          </a:p>
        </p:txBody>
      </p:sp>
      <p:sp>
        <p:nvSpPr>
          <p:cNvPr id="2" name="Content Placeholder 1">
            <a:extLst>
              <a:ext uri="{FF2B5EF4-FFF2-40B4-BE49-F238E27FC236}">
                <a16:creationId xmlns:a16="http://schemas.microsoft.com/office/drawing/2014/main" id="{E0101CF7-FECA-3905-ECDC-577A83FB26C3}"/>
              </a:ext>
            </a:extLst>
          </p:cNvPr>
          <p:cNvSpPr>
            <a:spLocks noGrp="1"/>
          </p:cNvSpPr>
          <p:nvPr>
            <p:ph idx="1"/>
          </p:nvPr>
        </p:nvSpPr>
        <p:spPr>
          <a:xfrm>
            <a:off x="107950" y="1203325"/>
            <a:ext cx="8928100" cy="3825875"/>
          </a:xfrm>
        </p:spPr>
        <p:txBody>
          <a:bodyPr>
            <a:normAutofit/>
          </a:bodyPr>
          <a:lstStyle/>
          <a:p>
            <a:pPr marL="0" indent="0">
              <a:buFont typeface="Arial" panose="020B0604020202020204" pitchFamily="34" charset="0"/>
              <a:buNone/>
              <a:defRPr/>
            </a:pPr>
            <a:r>
              <a:rPr lang="en-US" sz="2700" i="1" dirty="0" err="1">
                <a:solidFill>
                  <a:srgbClr val="00B0F0"/>
                </a:solidFill>
              </a:rPr>
              <a:t>Veuve</a:t>
            </a:r>
            <a:r>
              <a:rPr lang="en-US" sz="2700" i="1" dirty="0">
                <a:solidFill>
                  <a:srgbClr val="00B0F0"/>
                </a:solidFill>
              </a:rPr>
              <a:t> </a:t>
            </a:r>
            <a:r>
              <a:rPr lang="en-US" sz="2700" i="1" dirty="0" err="1">
                <a:solidFill>
                  <a:srgbClr val="00B0F0"/>
                </a:solidFill>
              </a:rPr>
              <a:t>Clicquot</a:t>
            </a:r>
            <a:r>
              <a:rPr lang="en-US" sz="2700" i="1" dirty="0">
                <a:solidFill>
                  <a:srgbClr val="00B0F0"/>
                </a:solidFill>
              </a:rPr>
              <a:t> </a:t>
            </a:r>
            <a:r>
              <a:rPr lang="en-US" sz="2700" i="1" dirty="0" err="1">
                <a:solidFill>
                  <a:srgbClr val="00B0F0"/>
                </a:solidFill>
              </a:rPr>
              <a:t>Ponsardin</a:t>
            </a:r>
            <a:r>
              <a:rPr lang="en-US" sz="2700" i="1" dirty="0">
                <a:solidFill>
                  <a:srgbClr val="00B0F0"/>
                </a:solidFill>
              </a:rPr>
              <a:t> v. Boutiques </a:t>
            </a:r>
            <a:r>
              <a:rPr lang="en-US" sz="2700" i="1" dirty="0" err="1">
                <a:solidFill>
                  <a:srgbClr val="00B0F0"/>
                </a:solidFill>
              </a:rPr>
              <a:t>Cliquot</a:t>
            </a:r>
            <a:r>
              <a:rPr lang="en-US" sz="2700" i="1" dirty="0">
                <a:solidFill>
                  <a:srgbClr val="00B0F0"/>
                </a:solidFill>
              </a:rPr>
              <a:t> </a:t>
            </a:r>
            <a:r>
              <a:rPr lang="en-US" sz="2700" i="1" dirty="0">
                <a:solidFill>
                  <a:schemeClr val="bg1"/>
                </a:solidFill>
              </a:rPr>
              <a:t>(SCC, 2006)</a:t>
            </a:r>
          </a:p>
          <a:p>
            <a:pPr marL="0" indent="0">
              <a:buFont typeface="Arial" panose="020B0604020202020204" pitchFamily="34" charset="0"/>
              <a:buNone/>
              <a:defRPr/>
            </a:pPr>
            <a:r>
              <a:rPr lang="en-US" sz="2700" dirty="0">
                <a:solidFill>
                  <a:srgbClr val="FF0000"/>
                </a:solidFill>
              </a:rPr>
              <a:t>1) </a:t>
            </a:r>
            <a:r>
              <a:rPr lang="en-US" sz="2700" dirty="0">
                <a:solidFill>
                  <a:srgbClr val="FFFF00"/>
                </a:solidFill>
              </a:rPr>
              <a:t>Was</a:t>
            </a:r>
            <a:r>
              <a:rPr lang="en-US" sz="2700" dirty="0">
                <a:solidFill>
                  <a:schemeClr val="bg1"/>
                </a:solidFill>
              </a:rPr>
              <a:t> the Plaintiff’s </a:t>
            </a:r>
            <a:r>
              <a:rPr lang="en-US" sz="2700" dirty="0">
                <a:solidFill>
                  <a:srgbClr val="FFFF00"/>
                </a:solidFill>
              </a:rPr>
              <a:t>registered TM “used” in connection with the Defendant’s wares or services in a way that gives notice of the association</a:t>
            </a:r>
            <a:r>
              <a:rPr lang="en-US" sz="2700" dirty="0">
                <a:solidFill>
                  <a:srgbClr val="FF0000"/>
                </a:solidFill>
              </a:rPr>
              <a:t>?</a:t>
            </a:r>
          </a:p>
          <a:p>
            <a:pPr>
              <a:defRPr/>
            </a:pPr>
            <a:r>
              <a:rPr lang="en-US" sz="2700" dirty="0">
                <a:solidFill>
                  <a:schemeClr val="bg1"/>
                </a:solidFill>
              </a:rPr>
              <a:t>“Use” as defined in s. 4</a:t>
            </a:r>
          </a:p>
          <a:p>
            <a:pPr>
              <a:defRPr/>
            </a:pPr>
            <a:r>
              <a:rPr lang="en-US" sz="2700" dirty="0">
                <a:solidFill>
                  <a:schemeClr val="bg1"/>
                </a:solidFill>
              </a:rPr>
              <a:t>Would the casual observer recognize the mark used by the Defendant as the mark of the P</a:t>
            </a:r>
            <a:r>
              <a:rPr lang="en-US" sz="2700" dirty="0">
                <a:solidFill>
                  <a:srgbClr val="FF0000"/>
                </a:solidFill>
              </a:rPr>
              <a:t>?</a:t>
            </a:r>
          </a:p>
          <a:p>
            <a:pPr>
              <a:defRPr/>
            </a:pPr>
            <a:endParaRPr lang="en-US" dirty="0"/>
          </a:p>
        </p:txBody>
      </p:sp>
      <p:sp>
        <p:nvSpPr>
          <p:cNvPr id="393219" name="Slide Number Placeholder 3">
            <a:extLst>
              <a:ext uri="{FF2B5EF4-FFF2-40B4-BE49-F238E27FC236}">
                <a16:creationId xmlns:a16="http://schemas.microsoft.com/office/drawing/2014/main" id="{49F35E50-CA71-CABC-F99E-FEC8786EFD2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BD80BE9-0D62-0744-A092-0484189419F3}"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261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7EF307-A9DC-3C81-0012-5CB39B70E1E7}"/>
              </a:ext>
            </a:extLst>
          </p:cNvPr>
          <p:cNvSpPr>
            <a:spLocks noGrp="1"/>
          </p:cNvSpPr>
          <p:nvPr>
            <p:ph type="title"/>
          </p:nvPr>
        </p:nvSpPr>
        <p:spPr>
          <a:xfrm>
            <a:off x="179388" y="65088"/>
            <a:ext cx="8353425" cy="63500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b="1" dirty="0"/>
          </a:p>
        </p:txBody>
      </p:sp>
      <p:sp>
        <p:nvSpPr>
          <p:cNvPr id="2" name="Content Placeholder 1">
            <a:extLst>
              <a:ext uri="{FF2B5EF4-FFF2-40B4-BE49-F238E27FC236}">
                <a16:creationId xmlns:a16="http://schemas.microsoft.com/office/drawing/2014/main" id="{729DBDF3-7547-0A6C-6CE6-CEFCB5FB7612}"/>
              </a:ext>
            </a:extLst>
          </p:cNvPr>
          <p:cNvSpPr>
            <a:spLocks noGrp="1"/>
          </p:cNvSpPr>
          <p:nvPr>
            <p:ph idx="1"/>
          </p:nvPr>
        </p:nvSpPr>
        <p:spPr>
          <a:xfrm>
            <a:off x="0" y="771525"/>
            <a:ext cx="9144000" cy="4371975"/>
          </a:xfrm>
        </p:spPr>
        <p:txBody>
          <a:bodyPr>
            <a:normAutofit fontScale="25000" lnSpcReduction="20000"/>
          </a:bodyPr>
          <a:lstStyle/>
          <a:p>
            <a:pPr marL="0" indent="0">
              <a:lnSpc>
                <a:spcPct val="120000"/>
              </a:lnSpc>
              <a:buFont typeface="Arial" panose="020B0604020202020204" pitchFamily="34" charset="0"/>
              <a:buNone/>
              <a:defRPr/>
            </a:pPr>
            <a:r>
              <a:rPr lang="en-US" sz="6400" i="1" dirty="0" err="1">
                <a:solidFill>
                  <a:srgbClr val="00B0F0"/>
                </a:solidFill>
              </a:rPr>
              <a:t>Veuve</a:t>
            </a:r>
            <a:r>
              <a:rPr lang="en-US" sz="6400" i="1" dirty="0">
                <a:solidFill>
                  <a:srgbClr val="00B0F0"/>
                </a:solidFill>
              </a:rPr>
              <a:t> </a:t>
            </a:r>
            <a:r>
              <a:rPr lang="en-US" sz="6400" i="1" dirty="0" err="1">
                <a:solidFill>
                  <a:srgbClr val="00B0F0"/>
                </a:solidFill>
              </a:rPr>
              <a:t>Clicquot</a:t>
            </a:r>
            <a:r>
              <a:rPr lang="en-US" sz="6400" i="1" dirty="0">
                <a:solidFill>
                  <a:srgbClr val="00B0F0"/>
                </a:solidFill>
              </a:rPr>
              <a:t> </a:t>
            </a:r>
            <a:r>
              <a:rPr lang="en-US" sz="6400" i="1" dirty="0" err="1">
                <a:solidFill>
                  <a:srgbClr val="00B0F0"/>
                </a:solidFill>
              </a:rPr>
              <a:t>Ponsardin</a:t>
            </a:r>
            <a:r>
              <a:rPr lang="en-US" sz="6400" i="1" dirty="0">
                <a:solidFill>
                  <a:srgbClr val="00B0F0"/>
                </a:solidFill>
              </a:rPr>
              <a:t> v. Boutiques </a:t>
            </a:r>
            <a:r>
              <a:rPr lang="en-US" sz="6400" i="1" dirty="0" err="1">
                <a:solidFill>
                  <a:srgbClr val="00B0F0"/>
                </a:solidFill>
              </a:rPr>
              <a:t>Cliquot</a:t>
            </a:r>
            <a:r>
              <a:rPr lang="en-US" sz="6400" i="1" dirty="0">
                <a:solidFill>
                  <a:srgbClr val="00B0F0"/>
                </a:solidFill>
              </a:rPr>
              <a:t> </a:t>
            </a:r>
            <a:r>
              <a:rPr lang="en-US" sz="6400" i="1" dirty="0">
                <a:solidFill>
                  <a:schemeClr val="bg1"/>
                </a:solidFill>
              </a:rPr>
              <a:t>(SCC, 2006)</a:t>
            </a:r>
          </a:p>
          <a:p>
            <a:pPr marL="0" indent="0">
              <a:lnSpc>
                <a:spcPct val="120000"/>
              </a:lnSpc>
              <a:buFont typeface="Arial" panose="020B0604020202020204" pitchFamily="34" charset="0"/>
              <a:buNone/>
              <a:defRPr/>
            </a:pPr>
            <a:r>
              <a:rPr lang="en-CA" sz="6400" dirty="0">
                <a:solidFill>
                  <a:schemeClr val="bg1"/>
                </a:solidFill>
              </a:rPr>
              <a:t>1) Use of the claimant’s registered mark</a:t>
            </a:r>
          </a:p>
          <a:p>
            <a:pPr>
              <a:lnSpc>
                <a:spcPct val="120000"/>
              </a:lnSpc>
              <a:defRPr/>
            </a:pPr>
            <a:r>
              <a:rPr lang="en-CA" sz="6400" dirty="0">
                <a:solidFill>
                  <a:schemeClr val="bg1"/>
                </a:solidFill>
              </a:rPr>
              <a:t>“</a:t>
            </a:r>
            <a:r>
              <a:rPr lang="en-CA" sz="6400" dirty="0">
                <a:solidFill>
                  <a:srgbClr val="FFFF00"/>
                </a:solidFill>
              </a:rPr>
              <a:t>Use</a:t>
            </a:r>
            <a:r>
              <a:rPr lang="en-CA" sz="6400" dirty="0">
                <a:solidFill>
                  <a:schemeClr val="bg1"/>
                </a:solidFill>
              </a:rPr>
              <a:t>” defined in </a:t>
            </a:r>
            <a:r>
              <a:rPr lang="en-CA" sz="6400" dirty="0">
                <a:solidFill>
                  <a:srgbClr val="FF0000"/>
                </a:solidFill>
              </a:rPr>
              <a:t>s. 4</a:t>
            </a:r>
          </a:p>
          <a:p>
            <a:pPr>
              <a:lnSpc>
                <a:spcPct val="120000"/>
              </a:lnSpc>
              <a:defRPr/>
            </a:pPr>
            <a:r>
              <a:rPr lang="en-CA" sz="6400" dirty="0">
                <a:solidFill>
                  <a:schemeClr val="bg1"/>
                </a:solidFill>
              </a:rPr>
              <a:t>“Use”, </a:t>
            </a:r>
            <a:r>
              <a:rPr lang="en-CA" sz="6400" dirty="0">
                <a:solidFill>
                  <a:srgbClr val="FFFF00"/>
                </a:solidFill>
              </a:rPr>
              <a:t>if for wares, marked on the wares </a:t>
            </a:r>
            <a:r>
              <a:rPr lang="en-CA" sz="6400" dirty="0">
                <a:solidFill>
                  <a:schemeClr val="bg1"/>
                </a:solidFill>
              </a:rPr>
              <a:t>themselves </a:t>
            </a:r>
            <a:r>
              <a:rPr lang="en-CA" sz="6400" dirty="0">
                <a:solidFill>
                  <a:srgbClr val="FF0000"/>
                </a:solidFill>
              </a:rPr>
              <a:t>or</a:t>
            </a:r>
            <a:r>
              <a:rPr lang="en-CA" sz="6400" dirty="0">
                <a:solidFill>
                  <a:schemeClr val="bg1"/>
                </a:solidFill>
              </a:rPr>
              <a:t> on </a:t>
            </a:r>
            <a:r>
              <a:rPr lang="en-CA" sz="6400" dirty="0">
                <a:solidFill>
                  <a:srgbClr val="FFFF00"/>
                </a:solidFill>
              </a:rPr>
              <a:t>packaging</a:t>
            </a:r>
            <a:r>
              <a:rPr lang="en-CA" sz="6400" dirty="0">
                <a:solidFill>
                  <a:schemeClr val="bg1"/>
                </a:solidFill>
              </a:rPr>
              <a:t> </a:t>
            </a:r>
            <a:r>
              <a:rPr lang="en-CA" sz="6400" dirty="0">
                <a:solidFill>
                  <a:srgbClr val="FF0000"/>
                </a:solidFill>
              </a:rPr>
              <a:t>or </a:t>
            </a:r>
            <a:r>
              <a:rPr lang="en-CA" sz="6400" dirty="0">
                <a:solidFill>
                  <a:schemeClr val="bg1"/>
                </a:solidFill>
              </a:rPr>
              <a:t>in any </a:t>
            </a:r>
            <a:r>
              <a:rPr lang="en-CA" sz="6400" dirty="0">
                <a:solidFill>
                  <a:srgbClr val="FFFF00"/>
                </a:solidFill>
              </a:rPr>
              <a:t>other manner so associated </a:t>
            </a:r>
            <a:r>
              <a:rPr lang="en-CA" sz="6400" dirty="0">
                <a:solidFill>
                  <a:schemeClr val="bg1"/>
                </a:solidFill>
              </a:rPr>
              <a:t>with the wares that </a:t>
            </a:r>
            <a:r>
              <a:rPr lang="en-CA" sz="6400" dirty="0">
                <a:solidFill>
                  <a:srgbClr val="FF0000"/>
                </a:solidFill>
              </a:rPr>
              <a:t>notice of the association </a:t>
            </a:r>
            <a:r>
              <a:rPr lang="en-CA" sz="6400" dirty="0">
                <a:solidFill>
                  <a:schemeClr val="bg1"/>
                </a:solidFill>
              </a:rPr>
              <a:t>is given  </a:t>
            </a:r>
          </a:p>
          <a:p>
            <a:pPr>
              <a:lnSpc>
                <a:spcPct val="120000"/>
              </a:lnSpc>
              <a:defRPr/>
            </a:pPr>
            <a:r>
              <a:rPr lang="en-CA" sz="6400" dirty="0">
                <a:solidFill>
                  <a:schemeClr val="bg1"/>
                </a:solidFill>
              </a:rPr>
              <a:t>Important to note that the </a:t>
            </a:r>
            <a:r>
              <a:rPr lang="en-CA" sz="6400" dirty="0">
                <a:solidFill>
                  <a:srgbClr val="FFFF00"/>
                </a:solidFill>
              </a:rPr>
              <a:t>fact</a:t>
            </a:r>
            <a:r>
              <a:rPr lang="en-CA" sz="6400" dirty="0">
                <a:solidFill>
                  <a:schemeClr val="bg1"/>
                </a:solidFill>
              </a:rPr>
              <a:t> that </a:t>
            </a:r>
            <a:r>
              <a:rPr lang="en-CA" sz="6400" dirty="0" err="1">
                <a:solidFill>
                  <a:srgbClr val="FFFF00"/>
                </a:solidFill>
              </a:rPr>
              <a:t>Cliquot</a:t>
            </a:r>
            <a:r>
              <a:rPr lang="en-CA" sz="6400" dirty="0">
                <a:solidFill>
                  <a:srgbClr val="FFFF00"/>
                </a:solidFill>
              </a:rPr>
              <a:t> was spelled differently does not </a:t>
            </a:r>
            <a:r>
              <a:rPr lang="en-CA" sz="6400" dirty="0">
                <a:solidFill>
                  <a:schemeClr val="bg1"/>
                </a:solidFill>
              </a:rPr>
              <a:t>by itself </a:t>
            </a:r>
            <a:r>
              <a:rPr lang="en-CA" sz="6400" dirty="0">
                <a:solidFill>
                  <a:srgbClr val="FFFF00"/>
                </a:solidFill>
              </a:rPr>
              <a:t>mean</a:t>
            </a:r>
            <a:r>
              <a:rPr lang="en-CA" sz="6400" dirty="0">
                <a:solidFill>
                  <a:schemeClr val="bg1"/>
                </a:solidFill>
              </a:rPr>
              <a:t> that the </a:t>
            </a:r>
            <a:r>
              <a:rPr lang="en-CA" sz="6400" dirty="0">
                <a:solidFill>
                  <a:srgbClr val="FFFF00"/>
                </a:solidFill>
              </a:rPr>
              <a:t>TM was not used</a:t>
            </a:r>
            <a:r>
              <a:rPr lang="en-CA" sz="6400" dirty="0">
                <a:solidFill>
                  <a:schemeClr val="bg1"/>
                </a:solidFill>
              </a:rPr>
              <a:t>. What matters is </a:t>
            </a:r>
            <a:r>
              <a:rPr lang="en-CA" sz="6400" dirty="0">
                <a:solidFill>
                  <a:srgbClr val="FFFF00"/>
                </a:solidFill>
              </a:rPr>
              <a:t>would</a:t>
            </a:r>
            <a:r>
              <a:rPr lang="en-CA" sz="6400" dirty="0">
                <a:solidFill>
                  <a:schemeClr val="bg1"/>
                </a:solidFill>
              </a:rPr>
              <a:t> the </a:t>
            </a:r>
            <a:r>
              <a:rPr lang="en-CA" sz="6400" i="1" dirty="0">
                <a:solidFill>
                  <a:srgbClr val="FFFF00"/>
                </a:solidFill>
              </a:rPr>
              <a:t>casual observer</a:t>
            </a:r>
            <a:r>
              <a:rPr lang="en-CA" sz="6400" dirty="0">
                <a:solidFill>
                  <a:schemeClr val="bg1"/>
                </a:solidFill>
              </a:rPr>
              <a:t> </a:t>
            </a:r>
            <a:r>
              <a:rPr lang="en-CA" sz="6400" dirty="0">
                <a:solidFill>
                  <a:srgbClr val="FF0000"/>
                </a:solidFill>
              </a:rPr>
              <a:t>recognize the mark</a:t>
            </a:r>
            <a:r>
              <a:rPr lang="en-CA" sz="6400" dirty="0">
                <a:solidFill>
                  <a:schemeClr val="bg1"/>
                </a:solidFill>
              </a:rPr>
              <a:t> used by the Respondent as the mark of the Appellant (IE Coke, </a:t>
            </a:r>
            <a:r>
              <a:rPr lang="en-CA" sz="6400" dirty="0" err="1">
                <a:solidFill>
                  <a:schemeClr val="bg1"/>
                </a:solidFill>
              </a:rPr>
              <a:t>Koke</a:t>
            </a:r>
            <a:r>
              <a:rPr lang="en-CA" sz="6400" dirty="0">
                <a:solidFill>
                  <a:schemeClr val="bg1"/>
                </a:solidFill>
              </a:rPr>
              <a:t>).</a:t>
            </a:r>
          </a:p>
          <a:p>
            <a:pPr>
              <a:lnSpc>
                <a:spcPct val="120000"/>
              </a:lnSpc>
              <a:defRPr/>
            </a:pPr>
            <a:r>
              <a:rPr lang="en-CA" sz="6400" dirty="0">
                <a:solidFill>
                  <a:srgbClr val="FFFF00"/>
                </a:solidFill>
              </a:rPr>
              <a:t>Trial Judge held that a consumer who saw the word </a:t>
            </a:r>
            <a:r>
              <a:rPr lang="en-CA" sz="6400" dirty="0" err="1">
                <a:solidFill>
                  <a:srgbClr val="FFFF00"/>
                </a:solidFill>
              </a:rPr>
              <a:t>cliquot</a:t>
            </a:r>
            <a:r>
              <a:rPr lang="en-CA" sz="6400" dirty="0">
                <a:solidFill>
                  <a:srgbClr val="FFFF00"/>
                </a:solidFill>
              </a:rPr>
              <a:t> used in the D’s stores </a:t>
            </a:r>
            <a:r>
              <a:rPr lang="en-CA" sz="6400" dirty="0">
                <a:solidFill>
                  <a:srgbClr val="FF0000"/>
                </a:solidFill>
              </a:rPr>
              <a:t>WOULD NOT MAKE ANY ASSOCIATION </a:t>
            </a:r>
            <a:r>
              <a:rPr lang="en-CA" sz="6400" dirty="0">
                <a:solidFill>
                  <a:schemeClr val="bg1"/>
                </a:solidFill>
              </a:rPr>
              <a:t>with the Plaintiff’s mark. </a:t>
            </a:r>
            <a:r>
              <a:rPr lang="en-CA" sz="6400" dirty="0">
                <a:solidFill>
                  <a:srgbClr val="FFFF00"/>
                </a:solidFill>
              </a:rPr>
              <a:t>Accordingly, there is </a:t>
            </a:r>
            <a:r>
              <a:rPr lang="en-CA" sz="6400" dirty="0">
                <a:solidFill>
                  <a:srgbClr val="FF0000"/>
                </a:solidFill>
              </a:rPr>
              <a:t>NO USE </a:t>
            </a:r>
            <a:r>
              <a:rPr lang="en-CA" sz="6400" dirty="0">
                <a:solidFill>
                  <a:schemeClr val="bg1"/>
                </a:solidFill>
              </a:rPr>
              <a:t>for services pursuant to s. 4.</a:t>
            </a:r>
          </a:p>
          <a:p>
            <a:pPr>
              <a:lnSpc>
                <a:spcPct val="120000"/>
              </a:lnSpc>
              <a:defRPr/>
            </a:pPr>
            <a:r>
              <a:rPr lang="en-CA" sz="6400" dirty="0">
                <a:solidFill>
                  <a:srgbClr val="FFFF00"/>
                </a:solidFill>
              </a:rPr>
              <a:t>Without a link </a:t>
            </a:r>
            <a:r>
              <a:rPr lang="en-CA" sz="6400" dirty="0">
                <a:solidFill>
                  <a:schemeClr val="bg1"/>
                </a:solidFill>
              </a:rPr>
              <a:t>between the respondents’ store and the Veuve </a:t>
            </a:r>
            <a:r>
              <a:rPr lang="en-CA" sz="6400" dirty="0" err="1">
                <a:solidFill>
                  <a:schemeClr val="bg1"/>
                </a:solidFill>
              </a:rPr>
              <a:t>Clicquot</a:t>
            </a:r>
            <a:r>
              <a:rPr lang="en-CA" sz="6400" dirty="0">
                <a:solidFill>
                  <a:schemeClr val="bg1"/>
                </a:solidFill>
              </a:rPr>
              <a:t> mark, the </a:t>
            </a:r>
            <a:r>
              <a:rPr lang="en-CA" sz="6400" dirty="0">
                <a:solidFill>
                  <a:srgbClr val="FFFF00"/>
                </a:solidFill>
              </a:rPr>
              <a:t>Veuve </a:t>
            </a:r>
            <a:r>
              <a:rPr lang="en-CA" sz="6400" dirty="0" err="1">
                <a:solidFill>
                  <a:srgbClr val="FFFF00"/>
                </a:solidFill>
              </a:rPr>
              <a:t>Clicquot</a:t>
            </a:r>
            <a:r>
              <a:rPr lang="en-CA" sz="6400" dirty="0">
                <a:solidFill>
                  <a:srgbClr val="FFFF00"/>
                </a:solidFill>
              </a:rPr>
              <a:t> mark cannot be depreciated</a:t>
            </a:r>
            <a:r>
              <a:rPr lang="en-CA" sz="6400" dirty="0">
                <a:solidFill>
                  <a:schemeClr val="bg1"/>
                </a:solidFill>
              </a:rPr>
              <a:t>. </a:t>
            </a:r>
          </a:p>
          <a:p>
            <a:pPr>
              <a:lnSpc>
                <a:spcPct val="120000"/>
              </a:lnSpc>
              <a:defRPr/>
            </a:pPr>
            <a:r>
              <a:rPr lang="en-CA" sz="6400" dirty="0">
                <a:solidFill>
                  <a:srgbClr val="FF0000"/>
                </a:solidFill>
              </a:rPr>
              <a:t>S. 22 claim fails at the first step</a:t>
            </a:r>
            <a:r>
              <a:rPr lang="en-CA" sz="6400" dirty="0">
                <a:solidFill>
                  <a:schemeClr val="bg1"/>
                </a:solidFill>
              </a:rPr>
              <a:t>. </a:t>
            </a:r>
          </a:p>
          <a:p>
            <a:pPr>
              <a:lnSpc>
                <a:spcPct val="120000"/>
              </a:lnSpc>
              <a:defRPr/>
            </a:pPr>
            <a:r>
              <a:rPr lang="en-CA" sz="6400" dirty="0">
                <a:solidFill>
                  <a:schemeClr val="bg1"/>
                </a:solidFill>
              </a:rPr>
              <a:t>However, the Court thankfully (for us) goes through the rest of the analysis, partly because s. 22 just doesn’t get litigated very often.</a:t>
            </a:r>
          </a:p>
          <a:p>
            <a:pPr>
              <a:defRPr/>
            </a:pPr>
            <a:endParaRPr lang="en-US" dirty="0"/>
          </a:p>
        </p:txBody>
      </p:sp>
      <p:sp>
        <p:nvSpPr>
          <p:cNvPr id="395267" name="Slide Number Placeholder 3">
            <a:extLst>
              <a:ext uri="{FF2B5EF4-FFF2-40B4-BE49-F238E27FC236}">
                <a16:creationId xmlns:a16="http://schemas.microsoft.com/office/drawing/2014/main" id="{A7BA215D-A014-269E-1809-AD79C785F56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D4FD2F5-1C17-1540-A78D-2E46F7499FC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262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Title 5">
            <a:extLst>
              <a:ext uri="{FF2B5EF4-FFF2-40B4-BE49-F238E27FC236}">
                <a16:creationId xmlns:a16="http://schemas.microsoft.com/office/drawing/2014/main" id="{BADDDAEF-CAA7-9BC6-1E9B-39AC02720F84}"/>
              </a:ext>
            </a:extLst>
          </p:cNvPr>
          <p:cNvSpPr>
            <a:spLocks noGrp="1" noChangeArrowheads="1"/>
          </p:cNvSpPr>
          <p:nvPr>
            <p:ph type="title"/>
          </p:nvPr>
        </p:nvSpPr>
        <p:spPr bwMode="auto">
          <a:xfrm>
            <a:off x="904875" y="101600"/>
            <a:ext cx="7262813" cy="752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t>	</a:t>
            </a:r>
          </a:p>
        </p:txBody>
      </p:sp>
      <p:sp>
        <p:nvSpPr>
          <p:cNvPr id="2" name="Content Placeholder 1">
            <a:extLst>
              <a:ext uri="{FF2B5EF4-FFF2-40B4-BE49-F238E27FC236}">
                <a16:creationId xmlns:a16="http://schemas.microsoft.com/office/drawing/2014/main" id="{A0166180-74E2-2D8D-D1E8-819B6D3E00E0}"/>
              </a:ext>
            </a:extLst>
          </p:cNvPr>
          <p:cNvSpPr>
            <a:spLocks noGrp="1"/>
          </p:cNvSpPr>
          <p:nvPr>
            <p:ph idx="1"/>
          </p:nvPr>
        </p:nvSpPr>
        <p:spPr>
          <a:xfrm>
            <a:off x="107950" y="1058863"/>
            <a:ext cx="8856663" cy="3889375"/>
          </a:xfrm>
        </p:spPr>
        <p:txBody>
          <a:bodyPr>
            <a:normAutofit/>
          </a:bodyPr>
          <a:lstStyle/>
          <a:p>
            <a:pPr marL="0" indent="0">
              <a:buFont typeface="Arial" panose="020B0604020202020204" pitchFamily="34" charset="0"/>
              <a:buNone/>
              <a:defRPr/>
            </a:pPr>
            <a:r>
              <a:rPr lang="en-US" sz="2800" i="1" dirty="0" err="1">
                <a:solidFill>
                  <a:srgbClr val="00B0F0"/>
                </a:solidFill>
              </a:rPr>
              <a:t>Veuve</a:t>
            </a:r>
            <a:r>
              <a:rPr lang="en-US" sz="2800" i="1" dirty="0">
                <a:solidFill>
                  <a:srgbClr val="00B0F0"/>
                </a:solidFill>
              </a:rPr>
              <a:t> </a:t>
            </a:r>
            <a:r>
              <a:rPr lang="en-US" sz="2800" i="1" dirty="0" err="1">
                <a:solidFill>
                  <a:srgbClr val="00B0F0"/>
                </a:solidFill>
              </a:rPr>
              <a:t>Clicquot</a:t>
            </a:r>
            <a:r>
              <a:rPr lang="en-US" sz="2800" i="1" dirty="0">
                <a:solidFill>
                  <a:srgbClr val="00B0F0"/>
                </a:solidFill>
              </a:rPr>
              <a:t> </a:t>
            </a:r>
            <a:r>
              <a:rPr lang="en-US" sz="2800" i="1" dirty="0" err="1">
                <a:solidFill>
                  <a:srgbClr val="00B0F0"/>
                </a:solidFill>
              </a:rPr>
              <a:t>Ponsardin</a:t>
            </a:r>
            <a:r>
              <a:rPr lang="en-US" sz="2800" i="1" dirty="0">
                <a:solidFill>
                  <a:srgbClr val="00B0F0"/>
                </a:solidFill>
              </a:rPr>
              <a:t> v. Boutiques </a:t>
            </a:r>
            <a:r>
              <a:rPr lang="en-US" sz="2800" i="1" dirty="0" err="1">
                <a:solidFill>
                  <a:srgbClr val="00B0F0"/>
                </a:solidFill>
              </a:rPr>
              <a:t>Cliquot</a:t>
            </a:r>
            <a:r>
              <a:rPr lang="en-US" sz="2800" i="1" dirty="0">
                <a:solidFill>
                  <a:srgbClr val="00B0F0"/>
                </a:solidFill>
              </a:rPr>
              <a:t> </a:t>
            </a:r>
            <a:r>
              <a:rPr lang="en-US" sz="2800" i="1" dirty="0">
                <a:solidFill>
                  <a:schemeClr val="bg1"/>
                </a:solidFill>
              </a:rPr>
              <a:t>(SCC, 2006)</a:t>
            </a:r>
          </a:p>
          <a:p>
            <a:pPr marL="0" indent="0">
              <a:buFont typeface="Arial" panose="020B0604020202020204" pitchFamily="34" charset="0"/>
              <a:buNone/>
              <a:defRPr/>
            </a:pPr>
            <a:r>
              <a:rPr lang="en-US" sz="2800" dirty="0">
                <a:solidFill>
                  <a:srgbClr val="FF0000"/>
                </a:solidFill>
              </a:rPr>
              <a:t>2) </a:t>
            </a:r>
            <a:r>
              <a:rPr lang="en-US" sz="2800" dirty="0">
                <a:solidFill>
                  <a:srgbClr val="FFFF00"/>
                </a:solidFill>
              </a:rPr>
              <a:t>Is</a:t>
            </a:r>
            <a:r>
              <a:rPr lang="en-US" sz="2800" dirty="0">
                <a:solidFill>
                  <a:schemeClr val="bg1"/>
                </a:solidFill>
              </a:rPr>
              <a:t> the Plaintiff’s </a:t>
            </a:r>
            <a:r>
              <a:rPr lang="en-US" sz="2800" dirty="0">
                <a:solidFill>
                  <a:srgbClr val="FFFF00"/>
                </a:solidFill>
              </a:rPr>
              <a:t>registered TM sufficiently well-known to have significant goodwill </a:t>
            </a:r>
            <a:r>
              <a:rPr lang="en-US" sz="2800" dirty="0">
                <a:solidFill>
                  <a:schemeClr val="bg1"/>
                </a:solidFill>
              </a:rPr>
              <a:t>attached to it?</a:t>
            </a:r>
          </a:p>
          <a:p>
            <a:pPr>
              <a:defRPr/>
            </a:pPr>
            <a:r>
              <a:rPr lang="en-US" sz="2800" dirty="0">
                <a:solidFill>
                  <a:srgbClr val="FFFF00"/>
                </a:solidFill>
              </a:rPr>
              <a:t>Goodwill</a:t>
            </a:r>
            <a:r>
              <a:rPr lang="en-US" sz="2800" dirty="0">
                <a:solidFill>
                  <a:schemeClr val="bg1"/>
                </a:solidFill>
              </a:rPr>
              <a:t> </a:t>
            </a:r>
            <a:r>
              <a:rPr lang="en-US" sz="2800" dirty="0">
                <a:solidFill>
                  <a:srgbClr val="FF0000"/>
                </a:solidFill>
              </a:rPr>
              <a:t>=</a:t>
            </a:r>
            <a:r>
              <a:rPr lang="en-US" sz="2800" dirty="0">
                <a:solidFill>
                  <a:schemeClr val="bg1"/>
                </a:solidFill>
              </a:rPr>
              <a:t> </a:t>
            </a:r>
            <a:r>
              <a:rPr lang="en-US" sz="2800" dirty="0">
                <a:solidFill>
                  <a:srgbClr val="FFFF00"/>
                </a:solidFill>
              </a:rPr>
              <a:t>positive association </a:t>
            </a:r>
            <a:r>
              <a:rPr lang="en-US" sz="2800" dirty="0">
                <a:solidFill>
                  <a:schemeClr val="bg1"/>
                </a:solidFill>
              </a:rPr>
              <a:t>that attracts customers towards its owner’s wares or services</a:t>
            </a:r>
          </a:p>
          <a:p>
            <a:pPr>
              <a:defRPr/>
            </a:pPr>
            <a:r>
              <a:rPr lang="en-US" sz="2800" dirty="0">
                <a:solidFill>
                  <a:schemeClr val="bg1"/>
                </a:solidFill>
              </a:rPr>
              <a:t>How to determine how much goodwill exists in a mark [see para. 54]</a:t>
            </a:r>
          </a:p>
          <a:p>
            <a:pPr>
              <a:defRPr/>
            </a:pPr>
            <a:endParaRPr lang="en-US" dirty="0"/>
          </a:p>
        </p:txBody>
      </p:sp>
      <p:sp>
        <p:nvSpPr>
          <p:cNvPr id="397315" name="Slide Number Placeholder 3">
            <a:extLst>
              <a:ext uri="{FF2B5EF4-FFF2-40B4-BE49-F238E27FC236}">
                <a16:creationId xmlns:a16="http://schemas.microsoft.com/office/drawing/2014/main" id="{2D8C1C2B-479A-CCAD-F0F6-4DEA9D54E09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466834F-3962-BC4F-8FCC-3410F431D23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263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5">
            <a:extLst>
              <a:ext uri="{FF2B5EF4-FFF2-40B4-BE49-F238E27FC236}">
                <a16:creationId xmlns:a16="http://schemas.microsoft.com/office/drawing/2014/main" id="{E49AF162-96E7-222A-9D16-C6C3E201DDC8}"/>
              </a:ext>
            </a:extLst>
          </p:cNvPr>
          <p:cNvSpPr>
            <a:spLocks noGrp="1" noChangeArrowheads="1"/>
          </p:cNvSpPr>
          <p:nvPr>
            <p:ph type="title"/>
          </p:nvPr>
        </p:nvSpPr>
        <p:spPr bwMode="auto">
          <a:xfrm>
            <a:off x="688975" y="11113"/>
            <a:ext cx="7766050" cy="835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p>
        </p:txBody>
      </p:sp>
      <p:sp>
        <p:nvSpPr>
          <p:cNvPr id="2" name="Content Placeholder 1">
            <a:extLst>
              <a:ext uri="{FF2B5EF4-FFF2-40B4-BE49-F238E27FC236}">
                <a16:creationId xmlns:a16="http://schemas.microsoft.com/office/drawing/2014/main" id="{0068B28A-86E8-CFA2-0265-E5D75E66ACBA}"/>
              </a:ext>
            </a:extLst>
          </p:cNvPr>
          <p:cNvSpPr>
            <a:spLocks noGrp="1"/>
          </p:cNvSpPr>
          <p:nvPr>
            <p:ph idx="1"/>
          </p:nvPr>
        </p:nvSpPr>
        <p:spPr>
          <a:xfrm>
            <a:off x="107950" y="846138"/>
            <a:ext cx="8940800" cy="4102100"/>
          </a:xfrm>
        </p:spPr>
        <p:txBody>
          <a:bodyPr>
            <a:normAutofit fontScale="85000" lnSpcReduction="10000"/>
          </a:bodyPr>
          <a:lstStyle/>
          <a:p>
            <a:pPr marL="0" indent="0">
              <a:lnSpc>
                <a:spcPct val="110000"/>
              </a:lnSpc>
              <a:buFont typeface="Arial" panose="020B0604020202020204" pitchFamily="34" charset="0"/>
              <a:buNone/>
              <a:defRPr/>
            </a:pPr>
            <a:r>
              <a:rPr lang="en-US" sz="1700" i="1" dirty="0" err="1">
                <a:solidFill>
                  <a:srgbClr val="00B0F0"/>
                </a:solidFill>
              </a:rPr>
              <a:t>Veuve</a:t>
            </a:r>
            <a:r>
              <a:rPr lang="en-US" sz="1700" i="1" dirty="0">
                <a:solidFill>
                  <a:srgbClr val="00B0F0"/>
                </a:solidFill>
              </a:rPr>
              <a:t> </a:t>
            </a:r>
            <a:r>
              <a:rPr lang="en-US" sz="1700" i="1" dirty="0" err="1">
                <a:solidFill>
                  <a:srgbClr val="00B0F0"/>
                </a:solidFill>
              </a:rPr>
              <a:t>Clicquot</a:t>
            </a:r>
            <a:r>
              <a:rPr lang="en-US" sz="1700" i="1" dirty="0">
                <a:solidFill>
                  <a:srgbClr val="00B0F0"/>
                </a:solidFill>
              </a:rPr>
              <a:t> </a:t>
            </a:r>
            <a:r>
              <a:rPr lang="en-US" sz="1700" i="1" dirty="0" err="1">
                <a:solidFill>
                  <a:srgbClr val="00B0F0"/>
                </a:solidFill>
              </a:rPr>
              <a:t>Ponsardin</a:t>
            </a:r>
            <a:r>
              <a:rPr lang="en-US" sz="1700" i="1" dirty="0">
                <a:solidFill>
                  <a:srgbClr val="00B0F0"/>
                </a:solidFill>
              </a:rPr>
              <a:t> v. Boutiques </a:t>
            </a:r>
            <a:r>
              <a:rPr lang="en-US" sz="1700" i="1" dirty="0" err="1">
                <a:solidFill>
                  <a:srgbClr val="00B0F0"/>
                </a:solidFill>
              </a:rPr>
              <a:t>Cliquot</a:t>
            </a:r>
            <a:r>
              <a:rPr lang="en-US" sz="1700" i="1" dirty="0">
                <a:solidFill>
                  <a:srgbClr val="00B0F0"/>
                </a:solidFill>
              </a:rPr>
              <a:t> (SCC, 2006)</a:t>
            </a:r>
          </a:p>
          <a:p>
            <a:pPr marL="0" indent="0">
              <a:lnSpc>
                <a:spcPct val="110000"/>
              </a:lnSpc>
              <a:buFont typeface="Arial" panose="020B0604020202020204" pitchFamily="34" charset="0"/>
              <a:buNone/>
              <a:defRPr/>
            </a:pPr>
            <a:r>
              <a:rPr lang="en-CA" sz="1700" dirty="0">
                <a:solidFill>
                  <a:schemeClr val="bg1"/>
                </a:solidFill>
              </a:rPr>
              <a:t>2) Proof of goodwill</a:t>
            </a:r>
          </a:p>
          <a:p>
            <a:pPr>
              <a:lnSpc>
                <a:spcPct val="110000"/>
              </a:lnSpc>
              <a:defRPr/>
            </a:pPr>
            <a:r>
              <a:rPr lang="en-CA" sz="1700" dirty="0">
                <a:solidFill>
                  <a:schemeClr val="bg1"/>
                </a:solidFill>
              </a:rPr>
              <a:t>“</a:t>
            </a:r>
            <a:r>
              <a:rPr lang="en-CA" sz="1700" dirty="0">
                <a:solidFill>
                  <a:srgbClr val="FFFF00"/>
                </a:solidFill>
              </a:rPr>
              <a:t>Goodwill</a:t>
            </a:r>
            <a:r>
              <a:rPr lang="en-CA" sz="1700" dirty="0">
                <a:solidFill>
                  <a:schemeClr val="bg1"/>
                </a:solidFill>
              </a:rPr>
              <a:t>” isn’t defined in the Act, but generally means the </a:t>
            </a:r>
            <a:r>
              <a:rPr lang="en-CA" sz="1700" dirty="0">
                <a:solidFill>
                  <a:srgbClr val="FFFF00"/>
                </a:solidFill>
              </a:rPr>
              <a:t>positive association that attracts customers</a:t>
            </a:r>
            <a:r>
              <a:rPr lang="en-CA" sz="1700" dirty="0">
                <a:solidFill>
                  <a:schemeClr val="bg1"/>
                </a:solidFill>
              </a:rPr>
              <a:t> towards its owner’s wares or services rather than those of its competitors</a:t>
            </a:r>
          </a:p>
          <a:p>
            <a:pPr>
              <a:lnSpc>
                <a:spcPct val="110000"/>
              </a:lnSpc>
              <a:defRPr/>
            </a:pPr>
            <a:r>
              <a:rPr lang="en-CA" sz="1700" dirty="0">
                <a:solidFill>
                  <a:srgbClr val="FFFF00"/>
                </a:solidFill>
              </a:rPr>
              <a:t>For s. 22 </a:t>
            </a:r>
            <a:r>
              <a:rPr lang="en-CA" sz="1700" dirty="0">
                <a:solidFill>
                  <a:schemeClr val="bg1"/>
                </a:solidFill>
              </a:rPr>
              <a:t>to apply there needs to be the existence of </a:t>
            </a:r>
            <a:r>
              <a:rPr lang="en-CA" sz="1700" dirty="0">
                <a:solidFill>
                  <a:srgbClr val="FFFF00"/>
                </a:solidFill>
              </a:rPr>
              <a:t>goodwill capable of depreciation </a:t>
            </a:r>
            <a:r>
              <a:rPr lang="en-CA" sz="1700" dirty="0">
                <a:solidFill>
                  <a:schemeClr val="bg1"/>
                </a:solidFill>
              </a:rPr>
              <a:t>by a “non-confusing use”. </a:t>
            </a:r>
          </a:p>
          <a:p>
            <a:pPr>
              <a:lnSpc>
                <a:spcPct val="110000"/>
              </a:lnSpc>
              <a:defRPr/>
            </a:pPr>
            <a:r>
              <a:rPr lang="en-CA" sz="1700" dirty="0">
                <a:solidFill>
                  <a:schemeClr val="bg1"/>
                </a:solidFill>
              </a:rPr>
              <a:t>“[54] </a:t>
            </a:r>
            <a:r>
              <a:rPr lang="en-CA" sz="1700" i="1" dirty="0">
                <a:solidFill>
                  <a:schemeClr val="bg1"/>
                </a:solidFill>
              </a:rPr>
              <a:t> </a:t>
            </a:r>
            <a:r>
              <a:rPr lang="en-CA" sz="1700" i="1" dirty="0">
                <a:solidFill>
                  <a:srgbClr val="FFFF00"/>
                </a:solidFill>
              </a:rPr>
              <a:t>While “fame” is not a requirement </a:t>
            </a:r>
            <a:r>
              <a:rPr lang="en-CA" sz="1700" i="1" dirty="0">
                <a:solidFill>
                  <a:schemeClr val="bg1"/>
                </a:solidFill>
              </a:rPr>
              <a:t>of s. 22, </a:t>
            </a:r>
            <a:r>
              <a:rPr lang="en-CA" sz="1700" i="1" dirty="0">
                <a:solidFill>
                  <a:srgbClr val="FF0000"/>
                </a:solidFill>
              </a:rPr>
              <a:t>a court </a:t>
            </a:r>
            <a:r>
              <a:rPr lang="en-CA" sz="1700" i="1" dirty="0">
                <a:solidFill>
                  <a:schemeClr val="bg1"/>
                </a:solidFill>
              </a:rPr>
              <a:t>required to </a:t>
            </a:r>
            <a:r>
              <a:rPr lang="en-CA" sz="1700" i="1" dirty="0">
                <a:solidFill>
                  <a:srgbClr val="FFFF00"/>
                </a:solidFill>
              </a:rPr>
              <a:t>determine the existence of goodwill capable of depreciation by a “non-confusing” use </a:t>
            </a:r>
            <a:r>
              <a:rPr lang="en-CA" sz="1700" i="1" dirty="0">
                <a:solidFill>
                  <a:schemeClr val="bg1"/>
                </a:solidFill>
              </a:rPr>
              <a:t>(as here) </a:t>
            </a:r>
            <a:r>
              <a:rPr lang="en-CA" sz="1700" i="1" dirty="0">
                <a:solidFill>
                  <a:srgbClr val="FF0000"/>
                </a:solidFill>
              </a:rPr>
              <a:t>will want to take that approach into consideration, as well as more general factors such as </a:t>
            </a:r>
            <a:r>
              <a:rPr lang="en-CA" sz="1700" i="1" dirty="0">
                <a:solidFill>
                  <a:schemeClr val="bg1"/>
                </a:solidFill>
              </a:rPr>
              <a:t>the degree of recognition of the mark within the relevant universe of consumers, the volume of sales and the depth of market penetration of products associated with the claimant’s mark, the extent and duration of advertising and publicity accorded the claimant’s mark, the geographic reach of the claimant’s mark, its degree of inherent or acquired distinctiveness, whether products associated with the claimant’s mark are confined to a narrow or specialized channel of trade, or move in multiple channels, and the extent to which the mark is identified with a particular quality.</a:t>
            </a:r>
            <a:r>
              <a:rPr lang="en-CA" sz="1700" dirty="0">
                <a:solidFill>
                  <a:schemeClr val="bg1"/>
                </a:solidFill>
              </a:rPr>
              <a:t>”</a:t>
            </a:r>
          </a:p>
          <a:p>
            <a:pPr>
              <a:lnSpc>
                <a:spcPct val="110000"/>
              </a:lnSpc>
              <a:defRPr/>
            </a:pPr>
            <a:r>
              <a:rPr lang="en-CA" sz="1700" dirty="0">
                <a:solidFill>
                  <a:schemeClr val="bg1"/>
                </a:solidFill>
              </a:rPr>
              <a:t>In this case there is a </a:t>
            </a:r>
            <a:r>
              <a:rPr lang="en-CA" sz="1700" dirty="0">
                <a:solidFill>
                  <a:srgbClr val="FF0000"/>
                </a:solidFill>
              </a:rPr>
              <a:t>substantial amount of goodwill that attaches </a:t>
            </a:r>
            <a:r>
              <a:rPr lang="en-CA" sz="1700" dirty="0">
                <a:solidFill>
                  <a:srgbClr val="FFFF00"/>
                </a:solidFill>
              </a:rPr>
              <a:t>to</a:t>
            </a:r>
            <a:r>
              <a:rPr lang="en-CA" sz="1700" dirty="0">
                <a:solidFill>
                  <a:schemeClr val="bg1"/>
                </a:solidFill>
              </a:rPr>
              <a:t> the </a:t>
            </a:r>
            <a:r>
              <a:rPr lang="en-CA" sz="1700" dirty="0">
                <a:solidFill>
                  <a:srgbClr val="FFFF00"/>
                </a:solidFill>
              </a:rPr>
              <a:t>Veuve </a:t>
            </a:r>
            <a:r>
              <a:rPr lang="en-CA" sz="1700" dirty="0" err="1">
                <a:solidFill>
                  <a:srgbClr val="FFFF00"/>
                </a:solidFill>
              </a:rPr>
              <a:t>Clicquot</a:t>
            </a:r>
            <a:r>
              <a:rPr lang="en-CA" sz="1700" dirty="0">
                <a:solidFill>
                  <a:srgbClr val="FFFF00"/>
                </a:solidFill>
              </a:rPr>
              <a:t> </a:t>
            </a:r>
            <a:r>
              <a:rPr lang="en-CA" sz="1700" dirty="0">
                <a:solidFill>
                  <a:schemeClr val="bg1"/>
                </a:solidFill>
              </a:rPr>
              <a:t>mark. This </a:t>
            </a:r>
            <a:r>
              <a:rPr lang="en-CA" sz="1700" dirty="0">
                <a:solidFill>
                  <a:srgbClr val="FFFF00"/>
                </a:solidFill>
              </a:rPr>
              <a:t>goodwill extends beyond wine and champagne</a:t>
            </a:r>
            <a:r>
              <a:rPr lang="en-CA" sz="1700" dirty="0">
                <a:solidFill>
                  <a:schemeClr val="bg1"/>
                </a:solidFill>
              </a:rPr>
              <a:t>. </a:t>
            </a:r>
          </a:p>
          <a:p>
            <a:pPr>
              <a:defRPr/>
            </a:pPr>
            <a:endParaRPr lang="en-US" dirty="0"/>
          </a:p>
        </p:txBody>
      </p:sp>
      <p:sp>
        <p:nvSpPr>
          <p:cNvPr id="399363" name="Slide Number Placeholder 3">
            <a:extLst>
              <a:ext uri="{FF2B5EF4-FFF2-40B4-BE49-F238E27FC236}">
                <a16:creationId xmlns:a16="http://schemas.microsoft.com/office/drawing/2014/main" id="{2D5610F9-ED37-06D0-0564-287C14B7B13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EA26EABF-1A51-D14A-AA25-668B44A0D2CC}"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264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Title 5">
            <a:extLst>
              <a:ext uri="{FF2B5EF4-FFF2-40B4-BE49-F238E27FC236}">
                <a16:creationId xmlns:a16="http://schemas.microsoft.com/office/drawing/2014/main" id="{153E3B35-F5C0-C3AF-1755-08FBCE60591F}"/>
              </a:ext>
            </a:extLst>
          </p:cNvPr>
          <p:cNvSpPr>
            <a:spLocks noGrp="1" noChangeArrowheads="1"/>
          </p:cNvSpPr>
          <p:nvPr>
            <p:ph type="title"/>
          </p:nvPr>
        </p:nvSpPr>
        <p:spPr bwMode="auto">
          <a:xfrm>
            <a:off x="976313" y="195263"/>
            <a:ext cx="7191375" cy="696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 </a:t>
            </a:r>
            <a:r>
              <a:rPr lang="en-US" altLang="en-US" sz="3600" b="1">
                <a:solidFill>
                  <a:srgbClr val="FFFF00"/>
                </a:solidFill>
              </a:rPr>
              <a:t>	</a:t>
            </a:r>
          </a:p>
        </p:txBody>
      </p:sp>
      <p:sp>
        <p:nvSpPr>
          <p:cNvPr id="2" name="Content Placeholder 1">
            <a:extLst>
              <a:ext uri="{FF2B5EF4-FFF2-40B4-BE49-F238E27FC236}">
                <a16:creationId xmlns:a16="http://schemas.microsoft.com/office/drawing/2014/main" id="{64A7D1FA-74DC-0232-F969-8AC6494032A2}"/>
              </a:ext>
            </a:extLst>
          </p:cNvPr>
          <p:cNvSpPr>
            <a:spLocks noGrp="1"/>
          </p:cNvSpPr>
          <p:nvPr>
            <p:ph idx="1"/>
          </p:nvPr>
        </p:nvSpPr>
        <p:spPr>
          <a:xfrm>
            <a:off x="161925" y="1203325"/>
            <a:ext cx="8820150" cy="3279775"/>
          </a:xfrm>
        </p:spPr>
        <p:txBody>
          <a:bodyPr>
            <a:normAutofit/>
          </a:bodyPr>
          <a:lstStyle/>
          <a:p>
            <a:pPr marL="0" indent="0">
              <a:buFont typeface="Arial" panose="020B0604020202020204" pitchFamily="34" charset="0"/>
              <a:buNone/>
              <a:defRPr/>
            </a:pPr>
            <a:r>
              <a:rPr lang="en-US" sz="2700" i="1" dirty="0" err="1">
                <a:solidFill>
                  <a:srgbClr val="00B0F0"/>
                </a:solidFill>
              </a:rPr>
              <a:t>Veuve</a:t>
            </a:r>
            <a:r>
              <a:rPr lang="en-US" sz="2700" i="1" dirty="0">
                <a:solidFill>
                  <a:srgbClr val="00B0F0"/>
                </a:solidFill>
              </a:rPr>
              <a:t> </a:t>
            </a:r>
            <a:r>
              <a:rPr lang="en-US" sz="2700" i="1" dirty="0" err="1">
                <a:solidFill>
                  <a:srgbClr val="00B0F0"/>
                </a:solidFill>
              </a:rPr>
              <a:t>Clicquot</a:t>
            </a:r>
            <a:r>
              <a:rPr lang="en-US" sz="2700" i="1" dirty="0">
                <a:solidFill>
                  <a:srgbClr val="00B0F0"/>
                </a:solidFill>
              </a:rPr>
              <a:t> </a:t>
            </a:r>
            <a:r>
              <a:rPr lang="en-US" sz="2700" i="1" dirty="0" err="1">
                <a:solidFill>
                  <a:srgbClr val="00B0F0"/>
                </a:solidFill>
              </a:rPr>
              <a:t>Ponsardin</a:t>
            </a:r>
            <a:r>
              <a:rPr lang="en-US" sz="2700" i="1" dirty="0">
                <a:solidFill>
                  <a:srgbClr val="00B0F0"/>
                </a:solidFill>
              </a:rPr>
              <a:t> v. Boutiques </a:t>
            </a:r>
            <a:r>
              <a:rPr lang="en-US" sz="2700" i="1" dirty="0" err="1">
                <a:solidFill>
                  <a:srgbClr val="00B0F0"/>
                </a:solidFill>
              </a:rPr>
              <a:t>Cliquot</a:t>
            </a:r>
            <a:r>
              <a:rPr lang="en-US" sz="2700" i="1" dirty="0">
                <a:solidFill>
                  <a:srgbClr val="00B0F0"/>
                </a:solidFill>
              </a:rPr>
              <a:t> </a:t>
            </a:r>
            <a:r>
              <a:rPr lang="en-US" sz="2700" i="1" dirty="0">
                <a:solidFill>
                  <a:schemeClr val="bg1"/>
                </a:solidFill>
              </a:rPr>
              <a:t>(SCC, 2006)</a:t>
            </a:r>
          </a:p>
          <a:p>
            <a:pPr marL="42863" indent="0">
              <a:buFont typeface="Arial" panose="020B0604020202020204" pitchFamily="34" charset="0"/>
              <a:buNone/>
              <a:defRPr/>
            </a:pPr>
            <a:r>
              <a:rPr lang="en-US" sz="2700" dirty="0">
                <a:solidFill>
                  <a:srgbClr val="FF0000"/>
                </a:solidFill>
              </a:rPr>
              <a:t>3) </a:t>
            </a:r>
            <a:r>
              <a:rPr lang="en-US" sz="2700" dirty="0">
                <a:solidFill>
                  <a:srgbClr val="FFFF00"/>
                </a:solidFill>
              </a:rPr>
              <a:t>Is</a:t>
            </a:r>
            <a:r>
              <a:rPr lang="en-US" sz="2700" dirty="0">
                <a:solidFill>
                  <a:schemeClr val="bg1"/>
                </a:solidFill>
              </a:rPr>
              <a:t> the Plaintiff’s </a:t>
            </a:r>
            <a:r>
              <a:rPr lang="en-US" sz="2700" dirty="0">
                <a:solidFill>
                  <a:srgbClr val="FFFF00"/>
                </a:solidFill>
              </a:rPr>
              <a:t>mark</a:t>
            </a:r>
            <a:r>
              <a:rPr lang="en-US" sz="2700" dirty="0">
                <a:solidFill>
                  <a:schemeClr val="bg1"/>
                </a:solidFill>
              </a:rPr>
              <a:t> </a:t>
            </a:r>
            <a:r>
              <a:rPr lang="en-US" sz="2700" dirty="0">
                <a:solidFill>
                  <a:srgbClr val="FFFF00"/>
                </a:solidFill>
              </a:rPr>
              <a:t>used in a manner likely</a:t>
            </a:r>
            <a:r>
              <a:rPr lang="en-US" sz="2700" dirty="0">
                <a:solidFill>
                  <a:schemeClr val="bg1"/>
                </a:solidFill>
              </a:rPr>
              <a:t> </a:t>
            </a:r>
            <a:r>
              <a:rPr lang="en-US" sz="2700" dirty="0">
                <a:solidFill>
                  <a:srgbClr val="FF0000"/>
                </a:solidFill>
              </a:rPr>
              <a:t>to have an effect </a:t>
            </a:r>
            <a:r>
              <a:rPr lang="en-US" sz="2700" dirty="0">
                <a:solidFill>
                  <a:schemeClr val="bg1"/>
                </a:solidFill>
              </a:rPr>
              <a:t>on that </a:t>
            </a:r>
            <a:r>
              <a:rPr lang="en-US" sz="2700" dirty="0">
                <a:solidFill>
                  <a:srgbClr val="FF0000"/>
                </a:solidFill>
              </a:rPr>
              <a:t>goodwill</a:t>
            </a:r>
            <a:r>
              <a:rPr lang="en-US" sz="2700" dirty="0">
                <a:solidFill>
                  <a:schemeClr val="bg1"/>
                </a:solidFill>
              </a:rPr>
              <a:t>?</a:t>
            </a:r>
          </a:p>
          <a:p>
            <a:pPr>
              <a:defRPr/>
            </a:pPr>
            <a:r>
              <a:rPr lang="en-US" sz="2700" dirty="0">
                <a:solidFill>
                  <a:schemeClr val="bg1"/>
                </a:solidFill>
              </a:rPr>
              <a:t>Plaintiff must prove a </a:t>
            </a:r>
            <a:r>
              <a:rPr lang="en-US" sz="2700" dirty="0">
                <a:solidFill>
                  <a:srgbClr val="FFFF00"/>
                </a:solidFill>
              </a:rPr>
              <a:t>connection or linkage made by consumers</a:t>
            </a:r>
            <a:r>
              <a:rPr lang="en-US" sz="2700" dirty="0">
                <a:solidFill>
                  <a:schemeClr val="bg1"/>
                </a:solidFill>
              </a:rPr>
              <a:t> between the Plaintiff’s goodwill and the defendant’s use</a:t>
            </a:r>
          </a:p>
          <a:p>
            <a:pPr>
              <a:defRPr/>
            </a:pPr>
            <a:endParaRPr lang="en-US" dirty="0"/>
          </a:p>
        </p:txBody>
      </p:sp>
      <p:sp>
        <p:nvSpPr>
          <p:cNvPr id="401411" name="Slide Number Placeholder 3">
            <a:extLst>
              <a:ext uri="{FF2B5EF4-FFF2-40B4-BE49-F238E27FC236}">
                <a16:creationId xmlns:a16="http://schemas.microsoft.com/office/drawing/2014/main" id="{7CA35293-AB0B-E68D-0B96-48CEE7183EA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809849D-ACE5-F64B-86F3-D1F17A0DA67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265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itle 5">
            <a:extLst>
              <a:ext uri="{FF2B5EF4-FFF2-40B4-BE49-F238E27FC236}">
                <a16:creationId xmlns:a16="http://schemas.microsoft.com/office/drawing/2014/main" id="{5A9498F6-EEF3-CCAA-D5EB-D4EF1B92753F}"/>
              </a:ext>
            </a:extLst>
          </p:cNvPr>
          <p:cNvSpPr>
            <a:spLocks noGrp="1" noChangeArrowheads="1"/>
          </p:cNvSpPr>
          <p:nvPr>
            <p:ph type="title"/>
          </p:nvPr>
        </p:nvSpPr>
        <p:spPr bwMode="auto">
          <a:xfrm>
            <a:off x="833438" y="98425"/>
            <a:ext cx="7477125"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3FFB2B05-FA0A-7BED-8773-49757B1EC99E}"/>
              </a:ext>
            </a:extLst>
          </p:cNvPr>
          <p:cNvSpPr>
            <a:spLocks noGrp="1"/>
          </p:cNvSpPr>
          <p:nvPr>
            <p:ph idx="1"/>
          </p:nvPr>
        </p:nvSpPr>
        <p:spPr>
          <a:xfrm>
            <a:off x="179388" y="987425"/>
            <a:ext cx="8785225" cy="4057650"/>
          </a:xfrm>
        </p:spPr>
        <p:txBody>
          <a:bodyPr>
            <a:normAutofit/>
          </a:bodyPr>
          <a:lstStyle/>
          <a:p>
            <a:pPr marL="0" indent="0">
              <a:lnSpc>
                <a:spcPct val="110000"/>
              </a:lnSpc>
              <a:buFont typeface="Arial" panose="020B0604020202020204" pitchFamily="34" charset="0"/>
              <a:buNone/>
              <a:defRPr/>
            </a:pPr>
            <a:r>
              <a:rPr lang="en-US" sz="1800" i="1" dirty="0" err="1">
                <a:solidFill>
                  <a:srgbClr val="00B0F0"/>
                </a:solidFill>
              </a:rPr>
              <a:t>Veuve</a:t>
            </a:r>
            <a:r>
              <a:rPr lang="en-US" sz="1800" i="1" dirty="0">
                <a:solidFill>
                  <a:srgbClr val="00B0F0"/>
                </a:solidFill>
              </a:rPr>
              <a:t> </a:t>
            </a:r>
            <a:r>
              <a:rPr lang="en-US" sz="1800" i="1" dirty="0" err="1">
                <a:solidFill>
                  <a:srgbClr val="00B0F0"/>
                </a:solidFill>
              </a:rPr>
              <a:t>Clicquot</a:t>
            </a:r>
            <a:r>
              <a:rPr lang="en-US" sz="1800" i="1" dirty="0">
                <a:solidFill>
                  <a:srgbClr val="00B0F0"/>
                </a:solidFill>
              </a:rPr>
              <a:t> </a:t>
            </a:r>
            <a:r>
              <a:rPr lang="en-US" sz="1800" i="1" dirty="0" err="1">
                <a:solidFill>
                  <a:srgbClr val="00B0F0"/>
                </a:solidFill>
              </a:rPr>
              <a:t>Ponsardin</a:t>
            </a:r>
            <a:r>
              <a:rPr lang="en-US" sz="1800" i="1" dirty="0">
                <a:solidFill>
                  <a:srgbClr val="00B0F0"/>
                </a:solidFill>
              </a:rPr>
              <a:t> v. Boutiques </a:t>
            </a:r>
            <a:r>
              <a:rPr lang="en-US" sz="1800" i="1" dirty="0" err="1">
                <a:solidFill>
                  <a:srgbClr val="00B0F0"/>
                </a:solidFill>
              </a:rPr>
              <a:t>Cliquot</a:t>
            </a:r>
            <a:r>
              <a:rPr lang="en-US" sz="1800" i="1" dirty="0">
                <a:solidFill>
                  <a:srgbClr val="00B0F0"/>
                </a:solidFill>
              </a:rPr>
              <a:t> </a:t>
            </a:r>
            <a:r>
              <a:rPr lang="en-US" sz="1800" dirty="0">
                <a:solidFill>
                  <a:schemeClr val="bg1"/>
                </a:solidFill>
              </a:rPr>
              <a:t>(SCC, 2006)</a:t>
            </a:r>
          </a:p>
          <a:p>
            <a:pPr marL="0" indent="0">
              <a:lnSpc>
                <a:spcPct val="110000"/>
              </a:lnSpc>
              <a:buFont typeface="Arial" panose="020B0604020202020204" pitchFamily="34" charset="0"/>
              <a:buNone/>
              <a:defRPr/>
            </a:pPr>
            <a:r>
              <a:rPr lang="en-CA" sz="1800" dirty="0">
                <a:solidFill>
                  <a:schemeClr val="bg1"/>
                </a:solidFill>
              </a:rPr>
              <a:t>3) Likely connection or linkage made by consumers between claimant’s goodwill and defendants’ use</a:t>
            </a:r>
            <a:r>
              <a:rPr lang="en-CA" sz="1800" dirty="0">
                <a:solidFill>
                  <a:srgbClr val="FF0000"/>
                </a:solidFill>
              </a:rPr>
              <a:t>?</a:t>
            </a:r>
          </a:p>
          <a:p>
            <a:pPr>
              <a:lnSpc>
                <a:spcPct val="110000"/>
              </a:lnSpc>
              <a:defRPr/>
            </a:pPr>
            <a:r>
              <a:rPr lang="en-CA" sz="1800" dirty="0">
                <a:solidFill>
                  <a:schemeClr val="bg1"/>
                </a:solidFill>
              </a:rPr>
              <a:t>Trial Judge found that </a:t>
            </a:r>
            <a:r>
              <a:rPr lang="en-CA" sz="1800" dirty="0">
                <a:solidFill>
                  <a:srgbClr val="FFFF00"/>
                </a:solidFill>
              </a:rPr>
              <a:t>the </a:t>
            </a:r>
            <a:r>
              <a:rPr lang="en-CA" sz="1800" i="1" dirty="0">
                <a:solidFill>
                  <a:srgbClr val="FFFF00"/>
                </a:solidFill>
              </a:rPr>
              <a:t>somewhat hurried consumer </a:t>
            </a:r>
            <a:r>
              <a:rPr lang="en-CA" sz="1800" dirty="0">
                <a:solidFill>
                  <a:srgbClr val="FF0000"/>
                </a:solidFill>
              </a:rPr>
              <a:t>does not associate </a:t>
            </a:r>
            <a:r>
              <a:rPr lang="en-CA" sz="1800" dirty="0">
                <a:solidFill>
                  <a:schemeClr val="bg1"/>
                </a:solidFill>
              </a:rPr>
              <a:t>what is displayed in the </a:t>
            </a:r>
            <a:r>
              <a:rPr lang="en-CA" sz="1800" dirty="0">
                <a:solidFill>
                  <a:srgbClr val="FFFF00"/>
                </a:solidFill>
              </a:rPr>
              <a:t>Respondents' stores </a:t>
            </a:r>
            <a:r>
              <a:rPr lang="en-CA" sz="1800" dirty="0">
                <a:solidFill>
                  <a:srgbClr val="FF0000"/>
                </a:solidFill>
              </a:rPr>
              <a:t>with the mark of </a:t>
            </a:r>
            <a:r>
              <a:rPr lang="en-CA" sz="1800" dirty="0">
                <a:solidFill>
                  <a:srgbClr val="FFFF00"/>
                </a:solidFill>
              </a:rPr>
              <a:t>Veuve </a:t>
            </a:r>
            <a:r>
              <a:rPr lang="en-CA" sz="1800" dirty="0" err="1">
                <a:solidFill>
                  <a:srgbClr val="FFFF00"/>
                </a:solidFill>
              </a:rPr>
              <a:t>Clicquot</a:t>
            </a:r>
            <a:r>
              <a:rPr lang="en-CA" sz="1800" dirty="0">
                <a:solidFill>
                  <a:schemeClr val="bg1"/>
                </a:solidFill>
              </a:rPr>
              <a:t>. As a result, there can be </a:t>
            </a:r>
            <a:r>
              <a:rPr lang="en-CA" sz="1800" dirty="0">
                <a:solidFill>
                  <a:srgbClr val="FF0000"/>
                </a:solidFill>
              </a:rPr>
              <a:t>no impact on the goodwill </a:t>
            </a:r>
            <a:r>
              <a:rPr lang="en-CA" sz="1800" dirty="0">
                <a:solidFill>
                  <a:schemeClr val="bg1"/>
                </a:solidFill>
              </a:rPr>
              <a:t>attached to VEUVE CLICQUOT.</a:t>
            </a:r>
          </a:p>
          <a:p>
            <a:pPr>
              <a:lnSpc>
                <a:spcPct val="110000"/>
              </a:lnSpc>
              <a:defRPr/>
            </a:pPr>
            <a:r>
              <a:rPr lang="en-CA" sz="1800" dirty="0">
                <a:solidFill>
                  <a:srgbClr val="FF0000"/>
                </a:solidFill>
              </a:rPr>
              <a:t>AND</a:t>
            </a:r>
            <a:r>
              <a:rPr lang="en-CA" sz="1800" dirty="0">
                <a:solidFill>
                  <a:schemeClr val="bg1"/>
                </a:solidFill>
              </a:rPr>
              <a:t> any </a:t>
            </a:r>
            <a:r>
              <a:rPr lang="en-CA" sz="1800" dirty="0">
                <a:solidFill>
                  <a:srgbClr val="FF0000"/>
                </a:solidFill>
              </a:rPr>
              <a:t>linkage does have to be proved</a:t>
            </a:r>
            <a:r>
              <a:rPr lang="en-CA" sz="1800" dirty="0">
                <a:solidFill>
                  <a:schemeClr val="bg1"/>
                </a:solidFill>
              </a:rPr>
              <a:t>. That is why the </a:t>
            </a:r>
            <a:r>
              <a:rPr lang="en-CA" sz="1800" dirty="0">
                <a:solidFill>
                  <a:srgbClr val="FFFF00"/>
                </a:solidFill>
              </a:rPr>
              <a:t>section does not read</a:t>
            </a:r>
            <a:r>
              <a:rPr lang="en-CA" sz="1800" dirty="0">
                <a:solidFill>
                  <a:schemeClr val="bg1"/>
                </a:solidFill>
              </a:rPr>
              <a:t>: </a:t>
            </a:r>
            <a:r>
              <a:rPr lang="en-CA" sz="1800" i="1" dirty="0">
                <a:solidFill>
                  <a:schemeClr val="bg1"/>
                </a:solidFill>
              </a:rPr>
              <a:t>No person shall use a [famous] trade-mark registered by another person [because to do so] is likely to have the effect of depreciating the value of the goodwill attaching thereto.</a:t>
            </a:r>
          </a:p>
          <a:p>
            <a:pPr>
              <a:lnSpc>
                <a:spcPct val="110000"/>
              </a:lnSpc>
              <a:defRPr/>
            </a:pPr>
            <a:r>
              <a:rPr lang="en-CA" sz="1800" dirty="0">
                <a:solidFill>
                  <a:schemeClr val="bg1"/>
                </a:solidFill>
              </a:rPr>
              <a:t>The complainant </a:t>
            </a:r>
            <a:r>
              <a:rPr lang="en-CA" sz="1800" dirty="0">
                <a:solidFill>
                  <a:srgbClr val="FFFF00"/>
                </a:solidFill>
              </a:rPr>
              <a:t>must prove a connection or linkage </a:t>
            </a:r>
            <a:r>
              <a:rPr lang="en-CA" sz="1800" dirty="0">
                <a:solidFill>
                  <a:srgbClr val="FF0000"/>
                </a:solidFill>
              </a:rPr>
              <a:t>made by consumers </a:t>
            </a:r>
            <a:r>
              <a:rPr lang="en-CA" sz="1800" dirty="0">
                <a:solidFill>
                  <a:srgbClr val="FFFF00"/>
                </a:solidFill>
              </a:rPr>
              <a:t>between the claimant’s goodwill and the defendants’ use</a:t>
            </a:r>
            <a:r>
              <a:rPr lang="en-CA" sz="1800" dirty="0">
                <a:solidFill>
                  <a:schemeClr val="bg1"/>
                </a:solidFill>
              </a:rPr>
              <a:t>. </a:t>
            </a:r>
          </a:p>
          <a:p>
            <a:pPr>
              <a:defRPr/>
            </a:pPr>
            <a:endParaRPr lang="en-US" dirty="0"/>
          </a:p>
        </p:txBody>
      </p:sp>
      <p:sp>
        <p:nvSpPr>
          <p:cNvPr id="403459" name="Slide Number Placeholder 3">
            <a:extLst>
              <a:ext uri="{FF2B5EF4-FFF2-40B4-BE49-F238E27FC236}">
                <a16:creationId xmlns:a16="http://schemas.microsoft.com/office/drawing/2014/main" id="{F3DB6FD7-1D95-DB34-7591-9B87932CC25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FBE99C9-5A8E-5940-9D2F-AED5D36D561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266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TextBox 1">
            <a:extLst>
              <a:ext uri="{FF2B5EF4-FFF2-40B4-BE49-F238E27FC236}">
                <a16:creationId xmlns:a16="http://schemas.microsoft.com/office/drawing/2014/main" id="{823465D5-E23C-1875-FD5A-11EB81EA9FC5}"/>
              </a:ext>
            </a:extLst>
          </p:cNvPr>
          <p:cNvSpPr txBox="1">
            <a:spLocks noChangeArrowheads="1"/>
          </p:cNvSpPr>
          <p:nvPr/>
        </p:nvSpPr>
        <p:spPr bwMode="auto">
          <a:xfrm>
            <a:off x="144463" y="1492250"/>
            <a:ext cx="88550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Veuve Clicquot Ponsardin v. Boutiques Cliquot </a:t>
            </a: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(SCC, 2006)</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4) </a:t>
            </a:r>
            <a:r>
              <a:rPr kumimoji="0" lang="en-US" altLang="en-US" sz="24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Is the likely effect to depreciate the value of the goodwill</a:t>
            </a:r>
            <a:r>
              <a:rPr kumimoji="0" lang="en-US" altLang="en-US" sz="2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Depreciate</a:t>
            </a: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 lower the value of; to disparage, belittle, underrate</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Lower value:</a:t>
            </a:r>
          </a:p>
          <a:p>
            <a:pPr marL="914400" marR="0" lvl="2" indent="0" algn="l" defTabSz="457200" rtl="0" eaLnBrk="0" fontAlgn="base" latinLnBrk="0" hangingPunct="0">
              <a:lnSpc>
                <a:spcPct val="100000"/>
              </a:lnSpc>
              <a:spcBef>
                <a:spcPct val="0"/>
              </a:spcBef>
              <a:spcAft>
                <a:spcPct val="0"/>
              </a:spcAft>
              <a:buClrTx/>
              <a:buSzTx/>
              <a:buFont typeface="Wingdings" pitchFamily="2" charset="2"/>
              <a:buChar char="§"/>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Loss of distinctiveness</a:t>
            </a:r>
          </a:p>
          <a:p>
            <a:pPr marL="914400" marR="0" lvl="2" indent="0" algn="l" defTabSz="457200" rtl="0" eaLnBrk="0" fontAlgn="base" latinLnBrk="0" hangingPunct="0">
              <a:lnSpc>
                <a:spcPct val="100000"/>
              </a:lnSpc>
              <a:spcBef>
                <a:spcPct val="0"/>
              </a:spcBef>
              <a:spcAft>
                <a:spcPct val="0"/>
              </a:spcAft>
              <a:buClrTx/>
              <a:buSzTx/>
              <a:buFont typeface="Wingdings" pitchFamily="2" charset="2"/>
              <a:buChar char="§"/>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Dilution (blurring of brand image)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Disparage</a:t>
            </a:r>
            <a:r>
              <a:rPr kumimoji="0" lang="en-US" altLang="en-US" sz="24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tarnish; creation of negative associations</a:t>
            </a:r>
          </a:p>
        </p:txBody>
      </p:sp>
      <p:sp>
        <p:nvSpPr>
          <p:cNvPr id="405506" name="TextBox 2">
            <a:extLst>
              <a:ext uri="{FF2B5EF4-FFF2-40B4-BE49-F238E27FC236}">
                <a16:creationId xmlns:a16="http://schemas.microsoft.com/office/drawing/2014/main" id="{94ACB4E4-27D7-7933-9C27-A3F0F32ECE0F}"/>
              </a:ext>
            </a:extLst>
          </p:cNvPr>
          <p:cNvSpPr txBox="1">
            <a:spLocks noChangeArrowheads="1"/>
          </p:cNvSpPr>
          <p:nvPr/>
        </p:nvSpPr>
        <p:spPr bwMode="auto">
          <a:xfrm>
            <a:off x="1152525" y="339725"/>
            <a:ext cx="68389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50DA1E-EDFA-D39A-865C-2EE2687402C2}"/>
              </a:ext>
            </a:extLst>
          </p:cNvPr>
          <p:cNvSpPr>
            <a:spLocks noGrp="1"/>
          </p:cNvSpPr>
          <p:nvPr>
            <p:ph type="title"/>
          </p:nvPr>
        </p:nvSpPr>
        <p:spPr>
          <a:xfrm>
            <a:off x="1485900" y="0"/>
            <a:ext cx="6172200" cy="627063"/>
          </a:xfrm>
        </p:spPr>
        <p:txBody>
          <a:bodyPr>
            <a:normAutofit fontScale="90000"/>
          </a:bodyPr>
          <a:lstStyle/>
          <a:p>
            <a:pPr>
              <a:defRPr/>
            </a:pPr>
            <a:r>
              <a:rPr lang="en-US" sz="3000" b="1" dirty="0">
                <a:solidFill>
                  <a:srgbClr val="FFFF00"/>
                </a:solidFill>
              </a:rPr>
              <a:t>Trademarks</a:t>
            </a:r>
            <a:r>
              <a:rPr lang="en-US" sz="3000" b="1" dirty="0">
                <a:solidFill>
                  <a:srgbClr val="FF0000"/>
                </a:solidFill>
              </a:rPr>
              <a:t>:</a:t>
            </a:r>
            <a:r>
              <a:rPr lang="en-US" sz="3000" b="1" dirty="0">
                <a:solidFill>
                  <a:srgbClr val="FFFF00"/>
                </a:solidFill>
              </a:rPr>
              <a:t> </a:t>
            </a:r>
            <a:r>
              <a:rPr lang="en-US" sz="3000"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12330AF0-82E5-7CE6-E6B6-DBEB97176145}"/>
              </a:ext>
            </a:extLst>
          </p:cNvPr>
          <p:cNvSpPr>
            <a:spLocks noGrp="1"/>
          </p:cNvSpPr>
          <p:nvPr>
            <p:ph idx="1"/>
          </p:nvPr>
        </p:nvSpPr>
        <p:spPr>
          <a:xfrm>
            <a:off x="179388" y="735013"/>
            <a:ext cx="8785225" cy="4284662"/>
          </a:xfrm>
        </p:spPr>
        <p:txBody>
          <a:bodyPr>
            <a:normAutofit fontScale="25000" lnSpcReduction="20000"/>
          </a:bodyPr>
          <a:lstStyle/>
          <a:p>
            <a:pPr marL="0" indent="0">
              <a:lnSpc>
                <a:spcPct val="120000"/>
              </a:lnSpc>
              <a:buFont typeface="Arial" panose="020B0604020202020204" pitchFamily="34" charset="0"/>
              <a:buNone/>
              <a:defRPr/>
            </a:pPr>
            <a:r>
              <a:rPr lang="en-US" sz="6000" i="1" dirty="0" err="1">
                <a:solidFill>
                  <a:srgbClr val="00B0F0"/>
                </a:solidFill>
              </a:rPr>
              <a:t>Veuve</a:t>
            </a:r>
            <a:r>
              <a:rPr lang="en-US" sz="6000" i="1" dirty="0">
                <a:solidFill>
                  <a:srgbClr val="00B0F0"/>
                </a:solidFill>
              </a:rPr>
              <a:t> </a:t>
            </a:r>
            <a:r>
              <a:rPr lang="en-US" sz="6000" i="1" dirty="0" err="1">
                <a:solidFill>
                  <a:srgbClr val="00B0F0"/>
                </a:solidFill>
              </a:rPr>
              <a:t>Clicquot</a:t>
            </a:r>
            <a:r>
              <a:rPr lang="en-US" sz="6000" i="1" dirty="0">
                <a:solidFill>
                  <a:srgbClr val="00B0F0"/>
                </a:solidFill>
              </a:rPr>
              <a:t> </a:t>
            </a:r>
            <a:r>
              <a:rPr lang="en-US" sz="6000" i="1" dirty="0" err="1">
                <a:solidFill>
                  <a:srgbClr val="00B0F0"/>
                </a:solidFill>
              </a:rPr>
              <a:t>Ponsardin</a:t>
            </a:r>
            <a:r>
              <a:rPr lang="en-US" sz="6000" i="1" dirty="0">
                <a:solidFill>
                  <a:srgbClr val="00B0F0"/>
                </a:solidFill>
              </a:rPr>
              <a:t> v. Boutiques </a:t>
            </a:r>
            <a:r>
              <a:rPr lang="en-US" sz="6000" i="1" dirty="0" err="1">
                <a:solidFill>
                  <a:srgbClr val="00B0F0"/>
                </a:solidFill>
              </a:rPr>
              <a:t>Cliquot</a:t>
            </a:r>
            <a:r>
              <a:rPr lang="en-US" sz="6000" i="1" dirty="0">
                <a:solidFill>
                  <a:srgbClr val="00B0F0"/>
                </a:solidFill>
              </a:rPr>
              <a:t> </a:t>
            </a:r>
            <a:r>
              <a:rPr lang="en-US" sz="6000" dirty="0">
                <a:solidFill>
                  <a:schemeClr val="bg1"/>
                </a:solidFill>
              </a:rPr>
              <a:t>(SCC, 2006)</a:t>
            </a:r>
          </a:p>
          <a:p>
            <a:pPr marL="0" indent="0">
              <a:lnSpc>
                <a:spcPct val="120000"/>
              </a:lnSpc>
              <a:buFont typeface="Arial" panose="020B0604020202020204" pitchFamily="34" charset="0"/>
              <a:buNone/>
              <a:defRPr/>
            </a:pPr>
            <a:r>
              <a:rPr lang="en-CA" sz="6000" dirty="0">
                <a:solidFill>
                  <a:schemeClr val="bg1"/>
                </a:solidFill>
              </a:rPr>
              <a:t>Likelihood of depreciation</a:t>
            </a:r>
          </a:p>
          <a:p>
            <a:pPr>
              <a:lnSpc>
                <a:spcPct val="120000"/>
              </a:lnSpc>
              <a:defRPr/>
            </a:pPr>
            <a:r>
              <a:rPr lang="en-CA" sz="6000" dirty="0">
                <a:solidFill>
                  <a:schemeClr val="bg1"/>
                </a:solidFill>
              </a:rPr>
              <a:t>Veuve </a:t>
            </a:r>
            <a:r>
              <a:rPr lang="en-CA" sz="6000" dirty="0" err="1">
                <a:solidFill>
                  <a:schemeClr val="bg1"/>
                </a:solidFill>
              </a:rPr>
              <a:t>Clicquot</a:t>
            </a:r>
            <a:r>
              <a:rPr lang="en-CA" sz="6000" dirty="0">
                <a:solidFill>
                  <a:schemeClr val="bg1"/>
                </a:solidFill>
              </a:rPr>
              <a:t> is a famous mark with significant goodwill is attached to it in the luxury goods trade</a:t>
            </a:r>
          </a:p>
          <a:p>
            <a:pPr>
              <a:lnSpc>
                <a:spcPct val="120000"/>
              </a:lnSpc>
              <a:defRPr/>
            </a:pPr>
            <a:r>
              <a:rPr lang="en-CA" sz="6000" dirty="0">
                <a:solidFill>
                  <a:schemeClr val="bg1"/>
                </a:solidFill>
              </a:rPr>
              <a:t>Word “depreciate” is used in its ordinary dictionary meaning of "lower the value of" as well as to "disparage, belittle, underrate"</a:t>
            </a:r>
          </a:p>
          <a:p>
            <a:pPr lvl="1">
              <a:lnSpc>
                <a:spcPct val="120000"/>
              </a:lnSpc>
              <a:buFont typeface="Courier New" panose="02070309020205020404" pitchFamily="49" charset="0"/>
              <a:buChar char="o"/>
              <a:defRPr/>
            </a:pPr>
            <a:r>
              <a:rPr lang="en-CA" sz="6000" dirty="0">
                <a:solidFill>
                  <a:schemeClr val="bg1"/>
                </a:solidFill>
              </a:rPr>
              <a:t>Value can be lowered in a variety of ways:</a:t>
            </a:r>
          </a:p>
          <a:p>
            <a:pPr marL="728663" lvl="1" indent="-342900">
              <a:lnSpc>
                <a:spcPct val="120000"/>
              </a:lnSpc>
              <a:buFont typeface="+mj-lt"/>
              <a:buAutoNum type="arabicPeriod"/>
              <a:defRPr/>
            </a:pPr>
            <a:r>
              <a:rPr lang="en-CA" sz="6000" b="1" dirty="0">
                <a:solidFill>
                  <a:srgbClr val="FF0000"/>
                </a:solidFill>
              </a:rPr>
              <a:t>Loss of distinctiveness: </a:t>
            </a:r>
            <a:r>
              <a:rPr lang="en-CA" sz="6000" dirty="0">
                <a:solidFill>
                  <a:schemeClr val="bg1"/>
                </a:solidFill>
              </a:rPr>
              <a:t>Value can be lowered in situations where the mark is used by different users (either by company itself licensing too widely. For example, the </a:t>
            </a:r>
            <a:r>
              <a:rPr lang="en-CA" sz="6000" i="1" dirty="0">
                <a:solidFill>
                  <a:schemeClr val="bg1"/>
                </a:solidFill>
              </a:rPr>
              <a:t>Pierre Cardin brand </a:t>
            </a:r>
            <a:r>
              <a:rPr lang="en-CA" sz="6000" dirty="0">
                <a:solidFill>
                  <a:schemeClr val="bg1"/>
                </a:solidFill>
              </a:rPr>
              <a:t>moved down market through overuse of licensing; or  through others using). </a:t>
            </a:r>
          </a:p>
          <a:p>
            <a:pPr marL="728663" lvl="1" indent="-342900">
              <a:lnSpc>
                <a:spcPct val="120000"/>
              </a:lnSpc>
              <a:buFont typeface="+mj-lt"/>
              <a:buAutoNum type="arabicPeriod"/>
              <a:defRPr/>
            </a:pPr>
            <a:r>
              <a:rPr lang="en-CA" sz="6000" b="1" dirty="0">
                <a:solidFill>
                  <a:srgbClr val="FF0000"/>
                </a:solidFill>
              </a:rPr>
              <a:t>Dilution:</a:t>
            </a:r>
            <a:r>
              <a:rPr lang="en-CA" sz="6000" dirty="0">
                <a:solidFill>
                  <a:schemeClr val="bg1"/>
                </a:solidFill>
              </a:rPr>
              <a:t> Meaning a </a:t>
            </a:r>
            <a:r>
              <a:rPr lang="en-CA" sz="6000" dirty="0">
                <a:solidFill>
                  <a:srgbClr val="FFFF00"/>
                </a:solidFill>
              </a:rPr>
              <a:t>blurring of brand image</a:t>
            </a:r>
            <a:r>
              <a:rPr lang="en-CA" sz="6000" dirty="0">
                <a:solidFill>
                  <a:schemeClr val="bg1"/>
                </a:solidFill>
              </a:rPr>
              <a:t>. </a:t>
            </a:r>
            <a:r>
              <a:rPr lang="en-CA" sz="6000" dirty="0">
                <a:solidFill>
                  <a:srgbClr val="FFFF00"/>
                </a:solidFill>
              </a:rPr>
              <a:t>Dilution </a:t>
            </a:r>
            <a:r>
              <a:rPr lang="en-CA" sz="6000" dirty="0">
                <a:solidFill>
                  <a:schemeClr val="bg1"/>
                </a:solidFill>
              </a:rPr>
              <a:t>works its harm </a:t>
            </a:r>
            <a:r>
              <a:rPr lang="en-CA" sz="6000" dirty="0">
                <a:solidFill>
                  <a:srgbClr val="FFFF00"/>
                </a:solidFill>
              </a:rPr>
              <a:t>not by causing confusion in consumers’ minds </a:t>
            </a:r>
            <a:r>
              <a:rPr lang="en-CA" sz="6000" dirty="0">
                <a:solidFill>
                  <a:schemeClr val="bg1"/>
                </a:solidFill>
              </a:rPr>
              <a:t>regarding the source of a good or a service, </a:t>
            </a:r>
            <a:r>
              <a:rPr lang="en-CA" sz="6000" dirty="0">
                <a:solidFill>
                  <a:srgbClr val="FFFF00"/>
                </a:solidFill>
              </a:rPr>
              <a:t>but by creating an association in consumers’ minds between a mark and a different good or service</a:t>
            </a:r>
            <a:r>
              <a:rPr lang="en-CA" sz="6000" dirty="0">
                <a:solidFill>
                  <a:schemeClr val="bg1"/>
                </a:solidFill>
              </a:rPr>
              <a:t>. I.e. Tiffany ex ample </a:t>
            </a:r>
            <a:r>
              <a:rPr lang="en-CA" sz="6000" dirty="0">
                <a:solidFill>
                  <a:schemeClr val="bg1"/>
                </a:solidFill>
                <a:sym typeface="Wingdings" pitchFamily="2" charset="2"/>
              </a:rPr>
              <a:t> </a:t>
            </a:r>
            <a:r>
              <a:rPr lang="en-CA" sz="6000" dirty="0">
                <a:solidFill>
                  <a:schemeClr val="bg1"/>
                </a:solidFill>
              </a:rPr>
              <a:t>Mass. court, in dealing with a local restaurant calling itself Tiffany, talked about the risk of erosion of the public's identification of the mark </a:t>
            </a:r>
            <a:r>
              <a:rPr lang="en-CA" sz="6000" i="1" dirty="0">
                <a:solidFill>
                  <a:schemeClr val="bg1"/>
                </a:solidFill>
              </a:rPr>
              <a:t>uniquely</a:t>
            </a:r>
            <a:r>
              <a:rPr lang="en-CA" sz="6000" dirty="0">
                <a:solidFill>
                  <a:schemeClr val="bg1"/>
                </a:solidFill>
              </a:rPr>
              <a:t> with the plaintiff's jewellery and luxury business, diminishing its distinctiveness, uniqueness, effectiveness and prestigious connotations</a:t>
            </a:r>
          </a:p>
          <a:p>
            <a:pPr>
              <a:defRPr/>
            </a:pPr>
            <a:endParaRPr lang="en-US" dirty="0"/>
          </a:p>
        </p:txBody>
      </p:sp>
      <p:sp>
        <p:nvSpPr>
          <p:cNvPr id="406531" name="Slide Number Placeholder 3">
            <a:extLst>
              <a:ext uri="{FF2B5EF4-FFF2-40B4-BE49-F238E27FC236}">
                <a16:creationId xmlns:a16="http://schemas.microsoft.com/office/drawing/2014/main" id="{BE4C321B-3A4A-FF83-152E-18976B0BD7D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429EC4D-F8BA-A84C-A0E9-16DEF7386383}"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268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31A754-EA67-5F14-1450-60AB25883075}"/>
              </a:ext>
            </a:extLst>
          </p:cNvPr>
          <p:cNvSpPr>
            <a:spLocks noGrp="1"/>
          </p:cNvSpPr>
          <p:nvPr>
            <p:ph type="title"/>
          </p:nvPr>
        </p:nvSpPr>
        <p:spPr>
          <a:xfrm>
            <a:off x="1485900" y="82550"/>
            <a:ext cx="6172200" cy="688975"/>
          </a:xfrm>
        </p:spPr>
        <p:txBody>
          <a:bodyPr>
            <a:normAutofit fontScale="90000"/>
          </a:bodyPr>
          <a:lstStyle/>
          <a:p>
            <a:pPr>
              <a:defRPr/>
            </a:pPr>
            <a:r>
              <a:rPr lang="en-US" sz="3000" b="1" dirty="0">
                <a:solidFill>
                  <a:srgbClr val="FFFF00"/>
                </a:solidFill>
              </a:rPr>
              <a:t>Trademarks</a:t>
            </a:r>
            <a:r>
              <a:rPr lang="en-US" sz="3000" b="1" dirty="0">
                <a:solidFill>
                  <a:srgbClr val="FF0000"/>
                </a:solidFill>
              </a:rPr>
              <a:t>:</a:t>
            </a:r>
            <a:r>
              <a:rPr lang="en-US" sz="3000" b="1" dirty="0">
                <a:solidFill>
                  <a:srgbClr val="FFFF00"/>
                </a:solidFill>
              </a:rPr>
              <a:t> </a:t>
            </a:r>
            <a:r>
              <a:rPr lang="en-US" sz="3000"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25AECB5D-1630-962E-84DB-DB405E67BF17}"/>
              </a:ext>
            </a:extLst>
          </p:cNvPr>
          <p:cNvSpPr>
            <a:spLocks noGrp="1"/>
          </p:cNvSpPr>
          <p:nvPr>
            <p:ph idx="1"/>
          </p:nvPr>
        </p:nvSpPr>
        <p:spPr>
          <a:xfrm>
            <a:off x="179388" y="915988"/>
            <a:ext cx="8785225" cy="4079875"/>
          </a:xfrm>
        </p:spPr>
        <p:txBody>
          <a:bodyPr>
            <a:normAutofit fontScale="47500" lnSpcReduction="20000"/>
          </a:bodyPr>
          <a:lstStyle/>
          <a:p>
            <a:pPr marL="0" indent="0">
              <a:lnSpc>
                <a:spcPct val="120000"/>
              </a:lnSpc>
              <a:buFont typeface="Arial" panose="020B0604020202020204" pitchFamily="34" charset="0"/>
              <a:buNone/>
              <a:defRPr/>
            </a:pPr>
            <a:r>
              <a:rPr lang="en-US" sz="3300" i="1" dirty="0" err="1">
                <a:solidFill>
                  <a:srgbClr val="00B0F0"/>
                </a:solidFill>
              </a:rPr>
              <a:t>Veuve</a:t>
            </a:r>
            <a:r>
              <a:rPr lang="en-US" sz="3300" i="1" dirty="0">
                <a:solidFill>
                  <a:srgbClr val="00B0F0"/>
                </a:solidFill>
              </a:rPr>
              <a:t> </a:t>
            </a:r>
            <a:r>
              <a:rPr lang="en-US" sz="3300" i="1" dirty="0" err="1">
                <a:solidFill>
                  <a:srgbClr val="00B0F0"/>
                </a:solidFill>
              </a:rPr>
              <a:t>Clicquot</a:t>
            </a:r>
            <a:r>
              <a:rPr lang="en-US" sz="3300" i="1" dirty="0">
                <a:solidFill>
                  <a:srgbClr val="00B0F0"/>
                </a:solidFill>
              </a:rPr>
              <a:t> </a:t>
            </a:r>
            <a:r>
              <a:rPr lang="en-US" sz="3300" i="1" dirty="0" err="1">
                <a:solidFill>
                  <a:srgbClr val="00B0F0"/>
                </a:solidFill>
              </a:rPr>
              <a:t>Ponsardin</a:t>
            </a:r>
            <a:r>
              <a:rPr lang="en-US" sz="3300" i="1" dirty="0">
                <a:solidFill>
                  <a:srgbClr val="00B0F0"/>
                </a:solidFill>
              </a:rPr>
              <a:t> v. Boutiques </a:t>
            </a:r>
            <a:r>
              <a:rPr lang="en-US" sz="3300" i="1" dirty="0" err="1">
                <a:solidFill>
                  <a:srgbClr val="00B0F0"/>
                </a:solidFill>
              </a:rPr>
              <a:t>Cliquot</a:t>
            </a:r>
            <a:r>
              <a:rPr lang="en-US" sz="3300" i="1" dirty="0">
                <a:solidFill>
                  <a:srgbClr val="00B0F0"/>
                </a:solidFill>
              </a:rPr>
              <a:t> </a:t>
            </a:r>
            <a:r>
              <a:rPr lang="en-US" sz="3300" dirty="0">
                <a:solidFill>
                  <a:schemeClr val="bg1"/>
                </a:solidFill>
              </a:rPr>
              <a:t>(SCC, 2006)</a:t>
            </a:r>
          </a:p>
          <a:p>
            <a:pPr marL="0" indent="0">
              <a:lnSpc>
                <a:spcPct val="120000"/>
              </a:lnSpc>
              <a:buFont typeface="Arial" panose="020B0604020202020204" pitchFamily="34" charset="0"/>
              <a:buNone/>
              <a:defRPr/>
            </a:pPr>
            <a:r>
              <a:rPr lang="en-CA" sz="3300" dirty="0">
                <a:solidFill>
                  <a:schemeClr val="bg1"/>
                </a:solidFill>
              </a:rPr>
              <a:t>Likelihood of depreciation </a:t>
            </a:r>
            <a:r>
              <a:rPr lang="en-CA" sz="3300" dirty="0">
                <a:solidFill>
                  <a:srgbClr val="FF0000"/>
                </a:solidFill>
              </a:rPr>
              <a:t>(</a:t>
            </a:r>
            <a:r>
              <a:rPr lang="en-CA" sz="3300" dirty="0">
                <a:solidFill>
                  <a:schemeClr val="bg1"/>
                </a:solidFill>
              </a:rPr>
              <a:t>con’d</a:t>
            </a:r>
            <a:r>
              <a:rPr lang="en-CA" sz="3300" dirty="0">
                <a:solidFill>
                  <a:srgbClr val="FF0000"/>
                </a:solidFill>
              </a:rPr>
              <a:t>)</a:t>
            </a:r>
          </a:p>
          <a:p>
            <a:pPr lvl="1">
              <a:lnSpc>
                <a:spcPct val="120000"/>
              </a:lnSpc>
              <a:buFont typeface="Courier New" panose="02070309020205020404" pitchFamily="49" charset="0"/>
              <a:buChar char="o"/>
              <a:defRPr/>
            </a:pPr>
            <a:r>
              <a:rPr lang="en-CA" sz="3300" dirty="0">
                <a:solidFill>
                  <a:srgbClr val="FFFF00"/>
                </a:solidFill>
              </a:rPr>
              <a:t>Disparagement or tarnishing of a TM is where the Defendant creates negative association for the mark</a:t>
            </a:r>
            <a:r>
              <a:rPr lang="en-CA" sz="3300" dirty="0">
                <a:solidFill>
                  <a:schemeClr val="bg1"/>
                </a:solidFill>
              </a:rPr>
              <a:t>.</a:t>
            </a:r>
          </a:p>
          <a:p>
            <a:pPr lvl="2">
              <a:lnSpc>
                <a:spcPct val="120000"/>
              </a:lnSpc>
              <a:buFont typeface="Wingdings" pitchFamily="2" charset="2"/>
              <a:buChar char="§"/>
              <a:defRPr/>
            </a:pPr>
            <a:r>
              <a:rPr lang="en-CA" sz="3300" dirty="0">
                <a:solidFill>
                  <a:schemeClr val="bg1"/>
                </a:solidFill>
              </a:rPr>
              <a:t>Thurlow J. considered this was the case in the </a:t>
            </a:r>
            <a:r>
              <a:rPr lang="en-CA" sz="3300" i="1" u="sng" dirty="0">
                <a:solidFill>
                  <a:schemeClr val="bg1"/>
                </a:solidFill>
              </a:rPr>
              <a:t>Clairol</a:t>
            </a:r>
            <a:r>
              <a:rPr lang="en-CA" sz="3300" dirty="0">
                <a:solidFill>
                  <a:schemeClr val="bg1"/>
                </a:solidFill>
              </a:rPr>
              <a:t> case</a:t>
            </a:r>
          </a:p>
          <a:p>
            <a:pPr lvl="2">
              <a:lnSpc>
                <a:spcPct val="120000"/>
              </a:lnSpc>
              <a:buFont typeface="Wingdings" pitchFamily="2" charset="2"/>
              <a:buChar char="§"/>
              <a:defRPr/>
            </a:pPr>
            <a:r>
              <a:rPr lang="en-CA" sz="3300" dirty="0">
                <a:solidFill>
                  <a:schemeClr val="bg1"/>
                </a:solidFill>
              </a:rPr>
              <a:t>Examples given was </a:t>
            </a:r>
            <a:r>
              <a:rPr lang="en-CA" sz="3300" i="1" dirty="0">
                <a:solidFill>
                  <a:srgbClr val="00B0F0"/>
                </a:solidFill>
              </a:rPr>
              <a:t>Dallas Cowboy Cheerleaders Inc. v. Pussycat Cinema Ltd.  </a:t>
            </a:r>
            <a:r>
              <a:rPr lang="en-CA" sz="3300" dirty="0">
                <a:solidFill>
                  <a:schemeClr val="bg1"/>
                </a:solidFill>
              </a:rPr>
              <a:t>as well as other cases involving sexually explicit or pornographic businesses in the US [para. 66]</a:t>
            </a:r>
          </a:p>
          <a:p>
            <a:pPr lvl="1">
              <a:lnSpc>
                <a:spcPct val="120000"/>
              </a:lnSpc>
              <a:buFont typeface="Courier New" panose="02070309020205020404" pitchFamily="49" charset="0"/>
              <a:buChar char="o"/>
              <a:defRPr/>
            </a:pPr>
            <a:r>
              <a:rPr lang="en-CA" sz="3300" dirty="0">
                <a:solidFill>
                  <a:srgbClr val="FFFF00"/>
                </a:solidFill>
              </a:rPr>
              <a:t>Depreciation not limited to BLURRING and TARNISHMENT in Canada. </a:t>
            </a:r>
            <a:r>
              <a:rPr lang="en-CA" sz="3300" b="1" dirty="0">
                <a:solidFill>
                  <a:srgbClr val="FF0000"/>
                </a:solidFill>
              </a:rPr>
              <a:t>It is not enough to show that depreciation COULD occur – must prove that it’s LIKLELY to occur. </a:t>
            </a:r>
          </a:p>
          <a:p>
            <a:pPr>
              <a:lnSpc>
                <a:spcPct val="120000"/>
              </a:lnSpc>
              <a:defRPr/>
            </a:pPr>
            <a:r>
              <a:rPr lang="en-CA" sz="3300" dirty="0">
                <a:solidFill>
                  <a:schemeClr val="bg1"/>
                </a:solidFill>
              </a:rPr>
              <a:t>In this case the Court found that a casual consumer would not associate the name of the respondents’ stores with the house of Veuve </a:t>
            </a:r>
            <a:r>
              <a:rPr lang="en-CA" sz="3300" dirty="0" err="1">
                <a:solidFill>
                  <a:schemeClr val="bg1"/>
                </a:solidFill>
              </a:rPr>
              <a:t>Clicquot</a:t>
            </a:r>
            <a:r>
              <a:rPr lang="en-CA" sz="3300" dirty="0">
                <a:solidFill>
                  <a:schemeClr val="bg1"/>
                </a:solidFill>
              </a:rPr>
              <a:t>. Accordingly, the necessary elements for a s. 22 depreciation claim were not established. </a:t>
            </a:r>
          </a:p>
          <a:p>
            <a:pPr>
              <a:defRPr/>
            </a:pPr>
            <a:endParaRPr lang="en-US" dirty="0"/>
          </a:p>
        </p:txBody>
      </p:sp>
      <p:sp>
        <p:nvSpPr>
          <p:cNvPr id="408579" name="Slide Number Placeholder 3">
            <a:extLst>
              <a:ext uri="{FF2B5EF4-FFF2-40B4-BE49-F238E27FC236}">
                <a16:creationId xmlns:a16="http://schemas.microsoft.com/office/drawing/2014/main" id="{77583734-CA53-5BB1-F472-41375883195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E243706-2145-6A41-9A4C-EC18C9CE9EDC}"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269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descr="A document with text on it&#10;&#10;Description automatically generated">
            <a:extLst>
              <a:ext uri="{FF2B5EF4-FFF2-40B4-BE49-F238E27FC236}">
                <a16:creationId xmlns:a16="http://schemas.microsoft.com/office/drawing/2014/main" id="{06826FA7-7BB7-4ED5-65E1-1DAAF6EAF91D}"/>
              </a:ext>
            </a:extLst>
          </p:cNvPr>
          <p:cNvPicPr>
            <a:picLocks noChangeAspect="1"/>
          </p:cNvPicPr>
          <p:nvPr/>
        </p:nvPicPr>
        <p:blipFill>
          <a:blip r:embed="rId2"/>
          <a:stretch>
            <a:fillRect/>
          </a:stretch>
        </p:blipFill>
        <p:spPr>
          <a:xfrm>
            <a:off x="2281056" y="138805"/>
            <a:ext cx="4581888" cy="4865889"/>
          </a:xfrm>
          <a:prstGeom prst="rect">
            <a:avLst/>
          </a:prstGeom>
        </p:spPr>
      </p:pic>
    </p:spTree>
    <p:extLst>
      <p:ext uri="{BB962C8B-B14F-4D97-AF65-F5344CB8AC3E}">
        <p14:creationId xmlns:p14="http://schemas.microsoft.com/office/powerpoint/2010/main" val="52763305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7E9CC1-997C-CFAB-13AA-C285631AE0D0}"/>
              </a:ext>
            </a:extLst>
          </p:cNvPr>
          <p:cNvSpPr>
            <a:spLocks noGrp="1"/>
          </p:cNvSpPr>
          <p:nvPr>
            <p:ph type="title"/>
          </p:nvPr>
        </p:nvSpPr>
        <p:spPr>
          <a:xfrm>
            <a:off x="179388" y="123825"/>
            <a:ext cx="8785225" cy="719138"/>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DA6D89DE-3C21-6519-CA40-E21768EA30FA}"/>
              </a:ext>
            </a:extLst>
          </p:cNvPr>
          <p:cNvSpPr>
            <a:spLocks noGrp="1"/>
          </p:cNvSpPr>
          <p:nvPr>
            <p:ph idx="1"/>
          </p:nvPr>
        </p:nvSpPr>
        <p:spPr>
          <a:xfrm>
            <a:off x="179388" y="1131888"/>
            <a:ext cx="8785225" cy="3690937"/>
          </a:xfrm>
        </p:spPr>
        <p:txBody>
          <a:bodyPr>
            <a:normAutofit/>
          </a:bodyPr>
          <a:lstStyle/>
          <a:p>
            <a:pPr marL="0" indent="0">
              <a:buFont typeface="Arial" panose="020B0604020202020204" pitchFamily="34" charset="0"/>
              <a:buNone/>
              <a:defRPr/>
            </a:pPr>
            <a:r>
              <a:rPr lang="en-CA" sz="1800" b="1" dirty="0">
                <a:solidFill>
                  <a:srgbClr val="FFFF00"/>
                </a:solidFill>
              </a:rPr>
              <a:t>Conclusion on s. 19</a:t>
            </a:r>
            <a:r>
              <a:rPr lang="en-CA" sz="1800" b="1" dirty="0">
                <a:solidFill>
                  <a:srgbClr val="FF0000"/>
                </a:solidFill>
              </a:rPr>
              <a:t>,</a:t>
            </a:r>
            <a:r>
              <a:rPr lang="en-CA" sz="1800" b="1" dirty="0">
                <a:solidFill>
                  <a:srgbClr val="FFFF00"/>
                </a:solidFill>
              </a:rPr>
              <a:t> 20</a:t>
            </a:r>
            <a:r>
              <a:rPr lang="en-CA" sz="1800" b="1" dirty="0">
                <a:solidFill>
                  <a:srgbClr val="FF0000"/>
                </a:solidFill>
              </a:rPr>
              <a:t>,</a:t>
            </a:r>
            <a:r>
              <a:rPr lang="en-CA" sz="1800" b="1" dirty="0">
                <a:solidFill>
                  <a:srgbClr val="FFFF00"/>
                </a:solidFill>
              </a:rPr>
              <a:t> 22</a:t>
            </a:r>
            <a:endParaRPr lang="en-CA" sz="1800" dirty="0">
              <a:solidFill>
                <a:srgbClr val="FFFF00"/>
              </a:solidFill>
            </a:endParaRPr>
          </a:p>
          <a:p>
            <a:pPr>
              <a:defRPr/>
            </a:pPr>
            <a:r>
              <a:rPr lang="en-CA" sz="1800" dirty="0">
                <a:solidFill>
                  <a:schemeClr val="bg1"/>
                </a:solidFill>
              </a:rPr>
              <a:t>In these cases, we see the </a:t>
            </a:r>
            <a:r>
              <a:rPr lang="en-CA" sz="1800" dirty="0">
                <a:solidFill>
                  <a:srgbClr val="FFFF00"/>
                </a:solidFill>
              </a:rPr>
              <a:t>Courts interpreting s. 19, 20, 22 in a narrow fashion</a:t>
            </a:r>
            <a:r>
              <a:rPr lang="en-CA" sz="1800" dirty="0">
                <a:solidFill>
                  <a:schemeClr val="bg1"/>
                </a:solidFill>
              </a:rPr>
              <a:t>, restricting the ambit of the sections to the context of commercial competition. </a:t>
            </a:r>
          </a:p>
          <a:p>
            <a:pPr>
              <a:defRPr/>
            </a:pPr>
            <a:r>
              <a:rPr lang="en-CA" sz="1800" dirty="0">
                <a:solidFill>
                  <a:srgbClr val="FFFF00"/>
                </a:solidFill>
              </a:rPr>
              <a:t>This leaves magazines, unions, and individuals generally free to criticize companies without the fear of trade-mark consequences</a:t>
            </a:r>
            <a:r>
              <a:rPr lang="en-CA" sz="1800" dirty="0">
                <a:solidFill>
                  <a:schemeClr val="bg1"/>
                </a:solidFill>
              </a:rPr>
              <a:t>. The courts are reluctant to use TM law to shut down the ability of people to protest.</a:t>
            </a:r>
          </a:p>
          <a:p>
            <a:pPr>
              <a:defRPr/>
            </a:pPr>
            <a:r>
              <a:rPr lang="en-CA" sz="1800" dirty="0">
                <a:solidFill>
                  <a:schemeClr val="bg1"/>
                </a:solidFill>
              </a:rPr>
              <a:t>In </a:t>
            </a:r>
            <a:r>
              <a:rPr lang="en-CA" sz="1800" i="1" dirty="0">
                <a:solidFill>
                  <a:srgbClr val="00B0F0"/>
                </a:solidFill>
              </a:rPr>
              <a:t>Clairol</a:t>
            </a:r>
            <a:r>
              <a:rPr lang="en-CA" sz="1800" dirty="0">
                <a:solidFill>
                  <a:schemeClr val="bg1"/>
                </a:solidFill>
              </a:rPr>
              <a:t>, when court talks about goodwill, </a:t>
            </a:r>
            <a:r>
              <a:rPr lang="en-CA" sz="1800" dirty="0">
                <a:solidFill>
                  <a:srgbClr val="FFFF00"/>
                </a:solidFill>
              </a:rPr>
              <a:t>depreciation is found on basis that customers will be diverted </a:t>
            </a:r>
            <a:r>
              <a:rPr lang="en-CA" sz="1800" dirty="0">
                <a:solidFill>
                  <a:schemeClr val="bg1"/>
                </a:solidFill>
              </a:rPr>
              <a:t>to the opposing party (appropriated) as opposed to simply driven away. </a:t>
            </a:r>
          </a:p>
          <a:p>
            <a:pPr>
              <a:defRPr/>
            </a:pPr>
            <a:r>
              <a:rPr lang="en-CA" sz="1800" dirty="0">
                <a:solidFill>
                  <a:srgbClr val="FF0000"/>
                </a:solidFill>
              </a:rPr>
              <a:t>Absent a commercially competitive context </a:t>
            </a:r>
            <a:r>
              <a:rPr lang="en-CA" sz="1800" dirty="0">
                <a:solidFill>
                  <a:srgbClr val="FFFF00"/>
                </a:solidFill>
              </a:rPr>
              <a:t>it is much less likely that there will be depreciation in the value of goodwill</a:t>
            </a:r>
            <a:r>
              <a:rPr lang="en-CA" sz="1800" dirty="0">
                <a:solidFill>
                  <a:schemeClr val="bg1"/>
                </a:solidFill>
              </a:rPr>
              <a:t>. Other parties are not taking goodwill away for their own use.</a:t>
            </a:r>
          </a:p>
          <a:p>
            <a:pPr>
              <a:defRPr/>
            </a:pPr>
            <a:endParaRPr lang="en-US" dirty="0"/>
          </a:p>
        </p:txBody>
      </p:sp>
      <p:sp>
        <p:nvSpPr>
          <p:cNvPr id="410627" name="Slide Number Placeholder 3">
            <a:extLst>
              <a:ext uri="{FF2B5EF4-FFF2-40B4-BE49-F238E27FC236}">
                <a16:creationId xmlns:a16="http://schemas.microsoft.com/office/drawing/2014/main" id="{A0CCADD1-0C6C-1850-A55A-1EBE2C0C51F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B0F818B-413D-5A4B-911A-DFB0833A711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270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newspaper&#10;&#10;Description automatically generated">
            <a:extLst>
              <a:ext uri="{FF2B5EF4-FFF2-40B4-BE49-F238E27FC236}">
                <a16:creationId xmlns:a16="http://schemas.microsoft.com/office/drawing/2014/main" id="{B254FEF2-F4ED-3DD5-8249-2F5E10AA6B91}"/>
              </a:ext>
            </a:extLst>
          </p:cNvPr>
          <p:cNvPicPr>
            <a:picLocks noChangeAspect="1"/>
          </p:cNvPicPr>
          <p:nvPr/>
        </p:nvPicPr>
        <p:blipFill>
          <a:blip r:embed="rId2"/>
          <a:stretch>
            <a:fillRect/>
          </a:stretch>
        </p:blipFill>
        <p:spPr>
          <a:xfrm>
            <a:off x="2809860" y="61739"/>
            <a:ext cx="3524280" cy="5020022"/>
          </a:xfrm>
          <a:prstGeom prst="rect">
            <a:avLst/>
          </a:prstGeom>
        </p:spPr>
      </p:pic>
    </p:spTree>
    <p:extLst>
      <p:ext uri="{BB962C8B-B14F-4D97-AF65-F5344CB8AC3E}">
        <p14:creationId xmlns:p14="http://schemas.microsoft.com/office/powerpoint/2010/main" val="393562865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text&#10;&#10;Description automatically generated">
            <a:extLst>
              <a:ext uri="{FF2B5EF4-FFF2-40B4-BE49-F238E27FC236}">
                <a16:creationId xmlns:a16="http://schemas.microsoft.com/office/drawing/2014/main" id="{429F364D-8183-6CC1-E1CF-F9B95C4A1329}"/>
              </a:ext>
            </a:extLst>
          </p:cNvPr>
          <p:cNvPicPr>
            <a:picLocks noChangeAspect="1"/>
          </p:cNvPicPr>
          <p:nvPr/>
        </p:nvPicPr>
        <p:blipFill>
          <a:blip r:embed="rId2"/>
          <a:stretch>
            <a:fillRect/>
          </a:stretch>
        </p:blipFill>
        <p:spPr>
          <a:xfrm>
            <a:off x="2609314" y="87474"/>
            <a:ext cx="3925371" cy="4968552"/>
          </a:xfrm>
          <a:prstGeom prst="rect">
            <a:avLst/>
          </a:prstGeom>
        </p:spPr>
      </p:pic>
    </p:spTree>
    <p:extLst>
      <p:ext uri="{BB962C8B-B14F-4D97-AF65-F5344CB8AC3E}">
        <p14:creationId xmlns:p14="http://schemas.microsoft.com/office/powerpoint/2010/main" val="256714767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on it&#10;&#10;Description automatically generated">
            <a:extLst>
              <a:ext uri="{FF2B5EF4-FFF2-40B4-BE49-F238E27FC236}">
                <a16:creationId xmlns:a16="http://schemas.microsoft.com/office/drawing/2014/main" id="{8704B3BD-586E-8BCA-E878-05E3C3C7953A}"/>
              </a:ext>
            </a:extLst>
          </p:cNvPr>
          <p:cNvPicPr>
            <a:picLocks noChangeAspect="1"/>
          </p:cNvPicPr>
          <p:nvPr/>
        </p:nvPicPr>
        <p:blipFill>
          <a:blip r:embed="rId2"/>
          <a:stretch>
            <a:fillRect/>
          </a:stretch>
        </p:blipFill>
        <p:spPr>
          <a:xfrm>
            <a:off x="2680789" y="118078"/>
            <a:ext cx="3782421" cy="4907343"/>
          </a:xfrm>
          <a:prstGeom prst="rect">
            <a:avLst/>
          </a:prstGeom>
        </p:spPr>
      </p:pic>
    </p:spTree>
    <p:extLst>
      <p:ext uri="{BB962C8B-B14F-4D97-AF65-F5344CB8AC3E}">
        <p14:creationId xmlns:p14="http://schemas.microsoft.com/office/powerpoint/2010/main" val="206706857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BF965-4976-958C-F02F-4848FD16C6E4}"/>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itle 1">
            <a:extLst>
              <a:ext uri="{FF2B5EF4-FFF2-40B4-BE49-F238E27FC236}">
                <a16:creationId xmlns:a16="http://schemas.microsoft.com/office/drawing/2014/main" id="{136A39AD-8BF9-24E7-61A0-5A42C603424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13698" name="Content Placeholder 3" descr="Crystal_Project_pause-queue.png">
            <a:extLst>
              <a:ext uri="{FF2B5EF4-FFF2-40B4-BE49-F238E27FC236}">
                <a16:creationId xmlns:a16="http://schemas.microsoft.com/office/drawing/2014/main" id="{957171C5-0106-7BDF-8E78-2663011FBFAF}"/>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99" name="Content Placeholder 3" descr="Crystal_Project_pause-queue.png">
            <a:extLst>
              <a:ext uri="{FF2B5EF4-FFF2-40B4-BE49-F238E27FC236}">
                <a16:creationId xmlns:a16="http://schemas.microsoft.com/office/drawing/2014/main" id="{D28AFCF7-8D4A-F3EC-7C6F-FED0D7243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Title 5">
            <a:extLst>
              <a:ext uri="{FF2B5EF4-FFF2-40B4-BE49-F238E27FC236}">
                <a16:creationId xmlns:a16="http://schemas.microsoft.com/office/drawing/2014/main" id="{013C3691-6D3A-9F80-A01C-125432383D7D}"/>
              </a:ext>
            </a:extLst>
          </p:cNvPr>
          <p:cNvSpPr>
            <a:spLocks noGrp="1" noChangeArrowheads="1"/>
          </p:cNvSpPr>
          <p:nvPr>
            <p:ph type="title"/>
          </p:nvPr>
        </p:nvSpPr>
        <p:spPr bwMode="auto">
          <a:xfrm>
            <a:off x="868363" y="195263"/>
            <a:ext cx="7407275" cy="836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Remedies</a:t>
            </a:r>
            <a:r>
              <a:rPr lang="en-US" altLang="en-US" b="1"/>
              <a:t>	</a:t>
            </a:r>
          </a:p>
        </p:txBody>
      </p:sp>
      <p:sp>
        <p:nvSpPr>
          <p:cNvPr id="414722" name="Slide Number Placeholder 3">
            <a:extLst>
              <a:ext uri="{FF2B5EF4-FFF2-40B4-BE49-F238E27FC236}">
                <a16:creationId xmlns:a16="http://schemas.microsoft.com/office/drawing/2014/main" id="{A8FBC4EC-3F2C-098E-5836-BF4EC7D86B1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6D416D6-D2E4-7B48-A819-49B4201081A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276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414723" name="Picture 2" descr="A picture containing text, book&#10;&#10;Description automatically generated">
            <a:extLst>
              <a:ext uri="{FF2B5EF4-FFF2-40B4-BE49-F238E27FC236}">
                <a16:creationId xmlns:a16="http://schemas.microsoft.com/office/drawing/2014/main" id="{87062208-727A-6B08-DFE7-7957E9B29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347788"/>
            <a:ext cx="3321050"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EDFFC5-BD7B-13E9-ED0D-29D4207E4A22}"/>
              </a:ext>
            </a:extLst>
          </p:cNvPr>
          <p:cNvSpPr>
            <a:spLocks noGrp="1"/>
          </p:cNvSpPr>
          <p:nvPr>
            <p:ph type="title"/>
          </p:nvPr>
        </p:nvSpPr>
        <p:spPr>
          <a:xfrm>
            <a:off x="1485900" y="106363"/>
            <a:ext cx="6172200" cy="50800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 </a:t>
            </a:r>
            <a:r>
              <a:rPr lang="en-US" b="1" dirty="0"/>
              <a:t>	</a:t>
            </a:r>
          </a:p>
        </p:txBody>
      </p:sp>
      <p:sp>
        <p:nvSpPr>
          <p:cNvPr id="2" name="Content Placeholder 1">
            <a:extLst>
              <a:ext uri="{FF2B5EF4-FFF2-40B4-BE49-F238E27FC236}">
                <a16:creationId xmlns:a16="http://schemas.microsoft.com/office/drawing/2014/main" id="{3B9CB3B0-4C56-1004-743A-D843B7E056B3}"/>
              </a:ext>
            </a:extLst>
          </p:cNvPr>
          <p:cNvSpPr>
            <a:spLocks noGrp="1"/>
          </p:cNvSpPr>
          <p:nvPr>
            <p:ph idx="1"/>
          </p:nvPr>
        </p:nvSpPr>
        <p:spPr>
          <a:xfrm>
            <a:off x="287338" y="915988"/>
            <a:ext cx="8569325" cy="3959225"/>
          </a:xfrm>
        </p:spPr>
        <p:txBody>
          <a:bodyPr>
            <a:noAutofit/>
          </a:bodyPr>
          <a:lstStyle/>
          <a:p>
            <a:pPr marL="0" indent="0">
              <a:buFont typeface="Arial" panose="020B0604020202020204" pitchFamily="34" charset="0"/>
              <a:buNone/>
              <a:defRPr/>
            </a:pPr>
            <a:r>
              <a:rPr lang="en-US" sz="1800" b="1" dirty="0">
                <a:solidFill>
                  <a:srgbClr val="FFFF00"/>
                </a:solidFill>
              </a:rPr>
              <a:t>Remedies</a:t>
            </a:r>
          </a:p>
          <a:p>
            <a:pPr>
              <a:defRPr/>
            </a:pPr>
            <a:r>
              <a:rPr lang="en-US" sz="1800" dirty="0">
                <a:solidFill>
                  <a:schemeClr val="bg1"/>
                </a:solidFill>
              </a:rPr>
              <a:t>See s. 53.2 (read together w. s. 2, “</a:t>
            </a:r>
            <a:r>
              <a:rPr lang="en-US" sz="1800" dirty="0">
                <a:solidFill>
                  <a:srgbClr val="FFFF00"/>
                </a:solidFill>
              </a:rPr>
              <a:t>interested person</a:t>
            </a:r>
            <a:r>
              <a:rPr lang="en-US" sz="1800" dirty="0">
                <a:solidFill>
                  <a:schemeClr val="bg1"/>
                </a:solidFill>
              </a:rPr>
              <a:t>”)</a:t>
            </a:r>
          </a:p>
          <a:p>
            <a:pPr>
              <a:defRPr/>
            </a:pPr>
            <a:r>
              <a:rPr lang="en-US" sz="1800" dirty="0">
                <a:solidFill>
                  <a:srgbClr val="FFFF00"/>
                </a:solidFill>
              </a:rPr>
              <a:t>Including</a:t>
            </a:r>
            <a:r>
              <a:rPr lang="en-US" sz="1800" dirty="0">
                <a:solidFill>
                  <a:srgbClr val="FF0000"/>
                </a:solidFill>
              </a:rPr>
              <a:t>:</a:t>
            </a:r>
          </a:p>
          <a:p>
            <a:pPr marL="728663" lvl="1" indent="-342900">
              <a:buFont typeface="+mj-lt"/>
              <a:buAutoNum type="arabicPeriod"/>
              <a:defRPr/>
            </a:pPr>
            <a:r>
              <a:rPr lang="en-US" sz="1800" dirty="0">
                <a:solidFill>
                  <a:srgbClr val="FFFF00"/>
                </a:solidFill>
              </a:rPr>
              <a:t>Injunctions</a:t>
            </a:r>
            <a:r>
              <a:rPr lang="en-US" sz="1800" dirty="0">
                <a:solidFill>
                  <a:schemeClr val="bg1"/>
                </a:solidFill>
              </a:rPr>
              <a:t> (interlocutory or permanent)</a:t>
            </a:r>
          </a:p>
          <a:p>
            <a:pPr marL="728663" lvl="1" indent="-342900">
              <a:buFont typeface="+mj-lt"/>
              <a:buAutoNum type="arabicPeriod"/>
              <a:defRPr/>
            </a:pPr>
            <a:r>
              <a:rPr lang="en-US" sz="1800" dirty="0">
                <a:solidFill>
                  <a:srgbClr val="FFFF00"/>
                </a:solidFill>
              </a:rPr>
              <a:t>Damages</a:t>
            </a:r>
            <a:r>
              <a:rPr lang="en-US" sz="1800" dirty="0">
                <a:solidFill>
                  <a:schemeClr val="bg1"/>
                </a:solidFill>
              </a:rPr>
              <a:t> compensating for lost sales, damage to goodwill, loss of control of reputation</a:t>
            </a:r>
          </a:p>
          <a:p>
            <a:pPr marL="728663" lvl="1" indent="-342900">
              <a:buFont typeface="+mj-lt"/>
              <a:buAutoNum type="arabicPeriod"/>
              <a:defRPr/>
            </a:pPr>
            <a:r>
              <a:rPr lang="en-US" sz="1800" dirty="0">
                <a:solidFill>
                  <a:schemeClr val="bg1"/>
                </a:solidFill>
              </a:rPr>
              <a:t>Accounting of </a:t>
            </a:r>
            <a:r>
              <a:rPr lang="en-US" sz="1800" dirty="0">
                <a:solidFill>
                  <a:srgbClr val="FFFF00"/>
                </a:solidFill>
              </a:rPr>
              <a:t>profits</a:t>
            </a:r>
            <a:r>
              <a:rPr lang="en-US" sz="1800" dirty="0">
                <a:solidFill>
                  <a:schemeClr val="bg1"/>
                </a:solidFill>
              </a:rPr>
              <a:t> (alternative to damages)</a:t>
            </a:r>
          </a:p>
          <a:p>
            <a:pPr marL="728663" lvl="1" indent="-342900">
              <a:buFont typeface="+mj-lt"/>
              <a:buAutoNum type="arabicPeriod"/>
              <a:defRPr/>
            </a:pPr>
            <a:r>
              <a:rPr lang="en-US" sz="1800" dirty="0">
                <a:solidFill>
                  <a:srgbClr val="FFFF00"/>
                </a:solidFill>
              </a:rPr>
              <a:t>Destruction of </a:t>
            </a:r>
            <a:r>
              <a:rPr lang="en-US" sz="1800" dirty="0">
                <a:solidFill>
                  <a:schemeClr val="bg1"/>
                </a:solidFill>
              </a:rPr>
              <a:t>offending </a:t>
            </a:r>
            <a:r>
              <a:rPr lang="en-US" sz="1800" dirty="0">
                <a:solidFill>
                  <a:srgbClr val="FFFF00"/>
                </a:solidFill>
              </a:rPr>
              <a:t>materials</a:t>
            </a:r>
          </a:p>
          <a:p>
            <a:pPr marL="728663" lvl="1" indent="-342900">
              <a:buFont typeface="+mj-lt"/>
              <a:buAutoNum type="arabicPeriod"/>
              <a:defRPr/>
            </a:pPr>
            <a:r>
              <a:rPr lang="en-US" sz="1800" dirty="0">
                <a:solidFill>
                  <a:srgbClr val="FFFF00"/>
                </a:solidFill>
              </a:rPr>
              <a:t>Removal of mark </a:t>
            </a:r>
            <a:r>
              <a:rPr lang="en-US" sz="1800" dirty="0">
                <a:solidFill>
                  <a:schemeClr val="bg1"/>
                </a:solidFill>
              </a:rPr>
              <a:t>from wares</a:t>
            </a:r>
          </a:p>
          <a:p>
            <a:pPr marL="728663" lvl="1" indent="-342900">
              <a:buFont typeface="+mj-lt"/>
              <a:buAutoNum type="arabicPeriod"/>
              <a:defRPr/>
            </a:pPr>
            <a:r>
              <a:rPr lang="en-US" sz="1800" dirty="0">
                <a:solidFill>
                  <a:srgbClr val="FFFF00"/>
                </a:solidFill>
              </a:rPr>
              <a:t>Concealment of mark </a:t>
            </a:r>
            <a:r>
              <a:rPr lang="en-US" sz="1800" dirty="0">
                <a:solidFill>
                  <a:schemeClr val="bg1"/>
                </a:solidFill>
              </a:rPr>
              <a:t>on wares</a:t>
            </a:r>
          </a:p>
          <a:p>
            <a:pPr marL="728663" lvl="1" indent="-342900">
              <a:buFont typeface="+mj-lt"/>
              <a:buAutoNum type="arabicPeriod"/>
              <a:defRPr/>
            </a:pPr>
            <a:r>
              <a:rPr lang="en-US" sz="1800" dirty="0">
                <a:solidFill>
                  <a:srgbClr val="FFFF00"/>
                </a:solidFill>
              </a:rPr>
              <a:t>Punitive damages </a:t>
            </a:r>
            <a:r>
              <a:rPr lang="en-US" sz="1800" dirty="0">
                <a:solidFill>
                  <a:schemeClr val="bg1"/>
                </a:solidFill>
              </a:rPr>
              <a:t>(in certain circumstances)</a:t>
            </a:r>
          </a:p>
        </p:txBody>
      </p:sp>
      <p:sp>
        <p:nvSpPr>
          <p:cNvPr id="416771" name="Slide Number Placeholder 3">
            <a:extLst>
              <a:ext uri="{FF2B5EF4-FFF2-40B4-BE49-F238E27FC236}">
                <a16:creationId xmlns:a16="http://schemas.microsoft.com/office/drawing/2014/main" id="{6888910F-0AFD-BF7A-ACD1-40518431F8B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EFF0678-8C4A-1C4B-A665-E23E72C3E36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277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AAED7A-1BAF-CB5C-333E-E5ED4F0F00EE}"/>
              </a:ext>
            </a:extLst>
          </p:cNvPr>
          <p:cNvSpPr>
            <a:spLocks noGrp="1"/>
          </p:cNvSpPr>
          <p:nvPr>
            <p:ph type="title"/>
          </p:nvPr>
        </p:nvSpPr>
        <p:spPr>
          <a:xfrm>
            <a:off x="1485900" y="71438"/>
            <a:ext cx="6172200" cy="550862"/>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 </a:t>
            </a:r>
            <a:r>
              <a:rPr lang="en-US" b="1" dirty="0"/>
              <a:t>	</a:t>
            </a:r>
          </a:p>
        </p:txBody>
      </p:sp>
      <p:sp>
        <p:nvSpPr>
          <p:cNvPr id="2" name="Content Placeholder 1">
            <a:extLst>
              <a:ext uri="{FF2B5EF4-FFF2-40B4-BE49-F238E27FC236}">
                <a16:creationId xmlns:a16="http://schemas.microsoft.com/office/drawing/2014/main" id="{ABD67CF7-0367-E371-5251-7D8AAA02FE42}"/>
              </a:ext>
            </a:extLst>
          </p:cNvPr>
          <p:cNvSpPr>
            <a:spLocks noGrp="1"/>
          </p:cNvSpPr>
          <p:nvPr>
            <p:ph idx="1"/>
          </p:nvPr>
        </p:nvSpPr>
        <p:spPr>
          <a:xfrm>
            <a:off x="215900" y="915988"/>
            <a:ext cx="8712200" cy="4156075"/>
          </a:xfrm>
        </p:spPr>
        <p:txBody>
          <a:bodyPr>
            <a:normAutofit fontScale="40000" lnSpcReduction="20000"/>
          </a:bodyPr>
          <a:lstStyle/>
          <a:p>
            <a:pPr>
              <a:lnSpc>
                <a:spcPct val="110000"/>
              </a:lnSpc>
              <a:defRPr/>
            </a:pPr>
            <a:r>
              <a:rPr lang="en-CA" sz="3800" dirty="0">
                <a:solidFill>
                  <a:schemeClr val="bg1"/>
                </a:solidFill>
              </a:rPr>
              <a:t>The primary remedies provision in the TMA is s. 53.2. This provision needs to be read together with s. 2 – for the definition of an “interested person”. </a:t>
            </a:r>
          </a:p>
          <a:p>
            <a:pPr>
              <a:lnSpc>
                <a:spcPct val="110000"/>
              </a:lnSpc>
              <a:defRPr/>
            </a:pPr>
            <a:r>
              <a:rPr lang="en-CA" sz="3800" dirty="0">
                <a:solidFill>
                  <a:schemeClr val="bg1"/>
                </a:solidFill>
              </a:rPr>
              <a:t>Remedies available include:</a:t>
            </a:r>
          </a:p>
          <a:p>
            <a:pPr lvl="1">
              <a:lnSpc>
                <a:spcPct val="110000"/>
              </a:lnSpc>
              <a:buFont typeface="Courier New" panose="02070309020205020404" pitchFamily="49" charset="0"/>
              <a:buChar char="o"/>
              <a:defRPr/>
            </a:pPr>
            <a:r>
              <a:rPr lang="en-US" sz="4300" dirty="0">
                <a:solidFill>
                  <a:srgbClr val="FFFF00"/>
                </a:solidFill>
              </a:rPr>
              <a:t>Injunctions</a:t>
            </a:r>
            <a:r>
              <a:rPr lang="en-US" sz="4300" dirty="0">
                <a:solidFill>
                  <a:schemeClr val="bg1"/>
                </a:solidFill>
              </a:rPr>
              <a:t> (interlocutory or permanent)</a:t>
            </a:r>
            <a:endParaRPr lang="en-CA" sz="4300" dirty="0">
              <a:solidFill>
                <a:schemeClr val="bg1"/>
              </a:solidFill>
            </a:endParaRPr>
          </a:p>
          <a:p>
            <a:pPr lvl="1">
              <a:lnSpc>
                <a:spcPct val="110000"/>
              </a:lnSpc>
              <a:buFont typeface="Courier New" panose="02070309020205020404" pitchFamily="49" charset="0"/>
              <a:buChar char="o"/>
              <a:defRPr/>
            </a:pPr>
            <a:r>
              <a:rPr lang="en-US" sz="4300" b="1" dirty="0">
                <a:solidFill>
                  <a:srgbClr val="FF0000"/>
                </a:solidFill>
              </a:rPr>
              <a:t>Damages</a:t>
            </a:r>
            <a:endParaRPr lang="en-CA" sz="4300" b="1" dirty="0">
              <a:solidFill>
                <a:srgbClr val="FF0000"/>
              </a:solidFill>
            </a:endParaRPr>
          </a:p>
          <a:p>
            <a:pPr lvl="2">
              <a:lnSpc>
                <a:spcPct val="110000"/>
              </a:lnSpc>
              <a:buFont typeface="Wingdings" pitchFamily="2" charset="2"/>
              <a:buChar char="§"/>
              <a:defRPr/>
            </a:pPr>
            <a:r>
              <a:rPr lang="en-US" sz="4300" dirty="0">
                <a:solidFill>
                  <a:schemeClr val="bg1"/>
                </a:solidFill>
              </a:rPr>
              <a:t>To compensate for harm suffered:</a:t>
            </a:r>
            <a:endParaRPr lang="en-CA" sz="4300" dirty="0">
              <a:solidFill>
                <a:schemeClr val="bg1"/>
              </a:solidFill>
            </a:endParaRPr>
          </a:p>
          <a:p>
            <a:pPr lvl="3">
              <a:lnSpc>
                <a:spcPct val="110000"/>
              </a:lnSpc>
              <a:buFont typeface="Wingdings" pitchFamily="2" charset="2"/>
              <a:buChar char="q"/>
              <a:defRPr/>
            </a:pPr>
            <a:r>
              <a:rPr lang="en-US" sz="4300" dirty="0">
                <a:solidFill>
                  <a:schemeClr val="bg1"/>
                </a:solidFill>
              </a:rPr>
              <a:t>Lost sales</a:t>
            </a:r>
            <a:endParaRPr lang="en-CA" sz="4300" dirty="0">
              <a:solidFill>
                <a:schemeClr val="bg1"/>
              </a:solidFill>
            </a:endParaRPr>
          </a:p>
          <a:p>
            <a:pPr lvl="3">
              <a:lnSpc>
                <a:spcPct val="110000"/>
              </a:lnSpc>
              <a:buFont typeface="Wingdings" pitchFamily="2" charset="2"/>
              <a:buChar char="q"/>
              <a:defRPr/>
            </a:pPr>
            <a:r>
              <a:rPr lang="en-US" sz="4300" dirty="0">
                <a:solidFill>
                  <a:schemeClr val="bg1"/>
                </a:solidFill>
              </a:rPr>
              <a:t>Damage to goodwill</a:t>
            </a:r>
            <a:endParaRPr lang="en-CA" sz="4300" dirty="0">
              <a:solidFill>
                <a:schemeClr val="bg1"/>
              </a:solidFill>
            </a:endParaRPr>
          </a:p>
          <a:p>
            <a:pPr lvl="3">
              <a:lnSpc>
                <a:spcPct val="110000"/>
              </a:lnSpc>
              <a:buFont typeface="Wingdings" pitchFamily="2" charset="2"/>
              <a:buChar char="q"/>
              <a:defRPr/>
            </a:pPr>
            <a:r>
              <a:rPr lang="en-US" sz="4300" dirty="0">
                <a:solidFill>
                  <a:schemeClr val="bg1"/>
                </a:solidFill>
              </a:rPr>
              <a:t>Loss of control of reputation </a:t>
            </a:r>
            <a:endParaRPr lang="en-CA" sz="4300" dirty="0">
              <a:solidFill>
                <a:schemeClr val="bg1"/>
              </a:solidFill>
            </a:endParaRPr>
          </a:p>
          <a:p>
            <a:pPr lvl="1">
              <a:lnSpc>
                <a:spcPct val="110000"/>
              </a:lnSpc>
              <a:buFont typeface="Courier New" panose="02070309020205020404" pitchFamily="49" charset="0"/>
              <a:buChar char="o"/>
              <a:defRPr/>
            </a:pPr>
            <a:r>
              <a:rPr lang="en-US" sz="4300" b="1" dirty="0">
                <a:solidFill>
                  <a:srgbClr val="FFFF00"/>
                </a:solidFill>
              </a:rPr>
              <a:t>(</a:t>
            </a:r>
            <a:r>
              <a:rPr lang="en-US" sz="4300" b="1" dirty="0">
                <a:solidFill>
                  <a:srgbClr val="FF0000"/>
                </a:solidFill>
              </a:rPr>
              <a:t>or</a:t>
            </a:r>
            <a:r>
              <a:rPr lang="en-US" sz="4300" b="1" dirty="0">
                <a:solidFill>
                  <a:srgbClr val="FFFF00"/>
                </a:solidFill>
              </a:rPr>
              <a:t>)</a:t>
            </a:r>
            <a:r>
              <a:rPr lang="en-CA" sz="4300" b="1" dirty="0">
                <a:solidFill>
                  <a:srgbClr val="FF0000"/>
                </a:solidFill>
              </a:rPr>
              <a:t> </a:t>
            </a:r>
            <a:r>
              <a:rPr lang="en-US" sz="4300" b="1" dirty="0">
                <a:solidFill>
                  <a:srgbClr val="FF0000"/>
                </a:solidFill>
              </a:rPr>
              <a:t>Accounting of profits</a:t>
            </a:r>
            <a:endParaRPr lang="en-CA" sz="4300" b="1" dirty="0">
              <a:solidFill>
                <a:srgbClr val="FF0000"/>
              </a:solidFill>
            </a:endParaRPr>
          </a:p>
          <a:p>
            <a:pPr lvl="1">
              <a:lnSpc>
                <a:spcPct val="110000"/>
              </a:lnSpc>
              <a:buFont typeface="Courier New" panose="02070309020205020404" pitchFamily="49" charset="0"/>
              <a:buChar char="o"/>
              <a:defRPr/>
            </a:pPr>
            <a:r>
              <a:rPr lang="en-US" sz="4300" dirty="0">
                <a:solidFill>
                  <a:schemeClr val="bg1"/>
                </a:solidFill>
              </a:rPr>
              <a:t>Order for the </a:t>
            </a:r>
            <a:r>
              <a:rPr lang="en-US" sz="4300" dirty="0">
                <a:solidFill>
                  <a:srgbClr val="FFFF00"/>
                </a:solidFill>
              </a:rPr>
              <a:t>destruction or other disposition </a:t>
            </a:r>
            <a:r>
              <a:rPr lang="en-US" sz="4300" dirty="0">
                <a:solidFill>
                  <a:schemeClr val="bg1"/>
                </a:solidFill>
              </a:rPr>
              <a:t>of offending materials</a:t>
            </a:r>
            <a:endParaRPr lang="en-CA" sz="4300" dirty="0">
              <a:solidFill>
                <a:schemeClr val="bg1"/>
              </a:solidFill>
            </a:endParaRPr>
          </a:p>
          <a:p>
            <a:pPr lvl="1">
              <a:lnSpc>
                <a:spcPct val="110000"/>
              </a:lnSpc>
              <a:buFont typeface="Courier New" panose="02070309020205020404" pitchFamily="49" charset="0"/>
              <a:buChar char="o"/>
              <a:defRPr/>
            </a:pPr>
            <a:r>
              <a:rPr lang="en-US" sz="4300" dirty="0">
                <a:solidFill>
                  <a:srgbClr val="FFFF00"/>
                </a:solidFill>
              </a:rPr>
              <a:t>Removal of offending mark </a:t>
            </a:r>
            <a:r>
              <a:rPr lang="en-US" sz="4300" dirty="0">
                <a:solidFill>
                  <a:schemeClr val="bg1"/>
                </a:solidFill>
              </a:rPr>
              <a:t>from wares</a:t>
            </a:r>
            <a:endParaRPr lang="en-CA" sz="4300" dirty="0">
              <a:solidFill>
                <a:schemeClr val="bg1"/>
              </a:solidFill>
            </a:endParaRPr>
          </a:p>
          <a:p>
            <a:pPr lvl="1">
              <a:lnSpc>
                <a:spcPct val="110000"/>
              </a:lnSpc>
              <a:buFont typeface="Courier New" panose="02070309020205020404" pitchFamily="49" charset="0"/>
              <a:buChar char="o"/>
              <a:defRPr/>
            </a:pPr>
            <a:r>
              <a:rPr lang="en-US" sz="4300" dirty="0">
                <a:solidFill>
                  <a:schemeClr val="bg1"/>
                </a:solidFill>
              </a:rPr>
              <a:t>Permanent </a:t>
            </a:r>
            <a:r>
              <a:rPr lang="en-US" sz="4300" dirty="0">
                <a:solidFill>
                  <a:srgbClr val="FFFF00"/>
                </a:solidFill>
              </a:rPr>
              <a:t>concealment of mark </a:t>
            </a:r>
            <a:r>
              <a:rPr lang="en-US" sz="4300" dirty="0">
                <a:solidFill>
                  <a:schemeClr val="bg1"/>
                </a:solidFill>
              </a:rPr>
              <a:t>on wares</a:t>
            </a:r>
            <a:endParaRPr lang="en-CA" sz="4300" dirty="0">
              <a:solidFill>
                <a:schemeClr val="bg1"/>
              </a:solidFill>
            </a:endParaRPr>
          </a:p>
          <a:p>
            <a:pPr lvl="1">
              <a:lnSpc>
                <a:spcPct val="110000"/>
              </a:lnSpc>
              <a:buFont typeface="Courier New" panose="02070309020205020404" pitchFamily="49" charset="0"/>
              <a:buChar char="o"/>
              <a:defRPr/>
            </a:pPr>
            <a:r>
              <a:rPr lang="en-US" sz="4300" dirty="0">
                <a:solidFill>
                  <a:srgbClr val="FFFF00"/>
                </a:solidFill>
              </a:rPr>
              <a:t>Punitive damages </a:t>
            </a:r>
            <a:r>
              <a:rPr lang="en-US" sz="4300" dirty="0">
                <a:solidFill>
                  <a:schemeClr val="bg1"/>
                </a:solidFill>
              </a:rPr>
              <a:t>in certain circumstances</a:t>
            </a:r>
            <a:endParaRPr lang="en-CA" sz="4300"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418819" name="Slide Number Placeholder 3">
            <a:extLst>
              <a:ext uri="{FF2B5EF4-FFF2-40B4-BE49-F238E27FC236}">
                <a16:creationId xmlns:a16="http://schemas.microsoft.com/office/drawing/2014/main" id="{A8295EB9-F483-296A-8603-5161B9BB024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5564C19-363E-CD43-8CD4-6ABADD7DE94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278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itle 5">
            <a:extLst>
              <a:ext uri="{FF2B5EF4-FFF2-40B4-BE49-F238E27FC236}">
                <a16:creationId xmlns:a16="http://schemas.microsoft.com/office/drawing/2014/main" id="{DD1AA87E-9C43-C609-C6D8-E73247F3D98A}"/>
              </a:ext>
            </a:extLst>
          </p:cNvPr>
          <p:cNvSpPr>
            <a:spLocks noGrp="1" noChangeArrowheads="1"/>
          </p:cNvSpPr>
          <p:nvPr>
            <p:ph type="title"/>
          </p:nvPr>
        </p:nvSpPr>
        <p:spPr bwMode="auto">
          <a:xfrm>
            <a:off x="833438" y="195263"/>
            <a:ext cx="7477125" cy="79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Remedies</a:t>
            </a:r>
            <a:endParaRPr lang="en-US" altLang="en-US" b="1">
              <a:solidFill>
                <a:srgbClr val="FFFF00"/>
              </a:solidFill>
            </a:endParaRPr>
          </a:p>
        </p:txBody>
      </p:sp>
      <p:sp>
        <p:nvSpPr>
          <p:cNvPr id="2" name="Content Placeholder 1">
            <a:extLst>
              <a:ext uri="{FF2B5EF4-FFF2-40B4-BE49-F238E27FC236}">
                <a16:creationId xmlns:a16="http://schemas.microsoft.com/office/drawing/2014/main" id="{638D0995-F0D2-BCB9-3FB5-689FFDD2C7F3}"/>
              </a:ext>
            </a:extLst>
          </p:cNvPr>
          <p:cNvSpPr>
            <a:spLocks noGrp="1"/>
          </p:cNvSpPr>
          <p:nvPr>
            <p:ph idx="1"/>
          </p:nvPr>
        </p:nvSpPr>
        <p:spPr>
          <a:xfrm>
            <a:off x="287338" y="1131888"/>
            <a:ext cx="8569325" cy="3625850"/>
          </a:xfrm>
        </p:spPr>
        <p:txBody>
          <a:bodyPr>
            <a:normAutofit/>
          </a:bodyPr>
          <a:lstStyle/>
          <a:p>
            <a:pPr marL="0" indent="0">
              <a:buFont typeface="Arial" panose="020B0604020202020204" pitchFamily="34" charset="0"/>
              <a:buNone/>
              <a:defRPr/>
            </a:pPr>
            <a:r>
              <a:rPr lang="en-US" sz="2100" b="1" dirty="0" err="1">
                <a:solidFill>
                  <a:srgbClr val="FF0000"/>
                </a:solidFill>
              </a:rPr>
              <a:t>Defences</a:t>
            </a:r>
            <a:r>
              <a:rPr lang="en-US" sz="2100" b="1" dirty="0">
                <a:solidFill>
                  <a:srgbClr val="FF0000"/>
                </a:solidFill>
              </a:rPr>
              <a:t> to TM infringement</a:t>
            </a:r>
          </a:p>
          <a:p>
            <a:pPr marL="42863" indent="0">
              <a:buFont typeface="Arial" panose="020B0604020202020204" pitchFamily="34" charset="0"/>
              <a:buNone/>
              <a:defRPr/>
            </a:pPr>
            <a:r>
              <a:rPr lang="en-US" sz="2100" dirty="0">
                <a:solidFill>
                  <a:schemeClr val="bg1"/>
                </a:solidFill>
              </a:rPr>
              <a:t>1) Challenge the </a:t>
            </a:r>
            <a:r>
              <a:rPr lang="en-US" sz="2100" dirty="0">
                <a:solidFill>
                  <a:srgbClr val="FFFF00"/>
                </a:solidFill>
              </a:rPr>
              <a:t>validity of the other party’s TM</a:t>
            </a:r>
          </a:p>
          <a:p>
            <a:pPr marL="642938" lvl="1" indent="-257175">
              <a:defRPr/>
            </a:pPr>
            <a:r>
              <a:rPr lang="en-US" sz="2100" dirty="0">
                <a:solidFill>
                  <a:schemeClr val="bg1"/>
                </a:solidFill>
              </a:rPr>
              <a:t>See s. 18</a:t>
            </a:r>
          </a:p>
          <a:p>
            <a:pPr marL="42863" indent="0">
              <a:buFont typeface="Arial" panose="020B0604020202020204" pitchFamily="34" charset="0"/>
              <a:buNone/>
              <a:defRPr/>
            </a:pPr>
            <a:r>
              <a:rPr lang="en-US" sz="2100" dirty="0">
                <a:solidFill>
                  <a:schemeClr val="bg1"/>
                </a:solidFill>
              </a:rPr>
              <a:t>2) A </a:t>
            </a:r>
            <a:r>
              <a:rPr lang="en-US" sz="2100" dirty="0">
                <a:solidFill>
                  <a:srgbClr val="FFFF00"/>
                </a:solidFill>
              </a:rPr>
              <a:t>Defendant</a:t>
            </a:r>
            <a:r>
              <a:rPr lang="en-US" sz="2100" dirty="0">
                <a:solidFill>
                  <a:schemeClr val="bg1"/>
                </a:solidFill>
              </a:rPr>
              <a:t> had </a:t>
            </a:r>
            <a:r>
              <a:rPr lang="en-US" sz="2100" dirty="0">
                <a:solidFill>
                  <a:srgbClr val="FFFF00"/>
                </a:solidFill>
              </a:rPr>
              <a:t>used</a:t>
            </a:r>
            <a:r>
              <a:rPr lang="en-US" sz="2100" dirty="0">
                <a:solidFill>
                  <a:schemeClr val="bg1"/>
                </a:solidFill>
              </a:rPr>
              <a:t>, in good faith, </a:t>
            </a:r>
            <a:r>
              <a:rPr lang="en-US" sz="2100" dirty="0">
                <a:solidFill>
                  <a:srgbClr val="FFFF00"/>
                </a:solidFill>
              </a:rPr>
              <a:t>a confusing Trade Name in Canada</a:t>
            </a:r>
            <a:r>
              <a:rPr lang="en-US" sz="2100" dirty="0">
                <a:solidFill>
                  <a:schemeClr val="bg1"/>
                </a:solidFill>
              </a:rPr>
              <a:t> </a:t>
            </a:r>
            <a:r>
              <a:rPr lang="en-US" sz="2100" dirty="0">
                <a:solidFill>
                  <a:srgbClr val="FF0000"/>
                </a:solidFill>
              </a:rPr>
              <a:t>prior to </a:t>
            </a:r>
            <a:r>
              <a:rPr lang="en-US" sz="2100" dirty="0">
                <a:solidFill>
                  <a:schemeClr val="bg1"/>
                </a:solidFill>
              </a:rPr>
              <a:t>the </a:t>
            </a:r>
            <a:r>
              <a:rPr lang="en-US" sz="2100" dirty="0">
                <a:solidFill>
                  <a:srgbClr val="FFFF00"/>
                </a:solidFill>
              </a:rPr>
              <a:t>filing of the Plaintiff’s </a:t>
            </a:r>
            <a:r>
              <a:rPr lang="en-US" sz="2100" dirty="0">
                <a:solidFill>
                  <a:schemeClr val="bg1"/>
                </a:solidFill>
              </a:rPr>
              <a:t>application for registration of </a:t>
            </a:r>
            <a:r>
              <a:rPr lang="en-US" sz="2100" dirty="0">
                <a:solidFill>
                  <a:srgbClr val="FF0000"/>
                </a:solidFill>
              </a:rPr>
              <a:t>TM</a:t>
            </a:r>
          </a:p>
          <a:p>
            <a:pPr marL="642938" lvl="1" indent="-257175">
              <a:defRPr/>
            </a:pPr>
            <a:r>
              <a:rPr lang="en-US" sz="2100" dirty="0">
                <a:solidFill>
                  <a:schemeClr val="bg1"/>
                </a:solidFill>
              </a:rPr>
              <a:t>See s. 21</a:t>
            </a:r>
          </a:p>
          <a:p>
            <a:pPr marL="42863" indent="0">
              <a:buFont typeface="Arial" panose="020B0604020202020204" pitchFamily="34" charset="0"/>
              <a:buNone/>
              <a:defRPr/>
            </a:pPr>
            <a:r>
              <a:rPr lang="en-US" sz="2100" dirty="0">
                <a:solidFill>
                  <a:schemeClr val="bg1"/>
                </a:solidFill>
              </a:rPr>
              <a:t>3) Mark should be </a:t>
            </a:r>
            <a:r>
              <a:rPr lang="en-US" sz="2100" dirty="0">
                <a:solidFill>
                  <a:srgbClr val="FFFF00"/>
                </a:solidFill>
              </a:rPr>
              <a:t>cancelled  where non-use</a:t>
            </a:r>
          </a:p>
          <a:p>
            <a:pPr marL="42863" indent="0">
              <a:buFont typeface="Arial" panose="020B0604020202020204" pitchFamily="34" charset="0"/>
              <a:buNone/>
              <a:defRPr/>
            </a:pPr>
            <a:r>
              <a:rPr lang="en-US" sz="2100" dirty="0">
                <a:solidFill>
                  <a:schemeClr val="bg1"/>
                </a:solidFill>
              </a:rPr>
              <a:t>4) </a:t>
            </a:r>
            <a:r>
              <a:rPr lang="en-US" sz="2100" dirty="0" err="1">
                <a:solidFill>
                  <a:srgbClr val="FFFF00"/>
                </a:solidFill>
              </a:rPr>
              <a:t>Defences</a:t>
            </a:r>
            <a:r>
              <a:rPr lang="en-US" sz="2100" dirty="0">
                <a:solidFill>
                  <a:schemeClr val="bg1"/>
                </a:solidFill>
              </a:rPr>
              <a:t> set out in </a:t>
            </a:r>
            <a:r>
              <a:rPr lang="en-US" sz="2100" dirty="0">
                <a:solidFill>
                  <a:srgbClr val="FFFF00"/>
                </a:solidFill>
              </a:rPr>
              <a:t>s. 20 </a:t>
            </a:r>
            <a:r>
              <a:rPr lang="en-US" sz="2100" dirty="0">
                <a:solidFill>
                  <a:schemeClr val="bg1"/>
                </a:solidFill>
              </a:rPr>
              <a:t>(bona fide…)</a:t>
            </a:r>
          </a:p>
        </p:txBody>
      </p:sp>
      <p:sp>
        <p:nvSpPr>
          <p:cNvPr id="420867" name="Slide Number Placeholder 3">
            <a:extLst>
              <a:ext uri="{FF2B5EF4-FFF2-40B4-BE49-F238E27FC236}">
                <a16:creationId xmlns:a16="http://schemas.microsoft.com/office/drawing/2014/main" id="{E6C07D73-310C-DED5-904F-05E1E5BE88A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820DF5D5-8534-C74C-AB4D-0A114FCAF0A2}"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279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243806" y="1347614"/>
            <a:ext cx="6656388" cy="2833688"/>
          </a:xfrm>
          <a:prstGeom prst="rect">
            <a:avLst/>
          </a:prstGeom>
        </p:spPr>
        <p:txBody>
          <a:bodyPr>
            <a:normAutofit/>
          </a:bodyPr>
          <a:lstStyle/>
          <a:p>
            <a:pPr marL="0" indent="0" algn="ctr">
              <a:buNone/>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Syllabus</a:t>
            </a:r>
            <a:endParaRPr lang="en-US" sz="10875" dirty="0"/>
          </a:p>
        </p:txBody>
      </p:sp>
    </p:spTree>
    <p:extLst>
      <p:ext uri="{BB962C8B-B14F-4D97-AF65-F5344CB8AC3E}">
        <p14:creationId xmlns:p14="http://schemas.microsoft.com/office/powerpoint/2010/main" val="306186969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10B232-79AD-82D1-E571-54C58C4745B8}"/>
              </a:ext>
            </a:extLst>
          </p:cNvPr>
          <p:cNvSpPr>
            <a:spLocks noGrp="1"/>
          </p:cNvSpPr>
          <p:nvPr>
            <p:ph type="title"/>
          </p:nvPr>
        </p:nvSpPr>
        <p:spPr>
          <a:xfrm>
            <a:off x="1397000" y="98425"/>
            <a:ext cx="6261100" cy="4603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a:t>
            </a:r>
            <a:endParaRPr lang="en-US" b="1" dirty="0">
              <a:solidFill>
                <a:srgbClr val="FFFF00"/>
              </a:solidFill>
            </a:endParaRPr>
          </a:p>
        </p:txBody>
      </p:sp>
      <p:sp>
        <p:nvSpPr>
          <p:cNvPr id="2" name="Content Placeholder 1">
            <a:extLst>
              <a:ext uri="{FF2B5EF4-FFF2-40B4-BE49-F238E27FC236}">
                <a16:creationId xmlns:a16="http://schemas.microsoft.com/office/drawing/2014/main" id="{A6F89FC8-72CD-F80B-F7F2-439C8C1D64DD}"/>
              </a:ext>
            </a:extLst>
          </p:cNvPr>
          <p:cNvSpPr>
            <a:spLocks noGrp="1"/>
          </p:cNvSpPr>
          <p:nvPr>
            <p:ph idx="1"/>
          </p:nvPr>
        </p:nvSpPr>
        <p:spPr>
          <a:xfrm>
            <a:off x="179388" y="1327150"/>
            <a:ext cx="8785225" cy="3709988"/>
          </a:xfrm>
        </p:spPr>
        <p:txBody>
          <a:bodyPr>
            <a:noAutofit/>
          </a:bodyPr>
          <a:lstStyle/>
          <a:p>
            <a:pPr marL="0" indent="0">
              <a:buFont typeface="Arial" panose="020B0604020202020204" pitchFamily="34" charset="0"/>
              <a:buNone/>
              <a:defRPr/>
            </a:pPr>
            <a:r>
              <a:rPr lang="en-CA" sz="1800" b="1" dirty="0">
                <a:solidFill>
                  <a:srgbClr val="FF0000"/>
                </a:solidFill>
              </a:rPr>
              <a:t>Defences to TM infringement </a:t>
            </a:r>
          </a:p>
          <a:p>
            <a:pPr>
              <a:defRPr/>
            </a:pPr>
            <a:r>
              <a:rPr lang="en-CA" sz="1800" dirty="0">
                <a:solidFill>
                  <a:srgbClr val="FFFF00"/>
                </a:solidFill>
              </a:rPr>
              <a:t>A defendant could </a:t>
            </a:r>
            <a:r>
              <a:rPr lang="en-CA" sz="1800" dirty="0">
                <a:solidFill>
                  <a:srgbClr val="FF0000"/>
                </a:solidFill>
              </a:rPr>
              <a:t>challenge the validity </a:t>
            </a:r>
            <a:r>
              <a:rPr lang="en-CA" sz="1800" dirty="0">
                <a:solidFill>
                  <a:srgbClr val="FFFF00"/>
                </a:solidFill>
              </a:rPr>
              <a:t>of the other party’s TM</a:t>
            </a:r>
            <a:r>
              <a:rPr lang="en-CA" sz="1800" dirty="0">
                <a:solidFill>
                  <a:srgbClr val="FF0000"/>
                </a:solidFill>
              </a:rPr>
              <a:t>:</a:t>
            </a:r>
            <a:r>
              <a:rPr lang="en-CA" sz="1800" dirty="0">
                <a:solidFill>
                  <a:schemeClr val="bg1"/>
                </a:solidFill>
              </a:rPr>
              <a:t> S. 18 is the provision to rely on if this defence is to be raised (TM registered).</a:t>
            </a:r>
          </a:p>
          <a:p>
            <a:pPr lvl="1">
              <a:buFont typeface="Courier New" panose="02070309020205020404" pitchFamily="49" charset="0"/>
              <a:buChar char="o"/>
              <a:defRPr/>
            </a:pPr>
            <a:r>
              <a:rPr lang="en-CA" sz="1800" dirty="0">
                <a:solidFill>
                  <a:srgbClr val="FFFF00"/>
                </a:solidFill>
              </a:rPr>
              <a:t>s. 18(1)(a)</a:t>
            </a:r>
            <a:r>
              <a:rPr lang="en-CA" sz="1800" dirty="0">
                <a:solidFill>
                  <a:srgbClr val="FF0000"/>
                </a:solidFill>
              </a:rPr>
              <a:t>:</a:t>
            </a:r>
            <a:r>
              <a:rPr lang="en-CA" sz="1800" dirty="0">
                <a:solidFill>
                  <a:srgbClr val="FFFF00"/>
                </a:solidFill>
              </a:rPr>
              <a:t> </a:t>
            </a:r>
            <a:r>
              <a:rPr lang="en-CA" sz="1800" dirty="0">
                <a:solidFill>
                  <a:schemeClr val="bg1"/>
                </a:solidFill>
              </a:rPr>
              <a:t>Invalid if the TM was </a:t>
            </a:r>
            <a:r>
              <a:rPr lang="en-CA" sz="1800" dirty="0">
                <a:solidFill>
                  <a:srgbClr val="FFFF00"/>
                </a:solidFill>
              </a:rPr>
              <a:t>not registrable </a:t>
            </a:r>
            <a:r>
              <a:rPr lang="en-CA" sz="1800" dirty="0">
                <a:solidFill>
                  <a:schemeClr val="bg1"/>
                </a:solidFill>
              </a:rPr>
              <a:t>at the date of registration (ss. 9, 10, 12, 13) </a:t>
            </a:r>
          </a:p>
          <a:p>
            <a:pPr lvl="1">
              <a:buFont typeface="Courier New" panose="02070309020205020404" pitchFamily="49" charset="0"/>
              <a:buChar char="o"/>
              <a:defRPr/>
            </a:pPr>
            <a:r>
              <a:rPr lang="en-CA" sz="1800" dirty="0">
                <a:solidFill>
                  <a:srgbClr val="FFFF00"/>
                </a:solidFill>
              </a:rPr>
              <a:t>s. 18(1)(b)</a:t>
            </a:r>
            <a:r>
              <a:rPr lang="en-CA" sz="1800" dirty="0">
                <a:solidFill>
                  <a:srgbClr val="FF0000"/>
                </a:solidFill>
              </a:rPr>
              <a:t>:</a:t>
            </a:r>
            <a:r>
              <a:rPr lang="en-CA" sz="1800" dirty="0">
                <a:solidFill>
                  <a:srgbClr val="FFFF00"/>
                </a:solidFill>
              </a:rPr>
              <a:t> </a:t>
            </a:r>
            <a:r>
              <a:rPr lang="en-CA" sz="1800" dirty="0">
                <a:solidFill>
                  <a:schemeClr val="bg1"/>
                </a:solidFill>
              </a:rPr>
              <a:t>Invalid if the TM is </a:t>
            </a:r>
            <a:r>
              <a:rPr lang="en-CA" sz="1800" dirty="0">
                <a:solidFill>
                  <a:srgbClr val="FFFF00"/>
                </a:solidFill>
              </a:rPr>
              <a:t>not distinctive </a:t>
            </a:r>
            <a:r>
              <a:rPr lang="en-CA" sz="1800" dirty="0">
                <a:solidFill>
                  <a:schemeClr val="bg1"/>
                </a:solidFill>
              </a:rPr>
              <a:t>at the time of the challenge (become generic – see </a:t>
            </a:r>
            <a:r>
              <a:rPr lang="en-CA" sz="1800" i="1" u="sng" dirty="0">
                <a:solidFill>
                  <a:schemeClr val="bg1"/>
                </a:solidFill>
              </a:rPr>
              <a:t>Champagne</a:t>
            </a:r>
            <a:r>
              <a:rPr lang="en-CA" sz="1800" dirty="0">
                <a:solidFill>
                  <a:schemeClr val="bg1"/>
                </a:solidFill>
              </a:rPr>
              <a:t> case)</a:t>
            </a:r>
          </a:p>
          <a:p>
            <a:pPr lvl="1">
              <a:buFont typeface="Courier New" panose="02070309020205020404" pitchFamily="49" charset="0"/>
              <a:buChar char="o"/>
              <a:defRPr/>
            </a:pPr>
            <a:r>
              <a:rPr lang="en-CA" sz="1800" dirty="0">
                <a:solidFill>
                  <a:srgbClr val="FFFF00"/>
                </a:solidFill>
              </a:rPr>
              <a:t>s. 18(1)(c)</a:t>
            </a:r>
            <a:r>
              <a:rPr lang="en-CA" sz="1800" dirty="0">
                <a:solidFill>
                  <a:srgbClr val="FF0000"/>
                </a:solidFill>
              </a:rPr>
              <a:t>:</a:t>
            </a:r>
            <a:r>
              <a:rPr lang="en-CA" sz="1800" dirty="0">
                <a:solidFill>
                  <a:srgbClr val="FFFF00"/>
                </a:solidFill>
              </a:rPr>
              <a:t> </a:t>
            </a:r>
            <a:r>
              <a:rPr lang="en-CA" sz="1800" dirty="0">
                <a:solidFill>
                  <a:schemeClr val="bg1"/>
                </a:solidFill>
              </a:rPr>
              <a:t>Invalid if it has been a</a:t>
            </a:r>
            <a:r>
              <a:rPr lang="en-CA" sz="1800" dirty="0">
                <a:solidFill>
                  <a:srgbClr val="FFFF00"/>
                </a:solidFill>
              </a:rPr>
              <a:t>bandoned</a:t>
            </a:r>
            <a:r>
              <a:rPr lang="en-CA" sz="1800" dirty="0">
                <a:solidFill>
                  <a:schemeClr val="bg1"/>
                </a:solidFill>
              </a:rPr>
              <a:t> (see the corpulent penguin case for the test for abandonment)</a:t>
            </a:r>
          </a:p>
          <a:p>
            <a:pPr lvl="1">
              <a:buFont typeface="Courier New" panose="02070309020205020404" pitchFamily="49" charset="0"/>
              <a:buChar char="o"/>
              <a:defRPr/>
            </a:pPr>
            <a:r>
              <a:rPr lang="en-CA" sz="1800" dirty="0">
                <a:solidFill>
                  <a:srgbClr val="FFFF00"/>
                </a:solidFill>
              </a:rPr>
              <a:t>s. 18(1)(d)</a:t>
            </a:r>
            <a:r>
              <a:rPr lang="en-CA" sz="1800" dirty="0">
                <a:solidFill>
                  <a:srgbClr val="FF0000"/>
                </a:solidFill>
              </a:rPr>
              <a:t>:</a:t>
            </a:r>
            <a:r>
              <a:rPr lang="en-CA" sz="1800" dirty="0">
                <a:solidFill>
                  <a:srgbClr val="FFFF00"/>
                </a:solidFill>
              </a:rPr>
              <a:t> </a:t>
            </a:r>
            <a:r>
              <a:rPr lang="en-CA" sz="1800" dirty="0">
                <a:solidFill>
                  <a:schemeClr val="bg1"/>
                </a:solidFill>
              </a:rPr>
              <a:t>Invalid if the applicant was </a:t>
            </a:r>
            <a:r>
              <a:rPr lang="en-CA" sz="1800" dirty="0">
                <a:solidFill>
                  <a:srgbClr val="FFFF00"/>
                </a:solidFill>
              </a:rPr>
              <a:t>not the person entitled</a:t>
            </a:r>
            <a:r>
              <a:rPr lang="en-CA" sz="1800" dirty="0">
                <a:solidFill>
                  <a:schemeClr val="bg1"/>
                </a:solidFill>
              </a:rPr>
              <a:t> to register the mark [refer back to s. 16, but note the limitation in s. 17]</a:t>
            </a:r>
          </a:p>
        </p:txBody>
      </p:sp>
      <p:sp>
        <p:nvSpPr>
          <p:cNvPr id="422915" name="Slide Number Placeholder 3">
            <a:extLst>
              <a:ext uri="{FF2B5EF4-FFF2-40B4-BE49-F238E27FC236}">
                <a16:creationId xmlns:a16="http://schemas.microsoft.com/office/drawing/2014/main" id="{25B1D031-45DE-9F7F-6BE4-6A0199B6DCD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8253244C-59F2-2542-9870-BF1D0B62FDC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280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959BF0-3BE8-B024-0F95-AE55144FBC1C}"/>
              </a:ext>
            </a:extLst>
          </p:cNvPr>
          <p:cNvSpPr>
            <a:spLocks noGrp="1"/>
          </p:cNvSpPr>
          <p:nvPr>
            <p:ph type="title"/>
          </p:nvPr>
        </p:nvSpPr>
        <p:spPr>
          <a:xfrm>
            <a:off x="1482725" y="0"/>
            <a:ext cx="6172200" cy="700088"/>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a:t>
            </a:r>
            <a:endParaRPr lang="en-US" b="1" dirty="0">
              <a:solidFill>
                <a:srgbClr val="FFFF00"/>
              </a:solidFill>
            </a:endParaRPr>
          </a:p>
        </p:txBody>
      </p:sp>
      <p:sp>
        <p:nvSpPr>
          <p:cNvPr id="424962" name="Content Placeholder 1">
            <a:extLst>
              <a:ext uri="{FF2B5EF4-FFF2-40B4-BE49-F238E27FC236}">
                <a16:creationId xmlns:a16="http://schemas.microsoft.com/office/drawing/2014/main" id="{A6977C59-A397-054E-F638-C147071750FC}"/>
              </a:ext>
            </a:extLst>
          </p:cNvPr>
          <p:cNvSpPr>
            <a:spLocks noGrp="1" noChangeArrowheads="1"/>
          </p:cNvSpPr>
          <p:nvPr>
            <p:ph idx="1"/>
          </p:nvPr>
        </p:nvSpPr>
        <p:spPr bwMode="auto">
          <a:xfrm>
            <a:off x="107950" y="987425"/>
            <a:ext cx="8928100" cy="3887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solidFill>
                  <a:schemeClr val="bg1"/>
                </a:solidFill>
              </a:rPr>
              <a:t>Defendant had </a:t>
            </a:r>
            <a:r>
              <a:rPr lang="en-US" altLang="en-US" sz="1800">
                <a:solidFill>
                  <a:srgbClr val="FFFF00"/>
                </a:solidFill>
              </a:rPr>
              <a:t>used in good faith a confusing Trade Name </a:t>
            </a:r>
            <a:r>
              <a:rPr lang="en-US" altLang="en-US" sz="1800">
                <a:solidFill>
                  <a:schemeClr val="bg1"/>
                </a:solidFill>
              </a:rPr>
              <a:t>in Canada before the date of the filing of the Plaintiff’s application for registration (s. 21)</a:t>
            </a:r>
            <a:r>
              <a:rPr lang="en-CA" altLang="en-US" sz="1800">
                <a:solidFill>
                  <a:schemeClr val="bg1"/>
                </a:solidFill>
              </a:rPr>
              <a:t> </a:t>
            </a:r>
          </a:p>
          <a:p>
            <a:r>
              <a:rPr lang="en-US" altLang="en-US" sz="1800">
                <a:solidFill>
                  <a:schemeClr val="bg1"/>
                </a:solidFill>
              </a:rPr>
              <a:t>The Plaintiff’s mark should be cancelled because of </a:t>
            </a:r>
            <a:r>
              <a:rPr lang="en-US" altLang="en-US" sz="1800">
                <a:solidFill>
                  <a:srgbClr val="FFFF00"/>
                </a:solidFill>
              </a:rPr>
              <a:t>non-use</a:t>
            </a:r>
            <a:r>
              <a:rPr lang="en-CA" altLang="en-US" sz="1800">
                <a:solidFill>
                  <a:srgbClr val="FFFF00"/>
                </a:solidFill>
              </a:rPr>
              <a:t> </a:t>
            </a:r>
            <a:r>
              <a:rPr lang="en-CA" altLang="en-US" sz="1800" b="1">
                <a:solidFill>
                  <a:schemeClr val="bg1"/>
                </a:solidFill>
              </a:rPr>
              <a:t>(s</a:t>
            </a:r>
            <a:r>
              <a:rPr lang="en-CA" altLang="en-US" sz="1800">
                <a:solidFill>
                  <a:schemeClr val="bg1"/>
                </a:solidFill>
              </a:rPr>
              <a:t>ee S. 45)</a:t>
            </a:r>
          </a:p>
          <a:p>
            <a:r>
              <a:rPr lang="en-US" altLang="en-US" sz="1800">
                <a:solidFill>
                  <a:schemeClr val="bg1"/>
                </a:solidFill>
              </a:rPr>
              <a:t>Certain </a:t>
            </a:r>
            <a:r>
              <a:rPr lang="en-US" altLang="en-US" sz="1800">
                <a:solidFill>
                  <a:srgbClr val="FFFF00"/>
                </a:solidFill>
              </a:rPr>
              <a:t>defences contained in s. 20 </a:t>
            </a:r>
            <a:r>
              <a:rPr lang="en-US" altLang="en-US" sz="1800">
                <a:solidFill>
                  <a:schemeClr val="bg1"/>
                </a:solidFill>
              </a:rPr>
              <a:t>can be invoked where a TM owner alleges that the Defendant has infringed their TM by using a confusing mark.</a:t>
            </a:r>
            <a:r>
              <a:rPr lang="en-CA" altLang="en-US" sz="1800">
                <a:solidFill>
                  <a:schemeClr val="bg1"/>
                </a:solidFill>
              </a:rPr>
              <a:t> </a:t>
            </a:r>
          </a:p>
          <a:p>
            <a:pPr lvl="1">
              <a:buFont typeface="Courier New" panose="02070309020205020404" pitchFamily="49" charset="0"/>
              <a:buChar char="o"/>
            </a:pPr>
            <a:r>
              <a:rPr lang="en-CA" altLang="en-US" sz="1800">
                <a:solidFill>
                  <a:schemeClr val="bg1"/>
                </a:solidFill>
              </a:rPr>
              <a:t>I.e.: </a:t>
            </a:r>
            <a:r>
              <a:rPr lang="en-US" altLang="en-US" sz="1800">
                <a:solidFill>
                  <a:schemeClr val="bg1"/>
                </a:solidFill>
              </a:rPr>
              <a:t>(1.1) The registration of a trade-mark does not prevent a person from making, in a manner that is not likely to have the effect of depreciating the value of the goodwill attaching to the trade-mark,</a:t>
            </a:r>
            <a:endParaRPr lang="en-CA" altLang="en-US" sz="1800">
              <a:solidFill>
                <a:schemeClr val="bg1"/>
              </a:solidFill>
            </a:endParaRPr>
          </a:p>
          <a:p>
            <a:pPr lvl="2" indent="-257175">
              <a:buFont typeface="Wingdings" pitchFamily="2" charset="2"/>
              <a:buChar char="§"/>
            </a:pPr>
            <a:r>
              <a:rPr lang="en-US" altLang="en-US" sz="1800">
                <a:solidFill>
                  <a:schemeClr val="bg1"/>
                </a:solidFill>
              </a:rPr>
              <a:t>(</a:t>
            </a:r>
            <a:r>
              <a:rPr lang="en-US" altLang="en-US" sz="1800" i="1">
                <a:solidFill>
                  <a:schemeClr val="bg1"/>
                </a:solidFill>
              </a:rPr>
              <a:t>a</a:t>
            </a:r>
            <a:r>
              <a:rPr lang="en-US" altLang="en-US" sz="1800">
                <a:solidFill>
                  <a:schemeClr val="bg1"/>
                </a:solidFill>
              </a:rPr>
              <a:t>) any </a:t>
            </a:r>
            <a:r>
              <a:rPr lang="en-US" altLang="en-US" sz="1800" i="1">
                <a:solidFill>
                  <a:srgbClr val="FFFF00"/>
                </a:solidFill>
              </a:rPr>
              <a:t>bona fide</a:t>
            </a:r>
            <a:r>
              <a:rPr lang="en-US" altLang="en-US" sz="1800">
                <a:solidFill>
                  <a:srgbClr val="FFFF00"/>
                </a:solidFill>
              </a:rPr>
              <a:t> use </a:t>
            </a:r>
            <a:r>
              <a:rPr lang="en-US" altLang="en-US" sz="1800">
                <a:solidFill>
                  <a:schemeClr val="bg1"/>
                </a:solidFill>
              </a:rPr>
              <a:t>of his or her </a:t>
            </a:r>
            <a:r>
              <a:rPr lang="en-US" altLang="en-US" sz="1800">
                <a:solidFill>
                  <a:srgbClr val="FFFF00"/>
                </a:solidFill>
              </a:rPr>
              <a:t>personal name </a:t>
            </a:r>
            <a:r>
              <a:rPr lang="en-US" altLang="en-US" sz="1800">
                <a:solidFill>
                  <a:schemeClr val="bg1"/>
                </a:solidFill>
              </a:rPr>
              <a:t>as a trade-name; </a:t>
            </a:r>
            <a:r>
              <a:rPr lang="en-US" altLang="en-US" sz="1800">
                <a:solidFill>
                  <a:srgbClr val="FF0000"/>
                </a:solidFill>
              </a:rPr>
              <a:t>or</a:t>
            </a:r>
            <a:r>
              <a:rPr lang="en-CA" altLang="en-US" sz="1800">
                <a:solidFill>
                  <a:srgbClr val="FF0000"/>
                </a:solidFill>
              </a:rPr>
              <a:t> </a:t>
            </a:r>
            <a:r>
              <a:rPr lang="en-CA" altLang="en-US" sz="1800">
                <a:solidFill>
                  <a:schemeClr val="bg1"/>
                </a:solidFill>
              </a:rPr>
              <a:t>     </a:t>
            </a:r>
            <a:r>
              <a:rPr lang="en-US" altLang="en-US" sz="1800">
                <a:solidFill>
                  <a:schemeClr val="bg1"/>
                </a:solidFill>
              </a:rPr>
              <a:t>(</a:t>
            </a:r>
            <a:r>
              <a:rPr lang="en-US" altLang="en-US" sz="1800" i="1">
                <a:solidFill>
                  <a:schemeClr val="bg1"/>
                </a:solidFill>
              </a:rPr>
              <a:t>b</a:t>
            </a:r>
            <a:r>
              <a:rPr lang="en-US" altLang="en-US" sz="1800">
                <a:solidFill>
                  <a:schemeClr val="bg1"/>
                </a:solidFill>
              </a:rPr>
              <a:t>) any </a:t>
            </a:r>
            <a:r>
              <a:rPr lang="en-US" altLang="en-US" sz="1800" i="1">
                <a:solidFill>
                  <a:srgbClr val="FFFF00"/>
                </a:solidFill>
              </a:rPr>
              <a:t>bona fide</a:t>
            </a:r>
            <a:r>
              <a:rPr lang="en-US" altLang="en-US" sz="1800">
                <a:solidFill>
                  <a:srgbClr val="FFFF00"/>
                </a:solidFill>
              </a:rPr>
              <a:t> use</a:t>
            </a:r>
            <a:r>
              <a:rPr lang="en-US" altLang="en-US" sz="1800">
                <a:solidFill>
                  <a:schemeClr val="bg1"/>
                </a:solidFill>
              </a:rPr>
              <a:t>, other than as a trade-mark, of the </a:t>
            </a:r>
            <a:r>
              <a:rPr lang="en-US" altLang="en-US" sz="1800">
                <a:solidFill>
                  <a:srgbClr val="FFFF00"/>
                </a:solidFill>
              </a:rPr>
              <a:t>geographical name of </a:t>
            </a:r>
            <a:r>
              <a:rPr lang="en-US" altLang="en-US" sz="1800">
                <a:solidFill>
                  <a:schemeClr val="bg1"/>
                </a:solidFill>
              </a:rPr>
              <a:t>his or her </a:t>
            </a:r>
            <a:r>
              <a:rPr lang="en-US" altLang="en-US" sz="1800">
                <a:solidFill>
                  <a:srgbClr val="FFFF00"/>
                </a:solidFill>
              </a:rPr>
              <a:t>place of business </a:t>
            </a:r>
            <a:r>
              <a:rPr lang="en-US" altLang="en-US" sz="1800">
                <a:solidFill>
                  <a:schemeClr val="bg1"/>
                </a:solidFill>
              </a:rPr>
              <a:t>or of any accurate description of the character or quality of his or her goods or services.</a:t>
            </a:r>
          </a:p>
        </p:txBody>
      </p:sp>
      <p:sp>
        <p:nvSpPr>
          <p:cNvPr id="424963" name="Slide Number Placeholder 3">
            <a:extLst>
              <a:ext uri="{FF2B5EF4-FFF2-40B4-BE49-F238E27FC236}">
                <a16:creationId xmlns:a16="http://schemas.microsoft.com/office/drawing/2014/main" id="{5ED4FC51-FD8A-B49D-955F-AFCACA8F227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EB2613ED-EE36-9642-A2EA-B3FB6CDE9AB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281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Title 5">
            <a:extLst>
              <a:ext uri="{FF2B5EF4-FFF2-40B4-BE49-F238E27FC236}">
                <a16:creationId xmlns:a16="http://schemas.microsoft.com/office/drawing/2014/main" id="{6C8912C5-6913-4728-F6BE-2994458B2774}"/>
              </a:ext>
            </a:extLst>
          </p:cNvPr>
          <p:cNvSpPr>
            <a:spLocks noGrp="1" noChangeArrowheads="1"/>
          </p:cNvSpPr>
          <p:nvPr>
            <p:ph type="title"/>
          </p:nvPr>
        </p:nvSpPr>
        <p:spPr bwMode="auto">
          <a:xfrm>
            <a:off x="1485900" y="63500"/>
            <a:ext cx="6172200"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Remedies</a:t>
            </a:r>
            <a:endParaRPr lang="en-US" altLang="en-US" b="1">
              <a:solidFill>
                <a:srgbClr val="FFFF00"/>
              </a:solidFill>
            </a:endParaRPr>
          </a:p>
        </p:txBody>
      </p:sp>
      <p:sp>
        <p:nvSpPr>
          <p:cNvPr id="427010" name="Slide Number Placeholder 3">
            <a:extLst>
              <a:ext uri="{FF2B5EF4-FFF2-40B4-BE49-F238E27FC236}">
                <a16:creationId xmlns:a16="http://schemas.microsoft.com/office/drawing/2014/main" id="{F4750C46-9B08-4AC2-204B-F3C2DC8B77C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71A5AB4-99B9-E140-9F07-70D00E49DDD6}"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282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427011" name="Content Placeholder 4">
            <a:extLst>
              <a:ext uri="{FF2B5EF4-FFF2-40B4-BE49-F238E27FC236}">
                <a16:creationId xmlns:a16="http://schemas.microsoft.com/office/drawing/2014/main" id="{4F33B704-26D1-A632-1CA0-69E09B961684}"/>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l="-143" t="2" r="-502" b="920"/>
          <a:stretch>
            <a:fillRect/>
          </a:stretch>
        </p:blipFill>
        <p:spPr bwMode="auto">
          <a:xfrm>
            <a:off x="2759075" y="1027113"/>
            <a:ext cx="3625850" cy="2714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03595BD-50DC-86B8-495B-39D2A95D0932}"/>
              </a:ext>
            </a:extLst>
          </p:cNvPr>
          <p:cNvSpPr txBox="1"/>
          <p:nvPr/>
        </p:nvSpPr>
        <p:spPr>
          <a:xfrm>
            <a:off x="809625" y="4011613"/>
            <a:ext cx="7523163" cy="923925"/>
          </a:xfrm>
          <a:prstGeom prst="rect">
            <a:avLst/>
          </a:prstGeom>
          <a:noFill/>
        </p:spPr>
        <p:txBody>
          <a:bodyPr wrap="none">
            <a:spAutoFit/>
          </a:bodyPr>
          <a:lstStyle/>
          <a:p>
            <a:pPr marL="257175" marR="0" lvl="0" indent="-257175" algn="l" defTabSz="457200" rtl="0" eaLnBrk="0" fontAlgn="base" latinLnBrk="0" hangingPunct="0">
              <a:lnSpc>
                <a:spcPct val="100000"/>
              </a:lnSpc>
              <a:spcBef>
                <a:spcPct val="0"/>
              </a:spcBef>
              <a:spcAft>
                <a:spcPct val="0"/>
              </a:spcAft>
              <a:buClrTx/>
              <a:buSzTx/>
              <a:buFontTx/>
              <a:buAutoNum type="arabicPeriod"/>
              <a:tabLst/>
              <a:defRPr/>
            </a:pPr>
            <a:r>
              <a:rPr kumimoji="0" lang="en-CA" sz="1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Assume Trader Joe’s TM is registered in Canada – as of 2011. </a:t>
            </a:r>
          </a:p>
          <a:p>
            <a:pPr marL="257175" marR="0" lvl="0" indent="-257175" algn="l" defTabSz="457200" rtl="0" eaLnBrk="0" fontAlgn="base" latinLnBrk="0" hangingPunct="0">
              <a:lnSpc>
                <a:spcPct val="100000"/>
              </a:lnSpc>
              <a:spcBef>
                <a:spcPct val="0"/>
              </a:spcBef>
              <a:spcAft>
                <a:spcPct val="0"/>
              </a:spcAft>
              <a:buClrTx/>
              <a:buSzTx/>
              <a:buFontTx/>
              <a:buAutoNum type="arabicPeriod"/>
              <a:tabLst/>
              <a:defRPr/>
            </a:pPr>
            <a:r>
              <a:rPr kumimoji="0" lang="en-CA" sz="1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Is Pirate Joe’s infringing Trader Joe’s registered TM? s. 19, 20, 22…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TextBox 1">
            <a:extLst>
              <a:ext uri="{FF2B5EF4-FFF2-40B4-BE49-F238E27FC236}">
                <a16:creationId xmlns:a16="http://schemas.microsoft.com/office/drawing/2014/main" id="{0A874326-F41B-BFA4-8333-3B0182FEB554}"/>
              </a:ext>
            </a:extLst>
          </p:cNvPr>
          <p:cNvSpPr txBox="1">
            <a:spLocks noChangeArrowheads="1"/>
          </p:cNvSpPr>
          <p:nvPr/>
        </p:nvSpPr>
        <p:spPr bwMode="auto">
          <a:xfrm>
            <a:off x="1479550" y="195263"/>
            <a:ext cx="6184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32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Remedies </a:t>
            </a:r>
            <a:r>
              <a:rPr kumimoji="0" lang="en-US"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Q</a:t>
            </a:r>
            <a:r>
              <a:rPr kumimoji="0" lang="en-US"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&amp;</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a:t>
            </a:r>
            <a:r>
              <a:rPr kumimoji="0" lang="en-US" altLang="en-US" sz="32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326E4D90-A70B-1184-75E8-64B59BA5602E}"/>
              </a:ext>
            </a:extLst>
          </p:cNvPr>
          <p:cNvSpPr txBox="1"/>
          <p:nvPr/>
        </p:nvSpPr>
        <p:spPr>
          <a:xfrm>
            <a:off x="142875" y="1058863"/>
            <a:ext cx="8858250" cy="3416300"/>
          </a:xfrm>
          <a:prstGeom prst="rect">
            <a:avLst/>
          </a:prstGeom>
          <a:noFill/>
        </p:spPr>
        <p:txBody>
          <a:bodyPr>
            <a:spAutoFit/>
          </a:bodyPr>
          <a:lstStyle/>
          <a:p>
            <a:pPr marL="514350" marR="0" lvl="0" indent="-457200" algn="l" defTabSz="457200" rtl="0" eaLnBrk="0" fontAlgn="base" latinLnBrk="0" hangingPunct="0">
              <a:lnSpc>
                <a:spcPct val="100000"/>
              </a:lnSpc>
              <a:spcBef>
                <a:spcPct val="0"/>
              </a:spcBef>
              <a:spcAft>
                <a:spcPct val="0"/>
              </a:spcAft>
              <a:buClrTx/>
              <a:buSzTx/>
              <a:buFontTx/>
              <a:buAutoNum type="arabicPeriod"/>
              <a:tabLst/>
              <a:defRPr/>
            </a:pPr>
            <a:r>
              <a:rPr kumimoji="0" lang="en-CA"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Do you think the provisions in the TMA provide </a:t>
            </a:r>
          </a:p>
          <a:p>
            <a:pPr marL="57150" marR="0" lvl="0" indent="0" algn="l" defTabSz="457200" rtl="0" eaLnBrk="0" fontAlgn="base" latinLnBrk="0" hangingPunct="0">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sufficient protection against infringement for TM </a:t>
            </a:r>
          </a:p>
          <a:p>
            <a:pPr marL="57150" marR="0" lvl="0" indent="0" algn="l" defTabSz="457200" rtl="0" eaLnBrk="0" fontAlgn="base" latinLnBrk="0" hangingPunct="0">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owners</a:t>
            </a:r>
            <a:r>
              <a:rPr kumimoji="0" lang="en-CA" sz="2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CA"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p>
          <a:p>
            <a:pPr marL="57150" marR="0" lvl="0" indent="0" algn="l" defTabSz="457200" rtl="0" eaLnBrk="0" fontAlgn="base" latinLnBrk="0" hangingPunct="0">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2. Do you think the provisions in the TMA overprotect </a:t>
            </a:r>
          </a:p>
          <a:p>
            <a:pPr marL="57150" marR="0" lvl="0" indent="0" algn="l" defTabSz="457200" rtl="0" eaLnBrk="0" fontAlgn="base" latinLnBrk="0" hangingPunct="0">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TM owners</a:t>
            </a:r>
            <a:r>
              <a:rPr kumimoji="0" lang="en-CA" sz="2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p>
          <a:p>
            <a:pPr marL="800100" marR="0" lvl="1"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In answering these questions please think of specific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legislative reforms that in your view would make the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degree of protection available to TM owners more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appropriate. </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398E9-0769-A25B-5A0C-A435A6DB3CF5}"/>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Title 1">
            <a:extLst>
              <a:ext uri="{FF2B5EF4-FFF2-40B4-BE49-F238E27FC236}">
                <a16:creationId xmlns:a16="http://schemas.microsoft.com/office/drawing/2014/main" id="{6DE7AFA9-9A7A-26B4-9042-CB12B5786882}"/>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31106" name="Content Placeholder 3" descr="Crystal_Project_pause-queue.png">
            <a:extLst>
              <a:ext uri="{FF2B5EF4-FFF2-40B4-BE49-F238E27FC236}">
                <a16:creationId xmlns:a16="http://schemas.microsoft.com/office/drawing/2014/main" id="{3C02D320-D8FB-0CAE-464E-BE896BA1060B}"/>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07" name="Content Placeholder 3" descr="Crystal_Project_pause-queue.png">
            <a:extLst>
              <a:ext uri="{FF2B5EF4-FFF2-40B4-BE49-F238E27FC236}">
                <a16:creationId xmlns:a16="http://schemas.microsoft.com/office/drawing/2014/main" id="{5D1272C4-0ECD-0066-2DD7-78F7E8E6A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EE6F71-8345-517A-B6E4-79CFC1189237}"/>
              </a:ext>
            </a:extLst>
          </p:cNvPr>
          <p:cNvSpPr>
            <a:spLocks noGrp="1"/>
          </p:cNvSpPr>
          <p:nvPr>
            <p:ph sz="quarter" idx="10"/>
          </p:nvPr>
        </p:nvSpPr>
        <p:spPr>
          <a:xfrm>
            <a:off x="1485900" y="1296988"/>
            <a:ext cx="6172200" cy="3138487"/>
          </a:xfrm>
        </p:spPr>
        <p:txBody>
          <a:bodyPr/>
          <a:lstStyle/>
          <a:p>
            <a:pPr marL="0" indent="0" algn="ctr">
              <a:buFont typeface="Arial" panose="020B0604020202020204" pitchFamily="34" charset="0"/>
              <a:buNone/>
              <a:defRPr/>
            </a:pPr>
            <a:r>
              <a:rPr lang="en-US" sz="7200" dirty="0">
                <a:solidFill>
                  <a:schemeClr val="bg1"/>
                </a:solidFill>
                <a:latin typeface="American Typewriter"/>
                <a:cs typeface="American Typewriter"/>
              </a:rPr>
              <a:t>Trademarks</a:t>
            </a:r>
          </a:p>
          <a:p>
            <a:pPr marL="0" indent="0" algn="ctr">
              <a:buFont typeface="Arial" panose="020B0604020202020204" pitchFamily="34" charset="0"/>
              <a:buNone/>
              <a:defRPr/>
            </a:pPr>
            <a:r>
              <a:rPr lang="en-US" sz="7200" dirty="0">
                <a:solidFill>
                  <a:schemeClr val="bg1"/>
                </a:solidFill>
                <a:latin typeface="American Typewriter"/>
                <a:cs typeface="American Typewriter"/>
              </a:rPr>
              <a:t>Review</a:t>
            </a:r>
            <a:endParaRPr lang="en-US" sz="7200" dirty="0">
              <a:solidFill>
                <a:srgbClr val="FF0000"/>
              </a:solidFill>
              <a:latin typeface="American Typewriter"/>
              <a:cs typeface="American Typewriter"/>
            </a:endParaRPr>
          </a:p>
          <a:p>
            <a:pPr>
              <a:defRPr/>
            </a:pPr>
            <a:endParaRPr lang="en-US"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5" name="Title 1">
            <a:extLst>
              <a:ext uri="{FF2B5EF4-FFF2-40B4-BE49-F238E27FC236}">
                <a16:creationId xmlns:a16="http://schemas.microsoft.com/office/drawing/2014/main" id="{918A0942-8545-20AB-1D66-66F16C57100E}"/>
              </a:ext>
            </a:extLst>
          </p:cNvPr>
          <p:cNvSpPr>
            <a:spLocks noGrp="1" noChangeArrowheads="1"/>
          </p:cNvSpPr>
          <p:nvPr>
            <p:ph type="title"/>
          </p:nvPr>
        </p:nvSpPr>
        <p:spPr bwMode="auto">
          <a:xfrm>
            <a:off x="1395413" y="123825"/>
            <a:ext cx="6353175" cy="1082675"/>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3300" b="1" dirty="0">
                <a:solidFill>
                  <a:srgbClr val="FFFF00"/>
                </a:solidFill>
              </a:rPr>
              <a:t>Trademarks</a:t>
            </a:r>
            <a:r>
              <a:rPr lang="en-US" altLang="en-US" sz="3300" b="1" dirty="0">
                <a:solidFill>
                  <a:srgbClr val="FF0000"/>
                </a:solidFill>
              </a:rPr>
              <a:t>:</a:t>
            </a:r>
            <a:r>
              <a:rPr lang="en-US" altLang="en-US" sz="3300" b="1" dirty="0">
                <a:solidFill>
                  <a:srgbClr val="FFFF00"/>
                </a:solidFill>
              </a:rPr>
              <a:t> </a:t>
            </a:r>
            <a:r>
              <a:rPr lang="en-US" altLang="en-US" sz="3300" dirty="0">
                <a:solidFill>
                  <a:schemeClr val="bg1"/>
                </a:solidFill>
              </a:rPr>
              <a:t>Infringement </a:t>
            </a:r>
            <a:br>
              <a:rPr lang="en-US" altLang="en-US" sz="3300" dirty="0">
                <a:solidFill>
                  <a:schemeClr val="bg1"/>
                </a:solidFill>
              </a:rPr>
            </a:br>
            <a:r>
              <a:rPr lang="en-US" altLang="en-US" sz="3300" dirty="0">
                <a:solidFill>
                  <a:srgbClr val="FF0000"/>
                </a:solidFill>
              </a:rPr>
              <a:t>–</a:t>
            </a:r>
            <a:r>
              <a:rPr lang="en-US" altLang="en-US" sz="3300" dirty="0">
                <a:solidFill>
                  <a:schemeClr val="bg1"/>
                </a:solidFill>
              </a:rPr>
              <a:t> </a:t>
            </a:r>
            <a:r>
              <a:rPr lang="en-US" altLang="en-US" sz="3300" dirty="0">
                <a:solidFill>
                  <a:srgbClr val="FFFF00"/>
                </a:solidFill>
              </a:rPr>
              <a:t>the law today</a:t>
            </a:r>
            <a:endParaRPr lang="en-US" altLang="en-US" sz="3300" dirty="0"/>
          </a:p>
        </p:txBody>
      </p:sp>
      <p:sp>
        <p:nvSpPr>
          <p:cNvPr id="3" name="Content Placeholder 2">
            <a:extLst>
              <a:ext uri="{FF2B5EF4-FFF2-40B4-BE49-F238E27FC236}">
                <a16:creationId xmlns:a16="http://schemas.microsoft.com/office/drawing/2014/main" id="{6798FC83-6F5E-8BCA-EEE8-6A9E695D1B4D}"/>
              </a:ext>
            </a:extLst>
          </p:cNvPr>
          <p:cNvSpPr>
            <a:spLocks noGrp="1"/>
          </p:cNvSpPr>
          <p:nvPr>
            <p:ph sz="quarter" idx="10"/>
          </p:nvPr>
        </p:nvSpPr>
        <p:spPr>
          <a:xfrm>
            <a:off x="287338" y="1492250"/>
            <a:ext cx="8569325" cy="3105150"/>
          </a:xfrm>
        </p:spPr>
        <p:txBody>
          <a:bodyPr>
            <a:normAutofit fontScale="32500" lnSpcReduction="20000"/>
          </a:bodyPr>
          <a:lstStyle/>
          <a:p>
            <a:pPr marL="0" indent="0">
              <a:lnSpc>
                <a:spcPct val="120000"/>
              </a:lnSpc>
              <a:buFont typeface="Arial" panose="020B0604020202020204" pitchFamily="34" charset="0"/>
              <a:buNone/>
              <a:defRPr/>
            </a:pPr>
            <a:r>
              <a:rPr lang="en-CA" sz="8325" b="1" dirty="0">
                <a:solidFill>
                  <a:srgbClr val="FFFF00"/>
                </a:solidFill>
              </a:rPr>
              <a:t>SUMMARY</a:t>
            </a:r>
            <a:br>
              <a:rPr lang="en-CA" sz="8325" dirty="0">
                <a:solidFill>
                  <a:schemeClr val="bg1"/>
                </a:solidFill>
              </a:rPr>
            </a:br>
            <a:r>
              <a:rPr lang="en-CA" sz="8325" dirty="0">
                <a:solidFill>
                  <a:srgbClr val="FF0000"/>
                </a:solidFill>
              </a:rPr>
              <a:t>1</a:t>
            </a:r>
            <a:r>
              <a:rPr lang="en-CA" sz="8325" dirty="0">
                <a:solidFill>
                  <a:schemeClr val="bg1"/>
                </a:solidFill>
              </a:rPr>
              <a:t>. </a:t>
            </a:r>
            <a:r>
              <a:rPr lang="en-CA" sz="8325" dirty="0">
                <a:solidFill>
                  <a:srgbClr val="FFFF00"/>
                </a:solidFill>
              </a:rPr>
              <a:t>Emphasizing differences in services </a:t>
            </a:r>
            <a:r>
              <a:rPr lang="en-CA" sz="8325" dirty="0">
                <a:solidFill>
                  <a:schemeClr val="bg1"/>
                </a:solidFill>
              </a:rPr>
              <a:t>and products is </a:t>
            </a:r>
            <a:r>
              <a:rPr lang="en-CA" sz="8325" dirty="0">
                <a:solidFill>
                  <a:srgbClr val="FF0000"/>
                </a:solidFill>
              </a:rPr>
              <a:t>fine</a:t>
            </a:r>
            <a:r>
              <a:rPr lang="en-CA" sz="8325" dirty="0">
                <a:solidFill>
                  <a:schemeClr val="bg1"/>
                </a:solidFill>
              </a:rPr>
              <a:t> according to s. 22. </a:t>
            </a:r>
            <a:br>
              <a:rPr lang="en-CA" sz="8325" dirty="0">
                <a:solidFill>
                  <a:schemeClr val="bg1"/>
                </a:solidFill>
              </a:rPr>
            </a:br>
            <a:r>
              <a:rPr lang="en-CA" sz="8325" dirty="0">
                <a:solidFill>
                  <a:srgbClr val="FF0000"/>
                </a:solidFill>
              </a:rPr>
              <a:t>2</a:t>
            </a:r>
            <a:r>
              <a:rPr lang="en-CA" sz="8325" dirty="0">
                <a:solidFill>
                  <a:schemeClr val="bg1"/>
                </a:solidFill>
              </a:rPr>
              <a:t>. It is when trying to a</a:t>
            </a:r>
            <a:r>
              <a:rPr lang="en-CA" sz="8325" dirty="0">
                <a:solidFill>
                  <a:srgbClr val="FFFF00"/>
                </a:solidFill>
              </a:rPr>
              <a:t>ppropriate the value of goodwill by emphasizing </a:t>
            </a:r>
            <a:r>
              <a:rPr lang="en-CA" sz="8325" dirty="0">
                <a:solidFill>
                  <a:schemeClr val="bg1"/>
                </a:solidFill>
              </a:rPr>
              <a:t>the </a:t>
            </a:r>
            <a:r>
              <a:rPr lang="en-CA" sz="8325" dirty="0">
                <a:solidFill>
                  <a:srgbClr val="FFFF00"/>
                </a:solidFill>
              </a:rPr>
              <a:t>similarities</a:t>
            </a:r>
            <a:r>
              <a:rPr lang="en-CA" sz="8325" dirty="0">
                <a:solidFill>
                  <a:schemeClr val="bg1"/>
                </a:solidFill>
              </a:rPr>
              <a:t> between products, the use would </a:t>
            </a:r>
            <a:r>
              <a:rPr lang="en-CA" sz="8325" dirty="0">
                <a:solidFill>
                  <a:srgbClr val="FF0000"/>
                </a:solidFill>
              </a:rPr>
              <a:t>run afoul </a:t>
            </a:r>
            <a:r>
              <a:rPr lang="en-CA" sz="8325" dirty="0">
                <a:solidFill>
                  <a:schemeClr val="bg1"/>
                </a:solidFill>
              </a:rPr>
              <a:t>of s. 22. </a:t>
            </a:r>
            <a:br>
              <a:rPr lang="en-CA" dirty="0">
                <a:solidFill>
                  <a:schemeClr val="bg1"/>
                </a:solidFill>
              </a:rPr>
            </a:br>
            <a:endParaRPr lang="en-US" dirty="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Title 5">
            <a:extLst>
              <a:ext uri="{FF2B5EF4-FFF2-40B4-BE49-F238E27FC236}">
                <a16:creationId xmlns:a16="http://schemas.microsoft.com/office/drawing/2014/main" id="{E0E00EFF-917E-BCFD-F762-24936AE59E26}"/>
              </a:ext>
            </a:extLst>
          </p:cNvPr>
          <p:cNvSpPr>
            <a:spLocks noGrp="1" noChangeArrowheads="1"/>
          </p:cNvSpPr>
          <p:nvPr>
            <p:ph type="title"/>
          </p:nvPr>
        </p:nvSpPr>
        <p:spPr bwMode="auto">
          <a:xfrm>
            <a:off x="468313" y="-11113"/>
            <a:ext cx="8207375" cy="8540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1BF14541-1731-0886-6C31-AAEF898A5649}"/>
              </a:ext>
            </a:extLst>
          </p:cNvPr>
          <p:cNvSpPr>
            <a:spLocks noGrp="1"/>
          </p:cNvSpPr>
          <p:nvPr>
            <p:ph idx="1"/>
          </p:nvPr>
        </p:nvSpPr>
        <p:spPr>
          <a:xfrm>
            <a:off x="142875" y="842963"/>
            <a:ext cx="8858250" cy="4105275"/>
          </a:xfrm>
        </p:spPr>
        <p:txBody>
          <a:bodyPr>
            <a:noAutofit/>
          </a:bodyPr>
          <a:lstStyle/>
          <a:p>
            <a:pPr marL="0" indent="0">
              <a:lnSpc>
                <a:spcPct val="120000"/>
              </a:lnSpc>
              <a:buFont typeface="Arial" panose="020B0604020202020204" pitchFamily="34" charset="0"/>
              <a:buNone/>
              <a:defRPr/>
            </a:pPr>
            <a:r>
              <a:rPr lang="en-US" sz="2400" i="1" dirty="0">
                <a:solidFill>
                  <a:srgbClr val="00B0F0"/>
                </a:solidFill>
              </a:rPr>
              <a:t>Veuve </a:t>
            </a:r>
            <a:r>
              <a:rPr lang="en-US" sz="2400" i="1" dirty="0" err="1">
                <a:solidFill>
                  <a:srgbClr val="00B0F0"/>
                </a:solidFill>
              </a:rPr>
              <a:t>Clicquot</a:t>
            </a:r>
            <a:r>
              <a:rPr lang="en-US" sz="2400" i="1" dirty="0">
                <a:solidFill>
                  <a:srgbClr val="00B0F0"/>
                </a:solidFill>
              </a:rPr>
              <a:t> </a:t>
            </a:r>
            <a:r>
              <a:rPr lang="en-US" sz="2400" i="1" dirty="0" err="1">
                <a:solidFill>
                  <a:srgbClr val="00B0F0"/>
                </a:solidFill>
              </a:rPr>
              <a:t>Ponsardin</a:t>
            </a:r>
            <a:r>
              <a:rPr lang="en-US" sz="2400" i="1" dirty="0">
                <a:solidFill>
                  <a:srgbClr val="00B0F0"/>
                </a:solidFill>
              </a:rPr>
              <a:t> v. Boutiques </a:t>
            </a:r>
            <a:r>
              <a:rPr lang="en-US" sz="2400" i="1" dirty="0" err="1">
                <a:solidFill>
                  <a:srgbClr val="00B0F0"/>
                </a:solidFill>
              </a:rPr>
              <a:t>Cliquot</a:t>
            </a:r>
            <a:r>
              <a:rPr lang="en-US" sz="2400" i="1" dirty="0">
                <a:solidFill>
                  <a:srgbClr val="00B0F0"/>
                </a:solidFill>
              </a:rPr>
              <a:t> </a:t>
            </a:r>
            <a:r>
              <a:rPr lang="en-US" sz="2400" i="1" dirty="0">
                <a:solidFill>
                  <a:schemeClr val="bg1"/>
                </a:solidFill>
              </a:rPr>
              <a:t>(SCC, 2006)</a:t>
            </a:r>
            <a:r>
              <a:rPr lang="en-CA" sz="2400" dirty="0">
                <a:solidFill>
                  <a:schemeClr val="bg1"/>
                </a:solidFill>
              </a:rPr>
              <a:t> </a:t>
            </a:r>
          </a:p>
          <a:p>
            <a:pPr marL="0" indent="0">
              <a:lnSpc>
                <a:spcPct val="120000"/>
              </a:lnSpc>
              <a:buFont typeface="Arial" panose="020B0604020202020204" pitchFamily="34" charset="0"/>
              <a:buNone/>
              <a:defRPr/>
            </a:pPr>
            <a:r>
              <a:rPr lang="en-CA" sz="2400" b="1" dirty="0">
                <a:solidFill>
                  <a:srgbClr val="FFFF00"/>
                </a:solidFill>
              </a:rPr>
              <a:t>How does the SCC keep this “super weapon” in check?</a:t>
            </a:r>
            <a:r>
              <a:rPr lang="en-CA" sz="2400" b="1" dirty="0">
                <a:solidFill>
                  <a:schemeClr val="bg1"/>
                </a:solidFill>
              </a:rPr>
              <a:t> </a:t>
            </a:r>
            <a:endParaRPr lang="en-CA" sz="2400" dirty="0">
              <a:solidFill>
                <a:schemeClr val="bg1"/>
              </a:solidFill>
            </a:endParaRPr>
          </a:p>
          <a:p>
            <a:pPr>
              <a:lnSpc>
                <a:spcPct val="120000"/>
              </a:lnSpc>
              <a:defRPr/>
            </a:pPr>
            <a:r>
              <a:rPr lang="en-CA" sz="2400" dirty="0">
                <a:solidFill>
                  <a:schemeClr val="bg1"/>
                </a:solidFill>
              </a:rPr>
              <a:t>SCC says - because of its status as a super weapon, any… </a:t>
            </a:r>
          </a:p>
          <a:p>
            <a:pPr lvl="1">
              <a:lnSpc>
                <a:spcPct val="120000"/>
              </a:lnSpc>
              <a:defRPr/>
            </a:pPr>
            <a:r>
              <a:rPr lang="en-CA" sz="2400" dirty="0">
                <a:solidFill>
                  <a:schemeClr val="bg1"/>
                </a:solidFill>
              </a:rPr>
              <a:t>Dilution should be proved by evidence</a:t>
            </a:r>
          </a:p>
          <a:p>
            <a:pPr lvl="1">
              <a:lnSpc>
                <a:spcPct val="120000"/>
              </a:lnSpc>
              <a:defRPr/>
            </a:pPr>
            <a:r>
              <a:rPr lang="en-CA" sz="2400" dirty="0">
                <a:solidFill>
                  <a:schemeClr val="bg1"/>
                </a:solidFill>
              </a:rPr>
              <a:t>Courts should separate any anti-dilution claim into its discrete elements and require proof for each of those elements</a:t>
            </a:r>
            <a:r>
              <a:rPr lang="en-CA" dirty="0">
                <a:solidFill>
                  <a:schemeClr val="bg1"/>
                </a:solidFill>
              </a:rPr>
              <a:t>. </a:t>
            </a:r>
          </a:p>
        </p:txBody>
      </p:sp>
      <p:sp>
        <p:nvSpPr>
          <p:cNvPr id="434179" name="Slide Number Placeholder 3">
            <a:extLst>
              <a:ext uri="{FF2B5EF4-FFF2-40B4-BE49-F238E27FC236}">
                <a16:creationId xmlns:a16="http://schemas.microsoft.com/office/drawing/2014/main" id="{79FB0175-FDE2-31F5-400B-F58715B7EDE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05182DE-7214-4746-93EC-F30DAAC86F29}"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288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434180" name="Picture 4" descr="A airplane that is parked on the side of a building&#10;&#10;Description automatically generated">
            <a:extLst>
              <a:ext uri="{FF2B5EF4-FFF2-40B4-BE49-F238E27FC236}">
                <a16:creationId xmlns:a16="http://schemas.microsoft.com/office/drawing/2014/main" id="{15639C6A-C350-059F-2C3F-A1985D86B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13" y="3940175"/>
            <a:ext cx="195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97D689-8AE9-217E-DC10-6C22057CD50A}"/>
              </a:ext>
            </a:extLst>
          </p:cNvPr>
          <p:cNvSpPr>
            <a:spLocks noGrp="1"/>
          </p:cNvSpPr>
          <p:nvPr>
            <p:ph type="title"/>
          </p:nvPr>
        </p:nvSpPr>
        <p:spPr>
          <a:xfrm>
            <a:off x="1485900" y="106363"/>
            <a:ext cx="6172200" cy="50800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 </a:t>
            </a:r>
            <a:r>
              <a:rPr lang="en-US" b="1" dirty="0"/>
              <a:t>	</a:t>
            </a:r>
          </a:p>
        </p:txBody>
      </p:sp>
      <p:sp>
        <p:nvSpPr>
          <p:cNvPr id="2" name="Content Placeholder 1">
            <a:extLst>
              <a:ext uri="{FF2B5EF4-FFF2-40B4-BE49-F238E27FC236}">
                <a16:creationId xmlns:a16="http://schemas.microsoft.com/office/drawing/2014/main" id="{FE7A9BCF-386B-C4EB-8945-B166F3079C48}"/>
              </a:ext>
            </a:extLst>
          </p:cNvPr>
          <p:cNvSpPr>
            <a:spLocks noGrp="1"/>
          </p:cNvSpPr>
          <p:nvPr>
            <p:ph idx="1"/>
          </p:nvPr>
        </p:nvSpPr>
        <p:spPr>
          <a:xfrm>
            <a:off x="250825" y="987425"/>
            <a:ext cx="8642350" cy="3887788"/>
          </a:xfrm>
        </p:spPr>
        <p:txBody>
          <a:bodyPr>
            <a:noAutofit/>
          </a:bodyPr>
          <a:lstStyle/>
          <a:p>
            <a:pPr marL="0" indent="0">
              <a:buFont typeface="Arial" panose="020B0604020202020204" pitchFamily="34" charset="0"/>
              <a:buNone/>
              <a:defRPr/>
            </a:pPr>
            <a:r>
              <a:rPr lang="en-US" sz="1800" b="1" dirty="0">
                <a:solidFill>
                  <a:srgbClr val="FFFF00"/>
                </a:solidFill>
              </a:rPr>
              <a:t>Remedies</a:t>
            </a:r>
          </a:p>
          <a:p>
            <a:pPr>
              <a:defRPr/>
            </a:pPr>
            <a:r>
              <a:rPr lang="en-US" sz="1800" dirty="0">
                <a:solidFill>
                  <a:schemeClr val="bg1"/>
                </a:solidFill>
              </a:rPr>
              <a:t>See s. 53.2 (read together w. s. 2, “</a:t>
            </a:r>
            <a:r>
              <a:rPr lang="en-US" sz="1800" dirty="0">
                <a:solidFill>
                  <a:srgbClr val="FFFF00"/>
                </a:solidFill>
              </a:rPr>
              <a:t>interested person</a:t>
            </a:r>
            <a:r>
              <a:rPr lang="en-US" sz="1800" dirty="0">
                <a:solidFill>
                  <a:schemeClr val="bg1"/>
                </a:solidFill>
              </a:rPr>
              <a:t>”)</a:t>
            </a:r>
          </a:p>
          <a:p>
            <a:pPr>
              <a:defRPr/>
            </a:pPr>
            <a:r>
              <a:rPr lang="en-US" sz="1800" dirty="0">
                <a:solidFill>
                  <a:srgbClr val="FFFF00"/>
                </a:solidFill>
              </a:rPr>
              <a:t>Including</a:t>
            </a:r>
            <a:r>
              <a:rPr lang="en-US" sz="1800" dirty="0">
                <a:solidFill>
                  <a:srgbClr val="FF0000"/>
                </a:solidFill>
              </a:rPr>
              <a:t>:</a:t>
            </a:r>
          </a:p>
          <a:p>
            <a:pPr marL="728663" lvl="1" indent="-342900">
              <a:buFont typeface="+mj-lt"/>
              <a:buAutoNum type="arabicPeriod"/>
              <a:defRPr/>
            </a:pPr>
            <a:r>
              <a:rPr lang="en-US" sz="1800" dirty="0">
                <a:solidFill>
                  <a:srgbClr val="FFFF00"/>
                </a:solidFill>
              </a:rPr>
              <a:t>Injunctions</a:t>
            </a:r>
            <a:r>
              <a:rPr lang="en-US" sz="1800" dirty="0">
                <a:solidFill>
                  <a:schemeClr val="bg1"/>
                </a:solidFill>
              </a:rPr>
              <a:t> (interlocutory or permanent)</a:t>
            </a:r>
          </a:p>
          <a:p>
            <a:pPr marL="728663" lvl="1" indent="-342900">
              <a:buFont typeface="+mj-lt"/>
              <a:buAutoNum type="arabicPeriod"/>
              <a:defRPr/>
            </a:pPr>
            <a:r>
              <a:rPr lang="en-US" sz="1800" dirty="0">
                <a:solidFill>
                  <a:srgbClr val="FFFF00"/>
                </a:solidFill>
              </a:rPr>
              <a:t>Damages</a:t>
            </a:r>
            <a:r>
              <a:rPr lang="en-US" sz="1800" dirty="0">
                <a:solidFill>
                  <a:schemeClr val="bg1"/>
                </a:solidFill>
              </a:rPr>
              <a:t> compensating for lost sales, damage to goodwill, loss of control of reputation</a:t>
            </a:r>
          </a:p>
          <a:p>
            <a:pPr marL="728663" lvl="1" indent="-342900">
              <a:buFont typeface="+mj-lt"/>
              <a:buAutoNum type="arabicPeriod"/>
              <a:defRPr/>
            </a:pPr>
            <a:r>
              <a:rPr lang="en-US" sz="1800" dirty="0">
                <a:solidFill>
                  <a:schemeClr val="bg1"/>
                </a:solidFill>
              </a:rPr>
              <a:t>Accounting of </a:t>
            </a:r>
            <a:r>
              <a:rPr lang="en-US" sz="1800" dirty="0">
                <a:solidFill>
                  <a:srgbClr val="FFFF00"/>
                </a:solidFill>
              </a:rPr>
              <a:t>profits</a:t>
            </a:r>
            <a:r>
              <a:rPr lang="en-US" sz="1800" dirty="0">
                <a:solidFill>
                  <a:schemeClr val="bg1"/>
                </a:solidFill>
              </a:rPr>
              <a:t> (alternative to damages)</a:t>
            </a:r>
          </a:p>
          <a:p>
            <a:pPr marL="728663" lvl="1" indent="-342900">
              <a:buFont typeface="+mj-lt"/>
              <a:buAutoNum type="arabicPeriod"/>
              <a:defRPr/>
            </a:pPr>
            <a:r>
              <a:rPr lang="en-US" sz="1800" dirty="0">
                <a:solidFill>
                  <a:srgbClr val="FFFF00"/>
                </a:solidFill>
              </a:rPr>
              <a:t>Destruction of </a:t>
            </a:r>
            <a:r>
              <a:rPr lang="en-US" sz="1800" dirty="0">
                <a:solidFill>
                  <a:schemeClr val="bg1"/>
                </a:solidFill>
              </a:rPr>
              <a:t>offending </a:t>
            </a:r>
            <a:r>
              <a:rPr lang="en-US" sz="1800" dirty="0">
                <a:solidFill>
                  <a:srgbClr val="FFFF00"/>
                </a:solidFill>
              </a:rPr>
              <a:t>materials</a:t>
            </a:r>
          </a:p>
          <a:p>
            <a:pPr marL="728663" lvl="1" indent="-342900">
              <a:buFont typeface="+mj-lt"/>
              <a:buAutoNum type="arabicPeriod"/>
              <a:defRPr/>
            </a:pPr>
            <a:r>
              <a:rPr lang="en-US" sz="1800" dirty="0">
                <a:solidFill>
                  <a:srgbClr val="FFFF00"/>
                </a:solidFill>
              </a:rPr>
              <a:t>Removal of mark </a:t>
            </a:r>
            <a:r>
              <a:rPr lang="en-US" sz="1800" dirty="0">
                <a:solidFill>
                  <a:schemeClr val="bg1"/>
                </a:solidFill>
              </a:rPr>
              <a:t>from wares</a:t>
            </a:r>
          </a:p>
          <a:p>
            <a:pPr marL="728663" lvl="1" indent="-342900">
              <a:buFont typeface="+mj-lt"/>
              <a:buAutoNum type="arabicPeriod"/>
              <a:defRPr/>
            </a:pPr>
            <a:r>
              <a:rPr lang="en-US" sz="1800" dirty="0">
                <a:solidFill>
                  <a:srgbClr val="FFFF00"/>
                </a:solidFill>
              </a:rPr>
              <a:t>Concealment of mark </a:t>
            </a:r>
            <a:r>
              <a:rPr lang="en-US" sz="1800" dirty="0">
                <a:solidFill>
                  <a:schemeClr val="bg1"/>
                </a:solidFill>
              </a:rPr>
              <a:t>on wares</a:t>
            </a:r>
          </a:p>
          <a:p>
            <a:pPr marL="728663" lvl="1" indent="-342900">
              <a:buFont typeface="+mj-lt"/>
              <a:buAutoNum type="arabicPeriod"/>
              <a:defRPr/>
            </a:pPr>
            <a:r>
              <a:rPr lang="en-US" sz="1800" dirty="0">
                <a:solidFill>
                  <a:srgbClr val="FFFF00"/>
                </a:solidFill>
              </a:rPr>
              <a:t>Punitive damages </a:t>
            </a:r>
            <a:r>
              <a:rPr lang="en-US" sz="1800" dirty="0">
                <a:solidFill>
                  <a:schemeClr val="bg1"/>
                </a:solidFill>
              </a:rPr>
              <a:t>(in certain circumstances)</a:t>
            </a:r>
          </a:p>
        </p:txBody>
      </p:sp>
      <p:sp>
        <p:nvSpPr>
          <p:cNvPr id="436227" name="Slide Number Placeholder 3">
            <a:extLst>
              <a:ext uri="{FF2B5EF4-FFF2-40B4-BE49-F238E27FC236}">
                <a16:creationId xmlns:a16="http://schemas.microsoft.com/office/drawing/2014/main" id="{1F0E767A-89F5-58E4-CC13-97724FC4E13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025F5ACB-2AB0-3B4C-9C07-B5A8C2DD24F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289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DAB919C-6CEB-764F-A411-44FD131F6B22}"/>
                  </a:ext>
                </a:extLst>
              </p14:cNvPr>
              <p14:cNvContentPartPr/>
              <p14:nvPr/>
            </p14:nvContentPartPr>
            <p14:xfrm>
              <a:off x="3219741" y="834364"/>
              <a:ext cx="338760" cy="720720"/>
            </p14:xfrm>
          </p:contentPart>
        </mc:Choice>
        <mc:Fallback xmlns="">
          <p:pic>
            <p:nvPicPr>
              <p:cNvPr id="6" name="Ink 5">
                <a:extLst>
                  <a:ext uri="{FF2B5EF4-FFF2-40B4-BE49-F238E27FC236}">
                    <a16:creationId xmlns:a16="http://schemas.microsoft.com/office/drawing/2014/main" id="{EDAB919C-6CEB-764F-A411-44FD131F6B22}"/>
                  </a:ext>
                </a:extLst>
              </p:cNvPr>
              <p:cNvPicPr/>
              <p:nvPr/>
            </p:nvPicPr>
            <p:blipFill>
              <a:blip r:embed="rId3"/>
              <a:stretch>
                <a:fillRect/>
              </a:stretch>
            </p:blipFill>
            <p:spPr>
              <a:xfrm>
                <a:off x="3183779" y="798382"/>
                <a:ext cx="410324" cy="79232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333601F-32F0-CACB-16A9-5CE7BE234746}"/>
                  </a:ext>
                </a:extLst>
              </p14:cNvPr>
              <p14:cNvContentPartPr/>
              <p14:nvPr/>
            </p14:nvContentPartPr>
            <p14:xfrm>
              <a:off x="3019941" y="1220644"/>
              <a:ext cx="713160" cy="376920"/>
            </p14:xfrm>
          </p:contentPart>
        </mc:Choice>
        <mc:Fallback xmlns="">
          <p:pic>
            <p:nvPicPr>
              <p:cNvPr id="7" name="Ink 6">
                <a:extLst>
                  <a:ext uri="{FF2B5EF4-FFF2-40B4-BE49-F238E27FC236}">
                    <a16:creationId xmlns:a16="http://schemas.microsoft.com/office/drawing/2014/main" id="{4333601F-32F0-CACB-16A9-5CE7BE234746}"/>
                  </a:ext>
                </a:extLst>
              </p:cNvPr>
              <p:cNvPicPr/>
              <p:nvPr/>
            </p:nvPicPr>
            <p:blipFill>
              <a:blip r:embed="rId5"/>
              <a:stretch>
                <a:fillRect/>
              </a:stretch>
            </p:blipFill>
            <p:spPr>
              <a:xfrm>
                <a:off x="2983941" y="1184644"/>
                <a:ext cx="784800" cy="448560"/>
              </a:xfrm>
              <a:prstGeom prst="rect">
                <a:avLst/>
              </a:prstGeom>
            </p:spPr>
          </p:pic>
        </mc:Fallback>
      </mc:AlternateContent>
      <p:pic>
        <p:nvPicPr>
          <p:cNvPr id="4" name="Picture 3" descr="A blue background with white text&#10;&#10;Description automatically generated">
            <a:extLst>
              <a:ext uri="{FF2B5EF4-FFF2-40B4-BE49-F238E27FC236}">
                <a16:creationId xmlns:a16="http://schemas.microsoft.com/office/drawing/2014/main" id="{28D6BB16-BD1D-2FCA-36F1-F628BBABB38E}"/>
              </a:ext>
            </a:extLst>
          </p:cNvPr>
          <p:cNvPicPr>
            <a:picLocks noChangeAspect="1"/>
          </p:cNvPicPr>
          <p:nvPr/>
        </p:nvPicPr>
        <p:blipFill>
          <a:blip r:embed="rId6"/>
          <a:stretch>
            <a:fillRect/>
          </a:stretch>
        </p:blipFill>
        <p:spPr>
          <a:xfrm>
            <a:off x="1124604" y="1992835"/>
            <a:ext cx="3870457" cy="1157829"/>
          </a:xfrm>
          <a:prstGeom prst="rect">
            <a:avLst/>
          </a:prstGeom>
        </p:spPr>
      </p:pic>
      <p:pic>
        <p:nvPicPr>
          <p:cNvPr id="9" name="Picture 8" descr="A screenshot of a phone&#10;&#10;Description automatically generated">
            <a:extLst>
              <a:ext uri="{FF2B5EF4-FFF2-40B4-BE49-F238E27FC236}">
                <a16:creationId xmlns:a16="http://schemas.microsoft.com/office/drawing/2014/main" id="{484435FC-B541-CEBC-0564-601B4FC97B0E}"/>
              </a:ext>
            </a:extLst>
          </p:cNvPr>
          <p:cNvPicPr>
            <a:picLocks noChangeAspect="1"/>
          </p:cNvPicPr>
          <p:nvPr/>
        </p:nvPicPr>
        <p:blipFill>
          <a:blip r:embed="rId7"/>
          <a:stretch>
            <a:fillRect/>
          </a:stretch>
        </p:blipFill>
        <p:spPr>
          <a:xfrm>
            <a:off x="6084168" y="1264437"/>
            <a:ext cx="2200276" cy="2982596"/>
          </a:xfrm>
          <a:prstGeom prst="rect">
            <a:avLst/>
          </a:prstGeom>
        </p:spPr>
      </p:pic>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itle 5">
            <a:extLst>
              <a:ext uri="{FF2B5EF4-FFF2-40B4-BE49-F238E27FC236}">
                <a16:creationId xmlns:a16="http://schemas.microsoft.com/office/drawing/2014/main" id="{42551247-00D7-AD36-51F9-E65BD6E4BABB}"/>
              </a:ext>
            </a:extLst>
          </p:cNvPr>
          <p:cNvSpPr>
            <a:spLocks noGrp="1" noChangeArrowheads="1"/>
          </p:cNvSpPr>
          <p:nvPr>
            <p:ph type="title"/>
          </p:nvPr>
        </p:nvSpPr>
        <p:spPr bwMode="auto">
          <a:xfrm>
            <a:off x="1485900" y="79375"/>
            <a:ext cx="6172200" cy="908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900" b="1">
                <a:solidFill>
                  <a:srgbClr val="FFFF00"/>
                </a:solidFill>
              </a:rPr>
              <a:t>Trademarks</a:t>
            </a:r>
            <a:r>
              <a:rPr lang="en-US" altLang="en-US" b="1">
                <a:solidFill>
                  <a:srgbClr val="FFFF00"/>
                </a:solidFill>
              </a:rPr>
              <a:t>	</a:t>
            </a:r>
          </a:p>
        </p:txBody>
      </p:sp>
      <p:sp>
        <p:nvSpPr>
          <p:cNvPr id="2" name="Content Placeholder 1">
            <a:extLst>
              <a:ext uri="{FF2B5EF4-FFF2-40B4-BE49-F238E27FC236}">
                <a16:creationId xmlns:a16="http://schemas.microsoft.com/office/drawing/2014/main" id="{0B7BDC51-5E17-B18E-8D61-69477653C39F}"/>
              </a:ext>
            </a:extLst>
          </p:cNvPr>
          <p:cNvSpPr>
            <a:spLocks noGrp="1"/>
          </p:cNvSpPr>
          <p:nvPr>
            <p:ph idx="1"/>
          </p:nvPr>
        </p:nvSpPr>
        <p:spPr>
          <a:xfrm>
            <a:off x="323850" y="1203325"/>
            <a:ext cx="8496300" cy="3860800"/>
          </a:xfrm>
        </p:spPr>
        <p:txBody>
          <a:bodyPr>
            <a:normAutofit lnSpcReduction="10000"/>
          </a:bodyPr>
          <a:lstStyle/>
          <a:p>
            <a:pPr marL="0" indent="0">
              <a:lnSpc>
                <a:spcPct val="110000"/>
              </a:lnSpc>
              <a:buFont typeface="Arial" panose="020B0604020202020204" pitchFamily="34" charset="0"/>
              <a:buNone/>
              <a:defRPr/>
            </a:pPr>
            <a:r>
              <a:rPr lang="en-CA" sz="2400" dirty="0">
                <a:solidFill>
                  <a:schemeClr val="bg1"/>
                </a:solidFill>
              </a:rPr>
              <a:t>Are the provisions of the TMA allowing for challenges to TM registration:</a:t>
            </a:r>
          </a:p>
          <a:p>
            <a:pPr>
              <a:lnSpc>
                <a:spcPct val="110000"/>
              </a:lnSpc>
              <a:defRPr/>
            </a:pPr>
            <a:r>
              <a:rPr lang="en-CA" sz="2400" dirty="0">
                <a:solidFill>
                  <a:srgbClr val="FFFF00"/>
                </a:solidFill>
              </a:rPr>
              <a:t>Weighted too heavily in favour of persons that have registered marks </a:t>
            </a:r>
            <a:r>
              <a:rPr lang="en-CA" sz="2400" dirty="0">
                <a:solidFill>
                  <a:schemeClr val="bg1"/>
                </a:solidFill>
              </a:rPr>
              <a:t>(or are applying to have a mark registered)?</a:t>
            </a:r>
          </a:p>
          <a:p>
            <a:pPr>
              <a:lnSpc>
                <a:spcPct val="110000"/>
              </a:lnSpc>
              <a:defRPr/>
            </a:pPr>
            <a:r>
              <a:rPr lang="en-CA" sz="2400" dirty="0">
                <a:solidFill>
                  <a:srgbClr val="FFFF00"/>
                </a:solidFill>
              </a:rPr>
              <a:t>Weighted too heavily in favour of persons </a:t>
            </a:r>
            <a:r>
              <a:rPr lang="en-CA" sz="2400" dirty="0">
                <a:solidFill>
                  <a:schemeClr val="bg1"/>
                </a:solidFill>
              </a:rPr>
              <a:t>wishing to </a:t>
            </a:r>
            <a:r>
              <a:rPr lang="en-CA" sz="2400" dirty="0">
                <a:solidFill>
                  <a:srgbClr val="FFFF00"/>
                </a:solidFill>
              </a:rPr>
              <a:t>oppose or invalidate </a:t>
            </a:r>
            <a:r>
              <a:rPr lang="en-CA" sz="2400" dirty="0">
                <a:solidFill>
                  <a:schemeClr val="bg1"/>
                </a:solidFill>
              </a:rPr>
              <a:t>a registration?</a:t>
            </a:r>
          </a:p>
          <a:p>
            <a:pPr>
              <a:lnSpc>
                <a:spcPct val="110000"/>
              </a:lnSpc>
              <a:defRPr/>
            </a:pPr>
            <a:r>
              <a:rPr lang="en-CA" sz="2400" dirty="0">
                <a:solidFill>
                  <a:srgbClr val="FFFF00"/>
                </a:solidFill>
              </a:rPr>
              <a:t>Adequately balanced </a:t>
            </a:r>
            <a:r>
              <a:rPr lang="en-CA" sz="2400" dirty="0">
                <a:solidFill>
                  <a:schemeClr val="bg1"/>
                </a:solidFill>
              </a:rPr>
              <a:t>between both parties (and the public interest more broadly)? </a:t>
            </a:r>
          </a:p>
          <a:p>
            <a:pPr marL="0" indent="0">
              <a:buFont typeface="Arial" panose="020B0604020202020204" pitchFamily="34" charset="0"/>
              <a:buNone/>
              <a:defRPr/>
            </a:pPr>
            <a:endParaRPr lang="en-US" dirty="0"/>
          </a:p>
        </p:txBody>
      </p:sp>
      <p:sp>
        <p:nvSpPr>
          <p:cNvPr id="438275" name="Slide Number Placeholder 3">
            <a:extLst>
              <a:ext uri="{FF2B5EF4-FFF2-40B4-BE49-F238E27FC236}">
                <a16:creationId xmlns:a16="http://schemas.microsoft.com/office/drawing/2014/main" id="{CFF8A444-FDC9-9E0C-276E-2229D13BCE6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0451E70-8C7B-4B4C-BB85-D0088335F9E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290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TextBox 1">
            <a:extLst>
              <a:ext uri="{FF2B5EF4-FFF2-40B4-BE49-F238E27FC236}">
                <a16:creationId xmlns:a16="http://schemas.microsoft.com/office/drawing/2014/main" id="{61CAE1D8-A19F-43DF-05B5-15A8B9D1E17E}"/>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Review</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440322" name="Content Placeholder 2" descr="Screen Shot 2015-10-12 at 3.40.18 PM.png">
            <a:extLst>
              <a:ext uri="{FF2B5EF4-FFF2-40B4-BE49-F238E27FC236}">
                <a16:creationId xmlns:a16="http://schemas.microsoft.com/office/drawing/2014/main" id="{0F4CE3A9-B1A2-8177-146E-2BFEEC986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886" b="-23886"/>
          <a:stretch>
            <a:fillRect/>
          </a:stretch>
        </p:blipFill>
        <p:spPr bwMode="auto">
          <a:xfrm>
            <a:off x="1182688" y="987425"/>
            <a:ext cx="6778625"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extBox 1">
            <a:extLst>
              <a:ext uri="{FF2B5EF4-FFF2-40B4-BE49-F238E27FC236}">
                <a16:creationId xmlns:a16="http://schemas.microsoft.com/office/drawing/2014/main" id="{1B6D0797-75B1-0492-016D-4E1DB7CC8F81}"/>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Review</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441346" name="Content Placeholder 4" descr="Screen Shot 2015-10-13 at 11.57.44 AM.png">
            <a:extLst>
              <a:ext uri="{FF2B5EF4-FFF2-40B4-BE49-F238E27FC236}">
                <a16:creationId xmlns:a16="http://schemas.microsoft.com/office/drawing/2014/main" id="{ACDA806B-CF0F-9B10-B468-3AF2B4986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813" b="-40813"/>
          <a:stretch>
            <a:fillRect/>
          </a:stretch>
        </p:blipFill>
        <p:spPr bwMode="auto">
          <a:xfrm>
            <a:off x="1001713" y="1231900"/>
            <a:ext cx="71405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C073E4-A2C9-2DC9-AA10-5B0FE27E0BF1}"/>
              </a:ext>
            </a:extLst>
          </p:cNvPr>
          <p:cNvSpPr>
            <a:spLocks noGrp="1"/>
          </p:cNvSpPr>
          <p:nvPr>
            <p:ph type="title"/>
          </p:nvPr>
        </p:nvSpPr>
        <p:spPr/>
        <p:txBody>
          <a:bodyPr>
            <a:normAutofit fontScale="90000"/>
          </a:bodyPr>
          <a:lstStyle/>
          <a:p>
            <a:pPr>
              <a:defRPr/>
            </a:pPr>
            <a:r>
              <a:rPr lang="en-US" b="1" dirty="0"/>
              <a:t>	</a:t>
            </a:r>
          </a:p>
        </p:txBody>
      </p:sp>
      <p:sp>
        <p:nvSpPr>
          <p:cNvPr id="442370" name="Slide Number Placeholder 3">
            <a:extLst>
              <a:ext uri="{FF2B5EF4-FFF2-40B4-BE49-F238E27FC236}">
                <a16:creationId xmlns:a16="http://schemas.microsoft.com/office/drawing/2014/main" id="{9FD221CB-617A-8BF2-9B81-C57A34C35D5B}"/>
              </a:ext>
            </a:extLst>
          </p:cNvPr>
          <p:cNvSpPr>
            <a:spLocks noGrp="1" noChangeArrowheads="1"/>
          </p:cNvSpPr>
          <p:nvPr>
            <p:ph type="sldNum" sz="quarter" idx="12"/>
          </p:nvPr>
        </p:nvSpPr>
        <p:spPr bwMode="auto">
          <a:xfrm>
            <a:off x="6057900" y="4754563"/>
            <a:ext cx="16002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B766B393-4CE6-474F-B09E-B3B8D1854D5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293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5" name="Content Placeholder 4">
            <a:extLst>
              <a:ext uri="{FF2B5EF4-FFF2-40B4-BE49-F238E27FC236}">
                <a16:creationId xmlns:a16="http://schemas.microsoft.com/office/drawing/2014/main" id="{B716A0E4-369A-1ED2-96BC-283204858FFC}"/>
              </a:ext>
            </a:extLst>
          </p:cNvPr>
          <p:cNvSpPr>
            <a:spLocks noGrp="1"/>
          </p:cNvSpPr>
          <p:nvPr>
            <p:ph idx="1"/>
          </p:nvPr>
        </p:nvSpPr>
        <p:spPr>
          <a:xfrm>
            <a:off x="755650" y="1843088"/>
            <a:ext cx="8054975" cy="3300412"/>
          </a:xfrm>
        </p:spPr>
        <p:txBody>
          <a:bodyPr/>
          <a:lstStyle/>
          <a:p>
            <a:pPr marL="0" indent="0">
              <a:buFont typeface="Arial" panose="020B0604020202020204" pitchFamily="34" charset="0"/>
              <a:buNone/>
              <a:defRPr/>
            </a:pPr>
            <a:r>
              <a:rPr lang="en-CA" dirty="0">
                <a:solidFill>
                  <a:schemeClr val="bg1"/>
                </a:solidFill>
              </a:rPr>
              <a:t>The </a:t>
            </a:r>
            <a:r>
              <a:rPr lang="en-CA" dirty="0" err="1">
                <a:solidFill>
                  <a:schemeClr val="bg1"/>
                </a:solidFill>
              </a:rPr>
              <a:t>Kitasoo</a:t>
            </a:r>
            <a:r>
              <a:rPr lang="en-CA" dirty="0">
                <a:solidFill>
                  <a:schemeClr val="bg1"/>
                </a:solidFill>
              </a:rPr>
              <a:t> Band Council approaches you and would like to register the mark SPIRIT BEAR as an official mark</a:t>
            </a:r>
            <a:r>
              <a:rPr lang="en-CA" dirty="0">
                <a:solidFill>
                  <a:srgbClr val="FF0000"/>
                </a:solidFill>
              </a:rPr>
              <a:t>.</a:t>
            </a:r>
            <a:r>
              <a:rPr lang="en-CA" dirty="0">
                <a:solidFill>
                  <a:schemeClr val="bg1"/>
                </a:solidFill>
              </a:rPr>
              <a:t> Do you anticipate any issues with the registration of this mark</a:t>
            </a:r>
            <a:r>
              <a:rPr lang="en-CA" dirty="0">
                <a:solidFill>
                  <a:srgbClr val="FF0000"/>
                </a:solidFill>
              </a:rPr>
              <a:t>? </a:t>
            </a:r>
          </a:p>
          <a:p>
            <a:pPr>
              <a:defRPr/>
            </a:pPr>
            <a:endParaRPr lang="en-US" dirty="0"/>
          </a:p>
        </p:txBody>
      </p:sp>
      <p:sp>
        <p:nvSpPr>
          <p:cNvPr id="442372" name="TextBox 1">
            <a:extLst>
              <a:ext uri="{FF2B5EF4-FFF2-40B4-BE49-F238E27FC236}">
                <a16:creationId xmlns:a16="http://schemas.microsoft.com/office/drawing/2014/main" id="{59770984-03CE-47E1-3665-C3211C66D138}"/>
              </a:ext>
            </a:extLst>
          </p:cNvPr>
          <p:cNvSpPr txBox="1">
            <a:spLocks noChangeArrowheads="1"/>
          </p:cNvSpPr>
          <p:nvPr/>
        </p:nvSpPr>
        <p:spPr bwMode="auto">
          <a:xfrm>
            <a:off x="2084388" y="30321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Review</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928E2C-CC89-4C42-5789-157A6C52E7E6}"/>
              </a:ext>
            </a:extLst>
          </p:cNvPr>
          <p:cNvSpPr>
            <a:spLocks noGrp="1"/>
          </p:cNvSpPr>
          <p:nvPr>
            <p:ph type="title"/>
          </p:nvPr>
        </p:nvSpPr>
        <p:spPr/>
        <p:txBody>
          <a:bodyPr>
            <a:normAutofit fontScale="90000"/>
          </a:bodyPr>
          <a:lstStyle/>
          <a:p>
            <a:pPr>
              <a:defRPr/>
            </a:pPr>
            <a:r>
              <a:rPr lang="en-US" b="1" dirty="0"/>
              <a:t>	</a:t>
            </a:r>
          </a:p>
        </p:txBody>
      </p:sp>
      <p:sp>
        <p:nvSpPr>
          <p:cNvPr id="444418" name="Slide Number Placeholder 3">
            <a:extLst>
              <a:ext uri="{FF2B5EF4-FFF2-40B4-BE49-F238E27FC236}">
                <a16:creationId xmlns:a16="http://schemas.microsoft.com/office/drawing/2014/main" id="{0A02D10B-CECB-6E04-6D45-90A1C0F97947}"/>
              </a:ext>
            </a:extLst>
          </p:cNvPr>
          <p:cNvSpPr>
            <a:spLocks noGrp="1" noChangeArrowheads="1"/>
          </p:cNvSpPr>
          <p:nvPr>
            <p:ph type="sldNum" sz="quarter" idx="12"/>
          </p:nvPr>
        </p:nvSpPr>
        <p:spPr bwMode="auto">
          <a:xfrm>
            <a:off x="6057900" y="4754563"/>
            <a:ext cx="16002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DF0EF1A-B9F3-D342-93F4-462090A4D4E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294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5" name="Content Placeholder 4">
            <a:extLst>
              <a:ext uri="{FF2B5EF4-FFF2-40B4-BE49-F238E27FC236}">
                <a16:creationId xmlns:a16="http://schemas.microsoft.com/office/drawing/2014/main" id="{FF4B17DD-E0A3-2122-5940-0A76AD1EE7F9}"/>
              </a:ext>
            </a:extLst>
          </p:cNvPr>
          <p:cNvSpPr>
            <a:spLocks noGrp="1"/>
          </p:cNvSpPr>
          <p:nvPr>
            <p:ph idx="1"/>
          </p:nvPr>
        </p:nvSpPr>
        <p:spPr>
          <a:xfrm>
            <a:off x="755650" y="1843088"/>
            <a:ext cx="8054975" cy="3300412"/>
          </a:xfrm>
        </p:spPr>
        <p:txBody>
          <a:bodyPr/>
          <a:lstStyle/>
          <a:p>
            <a:pPr marL="0" indent="0">
              <a:buFont typeface="Arial" panose="020B0604020202020204" pitchFamily="34" charset="0"/>
              <a:buNone/>
              <a:defRPr/>
            </a:pPr>
            <a:r>
              <a:rPr lang="en-CA" dirty="0">
                <a:solidFill>
                  <a:schemeClr val="bg1"/>
                </a:solidFill>
              </a:rPr>
              <a:t>The </a:t>
            </a:r>
            <a:r>
              <a:rPr lang="en-CA" dirty="0" err="1">
                <a:solidFill>
                  <a:schemeClr val="bg1"/>
                </a:solidFill>
              </a:rPr>
              <a:t>Kitasoo</a:t>
            </a:r>
            <a:r>
              <a:rPr lang="en-CA" dirty="0">
                <a:solidFill>
                  <a:schemeClr val="bg1"/>
                </a:solidFill>
              </a:rPr>
              <a:t> Band Council approaches you and would like to register the mark SPIRIT BEAR as an official mark</a:t>
            </a:r>
            <a:r>
              <a:rPr lang="en-CA" dirty="0">
                <a:solidFill>
                  <a:srgbClr val="FF0000"/>
                </a:solidFill>
              </a:rPr>
              <a:t>.</a:t>
            </a:r>
            <a:r>
              <a:rPr lang="en-CA" dirty="0">
                <a:solidFill>
                  <a:schemeClr val="bg1"/>
                </a:solidFill>
              </a:rPr>
              <a:t> Do you anticipate any issues with the registration of this mark</a:t>
            </a:r>
            <a:r>
              <a:rPr lang="en-CA" dirty="0">
                <a:solidFill>
                  <a:srgbClr val="FF0000"/>
                </a:solidFill>
              </a:rPr>
              <a:t>? </a:t>
            </a:r>
          </a:p>
          <a:p>
            <a:pPr>
              <a:defRPr/>
            </a:pPr>
            <a:endParaRPr lang="en-US" dirty="0"/>
          </a:p>
        </p:txBody>
      </p:sp>
      <p:sp>
        <p:nvSpPr>
          <p:cNvPr id="444420" name="TextBox 1">
            <a:extLst>
              <a:ext uri="{FF2B5EF4-FFF2-40B4-BE49-F238E27FC236}">
                <a16:creationId xmlns:a16="http://schemas.microsoft.com/office/drawing/2014/main" id="{F3BCEDDD-4C3A-E706-10DD-29EA96F7225E}"/>
              </a:ext>
            </a:extLst>
          </p:cNvPr>
          <p:cNvSpPr txBox="1">
            <a:spLocks noChangeArrowheads="1"/>
          </p:cNvSpPr>
          <p:nvPr/>
        </p:nvSpPr>
        <p:spPr bwMode="auto">
          <a:xfrm>
            <a:off x="2084388" y="30321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Review</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TextBox 1">
            <a:extLst>
              <a:ext uri="{FF2B5EF4-FFF2-40B4-BE49-F238E27FC236}">
                <a16:creationId xmlns:a16="http://schemas.microsoft.com/office/drawing/2014/main" id="{BD590E5A-3F62-61A7-8DEC-E2023274196B}"/>
              </a:ext>
            </a:extLst>
          </p:cNvPr>
          <p:cNvSpPr txBox="1">
            <a:spLocks noChangeArrowheads="1"/>
          </p:cNvSpPr>
          <p:nvPr/>
        </p:nvSpPr>
        <p:spPr bwMode="auto">
          <a:xfrm>
            <a:off x="2084388" y="268288"/>
            <a:ext cx="49752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Review</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446466" name="Content Placeholder 2" descr="Screen Shot 2015-10-12 at 2.13.51 PM.png">
            <a:extLst>
              <a:ext uri="{FF2B5EF4-FFF2-40B4-BE49-F238E27FC236}">
                <a16:creationId xmlns:a16="http://schemas.microsoft.com/office/drawing/2014/main" id="{598691F1-D763-3863-A6EB-93F1308E3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432" r="-20432"/>
          <a:stretch>
            <a:fillRect/>
          </a:stretch>
        </p:blipFill>
        <p:spPr bwMode="auto">
          <a:xfrm>
            <a:off x="1327150" y="1470025"/>
            <a:ext cx="648970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TextBox 2">
            <a:extLst>
              <a:ext uri="{FF2B5EF4-FFF2-40B4-BE49-F238E27FC236}">
                <a16:creationId xmlns:a16="http://schemas.microsoft.com/office/drawing/2014/main" id="{03139C36-68E1-F1FF-1BFB-5C9FBF4E0A2B}"/>
              </a:ext>
            </a:extLst>
          </p:cNvPr>
          <p:cNvSpPr txBox="1">
            <a:spLocks noChangeArrowheads="1"/>
          </p:cNvSpPr>
          <p:nvPr/>
        </p:nvSpPr>
        <p:spPr bwMode="auto">
          <a:xfrm>
            <a:off x="1673225" y="339725"/>
            <a:ext cx="5797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Review</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447490" name="TextBox 3">
            <a:extLst>
              <a:ext uri="{FF2B5EF4-FFF2-40B4-BE49-F238E27FC236}">
                <a16:creationId xmlns:a16="http://schemas.microsoft.com/office/drawing/2014/main" id="{464A935A-C954-0364-8A23-89E5A1ABCBFC}"/>
              </a:ext>
            </a:extLst>
          </p:cNvPr>
          <p:cNvSpPr txBox="1">
            <a:spLocks noChangeArrowheads="1"/>
          </p:cNvSpPr>
          <p:nvPr/>
        </p:nvSpPr>
        <p:spPr bwMode="auto">
          <a:xfrm>
            <a:off x="747713" y="1419225"/>
            <a:ext cx="76485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Is a TM registered in association with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goods and not services “used” when it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is reproduced, by a competitor, on a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brochure placed next to both the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product on which the TM is marked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and the competitor’s product</a:t>
            </a:r>
            <a:r>
              <a:rPr kumimoji="0" lang="en-CA" altLang="en-US" sz="3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TextBox 1">
            <a:extLst>
              <a:ext uri="{FF2B5EF4-FFF2-40B4-BE49-F238E27FC236}">
                <a16:creationId xmlns:a16="http://schemas.microsoft.com/office/drawing/2014/main" id="{8D118C68-DB94-FA9B-2E24-E2842EC398BD}"/>
              </a:ext>
            </a:extLst>
          </p:cNvPr>
          <p:cNvSpPr txBox="1">
            <a:spLocks noChangeArrowheads="1"/>
          </p:cNvSpPr>
          <p:nvPr/>
        </p:nvSpPr>
        <p:spPr bwMode="auto">
          <a:xfrm>
            <a:off x="612775" y="1563688"/>
            <a:ext cx="79184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Do you think the provisions in the TMA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provide adequate protection against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 for TM owners</a:t>
            </a:r>
            <a:r>
              <a:rPr kumimoji="0" lang="en-CA"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If so, why</a:t>
            </a:r>
            <a:r>
              <a:rPr kumimoji="0" lang="en-CA"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If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not, what changes would you make to the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TMA to increase protection against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infringement</a:t>
            </a:r>
            <a:r>
              <a:rPr kumimoji="0" lang="en-CA"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p:txBody>
      </p:sp>
      <p:sp>
        <p:nvSpPr>
          <p:cNvPr id="448514" name="TextBox 2">
            <a:extLst>
              <a:ext uri="{FF2B5EF4-FFF2-40B4-BE49-F238E27FC236}">
                <a16:creationId xmlns:a16="http://schemas.microsoft.com/office/drawing/2014/main" id="{C81588D5-9F9C-BBAE-FFAD-DB81B06A0213}"/>
              </a:ext>
            </a:extLst>
          </p:cNvPr>
          <p:cNvSpPr txBox="1">
            <a:spLocks noChangeArrowheads="1"/>
          </p:cNvSpPr>
          <p:nvPr/>
        </p:nvSpPr>
        <p:spPr bwMode="auto">
          <a:xfrm>
            <a:off x="1939925" y="427038"/>
            <a:ext cx="526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Review</a:t>
            </a:r>
            <a:r>
              <a:rPr kumimoji="0" lang="en-US" altLang="en-US" sz="24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TextBox 1">
            <a:extLst>
              <a:ext uri="{FF2B5EF4-FFF2-40B4-BE49-F238E27FC236}">
                <a16:creationId xmlns:a16="http://schemas.microsoft.com/office/drawing/2014/main" id="{CCB422EC-7B04-D50D-E829-D47A4AB1F458}"/>
              </a:ext>
            </a:extLst>
          </p:cNvPr>
          <p:cNvSpPr txBox="1">
            <a:spLocks noChangeArrowheads="1"/>
          </p:cNvSpPr>
          <p:nvPr/>
        </p:nvSpPr>
        <p:spPr bwMode="auto">
          <a:xfrm>
            <a:off x="2084388" y="555625"/>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Review</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449538" name="TextBox 2">
            <a:extLst>
              <a:ext uri="{FF2B5EF4-FFF2-40B4-BE49-F238E27FC236}">
                <a16:creationId xmlns:a16="http://schemas.microsoft.com/office/drawing/2014/main" id="{4C23DBC2-823C-400E-4D9E-E35BDE4E319E}"/>
              </a:ext>
            </a:extLst>
          </p:cNvPr>
          <p:cNvSpPr txBox="1">
            <a:spLocks noChangeArrowheads="1"/>
          </p:cNvSpPr>
          <p:nvPr/>
        </p:nvSpPr>
        <p:spPr bwMode="auto">
          <a:xfrm>
            <a:off x="711200" y="1787525"/>
            <a:ext cx="7721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Does the TMA sufficiently balance the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property rights of TM owners with the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speech rights of non-TM-owning parties</a:t>
            </a:r>
            <a:r>
              <a:rPr kumimoji="0" lang="en-CA"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TextBox 1">
            <a:extLst>
              <a:ext uri="{FF2B5EF4-FFF2-40B4-BE49-F238E27FC236}">
                <a16:creationId xmlns:a16="http://schemas.microsoft.com/office/drawing/2014/main" id="{11901D28-F527-34C5-166E-2203B62001FD}"/>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Review</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450562" name="Picture 3" descr="Graphical user interface, text, application, email&#10;&#10;Description automatically generated">
            <a:extLst>
              <a:ext uri="{FF2B5EF4-FFF2-40B4-BE49-F238E27FC236}">
                <a16:creationId xmlns:a16="http://schemas.microsoft.com/office/drawing/2014/main" id="{2292F8F3-B3A8-049A-F3C9-B117868F7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950" y="1039813"/>
            <a:ext cx="41021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1194A-D1FF-40FA-1CE4-0D96BF0FADFA}"/>
              </a:ext>
            </a:extLst>
          </p:cNvPr>
          <p:cNvSpPr txBox="1"/>
          <p:nvPr/>
        </p:nvSpPr>
        <p:spPr>
          <a:xfrm>
            <a:off x="199072" y="339502"/>
            <a:ext cx="8745856" cy="4185761"/>
          </a:xfrm>
          <a:prstGeom prst="rect">
            <a:avLst/>
          </a:prstGeom>
          <a:noFill/>
        </p:spPr>
        <p:txBody>
          <a:bodyPr wrap="none" rtlCol="0">
            <a:spAutoFit/>
          </a:bodyPr>
          <a:lstStyle/>
          <a:p>
            <a:pPr algn="ctr"/>
            <a:r>
              <a:rPr lang="en-CA" sz="3800" dirty="0">
                <a:solidFill>
                  <a:srgbClr val="00B0F0"/>
                </a:solidFill>
              </a:rPr>
              <a:t>GO TO CANVAS SEI SURVEYS PAGE</a:t>
            </a:r>
          </a:p>
          <a:p>
            <a:pPr algn="ctr"/>
            <a:endParaRPr lang="en-CA" sz="3800" dirty="0">
              <a:solidFill>
                <a:srgbClr val="FF0000"/>
              </a:solidFill>
            </a:endParaRPr>
          </a:p>
          <a:p>
            <a:pPr algn="ctr"/>
            <a:r>
              <a:rPr lang="en-CA" sz="3800" dirty="0">
                <a:solidFill>
                  <a:srgbClr val="00B0F0"/>
                </a:solidFill>
              </a:rPr>
              <a:t>1</a:t>
            </a:r>
            <a:r>
              <a:rPr lang="en-CA" sz="3800" dirty="0">
                <a:solidFill>
                  <a:schemeClr val="bg2"/>
                </a:solidFill>
              </a:rPr>
              <a:t>.</a:t>
            </a:r>
            <a:r>
              <a:rPr lang="en-CA" sz="3800" dirty="0">
                <a:solidFill>
                  <a:srgbClr val="FFFF00"/>
                </a:solidFill>
              </a:rPr>
              <a:t> LAW 422 002 </a:t>
            </a:r>
            <a:r>
              <a:rPr lang="en-CA" sz="3800" dirty="0">
                <a:solidFill>
                  <a:srgbClr val="00B0F0"/>
                </a:solidFill>
              </a:rPr>
              <a:t>- </a:t>
            </a:r>
            <a:r>
              <a:rPr lang="en-CA" sz="3800" dirty="0">
                <a:solidFill>
                  <a:srgbClr val="FFFF00"/>
                </a:solidFill>
              </a:rPr>
              <a:t>Intellectual Property </a:t>
            </a:r>
          </a:p>
          <a:p>
            <a:pPr algn="ctr"/>
            <a:r>
              <a:rPr lang="en-CA" sz="3800" dirty="0">
                <a:solidFill>
                  <a:schemeClr val="bg1"/>
                </a:solidFill>
              </a:rPr>
              <a:t>March 30</a:t>
            </a:r>
            <a:r>
              <a:rPr lang="en-CA" sz="3800" dirty="0">
                <a:solidFill>
                  <a:srgbClr val="FFFF00"/>
                </a:solidFill>
              </a:rPr>
              <a:t>, </a:t>
            </a:r>
            <a:r>
              <a:rPr lang="en-CA" sz="3800" dirty="0">
                <a:solidFill>
                  <a:schemeClr val="bg1"/>
                </a:solidFill>
              </a:rPr>
              <a:t>2024</a:t>
            </a:r>
            <a:r>
              <a:rPr lang="en-CA" sz="3800" dirty="0">
                <a:solidFill>
                  <a:srgbClr val="FFFF00"/>
                </a:solidFill>
              </a:rPr>
              <a:t>, </a:t>
            </a:r>
            <a:r>
              <a:rPr lang="en-CA" sz="3800" dirty="0">
                <a:solidFill>
                  <a:srgbClr val="00B0F0"/>
                </a:solidFill>
              </a:rPr>
              <a:t>to</a:t>
            </a:r>
            <a:r>
              <a:rPr lang="en-CA" sz="3800" dirty="0">
                <a:solidFill>
                  <a:srgbClr val="FFFF00"/>
                </a:solidFill>
              </a:rPr>
              <a:t> </a:t>
            </a:r>
            <a:r>
              <a:rPr lang="en-CA" sz="3800" dirty="0">
                <a:solidFill>
                  <a:schemeClr val="bg1"/>
                </a:solidFill>
              </a:rPr>
              <a:t>April 15</a:t>
            </a:r>
            <a:r>
              <a:rPr lang="en-CA" sz="3800" dirty="0">
                <a:solidFill>
                  <a:srgbClr val="FFFF00"/>
                </a:solidFill>
              </a:rPr>
              <a:t>, </a:t>
            </a:r>
            <a:r>
              <a:rPr lang="en-CA" sz="3800" dirty="0">
                <a:solidFill>
                  <a:schemeClr val="bg1"/>
                </a:solidFill>
              </a:rPr>
              <a:t>2024</a:t>
            </a:r>
            <a:r>
              <a:rPr lang="en-CA" sz="3800" dirty="0">
                <a:solidFill>
                  <a:srgbClr val="FFFF00"/>
                </a:solidFill>
              </a:rPr>
              <a:t> </a:t>
            </a:r>
          </a:p>
          <a:p>
            <a:pPr algn="ctr"/>
            <a:r>
              <a:rPr lang="en-CA" sz="3800" dirty="0">
                <a:solidFill>
                  <a:srgbClr val="FFFF00"/>
                </a:solidFill>
              </a:rPr>
              <a:t>  </a:t>
            </a:r>
          </a:p>
          <a:p>
            <a:pPr algn="ctr"/>
            <a:r>
              <a:rPr lang="en-CA" sz="3800" dirty="0">
                <a:solidFill>
                  <a:srgbClr val="00B0F0"/>
                </a:solidFill>
              </a:rPr>
              <a:t>2</a:t>
            </a:r>
            <a:r>
              <a:rPr lang="en-CA" sz="3800" dirty="0">
                <a:solidFill>
                  <a:schemeClr val="bg2"/>
                </a:solidFill>
              </a:rPr>
              <a:t>.</a:t>
            </a:r>
            <a:r>
              <a:rPr lang="en-CA" sz="3800" dirty="0">
                <a:solidFill>
                  <a:srgbClr val="FFFF00"/>
                </a:solidFill>
              </a:rPr>
              <a:t> LAW 570C 002 </a:t>
            </a:r>
            <a:r>
              <a:rPr lang="en-CA" sz="3800" dirty="0">
                <a:solidFill>
                  <a:srgbClr val="00B0F0"/>
                </a:solidFill>
              </a:rPr>
              <a:t>-</a:t>
            </a:r>
            <a:r>
              <a:rPr lang="en-CA" sz="3800" dirty="0">
                <a:solidFill>
                  <a:srgbClr val="FF0000"/>
                </a:solidFill>
              </a:rPr>
              <a:t> </a:t>
            </a:r>
            <a:r>
              <a:rPr lang="en-CA" sz="3800" dirty="0">
                <a:solidFill>
                  <a:srgbClr val="FFFF00"/>
                </a:solidFill>
              </a:rPr>
              <a:t>Intellectual Property</a:t>
            </a:r>
          </a:p>
          <a:p>
            <a:pPr algn="ctr"/>
            <a:r>
              <a:rPr lang="en-CA" sz="3800" dirty="0">
                <a:solidFill>
                  <a:schemeClr val="bg1"/>
                </a:solidFill>
              </a:rPr>
              <a:t>March 30</a:t>
            </a:r>
            <a:r>
              <a:rPr lang="en-CA" sz="3800" dirty="0">
                <a:solidFill>
                  <a:srgbClr val="FFFF00"/>
                </a:solidFill>
              </a:rPr>
              <a:t>, </a:t>
            </a:r>
            <a:r>
              <a:rPr lang="en-CA" sz="3800" dirty="0">
                <a:solidFill>
                  <a:schemeClr val="bg1"/>
                </a:solidFill>
              </a:rPr>
              <a:t>2024</a:t>
            </a:r>
            <a:r>
              <a:rPr lang="en-CA" sz="3800" dirty="0">
                <a:solidFill>
                  <a:srgbClr val="FFFF00"/>
                </a:solidFill>
              </a:rPr>
              <a:t>, </a:t>
            </a:r>
            <a:r>
              <a:rPr lang="en-CA" sz="3800" dirty="0">
                <a:solidFill>
                  <a:srgbClr val="00B0F0"/>
                </a:solidFill>
              </a:rPr>
              <a:t>to </a:t>
            </a:r>
            <a:r>
              <a:rPr lang="en-CA" sz="3800" dirty="0">
                <a:solidFill>
                  <a:schemeClr val="bg1"/>
                </a:solidFill>
              </a:rPr>
              <a:t>April 15</a:t>
            </a:r>
            <a:r>
              <a:rPr lang="en-CA" sz="3800" dirty="0">
                <a:solidFill>
                  <a:srgbClr val="FFFF00"/>
                </a:solidFill>
              </a:rPr>
              <a:t>, </a:t>
            </a:r>
            <a:r>
              <a:rPr lang="en-CA" sz="3800" dirty="0">
                <a:solidFill>
                  <a:schemeClr val="bg1"/>
                </a:solidFill>
              </a:rPr>
              <a:t>2024</a:t>
            </a:r>
            <a:endParaRPr lang="en-US" sz="3800" dirty="0">
              <a:solidFill>
                <a:schemeClr val="bg1"/>
              </a:solidFill>
            </a:endParaRPr>
          </a:p>
        </p:txBody>
      </p:sp>
    </p:spTree>
    <p:extLst>
      <p:ext uri="{BB962C8B-B14F-4D97-AF65-F5344CB8AC3E}">
        <p14:creationId xmlns:p14="http://schemas.microsoft.com/office/powerpoint/2010/main" val="632235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02FB9958-5266-071D-E280-B0E86C396281}"/>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Features of this Course</a:t>
            </a:r>
          </a:p>
        </p:txBody>
      </p:sp>
      <p:sp>
        <p:nvSpPr>
          <p:cNvPr id="3" name="Content Placeholder 2">
            <a:extLst>
              <a:ext uri="{FF2B5EF4-FFF2-40B4-BE49-F238E27FC236}">
                <a16:creationId xmlns:a16="http://schemas.microsoft.com/office/drawing/2014/main" id="{7B672CA1-FC7A-ACA9-5D4A-00EE3FCFBD8F}"/>
              </a:ext>
            </a:extLst>
          </p:cNvPr>
          <p:cNvSpPr>
            <a:spLocks noGrp="1"/>
          </p:cNvSpPr>
          <p:nvPr>
            <p:ph sz="quarter" idx="10"/>
          </p:nvPr>
        </p:nvSpPr>
        <p:spPr>
          <a:xfrm>
            <a:off x="1485900" y="1779588"/>
            <a:ext cx="6172200" cy="2638425"/>
          </a:xfrm>
        </p:spPr>
        <p:txBody>
          <a:bodyPr/>
          <a:lstStyle/>
          <a:p>
            <a:pPr algn="ctr">
              <a:defRPr/>
            </a:pPr>
            <a:r>
              <a:rPr lang="en-US" sz="3600" dirty="0">
                <a:solidFill>
                  <a:schemeClr val="bg1"/>
                </a:solidFill>
              </a:rPr>
              <a:t>70% Exam not 100%</a:t>
            </a:r>
          </a:p>
          <a:p>
            <a:pPr algn="ctr">
              <a:defRPr/>
            </a:pPr>
            <a:r>
              <a:rPr lang="en-US" sz="3600" dirty="0">
                <a:solidFill>
                  <a:schemeClr val="bg1"/>
                </a:solidFill>
              </a:rPr>
              <a:t>IP Law </a:t>
            </a:r>
            <a:r>
              <a:rPr lang="en-US" sz="3600" dirty="0">
                <a:solidFill>
                  <a:srgbClr val="FF0000"/>
                </a:solidFill>
              </a:rPr>
              <a:t>“</a:t>
            </a:r>
            <a:r>
              <a:rPr lang="en-US" sz="3600" dirty="0">
                <a:solidFill>
                  <a:schemeClr val="bg1"/>
                </a:solidFill>
              </a:rPr>
              <a:t>In Context</a:t>
            </a:r>
            <a:r>
              <a:rPr lang="en-US" sz="3600" dirty="0">
                <a:solidFill>
                  <a:srgbClr val="FF0000"/>
                </a:solidFill>
              </a:rPr>
              <a:t>”</a:t>
            </a:r>
          </a:p>
          <a:p>
            <a:pPr algn="ctr">
              <a:defRPr/>
            </a:pPr>
            <a:r>
              <a:rPr lang="en-US" sz="3600" dirty="0">
                <a:solidFill>
                  <a:schemeClr val="bg1"/>
                </a:solidFill>
              </a:rPr>
              <a:t>Website </a:t>
            </a:r>
          </a:p>
          <a:p>
            <a:pPr marL="0" indent="0">
              <a:buFont typeface="Arial" panose="020B0604020202020204" pitchFamily="34" charset="0"/>
              <a:buNone/>
              <a:defRPr/>
            </a:pPr>
            <a:endParaRPr lang="en-US" sz="3300" dirty="0">
              <a:solidFill>
                <a:schemeClr val="bg1"/>
              </a:solidFill>
            </a:endParaRPr>
          </a:p>
        </p:txBody>
      </p:sp>
    </p:spTree>
    <p:extLst>
      <p:ext uri="{BB962C8B-B14F-4D97-AF65-F5344CB8AC3E}">
        <p14:creationId xmlns:p14="http://schemas.microsoft.com/office/powerpoint/2010/main" val="14027761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TextBox 1">
            <a:extLst>
              <a:ext uri="{FF2B5EF4-FFF2-40B4-BE49-F238E27FC236}">
                <a16:creationId xmlns:a16="http://schemas.microsoft.com/office/drawing/2014/main" id="{61B30569-F7FB-A48E-F72D-AEE8BD389C7E}"/>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Review</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451586" name="Picture 2">
            <a:extLst>
              <a:ext uri="{FF2B5EF4-FFF2-40B4-BE49-F238E27FC236}">
                <a16:creationId xmlns:a16="http://schemas.microsoft.com/office/drawing/2014/main" id="{DB884131-8C26-790C-6968-4F5F2ADC1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1203325"/>
            <a:ext cx="73183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TextBox 1">
            <a:extLst>
              <a:ext uri="{FF2B5EF4-FFF2-40B4-BE49-F238E27FC236}">
                <a16:creationId xmlns:a16="http://schemas.microsoft.com/office/drawing/2014/main" id="{F42AD0AE-E81A-4558-8253-A1420DA2845A}"/>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Review</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graphicFrame>
        <p:nvGraphicFramePr>
          <p:cNvPr id="452610" name="Object 3">
            <a:extLst>
              <a:ext uri="{FF2B5EF4-FFF2-40B4-BE49-F238E27FC236}">
                <a16:creationId xmlns:a16="http://schemas.microsoft.com/office/drawing/2014/main" id="{27C1FC88-4FE2-EC70-EFAA-11E5C86EA628}"/>
              </a:ext>
            </a:extLst>
          </p:cNvPr>
          <p:cNvGraphicFramePr>
            <a:graphicFrameLocks noChangeAspect="1"/>
          </p:cNvGraphicFramePr>
          <p:nvPr/>
        </p:nvGraphicFramePr>
        <p:xfrm>
          <a:off x="900113" y="1347788"/>
          <a:ext cx="7605712" cy="3116262"/>
        </p:xfrm>
        <a:graphic>
          <a:graphicData uri="http://schemas.openxmlformats.org/presentationml/2006/ole">
            <mc:AlternateContent xmlns:mc="http://schemas.openxmlformats.org/markup-compatibility/2006">
              <mc:Choice xmlns:v="urn:schemas-microsoft-com:vml" Requires="v">
                <p:oleObj name="Document" r:id="rId2" imgW="6756400" imgH="2768600" progId="Word.Document.12">
                  <p:embed/>
                </p:oleObj>
              </mc:Choice>
              <mc:Fallback>
                <p:oleObj name="Document" r:id="rId2" imgW="6756400" imgH="2768600" progId="Word.Document.12">
                  <p:embed/>
                  <p:pic>
                    <p:nvPicPr>
                      <p:cNvPr id="452610" name="Object 3">
                        <a:extLst>
                          <a:ext uri="{FF2B5EF4-FFF2-40B4-BE49-F238E27FC236}">
                            <a16:creationId xmlns:a16="http://schemas.microsoft.com/office/drawing/2014/main" id="{27C1FC88-4FE2-EC70-EFAA-11E5C86EA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47788"/>
                        <a:ext cx="7605712"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TextBox 1">
            <a:extLst>
              <a:ext uri="{FF2B5EF4-FFF2-40B4-BE49-F238E27FC236}">
                <a16:creationId xmlns:a16="http://schemas.microsoft.com/office/drawing/2014/main" id="{385C89E8-86B7-B9F3-FB9F-C52BB651030B}"/>
              </a:ext>
            </a:extLst>
          </p:cNvPr>
          <p:cNvSpPr txBox="1">
            <a:spLocks noChangeArrowheads="1"/>
          </p:cNvSpPr>
          <p:nvPr/>
        </p:nvSpPr>
        <p:spPr bwMode="auto">
          <a:xfrm>
            <a:off x="1843088" y="484188"/>
            <a:ext cx="54578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Review</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453634" name="TextBox 2">
            <a:extLst>
              <a:ext uri="{FF2B5EF4-FFF2-40B4-BE49-F238E27FC236}">
                <a16:creationId xmlns:a16="http://schemas.microsoft.com/office/drawing/2014/main" id="{8126CA25-9972-398F-AAA4-7F2C4489485B}"/>
              </a:ext>
            </a:extLst>
          </p:cNvPr>
          <p:cNvSpPr txBox="1">
            <a:spLocks noChangeArrowheads="1"/>
          </p:cNvSpPr>
          <p:nvPr/>
        </p:nvSpPr>
        <p:spPr bwMode="auto">
          <a:xfrm>
            <a:off x="406400" y="1779588"/>
            <a:ext cx="83312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Does TM law in Canada adequately balance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between the rights of TM owners and the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rights of the public to make use of marks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capable of being protected under TM law</a:t>
            </a:r>
            <a:r>
              <a:rPr kumimoji="0" lang="en-US"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endPar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B36FA-7146-55E5-9553-B931FD33EE3F}"/>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Title 1">
            <a:extLst>
              <a:ext uri="{FF2B5EF4-FFF2-40B4-BE49-F238E27FC236}">
                <a16:creationId xmlns:a16="http://schemas.microsoft.com/office/drawing/2014/main" id="{E173B07B-6517-936D-A3CF-5C2D57C23B1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55682" name="Content Placeholder 3" descr="Crystal_Project_pause-queue.png">
            <a:extLst>
              <a:ext uri="{FF2B5EF4-FFF2-40B4-BE49-F238E27FC236}">
                <a16:creationId xmlns:a16="http://schemas.microsoft.com/office/drawing/2014/main" id="{95FD7B8F-8C76-3CC5-2110-119E343EA7C9}"/>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683" name="Content Placeholder 3" descr="Crystal_Project_pause-queue.png">
            <a:extLst>
              <a:ext uri="{FF2B5EF4-FFF2-40B4-BE49-F238E27FC236}">
                <a16:creationId xmlns:a16="http://schemas.microsoft.com/office/drawing/2014/main" id="{CDFB7D36-AF48-573F-B0E4-EC6C3F1FF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09" name="Picture 2">
            <a:extLst>
              <a:ext uri="{FF2B5EF4-FFF2-40B4-BE49-F238E27FC236}">
                <a16:creationId xmlns:a16="http://schemas.microsoft.com/office/drawing/2014/main" id="{8266FB87-7A70-826B-FC5F-2F28877A2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976313"/>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8C1E8-E69E-BEB0-532D-B132D441015F}"/>
              </a:ext>
            </a:extLst>
          </p:cNvPr>
          <p:cNvPicPr>
            <a:picLocks noChangeAspect="1"/>
          </p:cNvPicPr>
          <p:nvPr/>
        </p:nvPicPr>
        <p:blipFill>
          <a:blip r:embed="rId2"/>
          <a:stretch>
            <a:fillRect/>
          </a:stretch>
        </p:blipFill>
        <p:spPr>
          <a:xfrm>
            <a:off x="1201130" y="675636"/>
            <a:ext cx="6741740" cy="3792228"/>
          </a:xfrm>
          <a:prstGeom prst="rect">
            <a:avLst/>
          </a:prstGeom>
        </p:spPr>
      </p:pic>
    </p:spTree>
    <p:extLst>
      <p:ext uri="{BB962C8B-B14F-4D97-AF65-F5344CB8AC3E}">
        <p14:creationId xmlns:p14="http://schemas.microsoft.com/office/powerpoint/2010/main" val="404854592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screenshot of a social media post&#10;&#10;Description automatically generated">
            <a:extLst>
              <a:ext uri="{FF2B5EF4-FFF2-40B4-BE49-F238E27FC236}">
                <a16:creationId xmlns:a16="http://schemas.microsoft.com/office/drawing/2014/main" id="{A7F2EFCB-A2AA-C1B8-BF84-DB1657BFB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447" y="939257"/>
            <a:ext cx="2881105" cy="395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2C479C27-F34C-0418-3A98-FBEE0FEB6DCF}"/>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B6220B37-244D-23E2-DF5D-AE6781E51F78}"/>
              </a:ext>
            </a:extLst>
          </p:cNvPr>
          <p:cNvSpPr txBox="1"/>
          <p:nvPr/>
        </p:nvSpPr>
        <p:spPr>
          <a:xfrm>
            <a:off x="2339752" y="15927"/>
            <a:ext cx="4572000" cy="923330"/>
          </a:xfrm>
          <a:prstGeom prst="rect">
            <a:avLst/>
          </a:prstGeom>
          <a:noFill/>
        </p:spPr>
        <p:txBody>
          <a:bodyPr wrap="square">
            <a:spAutoFit/>
          </a:bodyPr>
          <a:lstStyle/>
          <a:p>
            <a:pPr algn="ctr"/>
            <a:r>
              <a:rPr lang="en-US" altLang="en-US" sz="5400" b="1" dirty="0">
                <a:solidFill>
                  <a:srgbClr val="FFFF00"/>
                </a:solidFill>
              </a:rPr>
              <a:t>Patents </a:t>
            </a:r>
            <a:endParaRPr lang="en-US" altLang="en-US" sz="5400" dirty="0">
              <a:solidFill>
                <a:srgbClr val="FF0000"/>
              </a:solidFill>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Title 1">
            <a:extLst>
              <a:ext uri="{FF2B5EF4-FFF2-40B4-BE49-F238E27FC236}">
                <a16:creationId xmlns:a16="http://schemas.microsoft.com/office/drawing/2014/main" id="{590E4B71-F2A5-B9B1-B4C9-638C27BDCDCD}"/>
              </a:ext>
            </a:extLst>
          </p:cNvPr>
          <p:cNvSpPr>
            <a:spLocks noGrp="1" noChangeArrowheads="1"/>
          </p:cNvSpPr>
          <p:nvPr>
            <p:ph type="title"/>
          </p:nvPr>
        </p:nvSpPr>
        <p:spPr bwMode="auto">
          <a:xfrm>
            <a:off x="1485900" y="10318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Guest Speaker</a:t>
            </a:r>
            <a:endParaRPr lang="en-US" altLang="en-US">
              <a:solidFill>
                <a:srgbClr val="FF0000"/>
              </a:solidFill>
            </a:endParaRPr>
          </a:p>
        </p:txBody>
      </p:sp>
      <p:pic>
        <p:nvPicPr>
          <p:cNvPr id="457730" name="Picture 2">
            <a:extLst>
              <a:ext uri="{FF2B5EF4-FFF2-40B4-BE49-F238E27FC236}">
                <a16:creationId xmlns:a16="http://schemas.microsoft.com/office/drawing/2014/main" id="{17E789F5-7CB3-CF13-F9C1-A12536120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1211263"/>
            <a:ext cx="4295775"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3" name="Picture 2" descr="A group of people sitting at a table&#10;&#10;Description automatically generated">
            <a:extLst>
              <a:ext uri="{FF2B5EF4-FFF2-40B4-BE49-F238E27FC236}">
                <a16:creationId xmlns:a16="http://schemas.microsoft.com/office/drawing/2014/main" id="{0BDDF55C-B1EB-7EED-6432-60584F131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339725"/>
            <a:ext cx="752792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5B6FF14-A8EB-50D5-8039-25785A87B57F}"/>
              </a:ext>
            </a:extLst>
          </p:cNvPr>
          <p:cNvSpPr txBox="1"/>
          <p:nvPr/>
        </p:nvSpPr>
        <p:spPr>
          <a:xfrm>
            <a:off x="195263" y="4711700"/>
            <a:ext cx="8753475" cy="322263"/>
          </a:xfrm>
          <a:prstGeom prst="rect">
            <a:avLst/>
          </a:prstGeom>
          <a:noFill/>
        </p:spPr>
        <p:txBody>
          <a:bodyPr wrap="none">
            <a:spAutoFit/>
          </a:bodyPr>
          <a:lstStyle/>
          <a:p>
            <a:pPr defTabSz="342900" eaLnBrk="1" fontAlgn="auto" hangingPunct="1">
              <a:spcBef>
                <a:spcPts val="0"/>
              </a:spcBef>
              <a:spcAft>
                <a:spcPts val="0"/>
              </a:spcAft>
              <a:defRPr/>
            </a:pPr>
            <a:r>
              <a:rPr lang="en-US" sz="1500" dirty="0">
                <a:solidFill>
                  <a:prstClr val="black"/>
                </a:solidFill>
                <a:latin typeface="Arial"/>
                <a:ea typeface="+mn-ea"/>
                <a:hlinkClick r:id="rId3"/>
              </a:rPr>
              <a:t>https://iplaw.allard.ubc.ca/2020/06/01/gowlings-roch-ripley-r-nelson-godfrey-on-patent-remedies-etc/</a:t>
            </a:r>
            <a:r>
              <a:rPr lang="en-US" sz="1500" dirty="0">
                <a:solidFill>
                  <a:prstClr val="black"/>
                </a:solidFill>
                <a:latin typeface="Arial"/>
                <a:ea typeface="+mn-ea"/>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9C88D6B4-48B1-1F9B-DCD0-E8658064AE0F}"/>
              </a:ext>
            </a:extLst>
          </p:cNvPr>
          <p:cNvSpPr>
            <a:spLocks noGrp="1" noChangeArrowheads="1"/>
          </p:cNvSpPr>
          <p:nvPr>
            <p:ph type="title"/>
          </p:nvPr>
        </p:nvSpPr>
        <p:spPr bwMode="auto">
          <a:xfrm>
            <a:off x="1485900" y="1762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Let’s talk about</a:t>
            </a:r>
            <a:r>
              <a:rPr lang="en-US" altLang="en-US">
                <a:solidFill>
                  <a:srgbClr val="FF0000"/>
                </a:solidFill>
              </a:rPr>
              <a:t>…</a:t>
            </a:r>
          </a:p>
        </p:txBody>
      </p:sp>
      <p:sp>
        <p:nvSpPr>
          <p:cNvPr id="3" name="TextBox 2">
            <a:extLst>
              <a:ext uri="{FF2B5EF4-FFF2-40B4-BE49-F238E27FC236}">
                <a16:creationId xmlns:a16="http://schemas.microsoft.com/office/drawing/2014/main" id="{0A0A81FE-3B64-2B37-2108-A838D73AD70A}"/>
              </a:ext>
            </a:extLst>
          </p:cNvPr>
          <p:cNvSpPr txBox="1"/>
          <p:nvPr/>
        </p:nvSpPr>
        <p:spPr>
          <a:xfrm>
            <a:off x="3633952" y="1237594"/>
            <a:ext cx="3034862" cy="2308324"/>
          </a:xfrm>
          <a:prstGeom prst="rect">
            <a:avLst/>
          </a:prstGeom>
          <a:noFill/>
        </p:spPr>
        <p:txBody>
          <a:bodyPr>
            <a:spAutoFit/>
          </a:bodyPr>
          <a:lstStyle/>
          <a:p>
            <a:pPr>
              <a:defRPr/>
            </a:pPr>
            <a:r>
              <a:rPr lang="en-US" sz="7200" dirty="0">
                <a:highlight>
                  <a:srgbClr val="FFFF00"/>
                </a:highlight>
              </a:rPr>
              <a:t>The 30%</a:t>
            </a:r>
          </a:p>
        </p:txBody>
      </p:sp>
    </p:spTree>
    <p:extLst>
      <p:ext uri="{BB962C8B-B14F-4D97-AF65-F5344CB8AC3E}">
        <p14:creationId xmlns:p14="http://schemas.microsoft.com/office/powerpoint/2010/main" val="1412493432"/>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7CA44-9DBF-BC16-19A5-B0D7D4D2FE4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17043533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itle 1">
            <a:extLst>
              <a:ext uri="{FF2B5EF4-FFF2-40B4-BE49-F238E27FC236}">
                <a16:creationId xmlns:a16="http://schemas.microsoft.com/office/drawing/2014/main" id="{1C17735D-AF01-A06E-7D01-40F0A32E639A}"/>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17442" name="Content Placeholder 3" descr="Crystal_Project_pause-queue.png">
            <a:extLst>
              <a:ext uri="{FF2B5EF4-FFF2-40B4-BE49-F238E27FC236}">
                <a16:creationId xmlns:a16="http://schemas.microsoft.com/office/drawing/2014/main" id="{CD8855E3-BD69-4B33-39E1-43CE40514E1D}"/>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3" name="Content Placeholder 3" descr="Crystal_Project_pause-queue.png">
            <a:extLst>
              <a:ext uri="{FF2B5EF4-FFF2-40B4-BE49-F238E27FC236}">
                <a16:creationId xmlns:a16="http://schemas.microsoft.com/office/drawing/2014/main" id="{521CB0B1-87D6-2C2C-CFF0-77EDB5645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45353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a:extLst>
              <a:ext uri="{FF2B5EF4-FFF2-40B4-BE49-F238E27FC236}">
                <a16:creationId xmlns:a16="http://schemas.microsoft.com/office/drawing/2014/main" id="{4F81965D-546A-6AD2-EB24-0C99DAC0A003}"/>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4000" dirty="0">
                <a:solidFill>
                  <a:schemeClr val="bg1"/>
                </a:solidFill>
                <a:latin typeface="Times New Roman" panose="02020603050405020304" pitchFamily="18" charset="0"/>
                <a:cs typeface="Times New Roman" panose="02020603050405020304" pitchFamily="18" charset="0"/>
              </a:rPr>
              <a:t>Perspective</a:t>
            </a:r>
          </a:p>
        </p:txBody>
      </p:sp>
      <p:pic>
        <p:nvPicPr>
          <p:cNvPr id="193538" name="Content Placeholder 3">
            <a:extLst>
              <a:ext uri="{FF2B5EF4-FFF2-40B4-BE49-F238E27FC236}">
                <a16:creationId xmlns:a16="http://schemas.microsoft.com/office/drawing/2014/main" id="{0B5749DD-BECE-8AF1-062C-5B0F9EC6A35F}"/>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498484" y="987574"/>
            <a:ext cx="6172200" cy="3470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82A5188-0B3F-E61F-A970-1EC03FC2B336}"/>
              </a:ext>
            </a:extLst>
          </p:cNvPr>
          <p:cNvSpPr txBox="1"/>
          <p:nvPr/>
        </p:nvSpPr>
        <p:spPr>
          <a:xfrm>
            <a:off x="2253416" y="4683423"/>
            <a:ext cx="4637167" cy="338554"/>
          </a:xfrm>
          <a:prstGeom prst="rect">
            <a:avLst/>
          </a:prstGeom>
          <a:noFill/>
        </p:spPr>
        <p:txBody>
          <a:bodyPr wrap="none" rtlCol="0">
            <a:spAutoFit/>
          </a:bodyPr>
          <a:lstStyle/>
          <a:p>
            <a:r>
              <a:rPr lang="en-US" sz="1600" dirty="0">
                <a:solidFill>
                  <a:schemeClr val="bg1"/>
                </a:solidFill>
              </a:rPr>
              <a:t>Earth from 900 Million Miles Away (2013 Cassini)</a:t>
            </a:r>
          </a:p>
        </p:txBody>
      </p:sp>
    </p:spTree>
    <p:extLst>
      <p:ext uri="{BB962C8B-B14F-4D97-AF65-F5344CB8AC3E}">
        <p14:creationId xmlns:p14="http://schemas.microsoft.com/office/powerpoint/2010/main" val="12506405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CC6F3E-32F2-8C5E-25DB-52033D7CFF33}"/>
              </a:ext>
            </a:extLst>
          </p:cNvPr>
          <p:cNvSpPr txBox="1"/>
          <p:nvPr/>
        </p:nvSpPr>
        <p:spPr>
          <a:xfrm>
            <a:off x="478347" y="1279088"/>
            <a:ext cx="8187306" cy="2585323"/>
          </a:xfrm>
          <a:prstGeom prst="rect">
            <a:avLst/>
          </a:prstGeom>
          <a:noFill/>
        </p:spPr>
        <p:txBody>
          <a:bodyPr wrap="none" rtlCol="0">
            <a:spAutoFit/>
          </a:bodyPr>
          <a:lstStyle/>
          <a:p>
            <a:pPr marL="342900" indent="-342900" algn="ctr">
              <a:buFont typeface="Arial" panose="020B0604020202020204" pitchFamily="34" charset="0"/>
              <a:buChar char="•"/>
            </a:pPr>
            <a:r>
              <a:rPr lang="en-US" sz="5400" dirty="0">
                <a:solidFill>
                  <a:srgbClr val="FFFF00"/>
                </a:solidFill>
              </a:rPr>
              <a:t>Creativity</a:t>
            </a:r>
            <a:r>
              <a:rPr lang="en-US" sz="5400" dirty="0">
                <a:solidFill>
                  <a:schemeClr val="bg1"/>
                </a:solidFill>
              </a:rPr>
              <a:t> </a:t>
            </a:r>
            <a:r>
              <a:rPr lang="en-US" sz="5400" dirty="0">
                <a:solidFill>
                  <a:srgbClr val="00B0F0"/>
                </a:solidFill>
              </a:rPr>
              <a:t>(</a:t>
            </a:r>
            <a:r>
              <a:rPr lang="en-US" sz="5400" dirty="0">
                <a:solidFill>
                  <a:schemeClr val="bg1"/>
                </a:solidFill>
              </a:rPr>
              <a:t>Copyright</a:t>
            </a:r>
            <a:r>
              <a:rPr lang="en-US" sz="5400" dirty="0">
                <a:solidFill>
                  <a:srgbClr val="00B0F0"/>
                </a:solidFill>
              </a:rPr>
              <a:t>)</a:t>
            </a:r>
          </a:p>
          <a:p>
            <a:pPr marL="342900" indent="-342900" algn="ctr">
              <a:buFont typeface="Arial" panose="020B0604020202020204" pitchFamily="34" charset="0"/>
              <a:buChar char="•"/>
            </a:pPr>
            <a:r>
              <a:rPr lang="en-US" sz="5400" dirty="0">
                <a:solidFill>
                  <a:srgbClr val="FFFF00"/>
                </a:solidFill>
              </a:rPr>
              <a:t>Origin</a:t>
            </a:r>
            <a:r>
              <a:rPr lang="en-US" sz="5400" dirty="0">
                <a:solidFill>
                  <a:schemeClr val="bg1"/>
                </a:solidFill>
              </a:rPr>
              <a:t> </a:t>
            </a:r>
            <a:r>
              <a:rPr lang="en-US" sz="5400" dirty="0">
                <a:solidFill>
                  <a:srgbClr val="00B0F0"/>
                </a:solidFill>
              </a:rPr>
              <a:t>(</a:t>
            </a:r>
            <a:r>
              <a:rPr lang="en-US" sz="5400" dirty="0">
                <a:solidFill>
                  <a:schemeClr val="bg1"/>
                </a:solidFill>
              </a:rPr>
              <a:t>Trademarks</a:t>
            </a:r>
            <a:r>
              <a:rPr lang="en-US" sz="5400" dirty="0">
                <a:solidFill>
                  <a:srgbClr val="00B0F0"/>
                </a:solidFill>
              </a:rPr>
              <a:t>/</a:t>
            </a:r>
            <a:r>
              <a:rPr lang="en-US" sz="5400" dirty="0">
                <a:solidFill>
                  <a:schemeClr val="bg1"/>
                </a:solidFill>
              </a:rPr>
              <a:t>P</a:t>
            </a:r>
            <a:r>
              <a:rPr lang="en-US" sz="5400" dirty="0">
                <a:solidFill>
                  <a:srgbClr val="FFFF00"/>
                </a:solidFill>
              </a:rPr>
              <a:t>.</a:t>
            </a:r>
            <a:r>
              <a:rPr lang="en-US" sz="5400" dirty="0">
                <a:solidFill>
                  <a:schemeClr val="bg1"/>
                </a:solidFill>
              </a:rPr>
              <a:t>O</a:t>
            </a:r>
            <a:r>
              <a:rPr lang="en-US" sz="5400" dirty="0">
                <a:solidFill>
                  <a:srgbClr val="FFFF00"/>
                </a:solidFill>
              </a:rPr>
              <a:t>.</a:t>
            </a:r>
            <a:r>
              <a:rPr lang="en-US" sz="5400" dirty="0">
                <a:solidFill>
                  <a:srgbClr val="00B0F0"/>
                </a:solidFill>
              </a:rPr>
              <a:t>)</a:t>
            </a:r>
          </a:p>
          <a:p>
            <a:pPr marL="342900" indent="-342900" algn="ctr">
              <a:buFont typeface="Arial" panose="020B0604020202020204" pitchFamily="34" charset="0"/>
              <a:buChar char="•"/>
            </a:pPr>
            <a:r>
              <a:rPr lang="en-US" sz="5400" dirty="0">
                <a:solidFill>
                  <a:srgbClr val="FFFF00"/>
                </a:solidFill>
              </a:rPr>
              <a:t>Innovation</a:t>
            </a:r>
            <a:r>
              <a:rPr lang="en-US" sz="5400" dirty="0">
                <a:solidFill>
                  <a:schemeClr val="bg1"/>
                </a:solidFill>
              </a:rPr>
              <a:t> </a:t>
            </a:r>
            <a:r>
              <a:rPr lang="en-US" sz="5400" dirty="0">
                <a:solidFill>
                  <a:srgbClr val="00B0F0"/>
                </a:solidFill>
              </a:rPr>
              <a:t>(</a:t>
            </a:r>
            <a:r>
              <a:rPr lang="en-US" sz="5400" dirty="0">
                <a:solidFill>
                  <a:schemeClr val="bg1"/>
                </a:solidFill>
              </a:rPr>
              <a:t>Patents</a:t>
            </a:r>
            <a:r>
              <a:rPr lang="en-US" sz="5400" dirty="0">
                <a:solidFill>
                  <a:srgbClr val="00B0F0"/>
                </a:solidFill>
              </a:rPr>
              <a:t>)</a:t>
            </a:r>
          </a:p>
        </p:txBody>
      </p:sp>
    </p:spTree>
    <p:extLst>
      <p:ext uri="{BB962C8B-B14F-4D97-AF65-F5344CB8AC3E}">
        <p14:creationId xmlns:p14="http://schemas.microsoft.com/office/powerpoint/2010/main" val="3077007919"/>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CC6F3E-32F2-8C5E-25DB-52033D7CFF33}"/>
              </a:ext>
            </a:extLst>
          </p:cNvPr>
          <p:cNvSpPr txBox="1"/>
          <p:nvPr/>
        </p:nvSpPr>
        <p:spPr>
          <a:xfrm>
            <a:off x="394959" y="1140589"/>
            <a:ext cx="8354082" cy="2862322"/>
          </a:xfrm>
          <a:prstGeom prst="rect">
            <a:avLst/>
          </a:prstGeom>
          <a:noFill/>
        </p:spPr>
        <p:txBody>
          <a:bodyPr wrap="none" rtlCol="0">
            <a:spAutoFit/>
          </a:bodyPr>
          <a:lstStyle/>
          <a:p>
            <a:pPr marL="342900" indent="-342900" algn="ctr">
              <a:buFont typeface="Arial" panose="020B0604020202020204" pitchFamily="34" charset="0"/>
              <a:buChar char="•"/>
            </a:pPr>
            <a:r>
              <a:rPr lang="en-US" sz="6000" dirty="0">
                <a:solidFill>
                  <a:srgbClr val="FFFF00"/>
                </a:solidFill>
              </a:rPr>
              <a:t>Fixation</a:t>
            </a:r>
            <a:r>
              <a:rPr lang="en-US" sz="6000" dirty="0">
                <a:solidFill>
                  <a:schemeClr val="bg1"/>
                </a:solidFill>
              </a:rPr>
              <a:t> </a:t>
            </a:r>
            <a:r>
              <a:rPr lang="en-US" sz="6000" dirty="0">
                <a:solidFill>
                  <a:srgbClr val="00B0F0"/>
                </a:solidFill>
              </a:rPr>
              <a:t>(</a:t>
            </a:r>
            <a:r>
              <a:rPr lang="en-US" sz="6000" dirty="0">
                <a:solidFill>
                  <a:schemeClr val="bg1"/>
                </a:solidFill>
              </a:rPr>
              <a:t>Copyright</a:t>
            </a:r>
            <a:r>
              <a:rPr lang="en-US" sz="6000" dirty="0">
                <a:solidFill>
                  <a:srgbClr val="00B0F0"/>
                </a:solidFill>
              </a:rPr>
              <a:t>)</a:t>
            </a:r>
          </a:p>
          <a:p>
            <a:pPr marL="342900" indent="-342900" algn="ctr">
              <a:buFont typeface="Arial" panose="020B0604020202020204" pitchFamily="34" charset="0"/>
              <a:buChar char="•"/>
            </a:pPr>
            <a:r>
              <a:rPr lang="en-US" sz="6000" dirty="0">
                <a:solidFill>
                  <a:srgbClr val="FFFF00"/>
                </a:solidFill>
              </a:rPr>
              <a:t>Use</a:t>
            </a:r>
            <a:r>
              <a:rPr lang="en-US" sz="6000" dirty="0">
                <a:solidFill>
                  <a:schemeClr val="bg1"/>
                </a:solidFill>
              </a:rPr>
              <a:t> </a:t>
            </a:r>
            <a:r>
              <a:rPr lang="en-US" sz="6000" dirty="0">
                <a:solidFill>
                  <a:srgbClr val="00B0F0"/>
                </a:solidFill>
              </a:rPr>
              <a:t>(</a:t>
            </a:r>
            <a:r>
              <a:rPr lang="en-US" sz="6000" dirty="0">
                <a:solidFill>
                  <a:schemeClr val="bg1"/>
                </a:solidFill>
              </a:rPr>
              <a:t>Trademarks</a:t>
            </a:r>
            <a:r>
              <a:rPr lang="en-US" sz="6000" dirty="0">
                <a:solidFill>
                  <a:srgbClr val="00B0F0"/>
                </a:solidFill>
              </a:rPr>
              <a:t>/</a:t>
            </a:r>
            <a:r>
              <a:rPr lang="en-US" sz="6000" dirty="0">
                <a:solidFill>
                  <a:schemeClr val="bg1"/>
                </a:solidFill>
              </a:rPr>
              <a:t>P</a:t>
            </a:r>
            <a:r>
              <a:rPr lang="en-US" sz="6000" dirty="0">
                <a:solidFill>
                  <a:srgbClr val="FFFF00"/>
                </a:solidFill>
              </a:rPr>
              <a:t>.</a:t>
            </a:r>
            <a:r>
              <a:rPr lang="en-US" sz="6000" dirty="0">
                <a:solidFill>
                  <a:schemeClr val="bg1"/>
                </a:solidFill>
              </a:rPr>
              <a:t>O</a:t>
            </a:r>
            <a:r>
              <a:rPr lang="en-US" sz="6000" dirty="0">
                <a:solidFill>
                  <a:srgbClr val="FFFF00"/>
                </a:solidFill>
              </a:rPr>
              <a:t>.</a:t>
            </a:r>
            <a:r>
              <a:rPr lang="en-US" sz="6000" dirty="0">
                <a:solidFill>
                  <a:srgbClr val="00B0F0"/>
                </a:solidFill>
              </a:rPr>
              <a:t>)</a:t>
            </a:r>
          </a:p>
          <a:p>
            <a:pPr marL="342900" indent="-342900" algn="ctr">
              <a:buFont typeface="Arial" panose="020B0604020202020204" pitchFamily="34" charset="0"/>
              <a:buChar char="•"/>
            </a:pPr>
            <a:r>
              <a:rPr lang="en-US" sz="6000" dirty="0">
                <a:solidFill>
                  <a:srgbClr val="FFFF00"/>
                </a:solidFill>
              </a:rPr>
              <a:t>Usability</a:t>
            </a:r>
            <a:r>
              <a:rPr lang="en-US" sz="6000" dirty="0">
                <a:solidFill>
                  <a:schemeClr val="bg1"/>
                </a:solidFill>
              </a:rPr>
              <a:t> </a:t>
            </a:r>
            <a:r>
              <a:rPr lang="en-US" sz="6000" dirty="0">
                <a:solidFill>
                  <a:srgbClr val="00B0F0"/>
                </a:solidFill>
              </a:rPr>
              <a:t>(</a:t>
            </a:r>
            <a:r>
              <a:rPr lang="en-US" sz="6000" dirty="0">
                <a:solidFill>
                  <a:schemeClr val="bg1"/>
                </a:solidFill>
              </a:rPr>
              <a:t>Patents</a:t>
            </a:r>
            <a:r>
              <a:rPr lang="en-US" sz="6000" dirty="0">
                <a:solidFill>
                  <a:srgbClr val="00B0F0"/>
                </a:solidFill>
              </a:rPr>
              <a:t>)</a:t>
            </a:r>
          </a:p>
        </p:txBody>
      </p:sp>
    </p:spTree>
    <p:extLst>
      <p:ext uri="{BB962C8B-B14F-4D97-AF65-F5344CB8AC3E}">
        <p14:creationId xmlns:p14="http://schemas.microsoft.com/office/powerpoint/2010/main" val="2795087439"/>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CC6F3E-32F2-8C5E-25DB-52033D7CFF33}"/>
              </a:ext>
            </a:extLst>
          </p:cNvPr>
          <p:cNvSpPr txBox="1"/>
          <p:nvPr/>
        </p:nvSpPr>
        <p:spPr>
          <a:xfrm>
            <a:off x="433495" y="863590"/>
            <a:ext cx="8277010" cy="3416320"/>
          </a:xfrm>
          <a:prstGeom prst="rect">
            <a:avLst/>
          </a:prstGeom>
          <a:noFill/>
        </p:spPr>
        <p:txBody>
          <a:bodyPr wrap="none" rtlCol="0">
            <a:spAutoFit/>
          </a:bodyPr>
          <a:lstStyle/>
          <a:p>
            <a:pPr marL="342900" indent="-342900" algn="ctr">
              <a:buFont typeface="Arial" panose="020B0604020202020204" pitchFamily="34" charset="0"/>
              <a:buChar char="•"/>
            </a:pPr>
            <a:r>
              <a:rPr lang="en-US" sz="5400" dirty="0">
                <a:solidFill>
                  <a:srgbClr val="FFFF00"/>
                </a:solidFill>
              </a:rPr>
              <a:t>User</a:t>
            </a:r>
            <a:r>
              <a:rPr lang="en-US" sz="5400" dirty="0">
                <a:solidFill>
                  <a:srgbClr val="00B0F0"/>
                </a:solidFill>
              </a:rPr>
              <a:t>’</a:t>
            </a:r>
            <a:r>
              <a:rPr lang="en-US" sz="5400" dirty="0">
                <a:solidFill>
                  <a:srgbClr val="FFFF00"/>
                </a:solidFill>
              </a:rPr>
              <a:t>s Rights</a:t>
            </a:r>
            <a:r>
              <a:rPr lang="en-US" sz="5400" dirty="0">
                <a:solidFill>
                  <a:schemeClr val="bg1"/>
                </a:solidFill>
              </a:rPr>
              <a:t> </a:t>
            </a:r>
            <a:r>
              <a:rPr lang="en-US" sz="5400" dirty="0">
                <a:solidFill>
                  <a:srgbClr val="00B0F0"/>
                </a:solidFill>
              </a:rPr>
              <a:t>(</a:t>
            </a:r>
            <a:r>
              <a:rPr lang="en-US" sz="5400" dirty="0">
                <a:solidFill>
                  <a:schemeClr val="bg1"/>
                </a:solidFill>
              </a:rPr>
              <a:t>Copyright</a:t>
            </a:r>
            <a:r>
              <a:rPr lang="en-US" sz="5400" dirty="0">
                <a:solidFill>
                  <a:srgbClr val="00B0F0"/>
                </a:solidFill>
              </a:rPr>
              <a:t>)</a:t>
            </a:r>
          </a:p>
          <a:p>
            <a:pPr marL="342900" indent="-342900" algn="ctr">
              <a:buFont typeface="Arial" panose="020B0604020202020204" pitchFamily="34" charset="0"/>
              <a:buChar char="•"/>
            </a:pPr>
            <a:r>
              <a:rPr lang="en-US" sz="5400" dirty="0">
                <a:solidFill>
                  <a:srgbClr val="FFFF00"/>
                </a:solidFill>
              </a:rPr>
              <a:t>Consumer Rights</a:t>
            </a:r>
            <a:r>
              <a:rPr lang="en-US" sz="5400" dirty="0">
                <a:solidFill>
                  <a:schemeClr val="bg1"/>
                </a:solidFill>
              </a:rPr>
              <a:t> </a:t>
            </a:r>
          </a:p>
          <a:p>
            <a:pPr algn="ctr"/>
            <a:r>
              <a:rPr lang="en-US" sz="5400" dirty="0">
                <a:solidFill>
                  <a:srgbClr val="00B0F0"/>
                </a:solidFill>
              </a:rPr>
              <a:t>(</a:t>
            </a:r>
            <a:r>
              <a:rPr lang="en-US" sz="5400" dirty="0">
                <a:solidFill>
                  <a:schemeClr val="bg1"/>
                </a:solidFill>
              </a:rPr>
              <a:t>Trademarks</a:t>
            </a:r>
            <a:r>
              <a:rPr lang="en-US" sz="5400" dirty="0">
                <a:solidFill>
                  <a:srgbClr val="00B0F0"/>
                </a:solidFill>
              </a:rPr>
              <a:t>/</a:t>
            </a:r>
            <a:r>
              <a:rPr lang="en-US" sz="5400" dirty="0">
                <a:solidFill>
                  <a:schemeClr val="bg1"/>
                </a:solidFill>
              </a:rPr>
              <a:t>P</a:t>
            </a:r>
            <a:r>
              <a:rPr lang="en-US" sz="5400" dirty="0">
                <a:solidFill>
                  <a:srgbClr val="FFFF00"/>
                </a:solidFill>
              </a:rPr>
              <a:t>.</a:t>
            </a:r>
            <a:r>
              <a:rPr lang="en-US" sz="5400" dirty="0">
                <a:solidFill>
                  <a:schemeClr val="bg1"/>
                </a:solidFill>
              </a:rPr>
              <a:t>O</a:t>
            </a:r>
            <a:r>
              <a:rPr lang="en-US" sz="5400" dirty="0">
                <a:solidFill>
                  <a:srgbClr val="FFFF00"/>
                </a:solidFill>
              </a:rPr>
              <a:t>.</a:t>
            </a:r>
            <a:r>
              <a:rPr lang="en-US" sz="5400" dirty="0">
                <a:solidFill>
                  <a:srgbClr val="00B0F0"/>
                </a:solidFill>
              </a:rPr>
              <a:t>)</a:t>
            </a:r>
          </a:p>
          <a:p>
            <a:pPr marL="342900" indent="-342900" algn="ctr">
              <a:buFont typeface="Arial" panose="020B0604020202020204" pitchFamily="34" charset="0"/>
              <a:buChar char="•"/>
            </a:pPr>
            <a:r>
              <a:rPr lang="en-US" sz="5400" dirty="0">
                <a:solidFill>
                  <a:srgbClr val="FFFF00"/>
                </a:solidFill>
              </a:rPr>
              <a:t>Anti</a:t>
            </a:r>
            <a:r>
              <a:rPr lang="en-US" sz="5400" dirty="0">
                <a:solidFill>
                  <a:srgbClr val="00B0F0"/>
                </a:solidFill>
              </a:rPr>
              <a:t>-</a:t>
            </a:r>
            <a:r>
              <a:rPr lang="en-US" sz="5400" dirty="0">
                <a:solidFill>
                  <a:srgbClr val="FFFF00"/>
                </a:solidFill>
              </a:rPr>
              <a:t>Monopoly</a:t>
            </a:r>
            <a:r>
              <a:rPr lang="en-US" sz="5400" dirty="0">
                <a:solidFill>
                  <a:schemeClr val="bg1"/>
                </a:solidFill>
              </a:rPr>
              <a:t> </a:t>
            </a:r>
            <a:r>
              <a:rPr lang="en-US" sz="5400" dirty="0">
                <a:solidFill>
                  <a:srgbClr val="00B0F0"/>
                </a:solidFill>
              </a:rPr>
              <a:t>(</a:t>
            </a:r>
            <a:r>
              <a:rPr lang="en-US" sz="5400" dirty="0">
                <a:solidFill>
                  <a:schemeClr val="bg1"/>
                </a:solidFill>
              </a:rPr>
              <a:t>Patents</a:t>
            </a:r>
            <a:r>
              <a:rPr lang="en-US" sz="5400" dirty="0">
                <a:solidFill>
                  <a:srgbClr val="00B0F0"/>
                </a:solidFill>
              </a:rPr>
              <a:t>)</a:t>
            </a:r>
          </a:p>
        </p:txBody>
      </p:sp>
    </p:spTree>
    <p:extLst>
      <p:ext uri="{BB962C8B-B14F-4D97-AF65-F5344CB8AC3E}">
        <p14:creationId xmlns:p14="http://schemas.microsoft.com/office/powerpoint/2010/main" val="181034002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a:extLst>
              <a:ext uri="{FF2B5EF4-FFF2-40B4-BE49-F238E27FC236}">
                <a16:creationId xmlns:a16="http://schemas.microsoft.com/office/drawing/2014/main" id="{4F81965D-546A-6AD2-EB24-0C99DAC0A003}"/>
              </a:ext>
            </a:extLst>
          </p:cNvPr>
          <p:cNvSpPr>
            <a:spLocks noGrp="1" noChangeArrowheads="1"/>
          </p:cNvSpPr>
          <p:nvPr>
            <p:ph type="title"/>
          </p:nvPr>
        </p:nvSpPr>
        <p:spPr bwMode="auto">
          <a:xfrm>
            <a:off x="1485900" y="3772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4000" dirty="0">
                <a:solidFill>
                  <a:schemeClr val="bg1"/>
                </a:solidFill>
                <a:latin typeface="Times New Roman" panose="02020603050405020304" pitchFamily="18" charset="0"/>
                <a:cs typeface="Times New Roman" panose="02020603050405020304" pitchFamily="18" charset="0"/>
              </a:rPr>
              <a:t>Meta Perspective</a:t>
            </a:r>
          </a:p>
        </p:txBody>
      </p:sp>
      <p:pic>
        <p:nvPicPr>
          <p:cNvPr id="4" name="Picture 3" descr="A light in the sky&#10;&#10;Description automatically generated">
            <a:extLst>
              <a:ext uri="{FF2B5EF4-FFF2-40B4-BE49-F238E27FC236}">
                <a16:creationId xmlns:a16="http://schemas.microsoft.com/office/drawing/2014/main" id="{601C4705-B163-5EA7-54F7-CDE5B95A2BFD}"/>
              </a:ext>
            </a:extLst>
          </p:cNvPr>
          <p:cNvPicPr>
            <a:picLocks noChangeAspect="1"/>
          </p:cNvPicPr>
          <p:nvPr/>
        </p:nvPicPr>
        <p:blipFill>
          <a:blip r:embed="rId2"/>
          <a:stretch>
            <a:fillRect/>
          </a:stretch>
        </p:blipFill>
        <p:spPr>
          <a:xfrm>
            <a:off x="1939301" y="1006972"/>
            <a:ext cx="5297838" cy="3521317"/>
          </a:xfrm>
          <a:prstGeom prst="rect">
            <a:avLst/>
          </a:prstGeom>
        </p:spPr>
      </p:pic>
      <p:sp>
        <p:nvSpPr>
          <p:cNvPr id="5" name="TextBox 4">
            <a:extLst>
              <a:ext uri="{FF2B5EF4-FFF2-40B4-BE49-F238E27FC236}">
                <a16:creationId xmlns:a16="http://schemas.microsoft.com/office/drawing/2014/main" id="{7DA5B1FB-9DFA-3233-C279-5E5394367CEF}"/>
              </a:ext>
            </a:extLst>
          </p:cNvPr>
          <p:cNvSpPr txBox="1"/>
          <p:nvPr/>
        </p:nvSpPr>
        <p:spPr>
          <a:xfrm>
            <a:off x="2171918" y="4497803"/>
            <a:ext cx="4832605" cy="461665"/>
          </a:xfrm>
          <a:prstGeom prst="rect">
            <a:avLst/>
          </a:prstGeom>
          <a:noFill/>
        </p:spPr>
        <p:txBody>
          <a:bodyPr wrap="none" rtlCol="0">
            <a:spAutoFit/>
          </a:bodyPr>
          <a:lstStyle/>
          <a:p>
            <a:r>
              <a:rPr lang="en-US" sz="1600" dirty="0">
                <a:solidFill>
                  <a:schemeClr val="bg1"/>
                </a:solidFill>
              </a:rPr>
              <a:t>Earth from 3.7 Billion Miles Away (1990 Voyager 1</a:t>
            </a:r>
            <a:r>
              <a:rPr lang="en-US" dirty="0">
                <a:solidFill>
                  <a:schemeClr val="bg1"/>
                </a:solidFill>
              </a:rPr>
              <a:t>)</a:t>
            </a:r>
          </a:p>
        </p:txBody>
      </p:sp>
    </p:spTree>
    <p:extLst>
      <p:ext uri="{BB962C8B-B14F-4D97-AF65-F5344CB8AC3E}">
        <p14:creationId xmlns:p14="http://schemas.microsoft.com/office/powerpoint/2010/main" val="348490916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807A1C-9624-F038-CC3C-7E22DCE0C61B}"/>
              </a:ext>
            </a:extLst>
          </p:cNvPr>
          <p:cNvSpPr txBox="1"/>
          <p:nvPr/>
        </p:nvSpPr>
        <p:spPr>
          <a:xfrm>
            <a:off x="1344193" y="1707654"/>
            <a:ext cx="6455613" cy="1569660"/>
          </a:xfrm>
          <a:prstGeom prst="rect">
            <a:avLst/>
          </a:prstGeom>
          <a:noFill/>
        </p:spPr>
        <p:txBody>
          <a:bodyPr wrap="none" rtlCol="0">
            <a:spAutoFit/>
          </a:bodyPr>
          <a:lstStyle/>
          <a:p>
            <a:r>
              <a:rPr lang="en-US" sz="9600" dirty="0">
                <a:solidFill>
                  <a:srgbClr val="00B0F0"/>
                </a:solidFill>
                <a:latin typeface="Apple Chancery" panose="03020702040506060504" pitchFamily="66" charset="-79"/>
                <a:cs typeface="Apple Chancery" panose="03020702040506060504" pitchFamily="66" charset="-79"/>
              </a:rPr>
              <a:t>Storytelling</a:t>
            </a:r>
          </a:p>
        </p:txBody>
      </p:sp>
    </p:spTree>
    <p:extLst>
      <p:ext uri="{BB962C8B-B14F-4D97-AF65-F5344CB8AC3E}">
        <p14:creationId xmlns:p14="http://schemas.microsoft.com/office/powerpoint/2010/main" val="111137143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7CA44-9DBF-BC16-19A5-B0D7D4D2FE4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230506905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itle 1">
            <a:extLst>
              <a:ext uri="{FF2B5EF4-FFF2-40B4-BE49-F238E27FC236}">
                <a16:creationId xmlns:a16="http://schemas.microsoft.com/office/drawing/2014/main" id="{1C17735D-AF01-A06E-7D01-40F0A32E639A}"/>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17442" name="Content Placeholder 3" descr="Crystal_Project_pause-queue.png">
            <a:extLst>
              <a:ext uri="{FF2B5EF4-FFF2-40B4-BE49-F238E27FC236}">
                <a16:creationId xmlns:a16="http://schemas.microsoft.com/office/drawing/2014/main" id="{CD8855E3-BD69-4B33-39E1-43CE40514E1D}"/>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3" name="Content Placeholder 3" descr="Crystal_Project_pause-queue.png">
            <a:extLst>
              <a:ext uri="{FF2B5EF4-FFF2-40B4-BE49-F238E27FC236}">
                <a16:creationId xmlns:a16="http://schemas.microsoft.com/office/drawing/2014/main" id="{521CB0B1-87D6-2C2C-CFF0-77EDB5645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86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3">
            <a:extLst>
              <a:ext uri="{FF2B5EF4-FFF2-40B4-BE49-F238E27FC236}">
                <a16:creationId xmlns:a16="http://schemas.microsoft.com/office/drawing/2014/main" id="{062B64EC-AAD9-2EB1-8C76-F19359102BAA}"/>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00B0F0"/>
                </a:solidFill>
              </a:rPr>
              <a:t>A modest proposal</a:t>
            </a:r>
            <a:r>
              <a:rPr lang="en-US" altLang="en-US" sz="3600" b="1">
                <a:solidFill>
                  <a:srgbClr val="FF0000"/>
                </a:solidFill>
              </a:rPr>
              <a:t>…</a:t>
            </a:r>
          </a:p>
        </p:txBody>
      </p:sp>
      <p:sp>
        <p:nvSpPr>
          <p:cNvPr id="3" name="Content Placeholder 2">
            <a:extLst>
              <a:ext uri="{FF2B5EF4-FFF2-40B4-BE49-F238E27FC236}">
                <a16:creationId xmlns:a16="http://schemas.microsoft.com/office/drawing/2014/main" id="{CD443C03-496C-3453-9BA2-711A193EE3D5}"/>
              </a:ext>
            </a:extLst>
          </p:cNvPr>
          <p:cNvSpPr>
            <a:spLocks noGrp="1"/>
          </p:cNvSpPr>
          <p:nvPr>
            <p:ph sz="quarter" idx="10"/>
          </p:nvPr>
        </p:nvSpPr>
        <p:spPr>
          <a:xfrm>
            <a:off x="457200" y="1055688"/>
            <a:ext cx="8229600" cy="3676650"/>
          </a:xfrm>
        </p:spPr>
        <p:txBody>
          <a:bodyPr>
            <a:normAutofit fontScale="92500" lnSpcReduction="10000"/>
          </a:bodyPr>
          <a:lstStyle/>
          <a:p>
            <a:pPr marL="0" indent="0">
              <a:buFont typeface="Arial" panose="020B0604020202020204" pitchFamily="34" charset="0"/>
              <a:buNone/>
              <a:defRPr/>
            </a:pPr>
            <a:endParaRPr lang="en-US" dirty="0"/>
          </a:p>
          <a:p>
            <a:pPr>
              <a:defRPr/>
            </a:pPr>
            <a:r>
              <a:rPr lang="en-US" sz="3225" dirty="0">
                <a:solidFill>
                  <a:schemeClr val="bg1"/>
                </a:solidFill>
              </a:rPr>
              <a:t>Approximately 1000 words </a:t>
            </a:r>
            <a:r>
              <a:rPr lang="en-US" sz="3225" dirty="0">
                <a:solidFill>
                  <a:srgbClr val="00B0F0"/>
                </a:solidFill>
              </a:rPr>
              <a:t>(</a:t>
            </a:r>
            <a:r>
              <a:rPr lang="en-US" sz="3225" dirty="0">
                <a:solidFill>
                  <a:schemeClr val="bg1"/>
                </a:solidFill>
              </a:rPr>
              <a:t>or equivalent</a:t>
            </a:r>
            <a:r>
              <a:rPr lang="en-US" sz="3225" dirty="0">
                <a:solidFill>
                  <a:srgbClr val="00B0F0"/>
                </a:solidFill>
              </a:rPr>
              <a:t>)</a:t>
            </a:r>
            <a:r>
              <a:rPr lang="en-US" sz="3225" dirty="0">
                <a:solidFill>
                  <a:schemeClr val="bg1"/>
                </a:solidFill>
              </a:rPr>
              <a:t> per person </a:t>
            </a:r>
          </a:p>
          <a:p>
            <a:pPr>
              <a:defRPr/>
            </a:pPr>
            <a:r>
              <a:rPr lang="en-US" sz="3225" dirty="0">
                <a:solidFill>
                  <a:schemeClr val="bg1"/>
                </a:solidFill>
              </a:rPr>
              <a:t>written</a:t>
            </a:r>
            <a:r>
              <a:rPr lang="en-US" sz="3225" dirty="0">
                <a:solidFill>
                  <a:srgbClr val="00B0F0"/>
                </a:solidFill>
              </a:rPr>
              <a:t>,</a:t>
            </a:r>
            <a:r>
              <a:rPr lang="en-US" sz="3225" dirty="0">
                <a:solidFill>
                  <a:schemeClr val="bg1"/>
                </a:solidFill>
              </a:rPr>
              <a:t> video</a:t>
            </a:r>
            <a:r>
              <a:rPr lang="en-US" sz="3225" dirty="0">
                <a:solidFill>
                  <a:srgbClr val="00B0F0"/>
                </a:solidFill>
              </a:rPr>
              <a:t>, </a:t>
            </a:r>
            <a:r>
              <a:rPr lang="en-US" sz="3225" dirty="0">
                <a:solidFill>
                  <a:schemeClr val="bg1"/>
                </a:solidFill>
              </a:rPr>
              <a:t>podcast</a:t>
            </a:r>
            <a:r>
              <a:rPr lang="en-US" sz="3225" dirty="0">
                <a:solidFill>
                  <a:srgbClr val="00B0F0"/>
                </a:solidFill>
              </a:rPr>
              <a:t>,</a:t>
            </a:r>
            <a:r>
              <a:rPr lang="en-US" sz="3225" dirty="0">
                <a:solidFill>
                  <a:schemeClr val="bg1"/>
                </a:solidFill>
              </a:rPr>
              <a:t> in-class presentation </a:t>
            </a:r>
            <a:r>
              <a:rPr lang="en-US" sz="3225" dirty="0">
                <a:solidFill>
                  <a:srgbClr val="FFFF00"/>
                </a:solidFill>
              </a:rPr>
              <a:t>(</a:t>
            </a:r>
            <a:r>
              <a:rPr lang="en-US" sz="3225" dirty="0">
                <a:solidFill>
                  <a:srgbClr val="00B0F0"/>
                </a:solidFill>
              </a:rPr>
              <a:t>?</a:t>
            </a:r>
            <a:r>
              <a:rPr lang="en-US" sz="3225" dirty="0">
                <a:solidFill>
                  <a:srgbClr val="FFFF00"/>
                </a:solidFill>
              </a:rPr>
              <a:t>)</a:t>
            </a:r>
            <a:r>
              <a:rPr lang="en-US" sz="3225" dirty="0">
                <a:solidFill>
                  <a:srgbClr val="00B0F0"/>
                </a:solidFill>
              </a:rPr>
              <a:t>,</a:t>
            </a:r>
            <a:r>
              <a:rPr lang="en-US" sz="3225" dirty="0">
                <a:solidFill>
                  <a:schemeClr val="bg1"/>
                </a:solidFill>
              </a:rPr>
              <a:t> </a:t>
            </a:r>
            <a:r>
              <a:rPr lang="en-US" sz="3225" i="1" dirty="0">
                <a:solidFill>
                  <a:schemeClr val="bg1"/>
                </a:solidFill>
              </a:rPr>
              <a:t>interpretive dance</a:t>
            </a:r>
          </a:p>
          <a:p>
            <a:pPr>
              <a:defRPr/>
            </a:pPr>
            <a:r>
              <a:rPr lang="en-US" sz="3225" dirty="0">
                <a:solidFill>
                  <a:schemeClr val="bg1"/>
                </a:solidFill>
              </a:rPr>
              <a:t>Website or not</a:t>
            </a:r>
          </a:p>
          <a:p>
            <a:pPr>
              <a:defRPr/>
            </a:pPr>
            <a:r>
              <a:rPr lang="en-US" sz="3225" dirty="0">
                <a:solidFill>
                  <a:schemeClr val="bg1"/>
                </a:solidFill>
              </a:rPr>
              <a:t>Groups </a:t>
            </a:r>
            <a:r>
              <a:rPr lang="en-US" sz="3225" dirty="0">
                <a:solidFill>
                  <a:srgbClr val="FFFF00"/>
                </a:solidFill>
              </a:rPr>
              <a:t>or</a:t>
            </a:r>
            <a:r>
              <a:rPr lang="en-US" sz="3225" dirty="0">
                <a:solidFill>
                  <a:schemeClr val="bg1"/>
                </a:solidFill>
              </a:rPr>
              <a:t> individually</a:t>
            </a:r>
          </a:p>
          <a:p>
            <a:pPr>
              <a:defRPr/>
            </a:pPr>
            <a:r>
              <a:rPr lang="en-US" sz="3225" dirty="0">
                <a:solidFill>
                  <a:srgbClr val="FFFF00"/>
                </a:solidFill>
              </a:rPr>
              <a:t>LLM Students </a:t>
            </a:r>
            <a:r>
              <a:rPr lang="en-US" sz="3225" dirty="0">
                <a:solidFill>
                  <a:srgbClr val="00B0F0"/>
                </a:solidFill>
              </a:rPr>
              <a:t>–</a:t>
            </a:r>
            <a:r>
              <a:rPr lang="en-US" sz="3225" dirty="0">
                <a:solidFill>
                  <a:schemeClr val="bg1"/>
                </a:solidFill>
              </a:rPr>
              <a:t> one extra post</a:t>
            </a:r>
          </a:p>
        </p:txBody>
      </p:sp>
    </p:spTree>
    <p:extLst>
      <p:ext uri="{BB962C8B-B14F-4D97-AF65-F5344CB8AC3E}">
        <p14:creationId xmlns:p14="http://schemas.microsoft.com/office/powerpoint/2010/main" val="129376630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Title 5">
            <a:extLst>
              <a:ext uri="{FF2B5EF4-FFF2-40B4-BE49-F238E27FC236}">
                <a16:creationId xmlns:a16="http://schemas.microsoft.com/office/drawing/2014/main" id="{1960BDDC-EA84-F751-CE65-A8007135C3E9}"/>
              </a:ext>
            </a:extLst>
          </p:cNvPr>
          <p:cNvSpPr>
            <a:spLocks noGrp="1" noChangeArrowheads="1"/>
          </p:cNvSpPr>
          <p:nvPr>
            <p:ph type="title"/>
          </p:nvPr>
        </p:nvSpPr>
        <p:spPr bwMode="auto">
          <a:xfrm>
            <a:off x="1485900" y="76200"/>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4C55FC43-13E9-947B-666D-C0BB67A9D2EE}"/>
              </a:ext>
            </a:extLst>
          </p:cNvPr>
          <p:cNvSpPr>
            <a:spLocks noGrp="1"/>
          </p:cNvSpPr>
          <p:nvPr>
            <p:ph idx="1"/>
          </p:nvPr>
        </p:nvSpPr>
        <p:spPr>
          <a:xfrm>
            <a:off x="468313" y="1058863"/>
            <a:ext cx="8496300" cy="3692525"/>
          </a:xfrm>
        </p:spPr>
        <p:txBody>
          <a:bodyPr>
            <a:normAutofit fontScale="77500" lnSpcReduction="20000"/>
          </a:bodyPr>
          <a:lstStyle/>
          <a:p>
            <a:pPr marL="0" indent="0">
              <a:buFont typeface="Arial" panose="020B0604020202020204" pitchFamily="34" charset="0"/>
              <a:buNone/>
              <a:defRPr/>
            </a:pPr>
            <a:r>
              <a:rPr lang="en-US" sz="3450" b="1" dirty="0">
                <a:solidFill>
                  <a:schemeClr val="bg1"/>
                </a:solidFill>
              </a:rPr>
              <a:t>First</a:t>
            </a:r>
            <a:r>
              <a:rPr lang="en-US" sz="3450" b="1" dirty="0">
                <a:solidFill>
                  <a:srgbClr val="FF0000"/>
                </a:solidFill>
              </a:rPr>
              <a:t>…</a:t>
            </a:r>
          </a:p>
          <a:p>
            <a:pPr>
              <a:lnSpc>
                <a:spcPct val="120000"/>
              </a:lnSpc>
              <a:defRPr/>
            </a:pPr>
            <a:r>
              <a:rPr lang="en-US" sz="2625" dirty="0">
                <a:solidFill>
                  <a:schemeClr val="bg1"/>
                </a:solidFill>
              </a:rPr>
              <a:t>Introduction to patents</a:t>
            </a:r>
          </a:p>
          <a:p>
            <a:pPr>
              <a:lnSpc>
                <a:spcPct val="120000"/>
              </a:lnSpc>
              <a:defRPr/>
            </a:pPr>
            <a:r>
              <a:rPr lang="en-US" sz="2625" dirty="0">
                <a:solidFill>
                  <a:srgbClr val="FFFF00"/>
                </a:solidFill>
              </a:rPr>
              <a:t>Patentable subject matter</a:t>
            </a:r>
          </a:p>
          <a:p>
            <a:pPr lvl="1">
              <a:lnSpc>
                <a:spcPct val="120000"/>
              </a:lnSpc>
              <a:buFont typeface="Wingdings" pitchFamily="2" charset="2"/>
              <a:buChar char="§"/>
              <a:defRPr/>
            </a:pPr>
            <a:r>
              <a:rPr lang="en-US" sz="2625" dirty="0">
                <a:solidFill>
                  <a:srgbClr val="FF0000"/>
                </a:solidFill>
              </a:rPr>
              <a:t>Invention</a:t>
            </a:r>
          </a:p>
          <a:p>
            <a:pPr lvl="2">
              <a:lnSpc>
                <a:spcPct val="120000"/>
              </a:lnSpc>
              <a:buFont typeface="Courier New" panose="02070309020205020404" pitchFamily="49" charset="0"/>
              <a:buChar char="o"/>
              <a:defRPr/>
            </a:pPr>
            <a:r>
              <a:rPr lang="en-US" sz="2625" dirty="0">
                <a:solidFill>
                  <a:schemeClr val="bg1"/>
                </a:solidFill>
              </a:rPr>
              <a:t>Composition of matter; manufacture; machine; art; process; improvement</a:t>
            </a:r>
          </a:p>
          <a:p>
            <a:pPr>
              <a:lnSpc>
                <a:spcPct val="120000"/>
              </a:lnSpc>
              <a:defRPr/>
            </a:pPr>
            <a:r>
              <a:rPr lang="en-US" sz="2625" dirty="0">
                <a:solidFill>
                  <a:srgbClr val="FFFF00"/>
                </a:solidFill>
              </a:rPr>
              <a:t>Non-patentable subject matter</a:t>
            </a:r>
          </a:p>
          <a:p>
            <a:pPr lvl="2">
              <a:lnSpc>
                <a:spcPct val="120000"/>
              </a:lnSpc>
              <a:buFont typeface="Courier New" panose="02070309020205020404" pitchFamily="49" charset="0"/>
              <a:buChar char="o"/>
              <a:defRPr/>
            </a:pPr>
            <a:r>
              <a:rPr lang="en-US" sz="2625" dirty="0">
                <a:solidFill>
                  <a:srgbClr val="FF0000"/>
                </a:solidFill>
              </a:rPr>
              <a:t>Mere scientific principles or abstract theorem</a:t>
            </a:r>
            <a:r>
              <a:rPr lang="en-US" sz="2625" dirty="0">
                <a:solidFill>
                  <a:schemeClr val="bg1"/>
                </a:solidFill>
              </a:rPr>
              <a:t>; professional arts; </a:t>
            </a:r>
            <a:r>
              <a:rPr lang="en-US" sz="2625" dirty="0">
                <a:solidFill>
                  <a:srgbClr val="FFFF00"/>
                </a:solidFill>
              </a:rPr>
              <a:t>higher life forms</a:t>
            </a:r>
            <a:r>
              <a:rPr lang="en-US" sz="2625" dirty="0">
                <a:solidFill>
                  <a:schemeClr val="bg1"/>
                </a:solidFill>
              </a:rPr>
              <a:t>; methods of medical or surgical treatment</a:t>
            </a:r>
          </a:p>
        </p:txBody>
      </p:sp>
      <p:sp>
        <p:nvSpPr>
          <p:cNvPr id="4" name="Slide Number Placeholder 3">
            <a:extLst>
              <a:ext uri="{FF2B5EF4-FFF2-40B4-BE49-F238E27FC236}">
                <a16:creationId xmlns:a16="http://schemas.microsoft.com/office/drawing/2014/main" id="{5A17E4D9-238A-1D0E-0E0E-DD1CB936671C}"/>
              </a:ext>
            </a:extLst>
          </p:cNvPr>
          <p:cNvSpPr>
            <a:spLocks noGrp="1"/>
          </p:cNvSpPr>
          <p:nvPr>
            <p:ph type="sldNum" sz="quarter" idx="12"/>
          </p:nvPr>
        </p:nvSpPr>
        <p:spPr/>
        <p:txBody>
          <a:bodyPr/>
          <a:lstStyle/>
          <a:p>
            <a:pPr defTabSz="342900" eaLnBrk="1" fontAlgn="auto" hangingPunct="1">
              <a:spcBef>
                <a:spcPts val="0"/>
              </a:spcBef>
              <a:spcAft>
                <a:spcPts val="0"/>
              </a:spcAft>
              <a:defRPr/>
            </a:pPr>
            <a:fld id="{916BDA10-7FC7-874E-85F4-EC1E039696C1}" type="slidenum">
              <a:rPr lang="en-US" sz="1350">
                <a:solidFill>
                  <a:prstClr val="black"/>
                </a:solidFill>
                <a:latin typeface="Arial"/>
                <a:ea typeface="+mn-ea"/>
              </a:rPr>
              <a:pPr defTabSz="342900" eaLnBrk="1" fontAlgn="auto" hangingPunct="1">
                <a:spcBef>
                  <a:spcPts val="0"/>
                </a:spcBef>
                <a:spcAft>
                  <a:spcPts val="0"/>
                </a:spcAft>
                <a:defRPr/>
              </a:pPr>
              <a:t>320</a:t>
            </a:fld>
            <a:endParaRPr lang="en-US" sz="1350">
              <a:solidFill>
                <a:prstClr val="black"/>
              </a:solidFill>
              <a:latin typeface="Arial"/>
              <a:ea typeface="+mn-ea"/>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13C38F-34EC-3A7F-D4E4-7D77CD9B5731}"/>
              </a:ext>
            </a:extLst>
          </p:cNvPr>
          <p:cNvSpPr>
            <a:spLocks noGrp="1"/>
          </p:cNvSpPr>
          <p:nvPr>
            <p:ph type="title"/>
          </p:nvPr>
        </p:nvSpPr>
        <p:spPr>
          <a:xfrm>
            <a:off x="1485900" y="52388"/>
            <a:ext cx="6172200" cy="646112"/>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196F03E2-42CD-244F-AC54-393757EAB6BD}"/>
              </a:ext>
            </a:extLst>
          </p:cNvPr>
          <p:cNvSpPr>
            <a:spLocks noGrp="1"/>
          </p:cNvSpPr>
          <p:nvPr>
            <p:ph idx="1"/>
          </p:nvPr>
        </p:nvSpPr>
        <p:spPr>
          <a:xfrm>
            <a:off x="179388" y="987425"/>
            <a:ext cx="8785225" cy="3967163"/>
          </a:xfrm>
        </p:spPr>
        <p:txBody>
          <a:bodyPr>
            <a:noAutofit/>
          </a:bodyPr>
          <a:lstStyle/>
          <a:p>
            <a:pPr marL="0" indent="0">
              <a:buFont typeface="Arial" panose="020B0604020202020204" pitchFamily="34" charset="0"/>
              <a:buNone/>
              <a:defRPr/>
            </a:pPr>
            <a:r>
              <a:rPr lang="en-US" sz="2100" dirty="0">
                <a:solidFill>
                  <a:srgbClr val="FFFF00"/>
                </a:solidFill>
              </a:rPr>
              <a:t>Federal Government</a:t>
            </a:r>
            <a:r>
              <a:rPr lang="en-US" sz="2100" dirty="0">
                <a:solidFill>
                  <a:schemeClr val="bg1"/>
                </a:solidFill>
              </a:rPr>
              <a:t>: </a:t>
            </a:r>
          </a:p>
          <a:p>
            <a:pPr>
              <a:defRPr/>
            </a:pPr>
            <a:r>
              <a:rPr lang="en-US" sz="2100" dirty="0">
                <a:solidFill>
                  <a:schemeClr val="bg1"/>
                </a:solidFill>
              </a:rPr>
              <a:t>Authority over patents: </a:t>
            </a:r>
            <a:r>
              <a:rPr lang="en-US" sz="2100" dirty="0">
                <a:solidFill>
                  <a:srgbClr val="FF0000"/>
                </a:solidFill>
              </a:rPr>
              <a:t>s. 91(22), </a:t>
            </a:r>
            <a:r>
              <a:rPr lang="en-US" sz="2100" i="1" dirty="0">
                <a:solidFill>
                  <a:schemeClr val="bg1"/>
                </a:solidFill>
              </a:rPr>
              <a:t>Constitution Act, 1867</a:t>
            </a:r>
          </a:p>
          <a:p>
            <a:pPr>
              <a:defRPr/>
            </a:pPr>
            <a:r>
              <a:rPr lang="en-US" sz="2100" dirty="0">
                <a:solidFill>
                  <a:schemeClr val="bg1"/>
                </a:solidFill>
              </a:rPr>
              <a:t>Authority exercised in part through the enactment of the </a:t>
            </a:r>
            <a:r>
              <a:rPr lang="en-US" sz="2100" i="1" dirty="0">
                <a:solidFill>
                  <a:schemeClr val="bg1"/>
                </a:solidFill>
              </a:rPr>
              <a:t>Patent Act,</a:t>
            </a:r>
            <a:r>
              <a:rPr lang="en-US" sz="2100" dirty="0">
                <a:solidFill>
                  <a:schemeClr val="bg1"/>
                </a:solidFill>
              </a:rPr>
              <a:t> RSC, c. P-4 </a:t>
            </a:r>
          </a:p>
          <a:p>
            <a:pPr marL="0" indent="0">
              <a:buFont typeface="Arial" panose="020B0604020202020204" pitchFamily="34" charset="0"/>
              <a:buNone/>
              <a:defRPr/>
            </a:pPr>
            <a:r>
              <a:rPr lang="en-US" sz="2100" dirty="0">
                <a:solidFill>
                  <a:srgbClr val="FFFF00"/>
                </a:solidFill>
              </a:rPr>
              <a:t>Definition of patent</a:t>
            </a:r>
            <a:r>
              <a:rPr lang="en-US" sz="2100" dirty="0">
                <a:solidFill>
                  <a:schemeClr val="bg1"/>
                </a:solidFill>
              </a:rPr>
              <a:t>:</a:t>
            </a:r>
          </a:p>
          <a:p>
            <a:pPr>
              <a:defRPr/>
            </a:pPr>
            <a:r>
              <a:rPr lang="en-CA" sz="2100" b="1" i="1" dirty="0">
                <a:solidFill>
                  <a:srgbClr val="FF0000"/>
                </a:solidFill>
              </a:rPr>
              <a:t>a limited term monopoly for an invention; the right, given to an inventor by the government, to exclude others from making, using or selling one’s invention from the day the patent is granted. </a:t>
            </a:r>
          </a:p>
          <a:p>
            <a:pPr>
              <a:defRPr/>
            </a:pPr>
            <a:r>
              <a:rPr lang="en-CA" sz="2100" dirty="0">
                <a:solidFill>
                  <a:schemeClr val="bg1"/>
                </a:solidFill>
              </a:rPr>
              <a:t>“…</a:t>
            </a:r>
            <a:r>
              <a:rPr lang="en-CA" sz="2100" dirty="0">
                <a:solidFill>
                  <a:srgbClr val="FFFF00"/>
                </a:solidFill>
              </a:rPr>
              <a:t>to advance research and development and to encourage broader economic activity</a:t>
            </a:r>
            <a:r>
              <a:rPr lang="en-CA" sz="2100" dirty="0">
                <a:solidFill>
                  <a:schemeClr val="bg1"/>
                </a:solidFill>
              </a:rPr>
              <a:t>” (</a:t>
            </a:r>
            <a:r>
              <a:rPr lang="en-CA" sz="2100" i="1" dirty="0">
                <a:solidFill>
                  <a:srgbClr val="00B0F0"/>
                </a:solidFill>
              </a:rPr>
              <a:t>Free World Trust</a:t>
            </a:r>
            <a:r>
              <a:rPr lang="en-CA" sz="2100" dirty="0">
                <a:solidFill>
                  <a:schemeClr val="bg1"/>
                </a:solidFill>
              </a:rPr>
              <a:t>, 2000 SCC)</a:t>
            </a:r>
          </a:p>
          <a:p>
            <a:pPr>
              <a:defRPr/>
            </a:pPr>
            <a:endParaRPr lang="en-US" sz="2100" dirty="0">
              <a:solidFill>
                <a:schemeClr val="bg1"/>
              </a:solidFill>
            </a:endParaRPr>
          </a:p>
        </p:txBody>
      </p:sp>
      <p:sp>
        <p:nvSpPr>
          <p:cNvPr id="4" name="Slide Number Placeholder 3">
            <a:extLst>
              <a:ext uri="{FF2B5EF4-FFF2-40B4-BE49-F238E27FC236}">
                <a16:creationId xmlns:a16="http://schemas.microsoft.com/office/drawing/2014/main" id="{49575D30-8DD3-C035-AABC-B31FF360BBC3}"/>
              </a:ext>
            </a:extLst>
          </p:cNvPr>
          <p:cNvSpPr>
            <a:spLocks noGrp="1"/>
          </p:cNvSpPr>
          <p:nvPr>
            <p:ph type="sldNum" sz="quarter" idx="12"/>
          </p:nvPr>
        </p:nvSpPr>
        <p:spPr/>
        <p:txBody>
          <a:bodyPr/>
          <a:lstStyle/>
          <a:p>
            <a:pPr defTabSz="342900" eaLnBrk="1" fontAlgn="auto" hangingPunct="1">
              <a:spcBef>
                <a:spcPts val="0"/>
              </a:spcBef>
              <a:spcAft>
                <a:spcPts val="0"/>
              </a:spcAft>
              <a:defRPr/>
            </a:pPr>
            <a:fld id="{00A083CD-7B98-1446-8261-243CF232CC92}" type="slidenum">
              <a:rPr lang="en-US" sz="1350">
                <a:solidFill>
                  <a:prstClr val="black"/>
                </a:solidFill>
                <a:latin typeface="Arial"/>
                <a:ea typeface="+mn-ea"/>
              </a:rPr>
              <a:pPr defTabSz="342900" eaLnBrk="1" fontAlgn="auto" hangingPunct="1">
                <a:spcBef>
                  <a:spcPts val="0"/>
                </a:spcBef>
                <a:spcAft>
                  <a:spcPts val="0"/>
                </a:spcAft>
                <a:defRPr/>
              </a:pPr>
              <a:t>321</a:t>
            </a:fld>
            <a:endParaRPr lang="en-US" sz="1350">
              <a:solidFill>
                <a:prstClr val="black"/>
              </a:solidFill>
              <a:latin typeface="Arial"/>
              <a:ea typeface="+mn-ea"/>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Title 5">
            <a:extLst>
              <a:ext uri="{FF2B5EF4-FFF2-40B4-BE49-F238E27FC236}">
                <a16:creationId xmlns:a16="http://schemas.microsoft.com/office/drawing/2014/main" id="{3647B3F9-A6DF-8BC6-9A08-FE948EE3870B}"/>
              </a:ext>
            </a:extLst>
          </p:cNvPr>
          <p:cNvSpPr>
            <a:spLocks noGrp="1" noChangeArrowheads="1"/>
          </p:cNvSpPr>
          <p:nvPr>
            <p:ph type="title"/>
          </p:nvPr>
        </p:nvSpPr>
        <p:spPr bwMode="auto">
          <a:xfrm>
            <a:off x="1485900" y="206375"/>
            <a:ext cx="6172200" cy="785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63874" name="Content Placeholder 1">
            <a:extLst>
              <a:ext uri="{FF2B5EF4-FFF2-40B4-BE49-F238E27FC236}">
                <a16:creationId xmlns:a16="http://schemas.microsoft.com/office/drawing/2014/main" id="{8E2616A9-48AF-8DC1-90B7-56F124DB860D}"/>
              </a:ext>
            </a:extLst>
          </p:cNvPr>
          <p:cNvSpPr>
            <a:spLocks noGrp="1" noChangeArrowheads="1"/>
          </p:cNvSpPr>
          <p:nvPr>
            <p:ph idx="1"/>
          </p:nvPr>
        </p:nvSpPr>
        <p:spPr bwMode="auto">
          <a:xfrm>
            <a:off x="250825" y="1173163"/>
            <a:ext cx="8893175" cy="3763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chemeClr val="bg1"/>
                </a:solidFill>
              </a:rPr>
              <a:t>”</a:t>
            </a:r>
            <a:r>
              <a:rPr lang="en-US" altLang="en-US" dirty="0">
                <a:solidFill>
                  <a:srgbClr val="FFFF00"/>
                </a:solidFill>
              </a:rPr>
              <a:t>Patentee</a:t>
            </a:r>
            <a:r>
              <a:rPr lang="en-US" altLang="en-US" dirty="0">
                <a:solidFill>
                  <a:schemeClr val="bg1"/>
                </a:solidFill>
              </a:rPr>
              <a:t>” can only get a </a:t>
            </a:r>
            <a:r>
              <a:rPr lang="en-US" altLang="en-US" dirty="0">
                <a:solidFill>
                  <a:srgbClr val="FFFF00"/>
                </a:solidFill>
              </a:rPr>
              <a:t>patent </a:t>
            </a:r>
            <a:r>
              <a:rPr lang="en-US" altLang="en-US" dirty="0">
                <a:solidFill>
                  <a:schemeClr val="bg1"/>
                </a:solidFill>
              </a:rPr>
              <a:t>for “</a:t>
            </a:r>
            <a:r>
              <a:rPr lang="en-US" altLang="en-US" dirty="0">
                <a:solidFill>
                  <a:srgbClr val="FFFF00"/>
                </a:solidFill>
              </a:rPr>
              <a:t>inventions</a:t>
            </a:r>
            <a:r>
              <a:rPr lang="en-US" altLang="en-US" dirty="0">
                <a:solidFill>
                  <a:schemeClr val="bg1"/>
                </a:solidFill>
              </a:rPr>
              <a:t>” </a:t>
            </a:r>
            <a:r>
              <a:rPr lang="en-US" altLang="en-US" dirty="0">
                <a:solidFill>
                  <a:srgbClr val="FF0000"/>
                </a:solidFill>
              </a:rPr>
              <a:t>(</a:t>
            </a:r>
            <a:r>
              <a:rPr lang="en-US" altLang="en-US" dirty="0">
                <a:solidFill>
                  <a:schemeClr val="bg1"/>
                </a:solidFill>
              </a:rPr>
              <a:t>s. 2</a:t>
            </a:r>
            <a:r>
              <a:rPr lang="en-US" altLang="en-US" dirty="0">
                <a:solidFill>
                  <a:srgbClr val="FF0000"/>
                </a:solidFill>
              </a:rPr>
              <a:t>)</a:t>
            </a:r>
          </a:p>
          <a:p>
            <a:r>
              <a:rPr lang="en-US" altLang="en-US" dirty="0">
                <a:solidFill>
                  <a:schemeClr val="bg1"/>
                </a:solidFill>
              </a:rPr>
              <a:t>Also, patent only granted if your invention is </a:t>
            </a:r>
            <a:r>
              <a:rPr lang="en-US" altLang="en-US" dirty="0">
                <a:solidFill>
                  <a:srgbClr val="FFFF00"/>
                </a:solidFill>
              </a:rPr>
              <a:t>novel, useful, and non-obvious</a:t>
            </a:r>
            <a:r>
              <a:rPr lang="en-US" altLang="en-US" dirty="0">
                <a:solidFill>
                  <a:schemeClr val="bg1"/>
                </a:solidFill>
              </a:rPr>
              <a:t> </a:t>
            </a:r>
            <a:r>
              <a:rPr lang="en-US" altLang="en-US" dirty="0">
                <a:solidFill>
                  <a:srgbClr val="FF0000"/>
                </a:solidFill>
              </a:rPr>
              <a:t>(</a:t>
            </a:r>
            <a:r>
              <a:rPr lang="en-US" altLang="en-US" dirty="0">
                <a:solidFill>
                  <a:schemeClr val="bg1"/>
                </a:solidFill>
              </a:rPr>
              <a:t>ss. 2, 28.3</a:t>
            </a:r>
            <a:r>
              <a:rPr lang="en-US" altLang="en-US" dirty="0">
                <a:solidFill>
                  <a:srgbClr val="FF0000"/>
                </a:solidFill>
              </a:rPr>
              <a:t>)</a:t>
            </a:r>
          </a:p>
          <a:p>
            <a:r>
              <a:rPr lang="en-US" altLang="en-US" dirty="0">
                <a:solidFill>
                  <a:schemeClr val="bg1"/>
                </a:solidFill>
              </a:rPr>
              <a:t>Term of protection: </a:t>
            </a:r>
            <a:r>
              <a:rPr lang="en-US" altLang="en-US" dirty="0">
                <a:solidFill>
                  <a:srgbClr val="FFFF00"/>
                </a:solidFill>
              </a:rPr>
              <a:t>20 years </a:t>
            </a:r>
            <a:r>
              <a:rPr lang="en-US" altLang="en-US" dirty="0">
                <a:solidFill>
                  <a:srgbClr val="FF0000"/>
                </a:solidFill>
              </a:rPr>
              <a:t>(</a:t>
            </a:r>
            <a:r>
              <a:rPr lang="en-US" altLang="en-US" dirty="0">
                <a:solidFill>
                  <a:schemeClr val="bg1"/>
                </a:solidFill>
              </a:rPr>
              <a:t>ss. 44, 46</a:t>
            </a:r>
            <a:r>
              <a:rPr lang="en-US" altLang="en-US" dirty="0">
                <a:solidFill>
                  <a:srgbClr val="FF0000"/>
                </a:solidFill>
              </a:rPr>
              <a:t>)</a:t>
            </a:r>
          </a:p>
          <a:p>
            <a:r>
              <a:rPr lang="en-US" altLang="en-US" dirty="0">
                <a:solidFill>
                  <a:srgbClr val="00B0F0"/>
                </a:solidFill>
              </a:rPr>
              <a:t>Contrast with confidential information</a:t>
            </a:r>
          </a:p>
        </p:txBody>
      </p:sp>
      <p:sp>
        <p:nvSpPr>
          <p:cNvPr id="4" name="Slide Number Placeholder 3">
            <a:extLst>
              <a:ext uri="{FF2B5EF4-FFF2-40B4-BE49-F238E27FC236}">
                <a16:creationId xmlns:a16="http://schemas.microsoft.com/office/drawing/2014/main" id="{76C15A4C-9C7B-D369-FC9E-41AC59E78679}"/>
              </a:ext>
            </a:extLst>
          </p:cNvPr>
          <p:cNvSpPr>
            <a:spLocks noGrp="1"/>
          </p:cNvSpPr>
          <p:nvPr>
            <p:ph type="sldNum" sz="quarter" idx="12"/>
          </p:nvPr>
        </p:nvSpPr>
        <p:spPr/>
        <p:txBody>
          <a:bodyPr/>
          <a:lstStyle/>
          <a:p>
            <a:pPr defTabSz="342900" eaLnBrk="1" fontAlgn="auto" hangingPunct="1">
              <a:spcBef>
                <a:spcPts val="0"/>
              </a:spcBef>
              <a:spcAft>
                <a:spcPts val="0"/>
              </a:spcAft>
              <a:defRPr/>
            </a:pPr>
            <a:fld id="{62CC6169-2757-6549-A5EE-6939C3A97B0F}" type="slidenum">
              <a:rPr lang="en-US" sz="1350">
                <a:solidFill>
                  <a:prstClr val="black"/>
                </a:solidFill>
                <a:latin typeface="Arial"/>
                <a:ea typeface="+mn-ea"/>
              </a:rPr>
              <a:pPr defTabSz="342900" eaLnBrk="1" fontAlgn="auto" hangingPunct="1">
                <a:spcBef>
                  <a:spcPts val="0"/>
                </a:spcBef>
                <a:spcAft>
                  <a:spcPts val="0"/>
                </a:spcAft>
                <a:defRPr/>
              </a:pPr>
              <a:t>322</a:t>
            </a:fld>
            <a:endParaRPr lang="en-US" sz="1350">
              <a:solidFill>
                <a:prstClr val="black"/>
              </a:solidFill>
              <a:latin typeface="Arial"/>
              <a:ea typeface="+mn-ea"/>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Title 5">
            <a:extLst>
              <a:ext uri="{FF2B5EF4-FFF2-40B4-BE49-F238E27FC236}">
                <a16:creationId xmlns:a16="http://schemas.microsoft.com/office/drawing/2014/main" id="{FED34209-3D7F-57D0-706D-4EB5C7112D21}"/>
              </a:ext>
            </a:extLst>
          </p:cNvPr>
          <p:cNvSpPr>
            <a:spLocks noGrp="1" noChangeArrowheads="1"/>
          </p:cNvSpPr>
          <p:nvPr>
            <p:ph type="title"/>
          </p:nvPr>
        </p:nvSpPr>
        <p:spPr bwMode="auto">
          <a:xfrm>
            <a:off x="1485900" y="84138"/>
            <a:ext cx="61722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The Patent Bargain</a:t>
            </a:r>
          </a:p>
        </p:txBody>
      </p:sp>
      <p:sp>
        <p:nvSpPr>
          <p:cNvPr id="465922" name="Content Placeholder 1">
            <a:extLst>
              <a:ext uri="{FF2B5EF4-FFF2-40B4-BE49-F238E27FC236}">
                <a16:creationId xmlns:a16="http://schemas.microsoft.com/office/drawing/2014/main" id="{43A3956A-7571-4024-B5D4-A48D478CD05E}"/>
              </a:ext>
            </a:extLst>
          </p:cNvPr>
          <p:cNvSpPr>
            <a:spLocks noGrp="1" noChangeArrowheads="1"/>
          </p:cNvSpPr>
          <p:nvPr>
            <p:ph idx="1"/>
          </p:nvPr>
        </p:nvSpPr>
        <p:spPr bwMode="auto">
          <a:xfrm>
            <a:off x="395288" y="1276350"/>
            <a:ext cx="8137525" cy="3479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700">
                <a:solidFill>
                  <a:schemeClr val="bg1"/>
                </a:solidFill>
              </a:rPr>
              <a:t>Patent system is a </a:t>
            </a:r>
            <a:r>
              <a:rPr lang="en-US" altLang="en-US" sz="2700">
                <a:solidFill>
                  <a:srgbClr val="FF0000"/>
                </a:solidFill>
              </a:rPr>
              <a:t>“</a:t>
            </a:r>
            <a:r>
              <a:rPr lang="en-US" altLang="en-US" sz="2700">
                <a:solidFill>
                  <a:srgbClr val="FFFF00"/>
                </a:solidFill>
              </a:rPr>
              <a:t>quid pro quo</a:t>
            </a:r>
            <a:r>
              <a:rPr lang="en-US" altLang="en-US" sz="2700">
                <a:solidFill>
                  <a:srgbClr val="FF0000"/>
                </a:solidFill>
              </a:rPr>
              <a:t>”</a:t>
            </a:r>
          </a:p>
          <a:p>
            <a:endParaRPr lang="en-US" altLang="en-US" sz="2400" i="1">
              <a:solidFill>
                <a:srgbClr val="00B0F0"/>
              </a:solidFill>
            </a:endParaRPr>
          </a:p>
        </p:txBody>
      </p:sp>
      <p:sp>
        <p:nvSpPr>
          <p:cNvPr id="4" name="Slide Number Placeholder 3">
            <a:extLst>
              <a:ext uri="{FF2B5EF4-FFF2-40B4-BE49-F238E27FC236}">
                <a16:creationId xmlns:a16="http://schemas.microsoft.com/office/drawing/2014/main" id="{4EA2606B-5F71-B8A0-8413-554F32078873}"/>
              </a:ext>
            </a:extLst>
          </p:cNvPr>
          <p:cNvSpPr>
            <a:spLocks noGrp="1"/>
          </p:cNvSpPr>
          <p:nvPr>
            <p:ph type="sldNum" sz="quarter" idx="12"/>
          </p:nvPr>
        </p:nvSpPr>
        <p:spPr/>
        <p:txBody>
          <a:bodyPr/>
          <a:lstStyle/>
          <a:p>
            <a:pPr defTabSz="342900" eaLnBrk="1" fontAlgn="auto" hangingPunct="1">
              <a:spcBef>
                <a:spcPts val="0"/>
              </a:spcBef>
              <a:spcAft>
                <a:spcPts val="0"/>
              </a:spcAft>
              <a:defRPr/>
            </a:pPr>
            <a:fld id="{BCB9A361-4EF4-8C41-9790-5410051E04C7}" type="slidenum">
              <a:rPr lang="en-US" sz="1350">
                <a:solidFill>
                  <a:prstClr val="black"/>
                </a:solidFill>
                <a:latin typeface="Arial"/>
                <a:ea typeface="+mn-ea"/>
              </a:rPr>
              <a:pPr defTabSz="342900" eaLnBrk="1" fontAlgn="auto" hangingPunct="1">
                <a:spcBef>
                  <a:spcPts val="0"/>
                </a:spcBef>
                <a:spcAft>
                  <a:spcPts val="0"/>
                </a:spcAft>
                <a:defRPr/>
              </a:pPr>
              <a:t>323</a:t>
            </a:fld>
            <a:endParaRPr lang="en-US" sz="1350">
              <a:solidFill>
                <a:prstClr val="black"/>
              </a:solidFill>
              <a:latin typeface="Arial"/>
              <a:ea typeface="+mn-ea"/>
            </a:endParaRPr>
          </a:p>
        </p:txBody>
      </p:sp>
      <p:pic>
        <p:nvPicPr>
          <p:cNvPr id="465924" name="Picture 2">
            <a:extLst>
              <a:ext uri="{FF2B5EF4-FFF2-40B4-BE49-F238E27FC236}">
                <a16:creationId xmlns:a16="http://schemas.microsoft.com/office/drawing/2014/main" id="{63C8BBE6-6EE6-4477-0475-43C14897B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2211388"/>
            <a:ext cx="19431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itle 5">
            <a:extLst>
              <a:ext uri="{FF2B5EF4-FFF2-40B4-BE49-F238E27FC236}">
                <a16:creationId xmlns:a16="http://schemas.microsoft.com/office/drawing/2014/main" id="{8E3C8C74-5B80-C439-4FE8-335641EEB447}"/>
              </a:ext>
            </a:extLst>
          </p:cNvPr>
          <p:cNvSpPr>
            <a:spLocks noGrp="1" noChangeArrowheads="1"/>
          </p:cNvSpPr>
          <p:nvPr>
            <p:ph type="title"/>
          </p:nvPr>
        </p:nvSpPr>
        <p:spPr bwMode="auto">
          <a:xfrm>
            <a:off x="1485900" y="84138"/>
            <a:ext cx="61722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67970" name="Content Placeholder 1">
            <a:extLst>
              <a:ext uri="{FF2B5EF4-FFF2-40B4-BE49-F238E27FC236}">
                <a16:creationId xmlns:a16="http://schemas.microsoft.com/office/drawing/2014/main" id="{F8EE9506-62D2-E01F-55C7-500626524DCA}"/>
              </a:ext>
            </a:extLst>
          </p:cNvPr>
          <p:cNvSpPr>
            <a:spLocks noGrp="1" noChangeArrowheads="1"/>
          </p:cNvSpPr>
          <p:nvPr>
            <p:ph idx="1"/>
          </p:nvPr>
        </p:nvSpPr>
        <p:spPr bwMode="auto">
          <a:xfrm>
            <a:off x="215900" y="987425"/>
            <a:ext cx="8712200" cy="3973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solidFill>
                  <a:schemeClr val="bg1"/>
                </a:solidFill>
              </a:rPr>
              <a:t>At its core, the patent system is a </a:t>
            </a:r>
            <a:r>
              <a:rPr lang="en-US" altLang="en-US" sz="2800">
                <a:solidFill>
                  <a:srgbClr val="FF0000"/>
                </a:solidFill>
              </a:rPr>
              <a:t>bargain</a:t>
            </a:r>
            <a:r>
              <a:rPr lang="en-US" altLang="en-US" sz="2800">
                <a:solidFill>
                  <a:srgbClr val="FFFF00"/>
                </a:solidFill>
              </a:rPr>
              <a:t> between the inventor</a:t>
            </a:r>
            <a:r>
              <a:rPr lang="en-US" altLang="en-US" sz="2800">
                <a:solidFill>
                  <a:schemeClr val="bg1"/>
                </a:solidFill>
              </a:rPr>
              <a:t> </a:t>
            </a:r>
            <a:r>
              <a:rPr lang="en-US" altLang="en-US" sz="2800">
                <a:solidFill>
                  <a:srgbClr val="FFFF00"/>
                </a:solidFill>
              </a:rPr>
              <a:t>and</a:t>
            </a:r>
            <a:r>
              <a:rPr lang="en-US" altLang="en-US" sz="2800">
                <a:solidFill>
                  <a:schemeClr val="bg1"/>
                </a:solidFill>
              </a:rPr>
              <a:t> the </a:t>
            </a:r>
            <a:r>
              <a:rPr lang="en-US" altLang="en-US" sz="2800">
                <a:solidFill>
                  <a:srgbClr val="FFFF00"/>
                </a:solidFill>
              </a:rPr>
              <a:t>public</a:t>
            </a:r>
            <a:r>
              <a:rPr lang="en-US" altLang="en-US" sz="2800">
                <a:solidFill>
                  <a:schemeClr val="bg1"/>
                </a:solidFill>
              </a:rPr>
              <a:t>:</a:t>
            </a:r>
          </a:p>
          <a:p>
            <a:r>
              <a:rPr lang="en-US" altLang="en-US" sz="2800">
                <a:solidFill>
                  <a:schemeClr val="bg1"/>
                </a:solidFill>
              </a:rPr>
              <a:t>One party </a:t>
            </a:r>
            <a:r>
              <a:rPr lang="en-US" altLang="en-US" sz="2800">
                <a:solidFill>
                  <a:srgbClr val="FFFF00"/>
                </a:solidFill>
              </a:rPr>
              <a:t>discloses an invention </a:t>
            </a:r>
            <a:r>
              <a:rPr lang="en-US" altLang="en-US" sz="2800">
                <a:solidFill>
                  <a:schemeClr val="bg1"/>
                </a:solidFill>
              </a:rPr>
              <a:t>in exchange </a:t>
            </a:r>
            <a:r>
              <a:rPr lang="en-US" altLang="en-US" sz="2800">
                <a:solidFill>
                  <a:srgbClr val="FF0000"/>
                </a:solidFill>
              </a:rPr>
              <a:t>for</a:t>
            </a:r>
            <a:r>
              <a:rPr lang="en-US" altLang="en-US" sz="2800">
                <a:solidFill>
                  <a:schemeClr val="bg1"/>
                </a:solidFill>
              </a:rPr>
              <a:t> a </a:t>
            </a:r>
            <a:r>
              <a:rPr lang="en-US" altLang="en-US" sz="2800">
                <a:solidFill>
                  <a:srgbClr val="FFFF00"/>
                </a:solidFill>
              </a:rPr>
              <a:t>20 year monopoly </a:t>
            </a:r>
            <a:r>
              <a:rPr lang="en-US" altLang="en-US" sz="2800">
                <a:solidFill>
                  <a:schemeClr val="bg1"/>
                </a:solidFill>
              </a:rPr>
              <a:t>period in which to make, use, and sell the invention</a:t>
            </a:r>
          </a:p>
          <a:p>
            <a:r>
              <a:rPr lang="en-US" altLang="en-US" sz="2800">
                <a:solidFill>
                  <a:schemeClr val="bg1"/>
                </a:solidFill>
              </a:rPr>
              <a:t>See</a:t>
            </a:r>
            <a:r>
              <a:rPr lang="en-US" altLang="en-US" sz="2800">
                <a:solidFill>
                  <a:srgbClr val="00B0F0"/>
                </a:solidFill>
              </a:rPr>
              <a:t> </a:t>
            </a:r>
            <a:r>
              <a:rPr lang="en-US" altLang="en-US" sz="2800" i="1">
                <a:solidFill>
                  <a:srgbClr val="00B0F0"/>
                </a:solidFill>
              </a:rPr>
              <a:t>Teva Canada Ltd. v. Pfizer Canada, Inc.</a:t>
            </a:r>
          </a:p>
          <a:p>
            <a:pPr lvl="1">
              <a:buFont typeface="Courier New" panose="02070309020205020404" pitchFamily="49" charset="0"/>
              <a:buChar char="o"/>
            </a:pPr>
            <a:r>
              <a:rPr lang="en-CA" altLang="en-US">
                <a:solidFill>
                  <a:srgbClr val="FFFF00"/>
                </a:solidFill>
              </a:rPr>
              <a:t>FACTS</a:t>
            </a:r>
            <a:r>
              <a:rPr lang="en-CA" altLang="en-US">
                <a:solidFill>
                  <a:srgbClr val="FF0000"/>
                </a:solidFill>
              </a:rPr>
              <a:t>:</a:t>
            </a:r>
            <a:r>
              <a:rPr lang="en-CA" altLang="en-US">
                <a:solidFill>
                  <a:schemeClr val="bg1"/>
                </a:solidFill>
              </a:rPr>
              <a:t> Teva had challenged the validity of Pfizer’s patent for Viagra.</a:t>
            </a:r>
            <a:r>
              <a:rPr lang="en-US" altLang="en-US">
                <a:solidFill>
                  <a:schemeClr val="bg1"/>
                </a:solidFill>
              </a:rPr>
              <a:t> </a:t>
            </a:r>
          </a:p>
        </p:txBody>
      </p:sp>
      <p:sp>
        <p:nvSpPr>
          <p:cNvPr id="4" name="Slide Number Placeholder 3">
            <a:extLst>
              <a:ext uri="{FF2B5EF4-FFF2-40B4-BE49-F238E27FC236}">
                <a16:creationId xmlns:a16="http://schemas.microsoft.com/office/drawing/2014/main" id="{21C3115F-E481-0CC1-1FBA-D8A545AAD152}"/>
              </a:ext>
            </a:extLst>
          </p:cNvPr>
          <p:cNvSpPr>
            <a:spLocks noGrp="1"/>
          </p:cNvSpPr>
          <p:nvPr>
            <p:ph type="sldNum" sz="quarter" idx="12"/>
          </p:nvPr>
        </p:nvSpPr>
        <p:spPr/>
        <p:txBody>
          <a:bodyPr/>
          <a:lstStyle/>
          <a:p>
            <a:pPr defTabSz="342900" eaLnBrk="1" fontAlgn="auto" hangingPunct="1">
              <a:spcBef>
                <a:spcPts val="0"/>
              </a:spcBef>
              <a:spcAft>
                <a:spcPts val="0"/>
              </a:spcAft>
              <a:defRPr/>
            </a:pPr>
            <a:fld id="{28C9B102-9653-6A4D-A57A-851D629EF87D}" type="slidenum">
              <a:rPr lang="en-US" sz="1350">
                <a:solidFill>
                  <a:prstClr val="black"/>
                </a:solidFill>
                <a:latin typeface="Arial"/>
                <a:ea typeface="+mn-ea"/>
              </a:rPr>
              <a:pPr defTabSz="342900" eaLnBrk="1" fontAlgn="auto" hangingPunct="1">
                <a:spcBef>
                  <a:spcPts val="0"/>
                </a:spcBef>
                <a:spcAft>
                  <a:spcPts val="0"/>
                </a:spcAft>
                <a:defRPr/>
              </a:pPr>
              <a:t>324</a:t>
            </a:fld>
            <a:endParaRPr lang="en-US" sz="1350">
              <a:solidFill>
                <a:prstClr val="black"/>
              </a:solidFill>
              <a:latin typeface="Arial"/>
              <a:ea typeface="+mn-ea"/>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Title 5">
            <a:extLst>
              <a:ext uri="{FF2B5EF4-FFF2-40B4-BE49-F238E27FC236}">
                <a16:creationId xmlns:a16="http://schemas.microsoft.com/office/drawing/2014/main" id="{76225C0D-1330-3E1E-DD82-C5EEDE00843B}"/>
              </a:ext>
            </a:extLst>
          </p:cNvPr>
          <p:cNvSpPr>
            <a:spLocks noGrp="1" noChangeArrowheads="1"/>
          </p:cNvSpPr>
          <p:nvPr>
            <p:ph type="title"/>
          </p:nvPr>
        </p:nvSpPr>
        <p:spPr bwMode="auto">
          <a:xfrm>
            <a:off x="1485900" y="0"/>
            <a:ext cx="6172200" cy="717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The Patent Bargain</a:t>
            </a:r>
          </a:p>
        </p:txBody>
      </p:sp>
      <p:sp>
        <p:nvSpPr>
          <p:cNvPr id="2" name="Content Placeholder 1">
            <a:extLst>
              <a:ext uri="{FF2B5EF4-FFF2-40B4-BE49-F238E27FC236}">
                <a16:creationId xmlns:a16="http://schemas.microsoft.com/office/drawing/2014/main" id="{51EA33E0-ABAA-4081-0DA9-92649B8BCE9D}"/>
              </a:ext>
            </a:extLst>
          </p:cNvPr>
          <p:cNvSpPr>
            <a:spLocks noGrp="1"/>
          </p:cNvSpPr>
          <p:nvPr>
            <p:ph idx="1"/>
          </p:nvPr>
        </p:nvSpPr>
        <p:spPr>
          <a:xfrm>
            <a:off x="323850" y="987425"/>
            <a:ext cx="8496300" cy="3851275"/>
          </a:xfrm>
        </p:spPr>
        <p:txBody>
          <a:bodyPr>
            <a:noAutofit/>
          </a:bodyPr>
          <a:lstStyle/>
          <a:p>
            <a:pPr marL="0" indent="0">
              <a:buFont typeface="Arial" panose="020B0604020202020204" pitchFamily="34" charset="0"/>
              <a:buNone/>
              <a:defRPr/>
            </a:pPr>
            <a:r>
              <a:rPr lang="en-US" sz="2250" i="1" dirty="0" err="1">
                <a:solidFill>
                  <a:srgbClr val="00B0F0"/>
                </a:solidFill>
              </a:rPr>
              <a:t>Teva</a:t>
            </a:r>
            <a:r>
              <a:rPr lang="en-US" sz="2250" i="1" dirty="0">
                <a:solidFill>
                  <a:srgbClr val="00B0F0"/>
                </a:solidFill>
              </a:rPr>
              <a:t> Canada Ltd. v. Pfizer Canada, Inc.</a:t>
            </a:r>
            <a:endParaRPr lang="en-US" sz="2250" b="1" i="1" dirty="0">
              <a:solidFill>
                <a:srgbClr val="00B0F0"/>
              </a:solidFill>
            </a:endParaRPr>
          </a:p>
          <a:p>
            <a:pPr>
              <a:defRPr/>
            </a:pPr>
            <a:r>
              <a:rPr lang="en-CA" sz="2250" dirty="0">
                <a:solidFill>
                  <a:srgbClr val="FFFF00"/>
                </a:solidFill>
              </a:rPr>
              <a:t>FACTS</a:t>
            </a:r>
            <a:r>
              <a:rPr lang="en-CA" sz="2250" dirty="0">
                <a:solidFill>
                  <a:srgbClr val="FF0000"/>
                </a:solidFill>
              </a:rPr>
              <a:t>:</a:t>
            </a:r>
            <a:r>
              <a:rPr lang="en-CA" sz="2250" dirty="0">
                <a:solidFill>
                  <a:schemeClr val="bg1"/>
                </a:solidFill>
              </a:rPr>
              <a:t> Teva had challenged the validity of Pfizer’s patent for Viagra.</a:t>
            </a:r>
            <a:r>
              <a:rPr lang="en-US" sz="2250" dirty="0">
                <a:solidFill>
                  <a:schemeClr val="bg1"/>
                </a:solidFill>
              </a:rPr>
              <a:t> </a:t>
            </a:r>
          </a:p>
          <a:p>
            <a:pPr>
              <a:defRPr/>
            </a:pPr>
            <a:r>
              <a:rPr lang="en-US" sz="2250" dirty="0">
                <a:solidFill>
                  <a:schemeClr val="bg1"/>
                </a:solidFill>
              </a:rPr>
              <a:t>“[N]</a:t>
            </a:r>
            <a:r>
              <a:rPr lang="en-US" sz="2250" dirty="0" err="1">
                <a:solidFill>
                  <a:schemeClr val="bg1"/>
                </a:solidFill>
              </a:rPr>
              <a:t>ot</a:t>
            </a:r>
            <a:r>
              <a:rPr lang="en-US" sz="2250" dirty="0">
                <a:solidFill>
                  <a:schemeClr val="bg1"/>
                </a:solidFill>
              </a:rPr>
              <a:t> intended as an accolade or civic award for ingenuity. </a:t>
            </a:r>
            <a:r>
              <a:rPr lang="en-CA" sz="2250" dirty="0">
                <a:solidFill>
                  <a:srgbClr val="FFFF00"/>
                </a:solidFill>
              </a:rPr>
              <a:t>It is a method by which inventive solutions to practical problems are </a:t>
            </a:r>
            <a:r>
              <a:rPr lang="en-CA" sz="2250" dirty="0">
                <a:solidFill>
                  <a:srgbClr val="FF0000"/>
                </a:solidFill>
              </a:rPr>
              <a:t>coaxed into the public domain</a:t>
            </a:r>
            <a:r>
              <a:rPr lang="en-CA" sz="2250" dirty="0">
                <a:solidFill>
                  <a:srgbClr val="FFFF00"/>
                </a:solidFill>
              </a:rPr>
              <a:t> by the promise of a limited monopoly for a limited time</a:t>
            </a:r>
            <a:r>
              <a:rPr lang="en-CA" sz="2250" dirty="0">
                <a:solidFill>
                  <a:schemeClr val="bg1"/>
                </a:solidFill>
              </a:rPr>
              <a:t>.”</a:t>
            </a:r>
          </a:p>
          <a:p>
            <a:pPr>
              <a:defRPr/>
            </a:pPr>
            <a:r>
              <a:rPr lang="en-CA" sz="2250" dirty="0">
                <a:solidFill>
                  <a:srgbClr val="FFFF00"/>
                </a:solidFill>
              </a:rPr>
              <a:t>Patent specification </a:t>
            </a:r>
            <a:r>
              <a:rPr lang="en-CA" sz="2250" dirty="0">
                <a:solidFill>
                  <a:srgbClr val="FF0000"/>
                </a:solidFill>
              </a:rPr>
              <a:t>=</a:t>
            </a:r>
            <a:r>
              <a:rPr lang="en-CA" sz="2250" dirty="0">
                <a:solidFill>
                  <a:schemeClr val="bg1"/>
                </a:solidFill>
              </a:rPr>
              <a:t> </a:t>
            </a:r>
            <a:r>
              <a:rPr lang="en-CA" sz="2250" dirty="0">
                <a:solidFill>
                  <a:srgbClr val="FFFF00"/>
                </a:solidFill>
              </a:rPr>
              <a:t>heart of the disclosure requirement</a:t>
            </a:r>
          </a:p>
          <a:p>
            <a:pPr>
              <a:defRPr/>
            </a:pPr>
            <a:r>
              <a:rPr lang="en-US" sz="2400" dirty="0">
                <a:solidFill>
                  <a:schemeClr val="bg1"/>
                </a:solidFill>
              </a:rPr>
              <a:t>Patent system is a “</a:t>
            </a:r>
            <a:r>
              <a:rPr lang="en-US" sz="2400" dirty="0">
                <a:solidFill>
                  <a:srgbClr val="FFFF00"/>
                </a:solidFill>
              </a:rPr>
              <a:t>quid pro quo</a:t>
            </a:r>
            <a:r>
              <a:rPr lang="en-US" sz="2400" dirty="0">
                <a:solidFill>
                  <a:schemeClr val="bg1"/>
                </a:solidFill>
              </a:rPr>
              <a:t>”</a:t>
            </a:r>
          </a:p>
          <a:p>
            <a:pPr>
              <a:defRPr/>
            </a:pPr>
            <a:endParaRPr lang="en-US" sz="2250" dirty="0">
              <a:solidFill>
                <a:srgbClr val="FFFF00"/>
              </a:solidFill>
            </a:endParaRPr>
          </a:p>
        </p:txBody>
      </p:sp>
      <p:sp>
        <p:nvSpPr>
          <p:cNvPr id="4" name="Slide Number Placeholder 3">
            <a:extLst>
              <a:ext uri="{FF2B5EF4-FFF2-40B4-BE49-F238E27FC236}">
                <a16:creationId xmlns:a16="http://schemas.microsoft.com/office/drawing/2014/main" id="{F8678523-A8EA-478F-DD2C-0231C1945CFD}"/>
              </a:ext>
            </a:extLst>
          </p:cNvPr>
          <p:cNvSpPr>
            <a:spLocks noGrp="1"/>
          </p:cNvSpPr>
          <p:nvPr>
            <p:ph type="sldNum" sz="quarter" idx="12"/>
          </p:nvPr>
        </p:nvSpPr>
        <p:spPr/>
        <p:txBody>
          <a:bodyPr/>
          <a:lstStyle/>
          <a:p>
            <a:pPr defTabSz="342900" eaLnBrk="1" fontAlgn="auto" hangingPunct="1">
              <a:spcBef>
                <a:spcPts val="0"/>
              </a:spcBef>
              <a:spcAft>
                <a:spcPts val="0"/>
              </a:spcAft>
              <a:defRPr/>
            </a:pPr>
            <a:fld id="{890B022A-D669-8A40-992A-92C3383019D6}" type="slidenum">
              <a:rPr lang="en-US" sz="1350">
                <a:solidFill>
                  <a:prstClr val="black"/>
                </a:solidFill>
                <a:latin typeface="Arial"/>
                <a:ea typeface="+mn-ea"/>
              </a:rPr>
              <a:pPr defTabSz="342900" eaLnBrk="1" fontAlgn="auto" hangingPunct="1">
                <a:spcBef>
                  <a:spcPts val="0"/>
                </a:spcBef>
                <a:spcAft>
                  <a:spcPts val="0"/>
                </a:spcAft>
                <a:defRPr/>
              </a:pPr>
              <a:t>325</a:t>
            </a:fld>
            <a:endParaRPr lang="en-US" sz="1350">
              <a:solidFill>
                <a:prstClr val="black"/>
              </a:solidFill>
              <a:latin typeface="Arial"/>
              <a:ea typeface="+mn-ea"/>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Title 2">
            <a:extLst>
              <a:ext uri="{FF2B5EF4-FFF2-40B4-BE49-F238E27FC236}">
                <a16:creationId xmlns:a16="http://schemas.microsoft.com/office/drawing/2014/main" id="{3E7EF8CD-530A-881B-94C6-3148FD0C0B93}"/>
              </a:ext>
            </a:extLst>
          </p:cNvPr>
          <p:cNvSpPr>
            <a:spLocks noGrp="1" noChangeArrowheads="1"/>
          </p:cNvSpPr>
          <p:nvPr>
            <p:ph type="title"/>
          </p:nvPr>
        </p:nvSpPr>
        <p:spPr bwMode="auto">
          <a:xfrm>
            <a:off x="323850" y="227013"/>
            <a:ext cx="84963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FFFF00"/>
                </a:solidFill>
              </a:rPr>
              <a:t>The Business Context</a:t>
            </a:r>
            <a:r>
              <a:rPr lang="en-US" altLang="en-US" sz="3200">
                <a:solidFill>
                  <a:srgbClr val="FF0000"/>
                </a:solidFill>
              </a:rPr>
              <a:t>:</a:t>
            </a:r>
            <a:r>
              <a:rPr lang="en-US" altLang="en-US" sz="3200">
                <a:solidFill>
                  <a:srgbClr val="FFFF00"/>
                </a:solidFill>
              </a:rPr>
              <a:t> </a:t>
            </a:r>
            <a:r>
              <a:rPr lang="en-US" altLang="en-US" sz="3200">
                <a:solidFill>
                  <a:schemeClr val="bg1"/>
                </a:solidFill>
              </a:rPr>
              <a:t>perceptions of value</a:t>
            </a:r>
          </a:p>
        </p:txBody>
      </p:sp>
      <p:sp>
        <p:nvSpPr>
          <p:cNvPr id="4" name="Content Placeholder 3">
            <a:extLst>
              <a:ext uri="{FF2B5EF4-FFF2-40B4-BE49-F238E27FC236}">
                <a16:creationId xmlns:a16="http://schemas.microsoft.com/office/drawing/2014/main" id="{8AB7B67F-303A-7FD8-E308-976D92E81F2D}"/>
              </a:ext>
            </a:extLst>
          </p:cNvPr>
          <p:cNvSpPr>
            <a:spLocks noGrp="1"/>
          </p:cNvSpPr>
          <p:nvPr>
            <p:ph sz="quarter" idx="10"/>
          </p:nvPr>
        </p:nvSpPr>
        <p:spPr>
          <a:xfrm>
            <a:off x="215900" y="1131888"/>
            <a:ext cx="8712200" cy="4011612"/>
          </a:xfrm>
        </p:spPr>
        <p:txBody>
          <a:bodyPr>
            <a:normAutofit fontScale="92500" lnSpcReduction="10000"/>
          </a:bodyPr>
          <a:lstStyle/>
          <a:p>
            <a:pPr>
              <a:defRPr/>
            </a:pPr>
            <a:r>
              <a:rPr lang="en-CA" sz="2200" dirty="0">
                <a:solidFill>
                  <a:schemeClr val="bg1"/>
                </a:solidFill>
              </a:rPr>
              <a:t> In 2015, </a:t>
            </a:r>
            <a:r>
              <a:rPr lang="en-CA" sz="2200" dirty="0">
                <a:solidFill>
                  <a:srgbClr val="FFFF00"/>
                </a:solidFill>
              </a:rPr>
              <a:t>intangible assets accounted for 87% of the value of Standard &amp; Poor’s 500 </a:t>
            </a:r>
            <a:r>
              <a:rPr lang="en-CA" sz="2200" dirty="0">
                <a:solidFill>
                  <a:schemeClr val="bg1"/>
                </a:solidFill>
              </a:rPr>
              <a:t>(tracking 500 companies with the largest market capitalization listed on the New York Stock Exchange (Ocean </a:t>
            </a:r>
            <a:r>
              <a:rPr lang="en-CA" sz="2200" dirty="0" err="1">
                <a:solidFill>
                  <a:schemeClr val="bg1"/>
                </a:solidFill>
              </a:rPr>
              <a:t>Tomo</a:t>
            </a:r>
            <a:r>
              <a:rPr lang="en-CA" sz="2200" dirty="0">
                <a:solidFill>
                  <a:schemeClr val="bg1"/>
                </a:solidFill>
              </a:rPr>
              <a:t> 2015)</a:t>
            </a:r>
          </a:p>
          <a:p>
            <a:pPr>
              <a:defRPr/>
            </a:pPr>
            <a:r>
              <a:rPr lang="en-CA" sz="2200" dirty="0">
                <a:solidFill>
                  <a:schemeClr val="bg1"/>
                </a:solidFill>
              </a:rPr>
              <a:t>Are </a:t>
            </a:r>
            <a:r>
              <a:rPr lang="en-CA" sz="2200" dirty="0">
                <a:solidFill>
                  <a:srgbClr val="FFFF00"/>
                </a:solidFill>
              </a:rPr>
              <a:t>patents overvalued </a:t>
            </a:r>
            <a:r>
              <a:rPr lang="en-CA" sz="2200" dirty="0">
                <a:solidFill>
                  <a:schemeClr val="bg1"/>
                </a:solidFill>
              </a:rPr>
              <a:t>generally</a:t>
            </a:r>
            <a:r>
              <a:rPr lang="en-CA" sz="2200" dirty="0">
                <a:solidFill>
                  <a:srgbClr val="FF0000"/>
                </a:solidFill>
              </a:rPr>
              <a:t>?</a:t>
            </a:r>
          </a:p>
          <a:p>
            <a:pPr>
              <a:defRPr/>
            </a:pPr>
            <a:r>
              <a:rPr lang="en-CA" sz="2200" dirty="0">
                <a:solidFill>
                  <a:schemeClr val="bg1"/>
                </a:solidFill>
              </a:rPr>
              <a:t>Does start-up perception that </a:t>
            </a:r>
            <a:r>
              <a:rPr lang="en-CA" sz="2200" dirty="0">
                <a:solidFill>
                  <a:srgbClr val="FF0000"/>
                </a:solidFill>
              </a:rPr>
              <a:t>patents are </a:t>
            </a:r>
            <a:r>
              <a:rPr lang="en-CA" sz="2200" dirty="0">
                <a:solidFill>
                  <a:srgbClr val="FFFF00"/>
                </a:solidFill>
              </a:rPr>
              <a:t>“</a:t>
            </a:r>
            <a:r>
              <a:rPr lang="en-CA" sz="2200" dirty="0">
                <a:solidFill>
                  <a:srgbClr val="FF0000"/>
                </a:solidFill>
              </a:rPr>
              <a:t>necessary</a:t>
            </a:r>
            <a:r>
              <a:rPr lang="en-CA" sz="2200" dirty="0">
                <a:solidFill>
                  <a:srgbClr val="FFFF00"/>
                </a:solidFill>
              </a:rPr>
              <a:t>”</a:t>
            </a:r>
            <a:r>
              <a:rPr lang="en-CA" sz="2200" dirty="0">
                <a:solidFill>
                  <a:srgbClr val="FF0000"/>
                </a:solidFill>
              </a:rPr>
              <a:t> </a:t>
            </a:r>
            <a:r>
              <a:rPr lang="en-CA" sz="2200" dirty="0">
                <a:solidFill>
                  <a:schemeClr val="bg1"/>
                </a:solidFill>
              </a:rPr>
              <a:t>result in overly general or irrelevant “false flag” patents that simply go unchallenged in the short-term.</a:t>
            </a:r>
          </a:p>
          <a:p>
            <a:pPr>
              <a:defRPr/>
            </a:pPr>
            <a:r>
              <a:rPr lang="en-CA" sz="2200" dirty="0">
                <a:solidFill>
                  <a:schemeClr val="bg1"/>
                </a:solidFill>
              </a:rPr>
              <a:t>E.g., = Cool product with patent, but </a:t>
            </a:r>
            <a:r>
              <a:rPr lang="en-CA" sz="2200" dirty="0">
                <a:solidFill>
                  <a:srgbClr val="FFFF00"/>
                </a:solidFill>
              </a:rPr>
              <a:t>patent is purely ancillary </a:t>
            </a:r>
            <a:r>
              <a:rPr lang="en-CA" sz="2200" dirty="0">
                <a:solidFill>
                  <a:schemeClr val="bg1"/>
                </a:solidFill>
              </a:rPr>
              <a:t>and has nothing to do with the key features that differentiate the product in the market</a:t>
            </a:r>
          </a:p>
          <a:p>
            <a:pPr>
              <a:defRPr/>
            </a:pPr>
            <a:r>
              <a:rPr lang="en-CA" sz="2200" dirty="0">
                <a:solidFill>
                  <a:schemeClr val="bg1"/>
                </a:solidFill>
              </a:rPr>
              <a:t>Likewise, query practical uses of “patent pending”.</a:t>
            </a:r>
            <a:br>
              <a:rPr lang="en-CA" dirty="0"/>
            </a:br>
            <a:endParaRPr lang="en-CA" dirty="0"/>
          </a:p>
          <a:p>
            <a:pPr>
              <a:defRPr/>
            </a:pPr>
            <a:endParaRPr lang="en-US" dirty="0"/>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Title 5">
            <a:extLst>
              <a:ext uri="{FF2B5EF4-FFF2-40B4-BE49-F238E27FC236}">
                <a16:creationId xmlns:a16="http://schemas.microsoft.com/office/drawing/2014/main" id="{2C9018E0-E780-0625-4644-5C18F8E9AE47}"/>
              </a:ext>
            </a:extLst>
          </p:cNvPr>
          <p:cNvSpPr>
            <a:spLocks noGrp="1" noChangeArrowheads="1"/>
          </p:cNvSpPr>
          <p:nvPr>
            <p:ph type="title"/>
          </p:nvPr>
        </p:nvSpPr>
        <p:spPr bwMode="auto">
          <a:xfrm>
            <a:off x="1485900" y="6985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 name="Slide Number Placeholder 3">
            <a:extLst>
              <a:ext uri="{FF2B5EF4-FFF2-40B4-BE49-F238E27FC236}">
                <a16:creationId xmlns:a16="http://schemas.microsoft.com/office/drawing/2014/main" id="{E60B9B60-2ED7-6C25-24E2-4A0D352844EF}"/>
              </a:ext>
            </a:extLst>
          </p:cNvPr>
          <p:cNvSpPr>
            <a:spLocks noGrp="1"/>
          </p:cNvSpPr>
          <p:nvPr>
            <p:ph type="sldNum" sz="quarter" idx="12"/>
          </p:nvPr>
        </p:nvSpPr>
        <p:spPr/>
        <p:txBody>
          <a:bodyPr/>
          <a:lstStyle/>
          <a:p>
            <a:pPr defTabSz="342900" eaLnBrk="1" fontAlgn="auto" hangingPunct="1">
              <a:spcBef>
                <a:spcPts val="0"/>
              </a:spcBef>
              <a:spcAft>
                <a:spcPts val="0"/>
              </a:spcAft>
              <a:defRPr/>
            </a:pPr>
            <a:fld id="{8BD1F5FA-FB31-5E41-80C4-555A57D907CE}" type="slidenum">
              <a:rPr lang="en-US" sz="1350">
                <a:solidFill>
                  <a:prstClr val="black"/>
                </a:solidFill>
                <a:latin typeface="Arial"/>
                <a:ea typeface="+mn-ea"/>
              </a:rPr>
              <a:pPr defTabSz="342900" eaLnBrk="1" fontAlgn="auto" hangingPunct="1">
                <a:spcBef>
                  <a:spcPts val="0"/>
                </a:spcBef>
                <a:spcAft>
                  <a:spcPts val="0"/>
                </a:spcAft>
                <a:defRPr/>
              </a:pPr>
              <a:t>327</a:t>
            </a:fld>
            <a:endParaRPr lang="en-US" sz="1350">
              <a:solidFill>
                <a:prstClr val="black"/>
              </a:solidFill>
              <a:latin typeface="Arial"/>
              <a:ea typeface="+mn-ea"/>
            </a:endParaRPr>
          </a:p>
        </p:txBody>
      </p:sp>
      <p:pic>
        <p:nvPicPr>
          <p:cNvPr id="473091" name="Picture 4">
            <a:extLst>
              <a:ext uri="{FF2B5EF4-FFF2-40B4-BE49-F238E27FC236}">
                <a16:creationId xmlns:a16="http://schemas.microsoft.com/office/drawing/2014/main" id="{49AC5CE5-3BCD-7344-4948-58757C19D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1058863"/>
            <a:ext cx="48577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Title 1">
            <a:extLst>
              <a:ext uri="{FF2B5EF4-FFF2-40B4-BE49-F238E27FC236}">
                <a16:creationId xmlns:a16="http://schemas.microsoft.com/office/drawing/2014/main" id="{400EAFBB-A44F-6AD3-4840-88A88F113645}"/>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FFFF00"/>
                </a:solidFill>
              </a:rPr>
              <a:t>Trolls</a:t>
            </a:r>
          </a:p>
        </p:txBody>
      </p:sp>
      <p:sp>
        <p:nvSpPr>
          <p:cNvPr id="3" name="TextBox 2">
            <a:extLst>
              <a:ext uri="{FF2B5EF4-FFF2-40B4-BE49-F238E27FC236}">
                <a16:creationId xmlns:a16="http://schemas.microsoft.com/office/drawing/2014/main" id="{39BE7381-1186-1E51-7143-1D412E3498DF}"/>
              </a:ext>
            </a:extLst>
          </p:cNvPr>
          <p:cNvSpPr txBox="1"/>
          <p:nvPr/>
        </p:nvSpPr>
        <p:spPr>
          <a:xfrm>
            <a:off x="3062288" y="4662488"/>
            <a:ext cx="3698875" cy="276225"/>
          </a:xfrm>
          <a:prstGeom prst="rect">
            <a:avLst/>
          </a:prstGeom>
          <a:noFill/>
        </p:spPr>
        <p:txBody>
          <a:bodyPr wrap="none">
            <a:spAutoFit/>
          </a:bodyPr>
          <a:lstStyle/>
          <a:p>
            <a:pPr defTabSz="342900" eaLnBrk="1" fontAlgn="auto" hangingPunct="1">
              <a:spcBef>
                <a:spcPts val="0"/>
              </a:spcBef>
              <a:spcAft>
                <a:spcPts val="0"/>
              </a:spcAft>
              <a:defRPr/>
            </a:pPr>
            <a:r>
              <a:rPr lang="en-US" sz="1200" dirty="0">
                <a:solidFill>
                  <a:prstClr val="black"/>
                </a:solidFill>
                <a:latin typeface="Arial"/>
                <a:ea typeface="+mn-ea"/>
                <a:hlinkClick r:id="rId2"/>
              </a:rPr>
              <a:t>https://www.youtube.com/watch?v=sG9UMMq2dz4</a:t>
            </a:r>
            <a:r>
              <a:rPr lang="en-US" sz="1200" dirty="0">
                <a:solidFill>
                  <a:prstClr val="black"/>
                </a:solidFill>
                <a:latin typeface="Arial"/>
                <a:ea typeface="+mn-ea"/>
              </a:rPr>
              <a:t> </a:t>
            </a:r>
          </a:p>
        </p:txBody>
      </p:sp>
      <p:sp>
        <p:nvSpPr>
          <p:cNvPr id="4" name="TextBox 3">
            <a:extLst>
              <a:ext uri="{FF2B5EF4-FFF2-40B4-BE49-F238E27FC236}">
                <a16:creationId xmlns:a16="http://schemas.microsoft.com/office/drawing/2014/main" id="{1B82417A-95D0-F55B-968C-EC76CE5A9E17}"/>
              </a:ext>
            </a:extLst>
          </p:cNvPr>
          <p:cNvSpPr txBox="1"/>
          <p:nvPr/>
        </p:nvSpPr>
        <p:spPr>
          <a:xfrm>
            <a:off x="4989513" y="4800600"/>
            <a:ext cx="233362" cy="300038"/>
          </a:xfrm>
          <a:prstGeom prst="rect">
            <a:avLst/>
          </a:prstGeom>
          <a:noFill/>
        </p:spPr>
        <p:txBody>
          <a:bodyPr wrap="none">
            <a:spAutoFit/>
          </a:bodyPr>
          <a:lstStyle/>
          <a:p>
            <a:pPr defTabSz="342900" eaLnBrk="1" fontAlgn="auto" hangingPunct="1">
              <a:spcBef>
                <a:spcPts val="0"/>
              </a:spcBef>
              <a:spcAft>
                <a:spcPts val="0"/>
              </a:spcAft>
              <a:defRPr/>
            </a:pPr>
            <a:r>
              <a:rPr lang="en-US" sz="1350" dirty="0">
                <a:solidFill>
                  <a:prstClr val="black"/>
                </a:solidFill>
                <a:latin typeface="Arial"/>
                <a:ea typeface="+mn-ea"/>
              </a:rPr>
              <a:t> </a:t>
            </a:r>
          </a:p>
        </p:txBody>
      </p:sp>
      <p:pic>
        <p:nvPicPr>
          <p:cNvPr id="475140" name="Picture 5" descr="A person sitting in front of a microphone&#10;&#10;Description automatically generated with low confidence">
            <a:extLst>
              <a:ext uri="{FF2B5EF4-FFF2-40B4-BE49-F238E27FC236}">
                <a16:creationId xmlns:a16="http://schemas.microsoft.com/office/drawing/2014/main" id="{6A425F33-074E-80B2-67EE-C1B0572DB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879475"/>
            <a:ext cx="300037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4D53B2-B815-E91E-4080-1F20A3134E19}"/>
              </a:ext>
            </a:extLst>
          </p:cNvPr>
          <p:cNvSpPr txBox="1"/>
          <p:nvPr/>
        </p:nvSpPr>
        <p:spPr>
          <a:xfrm>
            <a:off x="611188" y="1924050"/>
            <a:ext cx="7921625" cy="2062163"/>
          </a:xfrm>
          <a:prstGeom prst="rect">
            <a:avLst/>
          </a:prstGeom>
          <a:noFill/>
        </p:spPr>
        <p:txBody>
          <a:bodyPr wrap="none">
            <a:spAutoFit/>
          </a:bodyPr>
          <a:lstStyle/>
          <a:p>
            <a:pPr marL="342900" indent="-342900">
              <a:buFont typeface="Arial" panose="020B0604020202020204" pitchFamily="34" charset="0"/>
              <a:buChar char="•"/>
              <a:defRPr/>
            </a:pPr>
            <a:r>
              <a:rPr lang="en-US" sz="3200" dirty="0">
                <a:solidFill>
                  <a:srgbClr val="FFFF00"/>
                </a:solidFill>
              </a:rPr>
              <a:t>Is a patent a good bargain</a:t>
            </a:r>
            <a:r>
              <a:rPr lang="en-US" sz="3200" dirty="0">
                <a:solidFill>
                  <a:srgbClr val="FF0000"/>
                </a:solidFill>
              </a:rPr>
              <a:t>?</a:t>
            </a:r>
          </a:p>
          <a:p>
            <a:pPr marL="342900" indent="-342900">
              <a:buFont typeface="Arial" panose="020B0604020202020204" pitchFamily="34" charset="0"/>
              <a:buChar char="•"/>
              <a:defRPr/>
            </a:pPr>
            <a:r>
              <a:rPr lang="en-US" sz="3200" dirty="0">
                <a:solidFill>
                  <a:schemeClr val="bg1"/>
                </a:solidFill>
              </a:rPr>
              <a:t>Might we be better off with longer patent </a:t>
            </a:r>
          </a:p>
          <a:p>
            <a:pPr>
              <a:defRPr/>
            </a:pPr>
            <a:r>
              <a:rPr lang="en-US" sz="3200" dirty="0">
                <a:solidFill>
                  <a:schemeClr val="bg1"/>
                </a:solidFill>
              </a:rPr>
              <a:t>protection</a:t>
            </a:r>
            <a:r>
              <a:rPr lang="en-US" sz="3200" dirty="0">
                <a:solidFill>
                  <a:srgbClr val="FF0000"/>
                </a:solidFill>
              </a:rPr>
              <a:t>?</a:t>
            </a:r>
            <a:r>
              <a:rPr lang="en-US" sz="3200" dirty="0">
                <a:solidFill>
                  <a:schemeClr val="bg1"/>
                </a:solidFill>
              </a:rPr>
              <a:t> </a:t>
            </a:r>
          </a:p>
          <a:p>
            <a:pPr marL="342900" indent="-342900">
              <a:buFont typeface="Arial" panose="020B0604020202020204" pitchFamily="34" charset="0"/>
              <a:buChar char="•"/>
              <a:defRPr/>
            </a:pPr>
            <a:r>
              <a:rPr lang="en-US" sz="3200" dirty="0">
                <a:solidFill>
                  <a:schemeClr val="bg1"/>
                </a:solidFill>
              </a:rPr>
              <a:t>Without any sort of patent protection</a:t>
            </a:r>
            <a:r>
              <a:rPr lang="en-US" sz="3200" dirty="0">
                <a:solidFill>
                  <a:srgbClr val="FF0000"/>
                </a:solidFill>
              </a:rPr>
              <a:t>?</a:t>
            </a:r>
          </a:p>
        </p:txBody>
      </p:sp>
      <p:sp>
        <p:nvSpPr>
          <p:cNvPr id="476162" name="TextBox 2">
            <a:extLst>
              <a:ext uri="{FF2B5EF4-FFF2-40B4-BE49-F238E27FC236}">
                <a16:creationId xmlns:a16="http://schemas.microsoft.com/office/drawing/2014/main" id="{76397E35-05FD-7E97-416D-BBE50F5838B2}"/>
              </a:ext>
            </a:extLst>
          </p:cNvPr>
          <p:cNvSpPr txBox="1">
            <a:spLocks noChangeArrowheads="1"/>
          </p:cNvSpPr>
          <p:nvPr/>
        </p:nvSpPr>
        <p:spPr bwMode="auto">
          <a:xfrm>
            <a:off x="3228975" y="484188"/>
            <a:ext cx="26860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b="1">
                <a:solidFill>
                  <a:srgbClr val="FFFF00"/>
                </a:solidFill>
              </a:rPr>
              <a:t>Patents</a:t>
            </a:r>
            <a:endParaRPr lang="en-US" altLang="en-US" sz="5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2">
            <a:extLst>
              <a:ext uri="{FF2B5EF4-FFF2-40B4-BE49-F238E27FC236}">
                <a16:creationId xmlns:a16="http://schemas.microsoft.com/office/drawing/2014/main" id="{FC965560-84B7-4048-828B-E976E3F1B659}"/>
              </a:ext>
            </a:extLst>
          </p:cNvPr>
          <p:cNvSpPr txBox="1">
            <a:spLocks noChangeArrowheads="1"/>
          </p:cNvSpPr>
          <p:nvPr/>
        </p:nvSpPr>
        <p:spPr bwMode="auto">
          <a:xfrm>
            <a:off x="1619250" y="1509713"/>
            <a:ext cx="6391275" cy="2124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400" b="1" dirty="0">
                <a:solidFill>
                  <a:srgbClr val="FFFF00"/>
                </a:solidFill>
              </a:rPr>
              <a:t>Past Presentations</a:t>
            </a:r>
            <a:r>
              <a:rPr lang="en-US" altLang="en-US" sz="4400" b="1">
                <a:solidFill>
                  <a:srgbClr val="FF0000"/>
                </a:solidFill>
              </a:rPr>
              <a:t>:</a:t>
            </a:r>
            <a:r>
              <a:rPr lang="en-US" altLang="en-US" sz="4400" b="1">
                <a:solidFill>
                  <a:srgbClr val="FFFF00"/>
                </a:solidFill>
              </a:rPr>
              <a:t> Most </a:t>
            </a:r>
            <a:r>
              <a:rPr lang="en-US" altLang="en-US" sz="4400" b="1" dirty="0">
                <a:solidFill>
                  <a:srgbClr val="FFFF00"/>
                </a:solidFill>
              </a:rPr>
              <a:t>are on the course website</a:t>
            </a:r>
            <a:r>
              <a:rPr lang="en-US" altLang="en-US" sz="4400" b="1" dirty="0">
                <a:solidFill>
                  <a:srgbClr val="FF0000"/>
                </a:solidFill>
              </a:rPr>
              <a:t>…</a:t>
            </a:r>
          </a:p>
        </p:txBody>
      </p:sp>
    </p:spTree>
    <p:extLst>
      <p:ext uri="{BB962C8B-B14F-4D97-AF65-F5344CB8AC3E}">
        <p14:creationId xmlns:p14="http://schemas.microsoft.com/office/powerpoint/2010/main" val="234496563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Title 5">
            <a:extLst>
              <a:ext uri="{FF2B5EF4-FFF2-40B4-BE49-F238E27FC236}">
                <a16:creationId xmlns:a16="http://schemas.microsoft.com/office/drawing/2014/main" id="{716FB378-3234-218F-1233-59E2A93D0626}"/>
              </a:ext>
            </a:extLst>
          </p:cNvPr>
          <p:cNvSpPr>
            <a:spLocks noGrp="1" noChangeArrowheads="1"/>
          </p:cNvSpPr>
          <p:nvPr>
            <p:ph type="title"/>
          </p:nvPr>
        </p:nvSpPr>
        <p:spPr bwMode="auto">
          <a:xfrm>
            <a:off x="1485900" y="92075"/>
            <a:ext cx="6172200" cy="739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77186" name="Content Placeholder 1">
            <a:extLst>
              <a:ext uri="{FF2B5EF4-FFF2-40B4-BE49-F238E27FC236}">
                <a16:creationId xmlns:a16="http://schemas.microsoft.com/office/drawing/2014/main" id="{2E524F6E-3A20-23AB-0D44-91A5140B6912}"/>
              </a:ext>
            </a:extLst>
          </p:cNvPr>
          <p:cNvSpPr>
            <a:spLocks noGrp="1" noChangeArrowheads="1"/>
          </p:cNvSpPr>
          <p:nvPr>
            <p:ph idx="1"/>
          </p:nvPr>
        </p:nvSpPr>
        <p:spPr bwMode="auto">
          <a:xfrm>
            <a:off x="358775" y="1058863"/>
            <a:ext cx="8426450" cy="3432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solidFill>
                  <a:schemeClr val="bg1"/>
                </a:solidFill>
              </a:rPr>
              <a:t>Invention = </a:t>
            </a:r>
            <a:r>
              <a:rPr lang="en-CA" altLang="en-US" sz="3000">
                <a:solidFill>
                  <a:schemeClr val="bg1"/>
                </a:solidFill>
              </a:rPr>
              <a:t>… any </a:t>
            </a:r>
            <a:r>
              <a:rPr lang="en-CA" altLang="en-US" sz="3000">
                <a:solidFill>
                  <a:srgbClr val="FFFF00"/>
                </a:solidFill>
              </a:rPr>
              <a:t>new</a:t>
            </a:r>
            <a:r>
              <a:rPr lang="en-CA" altLang="en-US" sz="3000">
                <a:solidFill>
                  <a:schemeClr val="bg1"/>
                </a:solidFill>
              </a:rPr>
              <a:t> and </a:t>
            </a:r>
            <a:r>
              <a:rPr lang="en-CA" altLang="en-US" sz="3000">
                <a:solidFill>
                  <a:srgbClr val="FFFF00"/>
                </a:solidFill>
              </a:rPr>
              <a:t>useful</a:t>
            </a:r>
            <a:r>
              <a:rPr lang="en-CA" altLang="en-US" sz="3000">
                <a:solidFill>
                  <a:schemeClr val="bg1"/>
                </a:solidFill>
              </a:rPr>
              <a:t> </a:t>
            </a:r>
            <a:r>
              <a:rPr lang="en-CA" altLang="en-US" sz="3000">
                <a:solidFill>
                  <a:srgbClr val="FFFF00"/>
                </a:solidFill>
              </a:rPr>
              <a:t>art</a:t>
            </a:r>
            <a:r>
              <a:rPr lang="en-CA" altLang="en-US" sz="3000">
                <a:solidFill>
                  <a:schemeClr val="bg1"/>
                </a:solidFill>
              </a:rPr>
              <a:t>, </a:t>
            </a:r>
            <a:r>
              <a:rPr lang="en-CA" altLang="en-US" sz="3000">
                <a:solidFill>
                  <a:srgbClr val="FFFF00"/>
                </a:solidFill>
              </a:rPr>
              <a:t>process</a:t>
            </a:r>
            <a:r>
              <a:rPr lang="en-CA" altLang="en-US" sz="3000">
                <a:solidFill>
                  <a:schemeClr val="bg1"/>
                </a:solidFill>
              </a:rPr>
              <a:t>, </a:t>
            </a:r>
            <a:r>
              <a:rPr lang="en-CA" altLang="en-US" sz="3000">
                <a:solidFill>
                  <a:srgbClr val="FFFF00"/>
                </a:solidFill>
              </a:rPr>
              <a:t>machine</a:t>
            </a:r>
            <a:r>
              <a:rPr lang="en-CA" altLang="en-US" sz="3000">
                <a:solidFill>
                  <a:schemeClr val="bg1"/>
                </a:solidFill>
              </a:rPr>
              <a:t>, </a:t>
            </a:r>
            <a:r>
              <a:rPr lang="en-CA" altLang="en-US" sz="3000">
                <a:solidFill>
                  <a:srgbClr val="FFFF00"/>
                </a:solidFill>
              </a:rPr>
              <a:t>manufacture</a:t>
            </a:r>
            <a:r>
              <a:rPr lang="en-CA" altLang="en-US" sz="3000">
                <a:solidFill>
                  <a:schemeClr val="bg1"/>
                </a:solidFill>
              </a:rPr>
              <a:t> or </a:t>
            </a:r>
            <a:r>
              <a:rPr lang="en-CA" altLang="en-US" sz="3000">
                <a:solidFill>
                  <a:srgbClr val="FFFF00"/>
                </a:solidFill>
              </a:rPr>
              <a:t>composition of matter</a:t>
            </a:r>
            <a:r>
              <a:rPr lang="en-CA" altLang="en-US" sz="3000">
                <a:solidFill>
                  <a:schemeClr val="bg1"/>
                </a:solidFill>
              </a:rPr>
              <a:t>, or </a:t>
            </a:r>
            <a:r>
              <a:rPr lang="en-CA" altLang="en-US" sz="3000">
                <a:solidFill>
                  <a:srgbClr val="FFFF00"/>
                </a:solidFill>
              </a:rPr>
              <a:t>any new and useful improvement</a:t>
            </a:r>
            <a:r>
              <a:rPr lang="en-CA" altLang="en-US" sz="3000">
                <a:solidFill>
                  <a:schemeClr val="bg1"/>
                </a:solidFill>
              </a:rPr>
              <a:t> in any art, process, machine, manufacture or composition of matter (s. 2, Patent Act)</a:t>
            </a:r>
          </a:p>
          <a:p>
            <a:r>
              <a:rPr lang="en-CA" altLang="en-US" sz="3000">
                <a:solidFill>
                  <a:srgbClr val="FFFF00"/>
                </a:solidFill>
              </a:rPr>
              <a:t>Contrast to Copyright </a:t>
            </a:r>
            <a:r>
              <a:rPr lang="en-CA" altLang="en-US" sz="3000">
                <a:solidFill>
                  <a:schemeClr val="bg1"/>
                </a:solidFill>
              </a:rPr>
              <a:t>where “</a:t>
            </a:r>
            <a:r>
              <a:rPr lang="en-CA" altLang="en-US" sz="3000">
                <a:solidFill>
                  <a:srgbClr val="FF0000"/>
                </a:solidFill>
              </a:rPr>
              <a:t>mods</a:t>
            </a:r>
            <a:r>
              <a:rPr lang="en-CA" altLang="en-US" sz="3000">
                <a:solidFill>
                  <a:schemeClr val="bg1"/>
                </a:solidFill>
              </a:rPr>
              <a:t>” are discouraged rather than encouraged </a:t>
            </a:r>
          </a:p>
        </p:txBody>
      </p:sp>
      <p:sp>
        <p:nvSpPr>
          <p:cNvPr id="4" name="Slide Number Placeholder 3">
            <a:extLst>
              <a:ext uri="{FF2B5EF4-FFF2-40B4-BE49-F238E27FC236}">
                <a16:creationId xmlns:a16="http://schemas.microsoft.com/office/drawing/2014/main" id="{1FE2DE22-C127-40CC-E5FC-24146461DCC3}"/>
              </a:ext>
            </a:extLst>
          </p:cNvPr>
          <p:cNvSpPr>
            <a:spLocks noGrp="1"/>
          </p:cNvSpPr>
          <p:nvPr>
            <p:ph type="sldNum" sz="quarter" idx="12"/>
          </p:nvPr>
        </p:nvSpPr>
        <p:spPr/>
        <p:txBody>
          <a:bodyPr/>
          <a:lstStyle/>
          <a:p>
            <a:pPr defTabSz="342900" eaLnBrk="1" fontAlgn="auto" hangingPunct="1">
              <a:spcBef>
                <a:spcPts val="0"/>
              </a:spcBef>
              <a:spcAft>
                <a:spcPts val="0"/>
              </a:spcAft>
              <a:defRPr/>
            </a:pPr>
            <a:fld id="{AB376F81-420E-7041-951C-8603CC48C42D}" type="slidenum">
              <a:rPr lang="en-US" sz="1350">
                <a:solidFill>
                  <a:prstClr val="black"/>
                </a:solidFill>
                <a:latin typeface="Arial"/>
                <a:ea typeface="+mn-ea"/>
              </a:rPr>
              <a:pPr defTabSz="342900" eaLnBrk="1" fontAlgn="auto" hangingPunct="1">
                <a:spcBef>
                  <a:spcPts val="0"/>
                </a:spcBef>
                <a:spcAft>
                  <a:spcPts val="0"/>
                </a:spcAft>
                <a:defRPr/>
              </a:pPr>
              <a:t>330</a:t>
            </a:fld>
            <a:endParaRPr lang="en-US" sz="1350">
              <a:solidFill>
                <a:prstClr val="black"/>
              </a:solidFill>
              <a:latin typeface="Arial"/>
              <a:ea typeface="+mn-ea"/>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8CD70-0253-4363-C3A5-1EFB67874BCA}"/>
              </a:ext>
            </a:extLst>
          </p:cNvPr>
          <p:cNvSpPr txBox="1"/>
          <p:nvPr/>
        </p:nvSpPr>
        <p:spPr>
          <a:xfrm>
            <a:off x="1150938" y="1563688"/>
            <a:ext cx="5978525" cy="2554287"/>
          </a:xfrm>
          <a:prstGeom prst="rect">
            <a:avLst/>
          </a:prstGeom>
          <a:noFill/>
        </p:spPr>
        <p:txBody>
          <a:bodyPr wrap="none">
            <a:spAutoFit/>
          </a:bodyPr>
          <a:lstStyle/>
          <a:p>
            <a:pPr marL="342900" indent="-342900">
              <a:buFont typeface="Arial" panose="020B0604020202020204" pitchFamily="34" charset="0"/>
              <a:buChar char="•"/>
              <a:defRPr/>
            </a:pPr>
            <a:r>
              <a:rPr lang="en-US" sz="4000" dirty="0">
                <a:solidFill>
                  <a:srgbClr val="FF0000"/>
                </a:solidFill>
              </a:rPr>
              <a:t>Novelty and usefulness </a:t>
            </a:r>
          </a:p>
          <a:p>
            <a:pPr>
              <a:defRPr/>
            </a:pPr>
            <a:r>
              <a:rPr lang="en-US" sz="4000" dirty="0">
                <a:solidFill>
                  <a:schemeClr val="bg1"/>
                </a:solidFill>
              </a:rPr>
              <a:t>(see s. 2, Patent Act)</a:t>
            </a:r>
          </a:p>
          <a:p>
            <a:pPr marL="342900" indent="-342900">
              <a:buFont typeface="Arial" panose="020B0604020202020204" pitchFamily="34" charset="0"/>
              <a:buChar char="•"/>
              <a:defRPr/>
            </a:pPr>
            <a:r>
              <a:rPr lang="en-US" sz="4000" dirty="0">
                <a:solidFill>
                  <a:srgbClr val="FF0000"/>
                </a:solidFill>
              </a:rPr>
              <a:t>Non-obviousness</a:t>
            </a:r>
            <a:r>
              <a:rPr lang="en-US" sz="4000" dirty="0">
                <a:solidFill>
                  <a:schemeClr val="bg1"/>
                </a:solidFill>
              </a:rPr>
              <a:t> </a:t>
            </a:r>
          </a:p>
          <a:p>
            <a:pPr>
              <a:defRPr/>
            </a:pPr>
            <a:r>
              <a:rPr lang="en-US" sz="4000" dirty="0">
                <a:solidFill>
                  <a:schemeClr val="bg1"/>
                </a:solidFill>
              </a:rPr>
              <a:t>(see s. 28.3, Patent Act)</a:t>
            </a:r>
          </a:p>
        </p:txBody>
      </p:sp>
      <p:sp>
        <p:nvSpPr>
          <p:cNvPr id="479234" name="TextBox 2">
            <a:extLst>
              <a:ext uri="{FF2B5EF4-FFF2-40B4-BE49-F238E27FC236}">
                <a16:creationId xmlns:a16="http://schemas.microsoft.com/office/drawing/2014/main" id="{90A63DB9-C5F3-7740-E4F1-AB210DC89F65}"/>
              </a:ext>
            </a:extLst>
          </p:cNvPr>
          <p:cNvSpPr txBox="1">
            <a:spLocks noChangeArrowheads="1"/>
          </p:cNvSpPr>
          <p:nvPr/>
        </p:nvSpPr>
        <p:spPr bwMode="auto">
          <a:xfrm>
            <a:off x="2935288" y="268288"/>
            <a:ext cx="2411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Title 5">
            <a:extLst>
              <a:ext uri="{FF2B5EF4-FFF2-40B4-BE49-F238E27FC236}">
                <a16:creationId xmlns:a16="http://schemas.microsoft.com/office/drawing/2014/main" id="{E22C27D7-B685-544E-E0D8-A6F313ABED4E}"/>
              </a:ext>
            </a:extLst>
          </p:cNvPr>
          <p:cNvSpPr>
            <a:spLocks noGrp="1" noChangeArrowheads="1"/>
          </p:cNvSpPr>
          <p:nvPr>
            <p:ph type="title"/>
          </p:nvPr>
        </p:nvSpPr>
        <p:spPr bwMode="auto">
          <a:xfrm>
            <a:off x="1485900" y="92075"/>
            <a:ext cx="6172200" cy="739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80258" name="Content Placeholder 1">
            <a:extLst>
              <a:ext uri="{FF2B5EF4-FFF2-40B4-BE49-F238E27FC236}">
                <a16:creationId xmlns:a16="http://schemas.microsoft.com/office/drawing/2014/main" id="{8D3E2E50-6C0B-1D7C-F3C0-DC08F32D12CB}"/>
              </a:ext>
            </a:extLst>
          </p:cNvPr>
          <p:cNvSpPr>
            <a:spLocks noGrp="1" noChangeArrowheads="1"/>
          </p:cNvSpPr>
          <p:nvPr>
            <p:ph idx="1"/>
          </p:nvPr>
        </p:nvSpPr>
        <p:spPr bwMode="auto">
          <a:xfrm>
            <a:off x="684213" y="987425"/>
            <a:ext cx="7775575" cy="3852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solidFill>
                  <a:schemeClr val="bg1"/>
                </a:solidFill>
              </a:rPr>
              <a:t>Invention </a:t>
            </a:r>
            <a:r>
              <a:rPr lang="en-US" altLang="en-US" sz="3000">
                <a:solidFill>
                  <a:srgbClr val="FF0000"/>
                </a:solidFill>
              </a:rPr>
              <a:t>=</a:t>
            </a:r>
            <a:r>
              <a:rPr lang="en-US" altLang="en-US" sz="3000">
                <a:solidFill>
                  <a:schemeClr val="bg1"/>
                </a:solidFill>
              </a:rPr>
              <a:t> </a:t>
            </a:r>
            <a:r>
              <a:rPr lang="en-CA" altLang="en-US" sz="3000">
                <a:solidFill>
                  <a:schemeClr val="bg1"/>
                </a:solidFill>
              </a:rPr>
              <a:t>… any </a:t>
            </a:r>
            <a:r>
              <a:rPr lang="en-CA" altLang="en-US" sz="3000">
                <a:solidFill>
                  <a:srgbClr val="FFFF00"/>
                </a:solidFill>
              </a:rPr>
              <a:t>new</a:t>
            </a:r>
            <a:r>
              <a:rPr lang="en-CA" altLang="en-US" sz="3000">
                <a:solidFill>
                  <a:schemeClr val="bg1"/>
                </a:solidFill>
              </a:rPr>
              <a:t> and </a:t>
            </a:r>
            <a:r>
              <a:rPr lang="en-CA" altLang="en-US" sz="3000">
                <a:solidFill>
                  <a:srgbClr val="FFFF00"/>
                </a:solidFill>
              </a:rPr>
              <a:t>useful</a:t>
            </a:r>
            <a:r>
              <a:rPr lang="en-CA" altLang="en-US" sz="3000">
                <a:solidFill>
                  <a:schemeClr val="bg1"/>
                </a:solidFill>
              </a:rPr>
              <a:t> </a:t>
            </a:r>
            <a:r>
              <a:rPr lang="en-CA" altLang="en-US" sz="3000">
                <a:solidFill>
                  <a:srgbClr val="FFFF00"/>
                </a:solidFill>
              </a:rPr>
              <a:t>art</a:t>
            </a:r>
            <a:r>
              <a:rPr lang="en-CA" altLang="en-US" sz="3000">
                <a:solidFill>
                  <a:schemeClr val="bg1"/>
                </a:solidFill>
              </a:rPr>
              <a:t>, </a:t>
            </a:r>
            <a:r>
              <a:rPr lang="en-CA" altLang="en-US" sz="3000">
                <a:solidFill>
                  <a:srgbClr val="FFFF00"/>
                </a:solidFill>
              </a:rPr>
              <a:t>process</a:t>
            </a:r>
            <a:r>
              <a:rPr lang="en-CA" altLang="en-US" sz="3000">
                <a:solidFill>
                  <a:schemeClr val="bg1"/>
                </a:solidFill>
              </a:rPr>
              <a:t>, </a:t>
            </a:r>
            <a:r>
              <a:rPr lang="en-CA" altLang="en-US" sz="3000">
                <a:solidFill>
                  <a:srgbClr val="FFFF00"/>
                </a:solidFill>
              </a:rPr>
              <a:t>machine</a:t>
            </a:r>
            <a:r>
              <a:rPr lang="en-CA" altLang="en-US" sz="3000">
                <a:solidFill>
                  <a:schemeClr val="bg1"/>
                </a:solidFill>
              </a:rPr>
              <a:t>, </a:t>
            </a:r>
            <a:r>
              <a:rPr lang="en-CA" altLang="en-US" sz="3000">
                <a:solidFill>
                  <a:srgbClr val="FFFF00"/>
                </a:solidFill>
              </a:rPr>
              <a:t>manufacture</a:t>
            </a:r>
            <a:r>
              <a:rPr lang="en-CA" altLang="en-US" sz="3000">
                <a:solidFill>
                  <a:schemeClr val="bg1"/>
                </a:solidFill>
              </a:rPr>
              <a:t> or </a:t>
            </a:r>
            <a:r>
              <a:rPr lang="en-CA" altLang="en-US" sz="3000">
                <a:solidFill>
                  <a:srgbClr val="FFFF00"/>
                </a:solidFill>
              </a:rPr>
              <a:t>composition of matter</a:t>
            </a:r>
            <a:r>
              <a:rPr lang="en-CA" altLang="en-US" sz="3000">
                <a:solidFill>
                  <a:schemeClr val="bg1"/>
                </a:solidFill>
              </a:rPr>
              <a:t>, or </a:t>
            </a:r>
            <a:r>
              <a:rPr lang="en-CA" altLang="en-US" sz="3000">
                <a:solidFill>
                  <a:srgbClr val="FFFF00"/>
                </a:solidFill>
              </a:rPr>
              <a:t>any new and useful improvement</a:t>
            </a:r>
            <a:r>
              <a:rPr lang="en-CA" altLang="en-US" sz="3000">
                <a:solidFill>
                  <a:schemeClr val="bg1"/>
                </a:solidFill>
              </a:rPr>
              <a:t> in any art, process, machine, manufacture or composition of matter (s. 2, Patent Act)</a:t>
            </a:r>
          </a:p>
          <a:p>
            <a:r>
              <a:rPr lang="en-CA" altLang="en-US" sz="3000">
                <a:solidFill>
                  <a:srgbClr val="FFFF00"/>
                </a:solidFill>
              </a:rPr>
              <a:t>Contrast to Copyright </a:t>
            </a:r>
            <a:r>
              <a:rPr lang="en-CA" altLang="en-US" sz="3000">
                <a:solidFill>
                  <a:schemeClr val="bg1"/>
                </a:solidFill>
              </a:rPr>
              <a:t>where “</a:t>
            </a:r>
            <a:r>
              <a:rPr lang="en-CA" altLang="en-US" sz="3000">
                <a:solidFill>
                  <a:srgbClr val="FF0000"/>
                </a:solidFill>
              </a:rPr>
              <a:t>mods</a:t>
            </a:r>
            <a:r>
              <a:rPr lang="en-CA" altLang="en-US" sz="3000">
                <a:solidFill>
                  <a:schemeClr val="bg1"/>
                </a:solidFill>
              </a:rPr>
              <a:t>” are discouraged rather than encouraged </a:t>
            </a:r>
          </a:p>
        </p:txBody>
      </p:sp>
      <p:sp>
        <p:nvSpPr>
          <p:cNvPr id="4" name="Slide Number Placeholder 3">
            <a:extLst>
              <a:ext uri="{FF2B5EF4-FFF2-40B4-BE49-F238E27FC236}">
                <a16:creationId xmlns:a16="http://schemas.microsoft.com/office/drawing/2014/main" id="{4894E30F-E585-8B8B-095E-025D43560BA5}"/>
              </a:ext>
            </a:extLst>
          </p:cNvPr>
          <p:cNvSpPr>
            <a:spLocks noGrp="1"/>
          </p:cNvSpPr>
          <p:nvPr>
            <p:ph type="sldNum" sz="quarter" idx="12"/>
          </p:nvPr>
        </p:nvSpPr>
        <p:spPr/>
        <p:txBody>
          <a:bodyPr/>
          <a:lstStyle/>
          <a:p>
            <a:pPr defTabSz="342900" eaLnBrk="1" fontAlgn="auto" hangingPunct="1">
              <a:spcBef>
                <a:spcPts val="0"/>
              </a:spcBef>
              <a:spcAft>
                <a:spcPts val="0"/>
              </a:spcAft>
              <a:defRPr/>
            </a:pPr>
            <a:fld id="{F1BDA0C0-92AE-9F4C-9D45-65B4072A4929}" type="slidenum">
              <a:rPr lang="en-US" sz="1350">
                <a:solidFill>
                  <a:prstClr val="black"/>
                </a:solidFill>
                <a:latin typeface="Arial"/>
                <a:ea typeface="+mn-ea"/>
              </a:rPr>
              <a:pPr defTabSz="342900" eaLnBrk="1" fontAlgn="auto" hangingPunct="1">
                <a:spcBef>
                  <a:spcPts val="0"/>
                </a:spcBef>
                <a:spcAft>
                  <a:spcPts val="0"/>
                </a:spcAft>
                <a:defRPr/>
              </a:pPr>
              <a:t>332</a:t>
            </a:fld>
            <a:endParaRPr lang="en-US" sz="1350">
              <a:solidFill>
                <a:prstClr val="black"/>
              </a:solidFill>
              <a:latin typeface="Arial"/>
              <a:ea typeface="+mn-ea"/>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Title 5">
            <a:extLst>
              <a:ext uri="{FF2B5EF4-FFF2-40B4-BE49-F238E27FC236}">
                <a16:creationId xmlns:a16="http://schemas.microsoft.com/office/drawing/2014/main" id="{A5E19B22-B169-D3BD-9DD2-94F0C93CF5C7}"/>
              </a:ext>
            </a:extLst>
          </p:cNvPr>
          <p:cNvSpPr>
            <a:spLocks noGrp="1" noChangeArrowheads="1"/>
          </p:cNvSpPr>
          <p:nvPr>
            <p:ph type="title"/>
          </p:nvPr>
        </p:nvSpPr>
        <p:spPr bwMode="auto">
          <a:xfrm>
            <a:off x="1485900" y="112713"/>
            <a:ext cx="6172200"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57A552D4-494A-7458-3E6F-6129564315F0}"/>
              </a:ext>
            </a:extLst>
          </p:cNvPr>
          <p:cNvSpPr>
            <a:spLocks noGrp="1"/>
          </p:cNvSpPr>
          <p:nvPr>
            <p:ph idx="1"/>
          </p:nvPr>
        </p:nvSpPr>
        <p:spPr>
          <a:xfrm>
            <a:off x="468313" y="1058863"/>
            <a:ext cx="8207375" cy="3744912"/>
          </a:xfrm>
        </p:spPr>
        <p:txBody>
          <a:bodyPr>
            <a:noAutofit/>
          </a:bodyPr>
          <a:lstStyle/>
          <a:p>
            <a:pPr marL="0" indent="0">
              <a:buFont typeface="Arial" panose="020B0604020202020204" pitchFamily="34" charset="0"/>
              <a:buNone/>
              <a:defRPr/>
            </a:pPr>
            <a:r>
              <a:rPr lang="en-US" sz="2100" i="1" dirty="0">
                <a:solidFill>
                  <a:srgbClr val="00B0F0"/>
                </a:solidFill>
              </a:rPr>
              <a:t>Harvard College </a:t>
            </a:r>
            <a:r>
              <a:rPr lang="en-US" sz="2100" dirty="0">
                <a:solidFill>
                  <a:schemeClr val="bg1"/>
                </a:solidFill>
              </a:rPr>
              <a:t>(SCC):</a:t>
            </a:r>
          </a:p>
          <a:p>
            <a:pPr>
              <a:defRPr/>
            </a:pPr>
            <a:r>
              <a:rPr lang="en-US" sz="2100" dirty="0">
                <a:solidFill>
                  <a:schemeClr val="bg1"/>
                </a:solidFill>
              </a:rPr>
              <a:t>Majority</a:t>
            </a:r>
          </a:p>
          <a:p>
            <a:pPr lvl="1">
              <a:buFont typeface="Courier New" panose="02070309020205020404" pitchFamily="49" charset="0"/>
              <a:buChar char="o"/>
              <a:defRPr/>
            </a:pPr>
            <a:r>
              <a:rPr lang="en-US" sz="2100" dirty="0">
                <a:solidFill>
                  <a:schemeClr val="bg1"/>
                </a:solidFill>
              </a:rPr>
              <a:t>Invention defined broadly, should be interpreted broadly; but is not unlimited</a:t>
            </a:r>
          </a:p>
          <a:p>
            <a:pPr lvl="1">
              <a:buFont typeface="Courier New" panose="02070309020205020404" pitchFamily="49" charset="0"/>
              <a:buChar char="o"/>
              <a:defRPr/>
            </a:pPr>
            <a:r>
              <a:rPr lang="en-US" sz="2100" dirty="0">
                <a:solidFill>
                  <a:schemeClr val="bg1"/>
                </a:solidFill>
              </a:rPr>
              <a:t>Some subject matter is outside the scope of protection</a:t>
            </a:r>
          </a:p>
          <a:p>
            <a:pPr>
              <a:defRPr/>
            </a:pPr>
            <a:r>
              <a:rPr lang="en-US" sz="2100" dirty="0">
                <a:solidFill>
                  <a:srgbClr val="FF0000"/>
                </a:solidFill>
              </a:rPr>
              <a:t>Commissioner has no discretion </a:t>
            </a:r>
            <a:r>
              <a:rPr lang="en-US" sz="2100" dirty="0">
                <a:solidFill>
                  <a:srgbClr val="FFFF00"/>
                </a:solidFill>
              </a:rPr>
              <a:t>to refuse a patent on the basis of public policy considerations independent of express provisions of the </a:t>
            </a:r>
            <a:r>
              <a:rPr lang="en-US" sz="2100" i="1" dirty="0">
                <a:solidFill>
                  <a:srgbClr val="FFFF00"/>
                </a:solidFill>
              </a:rPr>
              <a:t>Act</a:t>
            </a:r>
            <a:endParaRPr lang="en-US" sz="2100" dirty="0">
              <a:solidFill>
                <a:srgbClr val="FFFF00"/>
              </a:solidFill>
            </a:endParaRPr>
          </a:p>
        </p:txBody>
      </p:sp>
      <p:sp>
        <p:nvSpPr>
          <p:cNvPr id="4" name="Slide Number Placeholder 3">
            <a:extLst>
              <a:ext uri="{FF2B5EF4-FFF2-40B4-BE49-F238E27FC236}">
                <a16:creationId xmlns:a16="http://schemas.microsoft.com/office/drawing/2014/main" id="{2D727B16-7130-C848-56E1-8A19E9C3CAE5}"/>
              </a:ext>
            </a:extLst>
          </p:cNvPr>
          <p:cNvSpPr>
            <a:spLocks noGrp="1"/>
          </p:cNvSpPr>
          <p:nvPr>
            <p:ph type="sldNum" sz="quarter" idx="12"/>
          </p:nvPr>
        </p:nvSpPr>
        <p:spPr/>
        <p:txBody>
          <a:bodyPr/>
          <a:lstStyle/>
          <a:p>
            <a:pPr defTabSz="342900" eaLnBrk="1" fontAlgn="auto" hangingPunct="1">
              <a:spcBef>
                <a:spcPts val="0"/>
              </a:spcBef>
              <a:spcAft>
                <a:spcPts val="0"/>
              </a:spcAft>
              <a:defRPr/>
            </a:pPr>
            <a:fld id="{CC8D1E9A-4101-ED46-AA2A-7CE66AA82601}" type="slidenum">
              <a:rPr lang="en-US" sz="1350">
                <a:solidFill>
                  <a:prstClr val="black"/>
                </a:solidFill>
                <a:latin typeface="Arial"/>
                <a:ea typeface="+mn-ea"/>
              </a:rPr>
              <a:pPr defTabSz="342900" eaLnBrk="1" fontAlgn="auto" hangingPunct="1">
                <a:spcBef>
                  <a:spcPts val="0"/>
                </a:spcBef>
                <a:spcAft>
                  <a:spcPts val="0"/>
                </a:spcAft>
                <a:defRPr/>
              </a:pPr>
              <a:t>333</a:t>
            </a:fld>
            <a:endParaRPr lang="en-US" sz="1350">
              <a:solidFill>
                <a:prstClr val="black"/>
              </a:solidFill>
              <a:latin typeface="Arial"/>
              <a:ea typeface="+mn-ea"/>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FE663-6209-E554-69F8-0ADA9D805150}"/>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a:extLst>
              <a:ext uri="{FF2B5EF4-FFF2-40B4-BE49-F238E27FC236}">
                <a16:creationId xmlns:a16="http://schemas.microsoft.com/office/drawing/2014/main" id="{24DC52E1-3B08-525D-DC9A-1C0830C474E9}"/>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37218" name="Content Placeholder 3" descr="Crystal_Project_pause-queue.png">
            <a:extLst>
              <a:ext uri="{FF2B5EF4-FFF2-40B4-BE49-F238E27FC236}">
                <a16:creationId xmlns:a16="http://schemas.microsoft.com/office/drawing/2014/main" id="{BB789C34-3C24-5E19-FC8E-A6430ADFD2D6}"/>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19" name="Content Placeholder 3" descr="Crystal_Project_pause-queue.png">
            <a:extLst>
              <a:ext uri="{FF2B5EF4-FFF2-40B4-BE49-F238E27FC236}">
                <a16:creationId xmlns:a16="http://schemas.microsoft.com/office/drawing/2014/main" id="{57F82FE5-7912-33AD-6620-4C7C20DD6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2">
            <a:extLst>
              <a:ext uri="{FF2B5EF4-FFF2-40B4-BE49-F238E27FC236}">
                <a16:creationId xmlns:a16="http://schemas.microsoft.com/office/drawing/2014/main" id="{8A8BC297-240B-6E6F-5376-B82F6D6B1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976313"/>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29" name="Title 1">
            <a:extLst>
              <a:ext uri="{FF2B5EF4-FFF2-40B4-BE49-F238E27FC236}">
                <a16:creationId xmlns:a16="http://schemas.microsoft.com/office/drawing/2014/main" id="{4D49BF7C-68CA-C7DC-DD34-829E65837487}"/>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2305050" y="133350"/>
            <a:ext cx="4533900" cy="849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4D126B-9CC1-DA74-E0CD-91A5A62AEE7A}"/>
              </a:ext>
            </a:extLst>
          </p:cNvPr>
          <p:cNvPicPr>
            <a:picLocks noChangeAspect="1"/>
          </p:cNvPicPr>
          <p:nvPr/>
        </p:nvPicPr>
        <p:blipFill>
          <a:blip r:embed="rId3"/>
          <a:stretch>
            <a:fillRect/>
          </a:stretch>
        </p:blipFill>
        <p:spPr>
          <a:xfrm>
            <a:off x="1716268" y="1131590"/>
            <a:ext cx="5711464" cy="3758406"/>
          </a:xfrm>
          <a:prstGeom prst="rect">
            <a:avLst/>
          </a:prstGeom>
        </p:spPr>
      </p:pic>
    </p:spTree>
    <p:extLst>
      <p:ext uri="{BB962C8B-B14F-4D97-AF65-F5344CB8AC3E}">
        <p14:creationId xmlns:p14="http://schemas.microsoft.com/office/powerpoint/2010/main" val="933811217"/>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Content Placeholder 2">
            <a:extLst>
              <a:ext uri="{FF2B5EF4-FFF2-40B4-BE49-F238E27FC236}">
                <a16:creationId xmlns:a16="http://schemas.microsoft.com/office/drawing/2014/main" id="{BB8BC7D8-D660-2BB4-8502-F2703174475A}"/>
              </a:ext>
            </a:extLst>
          </p:cNvPr>
          <p:cNvSpPr>
            <a:spLocks noGrp="1" noChangeArrowheads="1"/>
          </p:cNvSpPr>
          <p:nvPr>
            <p:ph sz="quarter" idx="10"/>
          </p:nvPr>
        </p:nvSpPr>
        <p:spPr bwMode="auto">
          <a:xfrm>
            <a:off x="1495425" y="446088"/>
            <a:ext cx="6172200" cy="399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defTabSz="685800">
              <a:spcBef>
                <a:spcPct val="0"/>
              </a:spcBef>
              <a:buFont typeface="Arial" panose="020B0604020202020204" pitchFamily="34" charset="0"/>
              <a:buNone/>
            </a:pPr>
            <a:r>
              <a:rPr lang="en-US" altLang="en-US" sz="7800" dirty="0">
                <a:solidFill>
                  <a:srgbClr val="FFFF00"/>
                </a:solidFill>
                <a:latin typeface="Apple Chancery" panose="03020702040506060504" pitchFamily="66" charset="-79"/>
                <a:cs typeface="Apple Chancery" panose="03020702040506060504" pitchFamily="66" charset="-79"/>
              </a:rPr>
              <a:t>SEE YOU NEXT WEEK</a:t>
            </a:r>
            <a:r>
              <a:rPr lang="en-US" altLang="en-US" sz="7800" dirty="0">
                <a:solidFill>
                  <a:srgbClr val="FF0000"/>
                </a:solidFill>
                <a:latin typeface="Apple Chancery" panose="03020702040506060504" pitchFamily="66" charset="-79"/>
                <a:cs typeface="Apple Chancery" panose="03020702040506060504" pitchFamily="66" charset="-79"/>
              </a:rPr>
              <a:t>!</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DE12-C7AB-DBDF-4A24-EC7CC38E93DA}"/>
              </a:ext>
            </a:extLst>
          </p:cNvPr>
          <p:cNvSpPr>
            <a:spLocks noGrp="1"/>
          </p:cNvSpPr>
          <p:nvPr>
            <p:ph type="title"/>
          </p:nvPr>
        </p:nvSpPr>
        <p:spPr>
          <a:xfrm>
            <a:off x="1143000" y="4763"/>
            <a:ext cx="6858000" cy="938212"/>
          </a:xfrm>
        </p:spPr>
        <p:txBody>
          <a:bodyPr>
            <a:noAutofit/>
          </a:bodyPr>
          <a:lstStyle/>
          <a:p>
            <a:pPr>
              <a:defRPr/>
            </a:pPr>
            <a:r>
              <a:rPr lang="en-US" sz="36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19490" name="Content Placeholder 2">
            <a:extLst>
              <a:ext uri="{FF2B5EF4-FFF2-40B4-BE49-F238E27FC236}">
                <a16:creationId xmlns:a16="http://schemas.microsoft.com/office/drawing/2014/main" id="{389E4392-E3D4-6891-8F5C-3277E530A17A}"/>
              </a:ext>
            </a:extLst>
          </p:cNvPr>
          <p:cNvSpPr>
            <a:spLocks noGrp="1" noChangeArrowheads="1"/>
          </p:cNvSpPr>
          <p:nvPr>
            <p:ph sz="quarter" idx="10"/>
          </p:nvPr>
        </p:nvSpPr>
        <p:spPr bwMode="auto">
          <a:xfrm>
            <a:off x="1485900" y="942975"/>
            <a:ext cx="6172200" cy="3351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chemeClr val="bg1"/>
                </a:solidFill>
                <a:cs typeface="Times New Roman" panose="02020603050405020304" pitchFamily="18" charset="0"/>
              </a:rPr>
              <a:t>          </a:t>
            </a:r>
            <a:endParaRPr lang="en-US" altLang="en-US" sz="2400">
              <a:solidFill>
                <a:schemeClr val="bg1"/>
              </a:solidFill>
              <a:cs typeface="Times New Roman" panose="02020603050405020304" pitchFamily="18" charset="0"/>
            </a:endParaRPr>
          </a:p>
          <a:p>
            <a:pPr marL="0" indent="0">
              <a:buFont typeface="Arial" panose="020B0604020202020204" pitchFamily="34" charset="0"/>
              <a:buNone/>
            </a:pPr>
            <a:r>
              <a:rPr lang="en-US" altLang="en-US"/>
              <a:t> </a:t>
            </a:r>
          </a:p>
        </p:txBody>
      </p:sp>
      <p:pic>
        <p:nvPicPr>
          <p:cNvPr id="319491" name="Content Placeholder 3" descr="cat-1382015906Wuw.jpg">
            <a:extLst>
              <a:ext uri="{FF2B5EF4-FFF2-40B4-BE49-F238E27FC236}">
                <a16:creationId xmlns:a16="http://schemas.microsoft.com/office/drawing/2014/main" id="{7E82CE1C-87F4-EDA2-1CD4-3A906BC6C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 r="-270"/>
          <a:stretch>
            <a:fillRect/>
          </a:stretch>
        </p:blipFill>
        <p:spPr bwMode="auto">
          <a:xfrm>
            <a:off x="2120900" y="1055688"/>
            <a:ext cx="4911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95F96-81D5-304C-E890-29851333B49A}"/>
              </a:ext>
            </a:extLst>
          </p:cNvPr>
          <p:cNvSpPr txBox="1"/>
          <p:nvPr/>
        </p:nvSpPr>
        <p:spPr>
          <a:xfrm>
            <a:off x="143508" y="267494"/>
            <a:ext cx="8856984" cy="1015663"/>
          </a:xfrm>
          <a:prstGeom prst="rect">
            <a:avLst/>
          </a:prstGeom>
          <a:noFill/>
        </p:spPr>
        <p:txBody>
          <a:bodyPr wrap="square" rtlCol="0">
            <a:spAutoFit/>
          </a:bodyPr>
          <a:lstStyle/>
          <a:p>
            <a:pPr algn="ctr"/>
            <a:r>
              <a:rPr lang="en-US" sz="6000" dirty="0">
                <a:solidFill>
                  <a:srgbClr val="FFFF00"/>
                </a:solidFill>
              </a:rPr>
              <a:t>Generative A</a:t>
            </a:r>
            <a:r>
              <a:rPr lang="en-US" sz="6000" dirty="0">
                <a:solidFill>
                  <a:srgbClr val="FF0000"/>
                </a:solidFill>
              </a:rPr>
              <a:t>.</a:t>
            </a:r>
            <a:r>
              <a:rPr lang="en-US" sz="6000" dirty="0">
                <a:solidFill>
                  <a:srgbClr val="FFFF00"/>
                </a:solidFill>
              </a:rPr>
              <a:t>I</a:t>
            </a:r>
            <a:r>
              <a:rPr lang="en-US" sz="6000" dirty="0">
                <a:solidFill>
                  <a:srgbClr val="FF0000"/>
                </a:solidFill>
              </a:rPr>
              <a:t>.</a:t>
            </a:r>
            <a:r>
              <a:rPr lang="en-US" sz="6000" dirty="0">
                <a:solidFill>
                  <a:srgbClr val="FFFF00"/>
                </a:solidFill>
              </a:rPr>
              <a:t> Policy</a:t>
            </a:r>
            <a:endParaRPr lang="en-US" sz="6000" dirty="0">
              <a:solidFill>
                <a:srgbClr val="FF0000"/>
              </a:solidFill>
            </a:endParaRPr>
          </a:p>
        </p:txBody>
      </p:sp>
      <p:sp>
        <p:nvSpPr>
          <p:cNvPr id="3" name="TextBox 2">
            <a:extLst>
              <a:ext uri="{FF2B5EF4-FFF2-40B4-BE49-F238E27FC236}">
                <a16:creationId xmlns:a16="http://schemas.microsoft.com/office/drawing/2014/main" id="{4A856C38-E7AA-8F1F-EAEE-01498388B53D}"/>
              </a:ext>
            </a:extLst>
          </p:cNvPr>
          <p:cNvSpPr txBox="1"/>
          <p:nvPr/>
        </p:nvSpPr>
        <p:spPr>
          <a:xfrm>
            <a:off x="539552" y="1635646"/>
            <a:ext cx="7777065" cy="3416320"/>
          </a:xfrm>
          <a:prstGeom prst="rect">
            <a:avLst/>
          </a:prstGeom>
          <a:noFill/>
        </p:spPr>
        <p:txBody>
          <a:bodyPr wrap="none" rtlCol="0">
            <a:spAutoFit/>
          </a:bodyPr>
          <a:lstStyle/>
          <a:p>
            <a:r>
              <a:rPr lang="en-US" sz="3600" dirty="0">
                <a:solidFill>
                  <a:srgbClr val="FF0000"/>
                </a:solidFill>
              </a:rPr>
              <a:t>1. </a:t>
            </a:r>
            <a:r>
              <a:rPr lang="en-US" sz="3600" dirty="0">
                <a:solidFill>
                  <a:schemeClr val="bg1"/>
                </a:solidFill>
              </a:rPr>
              <a:t>It is </a:t>
            </a:r>
            <a:r>
              <a:rPr lang="en-US" sz="3600" dirty="0">
                <a:solidFill>
                  <a:srgbClr val="FFFF00"/>
                </a:solidFill>
              </a:rPr>
              <a:t>source material</a:t>
            </a:r>
            <a:r>
              <a:rPr lang="en-US" sz="3600" dirty="0">
                <a:solidFill>
                  <a:srgbClr val="FF0000"/>
                </a:solidFill>
              </a:rPr>
              <a:t>,</a:t>
            </a:r>
            <a:r>
              <a:rPr lang="en-US" sz="3600" dirty="0">
                <a:solidFill>
                  <a:schemeClr val="bg1"/>
                </a:solidFill>
              </a:rPr>
              <a:t> therefore </a:t>
            </a:r>
          </a:p>
          <a:p>
            <a:r>
              <a:rPr lang="en-US" sz="3600" dirty="0">
                <a:solidFill>
                  <a:schemeClr val="bg1"/>
                </a:solidFill>
              </a:rPr>
              <a:t>must be </a:t>
            </a:r>
            <a:r>
              <a:rPr lang="en-US" sz="3600" dirty="0">
                <a:solidFill>
                  <a:srgbClr val="FFFF00"/>
                </a:solidFill>
              </a:rPr>
              <a:t>cited</a:t>
            </a:r>
          </a:p>
          <a:p>
            <a:r>
              <a:rPr lang="en-US" sz="3600" dirty="0">
                <a:solidFill>
                  <a:srgbClr val="FF0000"/>
                </a:solidFill>
              </a:rPr>
              <a:t>2. </a:t>
            </a:r>
            <a:r>
              <a:rPr lang="en-US" sz="3600" dirty="0">
                <a:solidFill>
                  <a:schemeClr val="bg1"/>
                </a:solidFill>
              </a:rPr>
              <a:t>You are </a:t>
            </a:r>
            <a:r>
              <a:rPr lang="en-US" sz="3600" dirty="0">
                <a:solidFill>
                  <a:srgbClr val="FFFF00"/>
                </a:solidFill>
              </a:rPr>
              <a:t>responsible for the quality </a:t>
            </a:r>
          </a:p>
          <a:p>
            <a:r>
              <a:rPr lang="en-US" sz="3600" dirty="0">
                <a:solidFill>
                  <a:srgbClr val="FFFF00"/>
                </a:solidFill>
              </a:rPr>
              <a:t>of  your source material</a:t>
            </a:r>
            <a:r>
              <a:rPr lang="en-US" sz="3600" dirty="0">
                <a:solidFill>
                  <a:srgbClr val="FF0000"/>
                </a:solidFill>
              </a:rPr>
              <a:t>,</a:t>
            </a:r>
            <a:r>
              <a:rPr lang="en-US" sz="3600" dirty="0">
                <a:solidFill>
                  <a:schemeClr val="bg1"/>
                </a:solidFill>
              </a:rPr>
              <a:t> so check</a:t>
            </a:r>
            <a:r>
              <a:rPr lang="en-US" sz="3600" dirty="0">
                <a:solidFill>
                  <a:srgbClr val="FF0000"/>
                </a:solidFill>
              </a:rPr>
              <a:t>…</a:t>
            </a:r>
          </a:p>
          <a:p>
            <a:pPr marL="342900" indent="-342900">
              <a:buFont typeface="Arial" panose="020B0604020202020204" pitchFamily="34" charset="0"/>
              <a:buChar char="•"/>
            </a:pPr>
            <a:r>
              <a:rPr lang="en-US" sz="3600" dirty="0">
                <a:solidFill>
                  <a:schemeClr val="bg1"/>
                </a:solidFill>
              </a:rPr>
              <a:t>If it is wrong</a:t>
            </a:r>
            <a:r>
              <a:rPr lang="en-US" sz="3600" dirty="0">
                <a:solidFill>
                  <a:srgbClr val="FF0000"/>
                </a:solidFill>
              </a:rPr>
              <a:t>,</a:t>
            </a:r>
            <a:r>
              <a:rPr lang="en-US" sz="3600" dirty="0">
                <a:solidFill>
                  <a:schemeClr val="bg1"/>
                </a:solidFill>
              </a:rPr>
              <a:t> you are wrong</a:t>
            </a:r>
          </a:p>
          <a:p>
            <a:pPr marL="342900" indent="-342900">
              <a:buFont typeface="Arial" panose="020B0604020202020204" pitchFamily="34" charset="0"/>
              <a:buChar char="•"/>
            </a:pPr>
            <a:r>
              <a:rPr lang="en-US" sz="3600" dirty="0">
                <a:solidFill>
                  <a:schemeClr val="bg1"/>
                </a:solidFill>
              </a:rPr>
              <a:t>If it plagiarized</a:t>
            </a:r>
            <a:r>
              <a:rPr lang="en-US" sz="3600" dirty="0">
                <a:solidFill>
                  <a:srgbClr val="FF0000"/>
                </a:solidFill>
              </a:rPr>
              <a:t>,</a:t>
            </a:r>
            <a:r>
              <a:rPr lang="en-US" sz="3600" dirty="0">
                <a:solidFill>
                  <a:schemeClr val="bg1"/>
                </a:solidFill>
              </a:rPr>
              <a:t> you</a:t>
            </a:r>
            <a:r>
              <a:rPr lang="en-US" sz="3600" dirty="0">
                <a:solidFill>
                  <a:srgbClr val="FF0000"/>
                </a:solidFill>
              </a:rPr>
              <a:t>’</a:t>
            </a:r>
            <a:r>
              <a:rPr lang="en-US" sz="3600" dirty="0">
                <a:solidFill>
                  <a:schemeClr val="bg1"/>
                </a:solidFill>
              </a:rPr>
              <a:t>ve plagiarized</a:t>
            </a:r>
          </a:p>
        </p:txBody>
      </p:sp>
    </p:spTree>
    <p:extLst>
      <p:ext uri="{BB962C8B-B14F-4D97-AF65-F5344CB8AC3E}">
        <p14:creationId xmlns:p14="http://schemas.microsoft.com/office/powerpoint/2010/main" val="905161540"/>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C10AD-B80C-FFA3-BC00-B05188113EB3}"/>
              </a:ext>
            </a:extLst>
          </p:cNvPr>
          <p:cNvSpPr>
            <a:spLocks noGrp="1"/>
          </p:cNvSpPr>
          <p:nvPr>
            <p:ph sz="quarter" idx="10"/>
          </p:nvPr>
        </p:nvSpPr>
        <p:spPr>
          <a:xfrm>
            <a:off x="1485900" y="1651000"/>
            <a:ext cx="6172200" cy="2643188"/>
          </a:xfrm>
        </p:spPr>
        <p:txBody>
          <a:bodyPr/>
          <a:lstStyle/>
          <a:p>
            <a:pPr marL="0" indent="0" algn="ctr">
              <a:buFont typeface="Arial" panose="020B0604020202020204" pitchFamily="34" charset="0"/>
              <a:buNone/>
              <a:defRPr/>
            </a:pPr>
            <a:r>
              <a:rPr lang="en-CA" i="1" dirty="0">
                <a:solidFill>
                  <a:schemeClr val="bg1"/>
                </a:solidFill>
              </a:rPr>
              <a:t>In learning you will teach</a:t>
            </a:r>
          </a:p>
          <a:p>
            <a:pPr marL="0" indent="0" algn="ctr">
              <a:buFont typeface="Arial" panose="020B0604020202020204" pitchFamily="34" charset="0"/>
              <a:buNone/>
              <a:defRPr/>
            </a:pPr>
            <a:r>
              <a:rPr lang="en-CA" i="1" dirty="0">
                <a:solidFill>
                  <a:schemeClr val="bg1"/>
                </a:solidFill>
              </a:rPr>
              <a:t>And in teaching you will learn</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FBC5-8BE8-0AED-0F30-F9A26DF3CCBE}"/>
              </a:ext>
            </a:extLst>
          </p:cNvPr>
          <p:cNvSpPr>
            <a:spLocks noGrp="1"/>
          </p:cNvSpPr>
          <p:nvPr>
            <p:ph type="title"/>
          </p:nvPr>
        </p:nvSpPr>
        <p:spPr>
          <a:xfrm>
            <a:off x="357374" y="227806"/>
            <a:ext cx="8568952" cy="1263824"/>
          </a:xfrm>
        </p:spPr>
        <p:txBody>
          <a:bodyPr>
            <a:noAutofit/>
          </a:bodyPr>
          <a:lstStyle/>
          <a:p>
            <a:pPr>
              <a:defRPr/>
            </a:pPr>
            <a:r>
              <a:rPr lang="en-US" sz="3600" b="1" dirty="0">
                <a:solidFill>
                  <a:srgbClr val="FFFF00"/>
                </a:solidFill>
              </a:rPr>
              <a:t>Office </a:t>
            </a:r>
            <a:r>
              <a:rPr lang="en-US" sz="3600" b="1" dirty="0">
                <a:solidFill>
                  <a:schemeClr val="bg1"/>
                </a:solidFill>
              </a:rPr>
              <a:t>“</a:t>
            </a:r>
            <a:r>
              <a:rPr lang="en-US" sz="3600" b="1" dirty="0">
                <a:solidFill>
                  <a:srgbClr val="FFFF00"/>
                </a:solidFill>
              </a:rPr>
              <a:t>Hours</a:t>
            </a:r>
            <a:r>
              <a:rPr lang="en-US" sz="3600" b="1" dirty="0">
                <a:solidFill>
                  <a:schemeClr val="bg1"/>
                </a:solidFill>
              </a:rPr>
              <a:t>”</a:t>
            </a:r>
            <a:r>
              <a:rPr lang="en-US" sz="3600" b="1" dirty="0">
                <a:solidFill>
                  <a:srgbClr val="FF0000"/>
                </a:solidFill>
              </a:rPr>
              <a:t>:</a:t>
            </a:r>
            <a:r>
              <a:rPr lang="en-US" sz="3600" b="1" dirty="0">
                <a:solidFill>
                  <a:srgbClr val="FFFF00"/>
                </a:solidFill>
              </a:rPr>
              <a:t> </a:t>
            </a:r>
            <a:r>
              <a:rPr lang="en-US" sz="3600" b="1" dirty="0">
                <a:solidFill>
                  <a:schemeClr val="bg1"/>
                </a:solidFill>
              </a:rPr>
              <a:t>Ideally Tuesdays </a:t>
            </a:r>
            <a:br>
              <a:rPr lang="en-US" sz="3600" b="1" dirty="0">
                <a:solidFill>
                  <a:schemeClr val="bg1"/>
                </a:solidFill>
              </a:rPr>
            </a:br>
            <a:r>
              <a:rPr lang="en-US" sz="3600" b="1" dirty="0">
                <a:solidFill>
                  <a:schemeClr val="bg1"/>
                </a:solidFill>
              </a:rPr>
              <a:t>just after class but </a:t>
            </a:r>
            <a:r>
              <a:rPr lang="en-US" sz="3600" b="1" dirty="0">
                <a:solidFill>
                  <a:srgbClr val="FFFF00"/>
                </a:solidFill>
              </a:rPr>
              <a:t>am flexible</a:t>
            </a:r>
            <a:r>
              <a:rPr lang="mr-IN" sz="3600" b="1" dirty="0">
                <a:solidFill>
                  <a:srgbClr val="FF0000"/>
                </a:solidFill>
              </a:rPr>
              <a:t>…</a:t>
            </a:r>
            <a:endParaRPr lang="en-US" sz="3600" b="1" dirty="0">
              <a:solidFill>
                <a:srgbClr val="FF0000"/>
              </a:solidFill>
            </a:endParaRPr>
          </a:p>
        </p:txBody>
      </p:sp>
      <p:sp>
        <p:nvSpPr>
          <p:cNvPr id="84994" name="Content Placeholder 2">
            <a:extLst>
              <a:ext uri="{FF2B5EF4-FFF2-40B4-BE49-F238E27FC236}">
                <a16:creationId xmlns:a16="http://schemas.microsoft.com/office/drawing/2014/main" id="{31CDF2B7-DCF9-4998-A6D2-2B569E22C608}"/>
              </a:ext>
            </a:extLst>
          </p:cNvPr>
          <p:cNvSpPr>
            <a:spLocks noGrp="1" noChangeArrowheads="1"/>
          </p:cNvSpPr>
          <p:nvPr>
            <p:ph sz="quarter" idx="10"/>
          </p:nvPr>
        </p:nvSpPr>
        <p:spPr bwMode="auto">
          <a:xfrm>
            <a:off x="674012" y="1783756"/>
            <a:ext cx="7795976" cy="3131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700" dirty="0">
                <a:solidFill>
                  <a:srgbClr val="CCFFCC"/>
                </a:solidFill>
              </a:rPr>
              <a:t>Email</a:t>
            </a:r>
            <a:r>
              <a:rPr lang="en-US" altLang="en-US" sz="2700" dirty="0">
                <a:solidFill>
                  <a:srgbClr val="FF0000"/>
                </a:solidFill>
              </a:rPr>
              <a:t>:</a:t>
            </a:r>
            <a:r>
              <a:rPr lang="en-US" altLang="en-US" sz="2700" dirty="0">
                <a:solidFill>
                  <a:schemeClr val="bg1"/>
                </a:solidFill>
              </a:rPr>
              <a:t> </a:t>
            </a:r>
            <a:r>
              <a:rPr lang="en-US" altLang="en-US" sz="2700" dirty="0">
                <a:solidFill>
                  <a:schemeClr val="bg1"/>
                </a:solidFill>
                <a:hlinkClick r:id="rId3"/>
              </a:rPr>
              <a:t>jon.festinger@ubc.ca</a:t>
            </a:r>
            <a:r>
              <a:rPr lang="en-US" altLang="en-US" sz="2700" dirty="0">
                <a:solidFill>
                  <a:schemeClr val="bg1"/>
                </a:solidFill>
              </a:rPr>
              <a:t>; </a:t>
            </a:r>
            <a:r>
              <a:rPr lang="en-US" altLang="en-US" sz="2700" dirty="0">
                <a:solidFill>
                  <a:schemeClr val="bg1"/>
                </a:solidFill>
                <a:hlinkClick r:id="rId4"/>
              </a:rPr>
              <a:t>jfestinger@telus.net</a:t>
            </a:r>
            <a:r>
              <a:rPr lang="en-US" altLang="en-US" sz="2700" dirty="0">
                <a:solidFill>
                  <a:schemeClr val="bg1"/>
                </a:solidFill>
              </a:rPr>
              <a:t> </a:t>
            </a:r>
          </a:p>
          <a:p>
            <a:pPr marL="0" indent="0">
              <a:buFont typeface="Arial" panose="020B0604020202020204" pitchFamily="34" charset="0"/>
              <a:buNone/>
            </a:pPr>
            <a:r>
              <a:rPr lang="en-US" altLang="en-US" sz="2700" dirty="0">
                <a:solidFill>
                  <a:srgbClr val="CCFFCC"/>
                </a:solidFill>
              </a:rPr>
              <a:t>Office</a:t>
            </a:r>
            <a:r>
              <a:rPr lang="en-US" altLang="en-US" sz="2700" dirty="0">
                <a:solidFill>
                  <a:srgbClr val="FF0000"/>
                </a:solidFill>
              </a:rPr>
              <a:t>:</a:t>
            </a:r>
            <a:r>
              <a:rPr lang="en-US" altLang="en-US" sz="2700" dirty="0">
                <a:solidFill>
                  <a:schemeClr val="bg1"/>
                </a:solidFill>
              </a:rPr>
              <a:t> 449</a:t>
            </a:r>
          </a:p>
          <a:p>
            <a:pPr marL="0" indent="0">
              <a:buFont typeface="Arial" panose="020B0604020202020204" pitchFamily="34" charset="0"/>
              <a:buNone/>
            </a:pPr>
            <a:r>
              <a:rPr lang="en-US" altLang="en-US" sz="2700" dirty="0">
                <a:solidFill>
                  <a:srgbClr val="CCFFCC"/>
                </a:solidFill>
              </a:rPr>
              <a:t>Phone</a:t>
            </a:r>
            <a:r>
              <a:rPr lang="en-US" altLang="en-US" sz="2700" dirty="0">
                <a:solidFill>
                  <a:srgbClr val="FF0000"/>
                </a:solidFill>
              </a:rPr>
              <a:t>:</a:t>
            </a:r>
            <a:r>
              <a:rPr lang="en-US" altLang="en-US" sz="2700" dirty="0">
                <a:solidFill>
                  <a:schemeClr val="bg1"/>
                </a:solidFill>
              </a:rPr>
              <a:t> </a:t>
            </a:r>
          </a:p>
          <a:p>
            <a:pPr marL="0" indent="0">
              <a:buFont typeface="Arial" panose="020B0604020202020204" pitchFamily="34" charset="0"/>
              <a:buNone/>
            </a:pPr>
            <a:r>
              <a:rPr lang="en-US" altLang="en-US" sz="2700" dirty="0">
                <a:solidFill>
                  <a:schemeClr val="bg1"/>
                </a:solidFill>
              </a:rPr>
              <a:t>c</a:t>
            </a:r>
            <a:r>
              <a:rPr lang="en-US" altLang="en-US" sz="2700" dirty="0">
                <a:solidFill>
                  <a:srgbClr val="FF0000"/>
                </a:solidFill>
              </a:rPr>
              <a:t>.</a:t>
            </a:r>
            <a:r>
              <a:rPr lang="en-US" altLang="en-US" sz="2700" dirty="0">
                <a:solidFill>
                  <a:schemeClr val="bg1"/>
                </a:solidFill>
              </a:rPr>
              <a:t> 604-837-6426</a:t>
            </a:r>
          </a:p>
          <a:p>
            <a:pPr marL="0" indent="0">
              <a:buFont typeface="Arial" panose="020B0604020202020204" pitchFamily="34" charset="0"/>
              <a:buNone/>
            </a:pPr>
            <a:r>
              <a:rPr lang="en-US" altLang="en-US" sz="2700" dirty="0">
                <a:solidFill>
                  <a:srgbClr val="FF0000"/>
                </a:solidFill>
              </a:rPr>
              <a:t>(</a:t>
            </a:r>
            <a:r>
              <a:rPr lang="en-US" altLang="en-US" sz="2700" dirty="0">
                <a:solidFill>
                  <a:schemeClr val="bg1"/>
                </a:solidFill>
              </a:rPr>
              <a:t>please text if urgent</a:t>
            </a:r>
            <a:r>
              <a:rPr lang="en-US" altLang="en-US" sz="2700" dirty="0">
                <a:solidFill>
                  <a:srgbClr val="FF0000"/>
                </a:solidFill>
              </a:rPr>
              <a:t>)</a:t>
            </a:r>
          </a:p>
          <a:p>
            <a:pPr marL="0" indent="0">
              <a:buFont typeface="Arial" panose="020B0604020202020204" pitchFamily="34" charset="0"/>
              <a:buNone/>
            </a:pPr>
            <a:endParaRPr lang="en-US" altLang="en-US" sz="3000" dirty="0">
              <a:solidFill>
                <a:schemeClr val="bg1"/>
              </a:solidFill>
            </a:endParaRPr>
          </a:p>
        </p:txBody>
      </p:sp>
      <p:pic>
        <p:nvPicPr>
          <p:cNvPr id="84995" name="Picture 5">
            <a:extLst>
              <a:ext uri="{FF2B5EF4-FFF2-40B4-BE49-F238E27FC236}">
                <a16:creationId xmlns:a16="http://schemas.microsoft.com/office/drawing/2014/main" id="{7EBA2DC7-CD2C-7072-4F03-125792FC5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3214688"/>
            <a:ext cx="301625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901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D5B11F7C-BC4B-8898-6093-0DA3E4426DF3}"/>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Entirely optional but please</a:t>
            </a:r>
            <a:r>
              <a:rPr lang="en-US" altLang="en-US">
                <a:solidFill>
                  <a:schemeClr val="bg1"/>
                </a:solidFill>
              </a:rPr>
              <a:t>…</a:t>
            </a:r>
          </a:p>
        </p:txBody>
      </p:sp>
      <p:sp>
        <p:nvSpPr>
          <p:cNvPr id="3" name="Content Placeholder 2">
            <a:extLst>
              <a:ext uri="{FF2B5EF4-FFF2-40B4-BE49-F238E27FC236}">
                <a16:creationId xmlns:a16="http://schemas.microsoft.com/office/drawing/2014/main" id="{953DEDD7-93F1-7D18-FF16-129EFAA6AA4F}"/>
              </a:ext>
            </a:extLst>
          </p:cNvPr>
          <p:cNvSpPr>
            <a:spLocks noGrp="1"/>
          </p:cNvSpPr>
          <p:nvPr>
            <p:ph sz="quarter" idx="10"/>
          </p:nvPr>
        </p:nvSpPr>
        <p:spPr>
          <a:xfrm>
            <a:off x="1485900" y="762000"/>
            <a:ext cx="6172200" cy="3684588"/>
          </a:xfrm>
        </p:spPr>
        <p:txBody>
          <a:bodyPr>
            <a:normAutofit fontScale="85000" lnSpcReduction="10000"/>
          </a:bodyPr>
          <a:lstStyle/>
          <a:p>
            <a:pPr marL="0" indent="0">
              <a:lnSpc>
                <a:spcPct val="110000"/>
              </a:lnSpc>
              <a:buFont typeface="Arial" panose="020B0604020202020204" pitchFamily="34" charset="0"/>
              <a:buNone/>
              <a:defRPr/>
            </a:pPr>
            <a:r>
              <a:rPr lang="en-US" sz="2700" dirty="0">
                <a:solidFill>
                  <a:srgbClr val="FFFF00"/>
                </a:solidFill>
              </a:rPr>
              <a:t>…</a:t>
            </a:r>
            <a:r>
              <a:rPr lang="en-US" sz="2700" dirty="0">
                <a:solidFill>
                  <a:schemeClr val="bg1"/>
                </a:solidFill>
              </a:rPr>
              <a:t>email me a short bio of yourself referencing:</a:t>
            </a:r>
          </a:p>
          <a:p>
            <a:pPr marL="385763" indent="-385763">
              <a:lnSpc>
                <a:spcPct val="110000"/>
              </a:lnSpc>
              <a:buFont typeface="+mj-lt"/>
              <a:buAutoNum type="arabicPeriod"/>
              <a:defRPr/>
            </a:pPr>
            <a:r>
              <a:rPr lang="en-US" sz="2700" dirty="0">
                <a:solidFill>
                  <a:schemeClr val="bg1"/>
                </a:solidFill>
              </a:rPr>
              <a:t>Anything at all you want to say about yourself</a:t>
            </a:r>
          </a:p>
          <a:p>
            <a:pPr marL="385763" indent="-385763">
              <a:lnSpc>
                <a:spcPct val="110000"/>
              </a:lnSpc>
              <a:buFont typeface="+mj-lt"/>
              <a:buAutoNum type="arabicPeriod"/>
              <a:defRPr/>
            </a:pPr>
            <a:r>
              <a:rPr lang="en-US" sz="2700" dirty="0">
                <a:solidFill>
                  <a:schemeClr val="bg1"/>
                </a:solidFill>
              </a:rPr>
              <a:t>Your academic interests</a:t>
            </a:r>
          </a:p>
          <a:p>
            <a:pPr marL="385763" indent="-385763">
              <a:lnSpc>
                <a:spcPct val="110000"/>
              </a:lnSpc>
              <a:buFont typeface="+mj-lt"/>
              <a:buAutoNum type="arabicPeriod"/>
              <a:defRPr/>
            </a:pPr>
            <a:r>
              <a:rPr lang="en-US" sz="2700" dirty="0">
                <a:solidFill>
                  <a:schemeClr val="bg1"/>
                </a:solidFill>
              </a:rPr>
              <a:t>What you might like to get out of this course   (I.E., interest in a type of patent, or a copyright issue etc.) </a:t>
            </a:r>
          </a:p>
          <a:p>
            <a:pPr marL="385763" indent="-385763">
              <a:lnSpc>
                <a:spcPct val="110000"/>
              </a:lnSpc>
              <a:buFont typeface="+mj-lt"/>
              <a:buAutoNum type="arabicPeriod"/>
              <a:defRPr/>
            </a:pPr>
            <a:r>
              <a:rPr lang="en-US" sz="2700" b="1" dirty="0">
                <a:solidFill>
                  <a:srgbClr val="FFFF00"/>
                </a:solidFill>
              </a:rPr>
              <a:t>Favorite Intellectual Property </a:t>
            </a:r>
            <a:r>
              <a:rPr lang="en-US" sz="2700" b="1" dirty="0">
                <a:solidFill>
                  <a:schemeClr val="bg1"/>
                </a:solidFill>
              </a:rPr>
              <a:t>(</a:t>
            </a:r>
            <a:r>
              <a:rPr lang="en-US" sz="2700" b="1" dirty="0" err="1">
                <a:solidFill>
                  <a:srgbClr val="FFFF00"/>
                </a:solidFill>
              </a:rPr>
              <a:t>ies</a:t>
            </a:r>
            <a:r>
              <a:rPr lang="en-US" sz="2700" b="1" dirty="0">
                <a:solidFill>
                  <a:schemeClr val="bg1"/>
                </a:solidFill>
              </a:rPr>
              <a:t>)</a:t>
            </a:r>
            <a:r>
              <a:rPr lang="en-US" sz="2700" b="1" dirty="0">
                <a:solidFill>
                  <a:srgbClr val="FFFF00"/>
                </a:solidFill>
              </a:rPr>
              <a:t> </a:t>
            </a:r>
            <a:r>
              <a:rPr lang="en-US" sz="2700" dirty="0">
                <a:solidFill>
                  <a:srgbClr val="FF0000"/>
                </a:solidFill>
              </a:rPr>
              <a:t>-</a:t>
            </a:r>
            <a:r>
              <a:rPr lang="en-US" sz="2700" dirty="0">
                <a:solidFill>
                  <a:srgbClr val="FFFF00"/>
                </a:solidFill>
              </a:rPr>
              <a:t> </a:t>
            </a:r>
            <a:r>
              <a:rPr lang="en-US" sz="2700" dirty="0">
                <a:solidFill>
                  <a:schemeClr val="bg1"/>
                </a:solidFill>
              </a:rPr>
              <a:t>current or all-time</a:t>
            </a:r>
          </a:p>
          <a:p>
            <a:pPr marL="0" indent="0">
              <a:buFont typeface="Arial" panose="020B0604020202020204" pitchFamily="34" charset="0"/>
              <a:buNone/>
              <a:defRPr/>
            </a:pPr>
            <a:endParaRPr lang="en-US" sz="2400" dirty="0">
              <a:solidFill>
                <a:schemeClr val="bg1"/>
              </a:solidFill>
            </a:endParaRPr>
          </a:p>
          <a:p>
            <a:pPr marL="385763" indent="-385763">
              <a:buFont typeface="+mj-lt"/>
              <a:buAutoNum type="arabicPeriod"/>
              <a:defRPr/>
            </a:pPr>
            <a:endParaRPr lang="en-US" sz="2400" dirty="0">
              <a:solidFill>
                <a:schemeClr val="bg1"/>
              </a:solidFill>
            </a:endParaRPr>
          </a:p>
        </p:txBody>
      </p:sp>
    </p:spTree>
    <p:extLst>
      <p:ext uri="{BB962C8B-B14F-4D97-AF65-F5344CB8AC3E}">
        <p14:creationId xmlns:p14="http://schemas.microsoft.com/office/powerpoint/2010/main" val="1238535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Box 1">
            <a:extLst>
              <a:ext uri="{FF2B5EF4-FFF2-40B4-BE49-F238E27FC236}">
                <a16:creationId xmlns:a16="http://schemas.microsoft.com/office/drawing/2014/main" id="{E4523C31-C4EE-C031-0C36-A81E8F3B7A4D}"/>
              </a:ext>
            </a:extLst>
          </p:cNvPr>
          <p:cNvSpPr txBox="1">
            <a:spLocks noChangeArrowheads="1"/>
          </p:cNvSpPr>
          <p:nvPr/>
        </p:nvSpPr>
        <p:spPr bwMode="auto">
          <a:xfrm>
            <a:off x="344488" y="1909763"/>
            <a:ext cx="8455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000">
                <a:solidFill>
                  <a:srgbClr val="FFFF00"/>
                </a:solidFill>
              </a:rPr>
              <a:t>Zoom </a:t>
            </a:r>
            <a:r>
              <a:rPr lang="en-US" altLang="en-US" sz="4000">
                <a:solidFill>
                  <a:srgbClr val="FF0000"/>
                </a:solidFill>
              </a:rPr>
              <a:t>Q&amp;A </a:t>
            </a:r>
            <a:r>
              <a:rPr lang="en-US" altLang="en-US" sz="4000">
                <a:solidFill>
                  <a:srgbClr val="FFFF00"/>
                </a:solidFill>
              </a:rPr>
              <a:t>Sessions</a:t>
            </a:r>
          </a:p>
          <a:p>
            <a:pPr algn="ctr"/>
            <a:r>
              <a:rPr lang="en-US" altLang="en-US" sz="4000">
                <a:solidFill>
                  <a:srgbClr val="FF0000"/>
                </a:solidFill>
              </a:rPr>
              <a:t>(</a:t>
            </a:r>
            <a:r>
              <a:rPr lang="en-US" altLang="en-US" sz="4000">
                <a:solidFill>
                  <a:schemeClr val="bg1"/>
                </a:solidFill>
              </a:rPr>
              <a:t>Study Groups Preferred If Possible</a:t>
            </a:r>
            <a:r>
              <a:rPr lang="en-US" altLang="en-US" sz="4000">
                <a:solidFill>
                  <a:srgbClr val="FF0000"/>
                </a:solidFill>
              </a:rPr>
              <a:t>)</a:t>
            </a:r>
          </a:p>
        </p:txBody>
      </p:sp>
    </p:spTree>
    <p:extLst>
      <p:ext uri="{BB962C8B-B14F-4D97-AF65-F5344CB8AC3E}">
        <p14:creationId xmlns:p14="http://schemas.microsoft.com/office/powerpoint/2010/main" val="3828578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1" name="Picture 2">
            <a:extLst>
              <a:ext uri="{FF2B5EF4-FFF2-40B4-BE49-F238E27FC236}">
                <a16:creationId xmlns:a16="http://schemas.microsoft.com/office/drawing/2014/main" id="{51BD9AFD-4C8B-4EE1-4E80-02B6DAD8E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471" y="169751"/>
            <a:ext cx="3941058" cy="480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30044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12B52-7BCC-8AB2-8E5E-4E043AF9AD37}"/>
              </a:ext>
            </a:extLst>
          </p:cNvPr>
          <p:cNvSpPr>
            <a:spLocks noGrp="1"/>
          </p:cNvSpPr>
          <p:nvPr>
            <p:ph sz="quarter" idx="10"/>
          </p:nvPr>
        </p:nvSpPr>
        <p:spPr>
          <a:xfrm>
            <a:off x="1240972" y="1459851"/>
            <a:ext cx="6656423" cy="2834749"/>
          </a:xfrm>
        </p:spPr>
        <p:txBody>
          <a:bodyPr/>
          <a:lstStyle/>
          <a:p>
            <a:pPr marL="0" indent="0" algn="ctr">
              <a:buFont typeface="Arial" panose="020B0604020202020204" pitchFamily="34" charset="0"/>
              <a:buNone/>
              <a:defRPr/>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087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042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a:extLst>
              <a:ext uri="{FF2B5EF4-FFF2-40B4-BE49-F238E27FC236}">
                <a16:creationId xmlns:a16="http://schemas.microsoft.com/office/drawing/2014/main" id="{CB157263-3EA7-CD02-1C82-36B1523F4FC1}"/>
              </a:ext>
            </a:extLst>
          </p:cNvPr>
          <p:cNvSpPr>
            <a:spLocks noGrp="1" noChangeArrowheads="1"/>
          </p:cNvSpPr>
          <p:nvPr>
            <p:ph sz="quarter" idx="10"/>
          </p:nvPr>
        </p:nvSpPr>
        <p:spPr bwMode="auto">
          <a:xfrm>
            <a:off x="1485900" y="1002506"/>
            <a:ext cx="6172200" cy="3138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dirty="0">
                <a:solidFill>
                  <a:srgbClr val="FFFF00"/>
                </a:solidFill>
                <a:latin typeface="American Typewriter" panose="02090604020004020304" pitchFamily="18" charset="77"/>
              </a:rPr>
              <a:t>Posts</a:t>
            </a:r>
            <a:r>
              <a:rPr lang="en-US" altLang="en-US" sz="7200" dirty="0">
                <a:solidFill>
                  <a:schemeClr val="bg1"/>
                </a:solidFill>
                <a:latin typeface="American Typewriter" panose="02090604020004020304" pitchFamily="18" charset="77"/>
              </a:rPr>
              <a:t> of </a:t>
            </a:r>
          </a:p>
          <a:p>
            <a:pPr marL="0" indent="0" algn="ctr">
              <a:buFont typeface="Arial" panose="020B0604020202020204" pitchFamily="34" charset="0"/>
              <a:buNone/>
            </a:pPr>
            <a:r>
              <a:rPr lang="en-US" altLang="en-US" sz="7200" dirty="0">
                <a:solidFill>
                  <a:schemeClr val="bg1"/>
                </a:solidFill>
                <a:latin typeface="American Typewriter" panose="02090604020004020304" pitchFamily="18" charset="77"/>
              </a:rPr>
              <a:t>the Week</a:t>
            </a:r>
            <a:endParaRPr lang="en-US" altLang="en-US" dirty="0">
              <a:solidFill>
                <a:srgbClr val="FF0000"/>
              </a:solidFill>
            </a:endParaRPr>
          </a:p>
        </p:txBody>
      </p:sp>
    </p:spTree>
    <p:extLst>
      <p:ext uri="{BB962C8B-B14F-4D97-AF65-F5344CB8AC3E}">
        <p14:creationId xmlns:p14="http://schemas.microsoft.com/office/powerpoint/2010/main" val="3056241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ebsite&#10;&#10;Description automatically generated">
            <a:extLst>
              <a:ext uri="{FF2B5EF4-FFF2-40B4-BE49-F238E27FC236}">
                <a16:creationId xmlns:a16="http://schemas.microsoft.com/office/drawing/2014/main" id="{438EC739-1736-12A9-9683-BAF740D03B54}"/>
              </a:ext>
            </a:extLst>
          </p:cNvPr>
          <p:cNvPicPr>
            <a:picLocks noChangeAspect="1"/>
          </p:cNvPicPr>
          <p:nvPr/>
        </p:nvPicPr>
        <p:blipFill>
          <a:blip r:embed="rId2"/>
          <a:stretch>
            <a:fillRect/>
          </a:stretch>
        </p:blipFill>
        <p:spPr>
          <a:xfrm>
            <a:off x="2122571" y="169751"/>
            <a:ext cx="4898858" cy="4803998"/>
          </a:xfrm>
          <a:prstGeom prst="rect">
            <a:avLst/>
          </a:prstGeom>
        </p:spPr>
      </p:pic>
    </p:spTree>
    <p:extLst>
      <p:ext uri="{BB962C8B-B14F-4D97-AF65-F5344CB8AC3E}">
        <p14:creationId xmlns:p14="http://schemas.microsoft.com/office/powerpoint/2010/main" val="3666368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hite text&#10;&#10;Description automatically generated">
            <a:extLst>
              <a:ext uri="{FF2B5EF4-FFF2-40B4-BE49-F238E27FC236}">
                <a16:creationId xmlns:a16="http://schemas.microsoft.com/office/drawing/2014/main" id="{14DBCB6B-C67D-911F-A98A-71840A7322AE}"/>
              </a:ext>
            </a:extLst>
          </p:cNvPr>
          <p:cNvPicPr>
            <a:picLocks noChangeAspect="1"/>
          </p:cNvPicPr>
          <p:nvPr/>
        </p:nvPicPr>
        <p:blipFill>
          <a:blip r:embed="rId2"/>
          <a:stretch>
            <a:fillRect/>
          </a:stretch>
        </p:blipFill>
        <p:spPr>
          <a:xfrm>
            <a:off x="2770214" y="133747"/>
            <a:ext cx="3603572" cy="4876006"/>
          </a:xfrm>
          <a:prstGeom prst="rect">
            <a:avLst/>
          </a:prstGeom>
        </p:spPr>
      </p:pic>
    </p:spTree>
    <p:extLst>
      <p:ext uri="{BB962C8B-B14F-4D97-AF65-F5344CB8AC3E}">
        <p14:creationId xmlns:p14="http://schemas.microsoft.com/office/powerpoint/2010/main" val="1703033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news article&#10;&#10;Description automatically generated">
            <a:extLst>
              <a:ext uri="{FF2B5EF4-FFF2-40B4-BE49-F238E27FC236}">
                <a16:creationId xmlns:a16="http://schemas.microsoft.com/office/drawing/2014/main" id="{0319D100-6F8E-B7EB-2A98-5397E8C7D32E}"/>
              </a:ext>
            </a:extLst>
          </p:cNvPr>
          <p:cNvPicPr>
            <a:picLocks noChangeAspect="1"/>
          </p:cNvPicPr>
          <p:nvPr/>
        </p:nvPicPr>
        <p:blipFill>
          <a:blip r:embed="rId2"/>
          <a:stretch>
            <a:fillRect/>
          </a:stretch>
        </p:blipFill>
        <p:spPr>
          <a:xfrm>
            <a:off x="1601431" y="169751"/>
            <a:ext cx="5941137" cy="4803998"/>
          </a:xfrm>
          <a:prstGeom prst="rect">
            <a:avLst/>
          </a:prstGeom>
        </p:spPr>
      </p:pic>
    </p:spTree>
    <p:extLst>
      <p:ext uri="{BB962C8B-B14F-4D97-AF65-F5344CB8AC3E}">
        <p14:creationId xmlns:p14="http://schemas.microsoft.com/office/powerpoint/2010/main" val="3419335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8E1F69-FB3E-DD54-2DD3-01601ECF473E}"/>
              </a:ext>
            </a:extLst>
          </p:cNvPr>
          <p:cNvSpPr txBox="1"/>
          <p:nvPr/>
        </p:nvSpPr>
        <p:spPr>
          <a:xfrm>
            <a:off x="388803" y="35383"/>
            <a:ext cx="8366393" cy="646331"/>
          </a:xfrm>
          <a:prstGeom prst="rect">
            <a:avLst/>
          </a:prstGeom>
          <a:noFill/>
        </p:spPr>
        <p:txBody>
          <a:bodyPr wrap="none" rtlCol="0">
            <a:spAutoFit/>
          </a:bodyPr>
          <a:lstStyle/>
          <a:p>
            <a:r>
              <a:rPr lang="en-US" sz="3600" dirty="0">
                <a:solidFill>
                  <a:srgbClr val="FFFF00"/>
                </a:solidFill>
              </a:rPr>
              <a:t>Reminiscent of </a:t>
            </a:r>
            <a:r>
              <a:rPr lang="en-US" sz="3600" dirty="0">
                <a:solidFill>
                  <a:schemeClr val="bg1"/>
                </a:solidFill>
              </a:rPr>
              <a:t>2021</a:t>
            </a:r>
            <a:r>
              <a:rPr lang="en-US" sz="3600" dirty="0">
                <a:solidFill>
                  <a:srgbClr val="FF0000"/>
                </a:solidFill>
              </a:rPr>
              <a:t>-</a:t>
            </a:r>
            <a:r>
              <a:rPr lang="en-US" sz="3600" dirty="0">
                <a:solidFill>
                  <a:schemeClr val="bg1"/>
                </a:solidFill>
              </a:rPr>
              <a:t>22 Make</a:t>
            </a:r>
            <a:r>
              <a:rPr lang="en-US" sz="3600" dirty="0">
                <a:solidFill>
                  <a:srgbClr val="FF0000"/>
                </a:solidFill>
              </a:rPr>
              <a:t>-</a:t>
            </a:r>
            <a:r>
              <a:rPr lang="en-US" sz="3600" dirty="0">
                <a:solidFill>
                  <a:schemeClr val="bg1"/>
                </a:solidFill>
              </a:rPr>
              <a:t>Up Exam</a:t>
            </a:r>
          </a:p>
        </p:txBody>
      </p:sp>
      <p:pic>
        <p:nvPicPr>
          <p:cNvPr id="4" name="Picture 3" descr="A screenshot of a document&#10;&#10;Description automatically generated">
            <a:extLst>
              <a:ext uri="{FF2B5EF4-FFF2-40B4-BE49-F238E27FC236}">
                <a16:creationId xmlns:a16="http://schemas.microsoft.com/office/drawing/2014/main" id="{29A6EE09-319C-ACA3-A6F4-69EE30119447}"/>
              </a:ext>
            </a:extLst>
          </p:cNvPr>
          <p:cNvPicPr>
            <a:picLocks noChangeAspect="1"/>
          </p:cNvPicPr>
          <p:nvPr/>
        </p:nvPicPr>
        <p:blipFill>
          <a:blip r:embed="rId2"/>
          <a:stretch>
            <a:fillRect/>
          </a:stretch>
        </p:blipFill>
        <p:spPr>
          <a:xfrm>
            <a:off x="3158009" y="681714"/>
            <a:ext cx="2827979" cy="4328692"/>
          </a:xfrm>
          <a:prstGeom prst="rect">
            <a:avLst/>
          </a:prstGeom>
        </p:spPr>
      </p:pic>
    </p:spTree>
    <p:extLst>
      <p:ext uri="{BB962C8B-B14F-4D97-AF65-F5344CB8AC3E}">
        <p14:creationId xmlns:p14="http://schemas.microsoft.com/office/powerpoint/2010/main" val="2392036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news paper&#10;&#10;Description automatically generated">
            <a:extLst>
              <a:ext uri="{FF2B5EF4-FFF2-40B4-BE49-F238E27FC236}">
                <a16:creationId xmlns:a16="http://schemas.microsoft.com/office/drawing/2014/main" id="{2674D3E2-EB89-ED1D-28B9-762AE97DED61}"/>
              </a:ext>
            </a:extLst>
          </p:cNvPr>
          <p:cNvPicPr>
            <a:picLocks noChangeAspect="1"/>
          </p:cNvPicPr>
          <p:nvPr/>
        </p:nvPicPr>
        <p:blipFill>
          <a:blip r:embed="rId2"/>
          <a:stretch>
            <a:fillRect/>
          </a:stretch>
        </p:blipFill>
        <p:spPr>
          <a:xfrm>
            <a:off x="2611624" y="169751"/>
            <a:ext cx="3920752" cy="4803998"/>
          </a:xfrm>
          <a:prstGeom prst="rect">
            <a:avLst/>
          </a:prstGeom>
        </p:spPr>
      </p:pic>
    </p:spTree>
    <p:extLst>
      <p:ext uri="{BB962C8B-B14F-4D97-AF65-F5344CB8AC3E}">
        <p14:creationId xmlns:p14="http://schemas.microsoft.com/office/powerpoint/2010/main" val="4038774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on it&#10;&#10;Description automatically generated">
            <a:extLst>
              <a:ext uri="{FF2B5EF4-FFF2-40B4-BE49-F238E27FC236}">
                <a16:creationId xmlns:a16="http://schemas.microsoft.com/office/drawing/2014/main" id="{CCDD2ABC-2A3D-F8A7-560C-58B3D22E005A}"/>
              </a:ext>
            </a:extLst>
          </p:cNvPr>
          <p:cNvPicPr>
            <a:picLocks noChangeAspect="1"/>
          </p:cNvPicPr>
          <p:nvPr/>
        </p:nvPicPr>
        <p:blipFill>
          <a:blip r:embed="rId2"/>
          <a:stretch>
            <a:fillRect/>
          </a:stretch>
        </p:blipFill>
        <p:spPr>
          <a:xfrm>
            <a:off x="2677121" y="205755"/>
            <a:ext cx="3789757" cy="4731990"/>
          </a:xfrm>
          <a:prstGeom prst="rect">
            <a:avLst/>
          </a:prstGeom>
        </p:spPr>
      </p:pic>
    </p:spTree>
    <p:extLst>
      <p:ext uri="{BB962C8B-B14F-4D97-AF65-F5344CB8AC3E}">
        <p14:creationId xmlns:p14="http://schemas.microsoft.com/office/powerpoint/2010/main" val="1385172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63FFB-D68F-D5C0-E716-73D69024B6AA}"/>
              </a:ext>
            </a:extLst>
          </p:cNvPr>
          <p:cNvSpPr txBox="1"/>
          <p:nvPr/>
        </p:nvSpPr>
        <p:spPr>
          <a:xfrm>
            <a:off x="222091" y="0"/>
            <a:ext cx="8699818" cy="646331"/>
          </a:xfrm>
          <a:prstGeom prst="rect">
            <a:avLst/>
          </a:prstGeom>
          <a:noFill/>
        </p:spPr>
        <p:txBody>
          <a:bodyPr wrap="none" rtlCol="0">
            <a:spAutoFit/>
          </a:bodyPr>
          <a:lstStyle/>
          <a:p>
            <a:r>
              <a:rPr lang="en-US" sz="3600" dirty="0">
                <a:solidFill>
                  <a:schemeClr val="bg1"/>
                </a:solidFill>
              </a:rPr>
              <a:t>Acquiring distinctiveness </a:t>
            </a:r>
            <a:r>
              <a:rPr lang="en-US" sz="3600" dirty="0">
                <a:solidFill>
                  <a:srgbClr val="FFFF00"/>
                </a:solidFill>
              </a:rPr>
              <a:t>reminiscent of</a:t>
            </a:r>
            <a:r>
              <a:rPr lang="en-US" sz="3600" dirty="0">
                <a:solidFill>
                  <a:srgbClr val="FF0000"/>
                </a:solidFill>
              </a:rPr>
              <a:t>…</a:t>
            </a:r>
          </a:p>
        </p:txBody>
      </p:sp>
      <p:pic>
        <p:nvPicPr>
          <p:cNvPr id="4" name="Picture 3">
            <a:extLst>
              <a:ext uri="{FF2B5EF4-FFF2-40B4-BE49-F238E27FC236}">
                <a16:creationId xmlns:a16="http://schemas.microsoft.com/office/drawing/2014/main" id="{88BE8537-14E7-5DD1-AAF6-9387568A3BDE}"/>
              </a:ext>
            </a:extLst>
          </p:cNvPr>
          <p:cNvPicPr>
            <a:picLocks noChangeAspect="1"/>
          </p:cNvPicPr>
          <p:nvPr/>
        </p:nvPicPr>
        <p:blipFill rotWithShape="1">
          <a:blip r:embed="rId2"/>
          <a:srcRect t="11376" b="9401"/>
          <a:stretch/>
        </p:blipFill>
        <p:spPr>
          <a:xfrm>
            <a:off x="2000250" y="843558"/>
            <a:ext cx="5143500" cy="4074839"/>
          </a:xfrm>
          <a:prstGeom prst="rect">
            <a:avLst/>
          </a:prstGeom>
        </p:spPr>
      </p:pic>
    </p:spTree>
    <p:extLst>
      <p:ext uri="{BB962C8B-B14F-4D97-AF65-F5344CB8AC3E}">
        <p14:creationId xmlns:p14="http://schemas.microsoft.com/office/powerpoint/2010/main" val="3476831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42337" name="TextBox 1">
            <a:extLst>
              <a:ext uri="{FF2B5EF4-FFF2-40B4-BE49-F238E27FC236}">
                <a16:creationId xmlns:a16="http://schemas.microsoft.com/office/drawing/2014/main" id="{CD06953E-8598-DE13-5CCD-5958D37AF12D}"/>
              </a:ext>
            </a:extLst>
          </p:cNvPr>
          <p:cNvSpPr txBox="1">
            <a:spLocks noChangeArrowheads="1"/>
          </p:cNvSpPr>
          <p:nvPr/>
        </p:nvSpPr>
        <p:spPr bwMode="auto">
          <a:xfrm>
            <a:off x="1891030" y="200710"/>
            <a:ext cx="55794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Also </a:t>
            </a:r>
            <a:r>
              <a:rPr kumimoji="0" lang="en-US" altLang="en-US" sz="6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Last Week</a:t>
            </a:r>
            <a:r>
              <a:rPr kumimoji="0" lang="en-US" alt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en-US" sz="6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Random Notes </a:t>
            </a:r>
            <a:r>
              <a:rPr kumimoji="0" lang="en-US" alt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5</a:t>
            </a:r>
          </a:p>
        </p:txBody>
      </p:sp>
      <p:pic>
        <p:nvPicPr>
          <p:cNvPr id="142338" name="Picture 4">
            <a:extLst>
              <a:ext uri="{FF2B5EF4-FFF2-40B4-BE49-F238E27FC236}">
                <a16:creationId xmlns:a16="http://schemas.microsoft.com/office/drawing/2014/main" id="{2F6EB971-2CE8-7605-9FC6-E8794858C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278494"/>
            <a:ext cx="266574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20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0B4761-DC69-49AD-C21D-5EF96ECCBDFA}"/>
              </a:ext>
            </a:extLst>
          </p:cNvPr>
          <p:cNvSpPr txBox="1"/>
          <p:nvPr/>
        </p:nvSpPr>
        <p:spPr>
          <a:xfrm>
            <a:off x="1188541" y="1171366"/>
            <a:ext cx="6766917" cy="2800767"/>
          </a:xfrm>
          <a:prstGeom prst="rect">
            <a:avLst/>
          </a:prstGeom>
          <a:noFill/>
        </p:spPr>
        <p:txBody>
          <a:bodyPr wrap="none" rtlCol="0">
            <a:spAutoFit/>
          </a:bodyPr>
          <a:lstStyle/>
          <a:p>
            <a:pPr algn="ctr"/>
            <a:r>
              <a:rPr lang="en-US" sz="4400" b="1" dirty="0">
                <a:solidFill>
                  <a:srgbClr val="FFFF00"/>
                </a:solidFill>
              </a:rPr>
              <a:t>Exam</a:t>
            </a:r>
          </a:p>
          <a:p>
            <a:pPr algn="ctr"/>
            <a:r>
              <a:rPr lang="en-US" sz="4400" dirty="0">
                <a:solidFill>
                  <a:schemeClr val="bg1"/>
                </a:solidFill>
              </a:rPr>
              <a:t>Wednesday April 17</a:t>
            </a:r>
            <a:r>
              <a:rPr lang="en-US" sz="4400" dirty="0">
                <a:solidFill>
                  <a:srgbClr val="FF0000"/>
                </a:solidFill>
              </a:rPr>
              <a:t>,</a:t>
            </a:r>
            <a:r>
              <a:rPr lang="en-US" sz="4400" dirty="0">
                <a:solidFill>
                  <a:schemeClr val="bg1"/>
                </a:solidFill>
              </a:rPr>
              <a:t> 2024</a:t>
            </a:r>
          </a:p>
          <a:p>
            <a:pPr algn="ctr"/>
            <a:r>
              <a:rPr lang="en-US" sz="4400" dirty="0">
                <a:solidFill>
                  <a:srgbClr val="FFFF00"/>
                </a:solidFill>
              </a:rPr>
              <a:t>9</a:t>
            </a:r>
            <a:r>
              <a:rPr lang="en-US" sz="4400" dirty="0">
                <a:solidFill>
                  <a:srgbClr val="FF0000"/>
                </a:solidFill>
              </a:rPr>
              <a:t>:</a:t>
            </a:r>
            <a:r>
              <a:rPr lang="en-US" sz="4400" dirty="0">
                <a:solidFill>
                  <a:srgbClr val="FFFF00"/>
                </a:solidFill>
              </a:rPr>
              <a:t>00</a:t>
            </a:r>
            <a:r>
              <a:rPr lang="en-US" sz="4400" dirty="0">
                <a:solidFill>
                  <a:schemeClr val="bg1"/>
                </a:solidFill>
              </a:rPr>
              <a:t> </a:t>
            </a:r>
            <a:r>
              <a:rPr lang="en-US" sz="4400" dirty="0">
                <a:solidFill>
                  <a:srgbClr val="FF0000"/>
                </a:solidFill>
              </a:rPr>
              <a:t>AM</a:t>
            </a:r>
          </a:p>
          <a:p>
            <a:pPr algn="ctr"/>
            <a:r>
              <a:rPr lang="en-US" sz="4400" dirty="0">
                <a:solidFill>
                  <a:schemeClr val="bg1"/>
                </a:solidFill>
              </a:rPr>
              <a:t>Rooms</a:t>
            </a:r>
            <a:r>
              <a:rPr lang="en-US" sz="4400" dirty="0">
                <a:solidFill>
                  <a:srgbClr val="FF0000"/>
                </a:solidFill>
              </a:rPr>
              <a:t>:</a:t>
            </a:r>
            <a:r>
              <a:rPr lang="en-US" sz="4400" dirty="0">
                <a:solidFill>
                  <a:schemeClr val="bg1"/>
                </a:solidFill>
              </a:rPr>
              <a:t> </a:t>
            </a:r>
            <a:r>
              <a:rPr lang="en-US" sz="4400" dirty="0">
                <a:solidFill>
                  <a:srgbClr val="00B0F0"/>
                </a:solidFill>
              </a:rPr>
              <a:t>????</a:t>
            </a:r>
          </a:p>
        </p:txBody>
      </p:sp>
    </p:spTree>
    <p:extLst>
      <p:ext uri="{BB962C8B-B14F-4D97-AF65-F5344CB8AC3E}">
        <p14:creationId xmlns:p14="http://schemas.microsoft.com/office/powerpoint/2010/main" val="3695928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descr="A hand holding a device&#10;&#10;Description automatically generated">
            <a:extLst>
              <a:ext uri="{FF2B5EF4-FFF2-40B4-BE49-F238E27FC236}">
                <a16:creationId xmlns:a16="http://schemas.microsoft.com/office/drawing/2014/main" id="{ADE6ECF7-DE7D-153B-DBA3-AB52EAFCB1DD}"/>
              </a:ext>
            </a:extLst>
          </p:cNvPr>
          <p:cNvPicPr>
            <a:picLocks noChangeAspect="1"/>
          </p:cNvPicPr>
          <p:nvPr/>
        </p:nvPicPr>
        <p:blipFill>
          <a:blip r:embed="rId2"/>
          <a:stretch>
            <a:fillRect/>
          </a:stretch>
        </p:blipFill>
        <p:spPr>
          <a:xfrm>
            <a:off x="2808791" y="169751"/>
            <a:ext cx="3526418" cy="4803998"/>
          </a:xfrm>
          <a:prstGeom prst="rect">
            <a:avLst/>
          </a:prstGeom>
        </p:spPr>
      </p:pic>
    </p:spTree>
    <p:extLst>
      <p:ext uri="{BB962C8B-B14F-4D97-AF65-F5344CB8AC3E}">
        <p14:creationId xmlns:p14="http://schemas.microsoft.com/office/powerpoint/2010/main" val="2150150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16FA4F2-03BB-7B8B-5FD8-B482FDD3A158}"/>
              </a:ext>
            </a:extLst>
          </p:cNvPr>
          <p:cNvPicPr>
            <a:picLocks noChangeAspect="1"/>
          </p:cNvPicPr>
          <p:nvPr/>
        </p:nvPicPr>
        <p:blipFill>
          <a:blip r:embed="rId2"/>
          <a:stretch>
            <a:fillRect/>
          </a:stretch>
        </p:blipFill>
        <p:spPr>
          <a:xfrm>
            <a:off x="3290087" y="169751"/>
            <a:ext cx="2563825" cy="4803998"/>
          </a:xfrm>
          <a:prstGeom prst="rect">
            <a:avLst/>
          </a:prstGeom>
        </p:spPr>
      </p:pic>
    </p:spTree>
    <p:extLst>
      <p:ext uri="{BB962C8B-B14F-4D97-AF65-F5344CB8AC3E}">
        <p14:creationId xmlns:p14="http://schemas.microsoft.com/office/powerpoint/2010/main" val="1730201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11D2B0D0-9837-E4B1-6343-9E68F3E80E31}"/>
              </a:ext>
            </a:extLst>
          </p:cNvPr>
          <p:cNvPicPr>
            <a:picLocks noChangeAspect="1"/>
          </p:cNvPicPr>
          <p:nvPr/>
        </p:nvPicPr>
        <p:blipFill>
          <a:blip r:embed="rId2"/>
          <a:stretch>
            <a:fillRect/>
          </a:stretch>
        </p:blipFill>
        <p:spPr>
          <a:xfrm>
            <a:off x="2060131" y="205755"/>
            <a:ext cx="5023737" cy="4731990"/>
          </a:xfrm>
          <a:prstGeom prst="rect">
            <a:avLst/>
          </a:prstGeom>
        </p:spPr>
      </p:pic>
    </p:spTree>
    <p:extLst>
      <p:ext uri="{BB962C8B-B14F-4D97-AF65-F5344CB8AC3E}">
        <p14:creationId xmlns:p14="http://schemas.microsoft.com/office/powerpoint/2010/main" val="3802373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2713A-F3F8-38C8-9A00-01BE1F0D8F78}"/>
              </a:ext>
            </a:extLst>
          </p:cNvPr>
          <p:cNvSpPr txBox="1"/>
          <p:nvPr/>
        </p:nvSpPr>
        <p:spPr>
          <a:xfrm>
            <a:off x="557920" y="4587974"/>
            <a:ext cx="8028160" cy="461665"/>
          </a:xfrm>
          <a:prstGeom prst="rect">
            <a:avLst/>
          </a:prstGeom>
          <a:noFill/>
        </p:spPr>
        <p:txBody>
          <a:bodyPr wrap="none" rtlCol="0">
            <a:spAutoFit/>
          </a:bodyPr>
          <a:lstStyle/>
          <a:p>
            <a:r>
              <a:rPr lang="en-US" dirty="0">
                <a:hlinkClick r:id="rId2"/>
              </a:rPr>
              <a:t>https://youtu.be/yoaFcsK5OSo?si=7UMhLuQXvLXVhksF</a:t>
            </a:r>
            <a:r>
              <a:rPr lang="en-US" dirty="0"/>
              <a:t> </a:t>
            </a:r>
          </a:p>
        </p:txBody>
      </p:sp>
      <p:sp>
        <p:nvSpPr>
          <p:cNvPr id="3" name="TextBox 2">
            <a:extLst>
              <a:ext uri="{FF2B5EF4-FFF2-40B4-BE49-F238E27FC236}">
                <a16:creationId xmlns:a16="http://schemas.microsoft.com/office/drawing/2014/main" id="{A34726EB-88AC-6DC5-963C-0B5E25B1A0CD}"/>
              </a:ext>
            </a:extLst>
          </p:cNvPr>
          <p:cNvSpPr txBox="1"/>
          <p:nvPr/>
        </p:nvSpPr>
        <p:spPr>
          <a:xfrm>
            <a:off x="2722774" y="-17364"/>
            <a:ext cx="3698448" cy="646331"/>
          </a:xfrm>
          <a:prstGeom prst="rect">
            <a:avLst/>
          </a:prstGeom>
          <a:noFill/>
        </p:spPr>
        <p:txBody>
          <a:bodyPr wrap="none" rtlCol="0">
            <a:spAutoFit/>
          </a:bodyPr>
          <a:lstStyle/>
          <a:p>
            <a:r>
              <a:rPr lang="en-US" sz="3600" dirty="0">
                <a:solidFill>
                  <a:srgbClr val="FFFF00"/>
                </a:solidFill>
              </a:rPr>
              <a:t>Reminiscent of</a:t>
            </a:r>
            <a:r>
              <a:rPr lang="en-US" sz="3600" dirty="0">
                <a:solidFill>
                  <a:srgbClr val="FF0000"/>
                </a:solidFill>
              </a:rPr>
              <a:t>…</a:t>
            </a:r>
          </a:p>
        </p:txBody>
      </p:sp>
      <p:pic>
        <p:nvPicPr>
          <p:cNvPr id="5" name="Picture 4" descr="A group of people in a classroom&#10;&#10;Description automatically generated">
            <a:extLst>
              <a:ext uri="{FF2B5EF4-FFF2-40B4-BE49-F238E27FC236}">
                <a16:creationId xmlns:a16="http://schemas.microsoft.com/office/drawing/2014/main" id="{5C96F560-7B50-CF2F-8E3C-8B2249A0D913}"/>
              </a:ext>
            </a:extLst>
          </p:cNvPr>
          <p:cNvPicPr>
            <a:picLocks noChangeAspect="1"/>
          </p:cNvPicPr>
          <p:nvPr/>
        </p:nvPicPr>
        <p:blipFill>
          <a:blip r:embed="rId3"/>
          <a:stretch>
            <a:fillRect/>
          </a:stretch>
        </p:blipFill>
        <p:spPr>
          <a:xfrm>
            <a:off x="2345222" y="790783"/>
            <a:ext cx="4453551" cy="3780420"/>
          </a:xfrm>
          <a:prstGeom prst="rect">
            <a:avLst/>
          </a:prstGeom>
        </p:spPr>
      </p:pic>
    </p:spTree>
    <p:extLst>
      <p:ext uri="{BB962C8B-B14F-4D97-AF65-F5344CB8AC3E}">
        <p14:creationId xmlns:p14="http://schemas.microsoft.com/office/powerpoint/2010/main" val="624786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9F4A4-1061-BD92-24AC-4E78F8655CC5}"/>
              </a:ext>
            </a:extLst>
          </p:cNvPr>
          <p:cNvSpPr txBox="1"/>
          <p:nvPr/>
        </p:nvSpPr>
        <p:spPr>
          <a:xfrm>
            <a:off x="905676" y="12357"/>
            <a:ext cx="7332648" cy="1200329"/>
          </a:xfrm>
          <a:prstGeom prst="rect">
            <a:avLst/>
          </a:prstGeom>
          <a:noFill/>
        </p:spPr>
        <p:txBody>
          <a:bodyPr wrap="none" rtlCol="0">
            <a:spAutoFit/>
          </a:bodyPr>
          <a:lstStyle/>
          <a:p>
            <a:r>
              <a:rPr lang="en-US" sz="3600" dirty="0">
                <a:solidFill>
                  <a:schemeClr val="bg1"/>
                </a:solidFill>
              </a:rPr>
              <a:t>N</a:t>
            </a:r>
            <a:r>
              <a:rPr lang="en-US" sz="3600" dirty="0">
                <a:solidFill>
                  <a:srgbClr val="FF0000"/>
                </a:solidFill>
              </a:rPr>
              <a:t>.</a:t>
            </a:r>
            <a:r>
              <a:rPr lang="en-US" sz="3600" dirty="0">
                <a:solidFill>
                  <a:schemeClr val="bg1"/>
                </a:solidFill>
              </a:rPr>
              <a:t>B</a:t>
            </a:r>
            <a:r>
              <a:rPr lang="en-US" sz="3600" dirty="0">
                <a:solidFill>
                  <a:srgbClr val="FF0000"/>
                </a:solidFill>
              </a:rPr>
              <a:t>.</a:t>
            </a:r>
            <a:r>
              <a:rPr lang="en-US" sz="3600" dirty="0">
                <a:solidFill>
                  <a:srgbClr val="FFFF00"/>
                </a:solidFill>
              </a:rPr>
              <a:t>:</a:t>
            </a:r>
            <a:r>
              <a:rPr lang="en-US" sz="3600" dirty="0">
                <a:solidFill>
                  <a:schemeClr val="bg1"/>
                </a:solidFill>
              </a:rPr>
              <a:t> Sam Smith</a:t>
            </a:r>
            <a:r>
              <a:rPr lang="en-US" sz="3600" dirty="0">
                <a:solidFill>
                  <a:srgbClr val="FF0000"/>
                </a:solidFill>
              </a:rPr>
              <a:t>’</a:t>
            </a:r>
            <a:r>
              <a:rPr lang="en-US" sz="3600" dirty="0">
                <a:solidFill>
                  <a:schemeClr val="bg1"/>
                </a:solidFill>
              </a:rPr>
              <a:t>s </a:t>
            </a:r>
            <a:r>
              <a:rPr lang="en-US" sz="3600" dirty="0">
                <a:solidFill>
                  <a:srgbClr val="FF0000"/>
                </a:solidFill>
              </a:rPr>
              <a:t>“</a:t>
            </a:r>
            <a:r>
              <a:rPr lang="en-US" sz="3600" dirty="0">
                <a:solidFill>
                  <a:schemeClr val="bg1"/>
                </a:solidFill>
              </a:rPr>
              <a:t>Stay With Me</a:t>
            </a:r>
            <a:r>
              <a:rPr lang="en-US" sz="3600" dirty="0">
                <a:solidFill>
                  <a:srgbClr val="FF0000"/>
                </a:solidFill>
              </a:rPr>
              <a:t>”</a:t>
            </a:r>
            <a:r>
              <a:rPr lang="en-US" sz="3600" dirty="0">
                <a:solidFill>
                  <a:schemeClr val="bg1"/>
                </a:solidFill>
              </a:rPr>
              <a:t> </a:t>
            </a:r>
          </a:p>
          <a:p>
            <a:r>
              <a:rPr lang="en-US" sz="3600" dirty="0">
                <a:solidFill>
                  <a:srgbClr val="FFFF00"/>
                </a:solidFill>
              </a:rPr>
              <a:t>v</a:t>
            </a:r>
            <a:r>
              <a:rPr lang="en-US" sz="3600" dirty="0">
                <a:solidFill>
                  <a:srgbClr val="FF0000"/>
                </a:solidFill>
              </a:rPr>
              <a:t>.</a:t>
            </a:r>
            <a:r>
              <a:rPr lang="en-US" sz="3600" dirty="0">
                <a:solidFill>
                  <a:schemeClr val="bg1"/>
                </a:solidFill>
              </a:rPr>
              <a:t> Tom Petty</a:t>
            </a:r>
            <a:r>
              <a:rPr lang="en-US" sz="3600" dirty="0">
                <a:solidFill>
                  <a:srgbClr val="FF0000"/>
                </a:solidFill>
              </a:rPr>
              <a:t>’</a:t>
            </a:r>
            <a:r>
              <a:rPr lang="en-US" sz="3600" dirty="0">
                <a:solidFill>
                  <a:schemeClr val="bg1"/>
                </a:solidFill>
              </a:rPr>
              <a:t>s </a:t>
            </a:r>
            <a:r>
              <a:rPr lang="en-US" sz="3600" dirty="0">
                <a:solidFill>
                  <a:srgbClr val="FF0000"/>
                </a:solidFill>
              </a:rPr>
              <a:t>“</a:t>
            </a:r>
            <a:r>
              <a:rPr lang="en-US" sz="3600" dirty="0">
                <a:solidFill>
                  <a:schemeClr val="bg1"/>
                </a:solidFill>
              </a:rPr>
              <a:t>I Won’t Back Down</a:t>
            </a:r>
            <a:r>
              <a:rPr lang="en-US" sz="3600" dirty="0">
                <a:solidFill>
                  <a:srgbClr val="FF0000"/>
                </a:solidFill>
              </a:rPr>
              <a:t>”</a:t>
            </a:r>
          </a:p>
        </p:txBody>
      </p:sp>
      <p:pic>
        <p:nvPicPr>
          <p:cNvPr id="4" name="Picture 3" descr="A person playing a guitar&#10;&#10;Description automatically generated">
            <a:extLst>
              <a:ext uri="{FF2B5EF4-FFF2-40B4-BE49-F238E27FC236}">
                <a16:creationId xmlns:a16="http://schemas.microsoft.com/office/drawing/2014/main" id="{6AA1C7D5-DE1C-8A4B-18E0-1AFFBCEFD59B}"/>
              </a:ext>
            </a:extLst>
          </p:cNvPr>
          <p:cNvPicPr>
            <a:picLocks noChangeAspect="1"/>
          </p:cNvPicPr>
          <p:nvPr/>
        </p:nvPicPr>
        <p:blipFill>
          <a:blip r:embed="rId2"/>
          <a:stretch>
            <a:fillRect/>
          </a:stretch>
        </p:blipFill>
        <p:spPr>
          <a:xfrm>
            <a:off x="2883403" y="1212686"/>
            <a:ext cx="3377193" cy="3723878"/>
          </a:xfrm>
          <a:prstGeom prst="rect">
            <a:avLst/>
          </a:prstGeom>
        </p:spPr>
      </p:pic>
    </p:spTree>
    <p:extLst>
      <p:ext uri="{BB962C8B-B14F-4D97-AF65-F5344CB8AC3E}">
        <p14:creationId xmlns:p14="http://schemas.microsoft.com/office/powerpoint/2010/main" val="2796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document&#10;&#10;Description automatically generated">
            <a:extLst>
              <a:ext uri="{FF2B5EF4-FFF2-40B4-BE49-F238E27FC236}">
                <a16:creationId xmlns:a16="http://schemas.microsoft.com/office/drawing/2014/main" id="{A082AC89-7176-36DE-2846-488600C6C39D}"/>
              </a:ext>
            </a:extLst>
          </p:cNvPr>
          <p:cNvPicPr>
            <a:picLocks noChangeAspect="1"/>
          </p:cNvPicPr>
          <p:nvPr/>
        </p:nvPicPr>
        <p:blipFill>
          <a:blip r:embed="rId2"/>
          <a:stretch>
            <a:fillRect/>
          </a:stretch>
        </p:blipFill>
        <p:spPr>
          <a:xfrm>
            <a:off x="2574925" y="169751"/>
            <a:ext cx="3994150" cy="4803998"/>
          </a:xfrm>
          <a:prstGeom prst="rect">
            <a:avLst/>
          </a:prstGeom>
        </p:spPr>
      </p:pic>
    </p:spTree>
    <p:extLst>
      <p:ext uri="{BB962C8B-B14F-4D97-AF65-F5344CB8AC3E}">
        <p14:creationId xmlns:p14="http://schemas.microsoft.com/office/powerpoint/2010/main" val="106923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ocument&#10;&#10;Description automatically generated">
            <a:extLst>
              <a:ext uri="{FF2B5EF4-FFF2-40B4-BE49-F238E27FC236}">
                <a16:creationId xmlns:a16="http://schemas.microsoft.com/office/drawing/2014/main" id="{434676FA-2D9F-0399-EA71-2EFCCA3F6BB4}"/>
              </a:ext>
            </a:extLst>
          </p:cNvPr>
          <p:cNvPicPr>
            <a:picLocks noChangeAspect="1"/>
          </p:cNvPicPr>
          <p:nvPr/>
        </p:nvPicPr>
        <p:blipFill>
          <a:blip r:embed="rId2"/>
          <a:stretch>
            <a:fillRect/>
          </a:stretch>
        </p:blipFill>
        <p:spPr>
          <a:xfrm>
            <a:off x="2536144" y="205755"/>
            <a:ext cx="4071712" cy="4731990"/>
          </a:xfrm>
          <a:prstGeom prst="rect">
            <a:avLst/>
          </a:prstGeom>
        </p:spPr>
      </p:pic>
    </p:spTree>
    <p:extLst>
      <p:ext uri="{BB962C8B-B14F-4D97-AF65-F5344CB8AC3E}">
        <p14:creationId xmlns:p14="http://schemas.microsoft.com/office/powerpoint/2010/main" val="2978348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rescription&#10;&#10;Description automatically generated">
            <a:extLst>
              <a:ext uri="{FF2B5EF4-FFF2-40B4-BE49-F238E27FC236}">
                <a16:creationId xmlns:a16="http://schemas.microsoft.com/office/drawing/2014/main" id="{5F9817E2-0282-C215-C1DB-01DD2F692670}"/>
              </a:ext>
            </a:extLst>
          </p:cNvPr>
          <p:cNvPicPr>
            <a:picLocks noChangeAspect="1"/>
          </p:cNvPicPr>
          <p:nvPr/>
        </p:nvPicPr>
        <p:blipFill>
          <a:blip r:embed="rId2"/>
          <a:stretch>
            <a:fillRect/>
          </a:stretch>
        </p:blipFill>
        <p:spPr>
          <a:xfrm>
            <a:off x="2860653" y="241759"/>
            <a:ext cx="3422693" cy="4659982"/>
          </a:xfrm>
          <a:prstGeom prst="rect">
            <a:avLst/>
          </a:prstGeom>
        </p:spPr>
      </p:pic>
    </p:spTree>
    <p:extLst>
      <p:ext uri="{BB962C8B-B14F-4D97-AF65-F5344CB8AC3E}">
        <p14:creationId xmlns:p14="http://schemas.microsoft.com/office/powerpoint/2010/main" val="1627545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on it&#10;&#10;Description automatically generated">
            <a:extLst>
              <a:ext uri="{FF2B5EF4-FFF2-40B4-BE49-F238E27FC236}">
                <a16:creationId xmlns:a16="http://schemas.microsoft.com/office/drawing/2014/main" id="{04D94B44-7BEC-B5D0-E5EF-563B545F4BAD}"/>
              </a:ext>
            </a:extLst>
          </p:cNvPr>
          <p:cNvPicPr>
            <a:picLocks noChangeAspect="1"/>
          </p:cNvPicPr>
          <p:nvPr/>
        </p:nvPicPr>
        <p:blipFill>
          <a:blip r:embed="rId2"/>
          <a:stretch>
            <a:fillRect/>
          </a:stretch>
        </p:blipFill>
        <p:spPr>
          <a:xfrm>
            <a:off x="3045400" y="133747"/>
            <a:ext cx="3053200" cy="4876006"/>
          </a:xfrm>
          <a:prstGeom prst="rect">
            <a:avLst/>
          </a:prstGeom>
        </p:spPr>
      </p:pic>
    </p:spTree>
    <p:extLst>
      <p:ext uri="{BB962C8B-B14F-4D97-AF65-F5344CB8AC3E}">
        <p14:creationId xmlns:p14="http://schemas.microsoft.com/office/powerpoint/2010/main" val="1761078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507720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aper with text on it&#10;&#10;Description automatically generated">
            <a:extLst>
              <a:ext uri="{FF2B5EF4-FFF2-40B4-BE49-F238E27FC236}">
                <a16:creationId xmlns:a16="http://schemas.microsoft.com/office/drawing/2014/main" id="{97AF353B-482F-49FA-490D-66B5AFDC45E1}"/>
              </a:ext>
            </a:extLst>
          </p:cNvPr>
          <p:cNvPicPr>
            <a:picLocks noChangeAspect="1"/>
          </p:cNvPicPr>
          <p:nvPr/>
        </p:nvPicPr>
        <p:blipFill>
          <a:blip r:embed="rId2"/>
          <a:stretch>
            <a:fillRect/>
          </a:stretch>
        </p:blipFill>
        <p:spPr>
          <a:xfrm>
            <a:off x="2563898" y="169751"/>
            <a:ext cx="4016204" cy="4803998"/>
          </a:xfrm>
          <a:prstGeom prst="rect">
            <a:avLst/>
          </a:prstGeom>
        </p:spPr>
      </p:pic>
    </p:spTree>
    <p:extLst>
      <p:ext uri="{BB962C8B-B14F-4D97-AF65-F5344CB8AC3E}">
        <p14:creationId xmlns:p14="http://schemas.microsoft.com/office/powerpoint/2010/main" val="119567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562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6175-106A-0967-9DD3-6B70CAEC5CBC}"/>
            </a:ext>
          </a:extLst>
        </p:cNvPr>
        <p:cNvGrpSpPr/>
        <p:nvPr/>
      </p:nvGrpSpPr>
      <p:grpSpPr>
        <a:xfrm>
          <a:off x="0" y="0"/>
          <a:ext cx="0" cy="0"/>
          <a:chOff x="0" y="0"/>
          <a:chExt cx="0" cy="0"/>
        </a:xfrm>
      </p:grpSpPr>
      <p:pic>
        <p:nvPicPr>
          <p:cNvPr id="86017" name="Picture 1">
            <a:extLst>
              <a:ext uri="{FF2B5EF4-FFF2-40B4-BE49-F238E27FC236}">
                <a16:creationId xmlns:a16="http://schemas.microsoft.com/office/drawing/2014/main" id="{19F23C17-B760-4C57-8AB2-4AA808DC3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3" y="1347788"/>
            <a:ext cx="6302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Box 2">
            <a:extLst>
              <a:ext uri="{FF2B5EF4-FFF2-40B4-BE49-F238E27FC236}">
                <a16:creationId xmlns:a16="http://schemas.microsoft.com/office/drawing/2014/main" id="{A9CA7DE2-6758-5691-29B2-18154546D951}"/>
              </a:ext>
            </a:extLst>
          </p:cNvPr>
          <p:cNvSpPr txBox="1">
            <a:spLocks noChangeArrowheads="1"/>
          </p:cNvSpPr>
          <p:nvPr/>
        </p:nvSpPr>
        <p:spPr bwMode="auto">
          <a:xfrm>
            <a:off x="1798644" y="267494"/>
            <a:ext cx="5546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dirty="0">
                <a:solidFill>
                  <a:srgbClr val="00B0F0"/>
                </a:solidFill>
              </a:rPr>
              <a:t>Where we have been</a:t>
            </a:r>
            <a:r>
              <a:rPr lang="en-US" altLang="en-US" sz="4000" dirty="0">
                <a:solidFill>
                  <a:srgbClr val="FF0000"/>
                </a:solidFill>
              </a:rPr>
              <a:t>…</a:t>
            </a:r>
          </a:p>
        </p:txBody>
      </p:sp>
    </p:spTree>
    <p:extLst>
      <p:ext uri="{BB962C8B-B14F-4D97-AF65-F5344CB8AC3E}">
        <p14:creationId xmlns:p14="http://schemas.microsoft.com/office/powerpoint/2010/main" val="34867778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E68C8-ED76-916C-0C82-3AAED130E7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2A1E8-A248-BAAA-6DA4-0642A6369C58}"/>
              </a:ext>
            </a:extLst>
          </p:cNvPr>
          <p:cNvSpPr>
            <a:spLocks noGrp="1"/>
          </p:cNvSpPr>
          <p:nvPr>
            <p:ph sz="quarter" idx="10"/>
          </p:nvPr>
        </p:nvSpPr>
        <p:spPr>
          <a:xfrm>
            <a:off x="457200" y="1055688"/>
            <a:ext cx="8229600" cy="3238500"/>
          </a:xfrm>
        </p:spPr>
        <p:txBody>
          <a:bodyPr/>
          <a:lstStyle/>
          <a:p>
            <a:pPr marL="0" indent="0">
              <a:buFont typeface="Arial" panose="020B0604020202020204" pitchFamily="34" charset="0"/>
              <a:buNone/>
              <a:defRPr/>
            </a:pPr>
            <a:r>
              <a:rPr lang="en-CA" sz="2400" dirty="0">
                <a:solidFill>
                  <a:srgbClr val="FFFF00"/>
                </a:solidFill>
              </a:rPr>
              <a:t>Intellectual Property Law </a:t>
            </a:r>
            <a:r>
              <a:rPr lang="en-CA" sz="2400" dirty="0">
                <a:solidFill>
                  <a:schemeClr val="bg1"/>
                </a:solidFill>
              </a:rPr>
              <a:t>is about</a:t>
            </a:r>
            <a:r>
              <a:rPr lang="en-CA" sz="2400" dirty="0">
                <a:solidFill>
                  <a:srgbClr val="FF0000"/>
                </a:solidFill>
              </a:rPr>
              <a:t>:</a:t>
            </a:r>
          </a:p>
          <a:p>
            <a:pPr>
              <a:buFont typeface="+mj-lt"/>
              <a:buAutoNum type="arabicPeriod"/>
              <a:defRPr/>
            </a:pPr>
            <a:r>
              <a:rPr lang="en-CA" sz="2400" dirty="0">
                <a:solidFill>
                  <a:schemeClr val="bg1"/>
                </a:solidFill>
              </a:rPr>
              <a:t>What kinds of </a:t>
            </a:r>
            <a:r>
              <a:rPr lang="en-CA" sz="2400" dirty="0">
                <a:solidFill>
                  <a:srgbClr val="FFFF00"/>
                </a:solidFill>
              </a:rPr>
              <a:t>creations of the mind </a:t>
            </a:r>
            <a:r>
              <a:rPr lang="en-CA" sz="2400" dirty="0">
                <a:solidFill>
                  <a:schemeClr val="bg1"/>
                </a:solidFill>
              </a:rPr>
              <a:t>can one have rights in</a:t>
            </a:r>
            <a:r>
              <a:rPr lang="en-CA" sz="2400" dirty="0">
                <a:solidFill>
                  <a:srgbClr val="FF0000"/>
                </a:solidFill>
              </a:rPr>
              <a:t>?</a:t>
            </a:r>
          </a:p>
          <a:p>
            <a:pPr>
              <a:buFont typeface="+mj-lt"/>
              <a:buAutoNum type="arabicPeriod"/>
              <a:defRPr/>
            </a:pPr>
            <a:r>
              <a:rPr lang="en-CA" sz="2400" dirty="0">
                <a:solidFill>
                  <a:schemeClr val="bg1"/>
                </a:solidFill>
              </a:rPr>
              <a:t>Who can have those rights</a:t>
            </a:r>
            <a:r>
              <a:rPr lang="en-CA" sz="2400" dirty="0">
                <a:solidFill>
                  <a:srgbClr val="FF0000"/>
                </a:solidFill>
              </a:rPr>
              <a:t>?</a:t>
            </a:r>
          </a:p>
          <a:p>
            <a:pPr>
              <a:buFont typeface="+mj-lt"/>
              <a:buAutoNum type="arabicPeriod"/>
              <a:defRPr/>
            </a:pPr>
            <a:r>
              <a:rPr lang="en-CA" sz="2400" dirty="0">
                <a:solidFill>
                  <a:schemeClr val="bg1"/>
                </a:solidFill>
              </a:rPr>
              <a:t>What kinds of rights are there</a:t>
            </a:r>
            <a:r>
              <a:rPr lang="en-CA" sz="2400" dirty="0">
                <a:solidFill>
                  <a:srgbClr val="FF0000"/>
                </a:solidFill>
              </a:rPr>
              <a:t>;</a:t>
            </a:r>
            <a:r>
              <a:rPr lang="en-CA" sz="2400" dirty="0">
                <a:solidFill>
                  <a:schemeClr val="bg1"/>
                </a:solidFill>
              </a:rPr>
              <a:t> and how are those rights enforced</a:t>
            </a:r>
            <a:r>
              <a:rPr lang="en-CA" sz="2400" dirty="0">
                <a:solidFill>
                  <a:srgbClr val="FF0000"/>
                </a:solidFill>
              </a:rPr>
              <a:t>?</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3400647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0" name="Picture 7">
            <a:extLst>
              <a:ext uri="{FF2B5EF4-FFF2-40B4-BE49-F238E27FC236}">
                <a16:creationId xmlns:a16="http://schemas.microsoft.com/office/drawing/2014/main" id="{DFF92643-C037-06AD-FEB2-111AA4F33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00" y="1203325"/>
            <a:ext cx="3098800"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131" name="TextBox 3">
            <a:extLst>
              <a:ext uri="{FF2B5EF4-FFF2-40B4-BE49-F238E27FC236}">
                <a16:creationId xmlns:a16="http://schemas.microsoft.com/office/drawing/2014/main" id="{A8245843-5FFA-39CD-44BF-18B4653DABEA}"/>
              </a:ext>
            </a:extLst>
          </p:cNvPr>
          <p:cNvSpPr txBox="1">
            <a:spLocks noChangeArrowheads="1"/>
          </p:cNvSpPr>
          <p:nvPr/>
        </p:nvSpPr>
        <p:spPr bwMode="auto">
          <a:xfrm>
            <a:off x="3311525" y="4424363"/>
            <a:ext cx="2520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FF00"/>
                </a:solidFill>
              </a:rPr>
              <a:t>Trademarks</a:t>
            </a:r>
            <a:endParaRPr lang="en-US" altLang="en-US" sz="3200">
              <a:solidFill>
                <a:srgbClr val="002040"/>
              </a:solidFill>
            </a:endParaRPr>
          </a:p>
        </p:txBody>
      </p:sp>
      <p:sp>
        <p:nvSpPr>
          <p:cNvPr id="2" name="Title 1">
            <a:extLst>
              <a:ext uri="{FF2B5EF4-FFF2-40B4-BE49-F238E27FC236}">
                <a16:creationId xmlns:a16="http://schemas.microsoft.com/office/drawing/2014/main" id="{4E456D02-E0F0-9DF2-6A21-14FCB0207D3A}"/>
              </a:ext>
            </a:extLst>
          </p:cNvPr>
          <p:cNvSpPr>
            <a:spLocks noGrp="1"/>
          </p:cNvSpPr>
          <p:nvPr>
            <p:ph type="title"/>
          </p:nvPr>
        </p:nvSpPr>
        <p:spPr>
          <a:xfrm>
            <a:off x="282352" y="133350"/>
            <a:ext cx="8579296" cy="949325"/>
          </a:xfrm>
        </p:spPr>
        <p:txBody>
          <a:bodyPr>
            <a:noAutofit/>
          </a:bodyPr>
          <a:lstStyle/>
          <a:p>
            <a:r>
              <a:rPr lang="en-US" sz="6000" b="1" dirty="0">
                <a:solidFill>
                  <a:srgbClr val="00B0F0"/>
                </a:solidFill>
                <a:latin typeface="APPLE CHANCERY" panose="03020702040506060504" pitchFamily="66" charset="-79"/>
                <a:cs typeface="APPLE CHANCERY" panose="03020702040506060504" pitchFamily="66" charset="-79"/>
              </a:rPr>
              <a:t>COMPLETE REVIEW</a:t>
            </a:r>
          </a:p>
        </p:txBody>
      </p:sp>
    </p:spTree>
    <p:extLst>
      <p:ext uri="{BB962C8B-B14F-4D97-AF65-F5344CB8AC3E}">
        <p14:creationId xmlns:p14="http://schemas.microsoft.com/office/powerpoint/2010/main" val="1791156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extBox 1">
            <a:extLst>
              <a:ext uri="{FF2B5EF4-FFF2-40B4-BE49-F238E27FC236}">
                <a16:creationId xmlns:a16="http://schemas.microsoft.com/office/drawing/2014/main" id="{8B255A6C-89CB-AC2A-F47B-EE19FDF6F4FD}"/>
              </a:ext>
            </a:extLst>
          </p:cNvPr>
          <p:cNvSpPr txBox="1">
            <a:spLocks noChangeArrowheads="1"/>
          </p:cNvSpPr>
          <p:nvPr/>
        </p:nvSpPr>
        <p:spPr bwMode="auto">
          <a:xfrm>
            <a:off x="2863850" y="123825"/>
            <a:ext cx="3416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32802" name="TextBox 2">
            <a:extLst>
              <a:ext uri="{FF2B5EF4-FFF2-40B4-BE49-F238E27FC236}">
                <a16:creationId xmlns:a16="http://schemas.microsoft.com/office/drawing/2014/main" id="{C5C9E67F-E244-6987-EF96-300B52ED9D78}"/>
              </a:ext>
            </a:extLst>
          </p:cNvPr>
          <p:cNvSpPr txBox="1">
            <a:spLocks noChangeArrowheads="1"/>
          </p:cNvSpPr>
          <p:nvPr/>
        </p:nvSpPr>
        <p:spPr bwMode="auto">
          <a:xfrm>
            <a:off x="368300" y="987425"/>
            <a:ext cx="8407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What is a Trademark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 mark used by a person for the </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purpose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of distinguishing that person</a:t>
            </a:r>
            <a:r>
              <a:rPr kumimoji="0" lang="en-CA"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s goods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or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services from those of others in the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marketplace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Various </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types of marks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Ordinary (word &amp; design), certification,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collective, official, distinguishing guise</a:t>
            </a:r>
          </a:p>
        </p:txBody>
      </p:sp>
    </p:spTree>
    <p:extLst>
      <p:ext uri="{BB962C8B-B14F-4D97-AF65-F5344CB8AC3E}">
        <p14:creationId xmlns:p14="http://schemas.microsoft.com/office/powerpoint/2010/main" val="35963045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itle 5">
            <a:extLst>
              <a:ext uri="{FF2B5EF4-FFF2-40B4-BE49-F238E27FC236}">
                <a16:creationId xmlns:a16="http://schemas.microsoft.com/office/drawing/2014/main" id="{689B8D2C-288E-24B1-ABB2-6876E81A8AD6}"/>
              </a:ext>
            </a:extLst>
          </p:cNvPr>
          <p:cNvSpPr>
            <a:spLocks noGrp="1" noChangeArrowheads="1"/>
          </p:cNvSpPr>
          <p:nvPr>
            <p:ph type="title"/>
          </p:nvPr>
        </p:nvSpPr>
        <p:spPr bwMode="auto">
          <a:xfrm>
            <a:off x="1485900" y="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76C5AD56-CEE8-F511-85D8-B5B1505C20F5}"/>
              </a:ext>
            </a:extLst>
          </p:cNvPr>
          <p:cNvSpPr>
            <a:spLocks noGrp="1"/>
          </p:cNvSpPr>
          <p:nvPr>
            <p:ph idx="1"/>
          </p:nvPr>
        </p:nvSpPr>
        <p:spPr>
          <a:xfrm>
            <a:off x="463550" y="865188"/>
            <a:ext cx="8496300" cy="3455987"/>
          </a:xfrm>
        </p:spPr>
        <p:txBody>
          <a:bodyPr>
            <a:normAutofit/>
          </a:bodyPr>
          <a:lstStyle/>
          <a:p>
            <a:pPr>
              <a:defRPr/>
            </a:pPr>
            <a:r>
              <a:rPr lang="en-US" b="1" dirty="0">
                <a:solidFill>
                  <a:schemeClr val="bg1"/>
                </a:solidFill>
              </a:rPr>
              <a:t>Ordinary marks</a:t>
            </a:r>
          </a:p>
          <a:p>
            <a:pPr lvl="1">
              <a:buFont typeface="Courier New" panose="02070309020205020404" pitchFamily="49" charset="0"/>
              <a:buChar char="o"/>
              <a:defRPr/>
            </a:pPr>
            <a:r>
              <a:rPr lang="en-US" sz="3200" dirty="0">
                <a:solidFill>
                  <a:schemeClr val="bg1"/>
                </a:solidFill>
              </a:rPr>
              <a:t>Distinguish the products or services of a specific firm or individual</a:t>
            </a:r>
          </a:p>
          <a:p>
            <a:pPr>
              <a:defRPr/>
            </a:pPr>
            <a:endParaRPr lang="en-US" dirty="0"/>
          </a:p>
          <a:p>
            <a:pPr>
              <a:defRPr/>
            </a:pPr>
            <a:endParaRPr lang="en-US" dirty="0"/>
          </a:p>
          <a:p>
            <a:pPr marL="0" indent="0">
              <a:buFont typeface="Arial" panose="020B0604020202020204" pitchFamily="34" charset="0"/>
              <a:buNone/>
              <a:defRPr/>
            </a:pPr>
            <a:endParaRPr lang="en-US" dirty="0"/>
          </a:p>
        </p:txBody>
      </p:sp>
      <p:sp>
        <p:nvSpPr>
          <p:cNvPr id="333827" name="Slide Number Placeholder 3">
            <a:extLst>
              <a:ext uri="{FF2B5EF4-FFF2-40B4-BE49-F238E27FC236}">
                <a16:creationId xmlns:a16="http://schemas.microsoft.com/office/drawing/2014/main" id="{6096A2F6-B0F0-0885-C2B3-00C24F84115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D29886F-C027-A547-915D-C67F766B994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33828" name="Picture 4">
            <a:extLst>
              <a:ext uri="{FF2B5EF4-FFF2-40B4-BE49-F238E27FC236}">
                <a16:creationId xmlns:a16="http://schemas.microsoft.com/office/drawing/2014/main" id="{9C18DE00-D396-9319-285C-A94098252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716213"/>
            <a:ext cx="287178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8348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09D22-1F54-BB8A-9C46-8AFF46B81165}"/>
              </a:ext>
            </a:extLst>
          </p:cNvPr>
          <p:cNvSpPr>
            <a:spLocks noGrp="1"/>
          </p:cNvSpPr>
          <p:nvPr>
            <p:ph type="title"/>
          </p:nvPr>
        </p:nvSpPr>
        <p:spPr>
          <a:xfrm>
            <a:off x="323850" y="84138"/>
            <a:ext cx="8064500" cy="641350"/>
          </a:xfrm>
        </p:spPr>
        <p:txBody>
          <a:bodyPr>
            <a:normAutofit fontScale="90000"/>
          </a:bodyPr>
          <a:lstStyle/>
          <a:p>
            <a:pPr>
              <a:defRPr/>
            </a:pPr>
            <a:r>
              <a:rPr lang="en-US" b="1" dirty="0">
                <a:solidFill>
                  <a:srgbClr val="FFFF00"/>
                </a:solidFill>
              </a:rPr>
              <a:t>Trademarks </a:t>
            </a:r>
            <a:r>
              <a:rPr lang="en-US" b="1" dirty="0">
                <a:solidFill>
                  <a:srgbClr val="FF0000"/>
                </a:solidFill>
              </a:rPr>
              <a:t>v. </a:t>
            </a:r>
            <a:r>
              <a:rPr lang="en-US" b="1" dirty="0">
                <a:solidFill>
                  <a:schemeClr val="bg1"/>
                </a:solidFill>
              </a:rPr>
              <a:t>Passing Off</a:t>
            </a:r>
            <a:r>
              <a:rPr lang="en-US" b="1" dirty="0">
                <a:solidFill>
                  <a:srgbClr val="00B0F0"/>
                </a:solidFill>
              </a:rPr>
              <a:t>*</a:t>
            </a:r>
          </a:p>
        </p:txBody>
      </p:sp>
      <p:sp>
        <p:nvSpPr>
          <p:cNvPr id="2" name="Content Placeholder 1">
            <a:extLst>
              <a:ext uri="{FF2B5EF4-FFF2-40B4-BE49-F238E27FC236}">
                <a16:creationId xmlns:a16="http://schemas.microsoft.com/office/drawing/2014/main" id="{62321126-C878-C831-9BEA-EFEFA8CADDCF}"/>
              </a:ext>
            </a:extLst>
          </p:cNvPr>
          <p:cNvSpPr>
            <a:spLocks noGrp="1"/>
          </p:cNvSpPr>
          <p:nvPr>
            <p:ph idx="1"/>
          </p:nvPr>
        </p:nvSpPr>
        <p:spPr>
          <a:xfrm>
            <a:off x="179388" y="987425"/>
            <a:ext cx="8785225" cy="4071937"/>
          </a:xfrm>
        </p:spPr>
        <p:txBody>
          <a:bodyPr>
            <a:noAutofit/>
          </a:bodyPr>
          <a:lstStyle/>
          <a:p>
            <a:pPr marL="0" indent="0">
              <a:buFont typeface="Arial" panose="020B0604020202020204" pitchFamily="34" charset="0"/>
              <a:buNone/>
              <a:defRPr/>
            </a:pPr>
            <a:r>
              <a:rPr lang="en-US" sz="2300" dirty="0">
                <a:solidFill>
                  <a:srgbClr val="FFFF00"/>
                </a:solidFill>
              </a:rPr>
              <a:t>Why would you want to register your TM</a:t>
            </a:r>
            <a:r>
              <a:rPr lang="en-US" sz="2300" dirty="0">
                <a:solidFill>
                  <a:srgbClr val="FF0000"/>
                </a:solidFill>
              </a:rPr>
              <a:t>? </a:t>
            </a:r>
          </a:p>
          <a:p>
            <a:pPr marL="0" indent="0">
              <a:buFont typeface="Arial" panose="020B0604020202020204" pitchFamily="34" charset="0"/>
              <a:buNone/>
              <a:defRPr/>
            </a:pPr>
            <a:r>
              <a:rPr lang="en-US" sz="2300" dirty="0">
                <a:solidFill>
                  <a:srgbClr val="FFFF00"/>
                </a:solidFill>
              </a:rPr>
              <a:t>Why not just rely on passing off</a:t>
            </a:r>
            <a:r>
              <a:rPr lang="en-US" sz="2300" dirty="0">
                <a:solidFill>
                  <a:srgbClr val="FF0000"/>
                </a:solidFill>
              </a:rPr>
              <a:t>?</a:t>
            </a:r>
          </a:p>
          <a:p>
            <a:pPr>
              <a:defRPr/>
            </a:pPr>
            <a:r>
              <a:rPr lang="en-US" sz="2300" dirty="0">
                <a:solidFill>
                  <a:schemeClr val="bg1"/>
                </a:solidFill>
              </a:rPr>
              <a:t>TM </a:t>
            </a:r>
            <a:r>
              <a:rPr lang="en-US" sz="2300" dirty="0">
                <a:solidFill>
                  <a:srgbClr val="FF0000"/>
                </a:solidFill>
              </a:rPr>
              <a:t>= </a:t>
            </a:r>
            <a:r>
              <a:rPr lang="en-US" sz="2300" dirty="0">
                <a:solidFill>
                  <a:srgbClr val="FFFF00"/>
                </a:solidFill>
              </a:rPr>
              <a:t>no proof of goodwill required</a:t>
            </a:r>
            <a:r>
              <a:rPr lang="en-US" sz="2300" dirty="0">
                <a:solidFill>
                  <a:schemeClr val="bg1"/>
                </a:solidFill>
              </a:rPr>
              <a:t>. </a:t>
            </a:r>
            <a:r>
              <a:rPr lang="en-US" sz="2300" dirty="0">
                <a:solidFill>
                  <a:srgbClr val="FF0000"/>
                </a:solidFill>
              </a:rPr>
              <a:t>Only proof of  use</a:t>
            </a:r>
            <a:r>
              <a:rPr lang="en-US" sz="2300" dirty="0">
                <a:solidFill>
                  <a:schemeClr val="bg1"/>
                </a:solidFill>
              </a:rPr>
              <a:t>.</a:t>
            </a:r>
          </a:p>
          <a:p>
            <a:pPr>
              <a:defRPr/>
            </a:pPr>
            <a:r>
              <a:rPr lang="en-CA" sz="2300" dirty="0">
                <a:solidFill>
                  <a:schemeClr val="bg1"/>
                </a:solidFill>
              </a:rPr>
              <a:t>Registration of a mark provides </a:t>
            </a:r>
            <a:r>
              <a:rPr lang="en-CA" sz="2300" dirty="0">
                <a:solidFill>
                  <a:srgbClr val="FF0000"/>
                </a:solidFill>
              </a:rPr>
              <a:t>nati</a:t>
            </a:r>
            <a:r>
              <a:rPr lang="en-CA" sz="2300" dirty="0">
                <a:solidFill>
                  <a:schemeClr val="bg1"/>
                </a:solidFill>
              </a:rPr>
              <a:t>ona</a:t>
            </a:r>
            <a:r>
              <a:rPr lang="en-CA" sz="2300" dirty="0">
                <a:solidFill>
                  <a:srgbClr val="FF0000"/>
                </a:solidFill>
              </a:rPr>
              <a:t>l</a:t>
            </a:r>
            <a:r>
              <a:rPr lang="en-CA" sz="2300" dirty="0">
                <a:solidFill>
                  <a:srgbClr val="FFFF00"/>
                </a:solidFill>
              </a:rPr>
              <a:t> </a:t>
            </a:r>
            <a:r>
              <a:rPr lang="en-CA" sz="2300" dirty="0">
                <a:solidFill>
                  <a:srgbClr val="FF0000"/>
                </a:solidFill>
              </a:rPr>
              <a:t>p</a:t>
            </a:r>
            <a:r>
              <a:rPr lang="en-CA" sz="2300" dirty="0">
                <a:solidFill>
                  <a:schemeClr val="bg1"/>
                </a:solidFill>
              </a:rPr>
              <a:t>rotec</a:t>
            </a:r>
            <a:r>
              <a:rPr lang="en-CA" sz="2300" dirty="0">
                <a:solidFill>
                  <a:srgbClr val="FF0000"/>
                </a:solidFill>
              </a:rPr>
              <a:t>tion</a:t>
            </a:r>
          </a:p>
          <a:p>
            <a:pPr>
              <a:defRPr/>
            </a:pPr>
            <a:r>
              <a:rPr lang="en-CA" sz="2300" dirty="0">
                <a:solidFill>
                  <a:schemeClr val="bg1"/>
                </a:solidFill>
              </a:rPr>
              <a:t>Registered marks are </a:t>
            </a:r>
            <a:r>
              <a:rPr lang="en-CA" sz="2300" dirty="0">
                <a:solidFill>
                  <a:srgbClr val="FFFF00"/>
                </a:solidFill>
              </a:rPr>
              <a:t>presumed valid </a:t>
            </a:r>
            <a:r>
              <a:rPr lang="en-CA" sz="2300" dirty="0">
                <a:solidFill>
                  <a:schemeClr val="bg1"/>
                </a:solidFill>
              </a:rPr>
              <a:t>for Canada for all the wares and services for which they are registered. </a:t>
            </a:r>
          </a:p>
          <a:p>
            <a:pPr>
              <a:defRPr/>
            </a:pPr>
            <a:r>
              <a:rPr lang="en-CA" sz="2300" dirty="0">
                <a:solidFill>
                  <a:srgbClr val="00B0F0"/>
                </a:solidFill>
              </a:rPr>
              <a:t>s. </a:t>
            </a:r>
            <a:r>
              <a:rPr lang="en-CA" sz="2300" dirty="0">
                <a:solidFill>
                  <a:schemeClr val="bg1"/>
                </a:solidFill>
              </a:rPr>
              <a:t>22 </a:t>
            </a:r>
            <a:r>
              <a:rPr lang="en-CA" sz="2300" dirty="0">
                <a:solidFill>
                  <a:srgbClr val="00B0F0"/>
                </a:solidFill>
              </a:rPr>
              <a:t>of the </a:t>
            </a:r>
            <a:r>
              <a:rPr lang="en-CA" sz="2300" dirty="0">
                <a:solidFill>
                  <a:schemeClr val="bg1"/>
                </a:solidFill>
              </a:rPr>
              <a:t>TMA </a:t>
            </a:r>
            <a:r>
              <a:rPr lang="en-CA" sz="2300" dirty="0">
                <a:solidFill>
                  <a:srgbClr val="00B0F0"/>
                </a:solidFill>
              </a:rPr>
              <a:t>protects </a:t>
            </a:r>
            <a:r>
              <a:rPr lang="en-CA" sz="2300" dirty="0">
                <a:solidFill>
                  <a:schemeClr val="bg1"/>
                </a:solidFill>
              </a:rPr>
              <a:t>against </a:t>
            </a:r>
            <a:r>
              <a:rPr lang="en-CA" sz="2300" dirty="0">
                <a:solidFill>
                  <a:srgbClr val="00B0F0"/>
                </a:solidFill>
              </a:rPr>
              <a:t>mark</a:t>
            </a:r>
            <a:r>
              <a:rPr lang="en-CA" sz="2300" dirty="0">
                <a:solidFill>
                  <a:schemeClr val="bg1">
                    <a:lumMod val="50000"/>
                  </a:schemeClr>
                </a:solidFill>
              </a:rPr>
              <a:t> </a:t>
            </a:r>
            <a:r>
              <a:rPr lang="en-CA" sz="2300" dirty="0">
                <a:solidFill>
                  <a:schemeClr val="bg1"/>
                </a:solidFill>
              </a:rPr>
              <a:t>dilution</a:t>
            </a:r>
            <a:r>
              <a:rPr lang="en-CA" sz="2300" dirty="0">
                <a:solidFill>
                  <a:schemeClr val="bg1">
                    <a:lumMod val="50000"/>
                  </a:schemeClr>
                </a:solidFill>
              </a:rPr>
              <a:t>.</a:t>
            </a:r>
          </a:p>
          <a:p>
            <a:pPr>
              <a:defRPr/>
            </a:pPr>
            <a:r>
              <a:rPr lang="en-CA" sz="2300" dirty="0">
                <a:solidFill>
                  <a:srgbClr val="FF0000"/>
                </a:solidFill>
              </a:rPr>
              <a:t>In situations where a mark is deemed invalid, a passing off action might still succeed. </a:t>
            </a:r>
          </a:p>
          <a:p>
            <a:pPr marL="0" indent="0">
              <a:buNone/>
              <a:defRPr/>
            </a:pPr>
            <a:r>
              <a:rPr lang="en-CA" sz="2300" dirty="0">
                <a:solidFill>
                  <a:srgbClr val="00B0F0"/>
                </a:solidFill>
              </a:rPr>
              <a:t>                                                               </a:t>
            </a:r>
            <a:r>
              <a:rPr lang="en-CA" sz="1800" dirty="0">
                <a:solidFill>
                  <a:srgbClr val="00B0F0"/>
                </a:solidFill>
                <a:latin typeface="Apple Chancery" panose="03020702040506060504" pitchFamily="66" charset="-79"/>
                <a:cs typeface="Apple Chancery" panose="03020702040506060504" pitchFamily="66" charset="-79"/>
              </a:rPr>
              <a:t> * </a:t>
            </a:r>
            <a:r>
              <a:rPr lang="en-CA" sz="1800" dirty="0">
                <a:solidFill>
                  <a:schemeClr val="bg1"/>
                </a:solidFill>
                <a:latin typeface="Apple Chancery" panose="03020702040506060504" pitchFamily="66" charset="-79"/>
                <a:cs typeface="Apple Chancery" panose="03020702040506060504" pitchFamily="66" charset="-79"/>
              </a:rPr>
              <a:t>You will see this slide again later</a:t>
            </a:r>
            <a:endParaRPr lang="en-US" sz="1800" dirty="0">
              <a:solidFill>
                <a:schemeClr val="bg1"/>
              </a:solidFill>
              <a:latin typeface="Apple Chancery" panose="03020702040506060504" pitchFamily="66" charset="-79"/>
              <a:cs typeface="Apple Chancery" panose="03020702040506060504" pitchFamily="66" charset="-79"/>
            </a:endParaRPr>
          </a:p>
        </p:txBody>
      </p:sp>
      <p:sp>
        <p:nvSpPr>
          <p:cNvPr id="273411" name="Slide Number Placeholder 3">
            <a:extLst>
              <a:ext uri="{FF2B5EF4-FFF2-40B4-BE49-F238E27FC236}">
                <a16:creationId xmlns:a16="http://schemas.microsoft.com/office/drawing/2014/main" id="{2BF5FEFA-CCB7-9489-7699-0A2FBB98F5A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2D111B-9658-C145-9EF1-77F9B70D40C3}" type="slidenum">
              <a:rPr lang="en-US" altLang="en-US" smtClean="0"/>
              <a:pPr/>
              <a:t>66</a:t>
            </a:fld>
            <a:endParaRPr lang="en-US" altLang="en-US"/>
          </a:p>
        </p:txBody>
      </p:sp>
    </p:spTree>
    <p:extLst>
      <p:ext uri="{BB962C8B-B14F-4D97-AF65-F5344CB8AC3E}">
        <p14:creationId xmlns:p14="http://schemas.microsoft.com/office/powerpoint/2010/main" val="1369159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extBox 2">
            <a:extLst>
              <a:ext uri="{FF2B5EF4-FFF2-40B4-BE49-F238E27FC236}">
                <a16:creationId xmlns:a16="http://schemas.microsoft.com/office/drawing/2014/main" id="{2D193B59-AEDF-51E8-D76F-17F4658AA2AC}"/>
              </a:ext>
            </a:extLst>
          </p:cNvPr>
          <p:cNvSpPr txBox="1">
            <a:spLocks noChangeArrowheads="1"/>
          </p:cNvSpPr>
          <p:nvPr/>
        </p:nvSpPr>
        <p:spPr bwMode="auto">
          <a:xfrm>
            <a:off x="358775" y="1049338"/>
            <a:ext cx="84264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Certification marks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Identify wares or services </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which meet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defined standards</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Can be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used by anyone who complies with the standards</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defined by the owner of the certification mark; </a:t>
            </a:r>
            <a:r>
              <a:rPr kumimoji="0" lang="en-US" altLang="en-US" sz="2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and</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who is licensed </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by the owner</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Owned by one person but licensed to others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Defined in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s. 2 of the TMA</a:t>
            </a:r>
          </a:p>
        </p:txBody>
      </p:sp>
      <p:sp>
        <p:nvSpPr>
          <p:cNvPr id="336898" name="TextBox 4">
            <a:extLst>
              <a:ext uri="{FF2B5EF4-FFF2-40B4-BE49-F238E27FC236}">
                <a16:creationId xmlns:a16="http://schemas.microsoft.com/office/drawing/2014/main" id="{4A7AEB54-3946-4C89-C86B-195BE8F8A2D5}"/>
              </a:ext>
            </a:extLst>
          </p:cNvPr>
          <p:cNvSpPr txBox="1">
            <a:spLocks noChangeArrowheads="1"/>
          </p:cNvSpPr>
          <p:nvPr/>
        </p:nvSpPr>
        <p:spPr bwMode="auto">
          <a:xfrm>
            <a:off x="2286000" y="123825"/>
            <a:ext cx="4572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2585982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56554B-D921-D6B3-49E1-70D13922C037}"/>
              </a:ext>
            </a:extLst>
          </p:cNvPr>
          <p:cNvSpPr>
            <a:spLocks noGrp="1"/>
          </p:cNvSpPr>
          <p:nvPr>
            <p:ph type="title"/>
          </p:nvPr>
        </p:nvSpPr>
        <p:spPr>
          <a:xfrm>
            <a:off x="1485900" y="98425"/>
            <a:ext cx="6172200" cy="646113"/>
          </a:xfrm>
        </p:spPr>
        <p:txBody>
          <a:bodyPr>
            <a:normAutofit fontScale="90000"/>
          </a:bodyPr>
          <a:lstStyle/>
          <a:p>
            <a:pPr>
              <a:defRPr/>
            </a:pPr>
            <a:r>
              <a:rPr lang="en-US" b="1" dirty="0">
                <a:solidFill>
                  <a:srgbClr val="FFFF00"/>
                </a:solidFill>
              </a:rPr>
              <a:t>Trademarks	</a:t>
            </a:r>
          </a:p>
        </p:txBody>
      </p:sp>
      <p:sp>
        <p:nvSpPr>
          <p:cNvPr id="339970" name="Content Placeholder 1">
            <a:extLst>
              <a:ext uri="{FF2B5EF4-FFF2-40B4-BE49-F238E27FC236}">
                <a16:creationId xmlns:a16="http://schemas.microsoft.com/office/drawing/2014/main" id="{1DDD3B7A-3BFB-6A7E-4D19-FD5AFC9A260F}"/>
              </a:ext>
            </a:extLst>
          </p:cNvPr>
          <p:cNvSpPr>
            <a:spLocks noGrp="1" noChangeArrowheads="1"/>
          </p:cNvSpPr>
          <p:nvPr>
            <p:ph idx="1"/>
          </p:nvPr>
        </p:nvSpPr>
        <p:spPr bwMode="auto">
          <a:xfrm>
            <a:off x="215900" y="1076325"/>
            <a:ext cx="8712200" cy="3656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FFFF00"/>
                </a:solidFill>
              </a:rPr>
              <a:t>Collective marks</a:t>
            </a:r>
          </a:p>
          <a:p>
            <a:pPr lvl="1">
              <a:buFont typeface="Courier New" panose="02070309020205020404" pitchFamily="49" charset="0"/>
              <a:buChar char="o"/>
            </a:pPr>
            <a:r>
              <a:rPr lang="en-US" altLang="en-US" sz="2400">
                <a:solidFill>
                  <a:srgbClr val="FFFF00"/>
                </a:solidFill>
              </a:rPr>
              <a:t>Signs that distinguish </a:t>
            </a:r>
            <a:r>
              <a:rPr lang="en-US" altLang="en-US" sz="2400">
                <a:solidFill>
                  <a:schemeClr val="bg1"/>
                </a:solidFill>
              </a:rPr>
              <a:t>the geographical origin, material, mode of manufacture or other common characteristics of goods or services of enterprises using the collective mark</a:t>
            </a:r>
          </a:p>
          <a:p>
            <a:pPr lvl="1">
              <a:buFont typeface="Courier New" panose="02070309020205020404" pitchFamily="49" charset="0"/>
              <a:buChar char="o"/>
            </a:pPr>
            <a:r>
              <a:rPr lang="en-US" altLang="en-US" sz="2400">
                <a:solidFill>
                  <a:schemeClr val="bg1"/>
                </a:solidFill>
              </a:rPr>
              <a:t>Function: </a:t>
            </a:r>
            <a:r>
              <a:rPr lang="en-US" altLang="en-US" sz="2400">
                <a:solidFill>
                  <a:srgbClr val="FFFF00"/>
                </a:solidFill>
              </a:rPr>
              <a:t>inform public about certain features </a:t>
            </a:r>
            <a:r>
              <a:rPr lang="en-US" altLang="en-US" sz="2400">
                <a:solidFill>
                  <a:schemeClr val="bg1"/>
                </a:solidFill>
              </a:rPr>
              <a:t>of the product</a:t>
            </a:r>
          </a:p>
          <a:p>
            <a:pPr lvl="1">
              <a:buFont typeface="Courier New" panose="02070309020205020404" pitchFamily="49" charset="0"/>
              <a:buChar char="o"/>
            </a:pPr>
            <a:r>
              <a:rPr lang="en-US" altLang="en-US" sz="2400">
                <a:solidFill>
                  <a:srgbClr val="FFFF00"/>
                </a:solidFill>
              </a:rPr>
              <a:t>Owned by an entity</a:t>
            </a:r>
            <a:r>
              <a:rPr lang="en-US" altLang="en-US" sz="2400">
                <a:solidFill>
                  <a:schemeClr val="bg1"/>
                </a:solidFill>
              </a:rPr>
              <a:t>; </a:t>
            </a:r>
            <a:r>
              <a:rPr lang="en-US" altLang="en-US" sz="2400">
                <a:solidFill>
                  <a:srgbClr val="FFFF00"/>
                </a:solidFill>
              </a:rPr>
              <a:t>members </a:t>
            </a:r>
            <a:r>
              <a:rPr lang="en-US" altLang="en-US" sz="2400">
                <a:solidFill>
                  <a:schemeClr val="bg1"/>
                </a:solidFill>
              </a:rPr>
              <a:t>of this entity are </a:t>
            </a:r>
            <a:r>
              <a:rPr lang="en-US" altLang="en-US" sz="2400">
                <a:solidFill>
                  <a:srgbClr val="FFFF00"/>
                </a:solidFill>
              </a:rPr>
              <a:t>entitled to use </a:t>
            </a:r>
            <a:r>
              <a:rPr lang="en-US" altLang="en-US" sz="2400">
                <a:solidFill>
                  <a:schemeClr val="bg1"/>
                </a:solidFill>
              </a:rPr>
              <a:t>the mark.</a:t>
            </a:r>
          </a:p>
        </p:txBody>
      </p:sp>
      <p:sp>
        <p:nvSpPr>
          <p:cNvPr id="339971" name="Slide Number Placeholder 3">
            <a:extLst>
              <a:ext uri="{FF2B5EF4-FFF2-40B4-BE49-F238E27FC236}">
                <a16:creationId xmlns:a16="http://schemas.microsoft.com/office/drawing/2014/main" id="{F87720B6-A920-2F53-DEFE-4AAB7E57B75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0B6B8CD5-7FCF-D24C-8BC3-FCDD4DA20A0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39972" name="Picture 2">
            <a:extLst>
              <a:ext uri="{FF2B5EF4-FFF2-40B4-BE49-F238E27FC236}">
                <a16:creationId xmlns:a16="http://schemas.microsoft.com/office/drawing/2014/main" id="{98FD5022-0710-D174-E9A3-C3700129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156075"/>
            <a:ext cx="790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260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TextBox 2">
            <a:extLst>
              <a:ext uri="{FF2B5EF4-FFF2-40B4-BE49-F238E27FC236}">
                <a16:creationId xmlns:a16="http://schemas.microsoft.com/office/drawing/2014/main" id="{F18545D4-1480-C268-38B1-168B410D853C}"/>
              </a:ext>
            </a:extLst>
          </p:cNvPr>
          <p:cNvSpPr txBox="1">
            <a:spLocks noChangeArrowheads="1"/>
          </p:cNvSpPr>
          <p:nvPr/>
        </p:nvSpPr>
        <p:spPr bwMode="auto">
          <a:xfrm>
            <a:off x="179388" y="1203325"/>
            <a:ext cx="86407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571500" marR="0" lvl="0" indent="-5715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purely functional design may not be the basis of a TM</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registered or unregistered</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See </a:t>
            </a:r>
            <a:r>
              <a:rPr kumimoji="0" lang="en-US" altLang="en-US" sz="36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Kirkbi v. Ritvik</a:t>
            </a:r>
            <a:r>
              <a:rPr kumimoji="0" lang="en-US" altLang="en-US" sz="3600" b="0" i="0"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 </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(SCC)</a:t>
            </a:r>
          </a:p>
        </p:txBody>
      </p:sp>
      <p:sp>
        <p:nvSpPr>
          <p:cNvPr id="342018" name="TextBox 3">
            <a:extLst>
              <a:ext uri="{FF2B5EF4-FFF2-40B4-BE49-F238E27FC236}">
                <a16:creationId xmlns:a16="http://schemas.microsoft.com/office/drawing/2014/main" id="{199D8341-04D1-09D0-0D4F-A7038843EC13}"/>
              </a:ext>
            </a:extLst>
          </p:cNvPr>
          <p:cNvSpPr txBox="1">
            <a:spLocks noChangeArrowheads="1"/>
          </p:cNvSpPr>
          <p:nvPr/>
        </p:nvSpPr>
        <p:spPr bwMode="auto">
          <a:xfrm>
            <a:off x="2863850" y="195263"/>
            <a:ext cx="34163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42019" name="Picture 4">
            <a:extLst>
              <a:ext uri="{FF2B5EF4-FFF2-40B4-BE49-F238E27FC236}">
                <a16:creationId xmlns:a16="http://schemas.microsoft.com/office/drawing/2014/main" id="{1DDA202E-41EA-2416-D066-596925506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050" y="3724275"/>
            <a:ext cx="17399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61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etter to a law student&#10;&#10;Description automatically generated with medium confidence">
            <a:extLst>
              <a:ext uri="{FF2B5EF4-FFF2-40B4-BE49-F238E27FC236}">
                <a16:creationId xmlns:a16="http://schemas.microsoft.com/office/drawing/2014/main" id="{10D1D29E-63D0-594C-C559-D9C033E0F1CF}"/>
              </a:ext>
            </a:extLst>
          </p:cNvPr>
          <p:cNvPicPr>
            <a:picLocks noChangeAspect="1"/>
          </p:cNvPicPr>
          <p:nvPr/>
        </p:nvPicPr>
        <p:blipFill>
          <a:blip r:embed="rId2"/>
          <a:stretch>
            <a:fillRect/>
          </a:stretch>
        </p:blipFill>
        <p:spPr>
          <a:xfrm>
            <a:off x="1215337" y="276482"/>
            <a:ext cx="6713326" cy="4590535"/>
          </a:xfrm>
          <a:prstGeom prst="rect">
            <a:avLst/>
          </a:prstGeom>
          <a:solidFill>
            <a:schemeClr val="tx1"/>
          </a:solidFill>
        </p:spPr>
      </p:pic>
    </p:spTree>
    <p:extLst>
      <p:ext uri="{BB962C8B-B14F-4D97-AF65-F5344CB8AC3E}">
        <p14:creationId xmlns:p14="http://schemas.microsoft.com/office/powerpoint/2010/main" val="10311839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TextBox 2">
            <a:extLst>
              <a:ext uri="{FF2B5EF4-FFF2-40B4-BE49-F238E27FC236}">
                <a16:creationId xmlns:a16="http://schemas.microsoft.com/office/drawing/2014/main" id="{B15DEF9E-620F-DAB7-D2F6-46BFBACD3834}"/>
              </a:ext>
            </a:extLst>
          </p:cNvPr>
          <p:cNvSpPr txBox="1">
            <a:spLocks noChangeArrowheads="1"/>
          </p:cNvSpPr>
          <p:nvPr/>
        </p:nvSpPr>
        <p:spPr bwMode="auto">
          <a:xfrm>
            <a:off x="1376363" y="195263"/>
            <a:ext cx="63912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Old Concept of </a:t>
            </a:r>
            <a:r>
              <a:rPr kumimoji="0" lang="en-US" altLang="en-US" sz="44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Marks</a:t>
            </a:r>
            <a:endParaRPr kumimoji="0" lang="en-US" altLang="en-US" sz="4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endParaRPr>
          </a:p>
        </p:txBody>
      </p:sp>
      <p:sp>
        <p:nvSpPr>
          <p:cNvPr id="343042" name="TextBox 4">
            <a:extLst>
              <a:ext uri="{FF2B5EF4-FFF2-40B4-BE49-F238E27FC236}">
                <a16:creationId xmlns:a16="http://schemas.microsoft.com/office/drawing/2014/main" id="{CAE8172F-6360-EE1C-89EE-02169DB3474B}"/>
              </a:ext>
            </a:extLst>
          </p:cNvPr>
          <p:cNvSpPr txBox="1">
            <a:spLocks noChangeArrowheads="1"/>
          </p:cNvSpPr>
          <p:nvPr/>
        </p:nvSpPr>
        <p:spPr bwMode="auto">
          <a:xfrm>
            <a:off x="358775" y="1203325"/>
            <a:ext cx="84264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Ordinary marks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S. 2: definition of trade-mark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 part</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t>
            </a:r>
            <a:r>
              <a:rPr kumimoji="0" lang="en-US" altLang="en-US" sz="2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CA"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 </a:t>
            </a:r>
            <a:r>
              <a:rPr kumimoji="0" lang="en-CA" altLang="en-US" sz="2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 mark </a:t>
            </a:r>
            <a:r>
              <a:rPr kumimoji="0" lang="en-CA"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that is </a:t>
            </a:r>
            <a:r>
              <a:rPr kumimoji="0" lang="en-CA"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used </a:t>
            </a:r>
            <a:r>
              <a:rPr kumimoji="0" lang="en-CA"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by a person for the purpose of </a:t>
            </a:r>
            <a:r>
              <a:rPr kumimoji="0" lang="en-CA"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distinguishing</a:t>
            </a:r>
            <a:r>
              <a:rPr kumimoji="0" lang="en-CA"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or so as to distinguish goods or services manufactured, sold, leased, hired or performed by him </a:t>
            </a:r>
            <a:r>
              <a:rPr kumimoji="0" lang="en-CA"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from those </a:t>
            </a:r>
            <a:r>
              <a:rPr kumimoji="0" lang="en-CA"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manufactured, sold, leased, hired or performed by others.</a:t>
            </a:r>
          </a:p>
        </p:txBody>
      </p:sp>
    </p:spTree>
    <p:extLst>
      <p:ext uri="{BB962C8B-B14F-4D97-AF65-F5344CB8AC3E}">
        <p14:creationId xmlns:p14="http://schemas.microsoft.com/office/powerpoint/2010/main" val="462733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A7B56-FBE4-5EAB-57E3-C8473E3E6591}"/>
              </a:ext>
            </a:extLst>
          </p:cNvPr>
          <p:cNvSpPr>
            <a:spLocks noGrp="1"/>
          </p:cNvSpPr>
          <p:nvPr>
            <p:ph type="title"/>
          </p:nvPr>
        </p:nvSpPr>
        <p:spPr>
          <a:xfrm>
            <a:off x="1485900" y="117475"/>
            <a:ext cx="6172200" cy="57785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B03CBD96-2567-589E-DCF9-4C1D20BDC803}"/>
              </a:ext>
            </a:extLst>
          </p:cNvPr>
          <p:cNvSpPr>
            <a:spLocks noGrp="1"/>
          </p:cNvSpPr>
          <p:nvPr>
            <p:ph idx="1"/>
          </p:nvPr>
        </p:nvSpPr>
        <p:spPr>
          <a:xfrm>
            <a:off x="503238" y="1131888"/>
            <a:ext cx="8137525" cy="3617912"/>
          </a:xfrm>
          <a:solidFill>
            <a:srgbClr val="0070C0"/>
          </a:solidFill>
        </p:spPr>
        <p:txBody>
          <a:bodyPr>
            <a:normAutofit lnSpcReduction="10000"/>
          </a:bodyPr>
          <a:lstStyle/>
          <a:p>
            <a:pPr marL="0" indent="0">
              <a:buFont typeface="Arial" panose="020B0604020202020204" pitchFamily="34" charset="0"/>
              <a:buNone/>
              <a:defRPr/>
            </a:pPr>
            <a:r>
              <a:rPr lang="en-US" sz="2100" b="1" dirty="0">
                <a:solidFill>
                  <a:srgbClr val="FFFF00"/>
                </a:solidFill>
              </a:rPr>
              <a:t>Ordinary marks</a:t>
            </a:r>
          </a:p>
          <a:p>
            <a:pPr>
              <a:defRPr/>
            </a:pPr>
            <a:r>
              <a:rPr lang="en-CA" sz="2100" dirty="0">
                <a:solidFill>
                  <a:schemeClr val="bg1"/>
                </a:solidFill>
              </a:rPr>
              <a:t>Amended definition (2014 - in effect 2019):</a:t>
            </a:r>
          </a:p>
          <a:p>
            <a:pPr lvl="1">
              <a:buFont typeface="Courier New" panose="02070309020205020404" pitchFamily="49" charset="0"/>
              <a:buChar char="o"/>
              <a:defRPr/>
            </a:pPr>
            <a:r>
              <a:rPr lang="en-CA" sz="2100" dirty="0">
                <a:solidFill>
                  <a:srgbClr val="FF0000"/>
                </a:solidFill>
              </a:rPr>
              <a:t>TM</a:t>
            </a:r>
            <a:r>
              <a:rPr lang="en-CA" sz="2100" dirty="0">
                <a:solidFill>
                  <a:schemeClr val="bg1"/>
                </a:solidFill>
              </a:rPr>
              <a:t>: A </a:t>
            </a:r>
            <a:r>
              <a:rPr lang="en-CA" sz="2100" dirty="0">
                <a:solidFill>
                  <a:srgbClr val="FFFF00"/>
                </a:solidFill>
              </a:rPr>
              <a:t>sign</a:t>
            </a:r>
            <a:r>
              <a:rPr lang="en-CA" sz="2100" dirty="0">
                <a:solidFill>
                  <a:schemeClr val="bg1"/>
                </a:solidFill>
              </a:rPr>
              <a:t> or combination of signs that is used or proposed to be used by a person </a:t>
            </a:r>
            <a:r>
              <a:rPr lang="en-CA" sz="2100" dirty="0">
                <a:solidFill>
                  <a:srgbClr val="FFFF00"/>
                </a:solidFill>
              </a:rPr>
              <a:t>for the purpose of distinguishing </a:t>
            </a:r>
            <a:r>
              <a:rPr lang="en-CA" sz="2100" dirty="0">
                <a:solidFill>
                  <a:schemeClr val="bg1"/>
                </a:solidFill>
              </a:rPr>
              <a:t>or so as to distinguish </a:t>
            </a:r>
            <a:r>
              <a:rPr lang="en-CA" sz="2100" dirty="0">
                <a:solidFill>
                  <a:srgbClr val="FFFF00"/>
                </a:solidFill>
              </a:rPr>
              <a:t>their goods </a:t>
            </a:r>
            <a:r>
              <a:rPr lang="en-CA" sz="2100" dirty="0">
                <a:solidFill>
                  <a:schemeClr val="bg1"/>
                </a:solidFill>
              </a:rPr>
              <a:t>and services from those of others.</a:t>
            </a:r>
            <a:r>
              <a:rPr lang="en-US" sz="2100" dirty="0">
                <a:solidFill>
                  <a:schemeClr val="bg1"/>
                </a:solidFill>
              </a:rPr>
              <a:t> </a:t>
            </a:r>
          </a:p>
          <a:p>
            <a:pPr lvl="1">
              <a:buFont typeface="Courier New" panose="02070309020205020404" pitchFamily="49" charset="0"/>
              <a:buChar char="o"/>
              <a:defRPr/>
            </a:pPr>
            <a:r>
              <a:rPr lang="en-US" sz="2100" dirty="0">
                <a:solidFill>
                  <a:srgbClr val="FF0000"/>
                </a:solidFill>
              </a:rPr>
              <a:t>Sign</a:t>
            </a:r>
            <a:r>
              <a:rPr lang="en-US" sz="2100" dirty="0">
                <a:solidFill>
                  <a:schemeClr val="bg1"/>
                </a:solidFill>
              </a:rPr>
              <a:t>: Includes a </a:t>
            </a:r>
            <a:r>
              <a:rPr lang="en-US" sz="2100" dirty="0">
                <a:solidFill>
                  <a:srgbClr val="00B0F0"/>
                </a:solidFill>
              </a:rPr>
              <a:t>word</a:t>
            </a:r>
            <a:r>
              <a:rPr lang="en-US" sz="2100" dirty="0">
                <a:solidFill>
                  <a:schemeClr val="bg1"/>
                </a:solidFill>
              </a:rPr>
              <a:t>, a personal name, a design, a letter, a numeral, a colour, a figurative element, a </a:t>
            </a:r>
            <a:r>
              <a:rPr lang="en-US" sz="2100" dirty="0">
                <a:solidFill>
                  <a:srgbClr val="FFFF00"/>
                </a:solidFill>
              </a:rPr>
              <a:t>three-dimensional shape</a:t>
            </a:r>
            <a:r>
              <a:rPr lang="en-US" sz="2100" dirty="0">
                <a:solidFill>
                  <a:schemeClr val="bg1"/>
                </a:solidFill>
              </a:rPr>
              <a:t>, a </a:t>
            </a:r>
            <a:r>
              <a:rPr lang="en-US" sz="2100" dirty="0">
                <a:solidFill>
                  <a:srgbClr val="FFFF00"/>
                </a:solidFill>
              </a:rPr>
              <a:t>hologram</a:t>
            </a:r>
            <a:r>
              <a:rPr lang="en-US" sz="2100" dirty="0">
                <a:solidFill>
                  <a:schemeClr val="bg1"/>
                </a:solidFill>
              </a:rPr>
              <a:t>, a </a:t>
            </a:r>
            <a:r>
              <a:rPr lang="en-US" sz="2100" dirty="0">
                <a:solidFill>
                  <a:srgbClr val="FFFF00"/>
                </a:solidFill>
              </a:rPr>
              <a:t>moving image</a:t>
            </a:r>
            <a:r>
              <a:rPr lang="en-US" sz="2100" dirty="0">
                <a:solidFill>
                  <a:schemeClr val="bg1"/>
                </a:solidFill>
              </a:rPr>
              <a:t>, a mode of packaging goods, a </a:t>
            </a:r>
            <a:r>
              <a:rPr lang="en-US" sz="2100" dirty="0">
                <a:solidFill>
                  <a:srgbClr val="FFFF00"/>
                </a:solidFill>
              </a:rPr>
              <a:t>sound</a:t>
            </a:r>
            <a:r>
              <a:rPr lang="en-US" sz="2100" dirty="0">
                <a:solidFill>
                  <a:schemeClr val="bg1"/>
                </a:solidFill>
              </a:rPr>
              <a:t>, a </a:t>
            </a:r>
            <a:r>
              <a:rPr lang="en-US" sz="2100" dirty="0">
                <a:solidFill>
                  <a:srgbClr val="FFFF00"/>
                </a:solidFill>
              </a:rPr>
              <a:t>scent</a:t>
            </a:r>
            <a:r>
              <a:rPr lang="en-US" sz="2100" dirty="0">
                <a:solidFill>
                  <a:schemeClr val="bg1"/>
                </a:solidFill>
              </a:rPr>
              <a:t>, a </a:t>
            </a:r>
            <a:r>
              <a:rPr lang="en-US" sz="2100" dirty="0">
                <a:solidFill>
                  <a:srgbClr val="FFFF00"/>
                </a:solidFill>
              </a:rPr>
              <a:t>taste</a:t>
            </a:r>
            <a:r>
              <a:rPr lang="en-US" sz="2100" dirty="0">
                <a:solidFill>
                  <a:schemeClr val="bg1"/>
                </a:solidFill>
              </a:rPr>
              <a:t>, a </a:t>
            </a:r>
            <a:r>
              <a:rPr lang="en-US" sz="2100" dirty="0">
                <a:solidFill>
                  <a:srgbClr val="FFFF00"/>
                </a:solidFill>
              </a:rPr>
              <a:t>texture</a:t>
            </a:r>
            <a:r>
              <a:rPr lang="en-US" sz="2100" dirty="0">
                <a:solidFill>
                  <a:schemeClr val="bg1"/>
                </a:solidFill>
              </a:rPr>
              <a:t>, and the positioning of a sign</a:t>
            </a:r>
            <a:r>
              <a:rPr lang="en-US" sz="1800" dirty="0">
                <a:solidFill>
                  <a:schemeClr val="bg1"/>
                </a:solidFill>
              </a:rPr>
              <a:t>.</a:t>
            </a:r>
          </a:p>
        </p:txBody>
      </p:sp>
      <p:sp>
        <p:nvSpPr>
          <p:cNvPr id="347139" name="Slide Number Placeholder 3">
            <a:extLst>
              <a:ext uri="{FF2B5EF4-FFF2-40B4-BE49-F238E27FC236}">
                <a16:creationId xmlns:a16="http://schemas.microsoft.com/office/drawing/2014/main" id="{3F0ADA07-B701-FBD9-F3FA-A5BEF287DB9B}"/>
              </a:ext>
            </a:extLst>
          </p:cNvPr>
          <p:cNvSpPr>
            <a:spLocks noGrp="1" noChangeArrowheads="1"/>
          </p:cNvSpPr>
          <p:nvPr>
            <p:ph type="sldNum" sz="quarter" idx="12"/>
          </p:nvPr>
        </p:nvSpPr>
        <p:spPr bwMode="auto">
          <a:prstGeom prst="rect">
            <a:avLst/>
          </a:prstGeom>
          <a:solidFill>
            <a:schemeClr val="tx1"/>
          </a:solidFill>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21EC90-BB55-7B6F-F39A-7237FEF470AC}"/>
              </a:ext>
            </a:extLst>
          </p:cNvPr>
          <p:cNvSpPr>
            <a:spLocks noGrp="1"/>
          </p:cNvSpPr>
          <p:nvPr>
            <p:ph type="title"/>
          </p:nvPr>
        </p:nvSpPr>
        <p:spPr>
          <a:xfrm>
            <a:off x="1485900" y="117475"/>
            <a:ext cx="6172200" cy="60325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2DD650A9-8883-FFBE-FBFF-F373782EFC8D}"/>
              </a:ext>
            </a:extLst>
          </p:cNvPr>
          <p:cNvSpPr>
            <a:spLocks noGrp="1"/>
          </p:cNvSpPr>
          <p:nvPr>
            <p:ph idx="1"/>
          </p:nvPr>
        </p:nvSpPr>
        <p:spPr>
          <a:xfrm>
            <a:off x="250825" y="1203325"/>
            <a:ext cx="8642350" cy="3484563"/>
          </a:xfrm>
        </p:spPr>
        <p:txBody>
          <a:bodyPr>
            <a:normAutofit/>
          </a:bodyPr>
          <a:lstStyle/>
          <a:p>
            <a:pPr>
              <a:defRPr/>
            </a:pPr>
            <a:r>
              <a:rPr lang="en-US" sz="2600" dirty="0">
                <a:solidFill>
                  <a:schemeClr val="bg1"/>
                </a:solidFill>
              </a:rPr>
              <a:t>S. 12(1): A TM is </a:t>
            </a:r>
            <a:r>
              <a:rPr lang="en-US" sz="2600" dirty="0">
                <a:solidFill>
                  <a:srgbClr val="FFFF00"/>
                </a:solidFill>
              </a:rPr>
              <a:t>registrable if </a:t>
            </a:r>
            <a:r>
              <a:rPr lang="en-US" sz="2600" dirty="0">
                <a:solidFill>
                  <a:srgbClr val="FF0000"/>
                </a:solidFill>
              </a:rPr>
              <a:t>it </a:t>
            </a:r>
            <a:r>
              <a:rPr lang="en-CA" sz="2600" dirty="0">
                <a:solidFill>
                  <a:srgbClr val="FF0000"/>
                </a:solidFill>
              </a:rPr>
              <a:t>i</a:t>
            </a:r>
            <a:r>
              <a:rPr lang="en-US" sz="2600" dirty="0">
                <a:solidFill>
                  <a:srgbClr val="FF0000"/>
                </a:solidFill>
              </a:rPr>
              <a:t>s not</a:t>
            </a:r>
            <a:r>
              <a:rPr lang="en-US" sz="2600" dirty="0">
                <a:solidFill>
                  <a:schemeClr val="bg1"/>
                </a:solidFill>
              </a:rPr>
              <a:t>:</a:t>
            </a:r>
          </a:p>
          <a:p>
            <a:pPr marL="342900" lvl="1" indent="0">
              <a:buFont typeface="Arial" panose="020B0604020202020204" pitchFamily="34" charset="0"/>
              <a:buNone/>
              <a:defRPr/>
            </a:pPr>
            <a:r>
              <a:rPr lang="en-US" sz="2600" dirty="0">
                <a:solidFill>
                  <a:schemeClr val="bg1"/>
                </a:solidFill>
              </a:rPr>
              <a:t>(a) </a:t>
            </a:r>
            <a:r>
              <a:rPr lang="en-US" sz="2600" dirty="0">
                <a:solidFill>
                  <a:srgbClr val="FFFF00"/>
                </a:solidFill>
              </a:rPr>
              <a:t>Primarily </a:t>
            </a:r>
            <a:r>
              <a:rPr lang="en-US" sz="2600" dirty="0">
                <a:solidFill>
                  <a:srgbClr val="FF0000"/>
                </a:solidFill>
              </a:rPr>
              <a:t>merely </a:t>
            </a:r>
            <a:r>
              <a:rPr lang="en-US" sz="2600" dirty="0">
                <a:solidFill>
                  <a:srgbClr val="FFFF00"/>
                </a:solidFill>
              </a:rPr>
              <a:t>a name or surname </a:t>
            </a:r>
            <a:r>
              <a:rPr lang="en-US" sz="2600" dirty="0">
                <a:solidFill>
                  <a:schemeClr val="bg1"/>
                </a:solidFill>
              </a:rPr>
              <a:t>of an individual living or who has died within 30 years</a:t>
            </a:r>
          </a:p>
          <a:p>
            <a:pPr marL="342900" lvl="1" indent="0">
              <a:buFont typeface="Arial" panose="020B0604020202020204" pitchFamily="34" charset="0"/>
              <a:buNone/>
              <a:defRPr/>
            </a:pPr>
            <a:r>
              <a:rPr lang="en-US" sz="2600" dirty="0">
                <a:solidFill>
                  <a:schemeClr val="bg1"/>
                </a:solidFill>
              </a:rPr>
              <a:t>(b) </a:t>
            </a:r>
            <a:r>
              <a:rPr lang="en-US" sz="2600" dirty="0">
                <a:solidFill>
                  <a:srgbClr val="FF0000"/>
                </a:solidFill>
              </a:rPr>
              <a:t>Clearly descriptive </a:t>
            </a:r>
            <a:r>
              <a:rPr lang="en-US" sz="2600" dirty="0">
                <a:solidFill>
                  <a:srgbClr val="FFFF00"/>
                </a:solidFill>
              </a:rPr>
              <a:t>or</a:t>
            </a:r>
            <a:r>
              <a:rPr lang="en-US" sz="2600" dirty="0">
                <a:solidFill>
                  <a:srgbClr val="FF0000"/>
                </a:solidFill>
              </a:rPr>
              <a:t> deceptively </a:t>
            </a:r>
            <a:r>
              <a:rPr lang="en-US" sz="2600" dirty="0" err="1">
                <a:solidFill>
                  <a:srgbClr val="FF0000"/>
                </a:solidFill>
              </a:rPr>
              <a:t>misdescriptive</a:t>
            </a:r>
            <a:r>
              <a:rPr lang="en-US" sz="2600" dirty="0">
                <a:solidFill>
                  <a:srgbClr val="FF0000"/>
                </a:solidFill>
              </a:rPr>
              <a:t> </a:t>
            </a:r>
            <a:r>
              <a:rPr lang="en-US" sz="2600" dirty="0">
                <a:solidFill>
                  <a:schemeClr val="bg1"/>
                </a:solidFill>
              </a:rPr>
              <a:t>in English or French </a:t>
            </a:r>
            <a:r>
              <a:rPr lang="en-US" sz="2600" dirty="0">
                <a:solidFill>
                  <a:srgbClr val="FFFF00"/>
                </a:solidFill>
              </a:rPr>
              <a:t>of the character/quality of wares/services </a:t>
            </a:r>
            <a:r>
              <a:rPr lang="en-US" sz="2600" dirty="0">
                <a:solidFill>
                  <a:schemeClr val="bg1"/>
                </a:solidFill>
              </a:rPr>
              <a:t>or of the conditions of production/persons employed in their production/place of origin</a:t>
            </a:r>
          </a:p>
          <a:p>
            <a:pPr marL="0" indent="0">
              <a:buFont typeface="Arial" panose="020B0604020202020204" pitchFamily="34" charset="0"/>
              <a:buNone/>
              <a:defRPr/>
            </a:pPr>
            <a:endParaRPr lang="en-US" dirty="0"/>
          </a:p>
        </p:txBody>
      </p:sp>
      <p:sp>
        <p:nvSpPr>
          <p:cNvPr id="349187" name="Slide Number Placeholder 3">
            <a:extLst>
              <a:ext uri="{FF2B5EF4-FFF2-40B4-BE49-F238E27FC236}">
                <a16:creationId xmlns:a16="http://schemas.microsoft.com/office/drawing/2014/main" id="{3FDC4685-7595-2C31-944D-9F5CBC7937B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C3A1788-2EFF-754B-9CAD-E75AD5841CC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itle 5">
            <a:extLst>
              <a:ext uri="{FF2B5EF4-FFF2-40B4-BE49-F238E27FC236}">
                <a16:creationId xmlns:a16="http://schemas.microsoft.com/office/drawing/2014/main" id="{25D0FDCC-7E21-013D-7A23-AF485FFF273D}"/>
              </a:ext>
            </a:extLst>
          </p:cNvPr>
          <p:cNvSpPr>
            <a:spLocks noGrp="1" noChangeArrowheads="1"/>
          </p:cNvSpPr>
          <p:nvPr>
            <p:ph type="title"/>
          </p:nvPr>
        </p:nvSpPr>
        <p:spPr bwMode="auto">
          <a:xfrm>
            <a:off x="1485900" y="984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07C63F89-8AD1-358D-25FD-96C14FA6D981}"/>
              </a:ext>
            </a:extLst>
          </p:cNvPr>
          <p:cNvSpPr>
            <a:spLocks noGrp="1"/>
          </p:cNvSpPr>
          <p:nvPr>
            <p:ph idx="1"/>
          </p:nvPr>
        </p:nvSpPr>
        <p:spPr>
          <a:xfrm>
            <a:off x="250825" y="1131888"/>
            <a:ext cx="8642350" cy="3692525"/>
          </a:xfrm>
        </p:spPr>
        <p:txBody>
          <a:bodyPr>
            <a:normAutofit fontScale="92500" lnSpcReduction="10000"/>
          </a:bodyPr>
          <a:lstStyle/>
          <a:p>
            <a:pPr>
              <a:lnSpc>
                <a:spcPct val="110000"/>
              </a:lnSpc>
              <a:defRPr/>
            </a:pPr>
            <a:r>
              <a:rPr lang="en-US" sz="2025" dirty="0">
                <a:solidFill>
                  <a:schemeClr val="bg1"/>
                </a:solidFill>
              </a:rPr>
              <a:t>S. 12(1): TM is </a:t>
            </a:r>
            <a:r>
              <a:rPr lang="en-US" sz="2025" dirty="0">
                <a:solidFill>
                  <a:srgbClr val="FFFF00"/>
                </a:solidFill>
              </a:rPr>
              <a:t>registrable if </a:t>
            </a:r>
            <a:r>
              <a:rPr lang="en-US" sz="2025" dirty="0">
                <a:solidFill>
                  <a:srgbClr val="FF0000"/>
                </a:solidFill>
              </a:rPr>
              <a:t>it </a:t>
            </a:r>
            <a:r>
              <a:rPr lang="en-CA" sz="2025" dirty="0" err="1">
                <a:solidFill>
                  <a:srgbClr val="FF0000"/>
                </a:solidFill>
              </a:rPr>
              <a:t>i</a:t>
            </a:r>
            <a:r>
              <a:rPr lang="en-US" sz="2025" dirty="0">
                <a:solidFill>
                  <a:srgbClr val="FF0000"/>
                </a:solidFill>
              </a:rPr>
              <a:t>s not</a:t>
            </a:r>
            <a:r>
              <a:rPr lang="en-US" sz="2025" dirty="0">
                <a:solidFill>
                  <a:schemeClr val="bg1"/>
                </a:solidFill>
              </a:rPr>
              <a:t>:</a:t>
            </a:r>
          </a:p>
          <a:p>
            <a:pPr marL="342900" lvl="1" indent="0">
              <a:lnSpc>
                <a:spcPct val="110000"/>
              </a:lnSpc>
              <a:buFont typeface="Arial" panose="020B0604020202020204" pitchFamily="34" charset="0"/>
              <a:buNone/>
              <a:defRPr/>
            </a:pPr>
            <a:r>
              <a:rPr lang="en-US" sz="2025" dirty="0">
                <a:solidFill>
                  <a:schemeClr val="bg1"/>
                </a:solidFill>
              </a:rPr>
              <a:t>(c) </a:t>
            </a:r>
            <a:r>
              <a:rPr lang="en-US" sz="2025" dirty="0">
                <a:solidFill>
                  <a:srgbClr val="FFFF00"/>
                </a:solidFill>
              </a:rPr>
              <a:t>Name in any language </a:t>
            </a:r>
            <a:r>
              <a:rPr lang="en-US" sz="2025" dirty="0">
                <a:solidFill>
                  <a:schemeClr val="bg1"/>
                </a:solidFill>
              </a:rPr>
              <a:t>of any of the wares or services in connection with which it is used</a:t>
            </a:r>
          </a:p>
          <a:p>
            <a:pPr marL="342900" lvl="1" indent="0">
              <a:lnSpc>
                <a:spcPct val="110000"/>
              </a:lnSpc>
              <a:buFont typeface="Arial" panose="020B0604020202020204" pitchFamily="34" charset="0"/>
              <a:buNone/>
              <a:defRPr/>
            </a:pPr>
            <a:r>
              <a:rPr lang="en-US" sz="2025" dirty="0">
                <a:solidFill>
                  <a:schemeClr val="bg1"/>
                </a:solidFill>
              </a:rPr>
              <a:t>(d) </a:t>
            </a:r>
            <a:r>
              <a:rPr lang="en-US" sz="2025" dirty="0">
                <a:solidFill>
                  <a:srgbClr val="FFFF00"/>
                </a:solidFill>
              </a:rPr>
              <a:t>Confusing with a registered TM </a:t>
            </a:r>
            <a:r>
              <a:rPr lang="en-US" sz="2025" dirty="0">
                <a:solidFill>
                  <a:schemeClr val="bg1"/>
                </a:solidFill>
              </a:rPr>
              <a:t>(confusing defined in s. 6(2); factors in s.  6(5))</a:t>
            </a:r>
          </a:p>
          <a:p>
            <a:pPr marL="342900" lvl="1" indent="0">
              <a:lnSpc>
                <a:spcPct val="110000"/>
              </a:lnSpc>
              <a:buFont typeface="Arial" panose="020B0604020202020204" pitchFamily="34" charset="0"/>
              <a:buNone/>
              <a:defRPr/>
            </a:pPr>
            <a:r>
              <a:rPr lang="en-US" sz="2025" dirty="0">
                <a:solidFill>
                  <a:schemeClr val="bg1"/>
                </a:solidFill>
              </a:rPr>
              <a:t>(e) </a:t>
            </a:r>
            <a:r>
              <a:rPr lang="en-US" sz="2025" dirty="0">
                <a:solidFill>
                  <a:srgbClr val="FFFF00"/>
                </a:solidFill>
              </a:rPr>
              <a:t>Mark prohibited </a:t>
            </a:r>
            <a:r>
              <a:rPr lang="en-US" sz="2025" dirty="0">
                <a:solidFill>
                  <a:schemeClr val="bg1"/>
                </a:solidFill>
              </a:rPr>
              <a:t>by s. 9 or 10…</a:t>
            </a:r>
          </a:p>
          <a:p>
            <a:pPr marL="342900" lvl="1" indent="0">
              <a:lnSpc>
                <a:spcPct val="110000"/>
              </a:lnSpc>
              <a:buFont typeface="Arial" panose="020B0604020202020204" pitchFamily="34" charset="0"/>
              <a:buNone/>
              <a:defRPr/>
            </a:pPr>
            <a:r>
              <a:rPr lang="en-US" sz="2025" dirty="0">
                <a:solidFill>
                  <a:schemeClr val="bg1"/>
                </a:solidFill>
              </a:rPr>
              <a:t>S. 12(2): </a:t>
            </a:r>
            <a:r>
              <a:rPr lang="en-CA" sz="2025" dirty="0">
                <a:solidFill>
                  <a:srgbClr val="FF0000"/>
                </a:solidFill>
              </a:rPr>
              <a:t>not registrable if</a:t>
            </a:r>
            <a:r>
              <a:rPr lang="en-CA" sz="2025" dirty="0">
                <a:solidFill>
                  <a:schemeClr val="bg1"/>
                </a:solidFill>
              </a:rPr>
              <a:t> its features are dictated primarily by a </a:t>
            </a:r>
            <a:r>
              <a:rPr lang="en-CA" sz="2025" dirty="0">
                <a:solidFill>
                  <a:srgbClr val="FFFF00"/>
                </a:solidFill>
              </a:rPr>
              <a:t>utilitarian function</a:t>
            </a:r>
          </a:p>
          <a:p>
            <a:pPr marL="342900" lvl="1" indent="0">
              <a:lnSpc>
                <a:spcPct val="110000"/>
              </a:lnSpc>
              <a:buFont typeface="Arial" panose="020B0604020202020204" pitchFamily="34" charset="0"/>
              <a:buNone/>
              <a:defRPr/>
            </a:pPr>
            <a:r>
              <a:rPr lang="en-US" sz="2025" dirty="0">
                <a:solidFill>
                  <a:schemeClr val="bg1"/>
                </a:solidFill>
              </a:rPr>
              <a:t>S. 12(3): </a:t>
            </a:r>
            <a:r>
              <a:rPr lang="en-US" sz="2025" dirty="0">
                <a:solidFill>
                  <a:srgbClr val="FF0000"/>
                </a:solidFill>
              </a:rPr>
              <a:t>If not registrable </a:t>
            </a:r>
            <a:r>
              <a:rPr lang="en-US" sz="2025" dirty="0">
                <a:solidFill>
                  <a:srgbClr val="FFFF00"/>
                </a:solidFill>
              </a:rPr>
              <a:t>due to (1)(a) or (b), is registrable if has … become </a:t>
            </a:r>
            <a:r>
              <a:rPr lang="en-US" sz="2025" dirty="0">
                <a:solidFill>
                  <a:srgbClr val="FF0000"/>
                </a:solidFill>
              </a:rPr>
              <a:t>distinctive</a:t>
            </a:r>
            <a:r>
              <a:rPr lang="en-US" sz="2025" dirty="0">
                <a:solidFill>
                  <a:srgbClr val="FFFF00"/>
                </a:solidFill>
              </a:rPr>
              <a:t> at the date of filing </a:t>
            </a:r>
            <a:r>
              <a:rPr lang="en-US" sz="2025" dirty="0">
                <a:solidFill>
                  <a:schemeClr val="bg1"/>
                </a:solidFill>
              </a:rPr>
              <a:t>an application for registration  (see also s. 32)</a:t>
            </a:r>
          </a:p>
          <a:p>
            <a:pPr marL="342900" lvl="1" indent="0">
              <a:buFont typeface="Arial" panose="020B0604020202020204" pitchFamily="34" charset="0"/>
              <a:buNone/>
              <a:defRPr/>
            </a:pPr>
            <a:endParaRPr lang="en-US" dirty="0"/>
          </a:p>
        </p:txBody>
      </p:sp>
      <p:sp>
        <p:nvSpPr>
          <p:cNvPr id="351235" name="Slide Number Placeholder 3">
            <a:extLst>
              <a:ext uri="{FF2B5EF4-FFF2-40B4-BE49-F238E27FC236}">
                <a16:creationId xmlns:a16="http://schemas.microsoft.com/office/drawing/2014/main" id="{EAF56562-94FE-1443-B61D-F0FA7FC2378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8971810D-B1C3-AF40-8C03-882E7F7FE52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A7B56-FBE4-5EAB-57E3-C8473E3E6591}"/>
              </a:ext>
            </a:extLst>
          </p:cNvPr>
          <p:cNvSpPr>
            <a:spLocks noGrp="1"/>
          </p:cNvSpPr>
          <p:nvPr>
            <p:ph type="title"/>
          </p:nvPr>
        </p:nvSpPr>
        <p:spPr>
          <a:xfrm>
            <a:off x="1485900" y="117475"/>
            <a:ext cx="6172200" cy="57785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B03CBD96-2567-589E-DCF9-4C1D20BDC803}"/>
              </a:ext>
            </a:extLst>
          </p:cNvPr>
          <p:cNvSpPr>
            <a:spLocks noGrp="1"/>
          </p:cNvSpPr>
          <p:nvPr>
            <p:ph idx="1"/>
          </p:nvPr>
        </p:nvSpPr>
        <p:spPr>
          <a:xfrm>
            <a:off x="503238" y="1131888"/>
            <a:ext cx="8137525" cy="3617912"/>
          </a:xfrm>
        </p:spPr>
        <p:txBody>
          <a:bodyPr>
            <a:normAutofit lnSpcReduction="10000"/>
          </a:bodyPr>
          <a:lstStyle/>
          <a:p>
            <a:pPr marL="0" indent="0">
              <a:buFont typeface="Arial" panose="020B0604020202020204" pitchFamily="34" charset="0"/>
              <a:buNone/>
              <a:defRPr/>
            </a:pPr>
            <a:r>
              <a:rPr lang="en-US" sz="2100" b="1" dirty="0">
                <a:solidFill>
                  <a:srgbClr val="FFFF00"/>
                </a:solidFill>
              </a:rPr>
              <a:t>Ordinary marks</a:t>
            </a:r>
          </a:p>
          <a:p>
            <a:pPr>
              <a:defRPr/>
            </a:pPr>
            <a:r>
              <a:rPr lang="en-CA" sz="2100" dirty="0">
                <a:solidFill>
                  <a:schemeClr val="bg1"/>
                </a:solidFill>
              </a:rPr>
              <a:t>Amended definition (2014 - in effect 2019):</a:t>
            </a:r>
          </a:p>
          <a:p>
            <a:pPr lvl="1">
              <a:buFont typeface="Courier New" panose="02070309020205020404" pitchFamily="49" charset="0"/>
              <a:buChar char="o"/>
              <a:defRPr/>
            </a:pPr>
            <a:r>
              <a:rPr lang="en-CA" sz="2100" dirty="0">
                <a:solidFill>
                  <a:srgbClr val="FF0000"/>
                </a:solidFill>
              </a:rPr>
              <a:t>TM</a:t>
            </a:r>
            <a:r>
              <a:rPr lang="en-CA" sz="2100" dirty="0">
                <a:solidFill>
                  <a:schemeClr val="bg1"/>
                </a:solidFill>
              </a:rPr>
              <a:t>: A </a:t>
            </a:r>
            <a:r>
              <a:rPr lang="en-CA" sz="2100" dirty="0">
                <a:solidFill>
                  <a:srgbClr val="FFFF00"/>
                </a:solidFill>
              </a:rPr>
              <a:t>sign</a:t>
            </a:r>
            <a:r>
              <a:rPr lang="en-CA" sz="2100" dirty="0">
                <a:solidFill>
                  <a:schemeClr val="bg1"/>
                </a:solidFill>
              </a:rPr>
              <a:t> or combination of signs that is used or proposed to be used by a person </a:t>
            </a:r>
            <a:r>
              <a:rPr lang="en-CA" sz="2100" dirty="0">
                <a:solidFill>
                  <a:srgbClr val="FFFF00"/>
                </a:solidFill>
              </a:rPr>
              <a:t>for the purpose of distinguishing </a:t>
            </a:r>
            <a:r>
              <a:rPr lang="en-CA" sz="2100" dirty="0">
                <a:solidFill>
                  <a:schemeClr val="bg1"/>
                </a:solidFill>
              </a:rPr>
              <a:t>or so as to distinguish </a:t>
            </a:r>
            <a:r>
              <a:rPr lang="en-CA" sz="2100" dirty="0">
                <a:solidFill>
                  <a:srgbClr val="FFFF00"/>
                </a:solidFill>
              </a:rPr>
              <a:t>their goods </a:t>
            </a:r>
            <a:r>
              <a:rPr lang="en-CA" sz="2100" dirty="0">
                <a:solidFill>
                  <a:schemeClr val="bg1"/>
                </a:solidFill>
              </a:rPr>
              <a:t>and services from those of others.</a:t>
            </a:r>
            <a:r>
              <a:rPr lang="en-US" sz="2100" dirty="0">
                <a:solidFill>
                  <a:schemeClr val="bg1"/>
                </a:solidFill>
              </a:rPr>
              <a:t> </a:t>
            </a:r>
          </a:p>
          <a:p>
            <a:pPr lvl="1">
              <a:buFont typeface="Courier New" panose="02070309020205020404" pitchFamily="49" charset="0"/>
              <a:buChar char="o"/>
              <a:defRPr/>
            </a:pPr>
            <a:r>
              <a:rPr lang="en-US" sz="2100" dirty="0">
                <a:solidFill>
                  <a:srgbClr val="FF0000"/>
                </a:solidFill>
              </a:rPr>
              <a:t>Sign</a:t>
            </a:r>
            <a:r>
              <a:rPr lang="en-US" sz="2100" dirty="0">
                <a:solidFill>
                  <a:schemeClr val="bg1"/>
                </a:solidFill>
              </a:rPr>
              <a:t>: Includes a word, a personal name, a design, a letter, a numeral, a colour, a figurative element, a </a:t>
            </a:r>
            <a:r>
              <a:rPr lang="en-US" sz="2100" dirty="0">
                <a:solidFill>
                  <a:srgbClr val="FFFF00"/>
                </a:solidFill>
              </a:rPr>
              <a:t>three-dimensional shape</a:t>
            </a:r>
            <a:r>
              <a:rPr lang="en-US" sz="2100" dirty="0">
                <a:solidFill>
                  <a:schemeClr val="bg1"/>
                </a:solidFill>
              </a:rPr>
              <a:t>, a </a:t>
            </a:r>
            <a:r>
              <a:rPr lang="en-US" sz="2100" dirty="0">
                <a:solidFill>
                  <a:srgbClr val="FFFF00"/>
                </a:solidFill>
              </a:rPr>
              <a:t>hologram</a:t>
            </a:r>
            <a:r>
              <a:rPr lang="en-US" sz="2100" dirty="0">
                <a:solidFill>
                  <a:schemeClr val="bg1"/>
                </a:solidFill>
              </a:rPr>
              <a:t>, a </a:t>
            </a:r>
            <a:r>
              <a:rPr lang="en-US" sz="2100" dirty="0">
                <a:solidFill>
                  <a:srgbClr val="FFFF00"/>
                </a:solidFill>
              </a:rPr>
              <a:t>moving image</a:t>
            </a:r>
            <a:r>
              <a:rPr lang="en-US" sz="2100" dirty="0">
                <a:solidFill>
                  <a:schemeClr val="bg1"/>
                </a:solidFill>
              </a:rPr>
              <a:t>, a mode of packaging goods, a </a:t>
            </a:r>
            <a:r>
              <a:rPr lang="en-US" sz="2100" dirty="0">
                <a:solidFill>
                  <a:srgbClr val="FF0000"/>
                </a:solidFill>
                <a:highlight>
                  <a:srgbClr val="FFFF00"/>
                </a:highlight>
              </a:rPr>
              <a:t>sound</a:t>
            </a:r>
            <a:r>
              <a:rPr lang="en-US" sz="2100" dirty="0">
                <a:solidFill>
                  <a:schemeClr val="bg1"/>
                </a:solidFill>
              </a:rPr>
              <a:t>, a </a:t>
            </a:r>
            <a:r>
              <a:rPr lang="en-US" sz="2100" dirty="0">
                <a:solidFill>
                  <a:srgbClr val="FFFF00"/>
                </a:solidFill>
              </a:rPr>
              <a:t>scent</a:t>
            </a:r>
            <a:r>
              <a:rPr lang="en-US" sz="2100" dirty="0">
                <a:solidFill>
                  <a:schemeClr val="bg1"/>
                </a:solidFill>
              </a:rPr>
              <a:t>, a </a:t>
            </a:r>
            <a:r>
              <a:rPr lang="en-US" sz="2100" dirty="0">
                <a:solidFill>
                  <a:srgbClr val="FFFF00"/>
                </a:solidFill>
              </a:rPr>
              <a:t>taste</a:t>
            </a:r>
            <a:r>
              <a:rPr lang="en-US" sz="2100" dirty="0">
                <a:solidFill>
                  <a:schemeClr val="bg1"/>
                </a:solidFill>
              </a:rPr>
              <a:t>, a </a:t>
            </a:r>
            <a:r>
              <a:rPr lang="en-US" sz="2100" dirty="0">
                <a:solidFill>
                  <a:srgbClr val="FFFF00"/>
                </a:solidFill>
              </a:rPr>
              <a:t>texture</a:t>
            </a:r>
            <a:r>
              <a:rPr lang="en-US" sz="2100" dirty="0">
                <a:solidFill>
                  <a:schemeClr val="bg1"/>
                </a:solidFill>
              </a:rPr>
              <a:t>, and the positioning of a sign</a:t>
            </a:r>
            <a:r>
              <a:rPr lang="en-US" sz="1800" dirty="0">
                <a:solidFill>
                  <a:schemeClr val="bg1"/>
                </a:solidFill>
              </a:rPr>
              <a:t>.</a:t>
            </a:r>
          </a:p>
        </p:txBody>
      </p:sp>
      <p:sp>
        <p:nvSpPr>
          <p:cNvPr id="347139" name="Slide Number Placeholder 3">
            <a:extLst>
              <a:ext uri="{FF2B5EF4-FFF2-40B4-BE49-F238E27FC236}">
                <a16:creationId xmlns:a16="http://schemas.microsoft.com/office/drawing/2014/main" id="{3F0ADA07-B701-FBD9-F3FA-A5BEF287DB9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AA8968E-3A81-FE4F-B16D-55D83053CBA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54564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5">
            <a:extLst>
              <a:ext uri="{FF2B5EF4-FFF2-40B4-BE49-F238E27FC236}">
                <a16:creationId xmlns:a16="http://schemas.microsoft.com/office/drawing/2014/main" id="{D95A5220-3FBA-1299-D88F-D450E5F03209}"/>
              </a:ext>
            </a:extLst>
          </p:cNvPr>
          <p:cNvSpPr>
            <a:spLocks noGrp="1" noChangeArrowheads="1"/>
          </p:cNvSpPr>
          <p:nvPr>
            <p:ph type="title"/>
          </p:nvPr>
        </p:nvSpPr>
        <p:spPr bwMode="auto">
          <a:xfrm>
            <a:off x="1485900" y="730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178178" name="Content Placeholder 1">
            <a:extLst>
              <a:ext uri="{FF2B5EF4-FFF2-40B4-BE49-F238E27FC236}">
                <a16:creationId xmlns:a16="http://schemas.microsoft.com/office/drawing/2014/main" id="{60AC7EBB-6B4E-6608-887B-329146574D01}"/>
              </a:ext>
            </a:extLst>
          </p:cNvPr>
          <p:cNvSpPr>
            <a:spLocks noGrp="1" noChangeArrowheads="1"/>
          </p:cNvSpPr>
          <p:nvPr>
            <p:ph idx="1"/>
          </p:nvPr>
        </p:nvSpPr>
        <p:spPr bwMode="auto">
          <a:xfrm>
            <a:off x="323850" y="855663"/>
            <a:ext cx="8496300" cy="4214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000" i="1">
                <a:solidFill>
                  <a:srgbClr val="00B0F0"/>
                </a:solidFill>
              </a:rPr>
              <a:t>Canada (Registrar of TMs) v. Coles Book Stores</a:t>
            </a:r>
            <a:r>
              <a:rPr lang="en-US" altLang="en-US" sz="3000" i="1">
                <a:solidFill>
                  <a:schemeClr val="bg1"/>
                </a:solidFill>
              </a:rPr>
              <a:t>, </a:t>
            </a:r>
            <a:r>
              <a:rPr lang="en-US" altLang="en-US" sz="3000">
                <a:solidFill>
                  <a:schemeClr val="bg1"/>
                </a:solidFill>
              </a:rPr>
              <a:t>[1974] SCR 438</a:t>
            </a:r>
          </a:p>
          <a:p>
            <a:pPr marL="342900" lvl="1" indent="0">
              <a:buFont typeface="Arial" panose="020B0604020202020204" pitchFamily="34" charset="0"/>
              <a:buNone/>
            </a:pPr>
            <a:r>
              <a:rPr lang="en-US" altLang="en-US" sz="3000">
                <a:solidFill>
                  <a:schemeClr val="bg1"/>
                </a:solidFill>
              </a:rPr>
              <a:t>1) </a:t>
            </a:r>
            <a:r>
              <a:rPr lang="en-US" altLang="en-US" sz="3000">
                <a:solidFill>
                  <a:srgbClr val="FFFF00"/>
                </a:solidFill>
              </a:rPr>
              <a:t>Is the mark a word</a:t>
            </a:r>
            <a:r>
              <a:rPr lang="en-US" altLang="en-US" sz="3000">
                <a:solidFill>
                  <a:schemeClr val="bg1"/>
                </a:solidFill>
              </a:rPr>
              <a:t>?</a:t>
            </a:r>
          </a:p>
          <a:p>
            <a:pPr marL="685800" lvl="2" indent="0">
              <a:buFont typeface="Arial" panose="020B0604020202020204" pitchFamily="34" charset="0"/>
              <a:buNone/>
            </a:pPr>
            <a:r>
              <a:rPr lang="en-US" altLang="en-US" sz="3000" i="1">
                <a:solidFill>
                  <a:srgbClr val="00B0F0"/>
                </a:solidFill>
              </a:rPr>
              <a:t>Standard Oil Co. v. Canada (Registrar of TM), </a:t>
            </a:r>
            <a:r>
              <a:rPr lang="en-US" altLang="en-US" sz="3000">
                <a:solidFill>
                  <a:schemeClr val="bg1"/>
                </a:solidFill>
              </a:rPr>
              <a:t>[1968] 2 Ex C.R. 523. </a:t>
            </a:r>
          </a:p>
          <a:p>
            <a:pPr marL="342900" lvl="1" indent="0">
              <a:buFont typeface="Arial" panose="020B0604020202020204" pitchFamily="34" charset="0"/>
              <a:buNone/>
            </a:pPr>
            <a:r>
              <a:rPr lang="en-US" altLang="en-US" sz="3000">
                <a:solidFill>
                  <a:schemeClr val="bg1"/>
                </a:solidFill>
              </a:rPr>
              <a:t>2) Is it </a:t>
            </a:r>
            <a:r>
              <a:rPr lang="en-US" altLang="en-US" sz="3000">
                <a:solidFill>
                  <a:srgbClr val="FFFF00"/>
                </a:solidFill>
              </a:rPr>
              <a:t>primarily merely a name </a:t>
            </a:r>
            <a:r>
              <a:rPr lang="en-US" altLang="en-US" sz="3000">
                <a:solidFill>
                  <a:schemeClr val="bg1"/>
                </a:solidFill>
              </a:rPr>
              <a:t>or surname of an individual who is living or who has died within the previous 30 years?</a:t>
            </a:r>
          </a:p>
        </p:txBody>
      </p:sp>
      <p:sp>
        <p:nvSpPr>
          <p:cNvPr id="178179" name="Slide Number Placeholder 3">
            <a:extLst>
              <a:ext uri="{FF2B5EF4-FFF2-40B4-BE49-F238E27FC236}">
                <a16:creationId xmlns:a16="http://schemas.microsoft.com/office/drawing/2014/main" id="{5366197A-2BB1-A347-876E-EAA6626FD4F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6232593-1595-E243-8F3C-50FFA6A87D7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1">
            <a:extLst>
              <a:ext uri="{FF2B5EF4-FFF2-40B4-BE49-F238E27FC236}">
                <a16:creationId xmlns:a16="http://schemas.microsoft.com/office/drawing/2014/main" id="{ED165808-B5A5-B063-E582-846184378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38" y="1492250"/>
            <a:ext cx="524192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6" name="TextBox 2">
            <a:extLst>
              <a:ext uri="{FF2B5EF4-FFF2-40B4-BE49-F238E27FC236}">
                <a16:creationId xmlns:a16="http://schemas.microsoft.com/office/drawing/2014/main" id="{832E2AB8-54E8-D0C1-777B-1C5CF1E5C85B}"/>
              </a:ext>
            </a:extLst>
          </p:cNvPr>
          <p:cNvSpPr txBox="1">
            <a:spLocks noChangeArrowheads="1"/>
          </p:cNvSpPr>
          <p:nvPr/>
        </p:nvSpPr>
        <p:spPr bwMode="auto">
          <a:xfrm>
            <a:off x="107950" y="123825"/>
            <a:ext cx="89281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Cole</a:t>
            </a:r>
            <a:r>
              <a:rPr kumimoji="0" lang="en-US" altLang="en-US" sz="4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as in </a:t>
            </a:r>
            <a:r>
              <a:rPr kumimoji="0" lang="en-US" altLang="en-US" sz="4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slaw</a:t>
            </a:r>
            <a:r>
              <a:rPr kumimoji="0" lang="en-US" altLang="en-US" sz="4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argument failed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Content Placeholder 2">
            <a:extLst>
              <a:ext uri="{FF2B5EF4-FFF2-40B4-BE49-F238E27FC236}">
                <a16:creationId xmlns:a16="http://schemas.microsoft.com/office/drawing/2014/main" id="{D157ACD9-4A32-78FA-5059-6847C60FDFEF}"/>
              </a:ext>
            </a:extLst>
          </p:cNvPr>
          <p:cNvSpPr>
            <a:spLocks noGrp="1" noChangeArrowheads="1"/>
          </p:cNvSpPr>
          <p:nvPr>
            <p:ph sz="quarter" idx="10"/>
          </p:nvPr>
        </p:nvSpPr>
        <p:spPr bwMode="auto">
          <a:xfrm>
            <a:off x="323850" y="144463"/>
            <a:ext cx="8496300" cy="4854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1900" i="1">
                <a:solidFill>
                  <a:schemeClr val="bg1"/>
                </a:solidFill>
              </a:rPr>
              <a:t>“In the case at bar, the evidence clearly establishes that “Coles” is a surname that is well-known to the general public of Canada. On the other hand, the dictionary meanings of the word “cole” and in its plural form “coles”, particularly as found in the Oxford English Dictionary, </a:t>
            </a:r>
            <a:r>
              <a:rPr lang="en-CA" altLang="en-US" sz="1900" i="1">
                <a:solidFill>
                  <a:srgbClr val="FF0000"/>
                </a:solidFill>
              </a:rPr>
              <a:t>are largely obsolete</a:t>
            </a:r>
            <a:r>
              <a:rPr lang="en-CA" altLang="en-US" sz="1900" i="1">
                <a:solidFill>
                  <a:schemeClr val="bg1"/>
                </a:solidFill>
              </a:rPr>
              <a:t>. </a:t>
            </a:r>
            <a:r>
              <a:rPr lang="en-CA" altLang="en-US" sz="1900" i="1">
                <a:solidFill>
                  <a:srgbClr val="FFFF00"/>
                </a:solidFill>
              </a:rPr>
              <a:t>A customer in need of a cabbage does not ask for a “cole”. The only common use of the word that I can think of is in the word “coleslaw”.</a:t>
            </a:r>
            <a:r>
              <a:rPr lang="en-CA" altLang="en-US" sz="1900" i="1">
                <a:solidFill>
                  <a:schemeClr val="bg1"/>
                </a:solidFill>
              </a:rPr>
              <a:t> The inference I draw from the evidence concerning the dictionary definitions of the word “cole” is that it is a word of rare, if not obsolete, usage and would be little known to the general public of Canada. </a:t>
            </a:r>
            <a:r>
              <a:rPr lang="en-CA" altLang="en-US" sz="1900" i="1">
                <a:solidFill>
                  <a:srgbClr val="FFFF00"/>
                </a:solidFill>
              </a:rPr>
              <a:t>I do not agree with the conclusion of the learned judge of the Exchequer Court that the principal character of the word “Coles” is “equally that of a surname and of a dictionary word in the English language.”</a:t>
            </a:r>
            <a:r>
              <a:rPr lang="en-CA" altLang="en-US" sz="1900" i="1">
                <a:solidFill>
                  <a:schemeClr val="bg1"/>
                </a:solidFill>
              </a:rPr>
              <a:t> </a:t>
            </a:r>
            <a:r>
              <a:rPr lang="en-CA" altLang="en-US" sz="1900" i="1">
                <a:solidFill>
                  <a:srgbClr val="FF0000"/>
                </a:solidFill>
              </a:rPr>
              <a:t>My only possible conclusion in this case is that a person in Canada of ordinary intelligence and of ordinary education in English or French would immediately respond to the trade mark “Coles” by thinking of it as a surname and would not be likely to know that “Coles” has a dictionary meaning.”</a:t>
            </a:r>
            <a:endParaRPr lang="en-US" altLang="en-US" sz="1900" i="1">
              <a:solidFill>
                <a:srgbClr val="FF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Box 1">
            <a:extLst>
              <a:ext uri="{FF2B5EF4-FFF2-40B4-BE49-F238E27FC236}">
                <a16:creationId xmlns:a16="http://schemas.microsoft.com/office/drawing/2014/main" id="{067E0DE5-41B5-648F-86CF-5DCB1414DA1D}"/>
              </a:ext>
            </a:extLst>
          </p:cNvPr>
          <p:cNvSpPr txBox="1">
            <a:spLocks noChangeArrowheads="1"/>
          </p:cNvSpPr>
          <p:nvPr/>
        </p:nvSpPr>
        <p:spPr bwMode="auto">
          <a:xfrm>
            <a:off x="3038475" y="268288"/>
            <a:ext cx="30670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182274" name="TextBox 2">
            <a:extLst>
              <a:ext uri="{FF2B5EF4-FFF2-40B4-BE49-F238E27FC236}">
                <a16:creationId xmlns:a16="http://schemas.microsoft.com/office/drawing/2014/main" id="{34BA45D9-EF93-6814-D57E-0344C1C3E568}"/>
              </a:ext>
            </a:extLst>
          </p:cNvPr>
          <p:cNvSpPr txBox="1">
            <a:spLocks noChangeArrowheads="1"/>
          </p:cNvSpPr>
          <p:nvPr/>
        </p:nvSpPr>
        <p:spPr bwMode="auto">
          <a:xfrm>
            <a:off x="268288" y="1276350"/>
            <a:ext cx="86074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Test to Apply</a:t>
            </a:r>
            <a:r>
              <a:rPr kumimoji="0" lang="en-CA" altLang="en-US" sz="32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CA"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Would a person </a:t>
            </a: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 Canada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of ordinary intelligence and of ordinary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education in English or French </a:t>
            </a:r>
            <a:r>
              <a:rPr kumimoji="0" lang="en-CA"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be just as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likely</a:t>
            </a: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if not more likely, </a:t>
            </a:r>
            <a:r>
              <a:rPr kumimoji="0" lang="en-CA"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to respond to the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word by thinking of it as a brand </a:t>
            </a: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or a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mark of a business </a:t>
            </a:r>
            <a:r>
              <a:rPr kumimoji="0" lang="en-CA"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than as a name</a:t>
            </a: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/surname</a:t>
            </a:r>
            <a:r>
              <a:rPr kumimoji="0" lang="en-CA"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5">
            <a:extLst>
              <a:ext uri="{FF2B5EF4-FFF2-40B4-BE49-F238E27FC236}">
                <a16:creationId xmlns:a16="http://schemas.microsoft.com/office/drawing/2014/main" id="{8FDA52BA-2A18-BBD2-BA7B-D0FED4D172B1}"/>
              </a:ext>
            </a:extLst>
          </p:cNvPr>
          <p:cNvSpPr>
            <a:spLocks noGrp="1" noChangeArrowheads="1"/>
          </p:cNvSpPr>
          <p:nvPr>
            <p:ph type="title"/>
          </p:nvPr>
        </p:nvSpPr>
        <p:spPr bwMode="auto">
          <a:xfrm>
            <a:off x="1485900" y="80963"/>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 name="Content Placeholder 1">
            <a:extLst>
              <a:ext uri="{FF2B5EF4-FFF2-40B4-BE49-F238E27FC236}">
                <a16:creationId xmlns:a16="http://schemas.microsoft.com/office/drawing/2014/main" id="{A801EC76-0056-D8E0-293C-94151EC7F2E8}"/>
              </a:ext>
            </a:extLst>
          </p:cNvPr>
          <p:cNvSpPr>
            <a:spLocks noGrp="1"/>
          </p:cNvSpPr>
          <p:nvPr>
            <p:ph idx="1"/>
          </p:nvPr>
        </p:nvSpPr>
        <p:spPr>
          <a:xfrm>
            <a:off x="323850" y="892175"/>
            <a:ext cx="8424863" cy="4170363"/>
          </a:xfrm>
        </p:spPr>
        <p:txBody>
          <a:bodyPr>
            <a:normAutofit/>
          </a:bodyPr>
          <a:lstStyle/>
          <a:p>
            <a:pPr marL="0" indent="0">
              <a:lnSpc>
                <a:spcPct val="110000"/>
              </a:lnSpc>
              <a:buFont typeface="Arial" panose="020B0604020202020204" pitchFamily="34" charset="0"/>
              <a:buNone/>
              <a:defRPr/>
            </a:pPr>
            <a:r>
              <a:rPr lang="en-US" sz="2100" i="1" dirty="0">
                <a:solidFill>
                  <a:srgbClr val="00B0F0"/>
                </a:solidFill>
              </a:rPr>
              <a:t>Unilever Canada Inc. v. Superior Quality Foods Inc. </a:t>
            </a:r>
            <a:r>
              <a:rPr lang="en-US" sz="2100" dirty="0">
                <a:solidFill>
                  <a:schemeClr val="bg1"/>
                </a:solidFill>
              </a:rPr>
              <a:t>(2007)</a:t>
            </a:r>
            <a:r>
              <a:rPr lang="en-US" sz="2100" i="1" dirty="0">
                <a:solidFill>
                  <a:schemeClr val="bg1"/>
                </a:solidFill>
              </a:rPr>
              <a:t>, </a:t>
            </a:r>
            <a:r>
              <a:rPr lang="en-US" sz="2100" dirty="0">
                <a:solidFill>
                  <a:schemeClr val="bg1"/>
                </a:solidFill>
              </a:rPr>
              <a:t>62 CPR</a:t>
            </a:r>
            <a:r>
              <a:rPr lang="en-US" sz="2100" i="1" dirty="0">
                <a:solidFill>
                  <a:schemeClr val="bg1"/>
                </a:solidFill>
              </a:rPr>
              <a:t> </a:t>
            </a:r>
            <a:r>
              <a:rPr lang="en-US" sz="2100" dirty="0">
                <a:solidFill>
                  <a:schemeClr val="bg1"/>
                </a:solidFill>
              </a:rPr>
              <a:t>(4</a:t>
            </a:r>
            <a:r>
              <a:rPr lang="en-US" sz="2100" baseline="30000" dirty="0">
                <a:solidFill>
                  <a:schemeClr val="bg1"/>
                </a:solidFill>
              </a:rPr>
              <a:t>th</a:t>
            </a:r>
            <a:r>
              <a:rPr lang="en-US" sz="2100" dirty="0">
                <a:solidFill>
                  <a:schemeClr val="bg1"/>
                </a:solidFill>
              </a:rPr>
              <a:t>) 75, [2007] TMOB No. 66</a:t>
            </a:r>
          </a:p>
          <a:p>
            <a:pPr>
              <a:lnSpc>
                <a:spcPct val="110000"/>
              </a:lnSpc>
              <a:defRPr/>
            </a:pPr>
            <a:r>
              <a:rPr lang="en-CA" sz="2100" b="1" dirty="0">
                <a:solidFill>
                  <a:schemeClr val="bg1"/>
                </a:solidFill>
              </a:rPr>
              <a:t>Facts</a:t>
            </a:r>
            <a:r>
              <a:rPr lang="en-CA" sz="2100" dirty="0">
                <a:solidFill>
                  <a:schemeClr val="bg1"/>
                </a:solidFill>
              </a:rPr>
              <a:t>: Superior Quality Foods, Inc. filed an application to register the TM </a:t>
            </a:r>
            <a:r>
              <a:rPr lang="en-CA" sz="2100" dirty="0">
                <a:solidFill>
                  <a:srgbClr val="FFFF00"/>
                </a:solidFill>
              </a:rPr>
              <a:t>BETTER THAN BOULLION </a:t>
            </a:r>
            <a:r>
              <a:rPr lang="en-CA" sz="2100" dirty="0">
                <a:solidFill>
                  <a:schemeClr val="bg1"/>
                </a:solidFill>
              </a:rPr>
              <a:t>for use in association w. soups and soup bases.</a:t>
            </a:r>
          </a:p>
          <a:p>
            <a:pPr>
              <a:lnSpc>
                <a:spcPct val="110000"/>
              </a:lnSpc>
              <a:defRPr/>
            </a:pPr>
            <a:r>
              <a:rPr lang="en-CA" sz="2100" b="1" dirty="0">
                <a:solidFill>
                  <a:schemeClr val="bg1"/>
                </a:solidFill>
              </a:rPr>
              <a:t>Issue: </a:t>
            </a:r>
            <a:r>
              <a:rPr lang="en-CA" sz="2100" dirty="0">
                <a:solidFill>
                  <a:schemeClr val="bg1"/>
                </a:solidFill>
              </a:rPr>
              <a:t>s. 12(1)(b) …</a:t>
            </a:r>
            <a:r>
              <a:rPr lang="en-CA" sz="2100" i="1" dirty="0">
                <a:solidFill>
                  <a:schemeClr val="bg1"/>
                </a:solidFill>
              </a:rPr>
              <a:t>Is the mark  </a:t>
            </a:r>
            <a:r>
              <a:rPr lang="en-CA" sz="2100" i="1" dirty="0">
                <a:solidFill>
                  <a:srgbClr val="FFFF00"/>
                </a:solidFill>
              </a:rPr>
              <a:t>clearly descriptive or deceptively </a:t>
            </a:r>
            <a:r>
              <a:rPr lang="en-CA" sz="2100" i="1" dirty="0" err="1">
                <a:solidFill>
                  <a:srgbClr val="FFFF00"/>
                </a:solidFill>
              </a:rPr>
              <a:t>misdescriptive</a:t>
            </a:r>
            <a:r>
              <a:rPr lang="en-CA" sz="2100" i="1" dirty="0">
                <a:solidFill>
                  <a:srgbClr val="FFFF00"/>
                </a:solidFill>
              </a:rPr>
              <a:t> </a:t>
            </a:r>
            <a:r>
              <a:rPr lang="en-CA" sz="2100" i="1" dirty="0">
                <a:solidFill>
                  <a:schemeClr val="bg1"/>
                </a:solidFill>
              </a:rPr>
              <a:t>in the English or French language of the character or quality of the wares or services in association with which it is used or proposed to be used or of the conditions of or the persons employed in their production or of their place of origin.</a:t>
            </a:r>
          </a:p>
          <a:p>
            <a:pPr marL="0" indent="0">
              <a:buFont typeface="Arial" panose="020B0604020202020204" pitchFamily="34" charset="0"/>
              <a:buNone/>
              <a:defRPr/>
            </a:pPr>
            <a:endParaRPr lang="en-US" sz="2550" dirty="0">
              <a:solidFill>
                <a:schemeClr val="bg1"/>
              </a:solidFill>
            </a:endParaRPr>
          </a:p>
        </p:txBody>
      </p:sp>
      <p:sp>
        <p:nvSpPr>
          <p:cNvPr id="184323" name="Slide Number Placeholder 3">
            <a:extLst>
              <a:ext uri="{FF2B5EF4-FFF2-40B4-BE49-F238E27FC236}">
                <a16:creationId xmlns:a16="http://schemas.microsoft.com/office/drawing/2014/main" id="{21FDD7E8-8B28-1551-5E8B-401751410D9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F0434BF-161F-634A-A0EE-A1A5AD21315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2D5D6697-4E12-B689-66E3-9DFF2EACE18B}"/>
              </a:ext>
            </a:extLst>
          </p:cNvPr>
          <p:cNvSpPr>
            <a:spLocks noGrp="1" noChangeArrowheads="1"/>
          </p:cNvSpPr>
          <p:nvPr>
            <p:ph type="title"/>
          </p:nvPr>
        </p:nvSpPr>
        <p:spPr bwMode="auto">
          <a:xfrm>
            <a:off x="323528" y="22225"/>
            <a:ext cx="8496944"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4400" b="1" dirty="0">
                <a:solidFill>
                  <a:srgbClr val="FFFF00"/>
                </a:solidFill>
              </a:rPr>
              <a:t>Text</a:t>
            </a:r>
            <a:endParaRPr lang="en-US" altLang="en-US" sz="4400" b="1" dirty="0">
              <a:solidFill>
                <a:srgbClr val="00B0F0"/>
              </a:solidFill>
            </a:endParaRPr>
          </a:p>
        </p:txBody>
      </p:sp>
      <p:pic>
        <p:nvPicPr>
          <p:cNvPr id="79874" name="Picture 2" descr="A picture containing text&#10;&#10;Description automatically generated">
            <a:extLst>
              <a:ext uri="{FF2B5EF4-FFF2-40B4-BE49-F238E27FC236}">
                <a16:creationId xmlns:a16="http://schemas.microsoft.com/office/drawing/2014/main" id="{1A75BD03-C966-38CE-EA80-3FA74C882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9" t="7068" r="5202" b="10800"/>
          <a:stretch>
            <a:fillRect/>
          </a:stretch>
        </p:blipFill>
        <p:spPr bwMode="auto">
          <a:xfrm rot="5400000">
            <a:off x="2483643" y="1459707"/>
            <a:ext cx="41767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9926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5">
            <a:extLst>
              <a:ext uri="{FF2B5EF4-FFF2-40B4-BE49-F238E27FC236}">
                <a16:creationId xmlns:a16="http://schemas.microsoft.com/office/drawing/2014/main" id="{8A3C1D52-9668-9CF3-338D-CECE9C01B44E}"/>
              </a:ext>
            </a:extLst>
          </p:cNvPr>
          <p:cNvSpPr>
            <a:spLocks noGrp="1" noChangeArrowheads="1"/>
          </p:cNvSpPr>
          <p:nvPr>
            <p:ph type="title"/>
          </p:nvPr>
        </p:nvSpPr>
        <p:spPr bwMode="auto">
          <a:xfrm>
            <a:off x="1485900" y="80963"/>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 name="Content Placeholder 1">
            <a:extLst>
              <a:ext uri="{FF2B5EF4-FFF2-40B4-BE49-F238E27FC236}">
                <a16:creationId xmlns:a16="http://schemas.microsoft.com/office/drawing/2014/main" id="{F0C5BB9A-EC2A-2B99-9B7B-007C073AADB8}"/>
              </a:ext>
            </a:extLst>
          </p:cNvPr>
          <p:cNvSpPr>
            <a:spLocks noGrp="1"/>
          </p:cNvSpPr>
          <p:nvPr>
            <p:ph idx="1"/>
          </p:nvPr>
        </p:nvSpPr>
        <p:spPr>
          <a:xfrm>
            <a:off x="215900" y="1131888"/>
            <a:ext cx="8712200" cy="3849687"/>
          </a:xfrm>
        </p:spPr>
        <p:txBody>
          <a:bodyPr>
            <a:normAutofit/>
          </a:bodyPr>
          <a:lstStyle/>
          <a:p>
            <a:pPr marL="0" indent="0">
              <a:buFont typeface="Arial" panose="020B0604020202020204" pitchFamily="34" charset="0"/>
              <a:buNone/>
              <a:defRPr/>
            </a:pPr>
            <a:r>
              <a:rPr lang="en-US" sz="3000" i="1" dirty="0">
                <a:solidFill>
                  <a:srgbClr val="00B0F0"/>
                </a:solidFill>
              </a:rPr>
              <a:t>Unilever Canada Inc. v. Superior Quality Foods Inc. </a:t>
            </a:r>
            <a:r>
              <a:rPr lang="en-US" sz="3000" dirty="0">
                <a:solidFill>
                  <a:schemeClr val="bg1"/>
                </a:solidFill>
              </a:rPr>
              <a:t>(2007)</a:t>
            </a:r>
            <a:r>
              <a:rPr lang="en-US" sz="3000" i="1" dirty="0">
                <a:solidFill>
                  <a:schemeClr val="bg1"/>
                </a:solidFill>
              </a:rPr>
              <a:t>, </a:t>
            </a:r>
            <a:r>
              <a:rPr lang="en-US" sz="3000" dirty="0">
                <a:solidFill>
                  <a:schemeClr val="bg1"/>
                </a:solidFill>
              </a:rPr>
              <a:t>62 CPR</a:t>
            </a:r>
            <a:r>
              <a:rPr lang="en-US" sz="3000" i="1" dirty="0">
                <a:solidFill>
                  <a:schemeClr val="bg1"/>
                </a:solidFill>
              </a:rPr>
              <a:t> </a:t>
            </a:r>
            <a:r>
              <a:rPr lang="en-US" sz="3000" dirty="0">
                <a:solidFill>
                  <a:schemeClr val="bg1"/>
                </a:solidFill>
              </a:rPr>
              <a:t>(4</a:t>
            </a:r>
            <a:r>
              <a:rPr lang="en-US" sz="3000" baseline="30000" dirty="0">
                <a:solidFill>
                  <a:schemeClr val="bg1"/>
                </a:solidFill>
              </a:rPr>
              <a:t>th</a:t>
            </a:r>
            <a:r>
              <a:rPr lang="en-US" sz="3000" dirty="0">
                <a:solidFill>
                  <a:schemeClr val="bg1"/>
                </a:solidFill>
              </a:rPr>
              <a:t>) 75, [2007] TMOB No. 66</a:t>
            </a:r>
          </a:p>
          <a:p>
            <a:pPr>
              <a:defRPr/>
            </a:pPr>
            <a:r>
              <a:rPr lang="en-CA" sz="3000" dirty="0">
                <a:solidFill>
                  <a:srgbClr val="FFFF00"/>
                </a:solidFill>
              </a:rPr>
              <a:t>Clearly descriptive</a:t>
            </a:r>
            <a:r>
              <a:rPr lang="en-CA" sz="3000" dirty="0">
                <a:solidFill>
                  <a:srgbClr val="FF0000"/>
                </a:solidFill>
              </a:rPr>
              <a:t> = </a:t>
            </a:r>
            <a:r>
              <a:rPr lang="en-CA" sz="3000" dirty="0">
                <a:solidFill>
                  <a:schemeClr val="bg1"/>
                </a:solidFill>
              </a:rPr>
              <a:t>does the mark tell potential dealers/purchasers of the goods/services what the goods and services are, or describe them or describe a property which is commonly associated with them</a:t>
            </a:r>
            <a:r>
              <a:rPr lang="en-CA" sz="3000" dirty="0">
                <a:solidFill>
                  <a:srgbClr val="FF0000"/>
                </a:solidFill>
              </a:rPr>
              <a:t>?</a:t>
            </a:r>
          </a:p>
        </p:txBody>
      </p:sp>
      <p:sp>
        <p:nvSpPr>
          <p:cNvPr id="186371" name="Slide Number Placeholder 3">
            <a:extLst>
              <a:ext uri="{FF2B5EF4-FFF2-40B4-BE49-F238E27FC236}">
                <a16:creationId xmlns:a16="http://schemas.microsoft.com/office/drawing/2014/main" id="{88CDDB08-8D9A-9AB2-7112-D60171D001C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3C20D4C-6B7B-EB42-8D12-BFBCA8DE91A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11BB77-935A-F6A1-29AF-2E9E2307D5EE}"/>
              </a:ext>
            </a:extLst>
          </p:cNvPr>
          <p:cNvSpPr>
            <a:spLocks noGrp="1"/>
          </p:cNvSpPr>
          <p:nvPr>
            <p:ph type="title"/>
          </p:nvPr>
        </p:nvSpPr>
        <p:spPr>
          <a:xfrm>
            <a:off x="1485900" y="168275"/>
            <a:ext cx="6172200" cy="646113"/>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54460CFC-9261-40D5-65CA-FC063703363B}"/>
              </a:ext>
            </a:extLst>
          </p:cNvPr>
          <p:cNvSpPr>
            <a:spLocks noGrp="1"/>
          </p:cNvSpPr>
          <p:nvPr>
            <p:ph idx="1"/>
          </p:nvPr>
        </p:nvSpPr>
        <p:spPr>
          <a:xfrm>
            <a:off x="179388" y="1069975"/>
            <a:ext cx="8785225" cy="3876675"/>
          </a:xfrm>
        </p:spPr>
        <p:txBody>
          <a:bodyPr>
            <a:normAutofit lnSpcReduction="10000"/>
          </a:bodyPr>
          <a:lstStyle/>
          <a:p>
            <a:pPr marL="0" lvl="1" indent="0">
              <a:buFont typeface="Arial" panose="020B0604020202020204" pitchFamily="34" charset="0"/>
              <a:buNone/>
              <a:defRPr/>
            </a:pPr>
            <a:r>
              <a:rPr lang="en-US" sz="3200" i="1" dirty="0">
                <a:solidFill>
                  <a:srgbClr val="00B0F0"/>
                </a:solidFill>
              </a:rPr>
              <a:t>Unilever Canada Inc. v. Superior Quality Foods Inc. </a:t>
            </a:r>
            <a:r>
              <a:rPr lang="en-US" sz="3200" dirty="0">
                <a:solidFill>
                  <a:schemeClr val="bg1"/>
                </a:solidFill>
              </a:rPr>
              <a:t>(2007)</a:t>
            </a:r>
            <a:r>
              <a:rPr lang="en-US" sz="3200" i="1" dirty="0">
                <a:solidFill>
                  <a:schemeClr val="bg1"/>
                </a:solidFill>
              </a:rPr>
              <a:t>, </a:t>
            </a:r>
            <a:r>
              <a:rPr lang="en-US" sz="3200" dirty="0">
                <a:solidFill>
                  <a:schemeClr val="bg1"/>
                </a:solidFill>
              </a:rPr>
              <a:t>62 CPR</a:t>
            </a:r>
            <a:r>
              <a:rPr lang="en-US" sz="3200" i="1" dirty="0">
                <a:solidFill>
                  <a:schemeClr val="bg1"/>
                </a:solidFill>
              </a:rPr>
              <a:t> </a:t>
            </a:r>
            <a:r>
              <a:rPr lang="en-US" sz="3200" dirty="0">
                <a:solidFill>
                  <a:schemeClr val="bg1"/>
                </a:solidFill>
              </a:rPr>
              <a:t>(4</a:t>
            </a:r>
            <a:r>
              <a:rPr lang="en-US" sz="3200" baseline="30000" dirty="0">
                <a:solidFill>
                  <a:schemeClr val="bg1"/>
                </a:solidFill>
              </a:rPr>
              <a:t>th</a:t>
            </a:r>
            <a:r>
              <a:rPr lang="en-US" sz="3200" dirty="0">
                <a:solidFill>
                  <a:schemeClr val="bg1"/>
                </a:solidFill>
              </a:rPr>
              <a:t>) 75, [2007] TMOB No. 66</a:t>
            </a:r>
          </a:p>
          <a:p>
            <a:pPr marL="457200" lvl="1" indent="-457200">
              <a:buFont typeface="Arial" panose="020B0604020202020204" pitchFamily="34" charset="0"/>
              <a:buChar char="•"/>
              <a:defRPr/>
            </a:pPr>
            <a:r>
              <a:rPr lang="en-CA" sz="3200" dirty="0">
                <a:solidFill>
                  <a:srgbClr val="FFFF00"/>
                </a:solidFill>
              </a:rPr>
              <a:t>Deceptively </a:t>
            </a:r>
            <a:r>
              <a:rPr lang="en-CA" sz="3200" dirty="0" err="1">
                <a:solidFill>
                  <a:srgbClr val="FFFF00"/>
                </a:solidFill>
              </a:rPr>
              <a:t>misdescriptive</a:t>
            </a:r>
            <a:r>
              <a:rPr lang="en-CA" sz="3200" dirty="0">
                <a:solidFill>
                  <a:srgbClr val="FFFF00"/>
                </a:solidFill>
              </a:rPr>
              <a:t> </a:t>
            </a:r>
            <a:r>
              <a:rPr lang="en-CA" sz="3200" dirty="0">
                <a:solidFill>
                  <a:srgbClr val="FF0000"/>
                </a:solidFill>
              </a:rPr>
              <a:t>=</a:t>
            </a:r>
            <a:r>
              <a:rPr lang="en-CA" sz="3200" dirty="0">
                <a:solidFill>
                  <a:schemeClr val="bg1"/>
                </a:solidFill>
              </a:rPr>
              <a:t> would dealers/purchasers of the goods </a:t>
            </a:r>
            <a:r>
              <a:rPr lang="en-CA" sz="3200" dirty="0">
                <a:solidFill>
                  <a:srgbClr val="FFFF00"/>
                </a:solidFill>
              </a:rPr>
              <a:t>be deceived by the </a:t>
            </a:r>
            <a:r>
              <a:rPr lang="en-CA" sz="3200" dirty="0" err="1">
                <a:solidFill>
                  <a:srgbClr val="FFFF00"/>
                </a:solidFill>
              </a:rPr>
              <a:t>misdescription</a:t>
            </a:r>
            <a:r>
              <a:rPr lang="en-CA" sz="3200" dirty="0">
                <a:solidFill>
                  <a:schemeClr val="bg1"/>
                </a:solidFill>
              </a:rPr>
              <a:t> into purchasing goods or ordering services which different in character or quality from those expected</a:t>
            </a:r>
            <a:r>
              <a:rPr lang="en-CA" sz="3200" dirty="0">
                <a:solidFill>
                  <a:srgbClr val="FF0000"/>
                </a:solidFill>
              </a:rPr>
              <a:t>?</a:t>
            </a:r>
          </a:p>
          <a:p>
            <a:pPr>
              <a:defRPr/>
            </a:pPr>
            <a:endParaRPr lang="en-US" dirty="0"/>
          </a:p>
        </p:txBody>
      </p:sp>
      <p:sp>
        <p:nvSpPr>
          <p:cNvPr id="188419" name="Slide Number Placeholder 3">
            <a:extLst>
              <a:ext uri="{FF2B5EF4-FFF2-40B4-BE49-F238E27FC236}">
                <a16:creationId xmlns:a16="http://schemas.microsoft.com/office/drawing/2014/main" id="{0641601B-189B-7792-5C36-34FF2452E25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CCE45F8-8B55-DD4F-B19D-687C6969040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5">
            <a:extLst>
              <a:ext uri="{FF2B5EF4-FFF2-40B4-BE49-F238E27FC236}">
                <a16:creationId xmlns:a16="http://schemas.microsoft.com/office/drawing/2014/main" id="{2FF67D9A-0FF6-CB1B-1A2A-E4E1F8C38554}"/>
              </a:ext>
            </a:extLst>
          </p:cNvPr>
          <p:cNvSpPr>
            <a:spLocks noGrp="1" noChangeArrowheads="1"/>
          </p:cNvSpPr>
          <p:nvPr>
            <p:ph type="title"/>
          </p:nvPr>
        </p:nvSpPr>
        <p:spPr bwMode="auto">
          <a:xfrm>
            <a:off x="1485900" y="123825"/>
            <a:ext cx="6172200" cy="719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 name="Content Placeholder 1">
            <a:extLst>
              <a:ext uri="{FF2B5EF4-FFF2-40B4-BE49-F238E27FC236}">
                <a16:creationId xmlns:a16="http://schemas.microsoft.com/office/drawing/2014/main" id="{5AF87778-3BAA-27F8-AD0D-085DDFFEF92F}"/>
              </a:ext>
            </a:extLst>
          </p:cNvPr>
          <p:cNvSpPr>
            <a:spLocks noGrp="1"/>
          </p:cNvSpPr>
          <p:nvPr>
            <p:ph idx="1"/>
          </p:nvPr>
        </p:nvSpPr>
        <p:spPr>
          <a:xfrm>
            <a:off x="395288" y="908050"/>
            <a:ext cx="8424862" cy="4029075"/>
          </a:xfrm>
        </p:spPr>
        <p:txBody>
          <a:bodyPr>
            <a:normAutofit fontScale="92500" lnSpcReduction="10000"/>
          </a:bodyPr>
          <a:lstStyle/>
          <a:p>
            <a:pPr marL="0" lvl="1" indent="0">
              <a:lnSpc>
                <a:spcPct val="110000"/>
              </a:lnSpc>
              <a:buFont typeface="Arial" panose="020B0604020202020204" pitchFamily="34" charset="0"/>
              <a:buNone/>
              <a:defRPr/>
            </a:pPr>
            <a:r>
              <a:rPr lang="en-US" sz="2700" i="1" dirty="0">
                <a:solidFill>
                  <a:srgbClr val="00B0F0"/>
                </a:solidFill>
              </a:rPr>
              <a:t>Unilever Canada Inc. v. Superior Quality Foods Inc. </a:t>
            </a:r>
            <a:r>
              <a:rPr lang="en-US" sz="2700" dirty="0">
                <a:solidFill>
                  <a:schemeClr val="bg1"/>
                </a:solidFill>
              </a:rPr>
              <a:t>(2007)</a:t>
            </a:r>
            <a:r>
              <a:rPr lang="en-US" sz="2700" i="1" dirty="0">
                <a:solidFill>
                  <a:schemeClr val="bg1"/>
                </a:solidFill>
              </a:rPr>
              <a:t>, </a:t>
            </a:r>
            <a:r>
              <a:rPr lang="en-US" sz="2700" dirty="0">
                <a:solidFill>
                  <a:schemeClr val="bg1"/>
                </a:solidFill>
              </a:rPr>
              <a:t>62 CPR</a:t>
            </a:r>
            <a:r>
              <a:rPr lang="en-US" sz="2700" i="1" dirty="0">
                <a:solidFill>
                  <a:schemeClr val="bg1"/>
                </a:solidFill>
              </a:rPr>
              <a:t> </a:t>
            </a:r>
            <a:r>
              <a:rPr lang="en-US" sz="2700" dirty="0">
                <a:solidFill>
                  <a:schemeClr val="bg1"/>
                </a:solidFill>
              </a:rPr>
              <a:t>(4</a:t>
            </a:r>
            <a:r>
              <a:rPr lang="en-US" sz="2700" baseline="30000" dirty="0">
                <a:solidFill>
                  <a:schemeClr val="bg1"/>
                </a:solidFill>
              </a:rPr>
              <a:t>th</a:t>
            </a:r>
            <a:r>
              <a:rPr lang="en-US" sz="2700" dirty="0">
                <a:solidFill>
                  <a:schemeClr val="bg1"/>
                </a:solidFill>
              </a:rPr>
              <a:t>) 75, [2007] TMOB No. 66</a:t>
            </a:r>
          </a:p>
          <a:p>
            <a:pPr>
              <a:lnSpc>
                <a:spcPct val="110000"/>
              </a:lnSpc>
              <a:defRPr/>
            </a:pPr>
            <a:r>
              <a:rPr lang="en-US" sz="2700" dirty="0">
                <a:solidFill>
                  <a:schemeClr val="bg1"/>
                </a:solidFill>
              </a:rPr>
              <a:t>S. 12(1)(b):</a:t>
            </a:r>
          </a:p>
          <a:p>
            <a:pPr lvl="1">
              <a:lnSpc>
                <a:spcPct val="110000"/>
              </a:lnSpc>
              <a:buFont typeface="Courier New" panose="02070309020205020404" pitchFamily="49" charset="0"/>
              <a:buChar char="o"/>
              <a:defRPr/>
            </a:pPr>
            <a:r>
              <a:rPr lang="en-US" sz="2700" dirty="0">
                <a:solidFill>
                  <a:srgbClr val="FFFF00"/>
                </a:solidFill>
              </a:rPr>
              <a:t>Point of View</a:t>
            </a:r>
            <a:r>
              <a:rPr lang="en-US" sz="2700" dirty="0">
                <a:solidFill>
                  <a:srgbClr val="FF0000"/>
                </a:solidFill>
              </a:rPr>
              <a:t>?</a:t>
            </a:r>
            <a:r>
              <a:rPr lang="en-US" sz="2700" dirty="0">
                <a:solidFill>
                  <a:srgbClr val="FFFF00"/>
                </a:solidFill>
              </a:rPr>
              <a:t>:</a:t>
            </a:r>
            <a:r>
              <a:rPr lang="en-US" sz="2700" dirty="0">
                <a:solidFill>
                  <a:schemeClr val="bg1"/>
                </a:solidFill>
              </a:rPr>
              <a:t> That of the </a:t>
            </a:r>
            <a:r>
              <a:rPr lang="en-US" sz="2700" dirty="0">
                <a:solidFill>
                  <a:srgbClr val="FFFF00"/>
                </a:solidFill>
              </a:rPr>
              <a:t>average purchaser </a:t>
            </a:r>
            <a:r>
              <a:rPr lang="en-US" sz="2700" dirty="0">
                <a:solidFill>
                  <a:schemeClr val="bg1"/>
                </a:solidFill>
              </a:rPr>
              <a:t>of the wares</a:t>
            </a:r>
          </a:p>
          <a:p>
            <a:pPr lvl="1">
              <a:lnSpc>
                <a:spcPct val="110000"/>
              </a:lnSpc>
              <a:buFont typeface="Courier New" panose="02070309020205020404" pitchFamily="49" charset="0"/>
              <a:buChar char="o"/>
              <a:defRPr/>
            </a:pPr>
            <a:r>
              <a:rPr lang="en-US" sz="2700" dirty="0">
                <a:solidFill>
                  <a:schemeClr val="bg1"/>
                </a:solidFill>
              </a:rPr>
              <a:t>Consider the </a:t>
            </a:r>
            <a:r>
              <a:rPr lang="en-US" sz="2700" dirty="0">
                <a:solidFill>
                  <a:srgbClr val="FFFF00"/>
                </a:solidFill>
              </a:rPr>
              <a:t>mark in its entirety </a:t>
            </a:r>
            <a:r>
              <a:rPr lang="en-US" sz="2700" dirty="0">
                <a:solidFill>
                  <a:schemeClr val="bg1"/>
                </a:solidFill>
              </a:rPr>
              <a:t>(not dissected into constituent elements)</a:t>
            </a:r>
          </a:p>
          <a:p>
            <a:pPr lvl="1">
              <a:lnSpc>
                <a:spcPct val="110000"/>
              </a:lnSpc>
              <a:buFont typeface="Courier New" panose="02070309020205020404" pitchFamily="49" charset="0"/>
              <a:buChar char="o"/>
              <a:defRPr/>
            </a:pPr>
            <a:r>
              <a:rPr lang="en-US" sz="2700" dirty="0">
                <a:solidFill>
                  <a:schemeClr val="bg1"/>
                </a:solidFill>
              </a:rPr>
              <a:t>Consider thee mark </a:t>
            </a:r>
            <a:r>
              <a:rPr lang="en-US" sz="2700" dirty="0">
                <a:solidFill>
                  <a:srgbClr val="FFFF00"/>
                </a:solidFill>
              </a:rPr>
              <a:t>as a matter of immediate impression</a:t>
            </a:r>
          </a:p>
        </p:txBody>
      </p:sp>
      <p:sp>
        <p:nvSpPr>
          <p:cNvPr id="190467" name="Slide Number Placeholder 3">
            <a:extLst>
              <a:ext uri="{FF2B5EF4-FFF2-40B4-BE49-F238E27FC236}">
                <a16:creationId xmlns:a16="http://schemas.microsoft.com/office/drawing/2014/main" id="{6555FF0C-790D-58D9-CC84-DBC617C1D30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796244EC-B418-1A4C-898D-0F41CE78A6D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A97E7F-DF3B-48FD-DBEE-6E28CE6C768B}"/>
              </a:ext>
            </a:extLst>
          </p:cNvPr>
          <p:cNvSpPr>
            <a:spLocks noGrp="1"/>
          </p:cNvSpPr>
          <p:nvPr>
            <p:ph type="title"/>
          </p:nvPr>
        </p:nvSpPr>
        <p:spPr>
          <a:xfrm>
            <a:off x="1485900" y="90488"/>
            <a:ext cx="6172200" cy="568325"/>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15C14387-BBA0-E083-7BC4-2613FE649F82}"/>
              </a:ext>
            </a:extLst>
          </p:cNvPr>
          <p:cNvSpPr>
            <a:spLocks noGrp="1"/>
          </p:cNvSpPr>
          <p:nvPr>
            <p:ph idx="1"/>
          </p:nvPr>
        </p:nvSpPr>
        <p:spPr>
          <a:xfrm>
            <a:off x="323850" y="1058863"/>
            <a:ext cx="8496300" cy="3565525"/>
          </a:xfrm>
        </p:spPr>
        <p:txBody>
          <a:bodyPr>
            <a:normAutofit/>
          </a:bodyPr>
          <a:lstStyle/>
          <a:p>
            <a:pPr marL="0" lvl="1" indent="0">
              <a:lnSpc>
                <a:spcPct val="110000"/>
              </a:lnSpc>
              <a:buFont typeface="Arial" panose="020B0604020202020204" pitchFamily="34" charset="0"/>
              <a:buNone/>
              <a:defRPr/>
            </a:pPr>
            <a:r>
              <a:rPr lang="en-US" sz="2625" i="1" dirty="0">
                <a:solidFill>
                  <a:srgbClr val="00B0F0"/>
                </a:solidFill>
              </a:rPr>
              <a:t>Unilever Canada Inc. v. Superior Quality Foods Inc. </a:t>
            </a:r>
            <a:r>
              <a:rPr lang="en-US" sz="2625" dirty="0">
                <a:solidFill>
                  <a:schemeClr val="bg1"/>
                </a:solidFill>
              </a:rPr>
              <a:t>(2007)</a:t>
            </a:r>
            <a:r>
              <a:rPr lang="en-US" sz="2625" i="1" dirty="0">
                <a:solidFill>
                  <a:schemeClr val="bg1"/>
                </a:solidFill>
              </a:rPr>
              <a:t>, </a:t>
            </a:r>
            <a:r>
              <a:rPr lang="en-US" sz="2625" dirty="0">
                <a:solidFill>
                  <a:schemeClr val="bg1"/>
                </a:solidFill>
              </a:rPr>
              <a:t>62 CPR</a:t>
            </a:r>
            <a:r>
              <a:rPr lang="en-US" sz="2625" i="1" dirty="0">
                <a:solidFill>
                  <a:schemeClr val="bg1"/>
                </a:solidFill>
              </a:rPr>
              <a:t> </a:t>
            </a:r>
            <a:r>
              <a:rPr lang="en-US" sz="2625" dirty="0">
                <a:solidFill>
                  <a:schemeClr val="bg1"/>
                </a:solidFill>
              </a:rPr>
              <a:t>(4</a:t>
            </a:r>
            <a:r>
              <a:rPr lang="en-US" sz="2625" baseline="30000" dirty="0">
                <a:solidFill>
                  <a:schemeClr val="bg1"/>
                </a:solidFill>
              </a:rPr>
              <a:t>th</a:t>
            </a:r>
            <a:r>
              <a:rPr lang="en-US" sz="2625" dirty="0">
                <a:solidFill>
                  <a:schemeClr val="bg1"/>
                </a:solidFill>
              </a:rPr>
              <a:t>) 75, [2007] TMOB No. 66</a:t>
            </a:r>
          </a:p>
          <a:p>
            <a:pPr>
              <a:lnSpc>
                <a:spcPct val="110000"/>
              </a:lnSpc>
              <a:defRPr/>
            </a:pPr>
            <a:r>
              <a:rPr lang="en-US" sz="2625" dirty="0">
                <a:solidFill>
                  <a:schemeClr val="bg1"/>
                </a:solidFill>
              </a:rPr>
              <a:t>S. 12(1)(b):</a:t>
            </a:r>
          </a:p>
          <a:p>
            <a:pPr lvl="1">
              <a:lnSpc>
                <a:spcPct val="110000"/>
              </a:lnSpc>
              <a:buFont typeface="Courier New" panose="02070309020205020404" pitchFamily="49" charset="0"/>
              <a:buChar char="o"/>
              <a:defRPr/>
            </a:pPr>
            <a:r>
              <a:rPr lang="en-US" sz="2625" dirty="0">
                <a:solidFill>
                  <a:srgbClr val="FFFF00"/>
                </a:solidFill>
              </a:rPr>
              <a:t>Clearly</a:t>
            </a:r>
            <a:r>
              <a:rPr lang="en-US" sz="2625" dirty="0">
                <a:solidFill>
                  <a:schemeClr val="bg1"/>
                </a:solidFill>
              </a:rPr>
              <a:t> </a:t>
            </a:r>
            <a:r>
              <a:rPr lang="en-US" sz="2625" dirty="0">
                <a:solidFill>
                  <a:srgbClr val="FF0000"/>
                </a:solidFill>
              </a:rPr>
              <a:t>= </a:t>
            </a:r>
            <a:r>
              <a:rPr lang="en-US" sz="2625" dirty="0">
                <a:solidFill>
                  <a:schemeClr val="bg1"/>
                </a:solidFill>
              </a:rPr>
              <a:t>easy to understand, self-evidence, plain</a:t>
            </a:r>
          </a:p>
          <a:p>
            <a:pPr lvl="1">
              <a:lnSpc>
                <a:spcPct val="110000"/>
              </a:lnSpc>
              <a:buFont typeface="Courier New" panose="02070309020205020404" pitchFamily="49" charset="0"/>
              <a:buChar char="o"/>
              <a:defRPr/>
            </a:pPr>
            <a:r>
              <a:rPr lang="en-US" sz="2625" dirty="0">
                <a:solidFill>
                  <a:srgbClr val="FFFF00"/>
                </a:solidFill>
              </a:rPr>
              <a:t>Character</a:t>
            </a:r>
            <a:r>
              <a:rPr lang="en-US" sz="2625" dirty="0">
                <a:solidFill>
                  <a:srgbClr val="FF0000"/>
                </a:solidFill>
              </a:rPr>
              <a:t> = </a:t>
            </a:r>
            <a:r>
              <a:rPr lang="en-US" sz="2625" dirty="0">
                <a:solidFill>
                  <a:schemeClr val="bg1"/>
                </a:solidFill>
              </a:rPr>
              <a:t>feature, trait, characteristic of wares</a:t>
            </a:r>
          </a:p>
          <a:p>
            <a:pPr lvl="1">
              <a:lnSpc>
                <a:spcPct val="110000"/>
              </a:lnSpc>
              <a:buFont typeface="Courier New" panose="02070309020205020404" pitchFamily="49" charset="0"/>
              <a:buChar char="o"/>
              <a:defRPr/>
            </a:pPr>
            <a:r>
              <a:rPr lang="en-US" sz="2625" dirty="0">
                <a:solidFill>
                  <a:srgbClr val="FFFF00"/>
                </a:solidFill>
              </a:rPr>
              <a:t>Quality </a:t>
            </a:r>
            <a:r>
              <a:rPr lang="en-US" sz="2625" dirty="0">
                <a:solidFill>
                  <a:srgbClr val="FF0000"/>
                </a:solidFill>
              </a:rPr>
              <a:t>= </a:t>
            </a:r>
            <a:r>
              <a:rPr lang="en-US" sz="2625" dirty="0">
                <a:solidFill>
                  <a:schemeClr val="bg1"/>
                </a:solidFill>
              </a:rPr>
              <a:t>degree of excellence; laudatory description (i.e., expressing praise)</a:t>
            </a:r>
          </a:p>
          <a:p>
            <a:pPr>
              <a:defRPr/>
            </a:pPr>
            <a:endParaRPr lang="en-US" dirty="0"/>
          </a:p>
        </p:txBody>
      </p:sp>
      <p:sp>
        <p:nvSpPr>
          <p:cNvPr id="192515" name="Slide Number Placeholder 3">
            <a:extLst>
              <a:ext uri="{FF2B5EF4-FFF2-40B4-BE49-F238E27FC236}">
                <a16:creationId xmlns:a16="http://schemas.microsoft.com/office/drawing/2014/main" id="{B386383C-8F29-3D33-B6AB-D4D1CE3CF31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EF844F1-E78E-AA4F-9C51-D3488FE31AA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0EB48F-6AC5-212F-E463-710CBC68E889}"/>
              </a:ext>
            </a:extLst>
          </p:cNvPr>
          <p:cNvSpPr>
            <a:spLocks noGrp="1"/>
          </p:cNvSpPr>
          <p:nvPr>
            <p:ph type="title"/>
          </p:nvPr>
        </p:nvSpPr>
        <p:spPr>
          <a:xfrm>
            <a:off x="1485900" y="90488"/>
            <a:ext cx="6172200" cy="681037"/>
          </a:xfrm>
        </p:spPr>
        <p:txBody>
          <a:bodyPr>
            <a:normAutofit fontScale="90000"/>
          </a:bodyPr>
          <a:lstStyle/>
          <a:p>
            <a:pPr>
              <a:defRPr/>
            </a:pPr>
            <a:r>
              <a:rPr lang="en-US" b="1" dirty="0">
                <a:solidFill>
                  <a:srgbClr val="FFFF00"/>
                </a:solidFill>
              </a:rPr>
              <a:t>Trademarks</a:t>
            </a:r>
            <a:r>
              <a:rPr lang="en-US" b="1" dirty="0"/>
              <a:t>	</a:t>
            </a:r>
          </a:p>
        </p:txBody>
      </p:sp>
      <p:sp>
        <p:nvSpPr>
          <p:cNvPr id="194562" name="Content Placeholder 1">
            <a:extLst>
              <a:ext uri="{FF2B5EF4-FFF2-40B4-BE49-F238E27FC236}">
                <a16:creationId xmlns:a16="http://schemas.microsoft.com/office/drawing/2014/main" id="{B9BFF634-A083-D459-41FC-BE00365965A1}"/>
              </a:ext>
            </a:extLst>
          </p:cNvPr>
          <p:cNvSpPr>
            <a:spLocks noGrp="1" noChangeArrowheads="1"/>
          </p:cNvSpPr>
          <p:nvPr>
            <p:ph idx="1"/>
          </p:nvPr>
        </p:nvSpPr>
        <p:spPr bwMode="auto">
          <a:xfrm>
            <a:off x="250825" y="1058863"/>
            <a:ext cx="8642350" cy="3816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buFont typeface="Arial" panose="020B0604020202020204" pitchFamily="34" charset="0"/>
              <a:buNone/>
            </a:pPr>
            <a:r>
              <a:rPr lang="en-US" altLang="en-US" sz="2000" i="1">
                <a:solidFill>
                  <a:srgbClr val="00B0F0"/>
                </a:solidFill>
              </a:rPr>
              <a:t>Unilever Canada Inc. v. Superior Quality Foods Inc. </a:t>
            </a:r>
            <a:r>
              <a:rPr lang="en-US" altLang="en-US" sz="2000">
                <a:solidFill>
                  <a:schemeClr val="bg1"/>
                </a:solidFill>
              </a:rPr>
              <a:t>(2007)</a:t>
            </a:r>
            <a:r>
              <a:rPr lang="en-US" altLang="en-US" sz="2000" i="1">
                <a:solidFill>
                  <a:schemeClr val="bg1"/>
                </a:solidFill>
              </a:rPr>
              <a:t>, </a:t>
            </a:r>
            <a:r>
              <a:rPr lang="en-US" altLang="en-US" sz="2000">
                <a:solidFill>
                  <a:schemeClr val="bg1"/>
                </a:solidFill>
              </a:rPr>
              <a:t>62 CPR</a:t>
            </a:r>
            <a:r>
              <a:rPr lang="en-US" altLang="en-US" sz="2000" i="1">
                <a:solidFill>
                  <a:schemeClr val="bg1"/>
                </a:solidFill>
              </a:rPr>
              <a:t> </a:t>
            </a:r>
            <a:r>
              <a:rPr lang="en-US" altLang="en-US" sz="2000">
                <a:solidFill>
                  <a:schemeClr val="bg1"/>
                </a:solidFill>
              </a:rPr>
              <a:t>(4</a:t>
            </a:r>
            <a:r>
              <a:rPr lang="en-US" altLang="en-US" sz="2000" baseline="30000">
                <a:solidFill>
                  <a:schemeClr val="bg1"/>
                </a:solidFill>
              </a:rPr>
              <a:t>th</a:t>
            </a:r>
            <a:r>
              <a:rPr lang="en-US" altLang="en-US" sz="2000">
                <a:solidFill>
                  <a:schemeClr val="bg1"/>
                </a:solidFill>
              </a:rPr>
              <a:t>) 75, [2007] TMOB No. 66</a:t>
            </a:r>
          </a:p>
          <a:p>
            <a:r>
              <a:rPr lang="en-CA" altLang="en-US" sz="2000" b="1">
                <a:solidFill>
                  <a:schemeClr val="bg1"/>
                </a:solidFill>
              </a:rPr>
              <a:t>Decision</a:t>
            </a:r>
            <a:r>
              <a:rPr lang="en-CA" altLang="en-US" sz="2000" b="1">
                <a:solidFill>
                  <a:srgbClr val="FF0000"/>
                </a:solidFill>
              </a:rPr>
              <a:t>:</a:t>
            </a:r>
            <a:r>
              <a:rPr lang="en-CA" altLang="en-US" sz="2000" b="1">
                <a:solidFill>
                  <a:schemeClr val="bg1"/>
                </a:solidFill>
              </a:rPr>
              <a:t> </a:t>
            </a:r>
            <a:r>
              <a:rPr lang="en-CA" altLang="en-US" sz="2000">
                <a:solidFill>
                  <a:schemeClr val="bg1"/>
                </a:solidFill>
              </a:rPr>
              <a:t>“The Mark … </a:t>
            </a:r>
            <a:r>
              <a:rPr lang="en-CA" altLang="en-US" sz="2000">
                <a:solidFill>
                  <a:srgbClr val="FFFF00"/>
                </a:solidFill>
              </a:rPr>
              <a:t>clearly describe[s] as a matter of first impression that the Applicant’s soups and soup bases are ‘better than boullion’</a:t>
            </a:r>
            <a:r>
              <a:rPr lang="en-CA" altLang="en-US" sz="2000">
                <a:solidFill>
                  <a:schemeClr val="bg1"/>
                </a:solidFill>
              </a:rPr>
              <a:t>,</a:t>
            </a:r>
            <a:r>
              <a:rPr lang="en-CA" altLang="en-US" sz="2000">
                <a:solidFill>
                  <a:srgbClr val="FFFF00"/>
                </a:solidFill>
              </a:rPr>
              <a:t> </a:t>
            </a:r>
            <a:r>
              <a:rPr lang="en-CA" altLang="en-US" sz="2000">
                <a:solidFill>
                  <a:srgbClr val="FF0000"/>
                </a:solidFill>
              </a:rPr>
              <a:t>a laudatory description that is contrary to s. 12(1)(b)</a:t>
            </a:r>
            <a:r>
              <a:rPr lang="en-CA" altLang="en-US" sz="2000">
                <a:solidFill>
                  <a:schemeClr val="bg1"/>
                </a:solidFill>
              </a:rPr>
              <a:t>”</a:t>
            </a:r>
          </a:p>
          <a:p>
            <a:r>
              <a:rPr lang="en-CA" altLang="en-US" sz="2000" b="1">
                <a:solidFill>
                  <a:schemeClr val="bg1"/>
                </a:solidFill>
              </a:rPr>
              <a:t>Policy justification</a:t>
            </a:r>
            <a:r>
              <a:rPr lang="en-CA" altLang="en-US" sz="2000" b="1">
                <a:solidFill>
                  <a:srgbClr val="FF0000"/>
                </a:solidFill>
              </a:rPr>
              <a:t>:</a:t>
            </a:r>
            <a:r>
              <a:rPr lang="en-CA" altLang="en-US" sz="2000" b="1">
                <a:solidFill>
                  <a:schemeClr val="bg1"/>
                </a:solidFill>
              </a:rPr>
              <a:t>  </a:t>
            </a:r>
            <a:r>
              <a:rPr lang="en-CA" altLang="en-US" sz="2000">
                <a:solidFill>
                  <a:schemeClr val="bg1"/>
                </a:solidFill>
              </a:rPr>
              <a:t>This is an ordinary, grammatical phrase that others in the industry should be able to use to fairly describe their products. / different decision - “</a:t>
            </a:r>
            <a:r>
              <a:rPr lang="en-CA" altLang="en-US" sz="2000">
                <a:solidFill>
                  <a:srgbClr val="FFFF00"/>
                </a:solidFill>
              </a:rPr>
              <a:t>the vocabulary of the English language is common property</a:t>
            </a:r>
            <a:r>
              <a:rPr lang="en-CA" altLang="en-US" sz="2000">
                <a:solidFill>
                  <a:srgbClr val="FF0000"/>
                </a:solidFill>
              </a:rPr>
              <a:t>:</a:t>
            </a:r>
            <a:r>
              <a:rPr lang="en-CA" altLang="en-US" sz="2000">
                <a:solidFill>
                  <a:srgbClr val="FFFF00"/>
                </a:solidFill>
              </a:rPr>
              <a:t> it belongs to all</a:t>
            </a:r>
            <a:r>
              <a:rPr lang="en-CA" altLang="en-US" sz="2000">
                <a:solidFill>
                  <a:schemeClr val="bg1"/>
                </a:solidFill>
              </a:rPr>
              <a:t>” (</a:t>
            </a:r>
            <a:r>
              <a:rPr lang="en-US" altLang="en-US" sz="2000" i="1">
                <a:solidFill>
                  <a:schemeClr val="bg1"/>
                </a:solidFill>
              </a:rPr>
              <a:t>Eastman Photographic Materials Company Ltd. v. Comptroller-General of Patents, Designs and Trade Marks</a:t>
            </a:r>
            <a:r>
              <a:rPr lang="en-US" altLang="en-US" sz="2000">
                <a:solidFill>
                  <a:schemeClr val="bg1"/>
                </a:solidFill>
              </a:rPr>
              <a:t>, [1898] A.C. 571 (H.L.), Lord Herschell at page 580 ”</a:t>
            </a:r>
            <a:endParaRPr lang="en-CA" altLang="en-US" sz="2000">
              <a:solidFill>
                <a:schemeClr val="bg1"/>
              </a:solidFill>
            </a:endParaRPr>
          </a:p>
        </p:txBody>
      </p:sp>
      <p:sp>
        <p:nvSpPr>
          <p:cNvPr id="194563" name="Slide Number Placeholder 3">
            <a:extLst>
              <a:ext uri="{FF2B5EF4-FFF2-40B4-BE49-F238E27FC236}">
                <a16:creationId xmlns:a16="http://schemas.microsoft.com/office/drawing/2014/main" id="{146424E0-78E0-2F1A-8492-A45B75915D6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1F645F4-4CED-B04C-87E7-B4A615029AF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2375EA-82DC-A4E1-D273-28FDBCBD713B}"/>
              </a:ext>
            </a:extLst>
          </p:cNvPr>
          <p:cNvSpPr>
            <a:spLocks noGrp="1"/>
          </p:cNvSpPr>
          <p:nvPr>
            <p:ph type="title"/>
          </p:nvPr>
        </p:nvSpPr>
        <p:spPr>
          <a:xfrm>
            <a:off x="1485900" y="0"/>
            <a:ext cx="6172200" cy="646113"/>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85DAB757-46C1-041F-979D-33767A59E64F}"/>
              </a:ext>
            </a:extLst>
          </p:cNvPr>
          <p:cNvSpPr>
            <a:spLocks noGrp="1"/>
          </p:cNvSpPr>
          <p:nvPr>
            <p:ph idx="1"/>
          </p:nvPr>
        </p:nvSpPr>
        <p:spPr>
          <a:xfrm>
            <a:off x="179388" y="915988"/>
            <a:ext cx="8640762" cy="3975100"/>
          </a:xfrm>
        </p:spPr>
        <p:txBody>
          <a:bodyPr>
            <a:normAutofit lnSpcReduction="10000"/>
          </a:bodyPr>
          <a:lstStyle/>
          <a:p>
            <a:pPr>
              <a:lnSpc>
                <a:spcPct val="110000"/>
              </a:lnSpc>
              <a:defRPr/>
            </a:pPr>
            <a:r>
              <a:rPr lang="en-US" sz="1650" i="1" dirty="0">
                <a:solidFill>
                  <a:srgbClr val="00B0F0"/>
                </a:solidFill>
              </a:rPr>
              <a:t>General Foods Ltd. v. Carnation Co. </a:t>
            </a:r>
            <a:r>
              <a:rPr lang="en-US" sz="1650" dirty="0">
                <a:solidFill>
                  <a:schemeClr val="bg1"/>
                </a:solidFill>
              </a:rPr>
              <a:t>(1978), 45 CPR (2d) 282 (TMOB)</a:t>
            </a:r>
          </a:p>
          <a:p>
            <a:pPr>
              <a:lnSpc>
                <a:spcPct val="110000"/>
              </a:lnSpc>
              <a:defRPr/>
            </a:pPr>
            <a:r>
              <a:rPr lang="en-US" sz="1650" dirty="0">
                <a:solidFill>
                  <a:schemeClr val="bg1"/>
                </a:solidFill>
              </a:rPr>
              <a:t>Can GFL register the TM “Instant Breakfast” for use in association with wares described as “fortified powder food for mixing with milk”? </a:t>
            </a:r>
          </a:p>
          <a:p>
            <a:pPr>
              <a:lnSpc>
                <a:spcPct val="110000"/>
              </a:lnSpc>
              <a:defRPr/>
            </a:pPr>
            <a:r>
              <a:rPr lang="en-US" sz="1650" dirty="0">
                <a:solidFill>
                  <a:schemeClr val="bg1"/>
                </a:solidFill>
              </a:rPr>
              <a:t> S. 12(1): TM is </a:t>
            </a:r>
            <a:r>
              <a:rPr lang="en-US" sz="1650" dirty="0">
                <a:solidFill>
                  <a:srgbClr val="FFFF00"/>
                </a:solidFill>
              </a:rPr>
              <a:t>registrable if </a:t>
            </a:r>
            <a:r>
              <a:rPr lang="en-US" sz="1650" dirty="0">
                <a:solidFill>
                  <a:srgbClr val="FF0000"/>
                </a:solidFill>
              </a:rPr>
              <a:t>it </a:t>
            </a:r>
            <a:r>
              <a:rPr lang="en-CA" sz="1650" dirty="0" err="1">
                <a:solidFill>
                  <a:srgbClr val="FF0000"/>
                </a:solidFill>
              </a:rPr>
              <a:t>i</a:t>
            </a:r>
            <a:r>
              <a:rPr lang="en-US" sz="1650" dirty="0">
                <a:solidFill>
                  <a:srgbClr val="FF0000"/>
                </a:solidFill>
              </a:rPr>
              <a:t>s not</a:t>
            </a:r>
            <a:r>
              <a:rPr lang="en-US" sz="1650" dirty="0">
                <a:solidFill>
                  <a:schemeClr val="bg1"/>
                </a:solidFill>
              </a:rPr>
              <a:t> (c) </a:t>
            </a:r>
            <a:r>
              <a:rPr lang="en-US" sz="1650" dirty="0">
                <a:solidFill>
                  <a:srgbClr val="FFFF00"/>
                </a:solidFill>
              </a:rPr>
              <a:t>Name in any language </a:t>
            </a:r>
            <a:r>
              <a:rPr lang="en-US" sz="1650" dirty="0">
                <a:solidFill>
                  <a:schemeClr val="bg1"/>
                </a:solidFill>
              </a:rPr>
              <a:t>of any of the wares or services in connection with which it is used</a:t>
            </a:r>
          </a:p>
          <a:p>
            <a:pPr>
              <a:lnSpc>
                <a:spcPct val="110000"/>
              </a:lnSpc>
              <a:defRPr/>
            </a:pPr>
            <a:r>
              <a:rPr lang="en-CA" sz="1650" dirty="0">
                <a:solidFill>
                  <a:schemeClr val="bg1"/>
                </a:solidFill>
              </a:rPr>
              <a:t>Also </a:t>
            </a:r>
            <a:r>
              <a:rPr lang="en-CA" sz="1650" dirty="0">
                <a:solidFill>
                  <a:srgbClr val="FFFF00"/>
                </a:solidFill>
              </a:rPr>
              <a:t>s.30(a)</a:t>
            </a:r>
            <a:r>
              <a:rPr lang="en-CA" sz="1650" dirty="0">
                <a:solidFill>
                  <a:schemeClr val="bg1"/>
                </a:solidFill>
              </a:rPr>
              <a:t> of the Trademarks Act in setting specifics for TM applications requires that </a:t>
            </a:r>
            <a:r>
              <a:rPr lang="en-CA" sz="1650" dirty="0">
                <a:solidFill>
                  <a:srgbClr val="FFFF00"/>
                </a:solidFill>
              </a:rPr>
              <a:t>applications must contain </a:t>
            </a:r>
            <a:r>
              <a:rPr lang="en-CA" sz="1650" i="1" dirty="0">
                <a:solidFill>
                  <a:srgbClr val="FFFF00"/>
                </a:solidFill>
              </a:rPr>
              <a:t>“a statement in ordinary commercial terms </a:t>
            </a:r>
            <a:r>
              <a:rPr lang="en-CA" sz="1650" i="1" dirty="0">
                <a:solidFill>
                  <a:schemeClr val="bg1"/>
                </a:solidFill>
              </a:rPr>
              <a:t>of the specific goods or services in association with which the mark has been or is proposed to be used.”</a:t>
            </a:r>
          </a:p>
          <a:p>
            <a:pPr>
              <a:lnSpc>
                <a:spcPct val="110000"/>
              </a:lnSpc>
              <a:defRPr/>
            </a:pPr>
            <a:r>
              <a:rPr lang="en-CA" sz="1650" dirty="0">
                <a:solidFill>
                  <a:schemeClr val="bg1"/>
                </a:solidFill>
              </a:rPr>
              <a:t>Are the words </a:t>
            </a:r>
            <a:r>
              <a:rPr lang="en-CA" sz="1650" dirty="0">
                <a:solidFill>
                  <a:srgbClr val="FFFF00"/>
                </a:solidFill>
              </a:rPr>
              <a:t>“fortified powder food for mixing with milk” ordinary commercial terms</a:t>
            </a:r>
            <a:r>
              <a:rPr lang="en-CA" sz="1650" dirty="0">
                <a:solidFill>
                  <a:schemeClr val="bg1"/>
                </a:solidFill>
              </a:rPr>
              <a:t>? </a:t>
            </a:r>
            <a:r>
              <a:rPr lang="en-CA" sz="1650" dirty="0">
                <a:solidFill>
                  <a:srgbClr val="FF0000"/>
                </a:solidFill>
              </a:rPr>
              <a:t>Board held no. </a:t>
            </a:r>
            <a:r>
              <a:rPr lang="en-CA" sz="1650" dirty="0">
                <a:solidFill>
                  <a:schemeClr val="bg1"/>
                </a:solidFill>
              </a:rPr>
              <a:t>Statement in ordinary commercial terms for the product would be “instant breakfast”.</a:t>
            </a:r>
          </a:p>
          <a:p>
            <a:pPr>
              <a:lnSpc>
                <a:spcPct val="110000"/>
              </a:lnSpc>
              <a:defRPr/>
            </a:pPr>
            <a:r>
              <a:rPr lang="en-CA" sz="1650" dirty="0">
                <a:solidFill>
                  <a:schemeClr val="bg1"/>
                </a:solidFill>
              </a:rPr>
              <a:t>Accordingly, </a:t>
            </a:r>
            <a:r>
              <a:rPr lang="en-CA" sz="1650" dirty="0">
                <a:solidFill>
                  <a:srgbClr val="FFFF00"/>
                </a:solidFill>
              </a:rPr>
              <a:t>application to register the TM Instant Breakfast</a:t>
            </a:r>
            <a:r>
              <a:rPr lang="en-CA" sz="1650" dirty="0">
                <a:solidFill>
                  <a:schemeClr val="bg1"/>
                </a:solidFill>
              </a:rPr>
              <a:t>, which is also the name of the wares in English was found </a:t>
            </a:r>
            <a:r>
              <a:rPr lang="en-CA" sz="1650" dirty="0">
                <a:solidFill>
                  <a:srgbClr val="FFFF00"/>
                </a:solidFill>
              </a:rPr>
              <a:t>not registrable per s. 12(1)(c).</a:t>
            </a:r>
          </a:p>
          <a:p>
            <a:pPr lvl="1">
              <a:defRPr/>
            </a:pPr>
            <a:endParaRPr lang="en-US" dirty="0">
              <a:solidFill>
                <a:schemeClr val="bg1"/>
              </a:solidFill>
            </a:endParaRPr>
          </a:p>
        </p:txBody>
      </p:sp>
      <p:sp>
        <p:nvSpPr>
          <p:cNvPr id="196611" name="Slide Number Placeholder 3">
            <a:extLst>
              <a:ext uri="{FF2B5EF4-FFF2-40B4-BE49-F238E27FC236}">
                <a16:creationId xmlns:a16="http://schemas.microsoft.com/office/drawing/2014/main" id="{73401380-9B1A-4F9C-1CA2-046967ECC9F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622E170-B06B-BF47-9DC4-A9063D75695A}"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extBox 2">
            <a:extLst>
              <a:ext uri="{FF2B5EF4-FFF2-40B4-BE49-F238E27FC236}">
                <a16:creationId xmlns:a16="http://schemas.microsoft.com/office/drawing/2014/main" id="{FC0B6057-84CD-28ED-25E4-CE225C84A9B1}"/>
              </a:ext>
            </a:extLst>
          </p:cNvPr>
          <p:cNvSpPr txBox="1">
            <a:spLocks noChangeArrowheads="1"/>
          </p:cNvSpPr>
          <p:nvPr/>
        </p:nvSpPr>
        <p:spPr bwMode="auto">
          <a:xfrm>
            <a:off x="395288" y="987425"/>
            <a:ext cx="84978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Distinguishing guise provisions </a:t>
            </a: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repealed in 2019</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The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shape or design of the product or packaging that effectively distinguishes the product from others</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In order for a distinguishing guise to be registered,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it must be proven that it has become distinctive through usage</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 13 Trademarks Act </a:t>
            </a:r>
            <a:r>
              <a:rPr kumimoji="0" lang="en-US" altLang="en-US" sz="2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REPEALED</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Example: shape of Coca-Cola bottle</a:t>
            </a:r>
          </a:p>
        </p:txBody>
      </p:sp>
      <p:sp>
        <p:nvSpPr>
          <p:cNvPr id="202754" name="TextBox 3">
            <a:extLst>
              <a:ext uri="{FF2B5EF4-FFF2-40B4-BE49-F238E27FC236}">
                <a16:creationId xmlns:a16="http://schemas.microsoft.com/office/drawing/2014/main" id="{1908ABF7-63F8-E3FA-BE5C-59528FC3B317}"/>
              </a:ext>
            </a:extLst>
          </p:cNvPr>
          <p:cNvSpPr txBox="1">
            <a:spLocks noChangeArrowheads="1"/>
          </p:cNvSpPr>
          <p:nvPr/>
        </p:nvSpPr>
        <p:spPr bwMode="auto">
          <a:xfrm>
            <a:off x="1466850" y="34925"/>
            <a:ext cx="6210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4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r>
              <a:rPr kumimoji="0" lang="en-US" altLang="en-US" sz="4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 changes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202755" name="Picture 4">
            <a:extLst>
              <a:ext uri="{FF2B5EF4-FFF2-40B4-BE49-F238E27FC236}">
                <a16:creationId xmlns:a16="http://schemas.microsoft.com/office/drawing/2014/main" id="{BDF63B74-FBE1-08C6-4F49-034196F42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011613"/>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a:extLst>
              <a:ext uri="{FF2B5EF4-FFF2-40B4-BE49-F238E27FC236}">
                <a16:creationId xmlns:a16="http://schemas.microsoft.com/office/drawing/2014/main" id="{2773F397-B091-104B-6BA7-6B0D49C18349}"/>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solidFill>
                  <a:srgbClr val="FFFF00"/>
                </a:solidFill>
              </a:rPr>
              <a:t>Instead of </a:t>
            </a:r>
            <a:r>
              <a:rPr lang="en-US" altLang="en-US" sz="4000">
                <a:solidFill>
                  <a:srgbClr val="FF0000"/>
                </a:solidFill>
              </a:rPr>
              <a:t>“</a:t>
            </a:r>
            <a:r>
              <a:rPr lang="en-US" altLang="en-US" sz="4000">
                <a:solidFill>
                  <a:schemeClr val="bg1"/>
                </a:solidFill>
              </a:rPr>
              <a:t>distinguishing guise</a:t>
            </a:r>
            <a:r>
              <a:rPr lang="en-US" altLang="en-US" sz="4000">
                <a:solidFill>
                  <a:srgbClr val="FF0000"/>
                </a:solidFill>
              </a:rPr>
              <a:t>”</a:t>
            </a:r>
          </a:p>
        </p:txBody>
      </p:sp>
      <p:sp>
        <p:nvSpPr>
          <p:cNvPr id="203778" name="Content Placeholder 2">
            <a:extLst>
              <a:ext uri="{FF2B5EF4-FFF2-40B4-BE49-F238E27FC236}">
                <a16:creationId xmlns:a16="http://schemas.microsoft.com/office/drawing/2014/main" id="{F480A099-13CC-E90B-B6F2-A0557514316A}"/>
              </a:ext>
            </a:extLst>
          </p:cNvPr>
          <p:cNvSpPr>
            <a:spLocks noGrp="1" noChangeArrowheads="1"/>
          </p:cNvSpPr>
          <p:nvPr>
            <p:ph sz="quarter" idx="10"/>
          </p:nvPr>
        </p:nvSpPr>
        <p:spPr bwMode="auto">
          <a:xfrm>
            <a:off x="282575" y="1250950"/>
            <a:ext cx="8578850" cy="3648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3200" b="1" i="1">
                <a:solidFill>
                  <a:schemeClr val="bg1"/>
                </a:solidFill>
              </a:rPr>
              <a:t>s. 2 </a:t>
            </a:r>
            <a:r>
              <a:rPr lang="en-CA" altLang="en-US" sz="3200" b="1" i="1">
                <a:solidFill>
                  <a:srgbClr val="FF0000"/>
                </a:solidFill>
              </a:rPr>
              <a:t>…</a:t>
            </a:r>
            <a:r>
              <a:rPr lang="en-CA" altLang="en-US" sz="3200" b="1" i="1">
                <a:solidFill>
                  <a:schemeClr val="bg1"/>
                </a:solidFill>
              </a:rPr>
              <a:t>“</a:t>
            </a:r>
            <a:r>
              <a:rPr lang="en-CA" altLang="en-US" sz="3200" b="1" i="1">
                <a:solidFill>
                  <a:srgbClr val="FFFF00"/>
                </a:solidFill>
              </a:rPr>
              <a:t>sign</a:t>
            </a:r>
            <a:r>
              <a:rPr lang="en-CA" altLang="en-US" sz="3200" i="1">
                <a:solidFill>
                  <a:schemeClr val="bg1"/>
                </a:solidFill>
              </a:rPr>
              <a:t> includes a word, a personal name, a design, a letter, a numeral, a colour, a figurative element, a </a:t>
            </a:r>
            <a:r>
              <a:rPr lang="en-CA" altLang="en-US" sz="3200" i="1">
                <a:solidFill>
                  <a:srgbClr val="FFFF00"/>
                </a:solidFill>
              </a:rPr>
              <a:t>three-dimensional shape</a:t>
            </a:r>
            <a:r>
              <a:rPr lang="en-CA" altLang="en-US" sz="3200" i="1">
                <a:solidFill>
                  <a:schemeClr val="bg1"/>
                </a:solidFill>
              </a:rPr>
              <a:t>, a hologram, a moving image, </a:t>
            </a:r>
            <a:r>
              <a:rPr lang="en-CA" altLang="en-US" sz="3200" i="1">
                <a:solidFill>
                  <a:srgbClr val="FFFF00"/>
                </a:solidFill>
              </a:rPr>
              <a:t>a mode of packaging goods</a:t>
            </a:r>
            <a:r>
              <a:rPr lang="en-CA" altLang="en-US" sz="3200" i="1">
                <a:solidFill>
                  <a:schemeClr val="bg1"/>
                </a:solidFill>
              </a:rPr>
              <a:t>, a sound, a scent, a taste, a texture and the positioning of a sign</a:t>
            </a:r>
            <a:r>
              <a:rPr lang="en-CA" altLang="en-US" sz="3200" i="1">
                <a:solidFill>
                  <a:srgbClr val="FF0000"/>
                </a:solidFill>
              </a:rPr>
              <a:t>;</a:t>
            </a:r>
            <a:r>
              <a:rPr lang="en-CA" altLang="en-US" sz="3200" i="1">
                <a:solidFill>
                  <a:schemeClr val="bg1"/>
                </a:solidFill>
              </a:rPr>
              <a:t>” </a:t>
            </a:r>
            <a:endParaRPr lang="en-US" altLang="en-US" sz="3200" i="1">
              <a:solidFill>
                <a:schemeClr val="bg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5">
            <a:extLst>
              <a:ext uri="{FF2B5EF4-FFF2-40B4-BE49-F238E27FC236}">
                <a16:creationId xmlns:a16="http://schemas.microsoft.com/office/drawing/2014/main" id="{959FB458-E008-7762-7FDB-2E66D648D5D4}"/>
              </a:ext>
            </a:extLst>
          </p:cNvPr>
          <p:cNvSpPr>
            <a:spLocks noGrp="1" noChangeArrowheads="1"/>
          </p:cNvSpPr>
          <p:nvPr>
            <p:ph type="title"/>
          </p:nvPr>
        </p:nvSpPr>
        <p:spPr bwMode="auto">
          <a:xfrm>
            <a:off x="1485900" y="206375"/>
            <a:ext cx="6172200" cy="781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 name="Content Placeholder 1">
            <a:extLst>
              <a:ext uri="{FF2B5EF4-FFF2-40B4-BE49-F238E27FC236}">
                <a16:creationId xmlns:a16="http://schemas.microsoft.com/office/drawing/2014/main" id="{BF7DD159-16E4-72EE-06DC-B8F3322C88E1}"/>
              </a:ext>
            </a:extLst>
          </p:cNvPr>
          <p:cNvSpPr>
            <a:spLocks noGrp="1"/>
          </p:cNvSpPr>
          <p:nvPr>
            <p:ph idx="1"/>
          </p:nvPr>
        </p:nvSpPr>
        <p:spPr>
          <a:xfrm>
            <a:off x="503238" y="1335088"/>
            <a:ext cx="8137525" cy="3590925"/>
          </a:xfrm>
        </p:spPr>
        <p:txBody>
          <a:bodyPr>
            <a:noAutofit/>
          </a:bodyPr>
          <a:lstStyle/>
          <a:p>
            <a:pPr marL="0" indent="0">
              <a:buFont typeface="Arial" panose="020B0604020202020204" pitchFamily="34" charset="0"/>
              <a:buNone/>
              <a:defRPr/>
            </a:pPr>
            <a:r>
              <a:rPr lang="en-US" b="1" dirty="0">
                <a:solidFill>
                  <a:schemeClr val="bg1"/>
                </a:solidFill>
              </a:rPr>
              <a:t>Distinguishing guise</a:t>
            </a:r>
          </a:p>
          <a:p>
            <a:pPr>
              <a:defRPr/>
            </a:pPr>
            <a:r>
              <a:rPr lang="en-US" dirty="0">
                <a:solidFill>
                  <a:srgbClr val="FF0000"/>
                </a:solidFill>
              </a:rPr>
              <a:t>Now that distinguishing guises have ceased to exist as a separate category </a:t>
            </a:r>
            <a:r>
              <a:rPr lang="en-US" dirty="0">
                <a:solidFill>
                  <a:schemeClr val="bg1"/>
                </a:solidFill>
              </a:rPr>
              <a:t>of TM, </a:t>
            </a:r>
            <a:r>
              <a:rPr lang="en-US" dirty="0">
                <a:solidFill>
                  <a:srgbClr val="FFFF00"/>
                </a:solidFill>
              </a:rPr>
              <a:t>similar limitations </a:t>
            </a:r>
            <a:r>
              <a:rPr lang="en-US" dirty="0">
                <a:solidFill>
                  <a:schemeClr val="bg1"/>
                </a:solidFill>
              </a:rPr>
              <a:t>to those set out in the previous s. 13(1) will be </a:t>
            </a:r>
            <a:r>
              <a:rPr lang="en-US" dirty="0">
                <a:solidFill>
                  <a:srgbClr val="FFFF00"/>
                </a:solidFill>
              </a:rPr>
              <a:t>carried over elsewhere</a:t>
            </a:r>
            <a:r>
              <a:rPr lang="en-US" dirty="0">
                <a:solidFill>
                  <a:schemeClr val="bg1"/>
                </a:solidFill>
              </a:rPr>
              <a:t>, and will apply to all marks</a:t>
            </a:r>
          </a:p>
        </p:txBody>
      </p:sp>
      <p:sp>
        <p:nvSpPr>
          <p:cNvPr id="204803" name="Slide Number Placeholder 3">
            <a:extLst>
              <a:ext uri="{FF2B5EF4-FFF2-40B4-BE49-F238E27FC236}">
                <a16:creationId xmlns:a16="http://schemas.microsoft.com/office/drawing/2014/main" id="{3BD16977-53A5-665B-1920-E3CB7D87619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898EB114-ADE5-B546-9FAC-CA89B22A5E16}"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5">
            <a:extLst>
              <a:ext uri="{FF2B5EF4-FFF2-40B4-BE49-F238E27FC236}">
                <a16:creationId xmlns:a16="http://schemas.microsoft.com/office/drawing/2014/main" id="{25FA71DE-296D-B671-3790-60503C2A7207}"/>
              </a:ext>
            </a:extLst>
          </p:cNvPr>
          <p:cNvSpPr>
            <a:spLocks noGrp="1" noChangeArrowheads="1"/>
          </p:cNvSpPr>
          <p:nvPr>
            <p:ph type="title"/>
          </p:nvPr>
        </p:nvSpPr>
        <p:spPr bwMode="auto">
          <a:xfrm>
            <a:off x="1485900" y="90488"/>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D61E2942-7DB9-DD84-E88E-51686DDDCE39}"/>
              </a:ext>
            </a:extLst>
          </p:cNvPr>
          <p:cNvSpPr>
            <a:spLocks noGrp="1"/>
          </p:cNvSpPr>
          <p:nvPr>
            <p:ph idx="1"/>
          </p:nvPr>
        </p:nvSpPr>
        <p:spPr>
          <a:xfrm>
            <a:off x="107950" y="1058863"/>
            <a:ext cx="8928100" cy="3862387"/>
          </a:xfrm>
        </p:spPr>
        <p:txBody>
          <a:bodyPr>
            <a:noAutofit/>
          </a:bodyPr>
          <a:lstStyle/>
          <a:p>
            <a:pPr marL="0" indent="0">
              <a:buFont typeface="Arial" panose="020B0604020202020204" pitchFamily="34" charset="0"/>
              <a:buNone/>
              <a:defRPr/>
            </a:pPr>
            <a:r>
              <a:rPr lang="en-US" sz="2200" b="1" dirty="0">
                <a:solidFill>
                  <a:schemeClr val="bg1"/>
                </a:solidFill>
              </a:rPr>
              <a:t>Distinguishing guise</a:t>
            </a:r>
          </a:p>
          <a:p>
            <a:pPr>
              <a:defRPr/>
            </a:pPr>
            <a:r>
              <a:rPr lang="en-US" sz="2200" dirty="0">
                <a:solidFill>
                  <a:schemeClr val="bg1"/>
                </a:solidFill>
              </a:rPr>
              <a:t>New 12(2): </a:t>
            </a:r>
            <a:r>
              <a:rPr lang="en-CA" sz="2200" dirty="0">
                <a:solidFill>
                  <a:schemeClr val="bg1"/>
                </a:solidFill>
              </a:rPr>
              <a:t>A trademark is </a:t>
            </a:r>
            <a:r>
              <a:rPr lang="en-CA" sz="2200" dirty="0">
                <a:solidFill>
                  <a:srgbClr val="FFFF00"/>
                </a:solidFill>
              </a:rPr>
              <a:t>not registrable if</a:t>
            </a:r>
            <a:r>
              <a:rPr lang="en-CA" sz="2200" dirty="0">
                <a:solidFill>
                  <a:schemeClr val="bg1"/>
                </a:solidFill>
              </a:rPr>
              <a:t>, in relation to the goods or services in association with which it is used or proposed to be used, </a:t>
            </a:r>
            <a:r>
              <a:rPr lang="en-CA" sz="2200" dirty="0">
                <a:solidFill>
                  <a:srgbClr val="FF0000"/>
                </a:solidFill>
              </a:rPr>
              <a:t>its features are dictated primarily by a utilitarian function</a:t>
            </a:r>
          </a:p>
          <a:p>
            <a:pPr>
              <a:defRPr/>
            </a:pPr>
            <a:r>
              <a:rPr lang="en-CA" sz="2200" dirty="0">
                <a:solidFill>
                  <a:schemeClr val="bg1"/>
                </a:solidFill>
              </a:rPr>
              <a:t>New 18.1: The registration of a </a:t>
            </a:r>
            <a:r>
              <a:rPr lang="en-CA" sz="2200" dirty="0">
                <a:solidFill>
                  <a:srgbClr val="FFFF00"/>
                </a:solidFill>
              </a:rPr>
              <a:t>trademark may be expunged </a:t>
            </a:r>
            <a:r>
              <a:rPr lang="en-CA" sz="2200" dirty="0">
                <a:solidFill>
                  <a:schemeClr val="bg1"/>
                </a:solidFill>
              </a:rPr>
              <a:t>by the Federal Court on the application of any interested person if the Court decides that the </a:t>
            </a:r>
            <a:r>
              <a:rPr lang="en-CA" sz="2200" dirty="0">
                <a:solidFill>
                  <a:srgbClr val="FF0000"/>
                </a:solidFill>
              </a:rPr>
              <a:t>registration is likely to unreasonably limit the development of any art or industry</a:t>
            </a:r>
          </a:p>
          <a:p>
            <a:pPr>
              <a:defRPr/>
            </a:pPr>
            <a:r>
              <a:rPr lang="en-CA" sz="2200" dirty="0">
                <a:solidFill>
                  <a:schemeClr val="bg1"/>
                </a:solidFill>
              </a:rPr>
              <a:t>20(1.2): The </a:t>
            </a:r>
            <a:r>
              <a:rPr lang="en-CA" sz="2200" dirty="0">
                <a:solidFill>
                  <a:srgbClr val="FFFF00"/>
                </a:solidFill>
              </a:rPr>
              <a:t>registration of a trademark does not prevent a person from using any utilitarian feature </a:t>
            </a:r>
            <a:r>
              <a:rPr lang="en-CA" sz="2200" dirty="0">
                <a:solidFill>
                  <a:schemeClr val="bg1"/>
                </a:solidFill>
              </a:rPr>
              <a:t>embodied in the trademark</a:t>
            </a:r>
            <a:endParaRPr lang="en-US" sz="2200" dirty="0">
              <a:solidFill>
                <a:schemeClr val="bg1"/>
              </a:solidFill>
            </a:endParaRPr>
          </a:p>
        </p:txBody>
      </p:sp>
      <p:sp>
        <p:nvSpPr>
          <p:cNvPr id="206851" name="Slide Number Placeholder 3">
            <a:extLst>
              <a:ext uri="{FF2B5EF4-FFF2-40B4-BE49-F238E27FC236}">
                <a16:creationId xmlns:a16="http://schemas.microsoft.com/office/drawing/2014/main" id="{084B2A9A-8955-1FB7-9FB1-06D8E2E3C16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68406FA-ADAE-EB4B-B095-F6CEF0FA9F6C}"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4839F3DE-3D51-E8E4-BDFB-03D91585B3B7}"/>
              </a:ext>
            </a:extLst>
          </p:cNvPr>
          <p:cNvSpPr>
            <a:spLocks noGrp="1" noChangeArrowheads="1"/>
          </p:cNvSpPr>
          <p:nvPr>
            <p:ph type="title"/>
          </p:nvPr>
        </p:nvSpPr>
        <p:spPr bwMode="auto">
          <a:xfrm>
            <a:off x="1485900" y="9525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Former</a:t>
            </a:r>
            <a:r>
              <a:rPr lang="en-US" altLang="en-US" b="1">
                <a:solidFill>
                  <a:schemeClr val="bg1"/>
                </a:solidFill>
              </a:rPr>
              <a:t> Text</a:t>
            </a:r>
          </a:p>
        </p:txBody>
      </p:sp>
      <p:pic>
        <p:nvPicPr>
          <p:cNvPr id="80898" name="Picture 3" descr="Text&#10;&#10;Description automatically generated">
            <a:extLst>
              <a:ext uri="{FF2B5EF4-FFF2-40B4-BE49-F238E27FC236}">
                <a16:creationId xmlns:a16="http://schemas.microsoft.com/office/drawing/2014/main" id="{DF410328-F8C7-EF42-4E9A-DF2E9BA40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987425"/>
            <a:ext cx="2835275"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440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5">
            <a:extLst>
              <a:ext uri="{FF2B5EF4-FFF2-40B4-BE49-F238E27FC236}">
                <a16:creationId xmlns:a16="http://schemas.microsoft.com/office/drawing/2014/main" id="{7714DF26-231E-5C07-F372-DC7639BD1649}"/>
              </a:ext>
            </a:extLst>
          </p:cNvPr>
          <p:cNvSpPr>
            <a:spLocks noGrp="1" noChangeArrowheads="1"/>
          </p:cNvSpPr>
          <p:nvPr>
            <p:ph type="title"/>
          </p:nvPr>
        </p:nvSpPr>
        <p:spPr bwMode="auto">
          <a:xfrm>
            <a:off x="1485900" y="63500"/>
            <a:ext cx="6172200" cy="708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CEAE1D80-D7AC-64DF-5E0A-34143BBCF842}"/>
              </a:ext>
            </a:extLst>
          </p:cNvPr>
          <p:cNvSpPr>
            <a:spLocks noGrp="1"/>
          </p:cNvSpPr>
          <p:nvPr>
            <p:ph idx="1"/>
          </p:nvPr>
        </p:nvSpPr>
        <p:spPr>
          <a:xfrm>
            <a:off x="215900" y="987425"/>
            <a:ext cx="8712200" cy="3887788"/>
          </a:xfrm>
        </p:spPr>
        <p:txBody>
          <a:bodyPr>
            <a:normAutofit fontScale="92500" lnSpcReduction="10000"/>
          </a:bodyPr>
          <a:lstStyle/>
          <a:p>
            <a:pPr marL="42863" indent="0">
              <a:lnSpc>
                <a:spcPct val="110000"/>
              </a:lnSpc>
              <a:buFont typeface="Arial" panose="020B0604020202020204" pitchFamily="34" charset="0"/>
              <a:buNone/>
              <a:defRPr/>
            </a:pPr>
            <a:r>
              <a:rPr lang="en-US" sz="2200" i="1" dirty="0" err="1">
                <a:solidFill>
                  <a:srgbClr val="00B0F0"/>
                </a:solidFill>
              </a:rPr>
              <a:t>Glaxo</a:t>
            </a:r>
            <a:r>
              <a:rPr lang="en-US" sz="2200" i="1" dirty="0">
                <a:solidFill>
                  <a:srgbClr val="00B0F0"/>
                </a:solidFill>
              </a:rPr>
              <a:t> </a:t>
            </a:r>
            <a:r>
              <a:rPr lang="en-US" sz="2200" i="1" dirty="0" err="1">
                <a:solidFill>
                  <a:srgbClr val="00B0F0"/>
                </a:solidFill>
              </a:rPr>
              <a:t>Wellcome</a:t>
            </a:r>
            <a:r>
              <a:rPr lang="en-US" sz="2200" i="1" dirty="0">
                <a:solidFill>
                  <a:srgbClr val="00B0F0"/>
                </a:solidFill>
              </a:rPr>
              <a:t> Inc. v. </a:t>
            </a:r>
            <a:r>
              <a:rPr lang="en-US" sz="2200" i="1" dirty="0" err="1">
                <a:solidFill>
                  <a:srgbClr val="00B0F0"/>
                </a:solidFill>
              </a:rPr>
              <a:t>Novopharm</a:t>
            </a:r>
            <a:r>
              <a:rPr lang="en-US" sz="2200" i="1" dirty="0">
                <a:solidFill>
                  <a:srgbClr val="00B0F0"/>
                </a:solidFill>
              </a:rPr>
              <a:t> Ltd </a:t>
            </a:r>
            <a:r>
              <a:rPr lang="en-US" sz="2200" dirty="0">
                <a:solidFill>
                  <a:schemeClr val="bg1"/>
                </a:solidFill>
              </a:rPr>
              <a:t>(2000)</a:t>
            </a:r>
          </a:p>
          <a:p>
            <a:pPr>
              <a:lnSpc>
                <a:spcPct val="110000"/>
              </a:lnSpc>
              <a:defRPr/>
            </a:pPr>
            <a:r>
              <a:rPr lang="en-US" sz="2200" dirty="0">
                <a:solidFill>
                  <a:schemeClr val="bg1"/>
                </a:solidFill>
              </a:rPr>
              <a:t>Glaxo sought registration the distinguishing guise for a six sided tablet, shaped as a shield.</a:t>
            </a:r>
          </a:p>
          <a:p>
            <a:pPr>
              <a:lnSpc>
                <a:spcPct val="110000"/>
              </a:lnSpc>
              <a:defRPr/>
            </a:pPr>
            <a:r>
              <a:rPr lang="en-US" sz="2200" dirty="0">
                <a:solidFill>
                  <a:schemeClr val="bg1"/>
                </a:solidFill>
              </a:rPr>
              <a:t>Principles</a:t>
            </a:r>
          </a:p>
          <a:p>
            <a:pPr lvl="1">
              <a:lnSpc>
                <a:spcPct val="110000"/>
              </a:lnSpc>
              <a:buFont typeface="Courier New" panose="02070309020205020404" pitchFamily="49" charset="0"/>
              <a:buChar char="o"/>
              <a:defRPr/>
            </a:pPr>
            <a:r>
              <a:rPr lang="en-US" sz="2200" dirty="0">
                <a:solidFill>
                  <a:srgbClr val="FFFF00"/>
                </a:solidFill>
              </a:rPr>
              <a:t>Not required to show that most adult Canadians recognize</a:t>
            </a:r>
            <a:r>
              <a:rPr lang="en-US" sz="2200" dirty="0">
                <a:solidFill>
                  <a:schemeClr val="bg1"/>
                </a:solidFill>
              </a:rPr>
              <a:t> the applicant’s distinguishing guise</a:t>
            </a:r>
          </a:p>
          <a:p>
            <a:pPr lvl="1">
              <a:lnSpc>
                <a:spcPct val="110000"/>
              </a:lnSpc>
              <a:buFont typeface="Courier New" panose="02070309020205020404" pitchFamily="49" charset="0"/>
              <a:buChar char="o"/>
              <a:defRPr/>
            </a:pPr>
            <a:r>
              <a:rPr lang="en-US" sz="2200" dirty="0">
                <a:solidFill>
                  <a:schemeClr val="bg1"/>
                </a:solidFill>
              </a:rPr>
              <a:t>Although the shape of a product can constitute a mark, the </a:t>
            </a:r>
            <a:r>
              <a:rPr lang="en-US" sz="2200" dirty="0">
                <a:solidFill>
                  <a:srgbClr val="FFFF00"/>
                </a:solidFill>
              </a:rPr>
              <a:t>mark is usually weak</a:t>
            </a:r>
          </a:p>
          <a:p>
            <a:pPr lvl="1">
              <a:lnSpc>
                <a:spcPct val="110000"/>
              </a:lnSpc>
              <a:buFont typeface="Courier New" panose="02070309020205020404" pitchFamily="49" charset="0"/>
              <a:buChar char="o"/>
              <a:defRPr/>
            </a:pPr>
            <a:r>
              <a:rPr lang="en-US" sz="2200" dirty="0">
                <a:solidFill>
                  <a:schemeClr val="bg1"/>
                </a:solidFill>
              </a:rPr>
              <a:t>The </a:t>
            </a:r>
            <a:r>
              <a:rPr lang="en-US" sz="2200" dirty="0">
                <a:solidFill>
                  <a:srgbClr val="FFFF00"/>
                </a:solidFill>
              </a:rPr>
              <a:t>standard of proof in distinguishing guise </a:t>
            </a:r>
            <a:r>
              <a:rPr lang="en-US" sz="2200" dirty="0">
                <a:solidFill>
                  <a:schemeClr val="bg1"/>
                </a:solidFill>
              </a:rPr>
              <a:t>cases under is the </a:t>
            </a:r>
            <a:r>
              <a:rPr lang="en-US" sz="2200" dirty="0">
                <a:solidFill>
                  <a:srgbClr val="FFFF00"/>
                </a:solidFill>
              </a:rPr>
              <a:t>same as in other registration cases</a:t>
            </a:r>
          </a:p>
          <a:p>
            <a:pPr lvl="1">
              <a:lnSpc>
                <a:spcPct val="110000"/>
              </a:lnSpc>
              <a:buFont typeface="Courier New" panose="02070309020205020404" pitchFamily="49" charset="0"/>
              <a:buChar char="o"/>
              <a:defRPr/>
            </a:pPr>
            <a:r>
              <a:rPr lang="en-US" sz="2200" dirty="0">
                <a:solidFill>
                  <a:schemeClr val="bg1"/>
                </a:solidFill>
              </a:rPr>
              <a:t>Relevant period of </a:t>
            </a:r>
            <a:r>
              <a:rPr lang="en-US" sz="2200" dirty="0">
                <a:solidFill>
                  <a:srgbClr val="FFFF00"/>
                </a:solidFill>
              </a:rPr>
              <a:t>time for distinctiveness </a:t>
            </a:r>
            <a:r>
              <a:rPr lang="en-US" sz="2200" dirty="0">
                <a:solidFill>
                  <a:schemeClr val="bg1"/>
                </a:solidFill>
                <a:sym typeface="Wingdings" pitchFamily="2" charset="2"/>
              </a:rPr>
              <a:t></a:t>
            </a:r>
            <a:r>
              <a:rPr lang="en-US" sz="2200" dirty="0">
                <a:solidFill>
                  <a:schemeClr val="bg1"/>
                </a:solidFill>
              </a:rPr>
              <a:t> </a:t>
            </a:r>
            <a:r>
              <a:rPr lang="en-US" sz="2200" dirty="0">
                <a:solidFill>
                  <a:srgbClr val="FFFF00"/>
                </a:solidFill>
              </a:rPr>
              <a:t>date of application</a:t>
            </a:r>
          </a:p>
          <a:p>
            <a:pPr marL="0" indent="0">
              <a:buFont typeface="Arial" panose="020B0604020202020204" pitchFamily="34" charset="0"/>
              <a:buNone/>
              <a:defRPr/>
            </a:pPr>
            <a:endParaRPr lang="en-US" dirty="0"/>
          </a:p>
        </p:txBody>
      </p:sp>
      <p:sp>
        <p:nvSpPr>
          <p:cNvPr id="208899" name="Slide Number Placeholder 3">
            <a:extLst>
              <a:ext uri="{FF2B5EF4-FFF2-40B4-BE49-F238E27FC236}">
                <a16:creationId xmlns:a16="http://schemas.microsoft.com/office/drawing/2014/main" id="{B0179D95-B85A-9843-84BF-695C4EA602D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52C1353-939A-AF43-B1D5-B1ADE863088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extBox 1">
            <a:extLst>
              <a:ext uri="{FF2B5EF4-FFF2-40B4-BE49-F238E27FC236}">
                <a16:creationId xmlns:a16="http://schemas.microsoft.com/office/drawing/2014/main" id="{3D4DD1FE-F929-D42A-FE5F-B227B6AB1FD8}"/>
              </a:ext>
            </a:extLst>
          </p:cNvPr>
          <p:cNvSpPr txBox="1">
            <a:spLocks noChangeArrowheads="1"/>
          </p:cNvSpPr>
          <p:nvPr/>
        </p:nvSpPr>
        <p:spPr bwMode="auto">
          <a:xfrm>
            <a:off x="919163" y="123825"/>
            <a:ext cx="7305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4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Special Marks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6B18E286-E457-0582-E7C1-741442494A00}"/>
              </a:ext>
            </a:extLst>
          </p:cNvPr>
          <p:cNvSpPr txBox="1"/>
          <p:nvPr/>
        </p:nvSpPr>
        <p:spPr>
          <a:xfrm>
            <a:off x="414338" y="1203325"/>
            <a:ext cx="8435975" cy="3540125"/>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 9 Trademarks Act</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Two categories of </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prohibited marks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Absolute prohibitions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Official marks </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(9(1)(n)(iii)) </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What policy reasons could justify including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 type of symbol/mark on the list of absolute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prohibitions</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extBox 1">
            <a:extLst>
              <a:ext uri="{FF2B5EF4-FFF2-40B4-BE49-F238E27FC236}">
                <a16:creationId xmlns:a16="http://schemas.microsoft.com/office/drawing/2014/main" id="{7E9F4038-E5A4-E094-28C8-1B6C25D33594}"/>
              </a:ext>
            </a:extLst>
          </p:cNvPr>
          <p:cNvSpPr txBox="1">
            <a:spLocks noChangeArrowheads="1"/>
          </p:cNvSpPr>
          <p:nvPr/>
        </p:nvSpPr>
        <p:spPr bwMode="auto">
          <a:xfrm>
            <a:off x="2894013" y="123825"/>
            <a:ext cx="3355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211970" name="TextBox 2">
            <a:extLst>
              <a:ext uri="{FF2B5EF4-FFF2-40B4-BE49-F238E27FC236}">
                <a16:creationId xmlns:a16="http://schemas.microsoft.com/office/drawing/2014/main" id="{22D61DEC-7897-6734-379B-B17C75C8C3FE}"/>
              </a:ext>
            </a:extLst>
          </p:cNvPr>
          <p:cNvSpPr txBox="1">
            <a:spLocks noChangeArrowheads="1"/>
          </p:cNvSpPr>
          <p:nvPr/>
        </p:nvSpPr>
        <p:spPr bwMode="auto">
          <a:xfrm>
            <a:off x="250825" y="1203325"/>
            <a:ext cx="864235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 9(1)(n)(iii)</a:t>
            </a:r>
            <a:r>
              <a:rPr kumimoji="0" lang="en-US" altLang="en-US" sz="26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Allows</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entities which are </a:t>
            </a:r>
            <a:r>
              <a:rPr kumimoji="0" lang="ja-JP"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public authorities</a:t>
            </a:r>
            <a:r>
              <a:rPr kumimoji="0" lang="ja-JP"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to request the Registrar of Trade-marks </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to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give public notice of their adoption </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and use </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of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particular names or symbols</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These marks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are referred to as </a:t>
            </a:r>
            <a:r>
              <a:rPr kumimoji="0" lang="ja-JP"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26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official marks</a:t>
            </a:r>
            <a:r>
              <a:rPr kumimoji="0" lang="ja-JP"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Once notice is given, these </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official marks are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also </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removed from</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the general realm of</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trade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and commerce</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5">
            <a:extLst>
              <a:ext uri="{FF2B5EF4-FFF2-40B4-BE49-F238E27FC236}">
                <a16:creationId xmlns:a16="http://schemas.microsoft.com/office/drawing/2014/main" id="{154F0EE8-BEC9-2A29-AB05-C6FF54C7A64E}"/>
              </a:ext>
            </a:extLst>
          </p:cNvPr>
          <p:cNvSpPr>
            <a:spLocks noGrp="1" noChangeArrowheads="1"/>
          </p:cNvSpPr>
          <p:nvPr>
            <p:ph type="title"/>
          </p:nvPr>
        </p:nvSpPr>
        <p:spPr bwMode="auto">
          <a:xfrm>
            <a:off x="1485900" y="101600"/>
            <a:ext cx="6172200" cy="741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C05F0381-7976-7D56-4BA2-7D78D07E7A97}"/>
              </a:ext>
            </a:extLst>
          </p:cNvPr>
          <p:cNvSpPr>
            <a:spLocks noGrp="1"/>
          </p:cNvSpPr>
          <p:nvPr>
            <p:ph idx="1"/>
          </p:nvPr>
        </p:nvSpPr>
        <p:spPr>
          <a:xfrm>
            <a:off x="358775" y="1131888"/>
            <a:ext cx="8426450" cy="3910012"/>
          </a:xfrm>
        </p:spPr>
        <p:txBody>
          <a:bodyPr>
            <a:noAutofit/>
          </a:bodyPr>
          <a:lstStyle/>
          <a:p>
            <a:pPr marL="0" indent="0">
              <a:buFont typeface="Arial" panose="020B0604020202020204" pitchFamily="34" charset="0"/>
              <a:buNone/>
              <a:defRPr/>
            </a:pPr>
            <a:r>
              <a:rPr lang="en-US" sz="2400" dirty="0">
                <a:solidFill>
                  <a:srgbClr val="FFFF00"/>
                </a:solidFill>
              </a:rPr>
              <a:t>S. 9(1)(n)(iii) is controversial</a:t>
            </a:r>
          </a:p>
          <a:p>
            <a:pPr>
              <a:defRPr/>
            </a:pPr>
            <a:r>
              <a:rPr lang="en-US" sz="2400" dirty="0">
                <a:solidFill>
                  <a:schemeClr val="bg1"/>
                </a:solidFill>
              </a:rPr>
              <a:t>S. 9(1) </a:t>
            </a:r>
            <a:r>
              <a:rPr lang="en-US" sz="2400" dirty="0">
                <a:solidFill>
                  <a:srgbClr val="FFFF00"/>
                </a:solidFill>
              </a:rPr>
              <a:t>prohibits anyone else from adopting an official mark</a:t>
            </a:r>
            <a:r>
              <a:rPr lang="en-US" sz="2400" dirty="0">
                <a:solidFill>
                  <a:schemeClr val="bg1"/>
                </a:solidFill>
              </a:rPr>
              <a:t>. This prohibition is </a:t>
            </a:r>
            <a:r>
              <a:rPr lang="en-US" sz="2400" dirty="0">
                <a:solidFill>
                  <a:srgbClr val="FF0000"/>
                </a:solidFill>
              </a:rPr>
              <a:t>absolute</a:t>
            </a:r>
            <a:r>
              <a:rPr lang="en-US" sz="2400" dirty="0">
                <a:solidFill>
                  <a:schemeClr val="bg1"/>
                </a:solidFill>
              </a:rPr>
              <a:t>.</a:t>
            </a:r>
          </a:p>
          <a:p>
            <a:pPr>
              <a:defRPr/>
            </a:pPr>
            <a:r>
              <a:rPr lang="en-US" sz="2400" dirty="0">
                <a:solidFill>
                  <a:srgbClr val="FFFF00"/>
                </a:solidFill>
              </a:rPr>
              <a:t>None of the usual formalities </a:t>
            </a:r>
            <a:r>
              <a:rPr lang="en-US" sz="2400" dirty="0">
                <a:solidFill>
                  <a:schemeClr val="bg1"/>
                </a:solidFill>
              </a:rPr>
              <a:t>for the adoption of official marks</a:t>
            </a:r>
          </a:p>
          <a:p>
            <a:pPr>
              <a:defRPr/>
            </a:pPr>
            <a:r>
              <a:rPr lang="en-US" sz="2400" dirty="0">
                <a:solidFill>
                  <a:srgbClr val="FFFF00"/>
                </a:solidFill>
              </a:rPr>
              <a:t>No opposition proceeding; no scrutiny by Registrar</a:t>
            </a:r>
          </a:p>
          <a:p>
            <a:pPr>
              <a:defRPr/>
            </a:pPr>
            <a:r>
              <a:rPr lang="en-US" sz="2400" dirty="0">
                <a:solidFill>
                  <a:srgbClr val="FFFF00"/>
                </a:solidFill>
              </a:rPr>
              <a:t>Mark can be descriptive</a:t>
            </a:r>
            <a:r>
              <a:rPr lang="en-US" sz="2400" dirty="0">
                <a:solidFill>
                  <a:schemeClr val="bg1"/>
                </a:solidFill>
              </a:rPr>
              <a:t>; not required to be distinctive of wares, services</a:t>
            </a:r>
          </a:p>
          <a:p>
            <a:pPr>
              <a:defRPr/>
            </a:pPr>
            <a:r>
              <a:rPr lang="en-US" sz="2400" dirty="0">
                <a:solidFill>
                  <a:srgbClr val="FFFF00"/>
                </a:solidFill>
              </a:rPr>
              <a:t>No need to renew</a:t>
            </a:r>
            <a:r>
              <a:rPr lang="en-US" sz="2400" dirty="0">
                <a:solidFill>
                  <a:schemeClr val="bg1"/>
                </a:solidFill>
              </a:rPr>
              <a:t>; no provisions to remove unused marks</a:t>
            </a:r>
          </a:p>
        </p:txBody>
      </p:sp>
      <p:sp>
        <p:nvSpPr>
          <p:cNvPr id="212995" name="Slide Number Placeholder 3">
            <a:extLst>
              <a:ext uri="{FF2B5EF4-FFF2-40B4-BE49-F238E27FC236}">
                <a16:creationId xmlns:a16="http://schemas.microsoft.com/office/drawing/2014/main" id="{034C66E1-C2EA-2835-514B-5B32DD3E2E6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48289A3-EC6F-1548-9EC8-27D8EEE2D1CC}"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AE218-AAB8-1465-136F-B80C6EAF7BC1}"/>
              </a:ext>
            </a:extLst>
          </p:cNvPr>
          <p:cNvSpPr>
            <a:spLocks noGrp="1"/>
          </p:cNvSpPr>
          <p:nvPr>
            <p:ph type="title"/>
          </p:nvPr>
        </p:nvSpPr>
        <p:spPr>
          <a:xfrm>
            <a:off x="1485900" y="95250"/>
            <a:ext cx="6172200" cy="708025"/>
          </a:xfrm>
        </p:spPr>
        <p:txBody>
          <a:bodyPr>
            <a:normAutofit fontScale="90000"/>
          </a:bodyPr>
          <a:lstStyle/>
          <a:p>
            <a:pPr>
              <a:defRPr/>
            </a:pPr>
            <a:r>
              <a:rPr lang="en-US" b="1" dirty="0">
                <a:solidFill>
                  <a:srgbClr val="FFFF00"/>
                </a:solidFill>
              </a:rPr>
              <a:t>Trademarks	</a:t>
            </a:r>
          </a:p>
        </p:txBody>
      </p:sp>
      <p:sp>
        <p:nvSpPr>
          <p:cNvPr id="217090" name="Content Placeholder 1">
            <a:extLst>
              <a:ext uri="{FF2B5EF4-FFF2-40B4-BE49-F238E27FC236}">
                <a16:creationId xmlns:a16="http://schemas.microsoft.com/office/drawing/2014/main" id="{AA101CB4-B3E5-C437-76E0-072D30D395E6}"/>
              </a:ext>
            </a:extLst>
          </p:cNvPr>
          <p:cNvSpPr>
            <a:spLocks noGrp="1" noChangeArrowheads="1"/>
          </p:cNvSpPr>
          <p:nvPr>
            <p:ph idx="1"/>
          </p:nvPr>
        </p:nvSpPr>
        <p:spPr bwMode="auto">
          <a:xfrm>
            <a:off x="215900" y="1016000"/>
            <a:ext cx="8712200" cy="4032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i="1">
                <a:solidFill>
                  <a:srgbClr val="00B0F0"/>
                </a:solidFill>
              </a:rPr>
              <a:t>Ontario Ass’n of Architects v. Ontario Ass</a:t>
            </a:r>
            <a:r>
              <a:rPr lang="en-CA" altLang="en-US" sz="1800" i="1">
                <a:solidFill>
                  <a:srgbClr val="00B0F0"/>
                </a:solidFill>
              </a:rPr>
              <a:t>n</a:t>
            </a:r>
            <a:r>
              <a:rPr lang="en-US" altLang="en-US" sz="1800" i="1">
                <a:solidFill>
                  <a:srgbClr val="00B0F0"/>
                </a:solidFill>
              </a:rPr>
              <a:t> of Architectural Technologists</a:t>
            </a:r>
            <a:r>
              <a:rPr lang="en-US" altLang="en-US" sz="1800">
                <a:solidFill>
                  <a:srgbClr val="00B0F0"/>
                </a:solidFill>
              </a:rPr>
              <a:t>, </a:t>
            </a:r>
            <a:r>
              <a:rPr lang="en-US" altLang="en-US" sz="1800">
                <a:solidFill>
                  <a:schemeClr val="bg1"/>
                </a:solidFill>
              </a:rPr>
              <a:t>[2003] 1 F.C. 331 (FCA)</a:t>
            </a:r>
          </a:p>
          <a:p>
            <a:r>
              <a:rPr lang="en-CA" altLang="en-US" sz="1800">
                <a:solidFill>
                  <a:srgbClr val="FFFF00"/>
                </a:solidFill>
              </a:rPr>
              <a:t>Public notice </a:t>
            </a:r>
            <a:r>
              <a:rPr lang="en-CA" altLang="en-US" sz="1800">
                <a:solidFill>
                  <a:schemeClr val="bg1"/>
                </a:solidFill>
              </a:rPr>
              <a:t>was given that the Association of </a:t>
            </a:r>
            <a:r>
              <a:rPr lang="en-CA" altLang="en-US" sz="1800">
                <a:solidFill>
                  <a:srgbClr val="FFFF00"/>
                </a:solidFill>
              </a:rPr>
              <a:t>Architectural Technologists of Ontario</a:t>
            </a:r>
            <a:r>
              <a:rPr lang="en-CA" altLang="en-US" sz="1800">
                <a:solidFill>
                  <a:schemeClr val="bg1"/>
                </a:solidFill>
              </a:rPr>
              <a:t>, a self-regulatory professional body and Ontario non-for-profit corporation without share capital, adopted and used as official marks for services – the words </a:t>
            </a:r>
            <a:r>
              <a:rPr lang="en-CA" altLang="en-US" sz="1800">
                <a:solidFill>
                  <a:srgbClr val="FFFF00"/>
                </a:solidFill>
              </a:rPr>
              <a:t>ARCHITECTURAL TECHNICIAN, ARCHITECTE-TECHNICIEN, ARCHITECTURAL TECHNOLOGIST, ARCHITECTE-TECHNOLOGUE</a:t>
            </a:r>
            <a:r>
              <a:rPr lang="en-CA" altLang="en-US" sz="1800">
                <a:solidFill>
                  <a:schemeClr val="bg1"/>
                </a:solidFill>
              </a:rPr>
              <a:t>. As a </a:t>
            </a:r>
            <a:r>
              <a:rPr lang="en-CA" altLang="en-US" sz="1800">
                <a:solidFill>
                  <a:srgbClr val="FFFF00"/>
                </a:solidFill>
              </a:rPr>
              <a:t>result</a:t>
            </a:r>
            <a:r>
              <a:rPr lang="en-CA" altLang="en-US" sz="1800">
                <a:solidFill>
                  <a:schemeClr val="bg1"/>
                </a:solidFill>
              </a:rPr>
              <a:t>, members of the appellant, the </a:t>
            </a:r>
            <a:r>
              <a:rPr lang="en-CA" altLang="en-US" sz="1800">
                <a:solidFill>
                  <a:srgbClr val="FFFF00"/>
                </a:solidFill>
              </a:rPr>
              <a:t>Ontario Association of Architects ("OAA"), </a:t>
            </a:r>
            <a:r>
              <a:rPr lang="en-CA" altLang="en-US" sz="1800">
                <a:solidFill>
                  <a:srgbClr val="FF0000"/>
                </a:solidFill>
              </a:rPr>
              <a:t>can be prevented</a:t>
            </a:r>
            <a:r>
              <a:rPr lang="en-CA" altLang="en-US" sz="1800">
                <a:solidFill>
                  <a:srgbClr val="FFFF00"/>
                </a:solidFill>
              </a:rPr>
              <a:t> from using these words in connection with their professional services </a:t>
            </a:r>
            <a:r>
              <a:rPr lang="en-CA" altLang="en-US" sz="1800">
                <a:solidFill>
                  <a:schemeClr val="bg1"/>
                </a:solidFill>
              </a:rPr>
              <a:t>- unless they had started to use them before April 28, 1999, the date when the Registrar gave public notice in the Trade-marks Journal of their adoption and use by the AATO as official marks.</a:t>
            </a:r>
          </a:p>
          <a:p>
            <a:endParaRPr lang="en-US" altLang="en-US" sz="1800">
              <a:solidFill>
                <a:schemeClr val="bg1"/>
              </a:solidFill>
            </a:endParaRPr>
          </a:p>
          <a:p>
            <a:endParaRPr lang="en-US" altLang="en-US"/>
          </a:p>
        </p:txBody>
      </p:sp>
      <p:sp>
        <p:nvSpPr>
          <p:cNvPr id="217091" name="Slide Number Placeholder 3">
            <a:extLst>
              <a:ext uri="{FF2B5EF4-FFF2-40B4-BE49-F238E27FC236}">
                <a16:creationId xmlns:a16="http://schemas.microsoft.com/office/drawing/2014/main" id="{D43F06B5-1217-5734-A9ED-408B5E38768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A5CE187-6C6A-8846-8228-7CC930C92635}"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5">
            <a:extLst>
              <a:ext uri="{FF2B5EF4-FFF2-40B4-BE49-F238E27FC236}">
                <a16:creationId xmlns:a16="http://schemas.microsoft.com/office/drawing/2014/main" id="{6AF2FAB1-485D-E258-0238-2BD0B0CD928F}"/>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	</a:t>
            </a:r>
          </a:p>
        </p:txBody>
      </p:sp>
      <p:sp>
        <p:nvSpPr>
          <p:cNvPr id="2" name="Content Placeholder 1">
            <a:extLst>
              <a:ext uri="{FF2B5EF4-FFF2-40B4-BE49-F238E27FC236}">
                <a16:creationId xmlns:a16="http://schemas.microsoft.com/office/drawing/2014/main" id="{8B41A84C-DAAA-5F0E-2C20-FEA8BA3CC37C}"/>
              </a:ext>
            </a:extLst>
          </p:cNvPr>
          <p:cNvSpPr>
            <a:spLocks noGrp="1"/>
          </p:cNvSpPr>
          <p:nvPr>
            <p:ph idx="1"/>
          </p:nvPr>
        </p:nvSpPr>
        <p:spPr>
          <a:xfrm>
            <a:off x="431800" y="1203325"/>
            <a:ext cx="8280400" cy="3744913"/>
          </a:xfrm>
        </p:spPr>
        <p:txBody>
          <a:bodyPr>
            <a:normAutofit lnSpcReduction="10000"/>
          </a:bodyPr>
          <a:lstStyle/>
          <a:p>
            <a:pPr>
              <a:defRPr/>
            </a:pPr>
            <a:r>
              <a:rPr lang="en-US" sz="2800" i="1" dirty="0">
                <a:solidFill>
                  <a:srgbClr val="00B0F0"/>
                </a:solidFill>
              </a:rPr>
              <a:t>Ontario </a:t>
            </a:r>
            <a:r>
              <a:rPr lang="en-US" sz="2800" i="1" dirty="0" err="1">
                <a:solidFill>
                  <a:srgbClr val="00B0F0"/>
                </a:solidFill>
              </a:rPr>
              <a:t>Ass’n</a:t>
            </a:r>
            <a:r>
              <a:rPr lang="en-US" sz="2800" i="1" dirty="0">
                <a:solidFill>
                  <a:srgbClr val="00B0F0"/>
                </a:solidFill>
              </a:rPr>
              <a:t> of Architects v. Ontario Ass</a:t>
            </a:r>
            <a:r>
              <a:rPr lang="en-CA" sz="2800" i="1" dirty="0">
                <a:solidFill>
                  <a:srgbClr val="00B0F0"/>
                </a:solidFill>
              </a:rPr>
              <a:t>n</a:t>
            </a:r>
            <a:r>
              <a:rPr lang="en-US" sz="2800" i="1" dirty="0">
                <a:solidFill>
                  <a:srgbClr val="00B0F0"/>
                </a:solidFill>
              </a:rPr>
              <a:t> of Architectural Technologists</a:t>
            </a:r>
            <a:r>
              <a:rPr lang="en-US" sz="2800" dirty="0">
                <a:solidFill>
                  <a:srgbClr val="00B0F0"/>
                </a:solidFill>
              </a:rPr>
              <a:t>, </a:t>
            </a:r>
            <a:r>
              <a:rPr lang="en-US" sz="2800" dirty="0">
                <a:solidFill>
                  <a:schemeClr val="bg1"/>
                </a:solidFill>
              </a:rPr>
              <a:t>[2003] 1 F.C. 331 (FCA)</a:t>
            </a:r>
          </a:p>
          <a:p>
            <a:pPr>
              <a:defRPr/>
            </a:pPr>
            <a:r>
              <a:rPr lang="en-US" sz="2800" dirty="0">
                <a:solidFill>
                  <a:srgbClr val="FFFF00"/>
                </a:solidFill>
              </a:rPr>
              <a:t>Defining characteristics of public authority</a:t>
            </a:r>
            <a:r>
              <a:rPr lang="en-US" sz="2800" dirty="0">
                <a:solidFill>
                  <a:srgbClr val="FF0000"/>
                </a:solidFill>
              </a:rPr>
              <a:t> =</a:t>
            </a:r>
          </a:p>
          <a:p>
            <a:pPr lvl="1">
              <a:buFont typeface="Courier New" panose="02070309020205020404" pitchFamily="49" charset="0"/>
              <a:buChar char="o"/>
              <a:defRPr/>
            </a:pPr>
            <a:r>
              <a:rPr lang="en-US" dirty="0">
                <a:solidFill>
                  <a:schemeClr val="bg1"/>
                </a:solidFill>
              </a:rPr>
              <a:t>Degree of </a:t>
            </a:r>
            <a:r>
              <a:rPr lang="en-US" dirty="0">
                <a:solidFill>
                  <a:srgbClr val="FFFF00"/>
                </a:solidFill>
              </a:rPr>
              <a:t>government control </a:t>
            </a:r>
            <a:r>
              <a:rPr lang="en-US" dirty="0">
                <a:solidFill>
                  <a:schemeClr val="bg1"/>
                </a:solidFill>
              </a:rPr>
              <a:t>[para. 57-64]</a:t>
            </a:r>
          </a:p>
          <a:p>
            <a:pPr lvl="1">
              <a:buFont typeface="Courier New" panose="02070309020205020404" pitchFamily="49" charset="0"/>
              <a:buChar char="o"/>
              <a:defRPr/>
            </a:pPr>
            <a:r>
              <a:rPr lang="en-US" dirty="0">
                <a:solidFill>
                  <a:schemeClr val="bg1"/>
                </a:solidFill>
              </a:rPr>
              <a:t>Extent to which the </a:t>
            </a:r>
            <a:r>
              <a:rPr lang="en-US" dirty="0">
                <a:solidFill>
                  <a:srgbClr val="FFFF00"/>
                </a:solidFill>
              </a:rPr>
              <a:t>body</a:t>
            </a:r>
            <a:r>
              <a:rPr lang="ja-JP" altLang="en-US" dirty="0">
                <a:solidFill>
                  <a:srgbClr val="FFFF00"/>
                </a:solidFill>
              </a:rPr>
              <a:t>’</a:t>
            </a:r>
            <a:r>
              <a:rPr lang="en-US" dirty="0">
                <a:solidFill>
                  <a:srgbClr val="FFFF00"/>
                </a:solidFill>
              </a:rPr>
              <a:t>s activities benefit the public </a:t>
            </a:r>
            <a:r>
              <a:rPr lang="en-US" dirty="0">
                <a:solidFill>
                  <a:schemeClr val="bg1"/>
                </a:solidFill>
              </a:rPr>
              <a:t>[para. 65-73]</a:t>
            </a:r>
          </a:p>
          <a:p>
            <a:pPr>
              <a:defRPr/>
            </a:pPr>
            <a:r>
              <a:rPr lang="en-US" dirty="0"/>
              <a:t> </a:t>
            </a:r>
          </a:p>
        </p:txBody>
      </p:sp>
      <p:sp>
        <p:nvSpPr>
          <p:cNvPr id="219139" name="Slide Number Placeholder 3">
            <a:extLst>
              <a:ext uri="{FF2B5EF4-FFF2-40B4-BE49-F238E27FC236}">
                <a16:creationId xmlns:a16="http://schemas.microsoft.com/office/drawing/2014/main" id="{C105316C-3780-A557-648E-3B2BA8777D7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62EC468-7F47-B941-9918-2C1B88E2109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219140" name="TextBox 2">
            <a:extLst>
              <a:ext uri="{FF2B5EF4-FFF2-40B4-BE49-F238E27FC236}">
                <a16:creationId xmlns:a16="http://schemas.microsoft.com/office/drawing/2014/main" id="{AFED4B7B-BF75-B9C3-C0AF-3F3705BB3EE6}"/>
              </a:ext>
            </a:extLst>
          </p:cNvPr>
          <p:cNvSpPr txBox="1">
            <a:spLocks noChangeArrowheads="1"/>
          </p:cNvSpPr>
          <p:nvPr/>
        </p:nvSpPr>
        <p:spPr bwMode="auto">
          <a:xfrm>
            <a:off x="2894013" y="195263"/>
            <a:ext cx="3355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5">
            <a:extLst>
              <a:ext uri="{FF2B5EF4-FFF2-40B4-BE49-F238E27FC236}">
                <a16:creationId xmlns:a16="http://schemas.microsoft.com/office/drawing/2014/main" id="{14FBFB0C-A66E-35EF-1821-83D59C6F825C}"/>
              </a:ext>
            </a:extLst>
          </p:cNvPr>
          <p:cNvSpPr>
            <a:spLocks noGrp="1" noChangeArrowheads="1"/>
          </p:cNvSpPr>
          <p:nvPr>
            <p:ph type="title"/>
          </p:nvPr>
        </p:nvSpPr>
        <p:spPr bwMode="auto">
          <a:xfrm>
            <a:off x="1485900" y="117475"/>
            <a:ext cx="6172200" cy="725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09150F6E-97AC-18E2-CE81-4A078611CB87}"/>
              </a:ext>
            </a:extLst>
          </p:cNvPr>
          <p:cNvSpPr>
            <a:spLocks noGrp="1"/>
          </p:cNvSpPr>
          <p:nvPr>
            <p:ph idx="1"/>
          </p:nvPr>
        </p:nvSpPr>
        <p:spPr>
          <a:xfrm>
            <a:off x="468313" y="1046163"/>
            <a:ext cx="8207375" cy="3979862"/>
          </a:xfrm>
        </p:spPr>
        <p:txBody>
          <a:bodyPr>
            <a:normAutofit/>
          </a:bodyPr>
          <a:lstStyle/>
          <a:p>
            <a:pPr marL="0" indent="0">
              <a:lnSpc>
                <a:spcPct val="110000"/>
              </a:lnSpc>
              <a:buFont typeface="Arial" panose="020B0604020202020204" pitchFamily="34" charset="0"/>
              <a:buNone/>
              <a:defRPr/>
            </a:pPr>
            <a:r>
              <a:rPr lang="en-US" sz="2400" dirty="0">
                <a:solidFill>
                  <a:srgbClr val="FF0000"/>
                </a:solidFill>
              </a:rPr>
              <a:t>1. </a:t>
            </a:r>
            <a:r>
              <a:rPr lang="en-US" sz="2400" dirty="0">
                <a:solidFill>
                  <a:srgbClr val="FFFF00"/>
                </a:solidFill>
              </a:rPr>
              <a:t>Significant degree of governmental control</a:t>
            </a:r>
          </a:p>
          <a:p>
            <a:pPr>
              <a:lnSpc>
                <a:spcPct val="110000"/>
              </a:lnSpc>
              <a:defRPr/>
            </a:pPr>
            <a:r>
              <a:rPr lang="en-US" sz="2400" dirty="0">
                <a:solidFill>
                  <a:schemeClr val="bg1"/>
                </a:solidFill>
              </a:rPr>
              <a:t>More </a:t>
            </a:r>
            <a:r>
              <a:rPr lang="en-US" sz="2400" dirty="0">
                <a:solidFill>
                  <a:srgbClr val="FFFF00"/>
                </a:solidFill>
              </a:rPr>
              <a:t>rigorous part of test</a:t>
            </a:r>
          </a:p>
          <a:p>
            <a:pPr>
              <a:lnSpc>
                <a:spcPct val="110000"/>
              </a:lnSpc>
              <a:defRPr/>
            </a:pPr>
            <a:r>
              <a:rPr lang="en-US" sz="2400" dirty="0">
                <a:solidFill>
                  <a:schemeClr val="bg1"/>
                </a:solidFill>
              </a:rPr>
              <a:t>Consider </a:t>
            </a:r>
            <a:r>
              <a:rPr lang="en-GB" sz="2400" dirty="0">
                <a:solidFill>
                  <a:schemeClr val="bg1"/>
                </a:solidFill>
              </a:rPr>
              <a:t>body’s objects, duties and powers, including distribution of its assets</a:t>
            </a:r>
          </a:p>
          <a:p>
            <a:pPr>
              <a:lnSpc>
                <a:spcPct val="110000"/>
              </a:lnSpc>
              <a:defRPr/>
            </a:pPr>
            <a:r>
              <a:rPr lang="en-GB" sz="2400" dirty="0">
                <a:solidFill>
                  <a:srgbClr val="FFFF00"/>
                </a:solidFill>
              </a:rPr>
              <a:t>Need </a:t>
            </a:r>
            <a:r>
              <a:rPr lang="en-US" sz="2400" dirty="0">
                <a:solidFill>
                  <a:srgbClr val="FF0000"/>
                </a:solidFill>
              </a:rPr>
              <a:t>some ongoing government supervision </a:t>
            </a:r>
            <a:r>
              <a:rPr lang="en-US" sz="2400" dirty="0">
                <a:solidFill>
                  <a:schemeClr val="bg1"/>
                </a:solidFill>
              </a:rPr>
              <a:t>of the activities of the body claiming to be a public authority; </a:t>
            </a:r>
            <a:r>
              <a:rPr lang="en-US" sz="2400" dirty="0">
                <a:solidFill>
                  <a:srgbClr val="FFFF00"/>
                </a:solidFill>
              </a:rPr>
              <a:t>sufficient to allow the government to exercise a degree of ongoing influence </a:t>
            </a:r>
            <a:r>
              <a:rPr lang="en-US" sz="2400" dirty="0">
                <a:solidFill>
                  <a:schemeClr val="bg1"/>
                </a:solidFill>
              </a:rPr>
              <a:t>in the body</a:t>
            </a:r>
            <a:r>
              <a:rPr lang="ja-JP" altLang="en-US" sz="2400" dirty="0">
                <a:solidFill>
                  <a:schemeClr val="bg1"/>
                </a:solidFill>
              </a:rPr>
              <a:t>’</a:t>
            </a:r>
            <a:r>
              <a:rPr lang="en-US" sz="2400" dirty="0">
                <a:solidFill>
                  <a:schemeClr val="bg1"/>
                </a:solidFill>
              </a:rPr>
              <a:t>s governance and decision-making. </a:t>
            </a:r>
            <a:endParaRPr lang="en-GB" sz="2400" dirty="0">
              <a:solidFill>
                <a:schemeClr val="bg1"/>
              </a:solidFill>
            </a:endParaRPr>
          </a:p>
          <a:p>
            <a:pPr>
              <a:defRPr/>
            </a:pPr>
            <a:endParaRPr lang="en-US" dirty="0"/>
          </a:p>
        </p:txBody>
      </p:sp>
      <p:sp>
        <p:nvSpPr>
          <p:cNvPr id="223235" name="Slide Number Placeholder 3">
            <a:extLst>
              <a:ext uri="{FF2B5EF4-FFF2-40B4-BE49-F238E27FC236}">
                <a16:creationId xmlns:a16="http://schemas.microsoft.com/office/drawing/2014/main" id="{3789CA3E-F53E-388B-363E-646FD02032F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75BA426-BD16-A946-9163-1489607A2D7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B2981F-780E-0834-977C-47F841704EB0}"/>
              </a:ext>
            </a:extLst>
          </p:cNvPr>
          <p:cNvSpPr>
            <a:spLocks noGrp="1"/>
          </p:cNvSpPr>
          <p:nvPr>
            <p:ph type="title"/>
          </p:nvPr>
        </p:nvSpPr>
        <p:spPr>
          <a:xfrm>
            <a:off x="1485900" y="98425"/>
            <a:ext cx="6172200" cy="733425"/>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D606E8C5-EC47-D33B-ADF7-37F70B66AD0A}"/>
              </a:ext>
            </a:extLst>
          </p:cNvPr>
          <p:cNvSpPr>
            <a:spLocks noGrp="1"/>
          </p:cNvSpPr>
          <p:nvPr>
            <p:ph idx="1"/>
          </p:nvPr>
        </p:nvSpPr>
        <p:spPr>
          <a:xfrm>
            <a:off x="179388" y="915988"/>
            <a:ext cx="8785225" cy="4129087"/>
          </a:xfrm>
        </p:spPr>
        <p:txBody>
          <a:bodyPr>
            <a:normAutofit fontScale="32500" lnSpcReduction="20000"/>
          </a:bodyPr>
          <a:lstStyle/>
          <a:p>
            <a:pPr marL="0" indent="0">
              <a:lnSpc>
                <a:spcPct val="120000"/>
              </a:lnSpc>
              <a:buFont typeface="Arial" panose="020B0604020202020204" pitchFamily="34" charset="0"/>
              <a:buNone/>
              <a:defRPr/>
            </a:pPr>
            <a:r>
              <a:rPr lang="en-US" sz="7400" dirty="0">
                <a:solidFill>
                  <a:srgbClr val="FF0000"/>
                </a:solidFill>
              </a:rPr>
              <a:t>2</a:t>
            </a:r>
            <a:r>
              <a:rPr lang="en-US" sz="7400" dirty="0">
                <a:solidFill>
                  <a:schemeClr val="bg1"/>
                </a:solidFill>
              </a:rPr>
              <a:t>. </a:t>
            </a:r>
            <a:r>
              <a:rPr lang="en-US" sz="7400" dirty="0">
                <a:solidFill>
                  <a:srgbClr val="FFFF00"/>
                </a:solidFill>
              </a:rPr>
              <a:t>Public benefit </a:t>
            </a:r>
          </a:p>
          <a:p>
            <a:pPr>
              <a:lnSpc>
                <a:spcPct val="120000"/>
              </a:lnSpc>
              <a:defRPr/>
            </a:pPr>
            <a:r>
              <a:rPr lang="en-US" sz="7400" dirty="0">
                <a:solidFill>
                  <a:schemeClr val="bg1"/>
                </a:solidFill>
              </a:rPr>
              <a:t>Broadly interpreted by the courts – </a:t>
            </a:r>
            <a:r>
              <a:rPr lang="en-US" sz="7400" dirty="0">
                <a:solidFill>
                  <a:srgbClr val="FFFF00"/>
                </a:solidFill>
              </a:rPr>
              <a:t>some aspect for public benefit</a:t>
            </a:r>
            <a:r>
              <a:rPr lang="en-US" sz="7400" dirty="0">
                <a:solidFill>
                  <a:schemeClr val="bg1"/>
                </a:solidFill>
              </a:rPr>
              <a:t>? Considered to act for public benefit.</a:t>
            </a:r>
          </a:p>
          <a:p>
            <a:pPr>
              <a:lnSpc>
                <a:spcPct val="120000"/>
              </a:lnSpc>
              <a:defRPr/>
            </a:pPr>
            <a:r>
              <a:rPr lang="en-CA" sz="7400" dirty="0">
                <a:solidFill>
                  <a:schemeClr val="bg1"/>
                </a:solidFill>
              </a:rPr>
              <a:t>In this case the </a:t>
            </a:r>
            <a:r>
              <a:rPr lang="en-CA" sz="7400" dirty="0">
                <a:solidFill>
                  <a:srgbClr val="FFFF00"/>
                </a:solidFill>
              </a:rPr>
              <a:t>Architectural Technologists set &amp; enforce standards of professional competence </a:t>
            </a:r>
            <a:r>
              <a:rPr lang="en-CA" sz="7400" dirty="0">
                <a:solidFill>
                  <a:schemeClr val="bg1"/>
                </a:solidFill>
              </a:rPr>
              <a:t>&amp; ethical conduct of its members. </a:t>
            </a:r>
          </a:p>
          <a:p>
            <a:pPr>
              <a:lnSpc>
                <a:spcPct val="120000"/>
              </a:lnSpc>
              <a:defRPr/>
            </a:pPr>
            <a:r>
              <a:rPr lang="en-CA" sz="7400" dirty="0">
                <a:solidFill>
                  <a:schemeClr val="bg1"/>
                </a:solidFill>
              </a:rPr>
              <a:t>As a result, FCA held that the Technologists regulate part of the practice of the profession. The lower court judge concluded that </a:t>
            </a:r>
            <a:r>
              <a:rPr lang="en-CA" sz="7400" dirty="0">
                <a:solidFill>
                  <a:srgbClr val="FFFF00"/>
                </a:solidFill>
              </a:rPr>
              <a:t>these activities benefit the public</a:t>
            </a:r>
            <a:r>
              <a:rPr lang="en-CA" sz="7400" dirty="0">
                <a:solidFill>
                  <a:schemeClr val="bg1"/>
                </a:solidFill>
              </a:rPr>
              <a:t>, and the FCA agreed. </a:t>
            </a:r>
          </a:p>
          <a:p>
            <a:pPr>
              <a:defRPr/>
            </a:pPr>
            <a:endParaRPr lang="en-US" sz="2700" dirty="0">
              <a:solidFill>
                <a:schemeClr val="bg1"/>
              </a:solidFill>
            </a:endParaRPr>
          </a:p>
          <a:p>
            <a:pPr>
              <a:defRPr/>
            </a:pPr>
            <a:endParaRPr lang="en-US" dirty="0"/>
          </a:p>
        </p:txBody>
      </p:sp>
      <p:sp>
        <p:nvSpPr>
          <p:cNvPr id="225283" name="Slide Number Placeholder 3">
            <a:extLst>
              <a:ext uri="{FF2B5EF4-FFF2-40B4-BE49-F238E27FC236}">
                <a16:creationId xmlns:a16="http://schemas.microsoft.com/office/drawing/2014/main" id="{912185E0-F416-5E26-8EF4-00D30EF5853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16ABEB8A-3724-9045-8E94-5DFB1FC0EC6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extBox 2">
            <a:extLst>
              <a:ext uri="{FF2B5EF4-FFF2-40B4-BE49-F238E27FC236}">
                <a16:creationId xmlns:a16="http://schemas.microsoft.com/office/drawing/2014/main" id="{15D0819A-A930-B328-E9DD-F7D953F3F947}"/>
              </a:ext>
            </a:extLst>
          </p:cNvPr>
          <p:cNvSpPr txBox="1">
            <a:spLocks noChangeArrowheads="1"/>
          </p:cNvSpPr>
          <p:nvPr/>
        </p:nvSpPr>
        <p:spPr bwMode="auto">
          <a:xfrm>
            <a:off x="576263" y="1276350"/>
            <a:ext cx="79914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914400" indent="-4572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 TM owner who has a registered mark that resembles an official mark </a:t>
            </a:r>
            <a:r>
              <a:rPr kumimoji="0" lang="en-US"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effectively has their rights frozen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the time of publication of the official mark</a:t>
            </a:r>
          </a:p>
          <a:p>
            <a:pPr marL="914400" marR="0" lvl="1" indent="-45720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See </a:t>
            </a:r>
            <a:r>
              <a:rPr kumimoji="0" lang="en-US" altLang="en-US" sz="32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Royal Roads University v. R.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(2003), 27 CPR (4</a:t>
            </a:r>
            <a:r>
              <a:rPr kumimoji="0" lang="en-US" altLang="en-US" sz="3200" b="0" i="0" u="none" strike="noStrike" kern="1200" cap="none" spc="0" normalizeH="0" baseline="30000" noProof="0">
                <a:ln>
                  <a:noFill/>
                </a:ln>
                <a:solidFill>
                  <a:srgbClr val="FFFFFF"/>
                </a:solidFill>
                <a:effectLst/>
                <a:uLnTx/>
                <a:uFillTx/>
                <a:latin typeface="Arial" panose="020B0604020202020204" pitchFamily="34" charset="0"/>
                <a:ea typeface="MS PGothic" panose="020B0600070205080204" pitchFamily="34" charset="-128"/>
                <a:cs typeface="+mn-cs"/>
              </a:rPr>
              <a:t>th</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240 (F.C.)</a:t>
            </a:r>
          </a:p>
        </p:txBody>
      </p:sp>
      <p:sp>
        <p:nvSpPr>
          <p:cNvPr id="227330" name="TextBox 3">
            <a:extLst>
              <a:ext uri="{FF2B5EF4-FFF2-40B4-BE49-F238E27FC236}">
                <a16:creationId xmlns:a16="http://schemas.microsoft.com/office/drawing/2014/main" id="{F68F0CF3-CCEC-AC3F-8ECB-B01701338445}"/>
              </a:ext>
            </a:extLst>
          </p:cNvPr>
          <p:cNvSpPr txBox="1">
            <a:spLocks noChangeArrowheads="1"/>
          </p:cNvSpPr>
          <p:nvPr/>
        </p:nvSpPr>
        <p:spPr bwMode="auto">
          <a:xfrm>
            <a:off x="2894013" y="195263"/>
            <a:ext cx="3355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extBox 1">
            <a:extLst>
              <a:ext uri="{FF2B5EF4-FFF2-40B4-BE49-F238E27FC236}">
                <a16:creationId xmlns:a16="http://schemas.microsoft.com/office/drawing/2014/main" id="{3D4DD1FE-F929-D42A-FE5F-B227B6AB1FD8}"/>
              </a:ext>
            </a:extLst>
          </p:cNvPr>
          <p:cNvSpPr txBox="1">
            <a:spLocks noChangeArrowheads="1"/>
          </p:cNvSpPr>
          <p:nvPr/>
        </p:nvSpPr>
        <p:spPr bwMode="auto">
          <a:xfrm>
            <a:off x="919163" y="123825"/>
            <a:ext cx="7305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4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Special Marks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6B18E286-E457-0582-E7C1-741442494A00}"/>
              </a:ext>
            </a:extLst>
          </p:cNvPr>
          <p:cNvSpPr txBox="1"/>
          <p:nvPr/>
        </p:nvSpPr>
        <p:spPr>
          <a:xfrm>
            <a:off x="414338" y="1203325"/>
            <a:ext cx="8435975" cy="3540125"/>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 9 Trademarks Act</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Two categories of </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prohibited marks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Absolute prohibitions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Official marks </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(9(1)(n)(iii)) </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What policy reasons could justify including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 type of symbol/mark on the list of absolute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prohibitions</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p>
        </p:txBody>
      </p:sp>
    </p:spTree>
    <p:extLst>
      <p:ext uri="{BB962C8B-B14F-4D97-AF65-F5344CB8AC3E}">
        <p14:creationId xmlns:p14="http://schemas.microsoft.com/office/powerpoint/2010/main" val="4034667854"/>
      </p:ext>
    </p:extLst>
  </p:cSld>
  <p:clrMapOvr>
    <a:masterClrMapping/>
  </p:clrMapOvr>
</p:sld>
</file>

<file path=ppt/theme/theme1.xml><?xml version="1.0" encoding="utf-8"?>
<a:theme xmlns:a="http://schemas.openxmlformats.org/drawingml/2006/main" name="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12415</TotalTime>
  <Words>22633</Words>
  <Application>Microsoft Macintosh PowerPoint</Application>
  <PresentationFormat>On-screen Show (16:9)</PresentationFormat>
  <Paragraphs>1762</Paragraphs>
  <Slides>341</Slides>
  <Notes>158</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341</vt:i4>
      </vt:variant>
    </vt:vector>
  </HeadingPairs>
  <TitlesOfParts>
    <vt:vector size="359" baseType="lpstr">
      <vt:lpstr>ＭＳ Ｐゴシック</vt:lpstr>
      <vt:lpstr>American Typewriter</vt:lpstr>
      <vt:lpstr>APPLE CHANCERY</vt:lpstr>
      <vt:lpstr>APPLE CHANCERY</vt:lpstr>
      <vt:lpstr>Arial</vt:lpstr>
      <vt:lpstr>Calibri</vt:lpstr>
      <vt:lpstr>Comic Sans MS</vt:lpstr>
      <vt:lpstr>Courier New</vt:lpstr>
      <vt:lpstr>Herculanum</vt:lpstr>
      <vt:lpstr>Lucida Console</vt:lpstr>
      <vt:lpstr>P22 Typewriter</vt:lpstr>
      <vt:lpstr>Times New Roman</vt:lpstr>
      <vt:lpstr>Verdana</vt:lpstr>
      <vt:lpstr>Whitney Book</vt:lpstr>
      <vt:lpstr>WhitneyHTF-Bold</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Former Text</vt:lpstr>
      <vt:lpstr>Course Website </vt:lpstr>
      <vt:lpstr>PowerPoint Presentation</vt:lpstr>
      <vt:lpstr> For full privileges on the website  </vt:lpstr>
      <vt:lpstr>PowerPoint Presentation</vt:lpstr>
      <vt:lpstr>Why post?</vt:lpstr>
      <vt:lpstr>Tips:</vt:lpstr>
      <vt:lpstr>PowerPoint Presentation</vt:lpstr>
      <vt:lpstr>Anything &amp; everything can be done via email if you prefer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of this Course</vt:lpstr>
      <vt:lpstr>Let’s talk about…</vt:lpstr>
      <vt:lpstr>A modest proposal…</vt:lpstr>
      <vt:lpstr>PowerPoint Presentation</vt:lpstr>
      <vt:lpstr>PowerPoint Presentation</vt:lpstr>
      <vt:lpstr>Office “Hours”: Ideally Tuesdays  just after class but am flexible…</vt:lpstr>
      <vt:lpstr>Entirely optional but please…</vt:lpstr>
      <vt:lpstr>PowerPoint Presentation</vt:lpstr>
      <vt:lpstr>PowerPoint Presentation</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COMPLETE REVIEW</vt:lpstr>
      <vt:lpstr>PowerPoint Presentation</vt:lpstr>
      <vt:lpstr>Trademarks </vt:lpstr>
      <vt:lpstr>Trademarks v. Passing Off*</vt:lpstr>
      <vt:lpstr>PowerPoint Presentation</vt:lpstr>
      <vt:lpstr>Trademarks </vt:lpstr>
      <vt:lpstr>PowerPoint Presentation</vt:lpstr>
      <vt:lpstr>PowerPoint Presentation</vt:lpstr>
      <vt:lpstr>Trademarks </vt:lpstr>
      <vt:lpstr>Trademarks </vt:lpstr>
      <vt:lpstr>Trademarks </vt:lpstr>
      <vt:lpstr>Trademarks </vt:lpstr>
      <vt:lpstr>Trademarks </vt:lpstr>
      <vt:lpstr>PowerPoint Presentation</vt:lpstr>
      <vt:lpstr>PowerPoint Presentation</vt:lpstr>
      <vt:lpstr>PowerPoint Presentation</vt:lpstr>
      <vt:lpstr>Trademarks </vt:lpstr>
      <vt:lpstr>Trademarks </vt:lpstr>
      <vt:lpstr>Trademarks </vt:lpstr>
      <vt:lpstr>Trademarks </vt:lpstr>
      <vt:lpstr>Trademarks </vt:lpstr>
      <vt:lpstr>Trademarks </vt:lpstr>
      <vt:lpstr>Trademarks </vt:lpstr>
      <vt:lpstr>PowerPoint Presentation</vt:lpstr>
      <vt:lpstr>Instead of “distinguishing guise”</vt:lpstr>
      <vt:lpstr>Trademarks </vt:lpstr>
      <vt:lpstr>Trademarks </vt:lpstr>
      <vt:lpstr>Trademarks </vt:lpstr>
      <vt:lpstr>PowerPoint Presentation</vt:lpstr>
      <vt:lpstr>PowerPoint Presentation</vt:lpstr>
      <vt:lpstr>Trademarks </vt:lpstr>
      <vt:lpstr>Trademarks </vt:lpstr>
      <vt:lpstr> </vt:lpstr>
      <vt:lpstr>Trademarks </vt:lpstr>
      <vt:lpstr>Trademarks </vt:lpstr>
      <vt:lpstr>PowerPoint Presentation</vt:lpstr>
      <vt:lpstr>PowerPoint Presentation</vt:lpstr>
      <vt:lpstr>Trademarks </vt:lpstr>
      <vt:lpstr>PowerPoint Presentation</vt:lpstr>
      <vt:lpstr>Trademarks </vt:lpstr>
      <vt:lpstr>Trademarks </vt:lpstr>
      <vt:lpstr>Trademarks </vt:lpstr>
      <vt:lpstr>Trademarks </vt:lpstr>
      <vt:lpstr>Trademarks </vt:lpstr>
      <vt:lpstr>Trademarks </vt:lpstr>
      <vt:lpstr>Trademarks </vt:lpstr>
      <vt:lpstr>PowerPoint Presentation</vt:lpstr>
      <vt:lpstr>Trademarks </vt:lpstr>
      <vt:lpstr>Trademarks </vt:lpstr>
      <vt:lpstr>Trademarks v. Passing Off</vt:lpstr>
      <vt:lpstr>Trademarks: Transfer &amp; Licensing </vt:lpstr>
      <vt:lpstr>Trademarks </vt:lpstr>
      <vt:lpstr>PowerPoint Presentation</vt:lpstr>
      <vt:lpstr>PowerPoint Presentation</vt:lpstr>
      <vt:lpstr>Trademarks </vt:lpstr>
      <vt:lpstr>Trademarks </vt:lpstr>
      <vt:lpstr>Trademarks </vt:lpstr>
      <vt:lpstr>PowerPoint Presentation</vt:lpstr>
      <vt:lpstr>Trademarks </vt:lpstr>
      <vt:lpstr>Trademarks </vt:lpstr>
      <vt:lpstr>Trademarks </vt:lpstr>
      <vt:lpstr>Trademarks </vt:lpstr>
      <vt:lpstr>Trademarks </vt:lpstr>
      <vt:lpstr>Trademarks </vt:lpstr>
      <vt:lpstr>Trademarks </vt:lpstr>
      <vt:lpstr>Trademarks:  Registration invalid if… </vt:lpstr>
      <vt:lpstr>PowerPoint Presentation</vt:lpstr>
      <vt:lpstr>Trademarks: Registration invalid if… </vt:lpstr>
      <vt:lpstr>Trademarks </vt:lpstr>
      <vt:lpstr>Trademarks </vt:lpstr>
      <vt:lpstr>Trademarks </vt:lpstr>
      <vt:lpstr>Trademarks </vt:lpstr>
      <vt:lpstr>PowerPoint Presentation</vt:lpstr>
      <vt:lpstr>Trademarks : Confusion</vt:lpstr>
      <vt:lpstr>Trademarks : Confusion</vt:lpstr>
      <vt:lpstr>Trademarks : Confusion</vt:lpstr>
      <vt:lpstr>Trademarks: Confusion </vt:lpstr>
      <vt:lpstr>Trademarks: Application of s. 6</vt:lpstr>
      <vt:lpstr>Trademarks: Application of s. 6</vt:lpstr>
      <vt:lpstr>Trademarks: Application of s. 6</vt:lpstr>
      <vt:lpstr>Trademarks: Confusion </vt:lpstr>
      <vt:lpstr>Trademarks: Confusion</vt:lpstr>
      <vt:lpstr>Trademarks : Confusion</vt:lpstr>
      <vt:lpstr>Trademarks: Confusion</vt:lpstr>
      <vt:lpstr>Trademarks : Confusion</vt:lpstr>
      <vt:lpstr>Trademarks: Confusion  </vt:lpstr>
      <vt:lpstr>Trademarks : Confusion</vt:lpstr>
      <vt:lpstr>Trademarks: Confusion – Test Person</vt:lpstr>
      <vt:lpstr>Trademarks: Confusion</vt:lpstr>
      <vt:lpstr>Trademarks: Confusion </vt:lpstr>
      <vt:lpstr>PowerPoint Presentation</vt:lpstr>
      <vt:lpstr>Trademarks : Confusion</vt:lpstr>
      <vt:lpstr>Trademarks : Confusion</vt:lpstr>
      <vt:lpstr>Trademarks: Confusion  </vt:lpstr>
      <vt:lpstr>Trademarks: Confusion</vt:lpstr>
      <vt:lpstr>Trademarks: Confusion  </vt:lpstr>
      <vt:lpstr>PowerPoint Presentation</vt:lpstr>
      <vt:lpstr>Trademarks: Infringement</vt:lpstr>
      <vt:lpstr>PowerPoint Presentation</vt:lpstr>
      <vt:lpstr>PowerPoint Presentation</vt:lpstr>
      <vt:lpstr>Trademarks: Infringement</vt:lpstr>
      <vt:lpstr>Trademarks: Infringement</vt:lpstr>
      <vt:lpstr>Trademarks: Infringement</vt:lpstr>
      <vt:lpstr>Trademarks: Infringement</vt:lpstr>
      <vt:lpstr>PowerPoint Presentation</vt:lpstr>
      <vt:lpstr>Trademarks: Infringement  </vt:lpstr>
      <vt:lpstr>Trademarks: Infringement</vt:lpstr>
      <vt:lpstr>PowerPoint Presentation</vt:lpstr>
      <vt:lpstr>PowerPoint Presentation</vt:lpstr>
      <vt:lpstr>Trademarks: Infringement  </vt:lpstr>
      <vt:lpstr>Trademarks: Infringement</vt:lpstr>
      <vt:lpstr>Trademarks: Infringement  </vt:lpstr>
      <vt:lpstr>Trademarks: Infringement  </vt:lpstr>
      <vt:lpstr>Trademarks: Infringement</vt:lpstr>
      <vt:lpstr>PowerPoint Presentation</vt:lpstr>
      <vt:lpstr>Trademarks : Infringement – the law today </vt:lpstr>
      <vt:lpstr>Trademarks: Infringement – the law today  </vt:lpstr>
      <vt:lpstr>Trademarks: Infringement – the law today</vt:lpstr>
      <vt:lpstr>PowerPoint Presentation</vt:lpstr>
      <vt:lpstr>Trademarks: Infringement  </vt:lpstr>
      <vt:lpstr>Trademarks: Infringement</vt:lpstr>
      <vt:lpstr>Trademarks: Infringement</vt:lpstr>
      <vt:lpstr>Trademarks: Infringement</vt:lpstr>
      <vt:lpstr>Trademarks: Infringement  </vt:lpstr>
      <vt:lpstr>Trademarks: Infringement  </vt:lpstr>
      <vt:lpstr>Trademarks: Infringement  </vt:lpstr>
      <vt:lpstr>PowerPoint Presentation</vt:lpstr>
      <vt:lpstr>Trademarks: Infringement  </vt:lpstr>
      <vt:lpstr>PowerPoint Presentation</vt:lpstr>
      <vt:lpstr>PowerPoint Presentation</vt:lpstr>
      <vt:lpstr>PowerPoint Presentation</vt:lpstr>
      <vt:lpstr>Trademarks: Remedies </vt:lpstr>
      <vt:lpstr>Trademarks: Remedies  </vt:lpstr>
      <vt:lpstr>Trademarks: Remedies  </vt:lpstr>
      <vt:lpstr>Trademarks: Remedies</vt:lpstr>
      <vt:lpstr>Trademarks: Remedies</vt:lpstr>
      <vt:lpstr>Trademarks: Remedies</vt:lpstr>
      <vt:lpstr>PowerPoint Presentation</vt:lpstr>
      <vt:lpstr>PowerPoint Presentation</vt:lpstr>
      <vt:lpstr>PowerPoint Presentation</vt:lpstr>
      <vt:lpstr>PowerPoint Presentation</vt:lpstr>
      <vt:lpstr>On with the show…</vt:lpstr>
      <vt:lpstr>Continuing</vt:lpstr>
      <vt:lpstr>PowerPoint Presentation</vt:lpstr>
      <vt:lpstr>PowerPoint Presentation</vt:lpstr>
      <vt:lpstr>PowerPoint Presentation</vt:lpstr>
      <vt:lpstr>PowerPoint Presentation</vt:lpstr>
      <vt:lpstr>Pause</vt:lpstr>
      <vt:lpstr>Trademarks: Infringement</vt:lpstr>
      <vt:lpstr>PowerPoint Presentation</vt:lpstr>
      <vt:lpstr>PowerPoint Presentation</vt:lpstr>
      <vt:lpstr>Trademarks: Infringement</vt:lpstr>
      <vt:lpstr>Trademarks: Infringement  </vt:lpstr>
      <vt:lpstr>Trademarks: Infringement  </vt:lpstr>
      <vt:lpstr>Trademarks: Infringement</vt:lpstr>
      <vt:lpstr>Trademarks: Infringement</vt:lpstr>
      <vt:lpstr>Trademarks: Infringement</vt:lpstr>
      <vt:lpstr>PowerPoint Presentation</vt:lpstr>
      <vt:lpstr>Trademarks: Infringement  </vt:lpstr>
      <vt:lpstr>Trademarks: Infringement</vt:lpstr>
      <vt:lpstr>Trademarks: Infringement</vt:lpstr>
      <vt:lpstr>Trademarks: Infringement</vt:lpstr>
      <vt:lpstr>Trademarks: Infringement</vt:lpstr>
      <vt:lpstr>PowerPoint Presentation</vt:lpstr>
      <vt:lpstr>PowerPoint Presentation</vt:lpstr>
      <vt:lpstr>Trademarks : Infringement</vt:lpstr>
      <vt:lpstr>Trademarks: Infringement  </vt:lpstr>
      <vt:lpstr>Trademarks: Infringement</vt:lpstr>
      <vt:lpstr>Trademarks: Infringement</vt:lpstr>
      <vt:lpstr>Trademarks: Infringement  </vt:lpstr>
      <vt:lpstr>Trademarks: Infringement  </vt:lpstr>
      <vt:lpstr>Trademarks: Infringement</vt:lpstr>
      <vt:lpstr>PowerPoint Presentation</vt:lpstr>
      <vt:lpstr>Pause</vt:lpstr>
      <vt:lpstr>PowerPoint Presentation</vt:lpstr>
      <vt:lpstr>Trademarks : Infringement – the law today </vt:lpstr>
      <vt:lpstr>Trademarks: Infringement – the law today  </vt:lpstr>
      <vt:lpstr>Trademarks: Infringement – the law today  </vt:lpstr>
      <vt:lpstr>PowerPoint Presentation</vt:lpstr>
      <vt:lpstr>PowerPoint Presentation</vt:lpstr>
      <vt:lpstr>Trademarks: Infringement – the law today</vt:lpstr>
      <vt:lpstr>PowerPoint Presentation</vt:lpstr>
      <vt:lpstr>Pause</vt:lpstr>
      <vt:lpstr>PowerPoint Presentation</vt:lpstr>
      <vt:lpstr>PowerPoint Presentation</vt:lpstr>
      <vt:lpstr>PowerPoint Presentation</vt:lpstr>
      <vt:lpstr>Trademarks: Infringement Questions to Ponder  </vt:lpstr>
      <vt:lpstr>PowerPoint Presentation</vt:lpstr>
      <vt:lpstr>Pause</vt:lpstr>
      <vt:lpstr>How is S. 22 TMA like this Guy?</vt:lpstr>
      <vt:lpstr>PowerPoint Presentation</vt:lpstr>
      <vt:lpstr>Trademarks: Infringement  </vt:lpstr>
      <vt:lpstr>Trademarks: Infringement  </vt:lpstr>
      <vt:lpstr>Trademarks: Infringement</vt:lpstr>
      <vt:lpstr>Trademarks: Infringement</vt:lpstr>
      <vt:lpstr>Trademarks: Infringement</vt:lpstr>
      <vt:lpstr>Trademarks: Infringement  </vt:lpstr>
      <vt:lpstr>Trademarks: Infringement</vt:lpstr>
      <vt:lpstr>Trademarks: Infringement  </vt:lpstr>
      <vt:lpstr>Trademarks: Infringement</vt:lpstr>
      <vt:lpstr>Trademarks: Infringement  </vt:lpstr>
      <vt:lpstr>Trademarks: Infringement</vt:lpstr>
      <vt:lpstr>Trademarks: Infringement  </vt:lpstr>
      <vt:lpstr>Trademarks: Infringement  </vt:lpstr>
      <vt:lpstr>PowerPoint Presentation</vt:lpstr>
      <vt:lpstr>Trademarks: Infringement  </vt:lpstr>
      <vt:lpstr>Trademarks: Infringement  </vt:lpstr>
      <vt:lpstr>Trademarks: Infringement  </vt:lpstr>
      <vt:lpstr>PowerPoint Presentation</vt:lpstr>
      <vt:lpstr>PowerPoint Presentation</vt:lpstr>
      <vt:lpstr>PowerPoint Presentation</vt:lpstr>
      <vt:lpstr>PowerPoint Presentation</vt:lpstr>
      <vt:lpstr>Pause</vt:lpstr>
      <vt:lpstr>Trademarks: Remedies </vt:lpstr>
      <vt:lpstr>Trademarks: Remedies  </vt:lpstr>
      <vt:lpstr>Trademarks: Remedies  </vt:lpstr>
      <vt:lpstr>Trademarks: Remedies</vt:lpstr>
      <vt:lpstr>Trademarks: Remedies</vt:lpstr>
      <vt:lpstr>Trademarks: Remedies</vt:lpstr>
      <vt:lpstr>Trademarks: Remedies</vt:lpstr>
      <vt:lpstr>PowerPoint Presentation</vt:lpstr>
      <vt:lpstr>PowerPoint Presentation</vt:lpstr>
      <vt:lpstr>Pause</vt:lpstr>
      <vt:lpstr>PowerPoint Presentation</vt:lpstr>
      <vt:lpstr>Trademarks: Infringement  – the law today</vt:lpstr>
      <vt:lpstr>Trademarks: Infringement</vt:lpstr>
      <vt:lpstr>Trademarks: Remedies  </vt:lpstr>
      <vt:lpstr>Trademarks </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PowerPoint Presentation</vt:lpstr>
      <vt:lpstr>Guest Speaker</vt:lpstr>
      <vt:lpstr>PowerPoint Presentation</vt:lpstr>
      <vt:lpstr>PowerPoint Presentation</vt:lpstr>
      <vt:lpstr>Pause</vt:lpstr>
      <vt:lpstr>Perspective</vt:lpstr>
      <vt:lpstr>PowerPoint Presentation</vt:lpstr>
      <vt:lpstr>PowerPoint Presentation</vt:lpstr>
      <vt:lpstr>PowerPoint Presentation</vt:lpstr>
      <vt:lpstr>Meta Perspective</vt:lpstr>
      <vt:lpstr>PowerPoint Presentation</vt:lpstr>
      <vt:lpstr>PowerPoint Presentation</vt:lpstr>
      <vt:lpstr>Pause</vt:lpstr>
      <vt:lpstr>Patents</vt:lpstr>
      <vt:lpstr>Patents</vt:lpstr>
      <vt:lpstr>Patents</vt:lpstr>
      <vt:lpstr>The Patent Bargain</vt:lpstr>
      <vt:lpstr>Patents</vt:lpstr>
      <vt:lpstr>The Patent Bargain</vt:lpstr>
      <vt:lpstr>The Business Context: perceptions of value</vt:lpstr>
      <vt:lpstr>Patents</vt:lpstr>
      <vt:lpstr>Trolls</vt:lpstr>
      <vt:lpstr>PowerPoint Presentation</vt:lpstr>
      <vt:lpstr>Patents</vt:lpstr>
      <vt:lpstr>PowerPoint Presentation</vt:lpstr>
      <vt:lpstr>Patents</vt:lpstr>
      <vt:lpstr>Patents</vt:lpstr>
      <vt:lpstr>PowerPoint Presentation</vt:lpstr>
      <vt:lpstr>Pause</vt:lpstr>
      <vt:lpstr>PowerPoint Presentation</vt:lpstr>
      <vt:lpstr>PowerPoint Presentation</vt:lpstr>
      <vt:lpstr>PowerPoint Presentation</vt:lpstr>
      <vt:lpstr>  Always include a cat picture</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Jon Festinger</cp:lastModifiedBy>
  <cp:revision>413</cp:revision>
  <cp:lastPrinted>2016-07-11T18:15:24Z</cp:lastPrinted>
  <dcterms:created xsi:type="dcterms:W3CDTF">2010-06-15T20:07:28Z</dcterms:created>
  <dcterms:modified xsi:type="dcterms:W3CDTF">2024-04-06T23:14:55Z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9178880</vt:lpwstr>
  </property>
  <property fmtid="{D5CDD505-2E9C-101B-9397-08002B2CF9AE}" name="NXPowerLiteSettings" pid="3">
    <vt:lpwstr>C700052003A000</vt:lpwstr>
  </property>
  <property fmtid="{D5CDD505-2E9C-101B-9397-08002B2CF9AE}" name="NXPowerLiteVersion" pid="4">
    <vt:lpwstr>D8.0.8</vt:lpwstr>
  </property>
</Properties>
</file>