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slide+xml" PartName="/ppt/slides/slide199.xml"/>
  <Override ContentType="application/vnd.openxmlformats-officedocument.presentationml.slide+xml" PartName="/ppt/slides/slide200.xml"/>
  <Override ContentType="application/vnd.openxmlformats-officedocument.presentationml.slide+xml" PartName="/ppt/slides/slide201.xml"/>
  <Override ContentType="application/vnd.openxmlformats-officedocument.presentationml.slide+xml" PartName="/ppt/slides/slide202.xml"/>
  <Override ContentType="application/vnd.openxmlformats-officedocument.presentationml.slide+xml" PartName="/ppt/slides/slide203.xml"/>
  <Override ContentType="application/vnd.openxmlformats-officedocument.presentationml.slide+xml" PartName="/ppt/slides/slide204.xml"/>
  <Override ContentType="application/vnd.openxmlformats-officedocument.presentationml.slide+xml" PartName="/ppt/slides/slide205.xml"/>
  <Override ContentType="application/vnd.openxmlformats-officedocument.presentationml.slide+xml" PartName="/ppt/slides/slide206.xml"/>
  <Override ContentType="application/vnd.openxmlformats-officedocument.presentationml.slide+xml" PartName="/ppt/slides/slide207.xml"/>
  <Override ContentType="application/vnd.openxmlformats-officedocument.presentationml.slide+xml" PartName="/ppt/slides/slide208.xml"/>
  <Override ContentType="application/vnd.openxmlformats-officedocument.presentationml.slide+xml" PartName="/ppt/slides/slide209.xml"/>
  <Override ContentType="application/vnd.openxmlformats-officedocument.presentationml.slide+xml" PartName="/ppt/slides/slide210.xml"/>
  <Override ContentType="application/vnd.openxmlformats-officedocument.presentationml.slide+xml" PartName="/ppt/slides/slide211.xml"/>
  <Override ContentType="application/vnd.openxmlformats-officedocument.presentationml.slide+xml" PartName="/ppt/slides/slide212.xml"/>
  <Override ContentType="application/vnd.openxmlformats-officedocument.presentationml.slide+xml" PartName="/ppt/slides/slide213.xml"/>
  <Override ContentType="application/vnd.openxmlformats-officedocument.presentationml.slide+xml" PartName="/ppt/slides/slide214.xml"/>
  <Override ContentType="application/vnd.openxmlformats-officedocument.presentationml.slide+xml" PartName="/ppt/slides/slide215.xml"/>
  <Override ContentType="application/vnd.openxmlformats-officedocument.presentationml.slide+xml" PartName="/ppt/slides/slide216.xml"/>
  <Override ContentType="application/vnd.openxmlformats-officedocument.presentationml.slide+xml" PartName="/ppt/slides/slide217.xml"/>
  <Override ContentType="application/vnd.openxmlformats-officedocument.presentationml.slide+xml" PartName="/ppt/slides/slide218.xml"/>
  <Override ContentType="application/vnd.openxmlformats-officedocument.presentationml.slide+xml" PartName="/ppt/slides/slide219.xml"/>
  <Override ContentType="application/vnd.openxmlformats-officedocument.presentationml.slide+xml" PartName="/ppt/slides/slide220.xml"/>
  <Override ContentType="application/vnd.openxmlformats-officedocument.presentationml.slide+xml" PartName="/ppt/slides/slide221.xml"/>
  <Override ContentType="application/vnd.openxmlformats-officedocument.presentationml.slide+xml" PartName="/ppt/slides/slide222.xml"/>
  <Override ContentType="application/vnd.openxmlformats-officedocument.presentationml.slide+xml" PartName="/ppt/slides/slide223.xml"/>
  <Override ContentType="application/vnd.openxmlformats-officedocument.presentationml.slide+xml" PartName="/ppt/slides/slide224.xml"/>
  <Override ContentType="application/vnd.openxmlformats-officedocument.presentationml.slide+xml" PartName="/ppt/slides/slide225.xml"/>
  <Override ContentType="application/vnd.openxmlformats-officedocument.presentationml.slide+xml" PartName="/ppt/slides/slide226.xml"/>
  <Override ContentType="application/vnd.openxmlformats-officedocument.presentationml.slide+xml" PartName="/ppt/slides/slide227.xml"/>
  <Override ContentType="application/vnd.openxmlformats-officedocument.presentationml.slide+xml" PartName="/ppt/slides/slide228.xml"/>
  <Override ContentType="application/vnd.openxmlformats-officedocument.presentationml.slide+xml" PartName="/ppt/slides/slide229.xml"/>
  <Override ContentType="application/vnd.openxmlformats-officedocument.presentationml.slide+xml" PartName="/ppt/slides/slide230.xml"/>
  <Override ContentType="application/vnd.openxmlformats-officedocument.presentationml.slide+xml" PartName="/ppt/slides/slide231.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inkml+xml" PartName="/ppt/ink/ink5.xml"/>
  <Override ContentType="application/inkml+xml" PartName="/ppt/ink/ink6.xml"/>
  <Override ContentType="application/inkml+xml" PartName="/ppt/ink/ink7.xml"/>
  <Override ContentType="application/inkml+xml" PartName="/ppt/ink/ink8.xml"/>
  <Override ContentType="application/inkml+xml" PartName="/ppt/ink/ink9.xml"/>
  <Override ContentType="application/inkml+xml" PartName="/ppt/ink/ink10.xml"/>
  <Override ContentType="application/inkml+xml" PartName="/ppt/ink/ink11.xml"/>
  <Override ContentType="application/inkml+xml" PartName="/ppt/ink/ink12.xml"/>
  <Override ContentType="application/inkml+xml" PartName="/ppt/ink/ink13.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inkml+xml" PartName="/ppt/ink/ink14.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inkml+xml" PartName="/ppt/ink/ink15.xml"/>
  <Override ContentType="application/inkml+xml" PartName="/ppt/ink/ink16.xml"/>
  <Override ContentType="application/inkml+xml" PartName="/ppt/ink/ink17.xml"/>
  <Override ContentType="application/inkml+xml" PartName="/ppt/ink/ink18.xml"/>
  <Override ContentType="application/inkml+xml" PartName="/ppt/ink/ink19.xml"/>
  <Override ContentType="application/inkml+xml" PartName="/ppt/ink/ink20.xml"/>
  <Override ContentType="application/inkml+xml" PartName="/ppt/ink/ink21.xml"/>
  <Override ContentType="application/inkml+xml" PartName="/ppt/ink/ink22.xml"/>
  <Override ContentType="application/inkml+xml" PartName="/ppt/ink/ink23.xml"/>
  <Override ContentType="application/inkml+xml" PartName="/ppt/ink/ink24.xml"/>
  <Override ContentType="application/inkml+xml" PartName="/ppt/ink/ink25.xml"/>
  <Override ContentType="application/inkml+xml" PartName="/ppt/ink/ink26.xml"/>
  <Override ContentType="application/inkml+xml" PartName="/ppt/ink/ink27.xml"/>
  <Override ContentType="application/inkml+xml" PartName="/ppt/ink/ink28.xml"/>
  <Override ContentType="application/inkml+xml" PartName="/ppt/ink/ink29.xml"/>
  <Override ContentType="application/inkml+xml" PartName="/ppt/ink/ink30.xml"/>
  <Override ContentType="application/inkml+xml" PartName="/ppt/ink/ink31.xml"/>
  <Override ContentType="application/inkml+xml" PartName="/ppt/ink/ink32.xml"/>
  <Override ContentType="application/inkml+xml" PartName="/ppt/ink/ink33.xml"/>
  <Override ContentType="application/inkml+xml" PartName="/ppt/ink/ink34.xml"/>
  <Override ContentType="application/inkml+xml" PartName="/ppt/ink/ink3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3"/>
  </p:notesMasterIdLst>
  <p:handoutMasterIdLst>
    <p:handoutMasterId r:id="rId234"/>
  </p:handoutMasterIdLst>
  <p:sldIdLst>
    <p:sldId id="298" r:id="rId2"/>
    <p:sldId id="7697" r:id="rId3"/>
    <p:sldId id="9335" r:id="rId4"/>
    <p:sldId id="9334" r:id="rId5"/>
    <p:sldId id="9423" r:id="rId6"/>
    <p:sldId id="9340" r:id="rId7"/>
    <p:sldId id="7698" r:id="rId8"/>
    <p:sldId id="7699" r:id="rId9"/>
    <p:sldId id="7700" r:id="rId10"/>
    <p:sldId id="3625" r:id="rId11"/>
    <p:sldId id="1087" r:id="rId12"/>
    <p:sldId id="7751" r:id="rId13"/>
    <p:sldId id="1155" r:id="rId14"/>
    <p:sldId id="1088" r:id="rId15"/>
    <p:sldId id="5447" r:id="rId16"/>
    <p:sldId id="7701" r:id="rId17"/>
    <p:sldId id="5631" r:id="rId18"/>
    <p:sldId id="5624" r:id="rId19"/>
    <p:sldId id="5625" r:id="rId20"/>
    <p:sldId id="5626" r:id="rId21"/>
    <p:sldId id="5627" r:id="rId22"/>
    <p:sldId id="5628" r:id="rId23"/>
    <p:sldId id="5629" r:id="rId24"/>
    <p:sldId id="6348" r:id="rId25"/>
    <p:sldId id="7703" r:id="rId26"/>
    <p:sldId id="5429" r:id="rId27"/>
    <p:sldId id="7636" r:id="rId28"/>
    <p:sldId id="5432" r:id="rId29"/>
    <p:sldId id="3561" r:id="rId30"/>
    <p:sldId id="3550" r:id="rId31"/>
    <p:sldId id="3565" r:id="rId32"/>
    <p:sldId id="5448" r:id="rId33"/>
    <p:sldId id="7706" r:id="rId34"/>
    <p:sldId id="1080" r:id="rId35"/>
    <p:sldId id="3549" r:id="rId36"/>
    <p:sldId id="7400" r:id="rId37"/>
    <p:sldId id="7704" r:id="rId38"/>
    <p:sldId id="7705" r:id="rId39"/>
    <p:sldId id="3541" r:id="rId40"/>
    <p:sldId id="9342" r:id="rId41"/>
    <p:sldId id="9419" r:id="rId42"/>
    <p:sldId id="9420" r:id="rId43"/>
    <p:sldId id="9421" r:id="rId44"/>
    <p:sldId id="9422" r:id="rId45"/>
    <p:sldId id="9343" r:id="rId46"/>
    <p:sldId id="9322" r:id="rId47"/>
    <p:sldId id="9323" r:id="rId48"/>
    <p:sldId id="7724" r:id="rId49"/>
    <p:sldId id="3572" r:id="rId50"/>
    <p:sldId id="6031" r:id="rId51"/>
    <p:sldId id="6234" r:id="rId52"/>
    <p:sldId id="4745" r:id="rId53"/>
    <p:sldId id="4746" r:id="rId54"/>
    <p:sldId id="4359" r:id="rId55"/>
    <p:sldId id="4747" r:id="rId56"/>
    <p:sldId id="6018" r:id="rId57"/>
    <p:sldId id="6019" r:id="rId58"/>
    <p:sldId id="6020" r:id="rId59"/>
    <p:sldId id="6233" r:id="rId60"/>
    <p:sldId id="4748" r:id="rId61"/>
    <p:sldId id="4749" r:id="rId62"/>
    <p:sldId id="6024" r:id="rId63"/>
    <p:sldId id="6026" r:id="rId64"/>
    <p:sldId id="6027" r:id="rId65"/>
    <p:sldId id="6028" r:id="rId66"/>
    <p:sldId id="7032" r:id="rId67"/>
    <p:sldId id="4374" r:id="rId68"/>
    <p:sldId id="4372" r:id="rId69"/>
    <p:sldId id="4376" r:id="rId70"/>
    <p:sldId id="4378" r:id="rId71"/>
    <p:sldId id="4370" r:id="rId72"/>
    <p:sldId id="393" r:id="rId73"/>
    <p:sldId id="4890" r:id="rId74"/>
    <p:sldId id="4389" r:id="rId75"/>
    <p:sldId id="4753" r:id="rId76"/>
    <p:sldId id="9337" r:id="rId77"/>
    <p:sldId id="4755" r:id="rId78"/>
    <p:sldId id="386" r:id="rId79"/>
    <p:sldId id="394" r:id="rId80"/>
    <p:sldId id="396" r:id="rId81"/>
    <p:sldId id="4756" r:id="rId82"/>
    <p:sldId id="4757" r:id="rId83"/>
    <p:sldId id="4396" r:id="rId84"/>
    <p:sldId id="395" r:id="rId85"/>
    <p:sldId id="4598" r:id="rId86"/>
    <p:sldId id="4599" r:id="rId87"/>
    <p:sldId id="4601" r:id="rId88"/>
    <p:sldId id="4603" r:id="rId89"/>
    <p:sldId id="4608" r:id="rId90"/>
    <p:sldId id="4610" r:id="rId91"/>
    <p:sldId id="4613" r:id="rId92"/>
    <p:sldId id="6343" r:id="rId93"/>
    <p:sldId id="9426" r:id="rId94"/>
    <p:sldId id="9427" r:id="rId95"/>
    <p:sldId id="9428" r:id="rId96"/>
    <p:sldId id="9429" r:id="rId97"/>
    <p:sldId id="9430" r:id="rId98"/>
    <p:sldId id="9431" r:id="rId99"/>
    <p:sldId id="9434" r:id="rId100"/>
    <p:sldId id="9435" r:id="rId101"/>
    <p:sldId id="9436" r:id="rId102"/>
    <p:sldId id="9437" r:id="rId103"/>
    <p:sldId id="9438" r:id="rId104"/>
    <p:sldId id="9440" r:id="rId105"/>
    <p:sldId id="9441" r:id="rId106"/>
    <p:sldId id="9449" r:id="rId107"/>
    <p:sldId id="9450" r:id="rId108"/>
    <p:sldId id="9451" r:id="rId109"/>
    <p:sldId id="9452" r:id="rId110"/>
    <p:sldId id="9454" r:id="rId111"/>
    <p:sldId id="9455" r:id="rId112"/>
    <p:sldId id="6261" r:id="rId113"/>
    <p:sldId id="6262" r:id="rId114"/>
    <p:sldId id="9338" r:id="rId115"/>
    <p:sldId id="9347" r:id="rId116"/>
    <p:sldId id="9339" r:id="rId117"/>
    <p:sldId id="9346" r:id="rId118"/>
    <p:sldId id="4623" r:id="rId119"/>
    <p:sldId id="4624" r:id="rId120"/>
    <p:sldId id="6346" r:id="rId121"/>
    <p:sldId id="6347" r:id="rId122"/>
    <p:sldId id="9348" r:id="rId123"/>
    <p:sldId id="9349" r:id="rId124"/>
    <p:sldId id="9120" r:id="rId125"/>
    <p:sldId id="4626" r:id="rId126"/>
    <p:sldId id="4627" r:id="rId127"/>
    <p:sldId id="4628" r:id="rId128"/>
    <p:sldId id="4629" r:id="rId129"/>
    <p:sldId id="4630" r:id="rId130"/>
    <p:sldId id="4631" r:id="rId131"/>
    <p:sldId id="4632" r:id="rId132"/>
    <p:sldId id="4633" r:id="rId133"/>
    <p:sldId id="4634" r:id="rId134"/>
    <p:sldId id="4635" r:id="rId135"/>
    <p:sldId id="4636" r:id="rId136"/>
    <p:sldId id="4637" r:id="rId137"/>
    <p:sldId id="4638" r:id="rId138"/>
    <p:sldId id="4639" r:id="rId139"/>
    <p:sldId id="4640" r:id="rId140"/>
    <p:sldId id="4641" r:id="rId141"/>
    <p:sldId id="4642" r:id="rId142"/>
    <p:sldId id="4643" r:id="rId143"/>
    <p:sldId id="4644" r:id="rId144"/>
    <p:sldId id="4645" r:id="rId145"/>
    <p:sldId id="4646" r:id="rId146"/>
    <p:sldId id="4647" r:id="rId147"/>
    <p:sldId id="4648" r:id="rId148"/>
    <p:sldId id="7050" r:id="rId149"/>
    <p:sldId id="4649" r:id="rId150"/>
    <p:sldId id="8240" r:id="rId151"/>
    <p:sldId id="8241" r:id="rId152"/>
    <p:sldId id="7053" r:id="rId153"/>
    <p:sldId id="9126" r:id="rId154"/>
    <p:sldId id="4652" r:id="rId155"/>
    <p:sldId id="4653" r:id="rId156"/>
    <p:sldId id="4654" r:id="rId157"/>
    <p:sldId id="4655" r:id="rId158"/>
    <p:sldId id="9127" r:id="rId159"/>
    <p:sldId id="9128" r:id="rId160"/>
    <p:sldId id="4657" r:id="rId161"/>
    <p:sldId id="4658" r:id="rId162"/>
    <p:sldId id="4659" r:id="rId163"/>
    <p:sldId id="4660" r:id="rId164"/>
    <p:sldId id="4661" r:id="rId165"/>
    <p:sldId id="4662" r:id="rId166"/>
    <p:sldId id="6351" r:id="rId167"/>
    <p:sldId id="6352" r:id="rId168"/>
    <p:sldId id="6242" r:id="rId169"/>
    <p:sldId id="6243" r:id="rId170"/>
    <p:sldId id="6244" r:id="rId171"/>
    <p:sldId id="6245" r:id="rId172"/>
    <p:sldId id="6246" r:id="rId173"/>
    <p:sldId id="7054" r:id="rId174"/>
    <p:sldId id="7055" r:id="rId175"/>
    <p:sldId id="9350" r:id="rId176"/>
    <p:sldId id="8349" r:id="rId177"/>
    <p:sldId id="8350" r:id="rId178"/>
    <p:sldId id="8351" r:id="rId179"/>
    <p:sldId id="8352" r:id="rId180"/>
    <p:sldId id="8353" r:id="rId181"/>
    <p:sldId id="8355" r:id="rId182"/>
    <p:sldId id="8356" r:id="rId183"/>
    <p:sldId id="8357" r:id="rId184"/>
    <p:sldId id="8358" r:id="rId185"/>
    <p:sldId id="8361" r:id="rId186"/>
    <p:sldId id="8359" r:id="rId187"/>
    <p:sldId id="8360" r:id="rId188"/>
    <p:sldId id="8339" r:id="rId189"/>
    <p:sldId id="8253" r:id="rId190"/>
    <p:sldId id="6121" r:id="rId191"/>
    <p:sldId id="8335" r:id="rId192"/>
    <p:sldId id="9351" r:id="rId193"/>
    <p:sldId id="9352" r:id="rId194"/>
    <p:sldId id="9353" r:id="rId195"/>
    <p:sldId id="9354" r:id="rId196"/>
    <p:sldId id="9355" r:id="rId197"/>
    <p:sldId id="9359" r:id="rId198"/>
    <p:sldId id="9360" r:id="rId199"/>
    <p:sldId id="9361" r:id="rId200"/>
    <p:sldId id="9362" r:id="rId201"/>
    <p:sldId id="9356" r:id="rId202"/>
    <p:sldId id="9357" r:id="rId203"/>
    <p:sldId id="9358" r:id="rId204"/>
    <p:sldId id="9327" r:id="rId205"/>
    <p:sldId id="9328" r:id="rId206"/>
    <p:sldId id="7184" r:id="rId207"/>
    <p:sldId id="6353" r:id="rId208"/>
    <p:sldId id="5826" r:id="rId209"/>
    <p:sldId id="6354" r:id="rId210"/>
    <p:sldId id="6355" r:id="rId211"/>
    <p:sldId id="6356" r:id="rId212"/>
    <p:sldId id="6357" r:id="rId213"/>
    <p:sldId id="6360" r:id="rId214"/>
    <p:sldId id="4290" r:id="rId215"/>
    <p:sldId id="6340" r:id="rId216"/>
    <p:sldId id="4309" r:id="rId217"/>
    <p:sldId id="6361" r:id="rId218"/>
    <p:sldId id="6362" r:id="rId219"/>
    <p:sldId id="4871" r:id="rId220"/>
    <p:sldId id="4293" r:id="rId221"/>
    <p:sldId id="6363" r:id="rId222"/>
    <p:sldId id="7353" r:id="rId223"/>
    <p:sldId id="4886" r:id="rId224"/>
    <p:sldId id="6636" r:id="rId225"/>
    <p:sldId id="9411" r:id="rId226"/>
    <p:sldId id="9418" r:id="rId227"/>
    <p:sldId id="6218" r:id="rId228"/>
    <p:sldId id="6397" r:id="rId229"/>
    <p:sldId id="6398" r:id="rId230"/>
    <p:sldId id="6399" r:id="rId231"/>
    <p:sldId id="6400" r:id="rId232"/>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p:restoredTop sz="94833"/>
  </p:normalViewPr>
  <p:slideViewPr>
    <p:cSldViewPr snapToObjects="1">
      <p:cViewPr varScale="1">
        <p:scale>
          <a:sx n="141" d="100"/>
          <a:sy n="141" d="100"/>
        </p:scale>
        <p:origin x="200" y="224"/>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21" d="100"/>
          <a:sy n="121" d="100"/>
        </p:scale>
        <p:origin x="32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703B16-6862-D189-C008-62729E632E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75C1470-7E20-0023-852B-4BF3A149ED5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51FA547-E71D-BA40-A1C6-FEBEF3A71F9D}" type="datetime1">
              <a:rPr lang="en-US" altLang="en-US"/>
              <a:pPr>
                <a:defRPr/>
              </a:pPr>
              <a:t>3/18/24</a:t>
            </a:fld>
            <a:endParaRPr lang="en-US" altLang="en-US"/>
          </a:p>
        </p:txBody>
      </p:sp>
      <p:sp>
        <p:nvSpPr>
          <p:cNvPr id="4" name="Footer Placeholder 3">
            <a:extLst>
              <a:ext uri="{FF2B5EF4-FFF2-40B4-BE49-F238E27FC236}">
                <a16:creationId xmlns:a16="http://schemas.microsoft.com/office/drawing/2014/main" id="{4385ABF8-955D-EA57-E59E-726CA20246C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A65FC14-1E9F-0AEE-F8E0-76996336166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1340-48BF-3149-932A-4C39D19EA92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35.279"/>
    </inkml:context>
    <inkml:brush xml:id="br0">
      <inkml:brushProperty name="width" value="0.1" units="cm"/>
      <inkml:brushProperty name="height" value="0.1" units="cm"/>
      <inkml:brushProperty name="color" value="#E71224"/>
    </inkml:brush>
  </inkml:definitions>
  <inkml:trace contextRef="#ctx0" brushRef="#br0">1 142 24575,'54'0'0,"0"0"0,21 2 0,7 2 0,-9 1 0,4 0 0,3 2 0,10 1 0,4 2 0,1-1 0,-21-2 0,2 1 0,-1-1 0,1-1 0,0 0 0,0-1 0,-1-1 0,1 0 0,20 0 0,0-1 0,-2-1 0,-7-2 0,-3 0 0,-1 0 0,-5 0 0,-3 0 0,0 0 0,-7 0 0,-2 1 0,0 1 0,26 1 0,-2 2 0,-8 3 0,-2 2 0,-13 1 0,-2 2 0,-5-1 0,-1-1 0,0-1 0,1-2 0,-1-3 0,3-2 0,17-1 0,4-1 0,10-1 0,1 0 0,2 1 0,1-1 0,1 2 0,-1 0 0,-11-1 0,-3 1 0,-7 0 0,-1 1 0,-1 1 0,-1-1 0,-4 2 0,-1-1 0,4 1 0,1-1 0,3 0 0,-1-2 0,-7 0 0,-3-1 0,-10-1 0,-2 0 0,36 0 0,-13 0 0,11 0 0,-4 0 0,8 0 0,8 0 0,-14 0 0,7 0 0,5 0 0,2 0 0,2 0-207,-6 0 0,3 0 1,2 0-1,2 0 0,-1 0 1,-1 0 206,-14 0 0,1 0 0,0 0 0,-1 0 0,1 0 0,-2 0 0,-1 0 0,9 0 0,0 0 0,-1-1 0,-2 1 0,-2 0 0,-4-1 0,18 1 0,-4-1 0,-5 0 0,-3 0 0,6 0 0,-5-1 0,-6 1 0,15-1 0,-8 1 0,-16 0 0,-5 0 0,-9 2 0,0-2 0,5-1 0,3-2 620,16-7 0,5-5-620,-16 0 0,3-3 0,2-1 0,10-3 0,3-2 0,2-1 0,-19 6 0,1-1 0,1 1 0,0 0 0,0 3 0,0 0 0,0 1 0,0 1 0,22-1 0,-1 2 0,-1 2 0,-4 3 0,-1 0 0,-2 3 0,-8 2 0,-2 1 0,-2 1 0,-8 1 0,-2 0 0,-3 0 0,19 1 0,-6 0 0,-17 0 0,-5 0 0,28 0 0,-22 0 0,-11 5 0,-8 1 0,0-1 0,0 0 0,3-5 0,2 0 0,-7 0 0,-13 0 0,-10 0 0,26 0 0,7 0 0,11 0 0,6 1 0,9 0 0,6 2 0,-1 2 0,6 2 0,3 1 0,2 1 0,-7 0 0,2 1 0,2 1 0,0 1 0,0 0 0,0 1 0,1 1 0,0-1 0,-1 2 0,-1-1 0,-4 0 0,-1 1 0,-1-1 0,-1 0 0,-1 0 0,9 1 0,0-1 0,-3-1 0,-4-1 0,12 1 0,-4-2 0,-2-1 0,-11-2 0,-2 0 0,-2-3 0,27-3 0,-4-6 0,-11-6 0,-1-3 0,-5-2 0,-1-1 0,-5-1 0,-2 1 0,-8 4 0,0 3 0,3 3 0,2 2 0,9 2 0,2 1 0,2 1 0,2 0 0,2 0 0,0 0 0,-6 0 0,-3 0 0,-12 0 0,-3 0 0,-5-1 0,-3-1 0,29-6 0,-14-4 0,-15-2 0,-15 1 0,-17 5 0,-11 4 0,-8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20:06.043"/>
    </inkml:context>
    <inkml:brush xml:id="br0">
      <inkml:brushProperty name="width" value="0.05" units="cm"/>
      <inkml:brushProperty name="height" value="0.05" units="cm"/>
      <inkml:brushProperty name="color" value="#E71224"/>
    </inkml:brush>
  </inkml:definitions>
  <inkml:trace contextRef="#ctx0" brushRef="#br0">689 1 24575,'-28'0'0,"-19"5"0,-22 4 0,-7 2 0,10-1 0,14-2 0,5-1 0,-6 2 0,-8 7 0,0 1 0,9 5 0,15 0 0,15 0 0,10 3 0,8 3 0,2 7 0,2 8 0,2 4 0,2-4 0,1-5 0,0-7 0,-1-1 0,-1 3 0,-1 11 0,-2 17 0,-2 11 0,-2 3 0,-1-9 0,1-13 0,2-16 0,2-11 0,0-5 0,0-2 0,0 2 0,0 1 0,0 3 0,0 1 0,1 6 0,4-1 0,3 0 0,4 2 0,5-4 0,3 0 0,6-4 0,7-7 0,9 0 0,10 1 0,9 5 0,4 4 0,-4 0 0,-7-4 0,-9-6 0,-4-7 0,4-6 0,7-3 0,5-2 0,7 0 0,5 0 0,7 0 0,14 0 0,-37 0 0,2 0 0,6 0 0,3 0 0,8 0 0,4 0 0,6 0 0,2 0 0,0 0 0,0 0 0,-2 0 0,0 0 0,-5 0 0,-1 0 0,1 0 0,0 0 0,12 0 0,2 0 0,-23 0 0,2 0 0,0 0 0,2 0 0,0 0 0,0 0 0,-2 0 0,-1 0 0,-1 0 0,24 0 0,-2 0 0,-5 0 0,-1 0 0,0-1 0,-1 0 0,-1-2 0,-1 0 0,-4-1 0,-2-1 0,-7 0 0,-2-1 0,-6 0 0,-1 1 0,-4 2 0,-1 1 0,-2-1 0,-2 2 0,43 1 0,-6 0 0,-3 0 0,-1 0 0,-6 0 0,-13 0 0,-17 0 0,-15-1 0,-14-1 0,-7-4 0,-5-5 0,-4-7 0,0-12 0,-2-10 0,0-29 0,1 18 0,0-5 0,2-11 0,1-3 0,1-10 0,0-1 0,1 4 0,-1 2 0,-2 9 0,-1 3 0,-3 8 0,-3 3 0,-11-25 0,-6 22 0,-5 20 0,-2 17 0,-2 9 0,-8 7 0,-13 5 0,-17 6 0,-22 9 0,38-8 0,-3 1 0,-3-1 0,-2-1 0,1-1 0,-1-3 0,2-1 0,1-2 0,1-1 0,1-2 0,-3-4 0,-1-2 0,-4-2 0,-1-2 0,-2-1 0,-1-1 0,0 0 0,0-1 0,3 2 0,1 1 0,2-1 0,1-1 0,0 0 0,1 0 0,-2 0 0,0 1 0,1-1 0,-2 0 0,-7 4 0,-1 1 0,-2 2 0,-2 1 0,-4 2 0,-2 1 0,-4 2 0,-1 0 0,0 0 0,0 0 0,-6 0 0,0 0 0,0 0 0,-1 0 0,1 0 0,-1 0 0,0 0 0,1 0 0,3 0 0,1 0 0,5 0 0,2 0 0,6 0 0,3 0 0,11 0 0,2 0 0,-36 0 0,20 0 0,14 0 0,10 0 0,6 0 0,6 0 0,15 0 0,8 0 0,11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7:12:27.923"/>
    </inkml:context>
    <inkml:brush xml:id="br0">
      <inkml:brushProperty name="width" value="0.035" units="cm"/>
      <inkml:brushProperty name="height" value="0.035" units="cm"/>
      <inkml:brushProperty name="color" value="#E71224"/>
    </inkml:brush>
  </inkml:definitions>
  <inkml:trace contextRef="#ctx0" brushRef="#br0">444 17 24575,'-15'0'0,"-9"0"0,-12 0 0,-3 0 0,3 2 0,6 1 0,5 3 0,-1 2 0,2 1 0,4-2 0,4-1 0,6-1 0,1 0 0,-1 2 0,-3 3 0,-2 3 0,-3 2 0,-3 3 0,1 2 0,2 0 0,6-2 0,7-1 0,4-1 0,1 2 0,0 3 0,0 3 0,0 4 0,0 1 0,0 1 0,0-2 0,0-2 0,0 0 0,0-3 0,0-1 0,1-3 0,1 0 0,0 1 0,1 2 0,3 2 0,4 3 0,5 1 0,7 3 0,9 2 0,6-1 0,6 1 0,2-4 0,2-3 0,1-5 0,1-4 0,1-4 0,4-4 0,8-4 0,9-3 0,1-2 0,9 0 0,4-4 0,3-10 0,3-8 0,-12-5 0,-8 0 0,-7 5 0,-6 6 0,-5 2 0,-7 2 0,-10-1 0,-6 0 0,-9-1 0,-6-7 0,-5-10 0,-6-11 0,-5-5 0,-7-4 0,-7 3 0,-6 3 0,-3 2 0,-2 2 0,3 3 0,3 5 0,2 7 0,4 7 0,0 5 0,-2 3 0,-4-1 0,-3 0 0,-6-1 0,-7-2 0,-6 3 0,-4-1 0,0 5 0,3 2 0,2 3 0,3 1 0,2 0 0,1-4 0,2-2 0,-2-3 0,-2 0 0,0 1 0,2 2 0,3 0 0,4 1 0,2 3 0,1 1 0,2 1 0,0 2 0,2-1 0,4-1 0,16-7 0,-2 6 0,12-4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17:09:27.690"/>
    </inkml:context>
    <inkml:brush xml:id="br0">
      <inkml:brushProperty name="width" value="0.2" units="cm"/>
      <inkml:brushProperty name="height" value="0.2" units="cm"/>
      <inkml:brushProperty name="color" value="#E71224"/>
    </inkml:brush>
  </inkml:definitions>
  <inkml:trace contextRef="#ctx0" brushRef="#br0">941 0 24575,'-6'31'0,"-19"26"0,0-10 0,-5 4 0,-7 13 0,-3 2 0,-3 5 0,0-2 0,6-9 0,3-2 0,7-9 0,1-3 0,-20 41 0,2-3 0,-2 0 0,4-10 0,7-14 0,6-8 0,4-5 0,1 6 0,-3 13 0,-1 8 0,1 4 0,6-11 0,-1-5 0,-4 2 0,-4 3 0,-1 0 0,9-12 0,8-13 0,6-12 0,3-7 0,-1-2 0,2-2 0,0-3 0,2-3 0,2 2 0,0-10 0,0 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17:09:32.922"/>
    </inkml:context>
    <inkml:brush xml:id="br0">
      <inkml:brushProperty name="width" value="0.2" units="cm"/>
      <inkml:brushProperty name="height" value="0.2" units="cm"/>
      <inkml:brushProperty name="color" value="#E71224"/>
    </inkml:brush>
  </inkml:definitions>
  <inkml:trace contextRef="#ctx0" brushRef="#br0">1 0 24575,'21'68'0,"3"0"0,6 5 0,-1-8 0,-3-5 0,-1-1 0,0 4 0,-2 4 0,-3-4 0,-4-10 0,-2-12 0,-1-11 0,0-5 0,5-1 0,1-3 0,1 0 0,-1 0 0,-5 1 0,-3 1 0,-3-1 0,-2-3 0,0-2 0,0-4 0,0-2 0,0-3 0,1 0 0,-1 2 0,-1-5 0,0 3 0,-2-3 0,1-1 0,1 0 0,1 2 0,-1 2 0,-1 1 0,0-2 0,-2-1 0,0-2 0,3-1 0,-1-1 0,4-2 0,-1-1 0,-1-2 0,2 1 0,-1 0 0,2 1 0,0-2 0,2-3 0,3-3 0,2-2 0,4-4 0,3 0 0,6-2 0,7 0 0,27-2 0,30-2 0,-35 9 0,3 0 0,3-1 0,-1 1 0,-11 1 0,-4 0 0,22-6 0,-27 2 0,-12 3 0,21-6 0,30-8 0,-26 11 0,2 0 0,5-2 0,-1 1 0,-9 4 0,-4 1 0,22-5 0,-27 3 0,-18 6 0,-7 0 0,-9 4 0,-9 3 0,-21 4 0,8 0 0,-8 0 0,15-1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09:38.308"/>
    </inkml:context>
    <inkml:brush xml:id="br0">
      <inkml:brushProperty name="width" value="0.1" units="cm"/>
      <inkml:brushProperty name="height" value="0.1" units="cm"/>
      <inkml:brushProperty name="color" value="#E71224"/>
    </inkml:brush>
  </inkml:definitions>
  <inkml:trace contextRef="#ctx0" brushRef="#br0">178 0 24575,'-34'0'0,"7"0"0,-12 0 0,15 0 0,5 0 0,6 0 0,5 0 0,0 0 0,5 1 0,0 0 0,3 2 0,0 3 0,0 0 0,2 2 0,1 1 0,3 3 0,1 5 0,0 12 0,-1 12 0,0 9 0,-1 3 0,-2 1 0,-1 2 0,-1 1 0,-1-3 0,0-6 0,0-2 0,1-2 0,0-1 0,2-6 0,1-3 0,0 0 0,-2 1 0,-1-2 0,-1-4 0,0-7 0,0-5 0,0 0 0,0 2 0,0 4 0,1 4 0,1 3 0,0 0 0,0-2 0,-1-4 0,-1-4 0,0-4 0,0-2 0,0-2 0,0 0 0,0-1 0,0-4 0,0-1 0,-1-5 0,7 0 0,-2-1 0,6 0 0,-5 0 0,4 0 0,3 0 0,6 0 0,-5 0 0,-2 0 0,-9 0 0,1 0 0,2 0 0,5 0 0,5 2 0,3 1 0,-3 0 0,-7-1 0,-4-1 0,-1-1 0,0 0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37:13.344"/>
    </inkml:context>
    <inkml:brush xml:id="br0">
      <inkml:brushProperty name="width" value="0.05" units="cm"/>
      <inkml:brushProperty name="height" value="0.05" units="cm"/>
      <inkml:brushProperty name="color" value="#E71224"/>
    </inkml:brush>
  </inkml:definitions>
  <inkml:trace contextRef="#ctx0" brushRef="#br0">1 0 24575,'39'0'0,"26"0"0,-16 0 0,4 0 0,12 0 0,1 0 0,4 0 0,-2 0 0,-7 0 0,-2 0 0,-7 0 0,-1 0 0,4 0 0,2 0 0,8 2 0,3 1 0,11 3 0,2 0 0,-6 1 0,1 1 0,5 3 0,1 0 0,3 0 0,1-1 0,-4-2 0,1-1 0,-17-3 0,2 0 0,-1-1 0,24-1 0,-1-2 0,-5 1 0,-2-2 0,1 1 0,-4 0 0,-15 0 0,-2 0 0,-5 0 0,0 0 0,2 0 0,1 0 0,1 0 0,0 0 0,3 0 0,-1 0 0,-6 0 0,-3 0 0,29 0 0,-14 0 0,22 0 0,4 0 0,-34-1 0,1 0 0,-1-1 0,-4 1 0,23-3 0,-1-3 0,-5-6 0,-1-4 0,-1-1 0,-20 5 0,-36 8 0,-7 3 0,-5 1 0,-5 1 0,-4-1 0,0 1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37:55.879"/>
    </inkml:context>
    <inkml:brush xml:id="br0">
      <inkml:brushProperty name="width" value="0.05" units="cm"/>
      <inkml:brushProperty name="height" value="0.05" units="cm"/>
      <inkml:brushProperty name="color" value="#E71224"/>
    </inkml:brush>
  </inkml:definitions>
  <inkml:trace contextRef="#ctx0" brushRef="#br0">1 74 24575,'48'0'0,"49"-5"0,-27 1 0,6 0 0,14-1 0,3 0 0,-3 0 0,-4 2 0,-18 1 0,-3 1 0,-9 0 0,-2 1 0,45 0 0,-15 0 0,14 0 0,-8 0 0,-4 0 0,-34 0 0,2 0 0,11 0 0,4 0 0,3 0 0,1 0 0,1 0 0,-3 0 0,-7 0 0,-5 0 0,18 0 0,-10 0 0,-2 0 0,16 0 0,-29 0 0,3 0 0,2 0 0,2 0 0,6 0 0,0 0 0,-1 0 0,-2 0 0,-8 0 0,-2 0 0,-1 0 0,-1 0 0,47 0 0,-45 0 0,1 0 0,6 0 0,1 0 0,-1 0 0,-1 0 0,-6 0 0,-2 0 0,32 0 0,-19 0 0,-11 0 0,-1 0 0,-2 0 0,-6 0 0,5 0 0,-8-2-1696,-19-13 0,-6 9 0,-21-9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37:58.543"/>
    </inkml:context>
    <inkml:brush xml:id="br0">
      <inkml:brushProperty name="width" value="0.05" units="cm"/>
      <inkml:brushProperty name="height" value="0.05" units="cm"/>
      <inkml:brushProperty name="color" value="#E71224"/>
    </inkml:brush>
  </inkml:definitions>
  <inkml:trace contextRef="#ctx0" brushRef="#br0">0 217 24575,'35'-1'0,"46"-5"0,-12 1 0,7 0 0,16-1 0,3 0 0,5 0 0,-2 1 0,-8 1 0,-3 2 0,-14 1 0,-3 0 0,-9 0 0,-2 2 0,41-1 0,-10 0 0,-11 0 0,6 0 0,-32-2 0,3-1 0,7-2 0,1-1 0,7-1 0,1-3 0,-1-1 0,-3-2 0,-11 1 0,-4 0 0,26-7 0,-4 5 0,-16 8 0,-1 3 0,-2 2 0,-33-3 0,-10-13 0,-11 9 0,-6-7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38:04.377"/>
    </inkml:context>
    <inkml:brush xml:id="br0">
      <inkml:brushProperty name="width" value="0.05" units="cm"/>
      <inkml:brushProperty name="height" value="0.05" units="cm"/>
      <inkml:brushProperty name="color" value="#E71224"/>
    </inkml:brush>
  </inkml:definitions>
  <inkml:trace contextRef="#ctx0" brushRef="#br0">0 281 24575,'13'0'0,"43"0"0,4 0 0,9 0 0,22 0 0,8 0 0,-22 0 0,4 0 0,0 0 0,3 0 0,0 0 0,0 0 0,-4 0 0,-1 0 0,1 0 0,2 0 0,0 0 0,1 0 0,1 0 0,0 0 0,0 0 0,-2 0 0,0 0 0,0 0 0,2 0 0,0 0 0,-1 0 0,-3 0 0,-2 0 0,0 0 0,-6 0 0,-2 0 0,-2 0 0,22 0 0,-5 0 0,-11 0 0,-4 0 0,-9 0 0,-4 0 0,35 0 0,-22 0 0,-27 0 0,-13 0 0,7 0 0,13 0 0,-3 0 0,-2 0 0,7-5 0,-2-1 0,8 0 0,0 1 0,18-2 0,-23 2 0,2-2 0,2-2 0,0 0 0,-6 1 0,-3 0 0,8-2 0,-25 5 0,-11 5 0,-1 0 0,11 0 0,6 0 0,3 0 0,7 0 0,-1 0 0,15 0 0,10 0 0,-9 0 0,-14 0 0,5 0 0,21 0 0,11 0 0,-4 0 0,-32-4 0,-30-3 0,-13-1 0,-2 0 0,43 4 0,23 0 0,13-1 0,13 0 0,3 0 0,0 0 0,-4 1 0,-22-1 0,-13 1 0,-22 2 0,-4 0 0,10 0 0,11 2 0,0-2 0,-17-2 0,-17 1 0,-8-1 0,5 2 0,18-1 0,12 0 0,1 0 0,-11 1 0,-13 3 0,0 6 0,8 7 0,7 3 0,-2 1 0,-12-5 0,-10-1 0,-6 1 0,-1 6 0,-1 1 0,0-3 0,0-5 0,14-7 0,14-4 0,5 0 0,-1-1 0,-18-6 0,-12-13 0,-8-30 0,-4-5 0,1 14 0,-3-52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38:12.477"/>
    </inkml:context>
    <inkml:brush xml:id="br0">
      <inkml:brushProperty name="width" value="0.05" units="cm"/>
      <inkml:brushProperty name="height" value="0.05" units="cm"/>
      <inkml:brushProperty name="color" value="#E71224"/>
    </inkml:brush>
  </inkml:definitions>
  <inkml:trace contextRef="#ctx0" brushRef="#br0">0 192 24575,'45'-1'0,"43"-7"0,-26 2 0,5 1 0,10 0 0,3 0 0,1 0 0,-1 2 0,-3 3 0,1 0 0,16 0 0,4 0 0,-29 0 0,1 0 0,0 0 0,-1 0 0,-1 0 0,0 0 0,0 0 0,0 0 0,-1 0 0,27 0 0,0 0 0,-27 0 0,1 0 0,1 0 0,6-1 0,1 0 0,1-1 0,-2 0 0,1 0 0,-1 0 0,-5 0 0,-1 0 0,-1 0 0,27-2 0,-2 0 0,-9 1 0,0 1 0,6 0 0,2-1 0,-18 0 0,2 1 0,2-1 0,4 1 0,3 0 0,0 0 0,9-1 0,2 0 0,1-1 0,2 0 0,1 0 0,-2 0 0,-7 0 0,-1 0 0,-1 0 0,-2-1 0,0 0 0,-1 0 0,-1 1 0,0-1 0,0 1 0,-7 0 0,0 0 0,3 1 0,14 0 0,3 0 0,3 0 0,-19 1 0,2 0 0,1 0 0,1 0 0,8 0 0,2 1 0,1 0 0,-2-1 0,-4 1 0,0 0 0,-2-1 0,-2 1 0,13-1 0,-2 1 0,-6 0 0,-16 1 0,-5 0 0,-5 0 0,-2 0 0,-5 0 0,33 0 0,-28 0 0,-10 0 0,-1 0 0,-8 0 0,-21 2 0,-16-1 0,-9 3 0,-3 1 0,-1 0 0,-4-1 0,1-8 0,2 3 0,1-5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41.179"/>
    </inkml:context>
    <inkml:brush xml:id="br0">
      <inkml:brushProperty name="width" value="0.1" units="cm"/>
      <inkml:brushProperty name="height" value="0.1" units="cm"/>
      <inkml:brushProperty name="color" value="#E71224"/>
    </inkml:brush>
  </inkml:definitions>
  <inkml:trace contextRef="#ctx0" brushRef="#br0">0 205 24575,'79'0'0,"-18"1"0,8 1 0,19 1 0,7 1 0,-23 0 0,2 0 0,-1 1 0,-5 2 0,-1 0 0,-1 1 0,29 4 0,-2 2 0,-4-1 0,-1 1 0,-7-3 0,-1-1 0,8-3 0,1-3 0,1-1 0,1-3 0,4-5 0,1-2 0,-4-2 0,-3-1 0,-14-1 0,-5-1 0,-11 2 0,-5 1 0,17 0 0,-21 7 0,18 5 0,-9 2 0,9 1 0,3 0 0,8 2 0,6 0 0,-5-1 0,6 1 0,2 1 0,1-1 0,-10 0 0,1-1 0,1 0 0,2 0 0,1 0-141,9-1 0,3 1 0,1-2 0,1 0 0,-1 0 141,0 0 0,1-2 0,-1 1 0,1-1 0,-1-2 0,0 1 0,-1-2 0,0 0 0,0-1 0,-1-1 0,-4-1 0,0 0 0,-1-1 0,-1-1 0,-4-1 0,6-2 0,-2 0 0,-3-2 0,-3-2 0,13-3 0,-3-2 0,-6 0 0,-17 0 0,-5 0 0,-4 1 0,6-3 0,-6 1 0,22-2 0,-27 13 705,-12 7-705,-3 0 0,-6 0 0,-13 0 0,4 0 0,37 0 0,-8 0 0,9 0 0,31 0 0,8 0 0,-20-1 0,2 0 0,2 0 0,4-1 0,1-1 0,-1 0 0,1 0 0,0-1 0,-2 1 0,-7-1 0,-2 1 0,-1-1 0,-7 2 0,-1 0 0,-3 0 0,25 0 0,-5 1 0,-9 1 0,-3 0 0,-1 0 0,-1 0 0,7 1 0,1-2 0,3 1 0,4-2 0,-17-3 0,4-1 0,0-1 0,4-2 0,0-1 0,0-1 0,0-1 0,0-1 0,0 1 0,-1 0 0,-1 1 0,-2 2 0,18-1 0,-3 4 0,-3 4 0,-2 3 0,-3 5 0,-1 4 0,-7 2 0,-2 3 0,1 4 0,-3 3 0,-6-1 0,-3 2 0,-11-3 0,-4 1 0,31 17 0,-30-6 0,-8 0 0,6 0 0,11-1 0,14-1 0,15-3 0,11-7 0,0-6 0,-8-6 0,-11-5 0,-5-2 0,-1-1 0,4 0 0,2-2 0,-3-4 0,-4 0 0,2 0 0,-3 4 0,3-1 0,-4-3 0,-11 0 0,-5 1 0,9 2 0,22 3 0,-13 0 0,9 0 0,-13 0 0,4 0 0,2 0 0,8 0 0,3 0 0,1 0 0,2 0 0,1 0 0,-3 0 0,-9 0 0,-3 0 0,0 0 0,26 0 0,-3 0 0,-11-1 0,-4-1 0,-11 1 0,-4-1 0,-12 1 0,-5-1 0,21-1 0,-32 3 0,-17 0 0,-12 0 0,-3 0 0,4 0 0,4 0 0,2 0 0,-6 0 0,-4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38:23.977"/>
    </inkml:context>
    <inkml:brush xml:id="br0">
      <inkml:brushProperty name="width" value="0.05" units="cm"/>
      <inkml:brushProperty name="height" value="0.05" units="cm"/>
      <inkml:brushProperty name="color" value="#E71224"/>
    </inkml:brush>
  </inkml:definitions>
  <inkml:trace contextRef="#ctx0" brushRef="#br0">0 0 24575,'12'26'0,"4"2"0,5 4 0,2 2 0,-3 0 0,-1-3 0,-4-5 0,-1-1 0,-1 0 0,2 1 0,0 1 0,-2-8 0,-3-8 0,-4-5 0,0-1 0,-1 1 0,-1 8 0,-1 3 0,1-1 0,6 2 0,3-5 0,1-4 0,-2 0 0,-5-4 0,-3-2 0,-2 0 0,0-3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38:26.711"/>
    </inkml:context>
    <inkml:brush xml:id="br0">
      <inkml:brushProperty name="width" value="0.05" units="cm"/>
      <inkml:brushProperty name="height" value="0.05" units="cm"/>
      <inkml:brushProperty name="color" value="#E71224"/>
    </inkml:brush>
  </inkml:definitions>
  <inkml:trace contextRef="#ctx0" brushRef="#br0">416 0 24575,'-13'3'0,"-8"11"0,-14 12 0,-12 11 0,0 0 0,11-9 0,15-10 0,13-6 0,6-4 0,-2 2 0,-8 6 0,-2 1 0,1 1 0,6 0 0,4-1 0,-2 2 0,-2-3 0,-5-2 0,-5-4 0,-1-5 0,-3-1 0,6-4 0,1 0 0,2-6 0,6 4 0,1-4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38:28.811"/>
    </inkml:context>
    <inkml:brush xml:id="br0">
      <inkml:brushProperty name="width" value="0.05" units="cm"/>
      <inkml:brushProperty name="height" value="0.05" units="cm"/>
      <inkml:brushProperty name="color" value="#E71224"/>
    </inkml:brush>
  </inkml:definitions>
  <inkml:trace contextRef="#ctx0" brushRef="#br0">0 0 24575,'38'1'0,"7"4"0,15 2 0,3 3 0,3 2 0,7 2 0,2-2 0,10-2 0,2-4 0,-16-4 0,-12 1 0,-13 5 0,-5 3 0,-1-1 0,1-2 0,2-4 0,-5-2 0,-5-1 0,-15-1 0,-9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38:31.310"/>
    </inkml:context>
    <inkml:brush xml:id="br0">
      <inkml:brushProperty name="width" value="0.05" units="cm"/>
      <inkml:brushProperty name="height" value="0.05" units="cm"/>
      <inkml:brushProperty name="color" value="#E71224"/>
    </inkml:brush>
  </inkml:definitions>
  <inkml:trace contextRef="#ctx0" brushRef="#br0">151 1 24575,'0'18'0,"0"31"0,-3 45 0,-3-14 0,-3 8 0,0-19 0,-2 3 0,0 0 0,0 1 0,0 0 0,0-3 0,-4 23 0,2-7 0,3-24 0,3-6 0,2 23 0,0-22 0,-1 1 0,3-10 0,1-3 0,0-9 0,2-16 0,0-13 0,0-8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38:38.978"/>
    </inkml:context>
    <inkml:brush xml:id="br0">
      <inkml:brushProperty name="width" value="0.05" units="cm"/>
      <inkml:brushProperty name="height" value="0.05" units="cm"/>
      <inkml:brushProperty name="color" value="#E71224"/>
    </inkml:brush>
  </inkml:definitions>
  <inkml:trace contextRef="#ctx0" brushRef="#br0">0 29 24575,'91'0'0,"-35"0"0,3 0 0,9 0 0,3 0 0,15 0 0,1 0 0,-1 0 0,-2 0 0,-7 0 0,-2 0 0,-1 0 0,-2 0 0,-9 0 0,-2 0 0,1 0 0,-1 0 0,2 0 0,-1 0 0,-4 0 0,-2 0 0,-2 0 0,0 0 0,3 0 0,3 0 0,9 0 0,3 0 0,9 0 0,1 0 0,-2 0 0,0 0 0,3 0 0,-1 0 0,-4 0 0,-2 0 0,-7 0 0,0 0 0,0 0 0,0 0 0,-7 0 0,-1 0 0,-9 0 0,-2 0 0,41 0 0,-41 0 0,2 0 0,13 0 0,3 0 0,12 0 0,1 0 0,-2 0 0,-2 0 0,-17 0 0,-6 0 0,18 0 0,-9 0 0,12 0 0,11 0 0,-10 0 0,-22 0 0,-23 0 0,14-5 0,7-1 0,-4 0 0,-9 1 0,-25 5 0,21 0 0,36 0 0,13 0 0,-27 0 0,1 0 0,36 2 0,-31 0 0,-17 0 0,-36 0 0,-1-2 0,5 0 0,2 0 0,0 0 0,-2 0 0,-5 0 0,-1 0 0,-3 0 0,-4 0 0,-5 0 0,-15-6 0,11 4 0,-7-4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40:39.277"/>
    </inkml:context>
    <inkml:brush xml:id="br0">
      <inkml:brushProperty name="width" value="0.05" units="cm"/>
      <inkml:brushProperty name="height" value="0.05" units="cm"/>
      <inkml:brushProperty name="color" value="#E71224"/>
    </inkml:brush>
  </inkml:definitions>
  <inkml:trace contextRef="#ctx0" brushRef="#br0">898 0 24575,'-32'0'0,"-33"0"0,9 2 0,-7 1 0,-16 4 0,-2 2 0,3 1 0,3 1 0,12 0 0,7-1 0,-12 4 0,37-11 0,2-3 0,-7 0 0,-1 0 0,5 2 0,17 2 0,14 1 0,10 3 0,7 4 0,2 4 0,-3 6 0,-6 11 0,-3 7 0,-4 16 0,0 18 0,-1-26 0,-1 5 0,1 13 0,-2 4 0,1 4 0,0 1 0,0 2 0,0-1 0,0-2 0,0-1 0,0-8 0,0-1 0,0-1 0,0-2 0,0-6 0,0-2 0,0 39 0,0-5 0,0-12 0,0-1 0,0-4 0,0 0 0,0 5 0,0 6 0,0 8 0,0-3 0,0 5 0,0-4 0,0 2 0,0-36 0,0 1 0,0-1 0,0 0 0,0 45 0,0-18 0,0-33 0,0-19 0,0-12 0,0 3 0,0 11 0,0 2 0,0-4 0,0-11 0,0-4 0,0 5 0,0 10 0,0 1 0,0-3 0,0-5 0,0-6 0,0-1 0,0 0 0,0-1 0,0-3 0,2 1 0,3-5 0,12-2 0,12-3 0,2-1 0,1 0 0,-4 0 0,23 0 0,10 0 0,0 0 0,-13 0 0,-21 0 0,26 0 0,-1 0 0,5 0 0,15 0 0,2 0 0,5 0 0,-3 0 0,-15 0 0,-6 0 0,5 0 0,3 0 0,17 0 0,15 0 0,-4 0 0,-40-35 0,-31 26 0,-14-27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41:13.810"/>
    </inkml:context>
    <inkml:brush xml:id="br0">
      <inkml:brushProperty name="width" value="0.05" units="cm"/>
      <inkml:brushProperty name="height" value="0.05" units="cm"/>
      <inkml:brushProperty name="color" value="#E71224"/>
    </inkml:brush>
  </inkml:definitions>
  <inkml:trace contextRef="#ctx0" brushRef="#br0">831 0 24575,'-16'0'0,"-49"0"0,9 0 0,-6 0 0,-5 0 0,-1 0 0,1 0 0,2 0 0,12 0 0,2 0 0,-29 0 0,5 0 0,20 3 0,34 22 0,17 46 0,4-15 0,0 6 0,-3 14 0,0 3 0,0 0 0,-1 1 0,0-5 0,1 0 0,0-6 0,0 0 0,3-6 0,0-1 0,0-2 0,0-3 0,0 39 0,0-24 0,0 0 0,0 13 0,0-34 0,0 2 0,0 7 0,0 0 0,0-5 0,0-1 0,0 35 0,0-8 0,0-12 0,0-11 0,0-9 0,0-11 0,0 6 0,0 5 0,0 8 0,0-2 0,0 0 0,0-3 0,0-9 0,0-3 0,0-11 0,0 2 0,0 2 0,0 5 0,0 4 0,0-7 0,0-2 0,0-5 0,0 1 0,0-3 0,2-6 0,1-11 0,4-7 0,2-2 0,0 1 0,1-1 0,-2 0 0,0 0 0,2 0 0,2 0 0,1 0 0,3 0 0,1 0 0,3 0 0,23 0 0,38 5 0,17 3 0,-1 4 0,-13 3 0,-31-5 0,-13-2 0,-6-4 0,9-4 0,25 0 0,23 0 0,0 0 0,-27 0 0,-25 0 0,-18 0 0,-6 0 0,-7-1 0,-25-59 0,13 45 0,-20-45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41:17.111"/>
    </inkml:context>
    <inkml:brush xml:id="br0">
      <inkml:brushProperty name="width" value="0.05" units="cm"/>
      <inkml:brushProperty name="height" value="0.05" units="cm"/>
      <inkml:brushProperty name="color" value="#E71224"/>
    </inkml:brush>
  </inkml:definitions>
  <inkml:trace contextRef="#ctx0" brushRef="#br0">0 11 24575,'60'0'0,"10"0"0,5 0 0,-11 0 0,4 0 0,5 0 0,8 0 0,-2 0 0,0 0 0,0 0 0,17 0 0,-39 0 0,1 0 0,-3 0 0,0 0 0,-2 0 0,-1 0 0,40 0 0,-10 0 0,-3 0 0,-7 0 0,5 0 0,5 0 0,-20 0 0,5 0 0,11 0 0,0 0 0,-6 0 0,-4 0 0,-10 0 0,-9 0 0,-4 0 0,-28 0 0,-3 0 0,16 0 0,16 0 0,5 0 0,-11-4 0,-22 3 0,-13-4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41:52.110"/>
    </inkml:context>
    <inkml:brush xml:id="br0">
      <inkml:brushProperty name="width" value="0.05" units="cm"/>
      <inkml:brushProperty name="height" value="0.05" units="cm"/>
      <inkml:brushProperty name="color" value="#E71224"/>
    </inkml:brush>
  </inkml:definitions>
  <inkml:trace contextRef="#ctx0" brushRef="#br0">0 209 24575,'40'-11'0,"31"-10"0,-11 6 0,7 0 0,14-1 0,5 3 0,10 2 0,1 2 0,-2 4 0,-2 2 0,-10 3 0,-3 0 0,-8 0 0,-2 0 0,-9 0 0,-1 0 0,-4 0 0,1 0 0,0 0 0,0 0 0,0 1 0,-1-2 0,1 0 0,-1 0 0,-1 0 0,-2-1 0,46-1 0,-7 1 0,-7 3 0,-7 4 0,-4 3 0,-6 1 0,-9-1 0,-6-1 0,-9-4 0,0-1 0,3-3 0,35-12 0,-7 0 0,9 0 0,-13 2 0,4 1 0,4 0 0,10-1 0,3 1 0,1 2 0,-3 0 0,0 3 0,-2 0 0,-11 2 0,-2 2 0,-2 0 0,23 3 0,-4 2 0,-12 4 0,-3 3 0,-9 0 0,-1 2 0,-4 1 0,0 0 0,-1-1 0,1 0 0,1-1 0,2-2 0,5 0 0,1-1 0,2 0 0,0-2 0,-1-1 0,0-1 0,-3-1 0,-1 0 0,-4-1 0,-1-1 0,-3 0 0,-2-1 0,-3 0 0,-1-1 0,45 0 0,-17 0 0,-18 0 0,0 0 0,2 0 0,3 0 0,12 0 0,-9-4 0,-6-1 0,-11-2 0,-23 1 0,-18 3 0,-8 2 0,-7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41:57.710"/>
    </inkml:context>
    <inkml:brush xml:id="br0">
      <inkml:brushProperty name="width" value="0.05" units="cm"/>
      <inkml:brushProperty name="height" value="0.05" units="cm"/>
      <inkml:brushProperty name="color" value="#E71224"/>
    </inkml:brush>
  </inkml:definitions>
  <inkml:trace contextRef="#ctx0" brushRef="#br0">0 256 24575,'72'0'0,"-4"0"0,11 0 0,-9 0 0,5 0 0,4 0 0,17 0 0,4 0 0,0 0 0,-25 0 0,1 0 0,0 0 0,-2 0 0,17 0 0,-1 0 0,-3 0 0,-9 0 0,-2 0 0,-3 0 0,15-1 0,-6-1 0,-9-1 0,-2-1 0,-4-1 0,0-2 0,3-1 0,0 0 0,2 0 0,0 1 0,0 2 0,0 1 0,1 1 0,0 1 0,0 1 0,1 0 0,4-1 0,1 1 0,6-1 0,-1 1 0,-3-1 0,1 1 0,6 0 0,2 1 0,5 0 0,1 0 0,-29-1 0,0 0 0,1-1 0,2-1 0,-1-1 0,-1 0 0,23-4 0,-4 0 0,-9-1 0,-4 0 0,-10 0 0,-2 1 0,-5 1 0,-1 1 0,-4 0 0,-1 2 0,44-3 0,2 4 0,0 3 0,0 0 0,2 0 0,0 0 0,-43 0 0,1 0 0,7 0 0,3 0 0,6 0 0,2 0 0,2 0 0,1 0 0,-4 0 0,-1 0 0,-2 0 0,-1 0 0,-3-1 0,1 0 0,2-1 0,1 1 0,2-1 0,1 1 0,-1-1 0,-1 1 0,-3 1 0,-2 0 0,-5 1 0,-3 0 0,-7 1 0,-4 1 0,27 6 0,-17 0 0,4-4 0,-14-5 0,7 0 0,22-2 0,6 0 0,-17 2 0,2-1 0,1 2 0,2 2 0,1 1 0,-2 1 0,21 3 0,-2 4 0,-7 3 0,-1 2 0,-4 2 0,-2-1 0,-1-1 0,-1-3 0,8 0 0,0-3 0,-1-3 0,0-4 0,10-2 0,2-2 0,6-5 0,0-1 0,1-3 0,-2-2 0,-5-1 0,-4 0 0,-13 1 0,-4 1 0,-4 2 0,-1 3 0,-6 0 0,-1 2 0,2 2 0,0 0 0,3 0 0,1 1 0,7 0 0,2 0 0,14-2 0,4-2 0,-24 0 0,1-2 0,0 0 0,6-2 0,1-1 0,0 0 0,-3 0 0,0 0 0,-3 0 0,20-2 0,-6 1 0,-15 4 0,-5 1 0,32 2 0,-18-2 0,3 0 0,12-5 0,5-3 0,-9 2 0,-17 4 0,-31 5 0,-22 2 0,-15 0 0,-4 0 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34:45.495"/>
    </inkml:context>
    <inkml:brush xml:id="br0">
      <inkml:brushProperty name="width" value="0.035" units="cm"/>
      <inkml:brushProperty name="height" value="0.035" units="cm"/>
      <inkml:brushProperty name="color" value="#E71224"/>
    </inkml:brush>
  </inkml:definitions>
  <inkml:trace contextRef="#ctx0" brushRef="#br0">1 128 24575,'16'0'0,"20"-5"0,20-7 0,10-5 0,-1-1 0,-8 5 0,-10 3 0,0 3 0,-5 3 0,-4 2 0,6 2 0,-1-2 0,3 0 0,4-2 0,-9 0 0,2 2 0,-2-2 0,-4 2 0,6-2 0,-5-2 0,3 2 0,2 0 0,-4 2 0,-4 2 0,-10 0 0,-10 0 0,1 0 0,2 0 0,11 0 0,5 0 0,-3 0 0,-11 0 0,-9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42:08.976"/>
    </inkml:context>
    <inkml:brush xml:id="br0">
      <inkml:brushProperty name="width" value="0.05" units="cm"/>
      <inkml:brushProperty name="height" value="0.05" units="cm"/>
      <inkml:brushProperty name="color" value="#E71224"/>
    </inkml:brush>
  </inkml:definitions>
  <inkml:trace contextRef="#ctx0" brushRef="#br0">0 185 24575,'64'-5'0,"-16"0"0,6-2 0,19-2 0,4 0 0,6 0 0,0 0 0,-5 2 0,-2 0 0,-7 3 0,-3 1 0,-9 1 0,-1 0 0,-3 1 0,0-1 0,45 2 0,-1 0 0,-46-1 0,1-2 0,3-2 0,0-1 0,-2-2 0,0-1 0,-3 0 0,0-1 0,45-7 0,2 6 0,-45 5 0,0 1 0,3 1 0,0 1 0,-1 1 0,1 0 0,-2 1 0,0 0 0,-1 1 0,-1 0 0,35 0 0,-23 0 0,-30 2 0,-20 1 0,-10 0 0,-3 0 0,0-3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42:13.410"/>
    </inkml:context>
    <inkml:brush xml:id="br0">
      <inkml:brushProperty name="width" value="0.05" units="cm"/>
      <inkml:brushProperty name="height" value="0.05" units="cm"/>
      <inkml:brushProperty name="color" value="#E71224"/>
    </inkml:brush>
  </inkml:definitions>
  <inkml:trace contextRef="#ctx0" brushRef="#br0">0 45 24575,'30'0'0,"62"0"0,-16-3 0,8-1 0,-15 0 0,4 0 0,2 0 0,7 0 0,1 0 0,0 0 0,-6 0 0,-1 0 0,-1 1 0,-3 2 0,-1 0 0,-2 0 0,22 1 0,-4 0 0,-6 0 0,-2 0 0,-10 0 0,-2 0 0,-6 0 0,0 0 0,2 0 0,0 0 0,-1 0 0,0 0 0,4 0 0,-1 0 0,-9 0 0,-3 0 0,41 0 0,-8 0 0,-15 0 0,3 0 0,-15 0 0,-10 0 0,4 0 0,-1 0 0,-2 0 0,-6 0 0,-5 2 0,-12 1 0,-10 2 0,-7-2 0,-3-1 0,1-1 0,-2 1 0,-1 2 0,-8-3 0,2 2 0,-5-4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42:28.177"/>
    </inkml:context>
    <inkml:brush xml:id="br0">
      <inkml:brushProperty name="width" value="0.05" units="cm"/>
      <inkml:brushProperty name="height" value="0.05" units="cm"/>
      <inkml:brushProperty name="color" value="#E71224"/>
    </inkml:brush>
  </inkml:definitions>
  <inkml:trace contextRef="#ctx0" brushRef="#br0">1 359 24575,'89'-37'0,"-28"14"0,10-2 0,6-1 0,1 2 0,8-1 0,3 1 0,1 1 0,-10 3 0,2 1 0,1 0 0,1 1 0,-1 3 0,-3 2 0,1 1 0,0 1 0,-2 2 0,-2 3 0,9 0 0,-2 3 0,-3 2 0,-1 2 0,11 2 0,-3 3 0,-2 1 0,-5 1 0,-2 0 0,-1 1 0,-5 0 0,-2 0 0,0-1 0,0-2 0,0 0 0,0-2 0,1 0 0,1-2 0,0-1 0,2 0 0,1 0 0,0-1 0,0 0 0,-1 0 0,0 0 0,-4 0 0,-1 0 0,-1 0 0,27 0 0,-3 0 0,-9 0 0,-2 0 0,-9 0 0,-3 0 0,-14 0 0,-5 1 0,21 6 0,-36 14 0,-6 0 0,31-9 0,-3-15 0,10-5 0,5-1 0,9-3 0,3 2 0,-9 2 0,2 0 0,3 1 0,-1 1 0,5 0 0,1 0 0,-1 2 0,0 1 0,-5 2 0,-1 2 0,-1 1 0,-3 2 0,8 2 0,-2 3 0,-5 1 0,22 5 0,-5 4 0,-4 5 0,-3 1 0,-3-2 0,-2-1 0,1 1 0,1-3 0,5-2 0,2-3 0,0-5 0,1-4 0,6-1 0,1-3 0,-1-1 0,-1-2 0,-6 1 0,-3 0 0,-8 0 0,-4 0 0,-10 0 0,-4 0 0,-2 0 0,-2 0 0,-3 0 0,0 0 0,-1 0 0,-2 0 0,38 0 0,4 0 0,-40 0 0,2 0 0,0 0 0,1 0 0,4 0 0,-1-1 0,35-3 0,-25-2 0,-9-1 0,-10 2 0,-11 0 0,-8 1 0,-9 2 0,-3-1 0,4 0 0,4 1 0,-2-1 0,-7 0 0,-4 1 0,-1 1 0,2 1 0,-4 0 0,-3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42:51.743"/>
    </inkml:context>
    <inkml:brush xml:id="br0">
      <inkml:brushProperty name="width" value="0.05" units="cm"/>
      <inkml:brushProperty name="height" value="0.05" units="cm"/>
      <inkml:brushProperty name="color" value="#E71224"/>
    </inkml:brush>
  </inkml:definitions>
  <inkml:trace contextRef="#ctx0" brushRef="#br0">0 45 24575,'84'0'0,"-17"0"0,8 0 0,-7 0 0,5 0 0,1 0 0,8 0 0,3 0 0,1 0 0,8 2 0,3 0 0,-2 2 0,-8 1 0,-1 2 0,-1 2 0,0 1 0,0 2 0,-1 1 0,-2 1 0,0 1 0,-1 0 0,-6 0 0,-2 0 0,0-1 0,-2-1 0,0-1 0,-2-1 0,25 3 0,-3-1 0,-11-2 0,-4-2 0,-9-4 0,0-3 0,6-8 0,8-5 0,4-2 0,9-5 0,3 0 0,-19 3 0,1-1 0,4 1 0,7 0 0,-2 3 0,6 0 0,4 1 0,4 1 0,1 1 0,-1 0-205,-9 2 0,3 1 1,0 1-1,1 0 1,0 1-1,0 1 1,-3 1 204,-4 2 0,-1 0 0,0 2 0,-1 0 0,0 1 0,-1 1 0,0-1 0,13 2 0,2 0 0,-1 1 0,-2 1 0,-4 2 0,-7 1 0,6 5 0,-6 2 0,-5 1 0,-1 0 0,14 4 0,-3 1 0,-3-1 0,-7-2 0,-1-1 0,-3 0 0,-6-3 0,-1 0 0,-2-1 0,26 2 0,-1-3 0,-6-3 0,-1-4 716,-4-2 0,-3-3-716,-6-2 0,-3 0 0,-9 0 0,-5 0 0,32 0 0,-30 0 0,-20 4 0,-17 0 0,31-16 0,-3-3 0,10-4 0,4-1 0,9-1 0,4 0 0,-1 3 0,6 1 0,3 0 0,1 2 0,-9 3 0,2 1 0,2 1 0,1 2 0,1 0-86,5 2 0,2 0 0,1 2 1,1 1-1,-2 1 86,-2 2 0,1 2 0,-1 0 0,0 1 0,-2 1 0,-4 0 0,-2 1 0,0 1 0,-1 0 0,-1 0 0,15 3 0,-1 0 0,-1 1 0,-2-1 0,-8 0 0,-2-1 0,0 0 0,-2-1 0,20 1 0,-2-2 0,-2 0 0,-7-2 0,-2-2 0,-1-1 0,-5-4 0,-1-1 0,-1-1 0,-6 0 0,-2-1 0,-1-1 0,20-3 0,-4-1 214,-15 2 1,-5 0-215,29-1 0,3-2 0,-32 2 0,7-1 0,3 0 0,8 0 0,4 1 0,-4 2 0,3 0 0,4 1 0,0 0 0,6 1 0,2 0 0,1 1 0,0 1 0,1 1 0,1 0 0,-2 2 0,-3 0 0,-11 0 0,-3 1 0,-1 0 0,-4 1 0,11-1 0,-4 0 0,-3 0 0,-9 0 0,-3 0 0,-3 0 0,15 0 0,-5 0 0,-11-1 0,-4-1 0,-4-1 0,-3-2 0,46-10 0,-12-3 0,-15 1 0,-16 6 0,-15 7 0,-9 2 0,-5 2 0,-1 0 0,6 0 0,3 0 0,8 0 0,-2-2 0,-7-1 0,-7-1 0,-10 0 0,2 1 0,6-1 0,9 0 0,0 0 0,-7 2 0,-7 0 0,-7 2 0,-2 0 0,4 0 0,3 0 0,-1 0 0,-5 0 0,-6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42:57.610"/>
    </inkml:context>
    <inkml:brush xml:id="br0">
      <inkml:brushProperty name="width" value="0.05" units="cm"/>
      <inkml:brushProperty name="height" value="0.05" units="cm"/>
      <inkml:brushProperty name="color" value="#E71224"/>
    </inkml:brush>
  </inkml:definitions>
  <inkml:trace contextRef="#ctx0" brushRef="#br0">1 190 24575,'85'-2'0,"6"0"0,17 0 0,-27 1 0,7 0 0,5 0 0,4 1 0,-18 1 0,3-1 0,3 2 0,2-1 0,0 2 0,1 0-352,6 2 0,3 0 0,0 1 0,1 1 0,0 1 0,0 0 352,-2 0 0,1 1 0,0 0 0,0 2 0,-2-1 0,0 1 0,-6 0 0,-1 1 0,0 0 0,-1 1 0,-2-1 0,0 0 82,8 1 0,-1 1 0,-2-1 1,-1 0-1,-1-2-82,13 1 0,-2-2 0,-2-1 0,-1-1 102,-8-1 1,-1-1 0,-2-1 0,-1-1-103,-7-1 0,-1-1 0,-2-1 0,0 0 0,16-2 0,-1 0 0,-4 0 0,-10-1 0,-3 1 0,-4-2 536,13 0 1,-7-2-537,24-2 217,-26-16-217,-5-5 0,15-5 0,-4 6 0,11-2 0,8-1 0,6 1 0,-23 9 0,4-1 0,4 1 0,3 0 0,2 1 0,2 1 0,1 1-252,-11 2 1,3 1-1,1 1 1,2 0-1,1 1 1,0 1 0,1 0-1,-1 2 1,0 1 251,1 1 0,0 1 0,2 1 0,-1 1 0,1 2 0,-2 0 0,0 1 0,-2 1 0,-1 2 0,13 1 0,-2 2 0,0 2 0,-2 1 0,-2 1 0,-2 2 0,-1 0-78,1 2 1,-2 1 0,-1 1 0,-3 2 0,-1 0-1,-2 0 78,2 2 0,-3 1 0,-1 0 0,-2 0 0,-1-2 0,13 2 0,-2-2 0,-1-1 0,-1-1 0,-5-2 0,0-1 0,-2-1 0,-1-2 0,14 1 0,-2-3 0,-4 0 0,-11 0 0,-3-1 0,-1-1 0,-8-1 0,-1-2 0,3-3 0,1-4 0,3-2 0,4-2 0,2-1 0,-1 0 0,2-1 0,4 0 0,2-1 0,3 1 74,-8 2 0,3-1 0,2 0 1,3 1-1,0 0 0,2 0 0,0 1-74,-3 0 0,1 1 0,2 0 0,1 0 0,0 1 0,0 1 0,-1 0 0,-1 1 0,9 1 0,0 1 0,-1 0 0,0 2 0,-1 0 0,0 0 0,-1 1-65,-4 0 1,0 1-1,-1 1 1,0 0-1,-1 0 1,-2 0 0,0 0 64,5 0 0,-2 0 0,0 1 0,-2 0 0,0-1 0,0 0 0,12 1 0,-1 0 0,-1 0 0,0-1 0,-1 0-16,-3-1 1,-1-1 0,0 0 0,-3-1 0,-2 0 15,8 0 0,-2-1 0,-4 0 0,-5-1 0,1 1 0,-5 0 0,-2-3 0,-8-3 0,-2-3 0,2-2 0,9-3 0,3-3 0,7 0 0,-16 4 0,6-1 0,3 0 0,3 1 0,2 0 77,-1 2 1,3-1 0,3 2 0,1-1-1,0 2 1,1 0-78,-10 3 0,0-1 0,1 2 0,1 0 0,-1 1 0,1 0 0,-1 0 0,0 1 0,0 0 0,1 1 0,-1 0 0,0 1 0,-2 0 0,-2 1 102,4 1 0,-2 0 1,-1 1-1,-1 1 1,-1 0-1,-1-1-102,6 2 0,-1 0 0,-1-1 0,-2 2 0,-1-1 0,11 1 0,-1 0 0,-3 0 0,-2 0 26,16 0 1,-3 0 0,-4-1-27,-14-1 0,-2-2 0,-6 0 0,8-1 0,-9-1 0,14-3 1216,-45 0-1216,-12 0 359,4 1-359,24-2 0,35-6 0,-30 4 0,3-1 0,10 1 0,0 0 0,-5 2 0,-4 2 0,-12 1 0,-6 1 0,15 1 0,-39 0 0,-13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5:43:00.609"/>
    </inkml:context>
    <inkml:brush xml:id="br0">
      <inkml:brushProperty name="width" value="0.05" units="cm"/>
      <inkml:brushProperty name="height" value="0.05" units="cm"/>
      <inkml:brushProperty name="color" value="#E71224"/>
    </inkml:brush>
  </inkml:definitions>
  <inkml:trace contextRef="#ctx0" brushRef="#br0">0 261 24575,'69'-1'0,"-1"-1"0,0 1 0,5 0 0,5 0 0,-5 0 0,4 0 0,3 0 0,1 0 0,5 0 0,2 0 0,1 0 0,-1 1 0,-1 1 0,-1 1 0,0 0 0,-3 1 0,14 1 0,-3 1 0,-2 1 0,-8 1 0,-2 1 0,-2 0 0,-7 1 0,-1 0 0,-1-2 0,28 3 0,-1-3 0,-4-1 0,-1-2 0,-4-2 0,-2-2 0,-2-2 0,0-2 0,-2-1 0,-1-3 0,-2-1 0,0-3 0,0-2 0,0-1 0,3 0 0,1 1 0,2 0 0,0 0 0,5 1 0,0 0 0,-1 1 0,0 0 0,0-2 0,-1-1 0,-3 0 0,-2 0 0,-9 1 0,-2 0 0,-8 2 0,-2 2 0,-11 3 0,-2 1 0,42-1 0,-9 4 0,-2 1 0,-1 2 0,5 0 0,5 0 0,2 0 0,-42-1 0,1-1 0,0 0 0,1-1 0,1 0 0,0-1 0,44-4 0,-24 2 0,-22 2 0,-29 1 0,-12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34:49.694"/>
    </inkml:context>
    <inkml:brush xml:id="br0">
      <inkml:brushProperty name="width" value="0.035" units="cm"/>
      <inkml:brushProperty name="height" value="0.035" units="cm"/>
      <inkml:brushProperty name="color" value="#E71224"/>
    </inkml:brush>
  </inkml:definitions>
  <inkml:trace contextRef="#ctx0" brushRef="#br0">1 47 24575,'3'-4'0,"19"2"0,27 1 0,27 1 0,13 0 0,-12 0 0,-15 0 0,-9 0 0,-3 0 0,2 0 0,-5 0 0,-10 0 0,-8 0 0,-2 0 0,-1 0 0,1 0 0,-3 0 0,-8 0 0,-8-3 0,-3 0 0,-1-1 0,2 0 0,5 1 0,2 1 0,9-3 0,4 0 0,1 0 0,-1 2 0,-9 1 0,1 2 0,0 0 0,7 0 0,6 0 0,-2 0 0,-4 0 0,-6 0 0,-2 0 0,1 0 0,0 0 0,-5 0 0,-3 0 0,-3 0 0,-5 0 0,2 0 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1:43.331"/>
    </inkml:context>
    <inkml:brush xml:id="br0">
      <inkml:brushProperty name="width" value="0.05" units="cm"/>
      <inkml:brushProperty name="height" value="0.05" units="cm"/>
      <inkml:brushProperty name="color" value="#E71224"/>
    </inkml:brush>
  </inkml:definitions>
  <inkml:trace contextRef="#ctx0" brushRef="#br0">434 298 24575,'-20'0'0,"-12"1"0,-14 6 0,-5 7 0,4 7 0,8 2 0,4-1 0,4 0 0,4-2 0,5 1 0,4-3 0,4-3 0,3-1 0,4 0 0,2 3 0,-2 4 0,-2 8 0,3 7 0,1 6 0,4 4 0,4 0 0,5 1 0,6-2 0,3-1 0,-1-2 0,2-3 0,1-4 0,0-9 0,-4-1 0,-6-4 0,-5-2 0,-4 1 0,0-5 0,0 6 0,3 6 0,3 5 0,4 5 0,3 1 0,-1-3 0,-2-2 0,-2-4 0,3-3 0,1-5 0,4-5 0,4-1 0,3-1 0,1 4 0,4 4 0,6 0 0,5-3 0,6-6 0,8-6 0,9-5 0,9-2 0,9 0 0,4 0 0,-2 0 0,-1 0 0,-2-2 0,-1-4 0,-1-3 0,-4-4 0,-2 2 0,-3 2 0,0 1 0,-2 0 0,-4-1 0,2 2 0,3 3 0,6 2 0,2 2 0,-2 0 0,-1 0 0,-5 1 0,-4 3 0,-6 1 0,-4-1 0,-6-2 0,-5-2 0,-6 0 0,-7 0 0,-5 0 0,-5 0 0,-4 0 0,0 0 0,1-2 0,0-5 0,-1-7 0,-2-8 0,-5-11 0,-3-10 0,-12-7 0,-8 1 0,-10 6 0,-2 6 0,4 2 0,5-3 0,7-6 0,3-11 0,2-13 0,1-12 0,0-6 0,0-1 0,0 1 0,-4 2 0,-5 4 0,-6 6 0,-6 7 0,-3 6 0,-3 4 0,0 4 0,-2 7 0,-2 8 0,-9 11 0,-10 9 0,-14 8 0,-1 6 0,1 3 0,6 1 0,4 2 0,-5 5 0,-1 6 0,0 3 0,1 1 0,1 0 0,8-6 0,2-2 0,-2 2 0,-6 3 0,-15 6 0,-2 3 0,2-10 0,6-2 0,5-7 0,6 0 0,7 2 0,9 3 0,6 6 0,2 3 0,0-1 0,-2-3 0,1-2 0,3 1 0,7 4 0,5 3 0,5 3 0,0-1 0,-1-6 0,1-6 0,2-8 0,6-3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5:17.795"/>
    </inkml:context>
    <inkml:brush xml:id="br0">
      <inkml:brushProperty name="width" value="0.05" units="cm"/>
      <inkml:brushProperty name="height" value="0.05" units="cm"/>
      <inkml:brushProperty name="color" value="#E71224"/>
    </inkml:brush>
  </inkml:definitions>
  <inkml:trace contextRef="#ctx0" brushRef="#br0">1226 1 24575,'-34'0'0,"-34"0"0,19 0 0,-3 0 0,-4 0 0,1 0 0,-36 0 0,24 4 0,9 6 0,-9 13 0,-4 6 0,2 2 0,14-1 0,19-7 0,9-3 0,6-2 0,4 0 0,0 2 0,-1 5 0,-4 6 0,-2 4 0,-1 5 0,0 2 0,3 5 0,0 7 0,5 5 0,5 4 0,3-3 0,-2-3 0,-1-2 0,-3-2 0,-4 5 0,-1 5 0,1-2 0,4 3 0,7 4 0,8 11 0,5-29 0,3 2 0,2 7 0,2 2 0,2 4 0,0 1 0,0 1 0,-2 0 0,-2-5 0,-3-1 0,-1-6 0,-2-2 0,1 40 0,5-11 0,13 5 0,-5-39 0,3 1 0,5 4 0,1 0 0,1 1 0,1-1 0,-3-6 0,0-3 0,19 30 0,-10-19 0,-4-15 0,-4-8 0,8-6 0,19-1 0,22 1 0,-29-13 0,4 0 0,4-1 0,2-1 0,6-1 0,1 0 0,1-2 0,1 0 0,2-2 0,0 0 0,0 0 0,-1-1 0,-2-1 0,-1-1 0,2 0 0,0-1 0,-1-1 0,1-1 0,0 1 0,1-2 0,0 1 0,-1-2 0,-2 0 0,-1 0 0,-2-3 0,-1 0 0,0 1 0,0-1 0,1 1 0,0 1 0,-1-1 0,0 0 0,-5 1 0,1 1 0,-1-1 0,0-1 0,3-2 0,1 0 0,7 0 0,1-1 0,5-1 0,-1-1 0,-3 1 0,-1 0 0,-5 0 0,-1 0 0,4-1 0,2 0 0,8 1 0,4-1 0,9 0 0,2 0 0,2 2 0,0 0 0,-8 1 0,-3-2 0,-10-1 0,-4-3 0,-5-1 0,-4-4 0,-8-2 0,-2-3 0,27-31 0,-16-27 0,-33 22 0,-3-7 0,1-19 0,-3-8 0,-8 16 0,-1-3 0,-1-3 0,-2-5 0,-2-1 0,-1-2 0,-4-5 0,-2 0 0,-2 1 0,-2 2 0,-3 1 0,-1 3 0,-1 10 0,-2 1 0,-1 4 0,-8-22 0,-3 8 0,2 22 0,-2 6 0,-19-26 0,-1 26 0,-5 14 0,-14-2 0,18 22 0,-4 2 0,-15-4 0,-6 1 0,-11-1 0,-4 3 0,-8 2 0,-2 4 0,25 7 0,-1 2 0,-1 2 0,-6 3 0,-1 2 0,-2 3 0,-12 2 0,-4 3 0,-1 1 0,18 1 0,-2 0 0,0 2 0,0 0 0,-2 0 0,-1 2 0,0 0 0,1 0 0,3-1 0,0 1 0,0 0 0,3-2 0,-18 3 0,2-1 0,2-2 0,8-2 0,3-2 0,1 0 0,9-2 0,1-1 0,2-1 0,-21 0 0,5-1 0,14-1 0,3 0 0,14 0 0,4 0 0,-26 0 0,15-4 0,7-5 0,-1-4 0,-6-4 0,-5 1 0,-2 5 0,1 5 0,7 4 0,8 2 0,6 0 0,8-2 0,8-1 0,7 0 0,4-2 0,7 3 0,0 0 0,8 2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3:20.530"/>
    </inkml:context>
    <inkml:brush xml:id="br0">
      <inkml:brushProperty name="width" value="0.05" units="cm"/>
      <inkml:brushProperty name="height" value="0.05" units="cm"/>
      <inkml:brushProperty name="color" value="#E71224"/>
    </inkml:brush>
  </inkml:definitions>
  <inkml:trace contextRef="#ctx0" brushRef="#br0">286 0 24575,'-28'3'0,"-14"9"0,-12 13 0,-4 10 0,10 4 0,17-7 0,15-7 0,10-5 0,4-4 0,2-2 0,0-2 0,0-2 0,3-2 0,2-1 0,5-1 0,2-1 0,-2 1 0,0 2 0,-4 1 0,1 4 0,-2 2 0,0 6 0,2 11 0,0 9 0,1 11 0,0 7 0,-3-1 0,1-2 0,1-6 0,1-5 0,0-3 0,2-4 0,1-2 0,-1-2 0,0-3 0,-2-4 0,0-9 0,2-5 0,4-5 0,2-3 0,4 0 0,3 4 0,8 2 0,13 5 0,13 0 0,11-2 0,6-5 0,0-3 0,-8-3 0,-14-3 0,-16 0 0,-13 0 0,-7-1 0,0-3 0,0-2 0,2-4 0,-2 0 0,-4-2 0,-5-6 0,-3-11 0,-4-8 0,-6-4 0,-5 1 0,-2 7 0,0 4 0,3 3 0,2 4 0,0 0 0,0-1 0,1-3 0,3-1 0,1 0 0,1-2 0,-1 2 0,1 0 0,-1-1 0,-1-4 0,-3-8 0,-1-6 0,-3-5 0,0-1 0,2 4 0,1 7 0,2 7 0,-2 10 0,-2 8 0,-1 4 0,-1 4 0,1 0 0,-3 0 0,-4-1 0,-4 3 0,-7 1 0,-2 3 0,-4 2 0,0 1 0,1 2 0,3-1 0,1 0 0,-5-4 0,-6-7 0,-2-3 0,5-1 0,10 4 0,9 5 0,6 3 0,4 1 0,5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7:42.313"/>
    </inkml:context>
    <inkml:brush xml:id="br0">
      <inkml:brushProperty name="width" value="0.05" units="cm"/>
      <inkml:brushProperty name="height" value="0.05" units="cm"/>
      <inkml:brushProperty name="color" value="#E71224"/>
    </inkml:brush>
  </inkml:definitions>
  <inkml:trace contextRef="#ctx0" brushRef="#br0">716 220 24575,'-23'0'0,"-34"2"0,9 4 0,-6 3 0,-11 4 0,-1 3 0,1 3 0,3 3 0,12-2 0,6 2 0,-11 14 0,25-9 0,9-3 0,3-2 0,-1-2 0,3 0 0,4 1 0,5 3 0,3 13 0,7 35 0,2-15 0,0 6 0,2 14 0,1 2 0,2 4 0,-1 0 0,0-6 0,-1-1 0,0-9 0,0-1 0,0-6 0,0 0 0,1-4 0,2 0 0,2-5 0,2 0 0,2-4 0,1 0 0,21 41 0,-2-12 0,-4-16 0,-4-19 0,2-20 0,11-11 0,23-8 0,26-2 0,-38 0 0,0 0 0,0 0 0,-1 0 0,32 0 0,-24-2 0,-18-5 0,-12-6 0,-4-6 0,1-6 0,2-5 0,1 2 0,-4 4 0,-6 5 0,-6 5 0,-6 1 0,-4 0 0,-3-4 0,-1-6 0,2-7 0,3-24 0,8-25 0,4-13 0,-3-1 0,-4 21 0,-14 9 0,-11-16 0,5 29 0,-2-3 0,-2-6 0,0-1 0,1-1 0,-1 2 0,2 2 0,0 2 0,1 2 0,0 0 0,2 1 0,-1 1 0,-9-43 0,-1 14 0,-6 14 0,-4 2 0,-6-2 0,-5-2 0,-2-2 0,-1 13 0,2 17 0,0 17 0,-4 17 0,1 14 0,-3 11 0,2 7 0,7 3 0,7-1 0,13-2 0,8 5 0,8 0 0,2 0 0,1-3 0,0-4 0,0-5 0,0-2 0,0-4 0,0 2 0,0-1 0,0 0 0,0-1 0,2-4 0,3-3 0,-2-3 0,0-3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16:14.277"/>
    </inkml:context>
    <inkml:brush xml:id="br0">
      <inkml:brushProperty name="width" value="0.05" units="cm"/>
      <inkml:brushProperty name="height" value="0.05" units="cm"/>
      <inkml:brushProperty name="color" value="#E71224"/>
    </inkml:brush>
  </inkml:definitions>
  <inkml:trace contextRef="#ctx0" brushRef="#br0">675 1 24575,'-50'1'0,"-29"6"0,25 0 0,-2 1 0,-2 2 0,2 2 0,-38 12 0,26-2 0,20-4 0,13-4 0,10-2 0,9-1 0,4-1 0,4 4 0,4 4 0,2 4 0,2 4 0,0 9 0,0 9 0,0 18 0,0 18 0,-2 16 0,1-39 0,0 3 0,-1 3 0,1 1 0,-1-2 0,1-1 0,2-6 0,1-4 0,3 21 0,4-26 0,3-17 0,0-4 0,2 6 0,3 10 0,4 7 0,2 2 0,0-4 0,-1-9 0,-2-7 0,1-6 0,8 3 0,5 5 0,7 6 0,0 2 0,-6-4 0,-4-5 0,-5-6 0,8-7 0,25-5 0,36-7 0,-30-4 0,4-2 0,10 1 0,2-2 0,1 1 0,1-2 0,-1-1 0,0-1 0,-3-1 0,-1-2 0,2-1 0,1 0 0,1 0 0,1 0 0,1 0 0,0 1 0,2 1 0,0 0 0,-6 0 0,-1 0 0,-7 0 0,-3-1 0,-8 1 0,-2 0 0,-7-1 0,-1 0 0,46-7 0,-6 1 0,-3 0 0,-3 2 0,4 1 0,-38 5 0,0 0 0,6 0 0,1 0 0,3 1 0,0-1 0,0 0 0,-2 1 0,-5-1 0,-2 1 0,35-7 0,-25 0 0,-20 0 0,-15 0 0,-9 0 0,-3-1 0,-1 0 0,2-1 0,6 0 0,12 0 0,5 0 0,2 3 0,-11 4 0,-13 1 0,-11-3 0,-5-7 0,-5-11 0,-5-18 0,-5-26 0,-4-23 0,10 42 0,0-1 0,-6-47 0,1 8 0,4 5 0,1 1 0,4 8 0,4 22 0,0 21 0,0 16 0,0 3 0,0 1 0,0-2 0,0-3 0,0-1 0,0-4 0,-2-2 0,-3-1 0,-4 1 0,-7 2 0,-6-2 0,-4-3 0,-5-1 0,-3 3 0,-4 5 0,-6 8 0,-1 6 0,-6 4 0,-14 4 0,-20 0 0,33 0 0,-3 0 0,-6 0 0,-2 0 0,0 1 0,-1 0 0,-3 2 0,-1 1 0,0 1 0,-1 0 0,2 0 0,-1 0 0,3-1 0,0-1 0,6-2 0,1 0 0,3-1 0,1 0 0,-44 0 0,10 0 0,2 0 0,-7 0 0,-4 0 0,46 0 0,0 0 0,-3 0 0,0 0 0,-3 0 0,0-1 0,-4 0 0,-1 0 0,-1-1 0,1-1 0,0 0 0,1 1 0,-2 0 0,1 0 0,-1 1 0,1 0 0,4 1 0,1 0 0,-41 0 0,14 0 0,14 0 0,12 0 0,19 0 0,17-4 0,10-4 0,0-3 0,-4-1 0,-7 1 0,-3 3 0,2 2 0,4 1 0,6 4 0,3 1 0,-2 0 0,-8 0 0,-13 0 0,-7 0 0,1 0 0,13 1 0,15 3 0,19 35 0,-4-25 0,8 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2D183-1D79-2DC5-9772-DFA4B162CC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9208DFD-6283-49B5-F3EA-05F822B76DA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8DFE32D-6DBA-D244-B46B-35576D592A4A}" type="datetime1">
              <a:rPr lang="en-US" altLang="en-US"/>
              <a:pPr>
                <a:defRPr/>
              </a:pPr>
              <a:t>3/18/24</a:t>
            </a:fld>
            <a:endParaRPr lang="en-US" altLang="en-US"/>
          </a:p>
        </p:txBody>
      </p:sp>
      <p:sp>
        <p:nvSpPr>
          <p:cNvPr id="4" name="Slide Image Placeholder 3">
            <a:extLst>
              <a:ext uri="{FF2B5EF4-FFF2-40B4-BE49-F238E27FC236}">
                <a16:creationId xmlns:a16="http://schemas.microsoft.com/office/drawing/2014/main" id="{3B6A6593-51CC-0E5F-D244-02D28A511C3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73A9EA-EFFF-A2F2-FF5B-C3767C739D6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EF0CABCD-7419-769D-D969-98845123477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8F44510-6270-A217-5429-4995E72ADB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86B754A-C585-4D48-8BF6-211F2141A8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074BAF6-DA65-8BA9-0FB6-FD202E343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9811B8B4-C62C-D9ED-F949-F8BABF9BE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7" name="Slide Number Placeholder 3">
            <a:extLst>
              <a:ext uri="{FF2B5EF4-FFF2-40B4-BE49-F238E27FC236}">
                <a16:creationId xmlns:a16="http://schemas.microsoft.com/office/drawing/2014/main" id="{A47D6DD8-8A14-2889-3B0D-F66349057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5A9CB4-0E25-7840-90DA-86317BBA009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Slide Image Placeholder 1">
            <a:extLst>
              <a:ext uri="{FF2B5EF4-FFF2-40B4-BE49-F238E27FC236}">
                <a16:creationId xmlns:a16="http://schemas.microsoft.com/office/drawing/2014/main" id="{2283D464-4F1B-9B77-07FE-795B3A6713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0" name="Notes Placeholder 2">
            <a:extLst>
              <a:ext uri="{FF2B5EF4-FFF2-40B4-BE49-F238E27FC236}">
                <a16:creationId xmlns:a16="http://schemas.microsoft.com/office/drawing/2014/main" id="{CF37F745-4FA7-2A8F-DDBD-523C954D04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0691" name="Slide Number Placeholder 3">
            <a:extLst>
              <a:ext uri="{FF2B5EF4-FFF2-40B4-BE49-F238E27FC236}">
                <a16:creationId xmlns:a16="http://schemas.microsoft.com/office/drawing/2014/main" id="{04D90D76-3102-9C48-D525-018C8B67A8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ADC84F-2846-704D-BE7A-BC560F96ABE4}" type="slidenum">
              <a:rPr lang="en-US" altLang="en-US" sz="1200" smtClean="0">
                <a:solidFill>
                  <a:srgbClr val="000000"/>
                </a:solidFill>
                <a:latin typeface="Calibri" panose="020F0502020204030204" pitchFamily="34" charset="0"/>
              </a:rPr>
              <a:pPr/>
              <a:t>65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Slide Image Placeholder 1">
            <a:extLst>
              <a:ext uri="{FF2B5EF4-FFF2-40B4-BE49-F238E27FC236}">
                <a16:creationId xmlns:a16="http://schemas.microsoft.com/office/drawing/2014/main" id="{7C995E80-6778-BDF7-5101-7AE1B8736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882" name="Notes Placeholder 2">
            <a:extLst>
              <a:ext uri="{FF2B5EF4-FFF2-40B4-BE49-F238E27FC236}">
                <a16:creationId xmlns:a16="http://schemas.microsoft.com/office/drawing/2014/main" id="{459E000D-2294-93D8-5DAA-6964B390AE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883" name="Slide Number Placeholder 3">
            <a:extLst>
              <a:ext uri="{FF2B5EF4-FFF2-40B4-BE49-F238E27FC236}">
                <a16:creationId xmlns:a16="http://schemas.microsoft.com/office/drawing/2014/main" id="{4E8C7D28-87C1-000F-8B1D-5384DD9090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5C6792E-D05F-DB47-8220-97CD2E456B2D}" type="slidenum">
              <a:rPr lang="en-US" altLang="en-US" sz="1200" smtClean="0">
                <a:solidFill>
                  <a:srgbClr val="000000"/>
                </a:solidFill>
                <a:latin typeface="Calibri" panose="020F0502020204030204" pitchFamily="34" charset="0"/>
              </a:rPr>
              <a:pPr/>
              <a:t>66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a:extLst>
              <a:ext uri="{FF2B5EF4-FFF2-40B4-BE49-F238E27FC236}">
                <a16:creationId xmlns:a16="http://schemas.microsoft.com/office/drawing/2014/main" id="{7AE922C5-3736-0DFF-5B7D-95E9BD5225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7074" name="Notes Placeholder 2">
            <a:extLst>
              <a:ext uri="{FF2B5EF4-FFF2-40B4-BE49-F238E27FC236}">
                <a16:creationId xmlns:a16="http://schemas.microsoft.com/office/drawing/2014/main" id="{FF663C2B-BA4E-07F9-9A00-0B5EE9AD75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7075" name="Slide Number Placeholder 3">
            <a:extLst>
              <a:ext uri="{FF2B5EF4-FFF2-40B4-BE49-F238E27FC236}">
                <a16:creationId xmlns:a16="http://schemas.microsoft.com/office/drawing/2014/main" id="{85E429B0-AEC9-4F1F-8E73-5E213433B1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DB8641D-9B12-464B-A1E4-031BB6985F5A}" type="slidenum">
              <a:rPr lang="en-US" altLang="en-US" sz="1200" smtClean="0">
                <a:solidFill>
                  <a:srgbClr val="000000"/>
                </a:solidFill>
                <a:latin typeface="Calibri" panose="020F0502020204030204" pitchFamily="34" charset="0"/>
              </a:rPr>
              <a:pPr/>
              <a:t>67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Slide Image Placeholder 1">
            <a:extLst>
              <a:ext uri="{FF2B5EF4-FFF2-40B4-BE49-F238E27FC236}">
                <a16:creationId xmlns:a16="http://schemas.microsoft.com/office/drawing/2014/main" id="{772256D8-1E08-A743-88F9-287C33413E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22" name="Notes Placeholder 2">
            <a:extLst>
              <a:ext uri="{FF2B5EF4-FFF2-40B4-BE49-F238E27FC236}">
                <a16:creationId xmlns:a16="http://schemas.microsoft.com/office/drawing/2014/main" id="{0FA396A3-7F48-F9E3-BC34-FE61509B07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23" name="Slide Number Placeholder 3">
            <a:extLst>
              <a:ext uri="{FF2B5EF4-FFF2-40B4-BE49-F238E27FC236}">
                <a16:creationId xmlns:a16="http://schemas.microsoft.com/office/drawing/2014/main" id="{005FF623-D2DE-3D0C-07F2-B471600E11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0BAF1F5-1008-564C-9F3F-7370B478AC5D}" type="slidenum">
              <a:rPr lang="en-US" altLang="en-US" sz="1200" smtClean="0">
                <a:solidFill>
                  <a:srgbClr val="000000"/>
                </a:solidFill>
                <a:latin typeface="Calibri" panose="020F0502020204030204" pitchFamily="34" charset="0"/>
              </a:rPr>
              <a:pPr/>
              <a:t>68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Slide Image Placeholder 1">
            <a:extLst>
              <a:ext uri="{FF2B5EF4-FFF2-40B4-BE49-F238E27FC236}">
                <a16:creationId xmlns:a16="http://schemas.microsoft.com/office/drawing/2014/main" id="{54A548A2-EAC3-6915-7102-831472ED34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1170" name="Notes Placeholder 2">
            <a:extLst>
              <a:ext uri="{FF2B5EF4-FFF2-40B4-BE49-F238E27FC236}">
                <a16:creationId xmlns:a16="http://schemas.microsoft.com/office/drawing/2014/main" id="{4AA64001-14C3-D60B-FCDD-501183CF28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1171" name="Slide Number Placeholder 3">
            <a:extLst>
              <a:ext uri="{FF2B5EF4-FFF2-40B4-BE49-F238E27FC236}">
                <a16:creationId xmlns:a16="http://schemas.microsoft.com/office/drawing/2014/main" id="{AE8020CA-CE74-5943-6A11-BB8ACA32E7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D71C7A1-B3B5-1344-91F4-9870FDC6CC29}" type="slidenum">
              <a:rPr lang="en-US" altLang="en-US" sz="1200" smtClean="0">
                <a:solidFill>
                  <a:srgbClr val="000000"/>
                </a:solidFill>
                <a:latin typeface="Calibri" panose="020F0502020204030204" pitchFamily="34" charset="0"/>
              </a:rPr>
              <a:pPr/>
              <a:t>69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Slide Image Placeholder 1">
            <a:extLst>
              <a:ext uri="{FF2B5EF4-FFF2-40B4-BE49-F238E27FC236}">
                <a16:creationId xmlns:a16="http://schemas.microsoft.com/office/drawing/2014/main" id="{328E9956-8AC3-1B9B-ED07-075BD65F96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7314" name="Notes Placeholder 2">
            <a:extLst>
              <a:ext uri="{FF2B5EF4-FFF2-40B4-BE49-F238E27FC236}">
                <a16:creationId xmlns:a16="http://schemas.microsoft.com/office/drawing/2014/main" id="{25F12018-5FC7-E982-7B98-1C1FD6DC24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7315" name="Slide Number Placeholder 3">
            <a:extLst>
              <a:ext uri="{FF2B5EF4-FFF2-40B4-BE49-F238E27FC236}">
                <a16:creationId xmlns:a16="http://schemas.microsoft.com/office/drawing/2014/main" id="{32DBB389-6314-76E3-74B2-57CED47A2F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B1361A5-A701-7444-BD9C-37BA076320CE}" type="slidenum">
              <a:rPr lang="en-US" altLang="en-US" sz="1200" smtClean="0">
                <a:solidFill>
                  <a:srgbClr val="000000"/>
                </a:solidFill>
                <a:latin typeface="Calibri" panose="020F0502020204030204" pitchFamily="34" charset="0"/>
              </a:rPr>
              <a:pPr/>
              <a:t>70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Slide Image Placeholder 1">
            <a:extLst>
              <a:ext uri="{FF2B5EF4-FFF2-40B4-BE49-F238E27FC236}">
                <a16:creationId xmlns:a16="http://schemas.microsoft.com/office/drawing/2014/main" id="{263BB565-9789-897C-ABAB-DCE77D248B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62" name="Notes Placeholder 2">
            <a:extLst>
              <a:ext uri="{FF2B5EF4-FFF2-40B4-BE49-F238E27FC236}">
                <a16:creationId xmlns:a16="http://schemas.microsoft.com/office/drawing/2014/main" id="{E8A97825-D3D9-8B69-C6ED-210C1F53D8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363" name="Slide Number Placeholder 3">
            <a:extLst>
              <a:ext uri="{FF2B5EF4-FFF2-40B4-BE49-F238E27FC236}">
                <a16:creationId xmlns:a16="http://schemas.microsoft.com/office/drawing/2014/main" id="{E13B8B1C-548C-D756-2A96-579AC2D741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E7E2834-0616-1A4C-BBB1-7F16C7D386D3}" type="slidenum">
              <a:rPr lang="en-US" altLang="en-US" sz="1200" smtClean="0">
                <a:solidFill>
                  <a:srgbClr val="000000"/>
                </a:solidFill>
                <a:latin typeface="Calibri" panose="020F0502020204030204" pitchFamily="34" charset="0"/>
              </a:rPr>
              <a:pPr/>
              <a:t>71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Slide Image Placeholder 1">
            <a:extLst>
              <a:ext uri="{FF2B5EF4-FFF2-40B4-BE49-F238E27FC236}">
                <a16:creationId xmlns:a16="http://schemas.microsoft.com/office/drawing/2014/main" id="{35B15389-4095-C148-1E1C-7A8880A783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2" name="Notes Placeholder 2">
            <a:extLst>
              <a:ext uri="{FF2B5EF4-FFF2-40B4-BE49-F238E27FC236}">
                <a16:creationId xmlns:a16="http://schemas.microsoft.com/office/drawing/2014/main" id="{CD997ED9-F996-4FE8-3D98-0A98526692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4483" name="Slide Number Placeholder 3">
            <a:extLst>
              <a:ext uri="{FF2B5EF4-FFF2-40B4-BE49-F238E27FC236}">
                <a16:creationId xmlns:a16="http://schemas.microsoft.com/office/drawing/2014/main" id="{316259D9-0564-544F-6C8F-A25BFB2787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57EC2F8-BCA6-844C-B869-E32E70CA080E}" type="slidenum">
              <a:rPr lang="en-US" altLang="en-US" sz="1200" smtClean="0">
                <a:solidFill>
                  <a:srgbClr val="000000"/>
                </a:solidFill>
                <a:latin typeface="Calibri" panose="020F0502020204030204" pitchFamily="34" charset="0"/>
              </a:rPr>
              <a:pPr/>
              <a:t>72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Slide Image Placeholder 1">
            <a:extLst>
              <a:ext uri="{FF2B5EF4-FFF2-40B4-BE49-F238E27FC236}">
                <a16:creationId xmlns:a16="http://schemas.microsoft.com/office/drawing/2014/main" id="{14BE9D86-6890-24D4-397D-314DAB223C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4" name="Notes Placeholder 2">
            <a:extLst>
              <a:ext uri="{FF2B5EF4-FFF2-40B4-BE49-F238E27FC236}">
                <a16:creationId xmlns:a16="http://schemas.microsoft.com/office/drawing/2014/main" id="{E1B2ED94-F810-9AEB-9517-DA51BF5F6E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7795" name="Slide Number Placeholder 3">
            <a:extLst>
              <a:ext uri="{FF2B5EF4-FFF2-40B4-BE49-F238E27FC236}">
                <a16:creationId xmlns:a16="http://schemas.microsoft.com/office/drawing/2014/main" id="{FCBFE2D9-1218-0202-F8CA-F13DD13C3E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838184-1298-2041-AD0B-BF706F267AC6}" type="slidenum">
              <a:rPr lang="en-US" altLang="en-US" sz="1200" smtClean="0">
                <a:solidFill>
                  <a:srgbClr val="000000"/>
                </a:solidFill>
                <a:latin typeface="Calibri" panose="020F0502020204030204" pitchFamily="34" charset="0"/>
              </a:rPr>
              <a:pPr/>
              <a:t>75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Slide Image Placeholder 1">
            <a:extLst>
              <a:ext uri="{FF2B5EF4-FFF2-40B4-BE49-F238E27FC236}">
                <a16:creationId xmlns:a16="http://schemas.microsoft.com/office/drawing/2014/main" id="{168F7620-DC3E-7545-85E6-94358A0E0D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0" name="Notes Placeholder 2">
            <a:extLst>
              <a:ext uri="{FF2B5EF4-FFF2-40B4-BE49-F238E27FC236}">
                <a16:creationId xmlns:a16="http://schemas.microsoft.com/office/drawing/2014/main" id="{77A47EC0-D8F7-00F5-3874-2C8F5AF529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1891" name="Slide Number Placeholder 3">
            <a:extLst>
              <a:ext uri="{FF2B5EF4-FFF2-40B4-BE49-F238E27FC236}">
                <a16:creationId xmlns:a16="http://schemas.microsoft.com/office/drawing/2014/main" id="{3B095E96-8FA3-D7DA-972C-BABA0031B4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13681D5-BDA2-DA49-BD01-DB019F4ED33C}" type="slidenum">
              <a:rPr lang="en-US" altLang="en-US" sz="1200" smtClean="0">
                <a:solidFill>
                  <a:srgbClr val="000000"/>
                </a:solidFill>
                <a:latin typeface="Calibri" panose="020F0502020204030204" pitchFamily="34" charset="0"/>
              </a:rPr>
              <a:pPr/>
              <a:t>77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DAC8E7D1-9747-6CA5-BD02-CE0304F763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E6E708EA-8AC6-A361-8F1A-394F0031B5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3" name="Slide Number Placeholder 3">
            <a:extLst>
              <a:ext uri="{FF2B5EF4-FFF2-40B4-BE49-F238E27FC236}">
                <a16:creationId xmlns:a16="http://schemas.microsoft.com/office/drawing/2014/main" id="{06D05A87-5375-C5C6-B1C9-07BEB7968A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200CE7-6EE3-B543-AD8A-DE7CB43AF0E4}" type="slidenum">
              <a:rPr lang="en-US" altLang="en-US" sz="1200" smtClean="0">
                <a:latin typeface="Calibri" panose="020F0502020204030204" pitchFamily="34" charset="0"/>
              </a:rPr>
              <a:pPr/>
              <a:t>32</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2452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Image Placeholder 1">
            <a:extLst>
              <a:ext uri="{FF2B5EF4-FFF2-40B4-BE49-F238E27FC236}">
                <a16:creationId xmlns:a16="http://schemas.microsoft.com/office/drawing/2014/main" id="{2D0431F3-1BEC-6A3C-160B-65565EAA1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3938" name="Notes Placeholder 2">
            <a:extLst>
              <a:ext uri="{FF2B5EF4-FFF2-40B4-BE49-F238E27FC236}">
                <a16:creationId xmlns:a16="http://schemas.microsoft.com/office/drawing/2014/main" id="{F25580D6-30F5-FEE4-2814-7998DA49B1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3939" name="Slide Number Placeholder 3">
            <a:extLst>
              <a:ext uri="{FF2B5EF4-FFF2-40B4-BE49-F238E27FC236}">
                <a16:creationId xmlns:a16="http://schemas.microsoft.com/office/drawing/2014/main" id="{73F68F14-B698-9DE8-E276-9CFFCD3A3B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3862430-32C8-DC4A-A131-E34315D47C00}" type="slidenum">
              <a:rPr lang="en-US" altLang="en-US" sz="1200" smtClean="0">
                <a:solidFill>
                  <a:srgbClr val="000000"/>
                </a:solidFill>
                <a:latin typeface="Calibri" panose="020F0502020204030204" pitchFamily="34" charset="0"/>
              </a:rPr>
              <a:pPr/>
              <a:t>78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Slide Image Placeholder 1">
            <a:extLst>
              <a:ext uri="{FF2B5EF4-FFF2-40B4-BE49-F238E27FC236}">
                <a16:creationId xmlns:a16="http://schemas.microsoft.com/office/drawing/2014/main" id="{2BA58C42-6985-68ED-E5E0-984C492FD0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8034" name="Notes Placeholder 2">
            <a:extLst>
              <a:ext uri="{FF2B5EF4-FFF2-40B4-BE49-F238E27FC236}">
                <a16:creationId xmlns:a16="http://schemas.microsoft.com/office/drawing/2014/main" id="{F68553D5-83E8-62A8-D449-52EBAAA7BD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8035" name="Slide Number Placeholder 3">
            <a:extLst>
              <a:ext uri="{FF2B5EF4-FFF2-40B4-BE49-F238E27FC236}">
                <a16:creationId xmlns:a16="http://schemas.microsoft.com/office/drawing/2014/main" id="{BCD39E07-4D69-9F38-24B2-014900A400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2D448F5-AB7D-464F-95FA-1D3B2B739CF2}" type="slidenum">
              <a:rPr lang="en-US" altLang="en-US" sz="1200" smtClean="0">
                <a:solidFill>
                  <a:srgbClr val="000000"/>
                </a:solidFill>
                <a:latin typeface="Calibri" panose="020F0502020204030204" pitchFamily="34" charset="0"/>
              </a:rPr>
              <a:pPr/>
              <a:t>79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a:extLst>
              <a:ext uri="{FF2B5EF4-FFF2-40B4-BE49-F238E27FC236}">
                <a16:creationId xmlns:a16="http://schemas.microsoft.com/office/drawing/2014/main" id="{48CAD316-F9BD-DA44-5E69-47879C3D47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8" name="Notes Placeholder 2">
            <a:extLst>
              <a:ext uri="{FF2B5EF4-FFF2-40B4-BE49-F238E27FC236}">
                <a16:creationId xmlns:a16="http://schemas.microsoft.com/office/drawing/2014/main" id="{3632A582-6028-A60E-9359-BD60E88C20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8179" name="Slide Number Placeholder 3">
            <a:extLst>
              <a:ext uri="{FF2B5EF4-FFF2-40B4-BE49-F238E27FC236}">
                <a16:creationId xmlns:a16="http://schemas.microsoft.com/office/drawing/2014/main" id="{387C410D-9F98-D80D-F32F-68B1370583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1AB72C9-379D-3144-A82C-1820144C48F2}" type="slidenum">
              <a:rPr lang="en-US" altLang="en-US" sz="1200" smtClean="0">
                <a:solidFill>
                  <a:srgbClr val="000000"/>
                </a:solidFill>
                <a:latin typeface="Calibri" panose="020F0502020204030204" pitchFamily="34" charset="0"/>
              </a:rPr>
              <a:pPr/>
              <a:t>80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a:extLst>
              <a:ext uri="{FF2B5EF4-FFF2-40B4-BE49-F238E27FC236}">
                <a16:creationId xmlns:a16="http://schemas.microsoft.com/office/drawing/2014/main" id="{03287087-152E-7B8B-7577-772DCB92F2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2" name="Notes Placeholder 2">
            <a:extLst>
              <a:ext uri="{FF2B5EF4-FFF2-40B4-BE49-F238E27FC236}">
                <a16:creationId xmlns:a16="http://schemas.microsoft.com/office/drawing/2014/main" id="{F32EF568-A41C-8219-D6AD-68FBBB0D44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23" name="Slide Number Placeholder 3">
            <a:extLst>
              <a:ext uri="{FF2B5EF4-FFF2-40B4-BE49-F238E27FC236}">
                <a16:creationId xmlns:a16="http://schemas.microsoft.com/office/drawing/2014/main" id="{9351ED02-5EB1-D558-2993-D8AA8DDC48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B04775E-06F1-D94B-A407-5661EA7F9756}" type="slidenum">
              <a:rPr lang="en-US" altLang="en-US" sz="1200" smtClean="0">
                <a:solidFill>
                  <a:srgbClr val="000000"/>
                </a:solidFill>
                <a:latin typeface="Calibri" panose="020F0502020204030204" pitchFamily="34" charset="0"/>
              </a:rPr>
              <a:pPr/>
              <a:t>81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a:extLst>
              <a:ext uri="{FF2B5EF4-FFF2-40B4-BE49-F238E27FC236}">
                <a16:creationId xmlns:a16="http://schemas.microsoft.com/office/drawing/2014/main" id="{E0D0DFFF-312C-036D-7671-80777E1C48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0" name="Notes Placeholder 2">
            <a:extLst>
              <a:ext uri="{FF2B5EF4-FFF2-40B4-BE49-F238E27FC236}">
                <a16:creationId xmlns:a16="http://schemas.microsoft.com/office/drawing/2014/main" id="{A1C6CA9E-3B86-7208-A3AB-173CF21E36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6371" name="Slide Number Placeholder 3">
            <a:extLst>
              <a:ext uri="{FF2B5EF4-FFF2-40B4-BE49-F238E27FC236}">
                <a16:creationId xmlns:a16="http://schemas.microsoft.com/office/drawing/2014/main" id="{91B4421C-2FF5-7BAD-749D-8CDE02A0D4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4727651-E39D-934D-AFB7-EBE28B1FF3BB}" type="slidenum">
              <a:rPr lang="en-US" altLang="en-US" sz="1200" smtClean="0">
                <a:solidFill>
                  <a:srgbClr val="000000"/>
                </a:solidFill>
                <a:latin typeface="Calibri" panose="020F0502020204030204" pitchFamily="34" charset="0"/>
              </a:rPr>
              <a:pPr/>
              <a:t>82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a:extLst>
              <a:ext uri="{FF2B5EF4-FFF2-40B4-BE49-F238E27FC236}">
                <a16:creationId xmlns:a16="http://schemas.microsoft.com/office/drawing/2014/main" id="{9C5E15C0-F6A1-BA7F-9B4E-D002A0AE60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Notes Placeholder 2">
            <a:extLst>
              <a:ext uri="{FF2B5EF4-FFF2-40B4-BE49-F238E27FC236}">
                <a16:creationId xmlns:a16="http://schemas.microsoft.com/office/drawing/2014/main" id="{726CE611-FF24-72B5-F57D-22A7772A59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9443" name="Slide Number Placeholder 3">
            <a:extLst>
              <a:ext uri="{FF2B5EF4-FFF2-40B4-BE49-F238E27FC236}">
                <a16:creationId xmlns:a16="http://schemas.microsoft.com/office/drawing/2014/main" id="{A2381AF1-676A-4512-6366-2990E2CF14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F572E5F-A5DD-9246-B9EE-261BD4CF455A}" type="slidenum">
              <a:rPr lang="en-US" altLang="en-US" sz="1200" smtClean="0">
                <a:solidFill>
                  <a:srgbClr val="000000"/>
                </a:solidFill>
                <a:latin typeface="Calibri" panose="020F0502020204030204" pitchFamily="34" charset="0"/>
              </a:rPr>
              <a:pPr/>
              <a:t>84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a:extLst>
              <a:ext uri="{FF2B5EF4-FFF2-40B4-BE49-F238E27FC236}">
                <a16:creationId xmlns:a16="http://schemas.microsoft.com/office/drawing/2014/main" id="{8BBC83DB-0328-E24A-1E6E-0E0A9966CD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4" name="Notes Placeholder 2">
            <a:extLst>
              <a:ext uri="{FF2B5EF4-FFF2-40B4-BE49-F238E27FC236}">
                <a16:creationId xmlns:a16="http://schemas.microsoft.com/office/drawing/2014/main" id="{705A8CF5-0158-2C0F-8B12-7DB56126B3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2755" name="Slide Number Placeholder 3">
            <a:extLst>
              <a:ext uri="{FF2B5EF4-FFF2-40B4-BE49-F238E27FC236}">
                <a16:creationId xmlns:a16="http://schemas.microsoft.com/office/drawing/2014/main" id="{92EE275C-04AD-3F51-B77E-4CF5398DC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E6B9D8-2E5E-0349-BF9F-BCC3CA336A82}" type="slidenum">
              <a:rPr lang="en-US" altLang="en-US" sz="1200" smtClean="0">
                <a:solidFill>
                  <a:srgbClr val="000000"/>
                </a:solidFill>
                <a:latin typeface="Calibri" panose="020F0502020204030204" pitchFamily="34" charset="0"/>
              </a:rPr>
              <a:pPr/>
              <a:t>87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a:extLst>
              <a:ext uri="{FF2B5EF4-FFF2-40B4-BE49-F238E27FC236}">
                <a16:creationId xmlns:a16="http://schemas.microsoft.com/office/drawing/2014/main" id="{EF225AEF-8841-6249-89EC-8E0EEF0A87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4" name="Notes Placeholder 2">
            <a:extLst>
              <a:ext uri="{FF2B5EF4-FFF2-40B4-BE49-F238E27FC236}">
                <a16:creationId xmlns:a16="http://schemas.microsoft.com/office/drawing/2014/main" id="{8871CEDB-8997-9770-44EF-F4723A7445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2995" name="Slide Number Placeholder 3">
            <a:extLst>
              <a:ext uri="{FF2B5EF4-FFF2-40B4-BE49-F238E27FC236}">
                <a16:creationId xmlns:a16="http://schemas.microsoft.com/office/drawing/2014/main" id="{84162D1E-2E52-77D4-A8AA-F7133ECBE8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A84D5C3-D937-8143-A7D1-A76249CB007B}" type="slidenum">
              <a:rPr lang="en-US" altLang="en-US" sz="1200" smtClean="0">
                <a:solidFill>
                  <a:srgbClr val="000000"/>
                </a:solidFill>
                <a:latin typeface="Calibri" panose="020F0502020204030204" pitchFamily="34" charset="0"/>
              </a:rPr>
              <a:pPr/>
              <a:t>89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a:extLst>
              <a:ext uri="{FF2B5EF4-FFF2-40B4-BE49-F238E27FC236}">
                <a16:creationId xmlns:a16="http://schemas.microsoft.com/office/drawing/2014/main" id="{C1F4AB3F-8C66-D862-9EEF-881848FB5B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0" name="Notes Placeholder 2">
            <a:extLst>
              <a:ext uri="{FF2B5EF4-FFF2-40B4-BE49-F238E27FC236}">
                <a16:creationId xmlns:a16="http://schemas.microsoft.com/office/drawing/2014/main" id="{82A7B207-FA01-A459-87E1-B275985B58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7091" name="Slide Number Placeholder 3">
            <a:extLst>
              <a:ext uri="{FF2B5EF4-FFF2-40B4-BE49-F238E27FC236}">
                <a16:creationId xmlns:a16="http://schemas.microsoft.com/office/drawing/2014/main" id="{E9CAFD4C-790D-FB3C-8B78-C8B3CAC3DE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4CEDB50-C7CB-4443-975E-9B7D07F10C07}" type="slidenum">
              <a:rPr lang="en-US" altLang="en-US" sz="1200" smtClean="0">
                <a:solidFill>
                  <a:srgbClr val="000000"/>
                </a:solidFill>
                <a:latin typeface="Calibri" panose="020F0502020204030204" pitchFamily="34" charset="0"/>
              </a:rPr>
              <a:pPr/>
              <a:t>90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a:extLst>
              <a:ext uri="{FF2B5EF4-FFF2-40B4-BE49-F238E27FC236}">
                <a16:creationId xmlns:a16="http://schemas.microsoft.com/office/drawing/2014/main" id="{05106DA5-5A0C-B91F-D11B-13EE24FCB0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a:extLst>
              <a:ext uri="{FF2B5EF4-FFF2-40B4-BE49-F238E27FC236}">
                <a16:creationId xmlns:a16="http://schemas.microsoft.com/office/drawing/2014/main" id="{63CD9464-9B77-F194-DCA2-5546C76242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2211" name="Slide Number Placeholder 3">
            <a:extLst>
              <a:ext uri="{FF2B5EF4-FFF2-40B4-BE49-F238E27FC236}">
                <a16:creationId xmlns:a16="http://schemas.microsoft.com/office/drawing/2014/main" id="{DB44AE22-561F-D531-9C39-4168917D21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F39672F-FA2A-654C-995A-D420EECF1A2F}" type="slidenum">
              <a:rPr lang="en-US" altLang="en-US" sz="1200" smtClean="0">
                <a:solidFill>
                  <a:srgbClr val="000000"/>
                </a:solidFill>
                <a:latin typeface="Calibri" panose="020F0502020204030204" pitchFamily="34" charset="0"/>
              </a:rPr>
              <a:pPr/>
              <a:t>91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9FDFEABF-7951-F10E-3BD6-E6AFE3B061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E6076453-08A6-C724-6155-339AA86230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19" name="Slide Number Placeholder 3">
            <a:extLst>
              <a:ext uri="{FF2B5EF4-FFF2-40B4-BE49-F238E27FC236}">
                <a16:creationId xmlns:a16="http://schemas.microsoft.com/office/drawing/2014/main" id="{CFA2B239-5CB3-FEF8-6558-B71FC3C821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990101-DEF9-9548-8793-A44863775B2D}" type="slidenum">
              <a:rPr lang="en-US" altLang="en-US" sz="1200" smtClean="0">
                <a:latin typeface="Calibri" panose="020F0502020204030204" pitchFamily="34" charset="0"/>
              </a:rPr>
              <a:pPr/>
              <a:t>34</a:t>
            </a:fld>
            <a:endParaRPr lang="en-US" altLang="en-US" sz="1200">
              <a:latin typeface="Calibri" panose="020F0502020204030204" pitchFamily="34" charset="0"/>
            </a:endParaRPr>
          </a:p>
        </p:txBody>
      </p:sp>
    </p:spTree>
    <p:extLst>
      <p:ext uri="{BB962C8B-B14F-4D97-AF65-F5344CB8AC3E}">
        <p14:creationId xmlns:p14="http://schemas.microsoft.com/office/powerpoint/2010/main" val="105095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a:extLst>
              <a:ext uri="{FF2B5EF4-FFF2-40B4-BE49-F238E27FC236}">
                <a16:creationId xmlns:a16="http://schemas.microsoft.com/office/drawing/2014/main" id="{997A0BDB-6178-32EB-DC8C-F5AAC77C76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4" name="Notes Placeholder 2">
            <a:extLst>
              <a:ext uri="{FF2B5EF4-FFF2-40B4-BE49-F238E27FC236}">
                <a16:creationId xmlns:a16="http://schemas.microsoft.com/office/drawing/2014/main" id="{DF2602DB-1C2C-4FC6-B07C-B802177707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3715" name="Slide Number Placeholder 3">
            <a:extLst>
              <a:ext uri="{FF2B5EF4-FFF2-40B4-BE49-F238E27FC236}">
                <a16:creationId xmlns:a16="http://schemas.microsoft.com/office/drawing/2014/main" id="{974DBD0D-D8AB-E098-8FD1-86689BCAB3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AEAED4-C685-DF42-A458-113A1FCD03CC}" type="slidenum">
              <a:rPr lang="en-US" altLang="en-US" sz="1200" smtClean="0">
                <a:solidFill>
                  <a:srgbClr val="000000"/>
                </a:solidFill>
                <a:latin typeface="Calibri" panose="020F0502020204030204" pitchFamily="34" charset="0"/>
              </a:rPr>
              <a:pPr/>
              <a:t>93</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215014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a:extLst>
              <a:ext uri="{FF2B5EF4-FFF2-40B4-BE49-F238E27FC236}">
                <a16:creationId xmlns:a16="http://schemas.microsoft.com/office/drawing/2014/main" id="{B1C72AC5-DF99-D0BA-6F4D-C5BE3F955A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2" name="Notes Placeholder 2">
            <a:extLst>
              <a:ext uri="{FF2B5EF4-FFF2-40B4-BE49-F238E27FC236}">
                <a16:creationId xmlns:a16="http://schemas.microsoft.com/office/drawing/2014/main" id="{0E51463A-91CB-7E24-A296-97A74BD111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763" name="Slide Number Placeholder 3">
            <a:extLst>
              <a:ext uri="{FF2B5EF4-FFF2-40B4-BE49-F238E27FC236}">
                <a16:creationId xmlns:a16="http://schemas.microsoft.com/office/drawing/2014/main" id="{913273A6-9F18-220B-96B2-2542D48C0F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38920AD-4C71-3245-A95B-B5034A533EAB}" type="slidenum">
              <a:rPr lang="en-US" altLang="en-US" sz="1200" smtClean="0">
                <a:solidFill>
                  <a:srgbClr val="000000"/>
                </a:solidFill>
                <a:latin typeface="Calibri" panose="020F0502020204030204" pitchFamily="34" charset="0"/>
              </a:rPr>
              <a:pPr/>
              <a:t>94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075189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a:extLst>
              <a:ext uri="{FF2B5EF4-FFF2-40B4-BE49-F238E27FC236}">
                <a16:creationId xmlns:a16="http://schemas.microsoft.com/office/drawing/2014/main" id="{C712F0A2-3739-6312-2F5B-35CAFD1106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0" name="Notes Placeholder 2">
            <a:extLst>
              <a:ext uri="{FF2B5EF4-FFF2-40B4-BE49-F238E27FC236}">
                <a16:creationId xmlns:a16="http://schemas.microsoft.com/office/drawing/2014/main" id="{EFAF86A6-F8A8-CF40-BB22-1D1F7815C0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7811" name="Slide Number Placeholder 3">
            <a:extLst>
              <a:ext uri="{FF2B5EF4-FFF2-40B4-BE49-F238E27FC236}">
                <a16:creationId xmlns:a16="http://schemas.microsoft.com/office/drawing/2014/main" id="{B7773DCD-20D6-0A29-CF27-6AEA407D4B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3AF1042-72EB-054D-87F0-C550A1A50FE9}" type="slidenum">
              <a:rPr lang="en-US" altLang="en-US" sz="1200" smtClean="0">
                <a:solidFill>
                  <a:srgbClr val="000000"/>
                </a:solidFill>
                <a:latin typeface="Calibri" panose="020F0502020204030204" pitchFamily="34" charset="0"/>
              </a:rPr>
              <a:pPr/>
              <a:t>95</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339627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a:extLst>
              <a:ext uri="{FF2B5EF4-FFF2-40B4-BE49-F238E27FC236}">
                <a16:creationId xmlns:a16="http://schemas.microsoft.com/office/drawing/2014/main" id="{9EFC4218-7401-7780-D22C-8E3829DE1E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8" name="Notes Placeholder 2">
            <a:extLst>
              <a:ext uri="{FF2B5EF4-FFF2-40B4-BE49-F238E27FC236}">
                <a16:creationId xmlns:a16="http://schemas.microsoft.com/office/drawing/2014/main" id="{0079A8DC-6167-659F-5F84-60835D146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9859" name="Slide Number Placeholder 3">
            <a:extLst>
              <a:ext uri="{FF2B5EF4-FFF2-40B4-BE49-F238E27FC236}">
                <a16:creationId xmlns:a16="http://schemas.microsoft.com/office/drawing/2014/main" id="{DF09D3CB-B00A-656E-4C8C-7DC8A65E84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FB45F4E-D878-6849-9091-8BC51E8791A8}" type="slidenum">
              <a:rPr lang="en-US" altLang="en-US" sz="1200" smtClean="0">
                <a:solidFill>
                  <a:srgbClr val="000000"/>
                </a:solidFill>
                <a:latin typeface="Calibri" panose="020F0502020204030204" pitchFamily="34" charset="0"/>
              </a:rPr>
              <a:pPr/>
              <a:t>96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938873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a:extLst>
              <a:ext uri="{FF2B5EF4-FFF2-40B4-BE49-F238E27FC236}">
                <a16:creationId xmlns:a16="http://schemas.microsoft.com/office/drawing/2014/main" id="{9EC603C2-E3BF-FEEE-6055-B67C5D218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6" name="Notes Placeholder 2">
            <a:extLst>
              <a:ext uri="{FF2B5EF4-FFF2-40B4-BE49-F238E27FC236}">
                <a16:creationId xmlns:a16="http://schemas.microsoft.com/office/drawing/2014/main" id="{37BFF7FF-BE3F-9507-6121-FE5396CE6E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1907" name="Slide Number Placeholder 3">
            <a:extLst>
              <a:ext uri="{FF2B5EF4-FFF2-40B4-BE49-F238E27FC236}">
                <a16:creationId xmlns:a16="http://schemas.microsoft.com/office/drawing/2014/main" id="{4E2D0F6E-DC80-4475-B7EB-9778678107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6CE10D9-9765-D349-8232-9BAE7523AD00}" type="slidenum">
              <a:rPr lang="en-US" altLang="en-US" sz="1200" smtClean="0">
                <a:solidFill>
                  <a:srgbClr val="000000"/>
                </a:solidFill>
                <a:latin typeface="Calibri" panose="020F0502020204030204" pitchFamily="34" charset="0"/>
              </a:rPr>
              <a:pPr/>
              <a:t>97</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615428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a:extLst>
              <a:ext uri="{FF2B5EF4-FFF2-40B4-BE49-F238E27FC236}">
                <a16:creationId xmlns:a16="http://schemas.microsoft.com/office/drawing/2014/main" id="{B90083E9-65F8-8950-B138-F3BBC0EDD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4" name="Notes Placeholder 2">
            <a:extLst>
              <a:ext uri="{FF2B5EF4-FFF2-40B4-BE49-F238E27FC236}">
                <a16:creationId xmlns:a16="http://schemas.microsoft.com/office/drawing/2014/main" id="{92CABE00-300F-0607-8B22-668951E264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3955" name="Slide Number Placeholder 3">
            <a:extLst>
              <a:ext uri="{FF2B5EF4-FFF2-40B4-BE49-F238E27FC236}">
                <a16:creationId xmlns:a16="http://schemas.microsoft.com/office/drawing/2014/main" id="{C51CB31E-C437-8A1B-89C9-4A43347F6E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A6E2BB2-CAC7-7441-9288-9A92C6BA026C}" type="slidenum">
              <a:rPr lang="en-US" altLang="en-US" sz="1200" smtClean="0">
                <a:solidFill>
                  <a:srgbClr val="000000"/>
                </a:solidFill>
                <a:latin typeface="Calibri" panose="020F0502020204030204" pitchFamily="34" charset="0"/>
              </a:rPr>
              <a:pPr/>
              <a:t>98</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56329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a:extLst>
              <a:ext uri="{FF2B5EF4-FFF2-40B4-BE49-F238E27FC236}">
                <a16:creationId xmlns:a16="http://schemas.microsoft.com/office/drawing/2014/main" id="{21EEE192-88D3-0401-5D12-05CB92347B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4" name="Notes Placeholder 2">
            <a:extLst>
              <a:ext uri="{FF2B5EF4-FFF2-40B4-BE49-F238E27FC236}">
                <a16:creationId xmlns:a16="http://schemas.microsoft.com/office/drawing/2014/main" id="{B5DD19E2-0876-2434-1D86-136A1288F0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9075" name="Slide Number Placeholder 3">
            <a:extLst>
              <a:ext uri="{FF2B5EF4-FFF2-40B4-BE49-F238E27FC236}">
                <a16:creationId xmlns:a16="http://schemas.microsoft.com/office/drawing/2014/main" id="{7A5794CC-3511-4429-3A0B-57AACAD00E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25DAD3D-C9BF-874F-9C60-50B575EFA8A4}" type="slidenum">
              <a:rPr lang="en-US" altLang="en-US" sz="1200" smtClean="0">
                <a:solidFill>
                  <a:srgbClr val="000000"/>
                </a:solidFill>
                <a:latin typeface="Calibri" panose="020F0502020204030204" pitchFamily="34" charset="0"/>
              </a:rPr>
              <a:pPr/>
              <a:t>99</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014177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a:extLst>
              <a:ext uri="{FF2B5EF4-FFF2-40B4-BE49-F238E27FC236}">
                <a16:creationId xmlns:a16="http://schemas.microsoft.com/office/drawing/2014/main" id="{708C8E30-E6BD-A387-A2A7-A22F97102C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2" name="Notes Placeholder 2">
            <a:extLst>
              <a:ext uri="{FF2B5EF4-FFF2-40B4-BE49-F238E27FC236}">
                <a16:creationId xmlns:a16="http://schemas.microsoft.com/office/drawing/2014/main" id="{F11E65B4-A62B-F47E-DB43-D0B50F0883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1123" name="Slide Number Placeholder 3">
            <a:extLst>
              <a:ext uri="{FF2B5EF4-FFF2-40B4-BE49-F238E27FC236}">
                <a16:creationId xmlns:a16="http://schemas.microsoft.com/office/drawing/2014/main" id="{4F0397FD-A7D6-57C1-E29C-938FD1E318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8BABB8B-129A-A84D-8292-A4B62329DE2D}" type="slidenum">
              <a:rPr lang="en-US" altLang="en-US" sz="1200" smtClean="0">
                <a:solidFill>
                  <a:srgbClr val="000000"/>
                </a:solidFill>
                <a:latin typeface="Calibri" panose="020F0502020204030204" pitchFamily="34" charset="0"/>
              </a:rPr>
              <a:pPr/>
              <a:t>100</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62076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a:extLst>
              <a:ext uri="{FF2B5EF4-FFF2-40B4-BE49-F238E27FC236}">
                <a16:creationId xmlns:a16="http://schemas.microsoft.com/office/drawing/2014/main" id="{DE1AC782-12DB-A3F2-B3F5-4EC20D473E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0" name="Notes Placeholder 2">
            <a:extLst>
              <a:ext uri="{FF2B5EF4-FFF2-40B4-BE49-F238E27FC236}">
                <a16:creationId xmlns:a16="http://schemas.microsoft.com/office/drawing/2014/main" id="{112E1543-9E5E-CE21-2AB5-A954EE871E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3171" name="Slide Number Placeholder 3">
            <a:extLst>
              <a:ext uri="{FF2B5EF4-FFF2-40B4-BE49-F238E27FC236}">
                <a16:creationId xmlns:a16="http://schemas.microsoft.com/office/drawing/2014/main" id="{A0D3D99F-2A8D-2A13-95C3-78BA978550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7121D8F-85DA-594F-BF4B-5F136000FE18}" type="slidenum">
              <a:rPr lang="en-US" altLang="en-US" sz="1200" smtClean="0">
                <a:solidFill>
                  <a:srgbClr val="000000"/>
                </a:solidFill>
                <a:latin typeface="Calibri" panose="020F0502020204030204" pitchFamily="34" charset="0"/>
              </a:rPr>
              <a:pPr/>
              <a:t>101</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19616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a:extLst>
              <a:ext uri="{FF2B5EF4-FFF2-40B4-BE49-F238E27FC236}">
                <a16:creationId xmlns:a16="http://schemas.microsoft.com/office/drawing/2014/main" id="{88270851-2474-7E7A-F6A9-2513CCD795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8" name="Notes Placeholder 2">
            <a:extLst>
              <a:ext uri="{FF2B5EF4-FFF2-40B4-BE49-F238E27FC236}">
                <a16:creationId xmlns:a16="http://schemas.microsoft.com/office/drawing/2014/main" id="{CEDB705D-7BF6-E16C-1AD8-E88415F0ED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5219" name="Slide Number Placeholder 3">
            <a:extLst>
              <a:ext uri="{FF2B5EF4-FFF2-40B4-BE49-F238E27FC236}">
                <a16:creationId xmlns:a16="http://schemas.microsoft.com/office/drawing/2014/main" id="{9414E52A-6331-5AF9-02EB-5657D29EE9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2729584-3BAD-3E4B-B8ED-384A30A94E76}" type="slidenum">
              <a:rPr lang="en-US" altLang="en-US" sz="1200" smtClean="0">
                <a:solidFill>
                  <a:srgbClr val="000000"/>
                </a:solidFill>
                <a:latin typeface="Calibri" panose="020F0502020204030204" pitchFamily="34" charset="0"/>
              </a:rPr>
              <a:pPr/>
              <a:t>102</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23870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Slide Image Placeholder 1">
            <a:extLst>
              <a:ext uri="{FF2B5EF4-FFF2-40B4-BE49-F238E27FC236}">
                <a16:creationId xmlns:a16="http://schemas.microsoft.com/office/drawing/2014/main" id="{844D1DE5-1F99-4E43-F267-C1CAF52F5F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2" name="Notes Placeholder 2">
            <a:extLst>
              <a:ext uri="{FF2B5EF4-FFF2-40B4-BE49-F238E27FC236}">
                <a16:creationId xmlns:a16="http://schemas.microsoft.com/office/drawing/2014/main" id="{594B6A1D-9EE9-C2F9-E8B6-275CD75DD2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683" name="Slide Number Placeholder 3">
            <a:extLst>
              <a:ext uri="{FF2B5EF4-FFF2-40B4-BE49-F238E27FC236}">
                <a16:creationId xmlns:a16="http://schemas.microsoft.com/office/drawing/2014/main" id="{49651101-1CDB-6A82-ECD5-2A67687924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3353C67-FE6B-7B42-B3CB-F31D1FF3772D}" type="slidenum">
              <a:rPr lang="en-US" altLang="en-US" sz="1200" smtClean="0">
                <a:latin typeface="Calibri" panose="020F0502020204030204" pitchFamily="34" charset="0"/>
              </a:rPr>
              <a:pPr/>
              <a:t>52</a:t>
            </a:fld>
            <a:endParaRPr lang="en-US" altLang="en-US" sz="120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a:extLst>
              <a:ext uri="{FF2B5EF4-FFF2-40B4-BE49-F238E27FC236}">
                <a16:creationId xmlns:a16="http://schemas.microsoft.com/office/drawing/2014/main" id="{DD3417EA-CE6F-BC33-7049-3BD25ABB8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6" name="Notes Placeholder 2">
            <a:extLst>
              <a:ext uri="{FF2B5EF4-FFF2-40B4-BE49-F238E27FC236}">
                <a16:creationId xmlns:a16="http://schemas.microsoft.com/office/drawing/2014/main" id="{399F7033-DDC2-D543-71C8-DBC849BCF2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7267" name="Slide Number Placeholder 3">
            <a:extLst>
              <a:ext uri="{FF2B5EF4-FFF2-40B4-BE49-F238E27FC236}">
                <a16:creationId xmlns:a16="http://schemas.microsoft.com/office/drawing/2014/main" id="{2B2DFEF3-8B2B-9307-39E5-9432C99BC9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428CDC-C54A-DE4C-B9F4-0ED292935DEA}" type="slidenum">
              <a:rPr lang="en-US" altLang="en-US" sz="1200" smtClean="0">
                <a:solidFill>
                  <a:srgbClr val="000000"/>
                </a:solidFill>
                <a:latin typeface="Calibri" panose="020F0502020204030204" pitchFamily="34" charset="0"/>
              </a:rPr>
              <a:pPr/>
              <a:t>103</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865417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a:extLst>
              <a:ext uri="{FF2B5EF4-FFF2-40B4-BE49-F238E27FC236}">
                <a16:creationId xmlns:a16="http://schemas.microsoft.com/office/drawing/2014/main" id="{897529AA-E94E-84B7-A05C-AE8D3A9DF1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8" name="Notes Placeholder 2">
            <a:extLst>
              <a:ext uri="{FF2B5EF4-FFF2-40B4-BE49-F238E27FC236}">
                <a16:creationId xmlns:a16="http://schemas.microsoft.com/office/drawing/2014/main" id="{9FC0E7F3-C149-20F9-4CD5-D71C192C79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0339" name="Slide Number Placeholder 3">
            <a:extLst>
              <a:ext uri="{FF2B5EF4-FFF2-40B4-BE49-F238E27FC236}">
                <a16:creationId xmlns:a16="http://schemas.microsoft.com/office/drawing/2014/main" id="{079F1004-A885-7B38-918C-B7AAF18502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113ED14-8C1C-9A4F-B954-A71CDEFAB7BA}" type="slidenum">
              <a:rPr lang="en-US" altLang="en-US" sz="1200" smtClean="0">
                <a:solidFill>
                  <a:srgbClr val="000000"/>
                </a:solidFill>
                <a:latin typeface="Calibri" panose="020F0502020204030204" pitchFamily="34" charset="0"/>
              </a:rPr>
              <a:pPr/>
              <a:t>104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040027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a:extLst>
              <a:ext uri="{FF2B5EF4-FFF2-40B4-BE49-F238E27FC236}">
                <a16:creationId xmlns:a16="http://schemas.microsoft.com/office/drawing/2014/main" id="{61AFCC5F-3AC0-6DEF-E924-B94C5F7E06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6" name="Notes Placeholder 2">
            <a:extLst>
              <a:ext uri="{FF2B5EF4-FFF2-40B4-BE49-F238E27FC236}">
                <a16:creationId xmlns:a16="http://schemas.microsoft.com/office/drawing/2014/main" id="{49157F77-8832-0DE8-27FE-AC4FBDBA98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2387" name="Slide Number Placeholder 3">
            <a:extLst>
              <a:ext uri="{FF2B5EF4-FFF2-40B4-BE49-F238E27FC236}">
                <a16:creationId xmlns:a16="http://schemas.microsoft.com/office/drawing/2014/main" id="{9656524E-4AE0-DD80-A31B-0D349EDAE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08D9A9-6BE6-544A-B3DE-CB0D28AE972E}" type="slidenum">
              <a:rPr lang="en-US" altLang="en-US" sz="1200" smtClean="0">
                <a:solidFill>
                  <a:srgbClr val="000000"/>
                </a:solidFill>
                <a:latin typeface="Calibri" panose="020F0502020204030204" pitchFamily="34" charset="0"/>
              </a:rPr>
              <a:pPr/>
              <a:t>105</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591149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a:extLst>
              <a:ext uri="{FF2B5EF4-FFF2-40B4-BE49-F238E27FC236}">
                <a16:creationId xmlns:a16="http://schemas.microsoft.com/office/drawing/2014/main" id="{E84BAF40-1BB1-85C1-FF4F-CCA953BEC5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6" name="Notes Placeholder 2">
            <a:extLst>
              <a:ext uri="{FF2B5EF4-FFF2-40B4-BE49-F238E27FC236}">
                <a16:creationId xmlns:a16="http://schemas.microsoft.com/office/drawing/2014/main" id="{DDD93A75-5A7E-F488-1667-F410FFC59A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7747" name="Slide Number Placeholder 3">
            <a:extLst>
              <a:ext uri="{FF2B5EF4-FFF2-40B4-BE49-F238E27FC236}">
                <a16:creationId xmlns:a16="http://schemas.microsoft.com/office/drawing/2014/main" id="{CF591441-B162-6B81-C2CC-D6BFF01661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6CDE625-20D6-134B-BD24-AB6276E39720}" type="slidenum">
              <a:rPr lang="en-US" altLang="en-US" sz="1200" smtClean="0">
                <a:latin typeface="Calibri" panose="020F0502020204030204" pitchFamily="34" charset="0"/>
              </a:rPr>
              <a:pPr/>
              <a:t>106</a:t>
            </a:fld>
            <a:endParaRPr lang="en-US" altLang="en-US" sz="1200">
              <a:latin typeface="Calibri" panose="020F0502020204030204" pitchFamily="34" charset="0"/>
            </a:endParaRPr>
          </a:p>
        </p:txBody>
      </p:sp>
    </p:spTree>
    <p:extLst>
      <p:ext uri="{BB962C8B-B14F-4D97-AF65-F5344CB8AC3E}">
        <p14:creationId xmlns:p14="http://schemas.microsoft.com/office/powerpoint/2010/main" val="832689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a:extLst>
              <a:ext uri="{FF2B5EF4-FFF2-40B4-BE49-F238E27FC236}">
                <a16:creationId xmlns:a16="http://schemas.microsoft.com/office/drawing/2014/main" id="{17C301A6-B73F-E4FB-9E34-3A0146B39D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0" name="Notes Placeholder 2">
            <a:extLst>
              <a:ext uri="{FF2B5EF4-FFF2-40B4-BE49-F238E27FC236}">
                <a16:creationId xmlns:a16="http://schemas.microsoft.com/office/drawing/2014/main" id="{22377CE6-B887-98DA-822A-BECB8E3ACB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3891" name="Slide Number Placeholder 3">
            <a:extLst>
              <a:ext uri="{FF2B5EF4-FFF2-40B4-BE49-F238E27FC236}">
                <a16:creationId xmlns:a16="http://schemas.microsoft.com/office/drawing/2014/main" id="{3911F6AD-D452-6DDC-7B09-0185333929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9331A0-6555-9D41-B95F-7A9EE7DB17B1}" type="slidenum">
              <a:rPr lang="en-US" altLang="en-US" sz="1200" smtClean="0">
                <a:latin typeface="Calibri" panose="020F0502020204030204" pitchFamily="34" charset="0"/>
              </a:rPr>
              <a:pPr/>
              <a:t>108</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62051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Image Placeholder 1">
            <a:extLst>
              <a:ext uri="{FF2B5EF4-FFF2-40B4-BE49-F238E27FC236}">
                <a16:creationId xmlns:a16="http://schemas.microsoft.com/office/drawing/2014/main" id="{D7A2E327-8B93-DAD8-44A1-74EAD1DD6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8" name="Notes Placeholder 2">
            <a:extLst>
              <a:ext uri="{FF2B5EF4-FFF2-40B4-BE49-F238E27FC236}">
                <a16:creationId xmlns:a16="http://schemas.microsoft.com/office/drawing/2014/main" id="{15B6B10C-0C67-4E4C-8169-9DE5DD8A9E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5939" name="Slide Number Placeholder 3">
            <a:extLst>
              <a:ext uri="{FF2B5EF4-FFF2-40B4-BE49-F238E27FC236}">
                <a16:creationId xmlns:a16="http://schemas.microsoft.com/office/drawing/2014/main" id="{63A04886-9D92-2C5C-DE1B-D219A9FFCA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03BE0B7-79F0-8B42-9FDE-552464B48152}" type="slidenum">
              <a:rPr lang="en-US" altLang="en-US" sz="1200" smtClean="0">
                <a:latin typeface="Calibri" panose="020F0502020204030204" pitchFamily="34" charset="0"/>
              </a:rPr>
              <a:pPr/>
              <a:t>109</a:t>
            </a:fld>
            <a:endParaRPr lang="en-US" altLang="en-US" sz="1200">
              <a:latin typeface="Calibri" panose="020F0502020204030204" pitchFamily="34" charset="0"/>
            </a:endParaRPr>
          </a:p>
        </p:txBody>
      </p:sp>
    </p:spTree>
    <p:extLst>
      <p:ext uri="{BB962C8B-B14F-4D97-AF65-F5344CB8AC3E}">
        <p14:creationId xmlns:p14="http://schemas.microsoft.com/office/powerpoint/2010/main" val="4249377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Image Placeholder 1">
            <a:extLst>
              <a:ext uri="{FF2B5EF4-FFF2-40B4-BE49-F238E27FC236}">
                <a16:creationId xmlns:a16="http://schemas.microsoft.com/office/drawing/2014/main" id="{E553285A-EE68-DCA8-9A8C-7163E77D7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4" name="Notes Placeholder 2">
            <a:extLst>
              <a:ext uri="{FF2B5EF4-FFF2-40B4-BE49-F238E27FC236}">
                <a16:creationId xmlns:a16="http://schemas.microsoft.com/office/drawing/2014/main" id="{D8157E2E-0530-EBAD-91A2-0EF3BEA55F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0035" name="Slide Number Placeholder 3">
            <a:extLst>
              <a:ext uri="{FF2B5EF4-FFF2-40B4-BE49-F238E27FC236}">
                <a16:creationId xmlns:a16="http://schemas.microsoft.com/office/drawing/2014/main" id="{AADF66C9-8696-2318-1038-1CDC99BB48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B38F54-51F8-5C46-891C-85168D11ACB7}" type="slidenum">
              <a:rPr lang="en-US" altLang="en-US" sz="1200" smtClean="0">
                <a:latin typeface="Calibri" panose="020F0502020204030204" pitchFamily="34" charset="0"/>
              </a:rPr>
              <a:pPr/>
              <a:t>110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82828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a:extLst>
              <a:ext uri="{FF2B5EF4-FFF2-40B4-BE49-F238E27FC236}">
                <a16:creationId xmlns:a16="http://schemas.microsoft.com/office/drawing/2014/main" id="{0413E514-C17B-B274-FE1E-AE47BBE860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2" name="Notes Placeholder 2">
            <a:extLst>
              <a:ext uri="{FF2B5EF4-FFF2-40B4-BE49-F238E27FC236}">
                <a16:creationId xmlns:a16="http://schemas.microsoft.com/office/drawing/2014/main" id="{18DBD885-0DE7-705F-800F-E20347B93F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2083" name="Slide Number Placeholder 3">
            <a:extLst>
              <a:ext uri="{FF2B5EF4-FFF2-40B4-BE49-F238E27FC236}">
                <a16:creationId xmlns:a16="http://schemas.microsoft.com/office/drawing/2014/main" id="{C7EE6E98-AF5B-14C6-4086-57FF6F4F08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6A6FCA4-072A-B74C-94A8-77C50EB60450}" type="slidenum">
              <a:rPr lang="en-US" altLang="en-US" sz="1200" smtClean="0">
                <a:latin typeface="Calibri" panose="020F0502020204030204" pitchFamily="34" charset="0"/>
              </a:rPr>
              <a:pPr/>
              <a:t>111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55307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a:extLst>
              <a:ext uri="{FF2B5EF4-FFF2-40B4-BE49-F238E27FC236}">
                <a16:creationId xmlns:a16="http://schemas.microsoft.com/office/drawing/2014/main" id="{997A0BDB-6178-32EB-DC8C-F5AAC77C76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4" name="Notes Placeholder 2">
            <a:extLst>
              <a:ext uri="{FF2B5EF4-FFF2-40B4-BE49-F238E27FC236}">
                <a16:creationId xmlns:a16="http://schemas.microsoft.com/office/drawing/2014/main" id="{DF2602DB-1C2C-4FC6-B07C-B802177707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3715" name="Slide Number Placeholder 3">
            <a:extLst>
              <a:ext uri="{FF2B5EF4-FFF2-40B4-BE49-F238E27FC236}">
                <a16:creationId xmlns:a16="http://schemas.microsoft.com/office/drawing/2014/main" id="{974DBD0D-D8AB-E098-8FD1-86689BCAB3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AEAED4-C685-DF42-A458-113A1FCD03CC}" type="slidenum">
              <a:rPr lang="en-US" altLang="en-US" sz="1200" smtClean="0">
                <a:solidFill>
                  <a:srgbClr val="000000"/>
                </a:solidFill>
                <a:latin typeface="Calibri" panose="020F0502020204030204" pitchFamily="34" charset="0"/>
              </a:rPr>
              <a:pPr/>
              <a:t>125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a:extLst>
              <a:ext uri="{FF2B5EF4-FFF2-40B4-BE49-F238E27FC236}">
                <a16:creationId xmlns:a16="http://schemas.microsoft.com/office/drawing/2014/main" id="{B1C72AC5-DF99-D0BA-6F4D-C5BE3F955A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2" name="Notes Placeholder 2">
            <a:extLst>
              <a:ext uri="{FF2B5EF4-FFF2-40B4-BE49-F238E27FC236}">
                <a16:creationId xmlns:a16="http://schemas.microsoft.com/office/drawing/2014/main" id="{0E51463A-91CB-7E24-A296-97A74BD111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763" name="Slide Number Placeholder 3">
            <a:extLst>
              <a:ext uri="{FF2B5EF4-FFF2-40B4-BE49-F238E27FC236}">
                <a16:creationId xmlns:a16="http://schemas.microsoft.com/office/drawing/2014/main" id="{913273A6-9F18-220B-96B2-2542D48C0F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38920AD-4C71-3245-A95B-B5034A533EAB}" type="slidenum">
              <a:rPr lang="en-US" altLang="en-US" sz="1200" smtClean="0">
                <a:solidFill>
                  <a:srgbClr val="000000"/>
                </a:solidFill>
                <a:latin typeface="Calibri" panose="020F0502020204030204" pitchFamily="34" charset="0"/>
              </a:rPr>
              <a:pPr/>
              <a:t>126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Slide Image Placeholder 1">
            <a:extLst>
              <a:ext uri="{FF2B5EF4-FFF2-40B4-BE49-F238E27FC236}">
                <a16:creationId xmlns:a16="http://schemas.microsoft.com/office/drawing/2014/main" id="{10ABAC02-0310-66EB-845E-36E8A19F8A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0" name="Notes Placeholder 2">
            <a:extLst>
              <a:ext uri="{FF2B5EF4-FFF2-40B4-BE49-F238E27FC236}">
                <a16:creationId xmlns:a16="http://schemas.microsoft.com/office/drawing/2014/main" id="{908C46D1-190C-2463-1D0C-2BAB34EFCA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9731" name="Slide Number Placeholder 3">
            <a:extLst>
              <a:ext uri="{FF2B5EF4-FFF2-40B4-BE49-F238E27FC236}">
                <a16:creationId xmlns:a16="http://schemas.microsoft.com/office/drawing/2014/main" id="{AF4231D0-8067-CEB3-24EC-33537E7387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A44620-E828-DD43-910C-3526BD82C439}" type="slidenum">
              <a:rPr lang="en-US" altLang="en-US" sz="1200" smtClean="0">
                <a:latin typeface="Calibri" panose="020F0502020204030204" pitchFamily="34" charset="0"/>
              </a:rPr>
              <a:pPr/>
              <a:t>53</a:t>
            </a:fld>
            <a:endParaRPr lang="en-US" altLang="en-US" sz="1200">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a:extLst>
              <a:ext uri="{FF2B5EF4-FFF2-40B4-BE49-F238E27FC236}">
                <a16:creationId xmlns:a16="http://schemas.microsoft.com/office/drawing/2014/main" id="{C712F0A2-3739-6312-2F5B-35CAFD1106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0" name="Notes Placeholder 2">
            <a:extLst>
              <a:ext uri="{FF2B5EF4-FFF2-40B4-BE49-F238E27FC236}">
                <a16:creationId xmlns:a16="http://schemas.microsoft.com/office/drawing/2014/main" id="{EFAF86A6-F8A8-CF40-BB22-1D1F7815C0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7811" name="Slide Number Placeholder 3">
            <a:extLst>
              <a:ext uri="{FF2B5EF4-FFF2-40B4-BE49-F238E27FC236}">
                <a16:creationId xmlns:a16="http://schemas.microsoft.com/office/drawing/2014/main" id="{B7773DCD-20D6-0A29-CF27-6AEA407D4B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3AF1042-72EB-054D-87F0-C550A1A50FE9}" type="slidenum">
              <a:rPr lang="en-US" altLang="en-US" sz="1200" smtClean="0">
                <a:solidFill>
                  <a:srgbClr val="000000"/>
                </a:solidFill>
                <a:latin typeface="Calibri" panose="020F0502020204030204" pitchFamily="34" charset="0"/>
              </a:rPr>
              <a:pPr/>
              <a:t>127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a:extLst>
              <a:ext uri="{FF2B5EF4-FFF2-40B4-BE49-F238E27FC236}">
                <a16:creationId xmlns:a16="http://schemas.microsoft.com/office/drawing/2014/main" id="{9EFC4218-7401-7780-D22C-8E3829DE1E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8" name="Notes Placeholder 2">
            <a:extLst>
              <a:ext uri="{FF2B5EF4-FFF2-40B4-BE49-F238E27FC236}">
                <a16:creationId xmlns:a16="http://schemas.microsoft.com/office/drawing/2014/main" id="{0079A8DC-6167-659F-5F84-60835D146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9859" name="Slide Number Placeholder 3">
            <a:extLst>
              <a:ext uri="{FF2B5EF4-FFF2-40B4-BE49-F238E27FC236}">
                <a16:creationId xmlns:a16="http://schemas.microsoft.com/office/drawing/2014/main" id="{DF09D3CB-B00A-656E-4C8C-7DC8A65E84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FB45F4E-D878-6849-9091-8BC51E8791A8}" type="slidenum">
              <a:rPr lang="en-US" altLang="en-US" sz="1200" smtClean="0">
                <a:solidFill>
                  <a:srgbClr val="000000"/>
                </a:solidFill>
                <a:latin typeface="Calibri" panose="020F0502020204030204" pitchFamily="34" charset="0"/>
              </a:rPr>
              <a:pPr/>
              <a:t>128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a:extLst>
              <a:ext uri="{FF2B5EF4-FFF2-40B4-BE49-F238E27FC236}">
                <a16:creationId xmlns:a16="http://schemas.microsoft.com/office/drawing/2014/main" id="{9EC603C2-E3BF-FEEE-6055-B67C5D218F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6" name="Notes Placeholder 2">
            <a:extLst>
              <a:ext uri="{FF2B5EF4-FFF2-40B4-BE49-F238E27FC236}">
                <a16:creationId xmlns:a16="http://schemas.microsoft.com/office/drawing/2014/main" id="{37BFF7FF-BE3F-9507-6121-FE5396CE6E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1907" name="Slide Number Placeholder 3">
            <a:extLst>
              <a:ext uri="{FF2B5EF4-FFF2-40B4-BE49-F238E27FC236}">
                <a16:creationId xmlns:a16="http://schemas.microsoft.com/office/drawing/2014/main" id="{4E2D0F6E-DC80-4475-B7EB-9778678107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6CE10D9-9765-D349-8232-9BAE7523AD00}" type="slidenum">
              <a:rPr lang="en-US" altLang="en-US" sz="1200" smtClean="0">
                <a:solidFill>
                  <a:srgbClr val="000000"/>
                </a:solidFill>
                <a:latin typeface="Calibri" panose="020F0502020204030204" pitchFamily="34" charset="0"/>
              </a:rPr>
              <a:pPr/>
              <a:t>129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a:extLst>
              <a:ext uri="{FF2B5EF4-FFF2-40B4-BE49-F238E27FC236}">
                <a16:creationId xmlns:a16="http://schemas.microsoft.com/office/drawing/2014/main" id="{B90083E9-65F8-8950-B138-F3BBC0EDD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4" name="Notes Placeholder 2">
            <a:extLst>
              <a:ext uri="{FF2B5EF4-FFF2-40B4-BE49-F238E27FC236}">
                <a16:creationId xmlns:a16="http://schemas.microsoft.com/office/drawing/2014/main" id="{92CABE00-300F-0607-8B22-668951E264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3955" name="Slide Number Placeholder 3">
            <a:extLst>
              <a:ext uri="{FF2B5EF4-FFF2-40B4-BE49-F238E27FC236}">
                <a16:creationId xmlns:a16="http://schemas.microsoft.com/office/drawing/2014/main" id="{C51CB31E-C437-8A1B-89C9-4A43347F6E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A6E2BB2-CAC7-7441-9288-9A92C6BA026C}" type="slidenum">
              <a:rPr lang="en-US" altLang="en-US" sz="1200" smtClean="0">
                <a:solidFill>
                  <a:srgbClr val="000000"/>
                </a:solidFill>
                <a:latin typeface="Calibri" panose="020F0502020204030204" pitchFamily="34" charset="0"/>
              </a:rPr>
              <a:pPr/>
              <a:t>130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a:extLst>
              <a:ext uri="{FF2B5EF4-FFF2-40B4-BE49-F238E27FC236}">
                <a16:creationId xmlns:a16="http://schemas.microsoft.com/office/drawing/2014/main" id="{3EEB7659-E8ED-47EE-8C0E-1D0950FF99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2" name="Notes Placeholder 2">
            <a:extLst>
              <a:ext uri="{FF2B5EF4-FFF2-40B4-BE49-F238E27FC236}">
                <a16:creationId xmlns:a16="http://schemas.microsoft.com/office/drawing/2014/main" id="{71817D64-F443-FAD6-55FE-C01E28420B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03" name="Slide Number Placeholder 3">
            <a:extLst>
              <a:ext uri="{FF2B5EF4-FFF2-40B4-BE49-F238E27FC236}">
                <a16:creationId xmlns:a16="http://schemas.microsoft.com/office/drawing/2014/main" id="{C7FB0F18-95F7-71ED-C0FB-5382CD3AC3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172BBE0-FB6A-A941-8674-A8631F1884EB}" type="slidenum">
              <a:rPr lang="en-US" altLang="en-US" sz="1200" smtClean="0">
                <a:solidFill>
                  <a:srgbClr val="000000"/>
                </a:solidFill>
                <a:latin typeface="Calibri" panose="020F0502020204030204" pitchFamily="34" charset="0"/>
              </a:rPr>
              <a:pPr/>
              <a:t>131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a:extLst>
              <a:ext uri="{FF2B5EF4-FFF2-40B4-BE49-F238E27FC236}">
                <a16:creationId xmlns:a16="http://schemas.microsoft.com/office/drawing/2014/main" id="{21EEE192-88D3-0401-5D12-05CB92347B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4" name="Notes Placeholder 2">
            <a:extLst>
              <a:ext uri="{FF2B5EF4-FFF2-40B4-BE49-F238E27FC236}">
                <a16:creationId xmlns:a16="http://schemas.microsoft.com/office/drawing/2014/main" id="{B5DD19E2-0876-2434-1D86-136A1288F0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9075" name="Slide Number Placeholder 3">
            <a:extLst>
              <a:ext uri="{FF2B5EF4-FFF2-40B4-BE49-F238E27FC236}">
                <a16:creationId xmlns:a16="http://schemas.microsoft.com/office/drawing/2014/main" id="{7A5794CC-3511-4429-3A0B-57AACAD00E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25DAD3D-C9BF-874F-9C60-50B575EFA8A4}" type="slidenum">
              <a:rPr lang="en-US" altLang="en-US" sz="1200" smtClean="0">
                <a:solidFill>
                  <a:srgbClr val="000000"/>
                </a:solidFill>
                <a:latin typeface="Calibri" panose="020F0502020204030204" pitchFamily="34" charset="0"/>
              </a:rPr>
              <a:pPr/>
              <a:t>133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a:extLst>
              <a:ext uri="{FF2B5EF4-FFF2-40B4-BE49-F238E27FC236}">
                <a16:creationId xmlns:a16="http://schemas.microsoft.com/office/drawing/2014/main" id="{708C8E30-E6BD-A387-A2A7-A22F97102C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2" name="Notes Placeholder 2">
            <a:extLst>
              <a:ext uri="{FF2B5EF4-FFF2-40B4-BE49-F238E27FC236}">
                <a16:creationId xmlns:a16="http://schemas.microsoft.com/office/drawing/2014/main" id="{F11E65B4-A62B-F47E-DB43-D0B50F0883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1123" name="Slide Number Placeholder 3">
            <a:extLst>
              <a:ext uri="{FF2B5EF4-FFF2-40B4-BE49-F238E27FC236}">
                <a16:creationId xmlns:a16="http://schemas.microsoft.com/office/drawing/2014/main" id="{4F0397FD-A7D6-57C1-E29C-938FD1E318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8BABB8B-129A-A84D-8292-A4B62329DE2D}" type="slidenum">
              <a:rPr lang="en-US" altLang="en-US" sz="1200" smtClean="0">
                <a:solidFill>
                  <a:srgbClr val="000000"/>
                </a:solidFill>
                <a:latin typeface="Calibri" panose="020F0502020204030204" pitchFamily="34" charset="0"/>
              </a:rPr>
              <a:pPr/>
              <a:t>134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a:extLst>
              <a:ext uri="{FF2B5EF4-FFF2-40B4-BE49-F238E27FC236}">
                <a16:creationId xmlns:a16="http://schemas.microsoft.com/office/drawing/2014/main" id="{DE1AC782-12DB-A3F2-B3F5-4EC20D473E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0" name="Notes Placeholder 2">
            <a:extLst>
              <a:ext uri="{FF2B5EF4-FFF2-40B4-BE49-F238E27FC236}">
                <a16:creationId xmlns:a16="http://schemas.microsoft.com/office/drawing/2014/main" id="{112E1543-9E5E-CE21-2AB5-A954EE871E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3171" name="Slide Number Placeholder 3">
            <a:extLst>
              <a:ext uri="{FF2B5EF4-FFF2-40B4-BE49-F238E27FC236}">
                <a16:creationId xmlns:a16="http://schemas.microsoft.com/office/drawing/2014/main" id="{A0D3D99F-2A8D-2A13-95C3-78BA978550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7121D8F-85DA-594F-BF4B-5F136000FE18}" type="slidenum">
              <a:rPr lang="en-US" altLang="en-US" sz="1200" smtClean="0">
                <a:solidFill>
                  <a:srgbClr val="000000"/>
                </a:solidFill>
                <a:latin typeface="Calibri" panose="020F0502020204030204" pitchFamily="34" charset="0"/>
              </a:rPr>
              <a:pPr/>
              <a:t>135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a:extLst>
              <a:ext uri="{FF2B5EF4-FFF2-40B4-BE49-F238E27FC236}">
                <a16:creationId xmlns:a16="http://schemas.microsoft.com/office/drawing/2014/main" id="{88270851-2474-7E7A-F6A9-2513CCD795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8" name="Notes Placeholder 2">
            <a:extLst>
              <a:ext uri="{FF2B5EF4-FFF2-40B4-BE49-F238E27FC236}">
                <a16:creationId xmlns:a16="http://schemas.microsoft.com/office/drawing/2014/main" id="{CEDB705D-7BF6-E16C-1AD8-E88415F0ED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5219" name="Slide Number Placeholder 3">
            <a:extLst>
              <a:ext uri="{FF2B5EF4-FFF2-40B4-BE49-F238E27FC236}">
                <a16:creationId xmlns:a16="http://schemas.microsoft.com/office/drawing/2014/main" id="{9414E52A-6331-5AF9-02EB-5657D29EE9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2729584-3BAD-3E4B-B8ED-384A30A94E76}" type="slidenum">
              <a:rPr lang="en-US" altLang="en-US" sz="1200" smtClean="0">
                <a:solidFill>
                  <a:srgbClr val="000000"/>
                </a:solidFill>
                <a:latin typeface="Calibri" panose="020F0502020204030204" pitchFamily="34" charset="0"/>
              </a:rPr>
              <a:pPr/>
              <a:t>136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a:extLst>
              <a:ext uri="{FF2B5EF4-FFF2-40B4-BE49-F238E27FC236}">
                <a16:creationId xmlns:a16="http://schemas.microsoft.com/office/drawing/2014/main" id="{DD3417EA-CE6F-BC33-7049-3BD25ABB8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6" name="Notes Placeholder 2">
            <a:extLst>
              <a:ext uri="{FF2B5EF4-FFF2-40B4-BE49-F238E27FC236}">
                <a16:creationId xmlns:a16="http://schemas.microsoft.com/office/drawing/2014/main" id="{399F7033-DDC2-D543-71C8-DBC849BCF2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7267" name="Slide Number Placeholder 3">
            <a:extLst>
              <a:ext uri="{FF2B5EF4-FFF2-40B4-BE49-F238E27FC236}">
                <a16:creationId xmlns:a16="http://schemas.microsoft.com/office/drawing/2014/main" id="{2B2DFEF3-8B2B-9307-39E5-9432C99BC9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428CDC-C54A-DE4C-B9F4-0ED292935DEA}" type="slidenum">
              <a:rPr lang="en-US" altLang="en-US" sz="1200" smtClean="0">
                <a:solidFill>
                  <a:srgbClr val="000000"/>
                </a:solidFill>
                <a:latin typeface="Calibri" panose="020F0502020204030204" pitchFamily="34" charset="0"/>
              </a:rPr>
              <a:pPr/>
              <a:t>137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Image Placeholder 1">
            <a:extLst>
              <a:ext uri="{FF2B5EF4-FFF2-40B4-BE49-F238E27FC236}">
                <a16:creationId xmlns:a16="http://schemas.microsoft.com/office/drawing/2014/main" id="{96E4BD1B-3BA7-0299-1F62-D5704EA3D9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2" name="Notes Placeholder 2">
            <a:extLst>
              <a:ext uri="{FF2B5EF4-FFF2-40B4-BE49-F238E27FC236}">
                <a16:creationId xmlns:a16="http://schemas.microsoft.com/office/drawing/2014/main" id="{264610DD-C1FA-5B3F-7352-AB533CF004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2803" name="Slide Number Placeholder 3">
            <a:extLst>
              <a:ext uri="{FF2B5EF4-FFF2-40B4-BE49-F238E27FC236}">
                <a16:creationId xmlns:a16="http://schemas.microsoft.com/office/drawing/2014/main" id="{375C8BED-E3A6-3745-9221-735B6869AA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CE3D30E-5DEE-694E-8C16-48D93958835E}" type="slidenum">
              <a:rPr lang="en-US" altLang="en-US" sz="1200" smtClean="0">
                <a:latin typeface="Calibri" panose="020F0502020204030204" pitchFamily="34" charset="0"/>
              </a:rPr>
              <a:pPr/>
              <a:t>55</a:t>
            </a:fld>
            <a:endParaRPr lang="en-US" altLang="en-US" sz="1200">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a:extLst>
              <a:ext uri="{FF2B5EF4-FFF2-40B4-BE49-F238E27FC236}">
                <a16:creationId xmlns:a16="http://schemas.microsoft.com/office/drawing/2014/main" id="{897529AA-E94E-84B7-A05C-AE8D3A9DF1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8" name="Notes Placeholder 2">
            <a:extLst>
              <a:ext uri="{FF2B5EF4-FFF2-40B4-BE49-F238E27FC236}">
                <a16:creationId xmlns:a16="http://schemas.microsoft.com/office/drawing/2014/main" id="{9FC0E7F3-C149-20F9-4CD5-D71C192C79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0339" name="Slide Number Placeholder 3">
            <a:extLst>
              <a:ext uri="{FF2B5EF4-FFF2-40B4-BE49-F238E27FC236}">
                <a16:creationId xmlns:a16="http://schemas.microsoft.com/office/drawing/2014/main" id="{079F1004-A885-7B38-918C-B7AAF18502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113ED14-8C1C-9A4F-B954-A71CDEFAB7BA}" type="slidenum">
              <a:rPr lang="en-US" altLang="en-US" sz="1200" smtClean="0">
                <a:solidFill>
                  <a:srgbClr val="000000"/>
                </a:solidFill>
                <a:latin typeface="Calibri" panose="020F0502020204030204" pitchFamily="34" charset="0"/>
              </a:rPr>
              <a:pPr/>
              <a:t>139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a:extLst>
              <a:ext uri="{FF2B5EF4-FFF2-40B4-BE49-F238E27FC236}">
                <a16:creationId xmlns:a16="http://schemas.microsoft.com/office/drawing/2014/main" id="{61AFCC5F-3AC0-6DEF-E924-B94C5F7E06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6" name="Notes Placeholder 2">
            <a:extLst>
              <a:ext uri="{FF2B5EF4-FFF2-40B4-BE49-F238E27FC236}">
                <a16:creationId xmlns:a16="http://schemas.microsoft.com/office/drawing/2014/main" id="{49157F77-8832-0DE8-27FE-AC4FBDBA98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2387" name="Slide Number Placeholder 3">
            <a:extLst>
              <a:ext uri="{FF2B5EF4-FFF2-40B4-BE49-F238E27FC236}">
                <a16:creationId xmlns:a16="http://schemas.microsoft.com/office/drawing/2014/main" id="{9656524E-4AE0-DD80-A31B-0D349EDAE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08D9A9-6BE6-544A-B3DE-CB0D28AE972E}" type="slidenum">
              <a:rPr lang="en-US" altLang="en-US" sz="1200" smtClean="0">
                <a:solidFill>
                  <a:srgbClr val="000000"/>
                </a:solidFill>
                <a:latin typeface="Calibri" panose="020F0502020204030204" pitchFamily="34" charset="0"/>
              </a:rPr>
              <a:pPr/>
              <a:t>140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a:extLst>
              <a:ext uri="{FF2B5EF4-FFF2-40B4-BE49-F238E27FC236}">
                <a16:creationId xmlns:a16="http://schemas.microsoft.com/office/drawing/2014/main" id="{597608F0-EB9F-0C10-6EA0-B5A449003D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4" name="Notes Placeholder 2">
            <a:extLst>
              <a:ext uri="{FF2B5EF4-FFF2-40B4-BE49-F238E27FC236}">
                <a16:creationId xmlns:a16="http://schemas.microsoft.com/office/drawing/2014/main" id="{BE083F02-3DFB-6528-AF1D-7EC5F36FA2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4435" name="Slide Number Placeholder 3">
            <a:extLst>
              <a:ext uri="{FF2B5EF4-FFF2-40B4-BE49-F238E27FC236}">
                <a16:creationId xmlns:a16="http://schemas.microsoft.com/office/drawing/2014/main" id="{ADDCCB5E-E7B2-8427-AC42-132B84F1EF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DE702F3-378B-B74C-8C19-33C587541C30}" type="slidenum">
              <a:rPr lang="en-US" altLang="en-US" sz="1200" smtClean="0">
                <a:solidFill>
                  <a:srgbClr val="000000"/>
                </a:solidFill>
                <a:latin typeface="Calibri" panose="020F0502020204030204" pitchFamily="34" charset="0"/>
              </a:rPr>
              <a:pPr/>
              <a:t>141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a:extLst>
              <a:ext uri="{FF2B5EF4-FFF2-40B4-BE49-F238E27FC236}">
                <a16:creationId xmlns:a16="http://schemas.microsoft.com/office/drawing/2014/main" id="{E738D548-040E-4ABA-E4BB-1E1D21D5B7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6" name="Notes Placeholder 2">
            <a:extLst>
              <a:ext uri="{FF2B5EF4-FFF2-40B4-BE49-F238E27FC236}">
                <a16:creationId xmlns:a16="http://schemas.microsoft.com/office/drawing/2014/main" id="{0A118B56-92C9-F225-1893-01D2BDD44B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7507" name="Slide Number Placeholder 3">
            <a:extLst>
              <a:ext uri="{FF2B5EF4-FFF2-40B4-BE49-F238E27FC236}">
                <a16:creationId xmlns:a16="http://schemas.microsoft.com/office/drawing/2014/main" id="{E8FD4C6E-924E-2437-4F49-033FAA6AB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6765F0D-D277-4C4B-8CD8-ECAA2B83BD7D}" type="slidenum">
              <a:rPr lang="en-US" altLang="en-US" sz="1200" smtClean="0">
                <a:solidFill>
                  <a:srgbClr val="000000"/>
                </a:solidFill>
                <a:latin typeface="Calibri" panose="020F0502020204030204" pitchFamily="34" charset="0"/>
              </a:rPr>
              <a:pPr/>
              <a:t>143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a:extLst>
              <a:ext uri="{FF2B5EF4-FFF2-40B4-BE49-F238E27FC236}">
                <a16:creationId xmlns:a16="http://schemas.microsoft.com/office/drawing/2014/main" id="{77A8EB82-0F40-A3FD-150A-0438EBE3B2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4" name="Notes Placeholder 2">
            <a:extLst>
              <a:ext uri="{FF2B5EF4-FFF2-40B4-BE49-F238E27FC236}">
                <a16:creationId xmlns:a16="http://schemas.microsoft.com/office/drawing/2014/main" id="{BF2885D7-2C46-9B16-0E08-92BC164628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9555" name="Slide Number Placeholder 3">
            <a:extLst>
              <a:ext uri="{FF2B5EF4-FFF2-40B4-BE49-F238E27FC236}">
                <a16:creationId xmlns:a16="http://schemas.microsoft.com/office/drawing/2014/main" id="{446C00B4-6A31-5220-754C-CB91F1FDCE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0A76950-3747-A64E-B0BE-9A4048E3BBC6}" type="slidenum">
              <a:rPr lang="en-US" altLang="en-US" sz="1200" smtClean="0">
                <a:solidFill>
                  <a:srgbClr val="000000"/>
                </a:solidFill>
                <a:latin typeface="Calibri" panose="020F0502020204030204" pitchFamily="34" charset="0"/>
              </a:rPr>
              <a:pPr/>
              <a:t>144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a:extLst>
              <a:ext uri="{FF2B5EF4-FFF2-40B4-BE49-F238E27FC236}">
                <a16:creationId xmlns:a16="http://schemas.microsoft.com/office/drawing/2014/main" id="{66334088-D023-C9B3-9FBC-2F26C85234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2" name="Notes Placeholder 2">
            <a:extLst>
              <a:ext uri="{FF2B5EF4-FFF2-40B4-BE49-F238E27FC236}">
                <a16:creationId xmlns:a16="http://schemas.microsoft.com/office/drawing/2014/main" id="{A626CACC-775A-A40F-FE58-AF01D4AB26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1603" name="Slide Number Placeholder 3">
            <a:extLst>
              <a:ext uri="{FF2B5EF4-FFF2-40B4-BE49-F238E27FC236}">
                <a16:creationId xmlns:a16="http://schemas.microsoft.com/office/drawing/2014/main" id="{1A43D225-5933-BAD7-7B3B-1E4080D8AB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7D8B461-3FDF-4C4B-9FC2-ABE556EDE6F1}" type="slidenum">
              <a:rPr lang="en-US" altLang="en-US" sz="1200" smtClean="0">
                <a:solidFill>
                  <a:srgbClr val="000000"/>
                </a:solidFill>
                <a:latin typeface="Calibri" panose="020F0502020204030204" pitchFamily="34" charset="0"/>
              </a:rPr>
              <a:pPr/>
              <a:t>145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a:extLst>
              <a:ext uri="{FF2B5EF4-FFF2-40B4-BE49-F238E27FC236}">
                <a16:creationId xmlns:a16="http://schemas.microsoft.com/office/drawing/2014/main" id="{6EEE2C6D-0669-8521-E4C6-3B8EE0D0FE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0" name="Notes Placeholder 2">
            <a:extLst>
              <a:ext uri="{FF2B5EF4-FFF2-40B4-BE49-F238E27FC236}">
                <a16:creationId xmlns:a16="http://schemas.microsoft.com/office/drawing/2014/main" id="{3F94448F-EDDE-4299-ABEE-62A466C538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3651" name="Slide Number Placeholder 3">
            <a:extLst>
              <a:ext uri="{FF2B5EF4-FFF2-40B4-BE49-F238E27FC236}">
                <a16:creationId xmlns:a16="http://schemas.microsoft.com/office/drawing/2014/main" id="{1ECEE787-9574-2B0F-D068-9DCE92EBD2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EE8DF1C-52DE-8642-ACE5-38D946740D6D}" type="slidenum">
              <a:rPr lang="en-US" altLang="en-US" sz="1200" smtClean="0">
                <a:latin typeface="Calibri" panose="020F0502020204030204" pitchFamily="34" charset="0"/>
              </a:rPr>
              <a:pPr/>
              <a:t>146</a:t>
            </a:fld>
            <a:endParaRPr lang="en-US" altLang="en-US" sz="1200">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a:extLst>
              <a:ext uri="{FF2B5EF4-FFF2-40B4-BE49-F238E27FC236}">
                <a16:creationId xmlns:a16="http://schemas.microsoft.com/office/drawing/2014/main" id="{43760A90-6D9C-E3C3-7E33-AC9440480F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8" name="Notes Placeholder 2">
            <a:extLst>
              <a:ext uri="{FF2B5EF4-FFF2-40B4-BE49-F238E27FC236}">
                <a16:creationId xmlns:a16="http://schemas.microsoft.com/office/drawing/2014/main" id="{A700ABF8-C882-5C14-8D5B-8C0A190231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5699" name="Slide Number Placeholder 3">
            <a:extLst>
              <a:ext uri="{FF2B5EF4-FFF2-40B4-BE49-F238E27FC236}">
                <a16:creationId xmlns:a16="http://schemas.microsoft.com/office/drawing/2014/main" id="{263D7ACF-D017-9D58-E95C-6010FE70FD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626AE1-5B1F-A349-8FDB-088EF02DFBFC}" type="slidenum">
              <a:rPr lang="en-US" altLang="en-US" sz="1200" smtClean="0">
                <a:latin typeface="Calibri" panose="020F0502020204030204" pitchFamily="34" charset="0"/>
              </a:rPr>
              <a:pPr/>
              <a:t>147</a:t>
            </a:fld>
            <a:endParaRPr lang="en-US" altLang="en-US" sz="1200">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a:extLst>
              <a:ext uri="{FF2B5EF4-FFF2-40B4-BE49-F238E27FC236}">
                <a16:creationId xmlns:a16="http://schemas.microsoft.com/office/drawing/2014/main" id="{E84BAF40-1BB1-85C1-FF4F-CCA953BEC5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6" name="Notes Placeholder 2">
            <a:extLst>
              <a:ext uri="{FF2B5EF4-FFF2-40B4-BE49-F238E27FC236}">
                <a16:creationId xmlns:a16="http://schemas.microsoft.com/office/drawing/2014/main" id="{DDD93A75-5A7E-F488-1667-F410FFC59A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7747" name="Slide Number Placeholder 3">
            <a:extLst>
              <a:ext uri="{FF2B5EF4-FFF2-40B4-BE49-F238E27FC236}">
                <a16:creationId xmlns:a16="http://schemas.microsoft.com/office/drawing/2014/main" id="{CF591441-B162-6B81-C2CC-D6BFF01661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6CDE625-20D6-134B-BD24-AB6276E39720}" type="slidenum">
              <a:rPr lang="en-US" altLang="en-US" sz="1200" smtClean="0">
                <a:latin typeface="Calibri" panose="020F0502020204030204" pitchFamily="34" charset="0"/>
              </a:rPr>
              <a:pPr/>
              <a:t>148</a:t>
            </a:fld>
            <a:endParaRPr lang="en-US" altLang="en-US" sz="1200">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a:extLst>
              <a:ext uri="{FF2B5EF4-FFF2-40B4-BE49-F238E27FC236}">
                <a16:creationId xmlns:a16="http://schemas.microsoft.com/office/drawing/2014/main" id="{17C301A6-B73F-E4FB-9E34-3A0146B39D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0" name="Notes Placeholder 2">
            <a:extLst>
              <a:ext uri="{FF2B5EF4-FFF2-40B4-BE49-F238E27FC236}">
                <a16:creationId xmlns:a16="http://schemas.microsoft.com/office/drawing/2014/main" id="{22377CE6-B887-98DA-822A-BECB8E3ACB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3891" name="Slide Number Placeholder 3">
            <a:extLst>
              <a:ext uri="{FF2B5EF4-FFF2-40B4-BE49-F238E27FC236}">
                <a16:creationId xmlns:a16="http://schemas.microsoft.com/office/drawing/2014/main" id="{3911F6AD-D452-6DDC-7B09-0185333929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9331A0-6555-9D41-B95F-7A9EE7DB17B1}" type="slidenum">
              <a:rPr lang="en-US" altLang="en-US" sz="1200" smtClean="0">
                <a:latin typeface="Calibri" panose="020F0502020204030204" pitchFamily="34" charset="0"/>
              </a:rPr>
              <a:pPr/>
              <a:t>153</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Image Placeholder 1">
            <a:extLst>
              <a:ext uri="{FF2B5EF4-FFF2-40B4-BE49-F238E27FC236}">
                <a16:creationId xmlns:a16="http://schemas.microsoft.com/office/drawing/2014/main" id="{5DDB7E83-01BF-C87A-0BC1-8E46D45937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4" name="Notes Placeholder 2">
            <a:extLst>
              <a:ext uri="{FF2B5EF4-FFF2-40B4-BE49-F238E27FC236}">
                <a16:creationId xmlns:a16="http://schemas.microsoft.com/office/drawing/2014/main" id="{7F392B3F-C9F8-7685-1533-5152D9875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0995" name="Slide Number Placeholder 3">
            <a:extLst>
              <a:ext uri="{FF2B5EF4-FFF2-40B4-BE49-F238E27FC236}">
                <a16:creationId xmlns:a16="http://schemas.microsoft.com/office/drawing/2014/main" id="{CCF37F09-7DC3-A8CE-9EE6-7E5FEC544D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C258789-F459-F948-91C3-17BDD67CBFF4}" type="slidenum">
              <a:rPr lang="en-US" altLang="en-US" sz="1200" smtClean="0">
                <a:latin typeface="Calibri" panose="020F0502020204030204" pitchFamily="34" charset="0"/>
              </a:rPr>
              <a:pPr/>
              <a:t>60</a:t>
            </a:fld>
            <a:endParaRPr lang="en-US" altLang="en-US" sz="1200">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Image Placeholder 1">
            <a:extLst>
              <a:ext uri="{FF2B5EF4-FFF2-40B4-BE49-F238E27FC236}">
                <a16:creationId xmlns:a16="http://schemas.microsoft.com/office/drawing/2014/main" id="{D7A2E327-8B93-DAD8-44A1-74EAD1DD6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8" name="Notes Placeholder 2">
            <a:extLst>
              <a:ext uri="{FF2B5EF4-FFF2-40B4-BE49-F238E27FC236}">
                <a16:creationId xmlns:a16="http://schemas.microsoft.com/office/drawing/2014/main" id="{15B6B10C-0C67-4E4C-8169-9DE5DD8A9E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5939" name="Slide Number Placeholder 3">
            <a:extLst>
              <a:ext uri="{FF2B5EF4-FFF2-40B4-BE49-F238E27FC236}">
                <a16:creationId xmlns:a16="http://schemas.microsoft.com/office/drawing/2014/main" id="{63A04886-9D92-2C5C-DE1B-D219A9FFCA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03BE0B7-79F0-8B42-9FDE-552464B48152}" type="slidenum">
              <a:rPr lang="en-US" altLang="en-US" sz="1200" smtClean="0">
                <a:latin typeface="Calibri" panose="020F0502020204030204" pitchFamily="34" charset="0"/>
              </a:rPr>
              <a:pPr/>
              <a:t>154</a:t>
            </a:fld>
            <a:endParaRPr lang="en-US" altLang="en-US" sz="1200">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a:extLst>
              <a:ext uri="{FF2B5EF4-FFF2-40B4-BE49-F238E27FC236}">
                <a16:creationId xmlns:a16="http://schemas.microsoft.com/office/drawing/2014/main" id="{33C92761-5771-C5FB-AD41-DCA8986FB6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6" name="Notes Placeholder 2">
            <a:extLst>
              <a:ext uri="{FF2B5EF4-FFF2-40B4-BE49-F238E27FC236}">
                <a16:creationId xmlns:a16="http://schemas.microsoft.com/office/drawing/2014/main" id="{B84B8540-D48C-E2EE-AF88-929AAE1E01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987" name="Slide Number Placeholder 3">
            <a:extLst>
              <a:ext uri="{FF2B5EF4-FFF2-40B4-BE49-F238E27FC236}">
                <a16:creationId xmlns:a16="http://schemas.microsoft.com/office/drawing/2014/main" id="{0B622235-2ED1-18AF-105A-9C946D742D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F184ADA-C50D-D94C-BB55-36CBC5DD2DE8}" type="slidenum">
              <a:rPr lang="en-US" altLang="en-US" sz="1200" smtClean="0">
                <a:latin typeface="Calibri" panose="020F0502020204030204" pitchFamily="34" charset="0"/>
              </a:rPr>
              <a:pPr/>
              <a:t>155</a:t>
            </a:fld>
            <a:endParaRPr lang="en-US" altLang="en-US" sz="1200">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Image Placeholder 1">
            <a:extLst>
              <a:ext uri="{FF2B5EF4-FFF2-40B4-BE49-F238E27FC236}">
                <a16:creationId xmlns:a16="http://schemas.microsoft.com/office/drawing/2014/main" id="{E553285A-EE68-DCA8-9A8C-7163E77D7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4" name="Notes Placeholder 2">
            <a:extLst>
              <a:ext uri="{FF2B5EF4-FFF2-40B4-BE49-F238E27FC236}">
                <a16:creationId xmlns:a16="http://schemas.microsoft.com/office/drawing/2014/main" id="{D8157E2E-0530-EBAD-91A2-0EF3BEA55F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0035" name="Slide Number Placeholder 3">
            <a:extLst>
              <a:ext uri="{FF2B5EF4-FFF2-40B4-BE49-F238E27FC236}">
                <a16:creationId xmlns:a16="http://schemas.microsoft.com/office/drawing/2014/main" id="{AADF66C9-8696-2318-1038-1CDC99BB48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B38F54-51F8-5C46-891C-85168D11ACB7}" type="slidenum">
              <a:rPr lang="en-US" altLang="en-US" sz="1200" smtClean="0">
                <a:latin typeface="Calibri" panose="020F0502020204030204" pitchFamily="34" charset="0"/>
              </a:rPr>
              <a:pPr/>
              <a:t>156</a:t>
            </a:fld>
            <a:endParaRPr lang="en-US" altLang="en-US" sz="1200">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a:extLst>
              <a:ext uri="{FF2B5EF4-FFF2-40B4-BE49-F238E27FC236}">
                <a16:creationId xmlns:a16="http://schemas.microsoft.com/office/drawing/2014/main" id="{0413E514-C17B-B274-FE1E-AE47BBE860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2" name="Notes Placeholder 2">
            <a:extLst>
              <a:ext uri="{FF2B5EF4-FFF2-40B4-BE49-F238E27FC236}">
                <a16:creationId xmlns:a16="http://schemas.microsoft.com/office/drawing/2014/main" id="{18DBD885-0DE7-705F-800F-E20347B93F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2083" name="Slide Number Placeholder 3">
            <a:extLst>
              <a:ext uri="{FF2B5EF4-FFF2-40B4-BE49-F238E27FC236}">
                <a16:creationId xmlns:a16="http://schemas.microsoft.com/office/drawing/2014/main" id="{C7EE6E98-AF5B-14C6-4086-57FF6F4F08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6A6FCA4-072A-B74C-94A8-77C50EB60450}" type="slidenum">
              <a:rPr lang="en-US" altLang="en-US" sz="1200" smtClean="0">
                <a:latin typeface="Calibri" panose="020F0502020204030204" pitchFamily="34" charset="0"/>
              </a:rPr>
              <a:pPr/>
              <a:t>157</a:t>
            </a:fld>
            <a:endParaRPr lang="en-US" altLang="en-US" sz="1200">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Image Placeholder 1">
            <a:extLst>
              <a:ext uri="{FF2B5EF4-FFF2-40B4-BE49-F238E27FC236}">
                <a16:creationId xmlns:a16="http://schemas.microsoft.com/office/drawing/2014/main" id="{93D8A87A-7FDA-272F-B5AD-CAF69DA78C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8" name="Notes Placeholder 2">
            <a:extLst>
              <a:ext uri="{FF2B5EF4-FFF2-40B4-BE49-F238E27FC236}">
                <a16:creationId xmlns:a16="http://schemas.microsoft.com/office/drawing/2014/main" id="{EFD8932F-7D95-0405-2E84-7E94C76E14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6179" name="Slide Number Placeholder 3">
            <a:extLst>
              <a:ext uri="{FF2B5EF4-FFF2-40B4-BE49-F238E27FC236}">
                <a16:creationId xmlns:a16="http://schemas.microsoft.com/office/drawing/2014/main" id="{D7C74DB1-4C35-55F2-A05A-A14D5A6272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6BB9940-50CA-CA41-B49B-89BED9DB4800}" type="slidenum">
              <a:rPr lang="en-US" altLang="en-US" sz="1200" smtClean="0">
                <a:latin typeface="Calibri" panose="020F0502020204030204" pitchFamily="34" charset="0"/>
              </a:rPr>
              <a:pPr/>
              <a:t>160</a:t>
            </a:fld>
            <a:endParaRPr lang="en-US" altLang="en-US" sz="1200">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Image Placeholder 1">
            <a:extLst>
              <a:ext uri="{FF2B5EF4-FFF2-40B4-BE49-F238E27FC236}">
                <a16:creationId xmlns:a16="http://schemas.microsoft.com/office/drawing/2014/main" id="{DB49B7E3-549F-59C1-B9FB-902F884E46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2" name="Notes Placeholder 2">
            <a:extLst>
              <a:ext uri="{FF2B5EF4-FFF2-40B4-BE49-F238E27FC236}">
                <a16:creationId xmlns:a16="http://schemas.microsoft.com/office/drawing/2014/main" id="{6B3352EB-0259-7E28-8D27-F1BA0EDD83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2323" name="Slide Number Placeholder 3">
            <a:extLst>
              <a:ext uri="{FF2B5EF4-FFF2-40B4-BE49-F238E27FC236}">
                <a16:creationId xmlns:a16="http://schemas.microsoft.com/office/drawing/2014/main" id="{CDFBDC8F-48FB-922E-1801-21117EEFF4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F8DD36D-2217-DE44-91F8-BB4ED42596D9}" type="slidenum">
              <a:rPr lang="en-US" altLang="en-US" sz="1200" smtClean="0">
                <a:latin typeface="Calibri" panose="020F0502020204030204" pitchFamily="34" charset="0"/>
              </a:rPr>
              <a:pPr/>
              <a:t>165</a:t>
            </a:fld>
            <a:endParaRPr lang="en-US" altLang="en-US" sz="1200">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Slide Image Placeholder 1">
            <a:extLst>
              <a:ext uri="{FF2B5EF4-FFF2-40B4-BE49-F238E27FC236}">
                <a16:creationId xmlns:a16="http://schemas.microsoft.com/office/drawing/2014/main" id="{70274ED4-5581-33C2-C36D-9F35AD4763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0" name="Notes Placeholder 2">
            <a:extLst>
              <a:ext uri="{FF2B5EF4-FFF2-40B4-BE49-F238E27FC236}">
                <a16:creationId xmlns:a16="http://schemas.microsoft.com/office/drawing/2014/main" id="{7FFB4C4D-95B0-5DCE-2294-2FD528CAF3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4851" name="Slide Number Placeholder 3">
            <a:extLst>
              <a:ext uri="{FF2B5EF4-FFF2-40B4-BE49-F238E27FC236}">
                <a16:creationId xmlns:a16="http://schemas.microsoft.com/office/drawing/2014/main" id="{E9588109-2542-52AE-1832-90E126B663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B83B630-16E6-B94D-B0DE-1DBF23D2480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a:extLst>
              <a:ext uri="{FF2B5EF4-FFF2-40B4-BE49-F238E27FC236}">
                <a16:creationId xmlns:a16="http://schemas.microsoft.com/office/drawing/2014/main" id="{661D5B63-8D1A-1A2C-DAA0-32AC9C0143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4" name="Notes Placeholder 2">
            <a:extLst>
              <a:ext uri="{FF2B5EF4-FFF2-40B4-BE49-F238E27FC236}">
                <a16:creationId xmlns:a16="http://schemas.microsoft.com/office/drawing/2014/main" id="{6B73F35D-C370-8717-DA7B-7E0AAD893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4435" name="Slide Number Placeholder 3">
            <a:extLst>
              <a:ext uri="{FF2B5EF4-FFF2-40B4-BE49-F238E27FC236}">
                <a16:creationId xmlns:a16="http://schemas.microsoft.com/office/drawing/2014/main" id="{D0B9AE62-CDB5-EBE2-08DB-EDA5A513F4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CAFC1F-3D28-2149-B680-B96822E9555C}" type="slidenum">
              <a:rPr lang="en-US" altLang="en-US" sz="1200" smtClean="0">
                <a:latin typeface="Calibri" panose="020F0502020204030204" pitchFamily="34" charset="0"/>
              </a:rPr>
              <a:pPr/>
              <a:t>216</a:t>
            </a:fld>
            <a:endParaRPr lang="en-US" altLang="en-US" sz="1200">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Image Placeholder 1">
            <a:extLst>
              <a:ext uri="{FF2B5EF4-FFF2-40B4-BE49-F238E27FC236}">
                <a16:creationId xmlns:a16="http://schemas.microsoft.com/office/drawing/2014/main" id="{7D1EE8A4-9244-36F3-3FAC-6A3FDC2F54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4" name="Notes Placeholder 2">
            <a:extLst>
              <a:ext uri="{FF2B5EF4-FFF2-40B4-BE49-F238E27FC236}">
                <a16:creationId xmlns:a16="http://schemas.microsoft.com/office/drawing/2014/main" id="{4DD4E0D8-D2FE-9BF1-DCD8-937E783099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0995" name="Slide Number Placeholder 3">
            <a:extLst>
              <a:ext uri="{FF2B5EF4-FFF2-40B4-BE49-F238E27FC236}">
                <a16:creationId xmlns:a16="http://schemas.microsoft.com/office/drawing/2014/main" id="{C7F73FC7-51F8-1184-BCB6-FE8AC4B5FD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B22044A-D02F-1541-B522-03C764A03DA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a:extLst>
              <a:ext uri="{FF2B5EF4-FFF2-40B4-BE49-F238E27FC236}">
                <a16:creationId xmlns:a16="http://schemas.microsoft.com/office/drawing/2014/main" id="{930D9925-02E6-D500-9984-EEB14FEEC4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6" name="Notes Placeholder 2">
            <a:extLst>
              <a:ext uri="{FF2B5EF4-FFF2-40B4-BE49-F238E27FC236}">
                <a16:creationId xmlns:a16="http://schemas.microsoft.com/office/drawing/2014/main" id="{921F6D82-1BBB-6831-91EF-0D537368A8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8467" name="Slide Number Placeholder 3">
            <a:extLst>
              <a:ext uri="{FF2B5EF4-FFF2-40B4-BE49-F238E27FC236}">
                <a16:creationId xmlns:a16="http://schemas.microsoft.com/office/drawing/2014/main" id="{4F5D6DD5-364A-3F39-18F4-6453C2D23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4DF3CD-479D-7D4E-AD72-80E419DDC4ED}" type="slidenum">
              <a:rPr lang="en-US" altLang="en-US" sz="1200" smtClean="0">
                <a:latin typeface="Calibri" panose="020F0502020204030204" pitchFamily="34" charset="0"/>
              </a:rPr>
              <a:pPr/>
              <a:t>228</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Slide Image Placeholder 1">
            <a:extLst>
              <a:ext uri="{FF2B5EF4-FFF2-40B4-BE49-F238E27FC236}">
                <a16:creationId xmlns:a16="http://schemas.microsoft.com/office/drawing/2014/main" id="{EE5454FC-9AAB-9B87-E312-1BEDE6CC8D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2" name="Notes Placeholder 2">
            <a:extLst>
              <a:ext uri="{FF2B5EF4-FFF2-40B4-BE49-F238E27FC236}">
                <a16:creationId xmlns:a16="http://schemas.microsoft.com/office/drawing/2014/main" id="{1785597A-22A7-1357-D699-4C0B434671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163" name="Slide Number Placeholder 3">
            <a:extLst>
              <a:ext uri="{FF2B5EF4-FFF2-40B4-BE49-F238E27FC236}">
                <a16:creationId xmlns:a16="http://schemas.microsoft.com/office/drawing/2014/main" id="{4F212AC4-4154-20D7-D71D-6D13CDC4C8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5ACB52C-9A8B-C24A-BEC0-E7BBB1C50DDA}" type="slidenum">
              <a:rPr lang="en-US" altLang="en-US" sz="1200" smtClean="0">
                <a:latin typeface="Calibri" panose="020F0502020204030204" pitchFamily="34" charset="0"/>
              </a:rPr>
              <a:pPr/>
              <a:t>61</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Slide Image Placeholder 1">
            <a:extLst>
              <a:ext uri="{FF2B5EF4-FFF2-40B4-BE49-F238E27FC236}">
                <a16:creationId xmlns:a16="http://schemas.microsoft.com/office/drawing/2014/main" id="{7207B3D2-27F1-4B73-6ECE-6393E780F0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0" name="Notes Placeholder 2">
            <a:extLst>
              <a:ext uri="{FF2B5EF4-FFF2-40B4-BE49-F238E27FC236}">
                <a16:creationId xmlns:a16="http://schemas.microsoft.com/office/drawing/2014/main" id="{718685C1-046D-A34C-8ACC-4473395F18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0211" name="Slide Number Placeholder 3">
            <a:extLst>
              <a:ext uri="{FF2B5EF4-FFF2-40B4-BE49-F238E27FC236}">
                <a16:creationId xmlns:a16="http://schemas.microsoft.com/office/drawing/2014/main" id="{67077BA0-2EC8-2AF9-9C49-3697D4C0E5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D1AA094-95D4-584B-A318-8ED43941CC7E}" type="slidenum">
              <a:rPr lang="en-US" altLang="en-US" sz="1200" smtClean="0">
                <a:latin typeface="Calibri" panose="020F0502020204030204" pitchFamily="34" charset="0"/>
              </a:rPr>
              <a:pPr/>
              <a:t>62</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BABDFE93-6A38-5BAC-B117-1DBE7C7F68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9C2CF04-FA51-71D8-60E1-72709CF3FF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30131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A3D18-2828-197C-320E-927E750849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9DA90C-A876-6383-97C5-E05101C178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12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99492E-3515-949F-9F87-866DD9A84C6F}"/>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0D21DF24-357A-35C5-5BBE-022A31972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05215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C2592-8DD6-2C46-E33F-8D0AB936AF4D}"/>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0ED23E25-58EB-F8CD-79F3-D67487DE3D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25548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03B80E1-198C-B99F-9461-3E6B8F7B5E3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CED51A3-31D2-D340-8C23-A6762819C51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728CAFFC-F673-3FE7-8235-058D2CF5CE63}"/>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60E39552-C966-FCF2-A82D-1D3EFC8818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428660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1A5C958-A1DD-5523-2812-600690219DF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0C15617-B003-9840-93C1-7734D8DEBC9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DAD99ADC-0383-32C5-56E2-286C623B6626}"/>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5A1B3479-6D1E-F58F-6C13-20B64C3490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58019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EEE7DA1E-3520-5BAB-4B4C-1DBA57D716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567E96FA-85AB-8B89-DA9D-000105B94FD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1E44374-8D67-294F-A580-79101C093B19}"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1746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D8D53BC8-1162-E92D-BCC8-FA60634ABC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E7DB09E1-B10E-6880-DE89-23C43769F90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712716-8EE4-9343-B45D-20B925351A1E}"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3838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BA75446-21E2-712B-1102-FFB75C83A08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C7D87AA-8DA7-2C4A-A861-4A4B5C81DF58}"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78949BFB-8730-E561-F824-7C6449A083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3939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4AB7E68-A717-B335-9F47-81126B32CDB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144CD56-DD45-EF4C-AA9C-9D30325F360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31577997-8AC2-BB8B-2127-5FBCDD35D4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402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35A9A-4C16-8843-3191-A3F1EAF3C5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696751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51BB8D88-CA7A-A1EC-1914-B598A40D0F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3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37D30C1E-DC1B-6903-617D-F178D4FAAA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64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153737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08598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65706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59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075CF434-ED7C-077D-8A16-EEFDE81A20D3}"/>
              </a:ext>
            </a:extLst>
          </p:cNvPr>
          <p:cNvSpPr>
            <a:spLocks noGrp="1"/>
          </p:cNvSpPr>
          <p:nvPr>
            <p:ph type="dt" sz="half" idx="10"/>
          </p:nvPr>
        </p:nvSpPr>
        <p:spPr>
          <a:xfrm>
            <a:off x="0" y="0"/>
            <a:ext cx="0" cy="0"/>
          </a:xfrm>
        </p:spPr>
        <p:txBody>
          <a:bodyPr/>
          <a:lstStyle>
            <a:lvl1pPr>
              <a:defRPr/>
            </a:lvl1pPr>
          </a:lstStyle>
          <a:p>
            <a:pPr>
              <a:defRPr/>
            </a:pPr>
            <a:fld id="{CF5A45CC-6938-894F-A90C-AD0722B0A77C}" type="datetime1">
              <a:rPr lang="en-CA"/>
              <a:pPr>
                <a:defRPr/>
              </a:pPr>
              <a:t>2024-03-18</a:t>
            </a:fld>
            <a:endParaRPr lang="en-US"/>
          </a:p>
        </p:txBody>
      </p:sp>
      <p:sp>
        <p:nvSpPr>
          <p:cNvPr id="5" name="Footer Placeholder 4">
            <a:extLst>
              <a:ext uri="{FF2B5EF4-FFF2-40B4-BE49-F238E27FC236}">
                <a16:creationId xmlns:a16="http://schemas.microsoft.com/office/drawing/2014/main" id="{0B5F54DA-AC8C-C88B-1E39-21CA0C5AC41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45C6F-86C1-3B26-BADD-AC418D77CA64}"/>
              </a:ext>
            </a:extLst>
          </p:cNvPr>
          <p:cNvSpPr>
            <a:spLocks noGrp="1"/>
          </p:cNvSpPr>
          <p:nvPr>
            <p:ph type="sldNum" sz="quarter" idx="12"/>
          </p:nvPr>
        </p:nvSpPr>
        <p:spPr>
          <a:xfrm>
            <a:off x="0" y="0"/>
            <a:ext cx="0" cy="0"/>
          </a:xfrm>
        </p:spPr>
        <p:txBody>
          <a:bodyPr/>
          <a:lstStyle>
            <a:lvl1pPr>
              <a:defRPr/>
            </a:lvl1pPr>
          </a:lstStyle>
          <a:p>
            <a:pPr>
              <a:defRPr/>
            </a:pPr>
            <a:fld id="{03ACF0D9-0AAF-904D-8C10-2F6E14241FDB}" type="slidenum">
              <a:rPr lang="en-US"/>
              <a:pPr>
                <a:defRPr/>
              </a:pPr>
              <a:t>‹#›</a:t>
            </a:fld>
            <a:endParaRPr lang="en-US"/>
          </a:p>
        </p:txBody>
      </p:sp>
    </p:spTree>
    <p:extLst>
      <p:ext uri="{BB962C8B-B14F-4D97-AF65-F5344CB8AC3E}">
        <p14:creationId xmlns:p14="http://schemas.microsoft.com/office/powerpoint/2010/main" val="111958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070B0-038E-08D2-BAD6-7221D537E06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29EFA95-CCDB-2CB8-23E6-2904D73E73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2B3088D5-A60F-5524-AD72-24774A5BA0FE}"/>
              </a:ext>
            </a:extLst>
          </p:cNvPr>
          <p:cNvPicPr>
            <a:picLocks noChangeAspect="1" noChangeArrowheads="1"/>
          </p:cNvPicPr>
          <p:nvPr userDrawn="1"/>
        </p:nvPicPr>
        <p:blipFill rotWithShape="1">
          <a:blip r:embed="rId3"/>
          <a:srcRect l="242" t="21508" r="-242" b="9224"/>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285055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3893-26C5-01AD-96F3-9536248D2964}"/>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E2D569ED-152A-B747-B981-372BF49899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9691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F7D1FE-9DA6-2B3C-97F7-254CB05F57B2}"/>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AB873854-2D61-5A25-30F3-15F630C375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7552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6B6C4-0314-FBE4-E527-775DBDD9FAB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6F2B4351-1082-0421-6DAF-D9A70DBB44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359161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57D78-8484-EB53-429F-46217DA20796}"/>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C0BEE87-ADC6-CE13-142E-D40BC240FD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7102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4A38D-A198-1245-08E7-2AD9474649C1}"/>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AE57E911-9EAD-B4A3-683D-8D81C87983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143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C9BED-0E95-25CA-3CC2-95CF7BB40AC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4C4B7542-3CC3-8D23-C1A8-C2DE8D90A5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01457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93" r:id="rId1"/>
    <p:sldLayoutId id="2147485894" r:id="rId2"/>
    <p:sldLayoutId id="2147485895" r:id="rId3"/>
    <p:sldLayoutId id="2147485896" r:id="rId4"/>
    <p:sldLayoutId id="2147485897" r:id="rId5"/>
    <p:sldLayoutId id="2147485898" r:id="rId6"/>
    <p:sldLayoutId id="2147485899" r:id="rId7"/>
    <p:sldLayoutId id="2147485900" r:id="rId8"/>
    <p:sldLayoutId id="2147485901" r:id="rId9"/>
    <p:sldLayoutId id="2147485902" r:id="rId10"/>
    <p:sldLayoutId id="2147485903" r:id="rId11"/>
    <p:sldLayoutId id="2147485904" r:id="rId12"/>
    <p:sldLayoutId id="2147485905" r:id="rId13"/>
    <p:sldLayoutId id="2147485906" r:id="rId14"/>
    <p:sldLayoutId id="2147485907" r:id="rId15"/>
    <p:sldLayoutId id="2147485908" r:id="rId16"/>
    <p:sldLayoutId id="2147485909" r:id="rId17"/>
    <p:sldLayoutId id="2147485910" r:id="rId18"/>
    <p:sldLayoutId id="2147485911" r:id="rId19"/>
    <p:sldLayoutId id="2147485912" r:id="rId20"/>
    <p:sldLayoutId id="2147485913" r:id="rId21"/>
    <p:sldLayoutId id="2147485889" r:id="rId22"/>
    <p:sldLayoutId id="2147485890" r:id="rId23"/>
    <p:sldLayoutId id="2147485891" r:id="rId24"/>
    <p:sldLayoutId id="2147485892" r:id="rId25"/>
    <p:sldLayoutId id="2147485914" r:id="rId2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plaw.allard.ubc.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mailto:jon.festinger@ubc.ca" TargetMode="External"/><Relationship Id="rId7" Type="http://schemas.openxmlformats.org/officeDocument/2006/relationships/customXml" Target="../ink/ink2.xml"/><Relationship Id="rId2" Type="http://schemas.openxmlformats.org/officeDocument/2006/relationships/hyperlink" Target="http://cms.ubc.ca/" TargetMode="External"/><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customXml" Target="../ink/ink1.xml"/><Relationship Id="rId4" Type="http://schemas.openxmlformats.org/officeDocument/2006/relationships/hyperlink" Target="mailto:jon_festinger@thecdm.ca"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2" Target="../media/image65.jpeg" Type="http://schemas.openxmlformats.org/officeDocument/2006/relationships/image"/><Relationship Id="rId1" Target="../slideLayouts/slideLayout25.xml" Type="http://schemas.openxmlformats.org/officeDocument/2006/relationships/slideLayout"/></Relationships>
</file>

<file path=ppt/slides/_rels/slide1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11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2" Target="../media/image68.jpeg" Type="http://schemas.openxmlformats.org/officeDocument/2006/relationships/image"/><Relationship Id="rId1" Target="../slideLayouts/slideLayout25.xml" Type="http://schemas.openxmlformats.org/officeDocument/2006/relationships/slideLayout"/></Relationships>
</file>

<file path=ppt/slides/_rels/slide118.xml.rels><?xml version="1.0" encoding="UTF-8" standalone="yes" ?><Relationships xmlns="http://schemas.openxmlformats.org/package/2006/relationships"><Relationship Id="rId3" Target="https://youtu.be/rRi8LptvFZY" TargetMode="External" Type="http://schemas.openxmlformats.org/officeDocument/2006/relationships/hyperlink"/><Relationship Id="rId2" Target="../media/image69.jpeg" Type="http://schemas.openxmlformats.org/officeDocument/2006/relationships/image"/><Relationship Id="rId1" Target="../slideLayouts/slideLayout25.xml" Type="http://schemas.openxmlformats.org/officeDocument/2006/relationships/slideLayout"/></Relationships>
</file>

<file path=ppt/slides/_rels/slide119.xml.rels><?xml version="1.0" encoding="UTF-8" standalone="yes" ?><Relationships xmlns="http://schemas.openxmlformats.org/package/2006/relationships"><Relationship Id="rId3" Target="https://youtu.be/ZLWMQLMiTPk" TargetMode="External" Type="http://schemas.openxmlformats.org/officeDocument/2006/relationships/hyperlink"/><Relationship Id="rId2" Target="../media/image70.jpeg" Type="http://schemas.openxmlformats.org/officeDocument/2006/relationships/image"/><Relationship Id="rId1" Target="../slideLayouts/slideLayout24.xml" Type="http://schemas.openxmlformats.org/officeDocument/2006/relationships/slideLayout"/></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3" Target="../ink/ink14.xml" Type="http://schemas.openxmlformats.org/officeDocument/2006/relationships/customXml"/><Relationship Id="rId2" Target="../media/image71.jpeg" Type="http://schemas.openxmlformats.org/officeDocument/2006/relationships/image"/><Relationship Id="rId1" Target="../slideLayouts/slideLayout25.xml" Type="http://schemas.openxmlformats.org/officeDocument/2006/relationships/slideLayout"/><Relationship Id="rId4" Target="NULL" Type="http://schemas.openxmlformats.org/officeDocument/2006/relationships/image"/></Relationships>
</file>

<file path=ppt/slides/_rels/slide121.xml.rels><?xml version="1.0" encoding="UTF-8" standalone="yes" ?><Relationships xmlns="http://schemas.openxmlformats.org/package/2006/relationships"><Relationship Id="rId2" Target="../media/image72.jpeg" Type="http://schemas.openxmlformats.org/officeDocument/2006/relationships/image"/><Relationship Id="rId1" Target="../slideLayouts/slideLayout25.xml" Type="http://schemas.openxmlformats.org/officeDocument/2006/relationships/slideLayout"/></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2" Target="../media/image73.jpeg" Type="http://schemas.openxmlformats.org/officeDocument/2006/relationships/image"/><Relationship Id="rId1" Target="../slideLayouts/slideLayout25.xml" Type="http://schemas.openxmlformats.org/officeDocument/2006/relationships/slideLayout"/></Relationships>
</file>

<file path=ppt/slides/_rels/slide133.xml.rels><?xml version="1.0" encoding="UTF-8" standalone="yes"?>
<Relationships xmlns="http://schemas.openxmlformats.org/package/2006/relationships"><Relationship Id="rId3" Type="http://schemas.openxmlformats.org/officeDocument/2006/relationships/hyperlink" Target="http://www.bcaaonstrike.com/" TargetMode="External"/><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arget="../ink/ink3.xml" Type="http://schemas.openxmlformats.org/officeDocument/2006/relationships/customXml"/><Relationship Id="rId2" Target="../media/image18.jpeg" Type="http://schemas.openxmlformats.org/officeDocument/2006/relationships/image"/><Relationship Id="rId1" Target="../slideLayouts/slideLayout25.xml" Type="http://schemas.openxmlformats.org/officeDocument/2006/relationships/slideLayout"/><Relationship Id="rId6" Target="../media/image46.png" Type="http://schemas.openxmlformats.org/officeDocument/2006/relationships/image"/><Relationship Id="rId5" Target="../ink/ink4.xml" Type="http://schemas.openxmlformats.org/officeDocument/2006/relationships/customXml"/><Relationship Id="rId4" Target="../media/image45.png" Type="http://schemas.openxmlformats.org/officeDocument/2006/relationships/image"/></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152.xml.rels><?xml version="1.0" encoding="UTF-8" standalone="yes" ?><Relationships xmlns="http://schemas.openxmlformats.org/package/2006/relationships"><Relationship Id="rId2" Target="../media/image74.jpeg" Type="http://schemas.openxmlformats.org/officeDocument/2006/relationships/image"/><Relationship Id="rId1" Target="../slideLayouts/slideLayout24.xml" Type="http://schemas.openxmlformats.org/officeDocument/2006/relationships/slideLayout"/></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6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2" Target="../media/image76.jpeg" Type="http://schemas.openxmlformats.org/officeDocument/2006/relationships/image"/><Relationship Id="rId1" Target="../slideLayouts/slideLayout25.xml" Type="http://schemas.openxmlformats.org/officeDocument/2006/relationships/slideLayout"/></Relationships>
</file>

<file path=ppt/slides/_rels/slide162.xml.rels><?xml version="1.0" encoding="UTF-8" standalone="yes" ?><Relationships xmlns="http://schemas.openxmlformats.org/package/2006/relationships"><Relationship Id="rId2" Target="../media/image77.jpeg" Type="http://schemas.openxmlformats.org/officeDocument/2006/relationships/image"/><Relationship Id="rId1" Target="../slideLayouts/slideLayout25.xml" Type="http://schemas.openxmlformats.org/officeDocument/2006/relationships/slideLayout"/></Relationships>
</file>

<file path=ppt/slides/_rels/slide163.xml.rels><?xml version="1.0" encoding="UTF-8" standalone="yes" ?><Relationships xmlns="http://schemas.openxmlformats.org/package/2006/relationships"><Relationship Id="rId2" Target="../media/image78.jpeg" Type="http://schemas.openxmlformats.org/officeDocument/2006/relationships/image"/><Relationship Id="rId1" Target="../slideLayouts/slideLayout25.xml" Type="http://schemas.openxmlformats.org/officeDocument/2006/relationships/slideLayout"/></Relationships>
</file>

<file path=ppt/slides/_rels/slide164.xml.rels><?xml version="1.0" encoding="UTF-8" standalone="yes" ?><Relationships xmlns="http://schemas.openxmlformats.org/package/2006/relationships"><Relationship Id="rId2" Target="../media/image79.jpeg" Type="http://schemas.openxmlformats.org/officeDocument/2006/relationships/image"/><Relationship Id="rId1" Target="../slideLayouts/slideLayout25.xml" Type="http://schemas.openxmlformats.org/officeDocument/2006/relationships/slideLayout"/></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16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200.png"/></Relationships>
</file>

<file path=ppt/slides/_rels/slide17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5.xml"/></Relationships>
</file>

<file path=ppt/slides/_rels/slide1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5.xml"/></Relationships>
</file>

<file path=ppt/slides/_rels/slide17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175.xml.rels><?xml version="1.0" encoding="UTF-8" standalone="yes" ?><Relationships xmlns="http://schemas.openxmlformats.org/package/2006/relationships"><Relationship Id="rId2" Target="../media/image68.jpeg" Type="http://schemas.openxmlformats.org/officeDocument/2006/relationships/image"/><Relationship Id="rId1" Target="../slideLayouts/slideLayout25.xml" Type="http://schemas.openxmlformats.org/officeDocument/2006/relationships/slideLayout"/></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7.xml.rels><?xml version="1.0" encoding="UTF-8" standalone="yes" ?><Relationships xmlns="http://schemas.openxmlformats.org/package/2006/relationships"><Relationship Id="rId2" Target="../media/image87.jpeg" Type="http://schemas.openxmlformats.org/officeDocument/2006/relationships/image"/><Relationship Id="rId1" Target="../slideLayouts/slideLayout25.xml" Type="http://schemas.openxmlformats.org/officeDocument/2006/relationships/slideLayout"/></Relationships>
</file>

<file path=ppt/slides/_rels/slide178.xml.rels><?xml version="1.0" encoding="UTF-8" standalone="yes" ?><Relationships xmlns="http://schemas.openxmlformats.org/package/2006/relationships"><Relationship Id="rId2" Target="../media/image88.jpeg" Type="http://schemas.openxmlformats.org/officeDocument/2006/relationships/image"/><Relationship Id="rId1" Target="../slideLayouts/slideLayout25.xml" Type="http://schemas.openxmlformats.org/officeDocument/2006/relationships/slideLayout"/></Relationships>
</file>

<file path=ppt/slides/_rels/slide179.xml.rels><?xml version="1.0" encoding="UTF-8" standalone="yes" ?><Relationships xmlns="http://schemas.openxmlformats.org/package/2006/relationships"><Relationship Id="rId2" Target="../media/image89.jpeg" Type="http://schemas.openxmlformats.org/officeDocument/2006/relationships/image"/><Relationship Id="rId1" Target="../slideLayouts/slideLayout25.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1.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80.xml.rels><?xml version="1.0" encoding="UTF-8" standalone="yes" ?><Relationships xmlns="http://schemas.openxmlformats.org/package/2006/relationships"><Relationship Id="rId2" Target="../media/image90.jpeg" Type="http://schemas.openxmlformats.org/officeDocument/2006/relationships/image"/><Relationship Id="rId1" Target="../slideLayouts/slideLayout25.xml" Type="http://schemas.openxmlformats.org/officeDocument/2006/relationships/slideLayout"/></Relationships>
</file>

<file path=ppt/slides/_rels/slide181.xml.rels><?xml version="1.0" encoding="UTF-8" standalone="yes" ?><Relationships xmlns="http://schemas.openxmlformats.org/package/2006/relationships"><Relationship Id="rId2" Target="../media/image91.jpeg" Type="http://schemas.openxmlformats.org/officeDocument/2006/relationships/image"/><Relationship Id="rId1" Target="../slideLayouts/slideLayout25.xml" Type="http://schemas.openxmlformats.org/officeDocument/2006/relationships/slideLayout"/></Relationships>
</file>

<file path=ppt/slides/_rels/slide182.xml.rels><?xml version="1.0" encoding="UTF-8" standalone="yes" ?><Relationships xmlns="http://schemas.openxmlformats.org/package/2006/relationships"><Relationship Id="rId2" Target="../media/image92.jpeg" Type="http://schemas.openxmlformats.org/officeDocument/2006/relationships/image"/><Relationship Id="rId1" Target="../slideLayouts/slideLayout25.xml" Type="http://schemas.openxmlformats.org/officeDocument/2006/relationships/slideLayout"/></Relationships>
</file>

<file path=ppt/slides/_rels/slide183.xml.rels><?xml version="1.0" encoding="UTF-8" standalone="yes" ?><Relationships xmlns="http://schemas.openxmlformats.org/package/2006/relationships"><Relationship Id="rId3" Target="../media/image94.jpeg" Type="http://schemas.openxmlformats.org/officeDocument/2006/relationships/image"/><Relationship Id="rId2" Target="../media/image93.jpeg" Type="http://schemas.openxmlformats.org/officeDocument/2006/relationships/image"/><Relationship Id="rId1" Target="../slideLayouts/slideLayout25.xml" Type="http://schemas.openxmlformats.org/officeDocument/2006/relationships/slideLayout"/></Relationships>
</file>

<file path=ppt/slides/_rels/slide184.xml.rels><?xml version="1.0" encoding="UTF-8" standalone="yes" ?><Relationships xmlns="http://schemas.openxmlformats.org/package/2006/relationships"><Relationship Id="rId3" Target="../media/image96.png" Type="http://schemas.openxmlformats.org/officeDocument/2006/relationships/image"/><Relationship Id="rId2" Target="../media/image95.jpeg" Type="http://schemas.openxmlformats.org/officeDocument/2006/relationships/image"/><Relationship Id="rId1" Target="../slideLayouts/slideLayout25.xml" Type="http://schemas.openxmlformats.org/officeDocument/2006/relationships/slideLayout"/></Relationships>
</file>

<file path=ppt/slides/_rels/slide185.xml.rels><?xml version="1.0" encoding="UTF-8" standalone="yes" ?><Relationships xmlns="http://schemas.openxmlformats.org/package/2006/relationships"><Relationship Id="rId2" Target="../media/image97.jpeg" Type="http://schemas.openxmlformats.org/officeDocument/2006/relationships/image"/><Relationship Id="rId1" Target="../slideLayouts/slideLayout25.xml" Type="http://schemas.openxmlformats.org/officeDocument/2006/relationships/slideLayout"/></Relationships>
</file>

<file path=ppt/slides/_rels/slide186.xml.rels><?xml version="1.0" encoding="UTF-8" standalone="yes" ?><Relationships xmlns="http://schemas.openxmlformats.org/package/2006/relationships"><Relationship Id="rId2" Target="../media/image98.jpeg" Type="http://schemas.openxmlformats.org/officeDocument/2006/relationships/image"/><Relationship Id="rId1" Target="../slideLayouts/slideLayout25.xml" Type="http://schemas.openxmlformats.org/officeDocument/2006/relationships/slideLayout"/></Relationships>
</file>

<file path=ppt/slides/_rels/slide18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190.xml.rels><?xml version="1.0" encoding="UTF-8" standalone="yes" ?><Relationships xmlns="http://schemas.openxmlformats.org/package/2006/relationships"><Relationship Id="rId2" Target="../media/image65.jpeg" Type="http://schemas.openxmlformats.org/officeDocument/2006/relationships/image"/><Relationship Id="rId1" Target="../slideLayouts/slideLayout25.xml" Type="http://schemas.openxmlformats.org/officeDocument/2006/relationships/slideLayout"/></Relationships>
</file>

<file path=ppt/slides/_rels/slide191.xml.rels><?xml version="1.0" encoding="UTF-8" standalone="yes" ?><Relationships xmlns="http://schemas.openxmlformats.org/package/2006/relationships"><Relationship Id="rId2" Target="../media/image68.jpeg" Type="http://schemas.openxmlformats.org/officeDocument/2006/relationships/image"/><Relationship Id="rId1" Target="../slideLayouts/slideLayout25.xml" Type="http://schemas.openxmlformats.org/officeDocument/2006/relationships/slideLayout"/></Relationships>
</file>

<file path=ppt/slides/_rels/slide192.xml.rels><?xml version="1.0" encoding="UTF-8" standalone="yes" ?><Relationships xmlns="http://schemas.openxmlformats.org/package/2006/relationships"><Relationship Id="rId2" Target="../media/image100.jpeg" Type="http://schemas.openxmlformats.org/officeDocument/2006/relationships/image"/><Relationship Id="rId1" Target="../slideLayouts/slideLayout25.xml" Type="http://schemas.openxmlformats.org/officeDocument/2006/relationships/slideLayout"/></Relationships>
</file>

<file path=ppt/slides/_rels/slide19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5.xml"/></Relationships>
</file>

<file path=ppt/slides/_rels/slide19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5.xml"/></Relationships>
</file>

<file path=ppt/slides/_rels/slide19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5.xml"/></Relationships>
</file>

<file path=ppt/slides/_rels/slide196.xml.rels><?xml version="1.0" encoding="UTF-8" standalone="yes" ?><Relationships xmlns="http://schemas.openxmlformats.org/package/2006/relationships"><Relationship Id="rId3" Target="../ink/ink15.xml" Type="http://schemas.openxmlformats.org/officeDocument/2006/relationships/customXml"/><Relationship Id="rId2" Target="../media/image104.jpeg" Type="http://schemas.openxmlformats.org/officeDocument/2006/relationships/image"/><Relationship Id="rId1" Target="../slideLayouts/slideLayout25.xml" Type="http://schemas.openxmlformats.org/officeDocument/2006/relationships/slideLayout"/><Relationship Id="rId4" Target="../media/image1040.png" Type="http://schemas.openxmlformats.org/officeDocument/2006/relationships/image"/></Relationships>
</file>

<file path=ppt/slides/_rels/slide197.xml.rels><?xml version="1.0" encoding="UTF-8" standalone="yes" ?><Relationships xmlns="http://schemas.openxmlformats.org/package/2006/relationships"><Relationship Id="rId2" Target="../media/image105.jpeg" Type="http://schemas.openxmlformats.org/officeDocument/2006/relationships/image"/><Relationship Id="rId1" Target="../slideLayouts/slideLayout25.xml" Type="http://schemas.openxmlformats.org/officeDocument/2006/relationships/slideLayout"/></Relationships>
</file>

<file path=ppt/slides/_rels/slide198.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customXml" Target="../ink/ink21.xml"/><Relationship Id="rId18" Type="http://schemas.openxmlformats.org/officeDocument/2006/relationships/image" Target="../media/image114.png"/><Relationship Id="rId3" Type="http://schemas.openxmlformats.org/officeDocument/2006/relationships/customXml" Target="../ink/ink16.xml"/><Relationship Id="rId7" Type="http://schemas.openxmlformats.org/officeDocument/2006/relationships/customXml" Target="../ink/ink18.xml"/><Relationship Id="rId12" Type="http://schemas.openxmlformats.org/officeDocument/2006/relationships/image" Target="../media/image111.png"/><Relationship Id="rId17" Type="http://schemas.openxmlformats.org/officeDocument/2006/relationships/customXml" Target="../ink/ink23.xml"/><Relationship Id="rId2" Type="http://schemas.openxmlformats.org/officeDocument/2006/relationships/image" Target="../media/image106.png"/><Relationship Id="rId16" Type="http://schemas.openxmlformats.org/officeDocument/2006/relationships/image" Target="../media/image113.png"/><Relationship Id="rId20" Type="http://schemas.openxmlformats.org/officeDocument/2006/relationships/image" Target="../media/image115.png"/><Relationship Id="rId1" Type="http://schemas.openxmlformats.org/officeDocument/2006/relationships/slideLayout" Target="../slideLayouts/slideLayout25.xml"/><Relationship Id="rId6" Type="http://schemas.openxmlformats.org/officeDocument/2006/relationships/image" Target="../media/image108.png"/><Relationship Id="rId11" Type="http://schemas.openxmlformats.org/officeDocument/2006/relationships/customXml" Target="../ink/ink20.xml"/><Relationship Id="rId5" Type="http://schemas.openxmlformats.org/officeDocument/2006/relationships/customXml" Target="../ink/ink17.xml"/><Relationship Id="rId15" Type="http://schemas.openxmlformats.org/officeDocument/2006/relationships/customXml" Target="../ink/ink22.xml"/><Relationship Id="rId10" Type="http://schemas.openxmlformats.org/officeDocument/2006/relationships/image" Target="../media/image110.png"/><Relationship Id="rId19" Type="http://schemas.openxmlformats.org/officeDocument/2006/relationships/customXml" Target="../ink/ink24.xml"/><Relationship Id="rId4" Type="http://schemas.openxmlformats.org/officeDocument/2006/relationships/image" Target="../media/image107.png"/><Relationship Id="rId9" Type="http://schemas.openxmlformats.org/officeDocument/2006/relationships/customXml" Target="../ink/ink19.xml"/><Relationship Id="rId14" Type="http://schemas.openxmlformats.org/officeDocument/2006/relationships/image" Target="../media/image112.png"/></Relationships>
</file>

<file path=ppt/slides/_rels/slide199.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customXml" Target="../ink/ink30.xml"/><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image" Target="../media/image121.png"/><Relationship Id="rId2" Type="http://schemas.openxmlformats.org/officeDocument/2006/relationships/image" Target="../media/image116.png"/><Relationship Id="rId16" Type="http://schemas.openxmlformats.org/officeDocument/2006/relationships/image" Target="../media/image123.png"/><Relationship Id="rId1" Type="http://schemas.openxmlformats.org/officeDocument/2006/relationships/slideLayout" Target="../slideLayouts/slideLayout25.xml"/><Relationship Id="rId6" Type="http://schemas.openxmlformats.org/officeDocument/2006/relationships/image" Target="../media/image118.png"/><Relationship Id="rId11" Type="http://schemas.openxmlformats.org/officeDocument/2006/relationships/customXml" Target="../ink/ink29.xml"/><Relationship Id="rId5" Type="http://schemas.openxmlformats.org/officeDocument/2006/relationships/customXml" Target="../ink/ink26.xml"/><Relationship Id="rId15" Type="http://schemas.openxmlformats.org/officeDocument/2006/relationships/customXml" Target="../ink/ink31.xml"/><Relationship Id="rId10" Type="http://schemas.openxmlformats.org/officeDocument/2006/relationships/image" Target="../media/image120.png"/><Relationship Id="rId4" Type="http://schemas.openxmlformats.org/officeDocument/2006/relationships/image" Target="../media/image117.png"/><Relationship Id="rId9" Type="http://schemas.openxmlformats.org/officeDocument/2006/relationships/customXml" Target="../ink/ink28.xml"/><Relationship Id="rId14" Type="http://schemas.openxmlformats.org/officeDocument/2006/relationships/image" Target="../media/image1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4.png"/><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200.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124.png"/><Relationship Id="rId1" Type="http://schemas.openxmlformats.org/officeDocument/2006/relationships/slideLayout" Target="../slideLayouts/slideLayout25.xml"/><Relationship Id="rId4" Type="http://schemas.openxmlformats.org/officeDocument/2006/relationships/image" Target="../media/image125.png"/></Relationships>
</file>

<file path=ppt/slides/_rels/slide201.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customXml" Target="../ink/ink33.xml"/><Relationship Id="rId7" Type="http://schemas.openxmlformats.org/officeDocument/2006/relationships/customXml" Target="../ink/ink35.xml"/><Relationship Id="rId2" Type="http://schemas.openxmlformats.org/officeDocument/2006/relationships/image" Target="../media/image126.png"/><Relationship Id="rId1" Type="http://schemas.openxmlformats.org/officeDocument/2006/relationships/slideLayout" Target="../slideLayouts/slideLayout25.xml"/><Relationship Id="rId6" Type="http://schemas.openxmlformats.org/officeDocument/2006/relationships/image" Target="../media/image128.png"/><Relationship Id="rId5" Type="http://schemas.openxmlformats.org/officeDocument/2006/relationships/customXml" Target="../ink/ink34.xml"/><Relationship Id="rId4" Type="http://schemas.openxmlformats.org/officeDocument/2006/relationships/image" Target="../media/image127.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04.xml.rels><?xml version="1.0" encoding="UTF-8" standalone="yes" ?><Relationships xmlns="http://schemas.openxmlformats.org/package/2006/relationships"><Relationship Id="rId2" Target="../media/image74.jpeg" Type="http://schemas.openxmlformats.org/officeDocument/2006/relationships/image"/><Relationship Id="rId1" Target="../slideLayouts/slideLayout24.xml" Type="http://schemas.openxmlformats.org/officeDocument/2006/relationships/slideLayout"/></Relationships>
</file>

<file path=ppt/slides/_rels/slide205.xml.rels><?xml version="1.0" encoding="UTF-8" standalone="yes" ?><Relationships xmlns="http://schemas.openxmlformats.org/package/2006/relationships"><Relationship Id="rId2" Target="../media/image130.jpeg" Type="http://schemas.openxmlformats.org/officeDocument/2006/relationships/image"/><Relationship Id="rId1" Target="../slideLayouts/slideLayout23.xml" Type="http://schemas.openxmlformats.org/officeDocument/2006/relationships/slideLayout"/></Relationships>
</file>

<file path=ppt/slides/_rels/slide206.xml.rels><?xml version="1.0" encoding="UTF-8" standalone="yes" ?><Relationships xmlns="http://schemas.openxmlformats.org/package/2006/relationships"><Relationship Id="rId2" Target="../media/image131.jpeg" Type="http://schemas.openxmlformats.org/officeDocument/2006/relationships/image"/><Relationship Id="rId1" Target="../slideLayouts/slideLayout25.xml" Type="http://schemas.openxmlformats.org/officeDocument/2006/relationships/slideLayout"/></Relationships>
</file>

<file path=ppt/slides/_rels/slide207.xml.rels><?xml version="1.0" encoding="UTF-8" standalone="yes" ?><Relationships xmlns="http://schemas.openxmlformats.org/package/2006/relationships"><Relationship Id="rId2" Target="../media/image132.jpeg" Type="http://schemas.openxmlformats.org/officeDocument/2006/relationships/image"/><Relationship Id="rId1" Target="../slideLayouts/slideLayout25.xml" Type="http://schemas.openxmlformats.org/officeDocument/2006/relationships/slideLayout"/></Relationships>
</file>

<file path=ppt/slides/_rels/slide208.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5.xml"/></Relationships>
</file>

<file path=ppt/slides/_rels/slide209.xml.rels><?xml version="1.0" encoding="UTF-8" standalone="yes" ?><Relationships xmlns="http://schemas.openxmlformats.org/package/2006/relationships"><Relationship Id="rId2" Target="../media/image134.jpeg" Type="http://schemas.openxmlformats.org/officeDocument/2006/relationships/image"/><Relationship Id="rId1" Target="../slideLayouts/slideLayout25.xml" Type="http://schemas.openxmlformats.org/officeDocument/2006/relationships/slideLayout"/></Relationships>
</file>

<file path=ppt/slides/_rels/slide2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6.png"/><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210.xml.rels><?xml version="1.0" encoding="UTF-8" standalone="yes" ?><Relationships xmlns="http://schemas.openxmlformats.org/package/2006/relationships"><Relationship Id="rId2" Target="../media/image135.jpeg" Type="http://schemas.openxmlformats.org/officeDocument/2006/relationships/image"/><Relationship Id="rId1" Target="../slideLayouts/slideLayout25.xml" Type="http://schemas.openxmlformats.org/officeDocument/2006/relationships/slideLayout"/></Relationships>
</file>

<file path=ppt/slides/_rels/slide211.xml.rels><?xml version="1.0" encoding="UTF-8" standalone="yes" ?><Relationships xmlns="http://schemas.openxmlformats.org/package/2006/relationships"><Relationship Id="rId2" Target="../media/image136.jpeg" Type="http://schemas.openxmlformats.org/officeDocument/2006/relationships/image"/><Relationship Id="rId1" Target="../slideLayouts/slideLayout25.xml" Type="http://schemas.openxmlformats.org/officeDocument/2006/relationships/slideLayout"/></Relationships>
</file>

<file path=ppt/slides/_rels/slide212.xml.rels><?xml version="1.0" encoding="UTF-8" standalone="yes" ?><Relationships xmlns="http://schemas.openxmlformats.org/package/2006/relationships"><Relationship Id="rId2" Target="../media/image137.jpeg" Type="http://schemas.openxmlformats.org/officeDocument/2006/relationships/image"/><Relationship Id="rId1" Target="../slideLayouts/slideLayout25.xml" Type="http://schemas.openxmlformats.org/officeDocument/2006/relationships/slideLayout"/></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4.xml.rels><?xml version="1.0" encoding="UTF-8" standalone="yes" ?><Relationships xmlns="http://schemas.openxmlformats.org/package/2006/relationships"><Relationship Id="rId3" Target="../media/image138.jpeg" Type="http://schemas.openxmlformats.org/officeDocument/2006/relationships/image"/><Relationship Id="rId2" Target="../notesSlides/notesSlide76.xml" Type="http://schemas.openxmlformats.org/officeDocument/2006/relationships/notesSlide"/><Relationship Id="rId1" Target="../slideLayouts/slideLayout26.xml" Type="http://schemas.openxmlformats.org/officeDocument/2006/relationships/slideLayout"/></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5.xml"/></Relationships>
</file>

<file path=ppt/slides/_rels/slide219.xml.rels><?xml version="1.0" encoding="UTF-8" standalone="yes" ?><Relationships xmlns="http://schemas.openxmlformats.org/package/2006/relationships"><Relationship Id="rId3" Target="../media/image141.png" Type="http://schemas.openxmlformats.org/officeDocument/2006/relationships/image"/><Relationship Id="rId2" Target="../media/image140.jpeg" Type="http://schemas.openxmlformats.org/officeDocument/2006/relationships/image"/><Relationship Id="rId1" Target="../slideLayouts/slideLayout23.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20.xml.rels><?xml version="1.0" encoding="UTF-8" standalone="yes" ?><Relationships xmlns="http://schemas.openxmlformats.org/package/2006/relationships"><Relationship Id="rId3" Target="../media/image142.jpeg" Type="http://schemas.openxmlformats.org/officeDocument/2006/relationships/image"/><Relationship Id="rId2" Target="../notesSlides/notesSlide78.xml" Type="http://schemas.openxmlformats.org/officeDocument/2006/relationships/notesSlide"/><Relationship Id="rId1" Target="../slideLayouts/slideLayout26.xml" Type="http://schemas.openxmlformats.org/officeDocument/2006/relationships/slideLayout"/></Relationships>
</file>

<file path=ppt/slides/_rels/slide221.xml.rels><?xml version="1.0" encoding="UTF-8" standalone="yes" ?><Relationships xmlns="http://schemas.openxmlformats.org/package/2006/relationships"><Relationship Id="rId2" Target="../media/image143.jpeg" Type="http://schemas.openxmlformats.org/officeDocument/2006/relationships/image"/><Relationship Id="rId1" Target="../slideLayouts/slideLayout25.xml" Type="http://schemas.openxmlformats.org/officeDocument/2006/relationships/slideLayout"/></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25.xml.rels><?xml version="1.0" encoding="UTF-8" standalone="yes" ?><Relationships xmlns="http://schemas.openxmlformats.org/package/2006/relationships"><Relationship Id="rId2" Target="../media/image144.jpeg" Type="http://schemas.openxmlformats.org/officeDocument/2006/relationships/image"/><Relationship Id="rId1" Target="../slideLayouts/slideLayout25.xml" Type="http://schemas.openxmlformats.org/officeDocument/2006/relationships/slideLayout"/></Relationships>
</file>

<file path=ppt/slides/_rels/slide22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227.xml.rels><?xml version="1.0" encoding="UTF-8" standalone="yes" ?><Relationships xmlns="http://schemas.openxmlformats.org/package/2006/relationships"><Relationship Id="rId3" Target="../media/image130.jpeg" Type="http://schemas.openxmlformats.org/officeDocument/2006/relationships/image"/><Relationship Id="rId2" Target="../media/image145.png" Type="http://schemas.openxmlformats.org/officeDocument/2006/relationships/image"/><Relationship Id="rId1" Target="../slideLayouts/slideLayout23.xml" Type="http://schemas.openxmlformats.org/officeDocument/2006/relationships/slideLayout"/></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229.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customXml" Target="../ink/ink10.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280.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5.xml" Type="http://schemas.openxmlformats.org/officeDocument/2006/relationships/slideLayout"/></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arget="../media/image580.png" Type="http://schemas.openxmlformats.org/officeDocument/2006/relationships/image"/><Relationship Id="rId7" Target="../media/image35.jpeg" Type="http://schemas.openxmlformats.org/officeDocument/2006/relationships/image"/><Relationship Id="rId2" Target="../ink/ink12.xml" Type="http://schemas.openxmlformats.org/officeDocument/2006/relationships/customXml"/><Relationship Id="rId1" Target="../slideLayouts/slideLayout25.xml" Type="http://schemas.openxmlformats.org/officeDocument/2006/relationships/slideLayout"/><Relationship Id="rId6" Target="../media/image34.jpeg" Type="http://schemas.openxmlformats.org/officeDocument/2006/relationships/image"/><Relationship Id="rId5" Target="../media/image59.png" Type="http://schemas.openxmlformats.org/officeDocument/2006/relationships/image"/><Relationship Id="rId4" Target="../ink/ink13.xml" Type="http://schemas.openxmlformats.org/officeDocument/2006/relationships/custom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arget="../media/image10.jpeg" Type="http://schemas.openxmlformats.org/officeDocument/2006/relationships/image"/><Relationship Id="rId1" Target="../slideLayouts/slideLayout25.xml" Type="http://schemas.openxmlformats.org/officeDocument/2006/relationships/slideLayout"/></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6.jpeg"/><Relationship Id="rId4" Type="http://schemas.openxmlformats.org/officeDocument/2006/relationships/hyperlink" Target="mailto:jfestinger@telus.ne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5.xml" Type="http://schemas.openxmlformats.org/officeDocument/2006/relationships/slideLayout"/></Relationships>
</file>

<file path=ppt/slides/_rels/slide40.xml.rels><?xml version="1.0" encoding="UTF-8" standalone="yes" ?><Relationships xmlns="http://schemas.openxmlformats.org/package/2006/relationships"><Relationship Id="rId2" Target="../media/image38.jpeg" Type="http://schemas.openxmlformats.org/officeDocument/2006/relationships/image"/><Relationship Id="rId1" Target="../slideLayouts/slideLayout25.xml" Type="http://schemas.openxmlformats.org/officeDocument/2006/relationships/slideLayout"/></Relationships>
</file>

<file path=ppt/slides/_rels/slide41.xml.rels><?xml version="1.0" encoding="UTF-8" standalone="yes" ?><Relationships xmlns="http://schemas.openxmlformats.org/package/2006/relationships"><Relationship Id="rId2" Target="../media/image39.jpeg" Type="http://schemas.openxmlformats.org/officeDocument/2006/relationships/image"/><Relationship Id="rId1" Target="../slideLayouts/slideLayout25.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41.png" Type="http://schemas.openxmlformats.org/officeDocument/2006/relationships/image"/><Relationship Id="rId2" Target="../media/image40.jpeg" Type="http://schemas.openxmlformats.org/officeDocument/2006/relationships/image"/><Relationship Id="rId1" Target="../slideLayouts/slideLayout25.xml" Type="http://schemas.openxmlformats.org/officeDocument/2006/relationships/slideLayout"/></Relationships>
</file>

<file path=ppt/slides/_rels/slide43.xml.rels><?xml version="1.0" encoding="UTF-8" standalone="yes" ?><Relationships xmlns="http://schemas.openxmlformats.org/package/2006/relationships"><Relationship Id="rId3" Target="../media/image43.png" Type="http://schemas.openxmlformats.org/officeDocument/2006/relationships/image"/><Relationship Id="rId2" Target="../media/image42.jpeg" Type="http://schemas.openxmlformats.org/officeDocument/2006/relationships/image"/><Relationship Id="rId1" Target="../slideLayouts/slideLayout25.xml" Type="http://schemas.openxmlformats.org/officeDocument/2006/relationships/slideLayout"/><Relationship Id="rId4" Target="../media/image44.png" Type="http://schemas.openxmlformats.org/officeDocument/2006/relationships/image"/></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arget="../media/image49.jpeg" Type="http://schemas.openxmlformats.org/officeDocument/2006/relationships/image"/><Relationship Id="rId1" Target="../slideLayouts/slideLayout25.xml" Type="http://schemas.openxmlformats.org/officeDocument/2006/relationships/slideLayout"/></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arget="../media/image50.jpeg" Type="http://schemas.openxmlformats.org/officeDocument/2006/relationships/image"/><Relationship Id="rId1" Target="../slideLayouts/slideLayout23.xml" Type="http://schemas.openxmlformats.org/officeDocument/2006/relationships/slideLayout"/></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arget="../media/image51.jpeg" Type="http://schemas.openxmlformats.org/officeDocument/2006/relationships/image"/><Relationship Id="rId1" Target="../slideLayouts/slideLayout24.xml" Type="http://schemas.openxmlformats.org/officeDocument/2006/relationships/slideLayout"/></Relationships>
</file>

<file path=ppt/slides/_rels/slide57.xml.rels><?xml version="1.0" encoding="UTF-8" standalone="yes" ?><Relationships xmlns="http://schemas.openxmlformats.org/package/2006/relationships"><Relationship Id="rId3" Target="../media/image53.jpeg" Type="http://schemas.openxmlformats.org/officeDocument/2006/relationships/image"/><Relationship Id="rId2" Target="../media/image52.png" Type="http://schemas.openxmlformats.org/officeDocument/2006/relationships/image"/><Relationship Id="rId1" Target="../slideLayouts/slideLayout24.xml" Type="http://schemas.openxmlformats.org/officeDocument/2006/relationships/slideLayout"/></Relationships>
</file>

<file path=ppt/slides/_rels/slide58.xml.rels><?xml version="1.0" encoding="UTF-8" standalone="yes" ?><Relationships xmlns="http://schemas.openxmlformats.org/package/2006/relationships"><Relationship Id="rId2" Target="../media/image54.jpeg" Type="http://schemas.openxmlformats.org/officeDocument/2006/relationships/image"/><Relationship Id="rId1" Target="../slideLayouts/slideLayout23.xml" Type="http://schemas.openxmlformats.org/officeDocument/2006/relationships/slideLayout"/></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arget="../media/image55.jpeg" Type="http://schemas.openxmlformats.org/officeDocument/2006/relationships/image"/><Relationship Id="rId1" Target="../slideLayouts/slideLayout23.xml" Type="http://schemas.openxmlformats.org/officeDocument/2006/relationships/slideLayout"/></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arget="../media/image56.jpeg" Type="http://schemas.openxmlformats.org/officeDocument/2006/relationships/image"/><Relationship Id="rId1" Target="../slideLayouts/slideLayout25.xml" Type="http://schemas.openxmlformats.org/officeDocument/2006/relationships/slideLayout"/></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image" Target="../media/image62.png"/><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3" Target="../media/image15.jpeg" Type="http://schemas.openxmlformats.org/officeDocument/2006/relationships/image"/><Relationship Id="rId2" Target="https://iplaw.allard.ubc.ca/" TargetMode="External" Type="http://schemas.openxmlformats.org/officeDocument/2006/relationships/hyperlink"/><Relationship Id="rId1" Target="../slideLayouts/slideLayout23.xml" Type="http://schemas.openxmlformats.org/officeDocument/2006/relationships/slideLayout"/><Relationship Id="rId4" Target="../media/image16.jpeg" Type="http://schemas.openxmlformats.org/officeDocument/2006/relationships/image"/></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3" Type="http://schemas.openxmlformats.org/officeDocument/2006/relationships/hyperlink" Target="http://www.bcaaonstrike.com/" TargetMode="External"/><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a:extLst>
              <a:ext uri="{FF2B5EF4-FFF2-40B4-BE49-F238E27FC236}">
                <a16:creationId xmlns:a16="http://schemas.microsoft.com/office/drawing/2014/main" id="{7C03DCDB-9D69-5581-C0E9-D29F69A59C8D}"/>
              </a:ext>
            </a:extLst>
          </p:cNvPr>
          <p:cNvSpPr>
            <a:spLocks noGrp="1"/>
          </p:cNvSpPr>
          <p:nvPr>
            <p:ph type="body" sz="quarter" idx="11"/>
          </p:nvPr>
        </p:nvSpPr>
        <p:spPr bwMode="auto">
          <a:xfrm>
            <a:off x="365125" y="52388"/>
            <a:ext cx="8778875" cy="936402"/>
          </a:xfrm>
        </p:spPr>
        <p:txBody>
          <a:bodyPr/>
          <a:lstStyle/>
          <a:p>
            <a:pPr>
              <a:defRPr/>
            </a:pPr>
            <a:endParaRPr lang="en-US" sz="6000" spc="100" dirty="0">
              <a:ea typeface="ＭＳ Ｐゴシック" charset="-128"/>
            </a:endParaRPr>
          </a:p>
          <a:p>
            <a:pPr>
              <a:defRPr/>
            </a:pPr>
            <a:r>
              <a:rPr lang="en-US" sz="4800" spc="100">
                <a:ea typeface="ＭＳ Ｐゴシック" charset="-128"/>
              </a:rPr>
              <a:t>Trademarks </a:t>
            </a:r>
            <a:r>
              <a:rPr lang="en-US" sz="4800" spc="100" dirty="0">
                <a:solidFill>
                  <a:srgbClr val="FF0000"/>
                </a:solidFill>
                <a:ea typeface="ＭＳ Ｐゴシック" charset="-128"/>
              </a:rPr>
              <a:t>1</a:t>
            </a:r>
          </a:p>
        </p:txBody>
      </p:sp>
      <p:sp>
        <p:nvSpPr>
          <p:cNvPr id="16386" name="Text Placeholder 2">
            <a:extLst>
              <a:ext uri="{FF2B5EF4-FFF2-40B4-BE49-F238E27FC236}">
                <a16:creationId xmlns:a16="http://schemas.microsoft.com/office/drawing/2014/main" id="{47C0539B-3EAE-04A3-028A-267E117A87AB}"/>
              </a:ext>
            </a:extLst>
          </p:cNvPr>
          <p:cNvSpPr>
            <a:spLocks noGrp="1"/>
          </p:cNvSpPr>
          <p:nvPr>
            <p:ph type="body" sz="quarter" idx="12"/>
          </p:nvPr>
        </p:nvSpPr>
        <p:spPr bwMode="auto">
          <a:xfrm>
            <a:off x="366713" y="1276350"/>
            <a:ext cx="5429250" cy="1871663"/>
          </a:xfrm>
        </p:spPr>
        <p:txBody>
          <a:bodyPr/>
          <a:lstStyle/>
          <a:p>
            <a:pPr>
              <a:defRPr/>
            </a:pPr>
            <a:r>
              <a:rPr lang="en-US" b="1" dirty="0">
                <a:solidFill>
                  <a:srgbClr val="FFFF00"/>
                </a:solidFill>
                <a:cs typeface="Lucida Console"/>
              </a:rPr>
              <a:t>Talk </a:t>
            </a:r>
            <a:r>
              <a:rPr lang="en-US" b="1" dirty="0">
                <a:solidFill>
                  <a:srgbClr val="FF0000"/>
                </a:solidFill>
                <a:cs typeface="Lucida Console"/>
              </a:rPr>
              <a:t>9</a:t>
            </a:r>
            <a:endParaRPr lang="en-US" b="1" dirty="0">
              <a:solidFill>
                <a:srgbClr val="FFFF00"/>
              </a:solidFill>
              <a:cs typeface="Lucida Console"/>
            </a:endParaRPr>
          </a:p>
          <a:p>
            <a:pPr>
              <a:defRPr/>
            </a:pPr>
            <a:r>
              <a:rPr lang="en-US" b="1" dirty="0">
                <a:solidFill>
                  <a:srgbClr val="FFFF00"/>
                </a:solidFill>
                <a:cs typeface="Lucida Console"/>
              </a:rPr>
              <a:t>LAW 422 002</a:t>
            </a:r>
          </a:p>
          <a:p>
            <a:pPr>
              <a:defRPr/>
            </a:pPr>
            <a:r>
              <a:rPr lang="en-US" b="1" dirty="0">
                <a:solidFill>
                  <a:srgbClr val="FFFF00"/>
                </a:solidFill>
                <a:cs typeface="Lucida Console"/>
              </a:rPr>
              <a:t>Intellectual Property Law </a:t>
            </a:r>
          </a:p>
          <a:p>
            <a:pPr>
              <a:defRPr/>
            </a:pPr>
            <a:r>
              <a:rPr lang="en-US" b="1" dirty="0">
                <a:solidFill>
                  <a:srgbClr val="FFFF00"/>
                </a:solidFill>
                <a:cs typeface="Lucida Console"/>
              </a:rPr>
              <a:t>Allard School of Law</a:t>
            </a:r>
            <a:r>
              <a:rPr lang="en-US" b="1" dirty="0">
                <a:solidFill>
                  <a:srgbClr val="FF0000"/>
                </a:solidFill>
                <a:cs typeface="Lucida Console"/>
              </a:rPr>
              <a:t>,</a:t>
            </a:r>
            <a:r>
              <a:rPr lang="en-US" b="1" dirty="0">
                <a:solidFill>
                  <a:srgbClr val="FFFF00"/>
                </a:solidFill>
                <a:cs typeface="Lucida Console"/>
              </a:rPr>
              <a:t> UBC</a:t>
            </a:r>
          </a:p>
          <a:p>
            <a:pPr>
              <a:defRPr/>
            </a:pPr>
            <a:r>
              <a:rPr lang="en-US" b="1" dirty="0">
                <a:solidFill>
                  <a:srgbClr val="FFFF00"/>
                </a:solidFill>
                <a:cs typeface="Lucida Console"/>
              </a:rPr>
              <a:t>Spring</a:t>
            </a:r>
            <a:r>
              <a:rPr lang="en-US" b="1" dirty="0">
                <a:solidFill>
                  <a:srgbClr val="FF0000"/>
                </a:solidFill>
                <a:cs typeface="Lucida Console"/>
              </a:rPr>
              <a:t>,</a:t>
            </a:r>
            <a:r>
              <a:rPr lang="en-US" b="1" dirty="0">
                <a:solidFill>
                  <a:srgbClr val="FFFF00"/>
                </a:solidFill>
                <a:cs typeface="Lucida Console"/>
              </a:rPr>
              <a:t> 2024</a:t>
            </a:r>
          </a:p>
          <a:p>
            <a:pPr>
              <a:buFont typeface="Arial" charset="0"/>
              <a:buNone/>
              <a:defRPr/>
            </a:pPr>
            <a:r>
              <a:rPr lang="en-US" dirty="0">
                <a:ea typeface="ＭＳ Ｐゴシック" charset="-128"/>
              </a:rPr>
              <a:t> </a:t>
            </a:r>
          </a:p>
        </p:txBody>
      </p:sp>
      <p:sp>
        <p:nvSpPr>
          <p:cNvPr id="2" name="Text Placeholder 1">
            <a:extLst>
              <a:ext uri="{FF2B5EF4-FFF2-40B4-BE49-F238E27FC236}">
                <a16:creationId xmlns:a16="http://schemas.microsoft.com/office/drawing/2014/main" id="{4AC834AE-764E-0D2B-1885-9A99FBF114CE}"/>
              </a:ext>
            </a:extLst>
          </p:cNvPr>
          <p:cNvSpPr>
            <a:spLocks noGrp="1"/>
          </p:cNvSpPr>
          <p:nvPr>
            <p:ph type="body" sz="quarter" idx="13"/>
          </p:nvPr>
        </p:nvSpPr>
        <p:spPr>
          <a:xfrm>
            <a:off x="366713" y="3292475"/>
            <a:ext cx="5429250" cy="1079500"/>
          </a:xfrm>
        </p:spPr>
        <p:txBody>
          <a:bodyPr/>
          <a:lstStyle/>
          <a:p>
            <a:pPr>
              <a:defRPr/>
            </a:pPr>
            <a:r>
              <a:rPr lang="en-US" dirty="0">
                <a:cs typeface="Lucida Console"/>
              </a:rPr>
              <a:t>Jon Festinger K.C.</a:t>
            </a:r>
          </a:p>
          <a:p>
            <a:pPr>
              <a:defRPr/>
            </a:pPr>
            <a:r>
              <a:rPr lang="en-CA" dirty="0">
                <a:cs typeface="Lucida Console"/>
              </a:rPr>
              <a:t>Adjunct Professor, UBC Allard</a:t>
            </a:r>
          </a:p>
          <a:p>
            <a:pPr>
              <a:defRPr/>
            </a:pPr>
            <a:r>
              <a:rPr lang="en-CA" dirty="0">
                <a:cs typeface="Lucida Console"/>
              </a:rPr>
              <a:t>Of Counsel, Chandler Fogden Lyman</a:t>
            </a:r>
          </a:p>
          <a:p>
            <a:pPr>
              <a:defRPr/>
            </a:pPr>
            <a:r>
              <a:rPr lang="en-CA" dirty="0">
                <a:cs typeface="Lucida Console"/>
                <a:hlinkClick r:id="rId3"/>
              </a:rPr>
              <a:t>https://iplaw.allard.ubc.ca/</a:t>
            </a:r>
            <a:r>
              <a:rPr lang="en-CA" dirty="0">
                <a:cs typeface="Lucida Console"/>
              </a:rPr>
              <a:t> </a:t>
            </a:r>
          </a:p>
        </p:txBody>
      </p:sp>
      <p:pic>
        <p:nvPicPr>
          <p:cNvPr id="25604" name="Content Placeholder 3" descr="JF.png">
            <a:extLst>
              <a:ext uri="{FF2B5EF4-FFF2-40B4-BE49-F238E27FC236}">
                <a16:creationId xmlns:a16="http://schemas.microsoft.com/office/drawing/2014/main" id="{E25F15AB-ECB1-568F-E7F1-86FD66AB1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969" t="29807" r="941" b="27147"/>
          <a:stretch>
            <a:fillRect/>
          </a:stretch>
        </p:blipFill>
        <p:spPr bwMode="auto">
          <a:xfrm>
            <a:off x="6403975" y="2871788"/>
            <a:ext cx="23844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AF128D-532A-871F-42EE-1A12C648EA68}"/>
              </a:ext>
            </a:extLst>
          </p:cNvPr>
          <p:cNvSpPr>
            <a:spLocks noGrp="1"/>
          </p:cNvSpPr>
          <p:nvPr>
            <p:ph sz="quarter" idx="10"/>
          </p:nvPr>
        </p:nvSpPr>
        <p:spPr>
          <a:xfrm>
            <a:off x="1485900" y="1075434"/>
            <a:ext cx="6172200" cy="2825029"/>
          </a:xfrm>
        </p:spPr>
        <p:txBody>
          <a:bodyPr/>
          <a:lstStyle/>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extLst>
      <p:ext uri="{BB962C8B-B14F-4D97-AF65-F5344CB8AC3E}">
        <p14:creationId xmlns:p14="http://schemas.microsoft.com/office/powerpoint/2010/main" val="38716590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5">
            <a:extLst>
              <a:ext uri="{FF2B5EF4-FFF2-40B4-BE49-F238E27FC236}">
                <a16:creationId xmlns:a16="http://schemas.microsoft.com/office/drawing/2014/main" id="{F53F394F-21F8-2A76-15FE-473621469C3E}"/>
              </a:ext>
            </a:extLst>
          </p:cNvPr>
          <p:cNvSpPr>
            <a:spLocks noGrp="1" noChangeArrowheads="1"/>
          </p:cNvSpPr>
          <p:nvPr>
            <p:ph type="title"/>
          </p:nvPr>
        </p:nvSpPr>
        <p:spPr bwMode="auto">
          <a:xfrm>
            <a:off x="1485900" y="6191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p>
        </p:txBody>
      </p:sp>
      <p:sp>
        <p:nvSpPr>
          <p:cNvPr id="2" name="Content Placeholder 1">
            <a:extLst>
              <a:ext uri="{FF2B5EF4-FFF2-40B4-BE49-F238E27FC236}">
                <a16:creationId xmlns:a16="http://schemas.microsoft.com/office/drawing/2014/main" id="{F75834A2-4E89-2976-878B-3555CF19DCE0}"/>
              </a:ext>
            </a:extLst>
          </p:cNvPr>
          <p:cNvSpPr>
            <a:spLocks noGrp="1"/>
          </p:cNvSpPr>
          <p:nvPr>
            <p:ph idx="1"/>
          </p:nvPr>
        </p:nvSpPr>
        <p:spPr>
          <a:xfrm>
            <a:off x="323850" y="779463"/>
            <a:ext cx="8569325" cy="4168775"/>
          </a:xfrm>
        </p:spPr>
        <p:txBody>
          <a:bodyPr>
            <a:normAutofit fontScale="55000" lnSpcReduction="20000"/>
          </a:bodyPr>
          <a:lstStyle/>
          <a:p>
            <a:pPr marL="42863" indent="0">
              <a:lnSpc>
                <a:spcPct val="110000"/>
              </a:lnSpc>
              <a:buFont typeface="Arial" panose="020B0604020202020204" pitchFamily="34" charset="0"/>
              <a:buNone/>
              <a:defRPr/>
            </a:pPr>
            <a:r>
              <a:rPr lang="en-US" sz="3300" b="1" i="1" dirty="0">
                <a:solidFill>
                  <a:srgbClr val="00B0F0"/>
                </a:solidFill>
              </a:rPr>
              <a:t>British Columbia Automobile Assn. v. Office and Professional Employees' International Union, Local 378</a:t>
            </a:r>
            <a:r>
              <a:rPr lang="en-US" sz="3300" b="1" dirty="0">
                <a:solidFill>
                  <a:srgbClr val="00B0F0"/>
                </a:solidFill>
              </a:rPr>
              <a:t>, </a:t>
            </a:r>
            <a:r>
              <a:rPr lang="en-US" sz="3300" dirty="0">
                <a:solidFill>
                  <a:srgbClr val="00B0F0"/>
                </a:solidFill>
              </a:rPr>
              <a:t>2001 BCSC 156 (B.C.S.C.)</a:t>
            </a:r>
          </a:p>
          <a:p>
            <a:pPr>
              <a:lnSpc>
                <a:spcPct val="110000"/>
              </a:lnSpc>
              <a:defRPr/>
            </a:pPr>
            <a:r>
              <a:rPr lang="en-US" b="1" dirty="0">
                <a:solidFill>
                  <a:srgbClr val="FF0000"/>
                </a:solidFill>
              </a:rPr>
              <a:t>First website</a:t>
            </a:r>
            <a:r>
              <a:rPr lang="en-US" dirty="0">
                <a:solidFill>
                  <a:srgbClr val="FF0000"/>
                </a:solidFill>
              </a:rPr>
              <a:t> </a:t>
            </a:r>
            <a:r>
              <a:rPr lang="en-US" dirty="0">
                <a:solidFill>
                  <a:schemeClr val="bg1"/>
                </a:solidFill>
              </a:rPr>
              <a:t>looked very similar to the 1997 BCAA site</a:t>
            </a:r>
            <a:endParaRPr lang="en-CA" dirty="0">
              <a:solidFill>
                <a:schemeClr val="bg1"/>
              </a:solidFill>
            </a:endParaRPr>
          </a:p>
          <a:p>
            <a:pPr>
              <a:lnSpc>
                <a:spcPct val="110000"/>
              </a:lnSpc>
              <a:defRPr/>
            </a:pPr>
            <a:r>
              <a:rPr lang="en-US" dirty="0">
                <a:solidFill>
                  <a:schemeClr val="bg1"/>
                </a:solidFill>
              </a:rPr>
              <a:t>The phrase “Greetings BCAA is on strike” is on the website</a:t>
            </a:r>
            <a:endParaRPr lang="en-CA" dirty="0">
              <a:solidFill>
                <a:schemeClr val="bg1"/>
              </a:solidFill>
            </a:endParaRPr>
          </a:p>
          <a:p>
            <a:pPr>
              <a:lnSpc>
                <a:spcPct val="110000"/>
              </a:lnSpc>
              <a:defRPr/>
            </a:pPr>
            <a:r>
              <a:rPr lang="en-US" dirty="0">
                <a:solidFill>
                  <a:schemeClr val="bg1"/>
                </a:solidFill>
              </a:rPr>
              <a:t>Similarities with BCAA website design; </a:t>
            </a:r>
            <a:r>
              <a:rPr lang="en-US" dirty="0" err="1">
                <a:solidFill>
                  <a:schemeClr val="bg1"/>
                </a:solidFill>
              </a:rPr>
              <a:t>colour</a:t>
            </a:r>
            <a:r>
              <a:rPr lang="en-US" dirty="0">
                <a:solidFill>
                  <a:schemeClr val="bg1"/>
                </a:solidFill>
              </a:rPr>
              <a:t>, size of font, placement of logos</a:t>
            </a:r>
            <a:endParaRPr lang="en-CA" dirty="0">
              <a:solidFill>
                <a:schemeClr val="bg1"/>
              </a:solidFill>
            </a:endParaRPr>
          </a:p>
          <a:p>
            <a:pPr>
              <a:lnSpc>
                <a:spcPct val="110000"/>
              </a:lnSpc>
              <a:defRPr/>
            </a:pPr>
            <a:r>
              <a:rPr lang="en-US" dirty="0">
                <a:solidFill>
                  <a:schemeClr val="bg1"/>
                </a:solidFill>
              </a:rPr>
              <a:t>Had CAA and BCAA logos on site</a:t>
            </a:r>
            <a:endParaRPr lang="en-CA" dirty="0">
              <a:solidFill>
                <a:schemeClr val="bg1"/>
              </a:solidFill>
            </a:endParaRPr>
          </a:p>
          <a:p>
            <a:pPr>
              <a:lnSpc>
                <a:spcPct val="110000"/>
              </a:lnSpc>
              <a:defRPr/>
            </a:pPr>
            <a:r>
              <a:rPr lang="en-US" dirty="0">
                <a:solidFill>
                  <a:schemeClr val="bg1"/>
                </a:solidFill>
              </a:rPr>
              <a:t>Initial meta tags duplicated the 1997 content.</a:t>
            </a:r>
            <a:endParaRPr lang="en-CA" dirty="0">
              <a:solidFill>
                <a:schemeClr val="bg1"/>
              </a:solidFill>
            </a:endParaRPr>
          </a:p>
          <a:p>
            <a:pPr marL="0" indent="0">
              <a:lnSpc>
                <a:spcPct val="110000"/>
              </a:lnSpc>
              <a:buFont typeface="Arial" panose="020B0604020202020204" pitchFamily="34" charset="0"/>
              <a:buNone/>
              <a:defRPr/>
            </a:pPr>
            <a:r>
              <a:rPr lang="en-US" b="1" dirty="0">
                <a:solidFill>
                  <a:srgbClr val="FFFF00"/>
                </a:solidFill>
              </a:rPr>
              <a:t>Was there a misrepresentation leading to confusion in this website?</a:t>
            </a:r>
            <a:endParaRPr lang="en-CA" dirty="0">
              <a:solidFill>
                <a:srgbClr val="FFFF00"/>
              </a:solidFill>
            </a:endParaRPr>
          </a:p>
          <a:p>
            <a:pPr>
              <a:lnSpc>
                <a:spcPct val="110000"/>
              </a:lnSpc>
              <a:defRPr/>
            </a:pPr>
            <a:r>
              <a:rPr lang="en-US" b="1" dirty="0">
                <a:solidFill>
                  <a:schemeClr val="bg1"/>
                </a:solidFill>
              </a:rPr>
              <a:t>Y</a:t>
            </a:r>
            <a:r>
              <a:rPr lang="en-US" dirty="0">
                <a:solidFill>
                  <a:schemeClr val="bg1"/>
                </a:solidFill>
              </a:rPr>
              <a:t>es. With all the similarities, there was misrepresentation that the site was connected to the plaintiff’s site</a:t>
            </a:r>
            <a:endParaRPr lang="en-CA" dirty="0">
              <a:solidFill>
                <a:schemeClr val="bg1"/>
              </a:solidFill>
            </a:endParaRPr>
          </a:p>
          <a:p>
            <a:pPr marL="0" indent="0">
              <a:lnSpc>
                <a:spcPct val="110000"/>
              </a:lnSpc>
              <a:buFont typeface="Arial" panose="020B0604020202020204" pitchFamily="34" charset="0"/>
              <a:buNone/>
              <a:defRPr/>
            </a:pPr>
            <a:r>
              <a:rPr lang="en-US" b="1" dirty="0">
                <a:solidFill>
                  <a:srgbClr val="FFFF00"/>
                </a:solidFill>
              </a:rPr>
              <a:t>Who is the test person for internet web sites?</a:t>
            </a:r>
          </a:p>
          <a:p>
            <a:pPr>
              <a:lnSpc>
                <a:spcPct val="110000"/>
              </a:lnSpc>
              <a:defRPr/>
            </a:pPr>
            <a:r>
              <a:rPr lang="en-US" dirty="0">
                <a:solidFill>
                  <a:srgbClr val="FFFF00"/>
                </a:solidFill>
              </a:rPr>
              <a:t>Union argued </a:t>
            </a:r>
            <a:r>
              <a:rPr lang="en-US" dirty="0">
                <a:solidFill>
                  <a:schemeClr val="bg1"/>
                </a:solidFill>
              </a:rPr>
              <a:t>that the test is a </a:t>
            </a:r>
            <a:r>
              <a:rPr lang="en-US" dirty="0">
                <a:solidFill>
                  <a:srgbClr val="FFFF00"/>
                </a:solidFill>
              </a:rPr>
              <a:t>reasonably prudent user</a:t>
            </a:r>
            <a:r>
              <a:rPr lang="en-US" dirty="0">
                <a:solidFill>
                  <a:schemeClr val="bg1"/>
                </a:solidFill>
              </a:rPr>
              <a:t>. </a:t>
            </a:r>
            <a:r>
              <a:rPr lang="en-US" b="1" dirty="0">
                <a:solidFill>
                  <a:srgbClr val="FF0000"/>
                </a:solidFill>
              </a:rPr>
              <a:t>Rejected </a:t>
            </a:r>
            <a:r>
              <a:rPr lang="en-US" dirty="0">
                <a:solidFill>
                  <a:schemeClr val="bg1"/>
                </a:solidFill>
              </a:rPr>
              <a:t>[Note the broader concept of test person] </a:t>
            </a:r>
            <a:endParaRPr lang="en-CA" dirty="0">
              <a:solidFill>
                <a:schemeClr val="bg1"/>
              </a:solidFill>
            </a:endParaRPr>
          </a:p>
          <a:p>
            <a:pPr>
              <a:lnSpc>
                <a:spcPct val="110000"/>
              </a:lnSpc>
              <a:defRPr/>
            </a:pPr>
            <a:r>
              <a:rPr lang="en-US" dirty="0">
                <a:solidFill>
                  <a:srgbClr val="FF0000"/>
                </a:solidFill>
              </a:rPr>
              <a:t>Was the “casual or hurried observer” </a:t>
            </a:r>
            <a:r>
              <a:rPr lang="en-US" dirty="0">
                <a:solidFill>
                  <a:schemeClr val="bg1"/>
                </a:solidFill>
              </a:rPr>
              <a:t>[para. 212]</a:t>
            </a:r>
            <a:endParaRPr lang="en-CA" dirty="0">
              <a:solidFill>
                <a:schemeClr val="bg1"/>
              </a:solidFill>
            </a:endParaRPr>
          </a:p>
          <a:p>
            <a:pPr marL="42863" indent="0">
              <a:buFont typeface="Arial" panose="020B0604020202020204" pitchFamily="34" charset="0"/>
              <a:buNone/>
              <a:defRPr/>
            </a:pPr>
            <a:endParaRPr lang="en-CA" sz="1800" dirty="0">
              <a:solidFill>
                <a:srgbClr val="FFFF00"/>
              </a:solidFill>
            </a:endParaRPr>
          </a:p>
          <a:p>
            <a:pPr>
              <a:defRPr/>
            </a:pPr>
            <a:endParaRPr lang="en-US" dirty="0"/>
          </a:p>
        </p:txBody>
      </p:sp>
      <p:sp>
        <p:nvSpPr>
          <p:cNvPr id="260099" name="Slide Number Placeholder 3">
            <a:extLst>
              <a:ext uri="{FF2B5EF4-FFF2-40B4-BE49-F238E27FC236}">
                <a16:creationId xmlns:a16="http://schemas.microsoft.com/office/drawing/2014/main" id="{00CAF73D-859E-C2CD-8C7D-7DCAC0CA7B5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DA4B31-76ED-C540-8234-AC05761CC6E2}" type="slidenum">
              <a:rPr lang="en-US" altLang="en-US" smtClean="0">
                <a:solidFill>
                  <a:srgbClr val="002040"/>
                </a:solidFill>
              </a:rPr>
              <a:pPr/>
              <a:t>100</a:t>
            </a:fld>
            <a:endParaRPr lang="en-US" altLang="en-US">
              <a:solidFill>
                <a:srgbClr val="002040"/>
              </a:solidFill>
            </a:endParaRPr>
          </a:p>
        </p:txBody>
      </p:sp>
    </p:spTree>
    <p:extLst>
      <p:ext uri="{BB962C8B-B14F-4D97-AF65-F5344CB8AC3E}">
        <p14:creationId xmlns:p14="http://schemas.microsoft.com/office/powerpoint/2010/main" val="40815243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5">
            <a:extLst>
              <a:ext uri="{FF2B5EF4-FFF2-40B4-BE49-F238E27FC236}">
                <a16:creationId xmlns:a16="http://schemas.microsoft.com/office/drawing/2014/main" id="{DAAADFF9-EB0C-0948-7A86-E47CDDA670C3}"/>
              </a:ext>
            </a:extLst>
          </p:cNvPr>
          <p:cNvSpPr>
            <a:spLocks noGrp="1" noChangeArrowheads="1"/>
          </p:cNvSpPr>
          <p:nvPr>
            <p:ph type="title"/>
          </p:nvPr>
        </p:nvSpPr>
        <p:spPr bwMode="auto">
          <a:xfrm>
            <a:off x="1485900" y="6191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p>
        </p:txBody>
      </p:sp>
      <p:sp>
        <p:nvSpPr>
          <p:cNvPr id="2" name="Content Placeholder 1">
            <a:extLst>
              <a:ext uri="{FF2B5EF4-FFF2-40B4-BE49-F238E27FC236}">
                <a16:creationId xmlns:a16="http://schemas.microsoft.com/office/drawing/2014/main" id="{482090FD-D8DF-2EB0-349C-CA4028AF0FBE}"/>
              </a:ext>
            </a:extLst>
          </p:cNvPr>
          <p:cNvSpPr>
            <a:spLocks noGrp="1"/>
          </p:cNvSpPr>
          <p:nvPr>
            <p:ph idx="1"/>
          </p:nvPr>
        </p:nvSpPr>
        <p:spPr>
          <a:xfrm>
            <a:off x="395288" y="1058863"/>
            <a:ext cx="8353425" cy="3889375"/>
          </a:xfrm>
        </p:spPr>
        <p:txBody>
          <a:bodyPr>
            <a:normAutofit/>
          </a:bodyPr>
          <a:lstStyle/>
          <a:p>
            <a:pPr marL="42863" indent="0">
              <a:buFont typeface="Arial" panose="020B0604020202020204" pitchFamily="34" charset="0"/>
              <a:buNone/>
              <a:defRPr/>
            </a:pPr>
            <a:r>
              <a:rPr lang="en-US" sz="2000" b="1" i="1" dirty="0">
                <a:solidFill>
                  <a:srgbClr val="00B0F0"/>
                </a:solidFill>
              </a:rPr>
              <a:t>British Columbia Automobile Assn. v. Office and Professional Employees' International Union, Local 378</a:t>
            </a:r>
            <a:r>
              <a:rPr lang="en-US" sz="2000" b="1" dirty="0">
                <a:solidFill>
                  <a:srgbClr val="00B0F0"/>
                </a:solidFill>
              </a:rPr>
              <a:t>, </a:t>
            </a:r>
            <a:r>
              <a:rPr lang="en-US" sz="2000" dirty="0">
                <a:solidFill>
                  <a:srgbClr val="00B0F0"/>
                </a:solidFill>
              </a:rPr>
              <a:t>2001 BCSC 156 (B.C.S.C.)</a:t>
            </a:r>
          </a:p>
          <a:p>
            <a:pPr marL="0" indent="0">
              <a:buFont typeface="Arial" panose="020B0604020202020204" pitchFamily="34" charset="0"/>
              <a:buNone/>
              <a:defRPr/>
            </a:pPr>
            <a:r>
              <a:rPr lang="en-US" sz="2000" b="1" dirty="0">
                <a:solidFill>
                  <a:srgbClr val="FF0000"/>
                </a:solidFill>
              </a:rPr>
              <a:t>Second website</a:t>
            </a:r>
            <a:r>
              <a:rPr lang="en-US" sz="2000" dirty="0">
                <a:solidFill>
                  <a:srgbClr val="FF0000"/>
                </a:solidFill>
              </a:rPr>
              <a:t> </a:t>
            </a:r>
            <a:endParaRPr lang="en-CA" sz="2000" dirty="0">
              <a:solidFill>
                <a:srgbClr val="FF0000"/>
              </a:solidFill>
            </a:endParaRPr>
          </a:p>
          <a:p>
            <a:pPr>
              <a:defRPr/>
            </a:pPr>
            <a:r>
              <a:rPr lang="en-US" sz="2000" dirty="0">
                <a:solidFill>
                  <a:schemeClr val="bg1"/>
                </a:solidFill>
              </a:rPr>
              <a:t>Changes made. </a:t>
            </a:r>
            <a:endParaRPr lang="en-CA" sz="2000" dirty="0">
              <a:solidFill>
                <a:schemeClr val="bg1"/>
              </a:solidFill>
            </a:endParaRPr>
          </a:p>
          <a:p>
            <a:pPr>
              <a:defRPr/>
            </a:pPr>
            <a:r>
              <a:rPr lang="en-US" sz="2000" dirty="0">
                <a:solidFill>
                  <a:srgbClr val="FFFF00"/>
                </a:solidFill>
              </a:rPr>
              <a:t>Union removed CAA logo, changed BCAA</a:t>
            </a:r>
            <a:endParaRPr lang="en-CA" sz="2000" dirty="0">
              <a:solidFill>
                <a:srgbClr val="FFFF00"/>
              </a:solidFill>
            </a:endParaRPr>
          </a:p>
          <a:p>
            <a:pPr>
              <a:defRPr/>
            </a:pPr>
            <a:r>
              <a:rPr lang="en-US" sz="2000" dirty="0">
                <a:solidFill>
                  <a:schemeClr val="bg1"/>
                </a:solidFill>
              </a:rPr>
              <a:t>Moved Greetings message so that most of it couldn’t be seen on a standard screen</a:t>
            </a:r>
            <a:endParaRPr lang="en-CA" sz="2000" dirty="0">
              <a:solidFill>
                <a:schemeClr val="bg1"/>
              </a:solidFill>
            </a:endParaRPr>
          </a:p>
          <a:p>
            <a:pPr>
              <a:defRPr/>
            </a:pPr>
            <a:r>
              <a:rPr lang="en-US" sz="2000" b="1" dirty="0">
                <a:solidFill>
                  <a:srgbClr val="FFFF00"/>
                </a:solidFill>
              </a:rPr>
              <a:t>Passing off</a:t>
            </a:r>
            <a:r>
              <a:rPr lang="en-US" sz="2000" b="1" dirty="0">
                <a:solidFill>
                  <a:srgbClr val="FF0000"/>
                </a:solidFill>
              </a:rPr>
              <a:t>?</a:t>
            </a:r>
            <a:endParaRPr lang="en-CA" sz="2000" dirty="0">
              <a:solidFill>
                <a:srgbClr val="FF0000"/>
              </a:solidFill>
            </a:endParaRPr>
          </a:p>
          <a:p>
            <a:pPr>
              <a:defRPr/>
            </a:pPr>
            <a:r>
              <a:rPr lang="en-US" sz="2000" dirty="0">
                <a:solidFill>
                  <a:srgbClr val="FF0000"/>
                </a:solidFill>
              </a:rPr>
              <a:t>No. </a:t>
            </a:r>
            <a:r>
              <a:rPr lang="en-US" sz="2000" dirty="0">
                <a:solidFill>
                  <a:schemeClr val="bg1"/>
                </a:solidFill>
              </a:rPr>
              <a:t>Reduced possibility of confusion</a:t>
            </a:r>
            <a:endParaRPr lang="en-CA" sz="2000" dirty="0">
              <a:solidFill>
                <a:schemeClr val="bg1"/>
              </a:solidFill>
            </a:endParaRPr>
          </a:p>
          <a:p>
            <a:pPr>
              <a:defRPr/>
            </a:pPr>
            <a:endParaRPr lang="en-US" dirty="0"/>
          </a:p>
        </p:txBody>
      </p:sp>
      <p:sp>
        <p:nvSpPr>
          <p:cNvPr id="262147" name="Slide Number Placeholder 3">
            <a:extLst>
              <a:ext uri="{FF2B5EF4-FFF2-40B4-BE49-F238E27FC236}">
                <a16:creationId xmlns:a16="http://schemas.microsoft.com/office/drawing/2014/main" id="{01A1A8D0-F5EE-73EB-5B69-964EC8B1004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F4BC462-2353-0243-96D6-82051CAF81FE}" type="slidenum">
              <a:rPr lang="en-US" altLang="en-US" smtClean="0">
                <a:solidFill>
                  <a:srgbClr val="002040"/>
                </a:solidFill>
              </a:rPr>
              <a:pPr/>
              <a:t>101</a:t>
            </a:fld>
            <a:endParaRPr lang="en-US" altLang="en-US">
              <a:solidFill>
                <a:srgbClr val="002040"/>
              </a:solidFill>
            </a:endParaRPr>
          </a:p>
        </p:txBody>
      </p:sp>
    </p:spTree>
    <p:extLst>
      <p:ext uri="{BB962C8B-B14F-4D97-AF65-F5344CB8AC3E}">
        <p14:creationId xmlns:p14="http://schemas.microsoft.com/office/powerpoint/2010/main" val="27522322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A8571-A1CB-1D93-35BD-6CDE898858E6}"/>
              </a:ext>
            </a:extLst>
          </p:cNvPr>
          <p:cNvSpPr>
            <a:spLocks noGrp="1"/>
          </p:cNvSpPr>
          <p:nvPr>
            <p:ph type="title"/>
          </p:nvPr>
        </p:nvSpPr>
        <p:spPr>
          <a:xfrm>
            <a:off x="1485900" y="61913"/>
            <a:ext cx="6172200" cy="638175"/>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8B88239A-0A89-3E0E-F0B5-0D2485964945}"/>
              </a:ext>
            </a:extLst>
          </p:cNvPr>
          <p:cNvSpPr>
            <a:spLocks noGrp="1"/>
          </p:cNvSpPr>
          <p:nvPr>
            <p:ph idx="1"/>
          </p:nvPr>
        </p:nvSpPr>
        <p:spPr>
          <a:xfrm>
            <a:off x="107950" y="771525"/>
            <a:ext cx="8856663" cy="4176713"/>
          </a:xfrm>
        </p:spPr>
        <p:txBody>
          <a:bodyPr>
            <a:noAutofit/>
          </a:bodyPr>
          <a:lstStyle/>
          <a:p>
            <a:pPr marL="42863" indent="0">
              <a:lnSpc>
                <a:spcPct val="120000"/>
              </a:lnSpc>
              <a:buFont typeface="Arial" panose="020B0604020202020204" pitchFamily="34" charset="0"/>
              <a:buNone/>
              <a:defRPr/>
            </a:pPr>
            <a:r>
              <a:rPr lang="en-US" sz="1500" b="1" i="1" dirty="0">
                <a:solidFill>
                  <a:srgbClr val="00B0F0"/>
                </a:solidFill>
              </a:rPr>
              <a:t>British Columbia Automobile Assn. v. Office and Professional Employees' International Union, Local 378</a:t>
            </a:r>
            <a:r>
              <a:rPr lang="en-US" sz="1500" b="1" dirty="0">
                <a:solidFill>
                  <a:srgbClr val="00B0F0"/>
                </a:solidFill>
              </a:rPr>
              <a:t>, </a:t>
            </a:r>
            <a:r>
              <a:rPr lang="en-US" sz="1500" dirty="0">
                <a:solidFill>
                  <a:srgbClr val="00B0F0"/>
                </a:solidFill>
              </a:rPr>
              <a:t>2001 BCSC 156 (B.C.S.C.)</a:t>
            </a:r>
          </a:p>
          <a:p>
            <a:pPr marL="0" indent="0">
              <a:lnSpc>
                <a:spcPct val="120000"/>
              </a:lnSpc>
              <a:buFont typeface="Arial" panose="020B0604020202020204" pitchFamily="34" charset="0"/>
              <a:buNone/>
              <a:defRPr/>
            </a:pPr>
            <a:r>
              <a:rPr lang="en-US" sz="1500" b="1" dirty="0">
                <a:solidFill>
                  <a:srgbClr val="FF0000"/>
                </a:solidFill>
              </a:rPr>
              <a:t>Third site</a:t>
            </a:r>
            <a:endParaRPr lang="en-CA" sz="1500" dirty="0">
              <a:solidFill>
                <a:srgbClr val="FF0000"/>
              </a:solidFill>
            </a:endParaRPr>
          </a:p>
          <a:p>
            <a:pPr>
              <a:lnSpc>
                <a:spcPct val="120000"/>
              </a:lnSpc>
              <a:defRPr/>
            </a:pPr>
            <a:r>
              <a:rPr lang="en-US" sz="1500" dirty="0">
                <a:solidFill>
                  <a:schemeClr val="bg1"/>
                </a:solidFill>
              </a:rPr>
              <a:t>Relates to the domain names </a:t>
            </a:r>
            <a:r>
              <a:rPr lang="en-US" sz="1500" i="1" dirty="0" err="1">
                <a:solidFill>
                  <a:schemeClr val="bg1"/>
                </a:solidFill>
              </a:rPr>
              <a:t>bcaaonstrike.com</a:t>
            </a:r>
            <a:r>
              <a:rPr lang="en-US" sz="1500" i="1" dirty="0">
                <a:solidFill>
                  <a:schemeClr val="bg1"/>
                </a:solidFill>
              </a:rPr>
              <a:t> </a:t>
            </a:r>
            <a:r>
              <a:rPr lang="en-US" sz="1500" dirty="0">
                <a:solidFill>
                  <a:schemeClr val="bg1"/>
                </a:solidFill>
              </a:rPr>
              <a:t>and </a:t>
            </a:r>
            <a:r>
              <a:rPr lang="en-US" sz="1500" i="1" dirty="0" err="1">
                <a:solidFill>
                  <a:schemeClr val="bg1"/>
                </a:solidFill>
              </a:rPr>
              <a:t>bcaabacktowork.com</a:t>
            </a:r>
            <a:r>
              <a:rPr lang="en-US" sz="1500" i="1" dirty="0">
                <a:solidFill>
                  <a:schemeClr val="bg1"/>
                </a:solidFill>
              </a:rPr>
              <a:t> </a:t>
            </a:r>
            <a:r>
              <a:rPr lang="en-US" sz="1500" dirty="0">
                <a:solidFill>
                  <a:schemeClr val="bg1"/>
                </a:solidFill>
              </a:rPr>
              <a:t>and the use of the meta tags</a:t>
            </a:r>
            <a:endParaRPr lang="en-CA" sz="1500" dirty="0">
              <a:solidFill>
                <a:schemeClr val="bg1"/>
              </a:solidFill>
            </a:endParaRPr>
          </a:p>
          <a:p>
            <a:pPr>
              <a:lnSpc>
                <a:spcPct val="120000"/>
              </a:lnSpc>
              <a:defRPr/>
            </a:pPr>
            <a:r>
              <a:rPr lang="en-US" sz="1500" dirty="0">
                <a:solidFill>
                  <a:srgbClr val="FF0000"/>
                </a:solidFill>
              </a:rPr>
              <a:t>Held: NO passing off</a:t>
            </a:r>
            <a:r>
              <a:rPr lang="en-US" sz="1500" dirty="0">
                <a:solidFill>
                  <a:schemeClr val="bg1"/>
                </a:solidFill>
              </a:rPr>
              <a:t>… No misrepresentation that the Union site is a site of the plaintiff, or a site that is endorsed by, affiliated with or connected to the plaintiff; Judge says there is no confusion or possibility of confusion in the minds of an internet web user that the site is associated with or the property of the BC Automobile Association.</a:t>
            </a:r>
            <a:endParaRPr lang="en-CA" sz="1500" dirty="0">
              <a:solidFill>
                <a:schemeClr val="bg1"/>
              </a:solidFill>
            </a:endParaRPr>
          </a:p>
          <a:p>
            <a:pPr>
              <a:lnSpc>
                <a:spcPct val="120000"/>
              </a:lnSpc>
              <a:defRPr/>
            </a:pPr>
            <a:r>
              <a:rPr lang="en-US" sz="1500" dirty="0" err="1">
                <a:solidFill>
                  <a:schemeClr val="bg1"/>
                </a:solidFill>
              </a:rPr>
              <a:t>Sigurdson</a:t>
            </a:r>
            <a:r>
              <a:rPr lang="en-US" sz="1500" dirty="0">
                <a:solidFill>
                  <a:schemeClr val="bg1"/>
                </a:solidFill>
              </a:rPr>
              <a:t> J. held that in the </a:t>
            </a:r>
            <a:r>
              <a:rPr lang="en-US" sz="1500" dirty="0">
                <a:solidFill>
                  <a:srgbClr val="FFFF00"/>
                </a:solidFill>
              </a:rPr>
              <a:t>context of a </a:t>
            </a:r>
            <a:r>
              <a:rPr lang="en-US" sz="1500" dirty="0" err="1">
                <a:solidFill>
                  <a:srgbClr val="FFFF00"/>
                </a:solidFill>
              </a:rPr>
              <a:t>labour</a:t>
            </a:r>
            <a:r>
              <a:rPr lang="en-US" sz="1500" dirty="0">
                <a:solidFill>
                  <a:srgbClr val="FFFF00"/>
                </a:solidFill>
              </a:rPr>
              <a:t> relations campaign</a:t>
            </a:r>
            <a:r>
              <a:rPr lang="en-US" sz="1500" dirty="0">
                <a:solidFill>
                  <a:schemeClr val="bg1"/>
                </a:solidFill>
              </a:rPr>
              <a:t>, the fact that the Union is using </a:t>
            </a:r>
            <a:r>
              <a:rPr lang="en-US" sz="1500" dirty="0">
                <a:solidFill>
                  <a:srgbClr val="FFFF00"/>
                </a:solidFill>
              </a:rPr>
              <a:t>similar meta tags and domain names </a:t>
            </a:r>
            <a:r>
              <a:rPr lang="en-US" sz="1500" dirty="0">
                <a:solidFill>
                  <a:schemeClr val="bg1"/>
                </a:solidFill>
              </a:rPr>
              <a:t>(</a:t>
            </a:r>
            <a:r>
              <a:rPr lang="en-US" sz="1500" dirty="0" err="1">
                <a:solidFill>
                  <a:schemeClr val="bg1"/>
                </a:solidFill>
              </a:rPr>
              <a:t>bcaabacktowork</a:t>
            </a:r>
            <a:r>
              <a:rPr lang="en-US" sz="1500" dirty="0">
                <a:solidFill>
                  <a:schemeClr val="bg1"/>
                </a:solidFill>
              </a:rPr>
              <a:t> v. </a:t>
            </a:r>
            <a:r>
              <a:rPr lang="en-US" sz="1500" dirty="0" err="1">
                <a:solidFill>
                  <a:schemeClr val="bg1"/>
                </a:solidFill>
              </a:rPr>
              <a:t>bcaa</a:t>
            </a:r>
            <a:r>
              <a:rPr lang="en-US" sz="1500" dirty="0">
                <a:solidFill>
                  <a:schemeClr val="bg1"/>
                </a:solidFill>
              </a:rPr>
              <a:t>) is </a:t>
            </a:r>
            <a:r>
              <a:rPr lang="en-US" sz="1500" dirty="0">
                <a:solidFill>
                  <a:srgbClr val="FFFF00"/>
                </a:solidFill>
              </a:rPr>
              <a:t>not as significant</a:t>
            </a:r>
            <a:r>
              <a:rPr lang="en-US" sz="1500" dirty="0">
                <a:solidFill>
                  <a:schemeClr val="bg1"/>
                </a:solidFill>
              </a:rPr>
              <a:t>.</a:t>
            </a:r>
            <a:r>
              <a:rPr lang="en-CA" sz="1500" dirty="0">
                <a:solidFill>
                  <a:schemeClr val="bg1"/>
                </a:solidFill>
              </a:rPr>
              <a:t> </a:t>
            </a:r>
            <a:r>
              <a:rPr lang="en-US" sz="1500" dirty="0">
                <a:solidFill>
                  <a:schemeClr val="bg1"/>
                </a:solidFill>
              </a:rPr>
              <a:t>Particularly because there is far less of a likelihood of confusion. </a:t>
            </a:r>
            <a:endParaRPr lang="en-CA" sz="1500" dirty="0">
              <a:solidFill>
                <a:schemeClr val="bg1"/>
              </a:solidFill>
            </a:endParaRPr>
          </a:p>
          <a:p>
            <a:pPr>
              <a:lnSpc>
                <a:spcPct val="120000"/>
              </a:lnSpc>
              <a:defRPr/>
            </a:pPr>
            <a:r>
              <a:rPr lang="en-US" sz="1500" dirty="0">
                <a:solidFill>
                  <a:srgbClr val="FFFF00"/>
                </a:solidFill>
              </a:rPr>
              <a:t>No evidence of actual confusion. Now, this is not a required element, but it’s a factor.</a:t>
            </a:r>
            <a:endParaRPr lang="en-CA" sz="1500" dirty="0">
              <a:solidFill>
                <a:srgbClr val="FFFF00"/>
              </a:solidFill>
            </a:endParaRPr>
          </a:p>
          <a:p>
            <a:pPr marL="0" indent="0">
              <a:lnSpc>
                <a:spcPct val="120000"/>
              </a:lnSpc>
              <a:buFont typeface="Arial" panose="020B0604020202020204" pitchFamily="34" charset="0"/>
              <a:buNone/>
              <a:defRPr/>
            </a:pPr>
            <a:r>
              <a:rPr lang="en-US" sz="1500" b="1" dirty="0">
                <a:solidFill>
                  <a:srgbClr val="FF0000"/>
                </a:solidFill>
              </a:rPr>
              <a:t>Ultimately , passing off w. first website; not 2</a:t>
            </a:r>
            <a:r>
              <a:rPr lang="en-US" sz="1500" b="1" baseline="30000" dirty="0">
                <a:solidFill>
                  <a:srgbClr val="FF0000"/>
                </a:solidFill>
              </a:rPr>
              <a:t>nd</a:t>
            </a:r>
            <a:r>
              <a:rPr lang="en-US" sz="1500" b="1" dirty="0">
                <a:solidFill>
                  <a:srgbClr val="FF0000"/>
                </a:solidFill>
              </a:rPr>
              <a:t> or 3</a:t>
            </a:r>
            <a:r>
              <a:rPr lang="en-US" sz="1500" b="1" baseline="30000" dirty="0">
                <a:solidFill>
                  <a:srgbClr val="FF0000"/>
                </a:solidFill>
              </a:rPr>
              <a:t>rd</a:t>
            </a:r>
            <a:r>
              <a:rPr lang="en-US" sz="1500" b="1" dirty="0">
                <a:solidFill>
                  <a:srgbClr val="FF0000"/>
                </a:solidFill>
              </a:rPr>
              <a:t> website.</a:t>
            </a:r>
            <a:endParaRPr lang="en-CA" sz="1500" b="1" dirty="0">
              <a:solidFill>
                <a:srgbClr val="FF0000"/>
              </a:solidFill>
            </a:endParaRPr>
          </a:p>
        </p:txBody>
      </p:sp>
      <p:sp>
        <p:nvSpPr>
          <p:cNvPr id="264195" name="Slide Number Placeholder 3">
            <a:extLst>
              <a:ext uri="{FF2B5EF4-FFF2-40B4-BE49-F238E27FC236}">
                <a16:creationId xmlns:a16="http://schemas.microsoft.com/office/drawing/2014/main" id="{AC3CCB2A-7B49-EE6A-BD93-35FF92407F8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15E491F-83D8-7E46-BA35-701A4112AEEF}" type="slidenum">
              <a:rPr lang="en-US" altLang="en-US" smtClean="0">
                <a:solidFill>
                  <a:srgbClr val="002040"/>
                </a:solidFill>
              </a:rPr>
              <a:pPr/>
              <a:t>102</a:t>
            </a:fld>
            <a:endParaRPr lang="en-US" altLang="en-US">
              <a:solidFill>
                <a:srgbClr val="002040"/>
              </a:solidFill>
            </a:endParaRPr>
          </a:p>
        </p:txBody>
      </p:sp>
    </p:spTree>
    <p:extLst>
      <p:ext uri="{BB962C8B-B14F-4D97-AF65-F5344CB8AC3E}">
        <p14:creationId xmlns:p14="http://schemas.microsoft.com/office/powerpoint/2010/main" val="14195238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5">
            <a:extLst>
              <a:ext uri="{FF2B5EF4-FFF2-40B4-BE49-F238E27FC236}">
                <a16:creationId xmlns:a16="http://schemas.microsoft.com/office/drawing/2014/main" id="{4A608979-35BB-2909-408A-DE914E30356B}"/>
              </a:ext>
            </a:extLst>
          </p:cNvPr>
          <p:cNvSpPr>
            <a:spLocks noGrp="1" noChangeArrowheads="1"/>
          </p:cNvSpPr>
          <p:nvPr>
            <p:ph type="title"/>
          </p:nvPr>
        </p:nvSpPr>
        <p:spPr bwMode="auto">
          <a:xfrm>
            <a:off x="1485900" y="61913"/>
            <a:ext cx="6172200" cy="565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p>
        </p:txBody>
      </p:sp>
      <p:sp>
        <p:nvSpPr>
          <p:cNvPr id="2" name="Content Placeholder 1">
            <a:extLst>
              <a:ext uri="{FF2B5EF4-FFF2-40B4-BE49-F238E27FC236}">
                <a16:creationId xmlns:a16="http://schemas.microsoft.com/office/drawing/2014/main" id="{4C7D3348-9627-BA7A-1E81-2BBC1050C68F}"/>
              </a:ext>
            </a:extLst>
          </p:cNvPr>
          <p:cNvSpPr>
            <a:spLocks noGrp="1"/>
          </p:cNvSpPr>
          <p:nvPr>
            <p:ph idx="1"/>
          </p:nvPr>
        </p:nvSpPr>
        <p:spPr>
          <a:xfrm>
            <a:off x="142875" y="747713"/>
            <a:ext cx="8858250" cy="4333875"/>
          </a:xfrm>
        </p:spPr>
        <p:txBody>
          <a:bodyPr>
            <a:normAutofit fontScale="62500" lnSpcReduction="20000"/>
          </a:bodyPr>
          <a:lstStyle/>
          <a:p>
            <a:pPr marL="42863" indent="0">
              <a:buFont typeface="Arial" panose="020B0604020202020204" pitchFamily="34" charset="0"/>
              <a:buNone/>
              <a:defRPr/>
            </a:pPr>
            <a:r>
              <a:rPr lang="en-US" b="1" i="1" dirty="0">
                <a:solidFill>
                  <a:srgbClr val="00B0F0"/>
                </a:solidFill>
              </a:rPr>
              <a:t>British Columbia Automobile Assn. v. Office and Professional Employees' International Union, Local 378</a:t>
            </a:r>
            <a:r>
              <a:rPr lang="en-US" b="1" dirty="0">
                <a:solidFill>
                  <a:srgbClr val="00B0F0"/>
                </a:solidFill>
              </a:rPr>
              <a:t>, </a:t>
            </a:r>
            <a:r>
              <a:rPr lang="en-US" dirty="0">
                <a:solidFill>
                  <a:srgbClr val="00B0F0"/>
                </a:solidFill>
              </a:rPr>
              <a:t>2001 BCSC 156 (B.C.S.C.)</a:t>
            </a:r>
          </a:p>
          <a:p>
            <a:pPr>
              <a:defRPr/>
            </a:pPr>
            <a:r>
              <a:rPr lang="en-US" dirty="0">
                <a:solidFill>
                  <a:schemeClr val="bg1"/>
                </a:solidFill>
              </a:rPr>
              <a:t>Three more points:</a:t>
            </a:r>
          </a:p>
          <a:p>
            <a:pPr>
              <a:buFont typeface="+mj-lt"/>
              <a:buAutoNum type="arabicPeriod"/>
              <a:defRPr/>
            </a:pPr>
            <a:r>
              <a:rPr lang="en-US" dirty="0">
                <a:solidFill>
                  <a:schemeClr val="bg1"/>
                </a:solidFill>
              </a:rPr>
              <a:t>Note </a:t>
            </a:r>
            <a:r>
              <a:rPr lang="en-US" dirty="0" err="1">
                <a:solidFill>
                  <a:schemeClr val="bg1"/>
                </a:solidFill>
              </a:rPr>
              <a:t>Sigurdson</a:t>
            </a:r>
            <a:r>
              <a:rPr lang="en-US" dirty="0">
                <a:solidFill>
                  <a:schemeClr val="bg1"/>
                </a:solidFill>
              </a:rPr>
              <a:t> J.’s statement that a </a:t>
            </a:r>
            <a:r>
              <a:rPr lang="en-US" dirty="0">
                <a:solidFill>
                  <a:srgbClr val="FFFF00"/>
                </a:solidFill>
              </a:rPr>
              <a:t>reasonable balance has to be struck between the legitimate protection of a party’s intellectual property and a citizen’s or a Union’s Charter right to freedom of expression</a:t>
            </a:r>
            <a:r>
              <a:rPr lang="en-US" dirty="0">
                <a:solidFill>
                  <a:schemeClr val="bg1"/>
                </a:solidFill>
              </a:rPr>
              <a:t>. </a:t>
            </a:r>
            <a:endParaRPr lang="en-CA" dirty="0">
              <a:solidFill>
                <a:schemeClr val="bg1"/>
              </a:solidFill>
            </a:endParaRPr>
          </a:p>
          <a:p>
            <a:pPr>
              <a:buFont typeface="+mj-lt"/>
              <a:buAutoNum type="arabicPeriod"/>
              <a:defRPr/>
            </a:pPr>
            <a:r>
              <a:rPr lang="en-US" dirty="0" err="1">
                <a:solidFill>
                  <a:schemeClr val="bg1"/>
                </a:solidFill>
              </a:rPr>
              <a:t>Sigurdson</a:t>
            </a:r>
            <a:r>
              <a:rPr lang="en-US" dirty="0">
                <a:solidFill>
                  <a:schemeClr val="bg1"/>
                </a:solidFill>
              </a:rPr>
              <a:t> J. notes that the </a:t>
            </a:r>
            <a:r>
              <a:rPr lang="en-US" dirty="0">
                <a:solidFill>
                  <a:srgbClr val="FFFF00"/>
                </a:solidFill>
              </a:rPr>
              <a:t>prominence to be given to a disclaimer must, to some extent, depend on the likelihood of a false impression </a:t>
            </a:r>
            <a:r>
              <a:rPr lang="en-US" dirty="0">
                <a:solidFill>
                  <a:schemeClr val="bg1"/>
                </a:solidFill>
              </a:rPr>
              <a:t>being conveyed to the public if there is no disclaimer. The greater the likelihood the more prominent must be the disclaimer. There will be some situations where no disclaimer will be adequate. </a:t>
            </a:r>
            <a:r>
              <a:rPr lang="en-US" b="1" dirty="0">
                <a:solidFill>
                  <a:schemeClr val="bg1"/>
                </a:solidFill>
              </a:rPr>
              <a:t> </a:t>
            </a:r>
            <a:endParaRPr lang="en-CA" dirty="0">
              <a:solidFill>
                <a:schemeClr val="bg1"/>
              </a:solidFill>
            </a:endParaRPr>
          </a:p>
          <a:p>
            <a:pPr>
              <a:buFont typeface="+mj-lt"/>
              <a:buAutoNum type="arabicPeriod"/>
              <a:defRPr/>
            </a:pPr>
            <a:r>
              <a:rPr lang="en-US" dirty="0">
                <a:solidFill>
                  <a:schemeClr val="bg1"/>
                </a:solidFill>
              </a:rPr>
              <a:t>There was </a:t>
            </a:r>
            <a:r>
              <a:rPr lang="en-US" dirty="0">
                <a:solidFill>
                  <a:srgbClr val="FFFF00"/>
                </a:solidFill>
              </a:rPr>
              <a:t>no evidence of actual confusion</a:t>
            </a:r>
            <a:r>
              <a:rPr lang="en-US" dirty="0">
                <a:solidFill>
                  <a:schemeClr val="bg1"/>
                </a:solidFill>
              </a:rPr>
              <a:t>. Now, this is not a required element, but it’s a factor.</a:t>
            </a:r>
            <a:endParaRPr lang="en-CA" dirty="0">
              <a:solidFill>
                <a:schemeClr val="bg1"/>
              </a:solidFill>
            </a:endParaRPr>
          </a:p>
          <a:p>
            <a:pPr marL="0" indent="0">
              <a:buFont typeface="Arial" panose="020B0604020202020204" pitchFamily="34" charset="0"/>
              <a:buNone/>
              <a:defRPr/>
            </a:pPr>
            <a:r>
              <a:rPr lang="en-US" b="1" dirty="0">
                <a:solidFill>
                  <a:srgbClr val="FF0000"/>
                </a:solidFill>
              </a:rPr>
              <a:t>Ultimately , passing off with respect to the first website</a:t>
            </a:r>
            <a:r>
              <a:rPr lang="en-US" b="1" dirty="0">
                <a:solidFill>
                  <a:srgbClr val="FFFF00"/>
                </a:solidFill>
              </a:rPr>
              <a:t>;</a:t>
            </a:r>
            <a:r>
              <a:rPr lang="en-US" b="1" dirty="0">
                <a:solidFill>
                  <a:srgbClr val="FF0000"/>
                </a:solidFill>
              </a:rPr>
              <a:t> not 2</a:t>
            </a:r>
            <a:r>
              <a:rPr lang="en-US" b="1" baseline="30000" dirty="0">
                <a:solidFill>
                  <a:srgbClr val="FF0000"/>
                </a:solidFill>
              </a:rPr>
              <a:t>nd</a:t>
            </a:r>
            <a:r>
              <a:rPr lang="en-US" b="1" dirty="0">
                <a:solidFill>
                  <a:srgbClr val="FF0000"/>
                </a:solidFill>
              </a:rPr>
              <a:t> or 3</a:t>
            </a:r>
            <a:r>
              <a:rPr lang="en-US" b="1" baseline="30000" dirty="0">
                <a:solidFill>
                  <a:srgbClr val="FF0000"/>
                </a:solidFill>
              </a:rPr>
              <a:t>rd</a:t>
            </a:r>
            <a:r>
              <a:rPr lang="en-US" b="1" dirty="0">
                <a:solidFill>
                  <a:srgbClr val="FF0000"/>
                </a:solidFill>
              </a:rPr>
              <a:t> website</a:t>
            </a:r>
            <a:r>
              <a:rPr lang="en-US" b="1" dirty="0">
                <a:solidFill>
                  <a:srgbClr val="FFFF00"/>
                </a:solidFill>
              </a:rPr>
              <a:t>.</a:t>
            </a:r>
            <a:endParaRPr lang="en-CA" b="1" dirty="0">
              <a:solidFill>
                <a:srgbClr val="FFFF00"/>
              </a:solidFill>
            </a:endParaRPr>
          </a:p>
        </p:txBody>
      </p:sp>
      <p:sp>
        <p:nvSpPr>
          <p:cNvPr id="266243" name="Slide Number Placeholder 3">
            <a:extLst>
              <a:ext uri="{FF2B5EF4-FFF2-40B4-BE49-F238E27FC236}">
                <a16:creationId xmlns:a16="http://schemas.microsoft.com/office/drawing/2014/main" id="{3FF8B605-2DAD-8AE6-AAE8-9DEE3F8E420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871C4E-915B-1B4B-9759-8AE18E66F32D}" type="slidenum">
              <a:rPr lang="en-US" altLang="en-US" smtClean="0">
                <a:solidFill>
                  <a:srgbClr val="002040"/>
                </a:solidFill>
              </a:rPr>
              <a:pPr/>
              <a:t>103</a:t>
            </a:fld>
            <a:endParaRPr lang="en-US" altLang="en-US">
              <a:solidFill>
                <a:srgbClr val="002040"/>
              </a:solidFill>
            </a:endParaRPr>
          </a:p>
        </p:txBody>
      </p:sp>
    </p:spTree>
    <p:extLst>
      <p:ext uri="{BB962C8B-B14F-4D97-AF65-F5344CB8AC3E}">
        <p14:creationId xmlns:p14="http://schemas.microsoft.com/office/powerpoint/2010/main" val="22180166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7D0DC1-2F7B-6C28-4EEB-326AFEE491A7}"/>
              </a:ext>
            </a:extLst>
          </p:cNvPr>
          <p:cNvSpPr>
            <a:spLocks noGrp="1"/>
          </p:cNvSpPr>
          <p:nvPr>
            <p:ph type="title"/>
          </p:nvPr>
        </p:nvSpPr>
        <p:spPr>
          <a:xfrm>
            <a:off x="1485900" y="61913"/>
            <a:ext cx="6172200" cy="361950"/>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CD901838-FCBD-30C2-658C-2C850352ACC0}"/>
              </a:ext>
            </a:extLst>
          </p:cNvPr>
          <p:cNvSpPr>
            <a:spLocks noGrp="1"/>
          </p:cNvSpPr>
          <p:nvPr>
            <p:ph idx="1"/>
          </p:nvPr>
        </p:nvSpPr>
        <p:spPr>
          <a:xfrm>
            <a:off x="215900" y="987425"/>
            <a:ext cx="8712200" cy="4032250"/>
          </a:xfrm>
        </p:spPr>
        <p:txBody>
          <a:bodyPr>
            <a:noAutofit/>
          </a:bodyPr>
          <a:lstStyle/>
          <a:p>
            <a:pPr marL="0" indent="0">
              <a:lnSpc>
                <a:spcPct val="110000"/>
              </a:lnSpc>
              <a:buFont typeface="Arial" panose="020B0604020202020204" pitchFamily="34" charset="0"/>
              <a:buNone/>
              <a:defRPr/>
            </a:pPr>
            <a:r>
              <a:rPr lang="en-US" sz="1500" b="1" i="1" dirty="0">
                <a:solidFill>
                  <a:srgbClr val="00B0F0"/>
                </a:solidFill>
              </a:rPr>
              <a:t>British Columbia Automobile Assn. v. Office and Professional Employees' International Union, Local 378</a:t>
            </a:r>
            <a:r>
              <a:rPr lang="en-US" sz="1500" b="1" dirty="0">
                <a:solidFill>
                  <a:srgbClr val="00B0F0"/>
                </a:solidFill>
              </a:rPr>
              <a:t>, </a:t>
            </a:r>
            <a:r>
              <a:rPr lang="en-US" sz="1500" dirty="0">
                <a:solidFill>
                  <a:srgbClr val="00B0F0"/>
                </a:solidFill>
              </a:rPr>
              <a:t>2001 BCSC 156 (B.C.S.C.)</a:t>
            </a:r>
          </a:p>
          <a:p>
            <a:pPr>
              <a:lnSpc>
                <a:spcPct val="110000"/>
              </a:lnSpc>
              <a:defRPr/>
            </a:pPr>
            <a:r>
              <a:rPr lang="en-US" sz="1500" dirty="0">
                <a:solidFill>
                  <a:schemeClr val="bg1"/>
                </a:solidFill>
              </a:rPr>
              <a:t>The Court, in </a:t>
            </a:r>
            <a:r>
              <a:rPr lang="en-US" sz="1500" i="1" u="sng" dirty="0">
                <a:solidFill>
                  <a:schemeClr val="bg1"/>
                </a:solidFill>
              </a:rPr>
              <a:t>BCAA</a:t>
            </a:r>
            <a:r>
              <a:rPr lang="en-US" sz="1500" dirty="0">
                <a:solidFill>
                  <a:schemeClr val="bg1"/>
                </a:solidFill>
              </a:rPr>
              <a:t>, noted two broad categories of passing off:</a:t>
            </a:r>
            <a:endParaRPr lang="en-CA" sz="1500" dirty="0">
              <a:solidFill>
                <a:schemeClr val="bg1"/>
              </a:solidFill>
            </a:endParaRPr>
          </a:p>
          <a:p>
            <a:pPr marL="300038" lvl="1" indent="0">
              <a:lnSpc>
                <a:spcPct val="110000"/>
              </a:lnSpc>
              <a:buFont typeface="Arial" panose="020B0604020202020204" pitchFamily="34" charset="0"/>
              <a:buNone/>
              <a:defRPr/>
            </a:pPr>
            <a:r>
              <a:rPr lang="en-US" sz="1500" dirty="0">
                <a:solidFill>
                  <a:schemeClr val="bg1"/>
                </a:solidFill>
              </a:rPr>
              <a:t>1) Where competitors are engaged in a </a:t>
            </a:r>
            <a:r>
              <a:rPr lang="en-US" sz="1500" dirty="0">
                <a:solidFill>
                  <a:srgbClr val="FFFF00"/>
                </a:solidFill>
              </a:rPr>
              <a:t>common field of activity</a:t>
            </a:r>
            <a:r>
              <a:rPr lang="en-US" sz="1500" dirty="0">
                <a:solidFill>
                  <a:schemeClr val="bg1"/>
                </a:solidFill>
              </a:rPr>
              <a:t>, and the </a:t>
            </a:r>
            <a:r>
              <a:rPr lang="en-US" sz="1500" dirty="0">
                <a:solidFill>
                  <a:srgbClr val="FFFF00"/>
                </a:solidFill>
              </a:rPr>
              <a:t>Plaintiff has alleged that the Defendant has named, packaged or described its product or business in a manner likely to lead the public to believe the Defendant’s product or business is that of the Plaintiff</a:t>
            </a:r>
            <a:endParaRPr lang="en-CA" sz="1500" dirty="0">
              <a:solidFill>
                <a:srgbClr val="FFFF00"/>
              </a:solidFill>
            </a:endParaRPr>
          </a:p>
          <a:p>
            <a:pPr marL="300038" lvl="1" indent="0">
              <a:lnSpc>
                <a:spcPct val="110000"/>
              </a:lnSpc>
              <a:buFont typeface="Arial" panose="020B0604020202020204" pitchFamily="34" charset="0"/>
              <a:buNone/>
              <a:defRPr/>
            </a:pPr>
            <a:r>
              <a:rPr lang="en-US" sz="1500" dirty="0">
                <a:solidFill>
                  <a:schemeClr val="bg1"/>
                </a:solidFill>
              </a:rPr>
              <a:t>2) Where the Defendant has </a:t>
            </a:r>
            <a:r>
              <a:rPr lang="en-US" sz="1500" dirty="0">
                <a:solidFill>
                  <a:srgbClr val="FFFF00"/>
                </a:solidFill>
              </a:rPr>
              <a:t>promoted his product or business in such a way as to create the false impression that his product or business is in some way approved, authorized or endorsed by the Plaintiff </a:t>
            </a:r>
            <a:r>
              <a:rPr lang="en-US" sz="1500" dirty="0">
                <a:solidFill>
                  <a:schemeClr val="bg1"/>
                </a:solidFill>
              </a:rPr>
              <a:t>or that there is some business connection between the Defendant and the Plaintiff. In this way a Defendant may hope to “cash in” on the goodwill of the Plaintiff</a:t>
            </a:r>
            <a:endParaRPr lang="en-CA" sz="1500" dirty="0">
              <a:solidFill>
                <a:schemeClr val="bg1"/>
              </a:solidFill>
            </a:endParaRPr>
          </a:p>
          <a:p>
            <a:pPr>
              <a:lnSpc>
                <a:spcPct val="110000"/>
              </a:lnSpc>
              <a:defRPr/>
            </a:pPr>
            <a:r>
              <a:rPr lang="en-US" sz="1500" dirty="0">
                <a:solidFill>
                  <a:schemeClr val="bg1"/>
                </a:solidFill>
              </a:rPr>
              <a:t>Accordingly, a large part of the issue comes to revolve around confusion as to source:</a:t>
            </a:r>
            <a:r>
              <a:rPr lang="en-CA" sz="1500" dirty="0">
                <a:solidFill>
                  <a:schemeClr val="bg1"/>
                </a:solidFill>
              </a:rPr>
              <a:t> </a:t>
            </a:r>
            <a:r>
              <a:rPr lang="en-US" sz="1500" dirty="0">
                <a:solidFill>
                  <a:schemeClr val="bg1"/>
                </a:solidFill>
              </a:rPr>
              <a:t>Were customers confused into thinking that the OPEIU site was the BCAA site?</a:t>
            </a:r>
            <a:r>
              <a:rPr lang="en-CA" sz="1500" dirty="0">
                <a:solidFill>
                  <a:schemeClr val="bg1"/>
                </a:solidFill>
              </a:rPr>
              <a:t> Or were </a:t>
            </a:r>
            <a:r>
              <a:rPr lang="en-US" sz="1500" dirty="0">
                <a:solidFill>
                  <a:schemeClr val="bg1"/>
                </a:solidFill>
              </a:rPr>
              <a:t>customers were confused into thinking that the OPEIU site was approved, authorized or endorsed by the Plaintiff – or that there is a business connection between the Defendant and the Plaintiff (which in a sense there was).</a:t>
            </a:r>
            <a:endParaRPr lang="en-CA" sz="1500" dirty="0">
              <a:solidFill>
                <a:schemeClr val="bg1"/>
              </a:solidFill>
            </a:endParaRPr>
          </a:p>
        </p:txBody>
      </p:sp>
      <p:sp>
        <p:nvSpPr>
          <p:cNvPr id="269315" name="Slide Number Placeholder 3">
            <a:extLst>
              <a:ext uri="{FF2B5EF4-FFF2-40B4-BE49-F238E27FC236}">
                <a16:creationId xmlns:a16="http://schemas.microsoft.com/office/drawing/2014/main" id="{C7D009CD-7CC4-02D7-0757-2C090FE55E9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BD6F85D-AC8A-A647-AB73-AC4B5A0C403F}" type="slidenum">
              <a:rPr lang="en-US" altLang="en-US" smtClean="0">
                <a:solidFill>
                  <a:srgbClr val="002040"/>
                </a:solidFill>
              </a:rPr>
              <a:pPr/>
              <a:t>104</a:t>
            </a:fld>
            <a:endParaRPr lang="en-US" altLang="en-US">
              <a:solidFill>
                <a:srgbClr val="002040"/>
              </a:solidFill>
            </a:endParaRPr>
          </a:p>
        </p:txBody>
      </p:sp>
    </p:spTree>
    <p:extLst>
      <p:ext uri="{BB962C8B-B14F-4D97-AF65-F5344CB8AC3E}">
        <p14:creationId xmlns:p14="http://schemas.microsoft.com/office/powerpoint/2010/main" val="13697747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EA2D19-97D5-8BDF-138B-C367836865BB}"/>
              </a:ext>
            </a:extLst>
          </p:cNvPr>
          <p:cNvSpPr>
            <a:spLocks noGrp="1"/>
          </p:cNvSpPr>
          <p:nvPr>
            <p:ph type="title"/>
          </p:nvPr>
        </p:nvSpPr>
        <p:spPr>
          <a:xfrm>
            <a:off x="215900" y="123825"/>
            <a:ext cx="8712200" cy="854075"/>
          </a:xfrm>
        </p:spPr>
        <p:txBody>
          <a:bodyPr>
            <a:normAutofit/>
          </a:bodyPr>
          <a:lstStyle/>
          <a:p>
            <a:pPr>
              <a:defRPr/>
            </a:pPr>
            <a:r>
              <a:rPr lang="en-US" sz="4000" b="1" dirty="0">
                <a:solidFill>
                  <a:srgbClr val="FFFF00"/>
                </a:solidFill>
              </a:rPr>
              <a:t>Passing off</a:t>
            </a:r>
            <a:r>
              <a:rPr lang="en-US" sz="4000" b="1" dirty="0">
                <a:solidFill>
                  <a:srgbClr val="FF0000"/>
                </a:solidFill>
              </a:rPr>
              <a:t>:</a:t>
            </a:r>
            <a:r>
              <a:rPr lang="en-US" sz="4000" b="1" dirty="0">
                <a:solidFill>
                  <a:srgbClr val="FFFF00"/>
                </a:solidFill>
              </a:rPr>
              <a:t> </a:t>
            </a:r>
            <a:r>
              <a:rPr lang="en-US" sz="4000" dirty="0">
                <a:solidFill>
                  <a:schemeClr val="bg1"/>
                </a:solidFill>
              </a:rPr>
              <a:t>Initial Interest Confusion </a:t>
            </a:r>
            <a:endParaRPr lang="en-US" sz="4000" dirty="0">
              <a:solidFill>
                <a:srgbClr val="FF0000"/>
              </a:solidFill>
            </a:endParaRPr>
          </a:p>
        </p:txBody>
      </p:sp>
      <p:sp>
        <p:nvSpPr>
          <p:cNvPr id="2" name="Content Placeholder 1">
            <a:extLst>
              <a:ext uri="{FF2B5EF4-FFF2-40B4-BE49-F238E27FC236}">
                <a16:creationId xmlns:a16="http://schemas.microsoft.com/office/drawing/2014/main" id="{C59F760C-9B4F-FEEF-B08E-75CA18603E61}"/>
              </a:ext>
            </a:extLst>
          </p:cNvPr>
          <p:cNvSpPr>
            <a:spLocks noGrp="1"/>
          </p:cNvSpPr>
          <p:nvPr>
            <p:ph idx="1"/>
          </p:nvPr>
        </p:nvSpPr>
        <p:spPr>
          <a:xfrm>
            <a:off x="269875" y="1058863"/>
            <a:ext cx="8604250" cy="4022725"/>
          </a:xfrm>
        </p:spPr>
        <p:txBody>
          <a:bodyPr>
            <a:noAutofit/>
          </a:bodyPr>
          <a:lstStyle/>
          <a:p>
            <a:pPr marL="0" indent="0">
              <a:buFont typeface="Arial" panose="020B0604020202020204" pitchFamily="34" charset="0"/>
              <a:buNone/>
              <a:defRPr/>
            </a:pPr>
            <a:r>
              <a:rPr lang="en-US" sz="1350" b="1" i="1" dirty="0">
                <a:solidFill>
                  <a:srgbClr val="00B0F0"/>
                </a:solidFill>
              </a:rPr>
              <a:t>British Columbia Automobile Assn. v. Office and Professional Employees' International Union, Local 378</a:t>
            </a:r>
            <a:r>
              <a:rPr lang="en-US" sz="1350" b="1" dirty="0">
                <a:solidFill>
                  <a:srgbClr val="00B0F0"/>
                </a:solidFill>
              </a:rPr>
              <a:t>, </a:t>
            </a:r>
            <a:r>
              <a:rPr lang="en-US" sz="1350" dirty="0">
                <a:solidFill>
                  <a:srgbClr val="00B0F0"/>
                </a:solidFill>
              </a:rPr>
              <a:t>2001 BCSC 156 (B.C.S.C.)</a:t>
            </a:r>
          </a:p>
          <a:p>
            <a:pPr>
              <a:defRPr/>
            </a:pPr>
            <a:r>
              <a:rPr lang="en-US" sz="1350" dirty="0">
                <a:solidFill>
                  <a:schemeClr val="bg1"/>
                </a:solidFill>
              </a:rPr>
              <a:t>The Court in </a:t>
            </a:r>
            <a:r>
              <a:rPr lang="en-US" sz="1350" i="1" dirty="0">
                <a:solidFill>
                  <a:srgbClr val="00B0F0"/>
                </a:solidFill>
              </a:rPr>
              <a:t>BCAA</a:t>
            </a:r>
            <a:r>
              <a:rPr lang="en-US" sz="1350" dirty="0">
                <a:solidFill>
                  <a:srgbClr val="00B0F0"/>
                </a:solidFill>
              </a:rPr>
              <a:t> </a:t>
            </a:r>
            <a:r>
              <a:rPr lang="en-US" sz="1350" dirty="0">
                <a:solidFill>
                  <a:schemeClr val="bg1"/>
                </a:solidFill>
              </a:rPr>
              <a:t>also brought up another type of confusion known “</a:t>
            </a:r>
            <a:r>
              <a:rPr lang="en-US" sz="1350" dirty="0">
                <a:solidFill>
                  <a:srgbClr val="FFFF00"/>
                </a:solidFill>
              </a:rPr>
              <a:t>initial interest confusion</a:t>
            </a:r>
            <a:r>
              <a:rPr lang="en-US" sz="1350" dirty="0">
                <a:solidFill>
                  <a:schemeClr val="bg1"/>
                </a:solidFill>
              </a:rPr>
              <a:t>” which is a somewhat controversial issue in passing off and TM law. </a:t>
            </a:r>
            <a:endParaRPr lang="en-CA" sz="1350" dirty="0"/>
          </a:p>
          <a:p>
            <a:pPr>
              <a:defRPr/>
            </a:pPr>
            <a:r>
              <a:rPr lang="en-US" sz="1350" dirty="0">
                <a:solidFill>
                  <a:schemeClr val="bg1"/>
                </a:solidFill>
              </a:rPr>
              <a:t>The “</a:t>
            </a:r>
            <a:r>
              <a:rPr lang="en-US" sz="1350" dirty="0">
                <a:solidFill>
                  <a:srgbClr val="FFFF00"/>
                </a:solidFill>
              </a:rPr>
              <a:t>initial interest confusion</a:t>
            </a:r>
            <a:r>
              <a:rPr lang="en-US" sz="1350" dirty="0">
                <a:solidFill>
                  <a:schemeClr val="bg1"/>
                </a:solidFill>
              </a:rPr>
              <a:t>” doctrine has received limited attention from Canadian courts, but a lot more attention in the U.S.</a:t>
            </a:r>
            <a:endParaRPr lang="en-CA" sz="1350" dirty="0">
              <a:solidFill>
                <a:schemeClr val="bg1"/>
              </a:solidFill>
            </a:endParaRPr>
          </a:p>
          <a:p>
            <a:pPr>
              <a:defRPr/>
            </a:pPr>
            <a:r>
              <a:rPr lang="en-US" sz="1350" dirty="0">
                <a:solidFill>
                  <a:srgbClr val="FFFF00"/>
                </a:solidFill>
              </a:rPr>
              <a:t>Initial interest confusion refers to the use of another's trade-mark in a manner calculated to capture </a:t>
            </a:r>
            <a:r>
              <a:rPr lang="en-US" sz="1350" dirty="0">
                <a:solidFill>
                  <a:srgbClr val="FF0000"/>
                </a:solidFill>
              </a:rPr>
              <a:t>initial consumer attention even though no actual sale is completed as a result of the confusion </a:t>
            </a:r>
            <a:r>
              <a:rPr lang="en-US" sz="1350" dirty="0">
                <a:solidFill>
                  <a:schemeClr val="bg1"/>
                </a:solidFill>
              </a:rPr>
              <a:t>(</a:t>
            </a:r>
            <a:r>
              <a:rPr lang="en-US" sz="1350" i="1" dirty="0">
                <a:solidFill>
                  <a:schemeClr val="bg1"/>
                </a:solidFill>
              </a:rPr>
              <a:t>Brookfield Communications Inc. v. West Coast Entertainment Corp.</a:t>
            </a:r>
            <a:r>
              <a:rPr lang="en-US" sz="1350" dirty="0">
                <a:solidFill>
                  <a:schemeClr val="bg1"/>
                </a:solidFill>
              </a:rPr>
              <a:t>, 174 F.3d 1036 (9th Cir. 1999). </a:t>
            </a:r>
            <a:endParaRPr lang="en-CA" sz="1350" dirty="0">
              <a:solidFill>
                <a:schemeClr val="bg1"/>
              </a:solidFill>
            </a:endParaRPr>
          </a:p>
          <a:p>
            <a:pPr>
              <a:defRPr/>
            </a:pPr>
            <a:r>
              <a:rPr lang="en-US" sz="1350" dirty="0">
                <a:solidFill>
                  <a:schemeClr val="bg1"/>
                </a:solidFill>
              </a:rPr>
              <a:t>This test of confusion carries with it a lower threshold than the traditional test of confusion in passing off (confusion as to source - your product is their product); confusion as to association, endorsement, approval. </a:t>
            </a:r>
            <a:endParaRPr lang="en-CA" sz="1350" dirty="0">
              <a:solidFill>
                <a:schemeClr val="bg1"/>
              </a:solidFill>
            </a:endParaRPr>
          </a:p>
          <a:p>
            <a:pPr>
              <a:defRPr/>
            </a:pPr>
            <a:r>
              <a:rPr lang="en-US" sz="1350" dirty="0">
                <a:solidFill>
                  <a:srgbClr val="FFFF00"/>
                </a:solidFill>
              </a:rPr>
              <a:t>Initial interest confusion simply considers whether the defendant's use of the plaintiff's mark evoked "initial interest” in a potential customer</a:t>
            </a:r>
            <a:r>
              <a:rPr lang="en-US" sz="1350" dirty="0">
                <a:solidFill>
                  <a:schemeClr val="bg1"/>
                </a:solidFill>
              </a:rPr>
              <a:t>, even if it did not result in a sale.</a:t>
            </a:r>
            <a:endParaRPr lang="en-CA" sz="1350" dirty="0">
              <a:solidFill>
                <a:schemeClr val="bg1"/>
              </a:solidFill>
            </a:endParaRPr>
          </a:p>
          <a:p>
            <a:pPr>
              <a:defRPr/>
            </a:pPr>
            <a:r>
              <a:rPr lang="en-US" sz="1350" dirty="0">
                <a:solidFill>
                  <a:srgbClr val="FF0000"/>
                </a:solidFill>
              </a:rPr>
              <a:t>A bit vague and amorphous</a:t>
            </a:r>
            <a:r>
              <a:rPr lang="en-US" sz="1350" dirty="0">
                <a:solidFill>
                  <a:schemeClr val="bg1"/>
                </a:solidFill>
              </a:rPr>
              <a:t>. So vague that it potentially serves as a potent weapon for keeping legitimate competitors out of the market. </a:t>
            </a:r>
            <a:endParaRPr lang="en-CA" sz="1350" dirty="0">
              <a:solidFill>
                <a:schemeClr val="bg1"/>
              </a:solidFill>
            </a:endParaRPr>
          </a:p>
          <a:p>
            <a:pPr>
              <a:lnSpc>
                <a:spcPct val="110000"/>
              </a:lnSpc>
              <a:defRPr/>
            </a:pPr>
            <a:endParaRPr lang="en-CA" sz="1200" dirty="0">
              <a:solidFill>
                <a:schemeClr val="bg1"/>
              </a:solidFill>
            </a:endParaRPr>
          </a:p>
        </p:txBody>
      </p:sp>
      <p:sp>
        <p:nvSpPr>
          <p:cNvPr id="271363" name="Slide Number Placeholder 3">
            <a:extLst>
              <a:ext uri="{FF2B5EF4-FFF2-40B4-BE49-F238E27FC236}">
                <a16:creationId xmlns:a16="http://schemas.microsoft.com/office/drawing/2014/main" id="{6AB10945-7C5E-3B5A-2D84-192A48B08C3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AA08B02-D544-7E45-87AE-CC78517BFC4A}" type="slidenum">
              <a:rPr lang="en-US" altLang="en-US" smtClean="0">
                <a:solidFill>
                  <a:srgbClr val="002040"/>
                </a:solidFill>
              </a:rPr>
              <a:pPr/>
              <a:t>105</a:t>
            </a:fld>
            <a:endParaRPr lang="en-US" altLang="en-US">
              <a:solidFill>
                <a:srgbClr val="002040"/>
              </a:solidFill>
            </a:endParaRPr>
          </a:p>
        </p:txBody>
      </p:sp>
    </p:spTree>
    <p:extLst>
      <p:ext uri="{BB962C8B-B14F-4D97-AF65-F5344CB8AC3E}">
        <p14:creationId xmlns:p14="http://schemas.microsoft.com/office/powerpoint/2010/main" val="7376614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5">
            <a:extLst>
              <a:ext uri="{FF2B5EF4-FFF2-40B4-BE49-F238E27FC236}">
                <a16:creationId xmlns:a16="http://schemas.microsoft.com/office/drawing/2014/main" id="{F4C1D994-939D-7888-CE78-EF53DED50B42}"/>
              </a:ext>
            </a:extLst>
          </p:cNvPr>
          <p:cNvSpPr>
            <a:spLocks noGrp="1" noChangeArrowheads="1"/>
          </p:cNvSpPr>
          <p:nvPr>
            <p:ph type="title"/>
          </p:nvPr>
        </p:nvSpPr>
        <p:spPr bwMode="auto">
          <a:xfrm>
            <a:off x="107950" y="61913"/>
            <a:ext cx="8567738" cy="638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a:t>
            </a:r>
            <a:r>
              <a:rPr lang="en-US" altLang="en-US" sz="3200" b="1">
                <a:solidFill>
                  <a:srgbClr val="FFFF00"/>
                </a:solidFill>
              </a:rPr>
              <a:t> </a:t>
            </a:r>
            <a:r>
              <a:rPr lang="en-US" altLang="en-US" sz="3200">
                <a:solidFill>
                  <a:schemeClr val="bg1"/>
                </a:solidFill>
              </a:rPr>
              <a:t>Initial Interest Confusion </a:t>
            </a:r>
            <a:r>
              <a:rPr lang="en-US" altLang="en-US" sz="3600">
                <a:solidFill>
                  <a:srgbClr val="FF0000"/>
                </a:solidFill>
              </a:rPr>
              <a:t>Recap</a:t>
            </a:r>
          </a:p>
        </p:txBody>
      </p:sp>
      <p:sp>
        <p:nvSpPr>
          <p:cNvPr id="286722" name="Content Placeholder 1">
            <a:extLst>
              <a:ext uri="{FF2B5EF4-FFF2-40B4-BE49-F238E27FC236}">
                <a16:creationId xmlns:a16="http://schemas.microsoft.com/office/drawing/2014/main" id="{140DABC5-CD73-233C-B386-3BFBDECA531C}"/>
              </a:ext>
            </a:extLst>
          </p:cNvPr>
          <p:cNvSpPr>
            <a:spLocks noGrp="1" noChangeArrowheads="1"/>
          </p:cNvSpPr>
          <p:nvPr>
            <p:ph idx="1"/>
          </p:nvPr>
        </p:nvSpPr>
        <p:spPr bwMode="auto">
          <a:xfrm>
            <a:off x="250825" y="915988"/>
            <a:ext cx="8713788" cy="4032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500">
                <a:solidFill>
                  <a:schemeClr val="bg1"/>
                </a:solidFill>
              </a:rPr>
              <a:t>The Court in </a:t>
            </a:r>
            <a:r>
              <a:rPr lang="en-US" altLang="en-US" sz="1500" i="1">
                <a:solidFill>
                  <a:srgbClr val="00B0F0"/>
                </a:solidFill>
              </a:rPr>
              <a:t>BCAA</a:t>
            </a:r>
            <a:r>
              <a:rPr lang="en-US" altLang="en-US" sz="1500">
                <a:solidFill>
                  <a:srgbClr val="00B0F0"/>
                </a:solidFill>
              </a:rPr>
              <a:t> </a:t>
            </a:r>
            <a:r>
              <a:rPr lang="en-US" altLang="en-US" sz="1500">
                <a:solidFill>
                  <a:schemeClr val="bg1"/>
                </a:solidFill>
              </a:rPr>
              <a:t> brought up another type of confusion known “</a:t>
            </a:r>
            <a:r>
              <a:rPr lang="en-US" altLang="en-US" sz="1500">
                <a:solidFill>
                  <a:srgbClr val="FFFF00"/>
                </a:solidFill>
              </a:rPr>
              <a:t>initial interest confusion</a:t>
            </a:r>
            <a:r>
              <a:rPr lang="en-US" altLang="en-US" sz="1500">
                <a:solidFill>
                  <a:schemeClr val="bg1"/>
                </a:solidFill>
              </a:rPr>
              <a:t>” which is a somewhat controversial issue in passing off and TM law. </a:t>
            </a:r>
            <a:endParaRPr lang="en-CA" altLang="en-US" sz="1500"/>
          </a:p>
          <a:p>
            <a:r>
              <a:rPr lang="en-US" altLang="en-US" sz="1500">
                <a:solidFill>
                  <a:schemeClr val="bg1"/>
                </a:solidFill>
              </a:rPr>
              <a:t>The “</a:t>
            </a:r>
            <a:r>
              <a:rPr lang="en-US" altLang="en-US" sz="1500">
                <a:solidFill>
                  <a:srgbClr val="FFFF00"/>
                </a:solidFill>
              </a:rPr>
              <a:t>initial interest confusion</a:t>
            </a:r>
            <a:r>
              <a:rPr lang="en-US" altLang="en-US" sz="1500">
                <a:solidFill>
                  <a:schemeClr val="bg1"/>
                </a:solidFill>
              </a:rPr>
              <a:t>” doctrine has received limited attention from Canadian courts, but a lot more attention in the U.S.</a:t>
            </a:r>
            <a:endParaRPr lang="en-CA" altLang="en-US" sz="1500">
              <a:solidFill>
                <a:schemeClr val="bg1"/>
              </a:solidFill>
            </a:endParaRPr>
          </a:p>
          <a:p>
            <a:r>
              <a:rPr lang="en-US" altLang="en-US" sz="1500">
                <a:solidFill>
                  <a:srgbClr val="FFFF00"/>
                </a:solidFill>
              </a:rPr>
              <a:t>Initial interest confusion refers to the use of another's trade-mark in a manner calculated to capture </a:t>
            </a:r>
            <a:r>
              <a:rPr lang="en-US" altLang="en-US" sz="1500">
                <a:solidFill>
                  <a:srgbClr val="FF0000"/>
                </a:solidFill>
              </a:rPr>
              <a:t>initial consumer attention even though no actual sale is completed as a result of the confusion </a:t>
            </a:r>
            <a:r>
              <a:rPr lang="en-US" altLang="en-US" sz="1500">
                <a:solidFill>
                  <a:schemeClr val="bg1"/>
                </a:solidFill>
              </a:rPr>
              <a:t>(</a:t>
            </a:r>
            <a:r>
              <a:rPr lang="en-US" altLang="en-US" sz="1500" i="1">
                <a:solidFill>
                  <a:schemeClr val="bg1"/>
                </a:solidFill>
              </a:rPr>
              <a:t>Brookfield Communications Inc. v. West Coast Entertainment Corp.</a:t>
            </a:r>
            <a:r>
              <a:rPr lang="en-US" altLang="en-US" sz="1500">
                <a:solidFill>
                  <a:schemeClr val="bg1"/>
                </a:solidFill>
              </a:rPr>
              <a:t>, 174 F.3d 1036 (9th Cir. 1999). </a:t>
            </a:r>
            <a:endParaRPr lang="en-CA" altLang="en-US" sz="1500">
              <a:solidFill>
                <a:schemeClr val="bg1"/>
              </a:solidFill>
            </a:endParaRPr>
          </a:p>
          <a:p>
            <a:r>
              <a:rPr lang="en-US" altLang="en-US" sz="1500">
                <a:solidFill>
                  <a:srgbClr val="FF0000"/>
                </a:solidFill>
              </a:rPr>
              <a:t>This test of confusion carries with it a lower threshold than the traditional test of confusion in passing off </a:t>
            </a:r>
            <a:r>
              <a:rPr lang="en-US" altLang="en-US" sz="1500">
                <a:solidFill>
                  <a:schemeClr val="bg1"/>
                </a:solidFill>
              </a:rPr>
              <a:t>(confusion as to source - your product is their product); </a:t>
            </a:r>
            <a:r>
              <a:rPr lang="en-US" altLang="en-US" sz="1500">
                <a:solidFill>
                  <a:srgbClr val="FFFF00"/>
                </a:solidFill>
              </a:rPr>
              <a:t>confusion as to association, endorsement, approval</a:t>
            </a:r>
            <a:r>
              <a:rPr lang="en-US" altLang="en-US" sz="1500">
                <a:solidFill>
                  <a:schemeClr val="bg1"/>
                </a:solidFill>
              </a:rPr>
              <a:t>. </a:t>
            </a:r>
            <a:endParaRPr lang="en-CA" altLang="en-US" sz="1500">
              <a:solidFill>
                <a:schemeClr val="bg1"/>
              </a:solidFill>
            </a:endParaRPr>
          </a:p>
          <a:p>
            <a:r>
              <a:rPr lang="en-US" altLang="en-US" sz="1500">
                <a:solidFill>
                  <a:srgbClr val="FFFF00"/>
                </a:solidFill>
              </a:rPr>
              <a:t>Initial interest confusion simply considers whether the defendant's use of the plaintiff's mark evoked </a:t>
            </a:r>
            <a:r>
              <a:rPr lang="en-US" altLang="en-US" sz="1500">
                <a:solidFill>
                  <a:srgbClr val="FF0000"/>
                </a:solidFill>
              </a:rPr>
              <a:t>“</a:t>
            </a:r>
            <a:r>
              <a:rPr lang="en-US" altLang="en-US" sz="1500">
                <a:solidFill>
                  <a:srgbClr val="FFFF00"/>
                </a:solidFill>
              </a:rPr>
              <a:t>initial interest</a:t>
            </a:r>
            <a:r>
              <a:rPr lang="en-US" altLang="en-US" sz="1500">
                <a:solidFill>
                  <a:srgbClr val="FF0000"/>
                </a:solidFill>
              </a:rPr>
              <a:t>”</a:t>
            </a:r>
            <a:r>
              <a:rPr lang="en-US" altLang="en-US" sz="1500">
                <a:solidFill>
                  <a:srgbClr val="FFFF00"/>
                </a:solidFill>
              </a:rPr>
              <a:t> in a potential customer</a:t>
            </a:r>
            <a:r>
              <a:rPr lang="en-US" altLang="en-US" sz="1500">
                <a:solidFill>
                  <a:schemeClr val="bg1"/>
                </a:solidFill>
              </a:rPr>
              <a:t>, even if it did not result in a sale.</a:t>
            </a:r>
            <a:endParaRPr lang="en-CA" altLang="en-US" sz="1500">
              <a:solidFill>
                <a:schemeClr val="bg1"/>
              </a:solidFill>
            </a:endParaRPr>
          </a:p>
          <a:p>
            <a:r>
              <a:rPr lang="en-US" altLang="en-US" sz="1500">
                <a:solidFill>
                  <a:srgbClr val="FF0000"/>
                </a:solidFill>
              </a:rPr>
              <a:t>A bit vague and amorphous</a:t>
            </a:r>
            <a:r>
              <a:rPr lang="en-US" altLang="en-US" sz="1500">
                <a:solidFill>
                  <a:schemeClr val="bg1"/>
                </a:solidFill>
              </a:rPr>
              <a:t>. So vague that it potentially serves as a potent weapon for keeping legitimate competitors out of the market. </a:t>
            </a:r>
          </a:p>
          <a:p>
            <a:r>
              <a:rPr lang="en-US" altLang="en-US" sz="1500" b="1">
                <a:solidFill>
                  <a:srgbClr val="FF0000"/>
                </a:solidFill>
              </a:rPr>
              <a:t>Does this possible doctrine expand passing off too much</a:t>
            </a:r>
            <a:r>
              <a:rPr lang="en-US" altLang="en-US" sz="1500" b="1">
                <a:solidFill>
                  <a:srgbClr val="FFFF00"/>
                </a:solidFill>
              </a:rPr>
              <a:t>?</a:t>
            </a:r>
            <a:endParaRPr lang="en-CA" altLang="en-US" sz="1500" b="1">
              <a:solidFill>
                <a:srgbClr val="FFFF00"/>
              </a:solidFill>
            </a:endParaRPr>
          </a:p>
          <a:p>
            <a:pPr>
              <a:lnSpc>
                <a:spcPct val="110000"/>
              </a:lnSpc>
            </a:pPr>
            <a:endParaRPr lang="en-CA" altLang="en-US" sz="1200">
              <a:solidFill>
                <a:schemeClr val="bg1"/>
              </a:solidFill>
            </a:endParaRPr>
          </a:p>
        </p:txBody>
      </p:sp>
      <p:sp>
        <p:nvSpPr>
          <p:cNvPr id="286723" name="Slide Number Placeholder 3">
            <a:extLst>
              <a:ext uri="{FF2B5EF4-FFF2-40B4-BE49-F238E27FC236}">
                <a16:creationId xmlns:a16="http://schemas.microsoft.com/office/drawing/2014/main" id="{E6CE7148-3059-3001-4EFB-4C10E727A0E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C2BA9FA-412F-BE4F-9042-0290DA3EA115}" type="slidenum">
              <a:rPr lang="en-US" altLang="en-US" smtClean="0"/>
              <a:pPr/>
              <a:t>106</a:t>
            </a:fld>
            <a:endParaRPr lang="en-US" altLang="en-US"/>
          </a:p>
        </p:txBody>
      </p:sp>
    </p:spTree>
    <p:extLst>
      <p:ext uri="{BB962C8B-B14F-4D97-AF65-F5344CB8AC3E}">
        <p14:creationId xmlns:p14="http://schemas.microsoft.com/office/powerpoint/2010/main" val="20093069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2F2A-2ADA-AC4D-C9E0-7174EED50CE8}"/>
              </a:ext>
            </a:extLst>
          </p:cNvPr>
          <p:cNvSpPr>
            <a:spLocks noGrp="1"/>
          </p:cNvSpPr>
          <p:nvPr>
            <p:ph type="title"/>
          </p:nvPr>
        </p:nvSpPr>
        <p:spPr>
          <a:xfrm>
            <a:off x="287338" y="123825"/>
            <a:ext cx="8569325" cy="625475"/>
          </a:xfrm>
        </p:spPr>
        <p:txBody>
          <a:bodyPr>
            <a:normAutofit fontScale="90000"/>
          </a:bodyPr>
          <a:lstStyle/>
          <a:p>
            <a:pPr>
              <a:defRPr/>
            </a:pPr>
            <a:r>
              <a:rPr lang="en-US" sz="3300" b="1" dirty="0">
                <a:solidFill>
                  <a:srgbClr val="FFFF00"/>
                </a:solidFill>
              </a:rPr>
              <a:t>Passing off</a:t>
            </a:r>
            <a:r>
              <a:rPr lang="en-US" sz="3300" b="1" dirty="0">
                <a:solidFill>
                  <a:srgbClr val="FF0000"/>
                </a:solidFill>
              </a:rPr>
              <a:t>:</a:t>
            </a:r>
            <a:r>
              <a:rPr lang="en-US" sz="3300" b="1" dirty="0">
                <a:solidFill>
                  <a:srgbClr val="FFFF00"/>
                </a:solidFill>
              </a:rPr>
              <a:t> </a:t>
            </a:r>
            <a:r>
              <a:rPr lang="en-US" altLang="en-US" sz="3300" dirty="0">
                <a:solidFill>
                  <a:schemeClr val="bg1"/>
                </a:solidFill>
              </a:rPr>
              <a:t>Initial interest confusion </a:t>
            </a:r>
            <a:r>
              <a:rPr lang="en-US" altLang="en-US" sz="3300" dirty="0">
                <a:solidFill>
                  <a:srgbClr val="FF0000"/>
                </a:solidFill>
              </a:rPr>
              <a:t>SUMMARY</a:t>
            </a:r>
            <a:br>
              <a:rPr lang="en-US" altLang="en-US" dirty="0">
                <a:solidFill>
                  <a:srgbClr val="FF0000"/>
                </a:solidFill>
              </a:rPr>
            </a:br>
            <a:endParaRPr lang="en-US" b="1" dirty="0">
              <a:solidFill>
                <a:srgbClr val="FFFF00"/>
              </a:solidFill>
            </a:endParaRPr>
          </a:p>
        </p:txBody>
      </p:sp>
      <p:sp>
        <p:nvSpPr>
          <p:cNvPr id="288770" name="Content Placeholder 2">
            <a:extLst>
              <a:ext uri="{FF2B5EF4-FFF2-40B4-BE49-F238E27FC236}">
                <a16:creationId xmlns:a16="http://schemas.microsoft.com/office/drawing/2014/main" id="{B445D1B2-04BC-FCD5-59F6-DDE34EFAAF02}"/>
              </a:ext>
            </a:extLst>
          </p:cNvPr>
          <p:cNvSpPr>
            <a:spLocks noGrp="1" noChangeArrowheads="1"/>
          </p:cNvSpPr>
          <p:nvPr>
            <p:ph idx="1"/>
          </p:nvPr>
        </p:nvSpPr>
        <p:spPr bwMode="auto">
          <a:xfrm>
            <a:off x="201613" y="915988"/>
            <a:ext cx="8640762" cy="3927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solidFill>
                  <a:schemeClr val="bg1"/>
                </a:solidFill>
              </a:rPr>
              <a:t>Refers to the </a:t>
            </a:r>
            <a:r>
              <a:rPr lang="en-US" altLang="en-US" sz="2800">
                <a:solidFill>
                  <a:srgbClr val="FFFF00"/>
                </a:solidFill>
              </a:rPr>
              <a:t>use of another's trade-mark in a manner calculated to capture initial consumer attention</a:t>
            </a:r>
            <a:r>
              <a:rPr lang="en-US" altLang="en-US" sz="2800">
                <a:solidFill>
                  <a:schemeClr val="bg1"/>
                </a:solidFill>
              </a:rPr>
              <a:t> </a:t>
            </a:r>
            <a:r>
              <a:rPr lang="en-US" altLang="en-US" sz="2800">
                <a:solidFill>
                  <a:srgbClr val="FF0000"/>
                </a:solidFill>
              </a:rPr>
              <a:t>even though no actual sale is completed</a:t>
            </a:r>
            <a:r>
              <a:rPr lang="en-US" altLang="en-US" sz="2800">
                <a:solidFill>
                  <a:schemeClr val="bg1"/>
                </a:solidFill>
              </a:rPr>
              <a:t> as a result of the confusion </a:t>
            </a:r>
          </a:p>
          <a:p>
            <a:r>
              <a:rPr lang="en-US" altLang="en-US" sz="2800">
                <a:solidFill>
                  <a:schemeClr val="bg1"/>
                </a:solidFill>
              </a:rPr>
              <a:t>Can serve as a </a:t>
            </a:r>
            <a:r>
              <a:rPr lang="en-US" altLang="en-US" sz="2800">
                <a:solidFill>
                  <a:srgbClr val="FFFF00"/>
                </a:solidFill>
              </a:rPr>
              <a:t>potent weapon for keeping legitimate competitors out </a:t>
            </a:r>
            <a:r>
              <a:rPr lang="en-US" altLang="en-US" sz="2800">
                <a:solidFill>
                  <a:schemeClr val="bg1"/>
                </a:solidFill>
              </a:rPr>
              <a:t>of the market</a:t>
            </a:r>
          </a:p>
          <a:p>
            <a:r>
              <a:rPr lang="en-US" altLang="en-US" sz="2800">
                <a:solidFill>
                  <a:schemeClr val="bg1"/>
                </a:solidFill>
              </a:rPr>
              <a:t>Limited attention in Canada; much more in US</a:t>
            </a:r>
          </a:p>
          <a:p>
            <a:r>
              <a:rPr lang="en-US" altLang="en-US" sz="2800">
                <a:solidFill>
                  <a:schemeClr val="bg1"/>
                </a:solidFill>
              </a:rPr>
              <a:t>Should it be allowed or discouraged in </a:t>
            </a:r>
            <a:r>
              <a:rPr lang="en-US" altLang="en-US" sz="2800">
                <a:solidFill>
                  <a:srgbClr val="FF0000"/>
                </a:solidFill>
              </a:rPr>
              <a:t>Ca</a:t>
            </a:r>
            <a:r>
              <a:rPr lang="en-US" altLang="en-US" sz="2800">
                <a:solidFill>
                  <a:schemeClr val="bg1"/>
                </a:solidFill>
              </a:rPr>
              <a:t>na</a:t>
            </a:r>
            <a:r>
              <a:rPr lang="en-US" altLang="en-US" sz="2800">
                <a:solidFill>
                  <a:srgbClr val="FF0000"/>
                </a:solidFill>
              </a:rPr>
              <a:t>da</a:t>
            </a:r>
            <a:r>
              <a:rPr lang="en-US" altLang="en-US" sz="2800">
                <a:solidFill>
                  <a:srgbClr val="FFFF00"/>
                </a:solidFill>
              </a:rPr>
              <a:t>?</a:t>
            </a:r>
          </a:p>
          <a:p>
            <a:endParaRPr lang="en-US" altLang="en-US"/>
          </a:p>
        </p:txBody>
      </p:sp>
      <p:sp>
        <p:nvSpPr>
          <p:cNvPr id="288771" name="Slide Number Placeholder 3">
            <a:extLst>
              <a:ext uri="{FF2B5EF4-FFF2-40B4-BE49-F238E27FC236}">
                <a16:creationId xmlns:a16="http://schemas.microsoft.com/office/drawing/2014/main" id="{A3ED23AE-EABC-B016-5252-354DB434D1E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8080A05-CD43-7347-9C22-BFAC8297AD35}" type="slidenum">
              <a:rPr lang="en-US" altLang="en-US" smtClean="0"/>
              <a:pPr/>
              <a:t>107</a:t>
            </a:fld>
            <a:endParaRPr lang="en-US" altLang="en-US"/>
          </a:p>
        </p:txBody>
      </p:sp>
    </p:spTree>
    <p:extLst>
      <p:ext uri="{BB962C8B-B14F-4D97-AF65-F5344CB8AC3E}">
        <p14:creationId xmlns:p14="http://schemas.microsoft.com/office/powerpoint/2010/main" val="33155589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5">
            <a:extLst>
              <a:ext uri="{FF2B5EF4-FFF2-40B4-BE49-F238E27FC236}">
                <a16:creationId xmlns:a16="http://schemas.microsoft.com/office/drawing/2014/main" id="{2F31617F-2E26-6D48-F031-52DC93A9274A}"/>
              </a:ext>
            </a:extLst>
          </p:cNvPr>
          <p:cNvSpPr>
            <a:spLocks noGrp="1" noChangeArrowheads="1"/>
          </p:cNvSpPr>
          <p:nvPr>
            <p:ph type="title"/>
          </p:nvPr>
        </p:nvSpPr>
        <p:spPr bwMode="auto">
          <a:xfrm>
            <a:off x="1485900" y="50800"/>
            <a:ext cx="6172200" cy="774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chemeClr val="bg1"/>
                </a:solidFill>
              </a:rPr>
              <a:t>: </a:t>
            </a:r>
            <a:r>
              <a:rPr lang="en-US" altLang="en-US">
                <a:solidFill>
                  <a:srgbClr val="FF0000"/>
                </a:solidFill>
              </a:rPr>
              <a:t>Damage</a:t>
            </a:r>
          </a:p>
        </p:txBody>
      </p:sp>
      <p:sp>
        <p:nvSpPr>
          <p:cNvPr id="2" name="Content Placeholder 1">
            <a:extLst>
              <a:ext uri="{FF2B5EF4-FFF2-40B4-BE49-F238E27FC236}">
                <a16:creationId xmlns:a16="http://schemas.microsoft.com/office/drawing/2014/main" id="{293263D3-16AE-4A25-46F3-CE95AFC7584D}"/>
              </a:ext>
            </a:extLst>
          </p:cNvPr>
          <p:cNvSpPr>
            <a:spLocks noGrp="1"/>
          </p:cNvSpPr>
          <p:nvPr>
            <p:ph idx="1"/>
          </p:nvPr>
        </p:nvSpPr>
        <p:spPr>
          <a:xfrm>
            <a:off x="544513" y="1131888"/>
            <a:ext cx="8054975" cy="3475037"/>
          </a:xfrm>
        </p:spPr>
        <p:txBody>
          <a:bodyPr>
            <a:noAutofit/>
          </a:bodyPr>
          <a:lstStyle/>
          <a:p>
            <a:pPr>
              <a:defRPr/>
            </a:pPr>
            <a:r>
              <a:rPr lang="en-US" sz="2400" dirty="0">
                <a:solidFill>
                  <a:srgbClr val="FFFF00"/>
                </a:solidFill>
              </a:rPr>
              <a:t>Several types </a:t>
            </a:r>
            <a:r>
              <a:rPr lang="en-US" sz="2400" dirty="0">
                <a:solidFill>
                  <a:schemeClr val="bg1"/>
                </a:solidFill>
              </a:rPr>
              <a:t>of possible damage in the context of a passing off action …  </a:t>
            </a:r>
            <a:endParaRPr lang="en-CA" sz="2400" dirty="0">
              <a:solidFill>
                <a:schemeClr val="bg1"/>
              </a:solidFill>
            </a:endParaRPr>
          </a:p>
          <a:p>
            <a:pPr>
              <a:defRPr/>
            </a:pPr>
            <a:r>
              <a:rPr lang="en-US" sz="2400" dirty="0">
                <a:solidFill>
                  <a:srgbClr val="FFFF00"/>
                </a:solidFill>
              </a:rPr>
              <a:t>Loss of goodwill and reputation </a:t>
            </a:r>
            <a:endParaRPr lang="en-CA" sz="2400" dirty="0">
              <a:solidFill>
                <a:srgbClr val="FFFF00"/>
              </a:solidFill>
            </a:endParaRPr>
          </a:p>
          <a:p>
            <a:pPr>
              <a:defRPr/>
            </a:pPr>
            <a:r>
              <a:rPr lang="en-US" sz="2400" dirty="0">
                <a:solidFill>
                  <a:schemeClr val="bg1"/>
                </a:solidFill>
              </a:rPr>
              <a:t>Where a </a:t>
            </a:r>
            <a:r>
              <a:rPr lang="en-US" sz="2400" dirty="0">
                <a:solidFill>
                  <a:srgbClr val="FFFF00"/>
                </a:solidFill>
              </a:rPr>
              <a:t>competitor passes off an inferior product</a:t>
            </a:r>
            <a:r>
              <a:rPr lang="en-US" sz="2400" dirty="0">
                <a:solidFill>
                  <a:schemeClr val="bg1"/>
                </a:solidFill>
              </a:rPr>
              <a:t> as the plaintiff’s product. </a:t>
            </a:r>
            <a:r>
              <a:rPr lang="en-US" sz="2400" dirty="0">
                <a:solidFill>
                  <a:srgbClr val="FF0000"/>
                </a:solidFill>
              </a:rPr>
              <a:t>Dissatisfied customers</a:t>
            </a:r>
            <a:r>
              <a:rPr lang="en-US" sz="2400" dirty="0">
                <a:solidFill>
                  <a:schemeClr val="bg1"/>
                </a:solidFill>
              </a:rPr>
              <a:t> who think they have purchased from the plaintiff may decide never to purchase from them again, and to tell their friends not to. </a:t>
            </a:r>
            <a:endParaRPr lang="en-CA" sz="2400" dirty="0">
              <a:solidFill>
                <a:schemeClr val="bg1"/>
              </a:solidFill>
            </a:endParaRPr>
          </a:p>
          <a:p>
            <a:pPr marL="0" indent="0">
              <a:buFont typeface="Arial" panose="020B0604020202020204" pitchFamily="34" charset="0"/>
              <a:buNone/>
              <a:defRPr/>
            </a:pPr>
            <a:endParaRPr lang="en-US" sz="2025" dirty="0">
              <a:solidFill>
                <a:schemeClr val="bg1"/>
              </a:solidFill>
              <a:latin typeface="+mj-lt"/>
            </a:endParaRPr>
          </a:p>
        </p:txBody>
      </p:sp>
      <p:sp>
        <p:nvSpPr>
          <p:cNvPr id="292867" name="Slide Number Placeholder 3">
            <a:extLst>
              <a:ext uri="{FF2B5EF4-FFF2-40B4-BE49-F238E27FC236}">
                <a16:creationId xmlns:a16="http://schemas.microsoft.com/office/drawing/2014/main" id="{135C7459-026F-22FD-DFD8-BEB6899DC2E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C48BA7-696B-1E41-B000-EADD046BDC34}" type="slidenum">
              <a:rPr lang="en-US" altLang="en-US" smtClean="0"/>
              <a:pPr/>
              <a:t>108</a:t>
            </a:fld>
            <a:endParaRPr lang="en-US" altLang="en-US"/>
          </a:p>
        </p:txBody>
      </p:sp>
    </p:spTree>
    <p:extLst>
      <p:ext uri="{BB962C8B-B14F-4D97-AF65-F5344CB8AC3E}">
        <p14:creationId xmlns:p14="http://schemas.microsoft.com/office/powerpoint/2010/main" val="19341234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5">
            <a:extLst>
              <a:ext uri="{FF2B5EF4-FFF2-40B4-BE49-F238E27FC236}">
                <a16:creationId xmlns:a16="http://schemas.microsoft.com/office/drawing/2014/main" id="{97BEB1AA-46B1-E892-8425-8B107B494B85}"/>
              </a:ext>
            </a:extLst>
          </p:cNvPr>
          <p:cNvSpPr>
            <a:spLocks noGrp="1" noChangeArrowheads="1"/>
          </p:cNvSpPr>
          <p:nvPr>
            <p:ph type="title"/>
          </p:nvPr>
        </p:nvSpPr>
        <p:spPr bwMode="auto">
          <a:xfrm>
            <a:off x="250825" y="0"/>
            <a:ext cx="8713788" cy="771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chemeClr val="bg1"/>
                </a:solidFill>
              </a:rPr>
              <a:t>:</a:t>
            </a:r>
            <a:r>
              <a:rPr lang="en-US" altLang="en-US" b="1">
                <a:solidFill>
                  <a:srgbClr val="FFFF00"/>
                </a:solidFill>
              </a:rPr>
              <a:t> </a:t>
            </a:r>
            <a:r>
              <a:rPr lang="en-US" altLang="en-US" b="1">
                <a:solidFill>
                  <a:srgbClr val="FF0000"/>
                </a:solidFill>
              </a:rPr>
              <a:t>Damage</a:t>
            </a:r>
          </a:p>
        </p:txBody>
      </p:sp>
      <p:sp>
        <p:nvSpPr>
          <p:cNvPr id="2" name="Content Placeholder 1">
            <a:extLst>
              <a:ext uri="{FF2B5EF4-FFF2-40B4-BE49-F238E27FC236}">
                <a16:creationId xmlns:a16="http://schemas.microsoft.com/office/drawing/2014/main" id="{23A815DC-5D01-7CCC-CA87-796452F7518E}"/>
              </a:ext>
            </a:extLst>
          </p:cNvPr>
          <p:cNvSpPr>
            <a:spLocks noGrp="1"/>
          </p:cNvSpPr>
          <p:nvPr>
            <p:ph idx="1"/>
          </p:nvPr>
        </p:nvSpPr>
        <p:spPr>
          <a:xfrm>
            <a:off x="179388" y="842963"/>
            <a:ext cx="8785225" cy="4216400"/>
          </a:xfrm>
        </p:spPr>
        <p:txBody>
          <a:bodyPr>
            <a:noAutofit/>
          </a:bodyPr>
          <a:lstStyle/>
          <a:p>
            <a:pPr marL="0" indent="0">
              <a:buFont typeface="Arial" panose="020B0604020202020204" pitchFamily="34" charset="0"/>
              <a:buNone/>
              <a:defRPr/>
            </a:pPr>
            <a:r>
              <a:rPr lang="en-US" sz="1875" b="1" dirty="0">
                <a:solidFill>
                  <a:srgbClr val="FFFF00"/>
                </a:solidFill>
              </a:rPr>
              <a:t>Cases that fit</a:t>
            </a:r>
            <a:r>
              <a:rPr lang="en-US" sz="1875" b="1" dirty="0">
                <a:solidFill>
                  <a:srgbClr val="FF0000"/>
                </a:solidFill>
              </a:rPr>
              <a:t>? </a:t>
            </a:r>
            <a:endParaRPr lang="en-CA" sz="1875" b="1" dirty="0">
              <a:solidFill>
                <a:srgbClr val="FF0000"/>
              </a:solidFill>
            </a:endParaRPr>
          </a:p>
          <a:p>
            <a:pPr>
              <a:defRPr/>
            </a:pPr>
            <a:r>
              <a:rPr lang="en-US" sz="1875" i="1" dirty="0">
                <a:solidFill>
                  <a:srgbClr val="00B0F0"/>
                </a:solidFill>
              </a:rPr>
              <a:t>Spalding v. Gamage </a:t>
            </a:r>
            <a:r>
              <a:rPr lang="en-US" sz="1875" dirty="0">
                <a:solidFill>
                  <a:schemeClr val="bg1"/>
                </a:solidFill>
              </a:rPr>
              <a:t>where Gamage took a product of the Plaintiff’s that had been discontinued </a:t>
            </a:r>
            <a:r>
              <a:rPr lang="en-US" sz="1875" dirty="0">
                <a:solidFill>
                  <a:srgbClr val="FF0000"/>
                </a:solidFill>
              </a:rPr>
              <a:t>(</a:t>
            </a:r>
            <a:r>
              <a:rPr lang="en-US" sz="1875" dirty="0">
                <a:solidFill>
                  <a:schemeClr val="bg1"/>
                </a:solidFill>
              </a:rPr>
              <a:t>a soccer ball discarded by Spalding as waste material and excluded from public sale</a:t>
            </a:r>
            <a:r>
              <a:rPr lang="en-US" sz="1875" dirty="0">
                <a:solidFill>
                  <a:srgbClr val="FF0000"/>
                </a:solidFill>
              </a:rPr>
              <a:t>)</a:t>
            </a:r>
            <a:r>
              <a:rPr lang="en-US" sz="1875" dirty="0">
                <a:solidFill>
                  <a:schemeClr val="bg1"/>
                </a:solidFill>
              </a:rPr>
              <a:t> and marketed it an </a:t>
            </a:r>
            <a:r>
              <a:rPr lang="en-US" sz="1875" dirty="0">
                <a:solidFill>
                  <a:srgbClr val="FF0000"/>
                </a:solidFill>
              </a:rPr>
              <a:t>“</a:t>
            </a:r>
            <a:r>
              <a:rPr lang="en-US" sz="1875" dirty="0">
                <a:solidFill>
                  <a:srgbClr val="FFFF00"/>
                </a:solidFill>
              </a:rPr>
              <a:t>improved</a:t>
            </a:r>
            <a:r>
              <a:rPr lang="en-US" sz="1875" dirty="0">
                <a:solidFill>
                  <a:srgbClr val="FF0000"/>
                </a:solidFill>
              </a:rPr>
              <a:t>”</a:t>
            </a:r>
            <a:r>
              <a:rPr lang="en-US" sz="1875" dirty="0">
                <a:solidFill>
                  <a:schemeClr val="bg1"/>
                </a:solidFill>
              </a:rPr>
              <a:t> Spalding product.</a:t>
            </a:r>
          </a:p>
          <a:p>
            <a:pPr>
              <a:defRPr/>
            </a:pPr>
            <a:r>
              <a:rPr lang="en-US" sz="1875" i="1" dirty="0">
                <a:solidFill>
                  <a:srgbClr val="00B0F0"/>
                </a:solidFill>
              </a:rPr>
              <a:t>Institut National</a:t>
            </a:r>
            <a:endParaRPr lang="en-CA" sz="1875" dirty="0">
              <a:solidFill>
                <a:srgbClr val="00B0F0"/>
              </a:solidFill>
            </a:endParaRPr>
          </a:p>
          <a:p>
            <a:pPr>
              <a:defRPr/>
            </a:pPr>
            <a:r>
              <a:rPr lang="en-US" sz="1875" i="1" dirty="0">
                <a:solidFill>
                  <a:srgbClr val="00B0F0"/>
                </a:solidFill>
              </a:rPr>
              <a:t>Ray Plastics </a:t>
            </a:r>
          </a:p>
          <a:p>
            <a:pPr>
              <a:defRPr/>
            </a:pPr>
            <a:r>
              <a:rPr lang="en-US" sz="1875" dirty="0">
                <a:solidFill>
                  <a:schemeClr val="bg1"/>
                </a:solidFill>
              </a:rPr>
              <a:t>A competing product which is identical or confusingly similar to the Plaintiff’s product cuts into sales.</a:t>
            </a:r>
            <a:endParaRPr lang="en-CA" sz="1875" dirty="0">
              <a:solidFill>
                <a:schemeClr val="bg1"/>
              </a:solidFill>
            </a:endParaRPr>
          </a:p>
          <a:p>
            <a:pPr>
              <a:defRPr/>
            </a:pPr>
            <a:r>
              <a:rPr lang="en-US" sz="1875" dirty="0">
                <a:solidFill>
                  <a:schemeClr val="bg1"/>
                </a:solidFill>
              </a:rPr>
              <a:t>Two primary types of damages that are pled in passing off cases: </a:t>
            </a:r>
          </a:p>
          <a:p>
            <a:pPr>
              <a:defRPr/>
            </a:pPr>
            <a:r>
              <a:rPr lang="en-US" sz="1875" dirty="0">
                <a:solidFill>
                  <a:schemeClr val="bg1"/>
                </a:solidFill>
              </a:rPr>
              <a:t>1. Loss of goodwill </a:t>
            </a:r>
          </a:p>
          <a:p>
            <a:pPr>
              <a:defRPr/>
            </a:pPr>
            <a:r>
              <a:rPr lang="en-US" sz="1875" dirty="0">
                <a:solidFill>
                  <a:schemeClr val="bg1"/>
                </a:solidFill>
              </a:rPr>
              <a:t>2. Loss of trade</a:t>
            </a:r>
            <a:endParaRPr lang="en-CA" sz="1875" dirty="0">
              <a:solidFill>
                <a:schemeClr val="bg1"/>
              </a:solidFill>
            </a:endParaRPr>
          </a:p>
          <a:p>
            <a:pPr marL="0" indent="0">
              <a:buFont typeface="Arial" panose="020B0604020202020204" pitchFamily="34" charset="0"/>
              <a:buNone/>
              <a:defRPr/>
            </a:pPr>
            <a:r>
              <a:rPr lang="en-US" sz="1875" dirty="0">
                <a:solidFill>
                  <a:srgbClr val="FF0000"/>
                </a:solidFill>
              </a:rPr>
              <a:t>[</a:t>
            </a:r>
            <a:r>
              <a:rPr lang="en-US" sz="1875" dirty="0">
                <a:solidFill>
                  <a:srgbClr val="FFFF00"/>
                </a:solidFill>
              </a:rPr>
              <a:t>Pages 400 &amp; 401 address defenses and remedies to passing off</a:t>
            </a:r>
            <a:r>
              <a:rPr lang="en-US" sz="1875" dirty="0">
                <a:solidFill>
                  <a:srgbClr val="FF0000"/>
                </a:solidFill>
              </a:rPr>
              <a:t>]</a:t>
            </a:r>
            <a:endParaRPr lang="en-CA" sz="1875" dirty="0">
              <a:solidFill>
                <a:srgbClr val="FF0000"/>
              </a:solidFill>
            </a:endParaRPr>
          </a:p>
          <a:p>
            <a:pPr marL="0" indent="0">
              <a:buFont typeface="Arial" panose="020B0604020202020204" pitchFamily="34" charset="0"/>
              <a:buNone/>
              <a:defRPr/>
            </a:pPr>
            <a:endParaRPr lang="en-US" sz="2025" dirty="0">
              <a:solidFill>
                <a:schemeClr val="bg1"/>
              </a:solidFill>
              <a:latin typeface="+mj-lt"/>
            </a:endParaRPr>
          </a:p>
        </p:txBody>
      </p:sp>
      <p:sp>
        <p:nvSpPr>
          <p:cNvPr id="294915" name="Slide Number Placeholder 3">
            <a:extLst>
              <a:ext uri="{FF2B5EF4-FFF2-40B4-BE49-F238E27FC236}">
                <a16:creationId xmlns:a16="http://schemas.microsoft.com/office/drawing/2014/main" id="{272EF408-30CA-6C36-33C8-97C1DAC1CA2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338E533-EB43-AE44-835E-1B038DD2FB24}" type="slidenum">
              <a:rPr lang="en-US" altLang="en-US" smtClean="0"/>
              <a:pPr/>
              <a:t>109</a:t>
            </a:fld>
            <a:endParaRPr lang="en-US" altLang="en-US"/>
          </a:p>
        </p:txBody>
      </p:sp>
    </p:spTree>
    <p:extLst>
      <p:ext uri="{BB962C8B-B14F-4D97-AF65-F5344CB8AC3E}">
        <p14:creationId xmlns:p14="http://schemas.microsoft.com/office/powerpoint/2010/main" val="220598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8739-AE9A-3FF9-8572-2DD90A4BB603}"/>
              </a:ext>
            </a:extLst>
          </p:cNvPr>
          <p:cNvSpPr>
            <a:spLocks noGrp="1"/>
          </p:cNvSpPr>
          <p:nvPr>
            <p:ph type="title"/>
          </p:nvPr>
        </p:nvSpPr>
        <p:spPr>
          <a:xfrm>
            <a:off x="1314450" y="0"/>
            <a:ext cx="6686550" cy="746125"/>
          </a:xfrm>
        </p:spPr>
        <p:txBody>
          <a:bodyPr>
            <a:noAutofit/>
          </a:bodyPr>
          <a:lstStyle/>
          <a:p>
            <a:pPr>
              <a:defRPr/>
            </a:pPr>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a:extLst>
              <a:ext uri="{FF2B5EF4-FFF2-40B4-BE49-F238E27FC236}">
                <a16:creationId xmlns:a16="http://schemas.microsoft.com/office/drawing/2014/main" id="{954E53EE-88AF-DD75-C39D-92B4AB73C907}"/>
              </a:ext>
            </a:extLst>
          </p:cNvPr>
          <p:cNvSpPr>
            <a:spLocks noGrp="1"/>
          </p:cNvSpPr>
          <p:nvPr>
            <p:ph sz="quarter" idx="10"/>
          </p:nvPr>
        </p:nvSpPr>
        <p:spPr>
          <a:xfrm>
            <a:off x="1314450" y="850900"/>
            <a:ext cx="6515100" cy="3846513"/>
          </a:xfrm>
        </p:spPr>
        <p:txBody>
          <a:bodyPr>
            <a:normAutofit fontScale="85000" lnSpcReduction="10000"/>
          </a:bodyPr>
          <a:lstStyle/>
          <a:p>
            <a:pPr marL="0" indent="0">
              <a:lnSpc>
                <a:spcPct val="110000"/>
              </a:lnSpc>
              <a:buFont typeface="Arial" panose="020B0604020202020204" pitchFamily="34" charset="0"/>
              <a:buNone/>
              <a:defRPr/>
            </a:pPr>
            <a:r>
              <a:rPr lang="en-CA" sz="2400" dirty="0">
                <a:solidFill>
                  <a:schemeClr val="bg1"/>
                </a:solidFill>
              </a:rPr>
              <a:t>1. Please create an account at </a:t>
            </a:r>
            <a:r>
              <a:rPr lang="en-CA" sz="2400" dirty="0">
                <a:solidFill>
                  <a:schemeClr val="bg1"/>
                </a:solidFill>
                <a:hlinkClick r:id="rId2"/>
              </a:rPr>
              <a:t>http://cms.ubc.ca/</a:t>
            </a:r>
            <a:r>
              <a:rPr lang="en-CA" sz="2400" dirty="0">
                <a:solidFill>
                  <a:schemeClr val="bg1"/>
                </a:solidFill>
              </a:rPr>
              <a:t> using your CWL.</a:t>
            </a:r>
          </a:p>
          <a:p>
            <a:pPr marL="0" indent="0">
              <a:lnSpc>
                <a:spcPct val="110000"/>
              </a:lnSpc>
              <a:buFont typeface="Arial" panose="020B0604020202020204" pitchFamily="34" charset="0"/>
              <a:buNone/>
              <a:defRPr/>
            </a:pPr>
            <a:r>
              <a:rPr lang="en-CA" sz="2400" dirty="0">
                <a:solidFill>
                  <a:schemeClr val="bg1"/>
                </a:solidFill>
              </a:rPr>
              <a:t>2. Once you create an account and sign in at </a:t>
            </a:r>
            <a:r>
              <a:rPr lang="en-CA" sz="2400" dirty="0">
                <a:solidFill>
                  <a:schemeClr val="bg1"/>
                </a:solidFill>
                <a:hlinkClick r:id="rId2"/>
              </a:rPr>
              <a:t>http://cms.ubc.ca/</a:t>
            </a:r>
            <a:r>
              <a:rPr lang="en-CA" sz="2400" dirty="0">
                <a:solidFill>
                  <a:schemeClr val="bg1"/>
                </a:solidFill>
              </a:rPr>
              <a:t> you can click your name in the top right. Halfway down the following page will be your WordPress email address.</a:t>
            </a:r>
          </a:p>
          <a:p>
            <a:pPr marL="0" indent="0">
              <a:lnSpc>
                <a:spcPct val="110000"/>
              </a:lnSpc>
              <a:buFont typeface="Arial" panose="020B0604020202020204" pitchFamily="34" charset="0"/>
              <a:buNone/>
              <a:defRPr/>
            </a:pPr>
            <a:r>
              <a:rPr lang="en-CA" sz="2400" dirty="0">
                <a:solidFill>
                  <a:schemeClr val="bg1"/>
                </a:solidFill>
              </a:rPr>
              <a:t>3. Send me your WordPress email address at </a:t>
            </a:r>
            <a:r>
              <a:rPr lang="en-CA" sz="2400" dirty="0">
                <a:solidFill>
                  <a:schemeClr val="bg1"/>
                </a:solidFill>
                <a:hlinkClick r:id="rId3"/>
              </a:rPr>
              <a:t>jon.festinger@ubc.ca</a:t>
            </a:r>
            <a:r>
              <a:rPr lang="en-CA" sz="2400" dirty="0">
                <a:solidFill>
                  <a:schemeClr val="bg1"/>
                </a:solidFill>
              </a:rPr>
              <a:t>  or at </a:t>
            </a:r>
            <a:r>
              <a:rPr lang="en-CA" sz="2400" dirty="0">
                <a:solidFill>
                  <a:schemeClr val="bg1"/>
                </a:solidFill>
                <a:hlinkClick r:id="rId4"/>
              </a:rPr>
              <a:t>jon_festinger@thecdm.ca</a:t>
            </a:r>
            <a:r>
              <a:rPr lang="en-CA" sz="2400" dirty="0">
                <a:solidFill>
                  <a:schemeClr val="bg1"/>
                </a:solidFill>
              </a:rPr>
              <a:t> </a:t>
            </a:r>
          </a:p>
          <a:p>
            <a:pPr marL="0" indent="0">
              <a:lnSpc>
                <a:spcPct val="110000"/>
              </a:lnSpc>
              <a:buFont typeface="Arial" panose="020B0604020202020204" pitchFamily="34" charset="0"/>
              <a:buNone/>
              <a:defRPr/>
            </a:pPr>
            <a:r>
              <a:rPr lang="en-CA" sz="2400" dirty="0">
                <a:solidFill>
                  <a:schemeClr val="bg1"/>
                </a:solidFill>
              </a:rPr>
              <a:t>4. Then, I will invite you to participate with authoring privileges via your WordPress email address.</a:t>
            </a:r>
          </a:p>
          <a:p>
            <a:pPr marL="0" indent="0">
              <a:buFont typeface="Arial" panose="020B0604020202020204" pitchFamily="34" charset="0"/>
              <a:buNone/>
              <a:defRPr/>
            </a:pPr>
            <a:endParaRPr lang="en-US" dirty="0"/>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527F81F-EB8C-6AC9-84FF-FC5AD56F173D}"/>
                  </a:ext>
                </a:extLst>
              </p14:cNvPr>
              <p14:cNvContentPartPr/>
              <p14:nvPr/>
            </p14:nvContentPartPr>
            <p14:xfrm>
              <a:off x="1304595" y="3652987"/>
              <a:ext cx="6215040" cy="144360"/>
            </p14:xfrm>
          </p:contentPart>
        </mc:Choice>
        <mc:Fallback xmlns="">
          <p:pic>
            <p:nvPicPr>
              <p:cNvPr id="5" name="Ink 4">
                <a:extLst>
                  <a:ext uri="{FF2B5EF4-FFF2-40B4-BE49-F238E27FC236}">
                    <a16:creationId xmlns:a16="http://schemas.microsoft.com/office/drawing/2014/main" id="{E527F81F-EB8C-6AC9-84FF-FC5AD56F173D}"/>
                  </a:ext>
                </a:extLst>
              </p:cNvPr>
              <p:cNvPicPr/>
              <p:nvPr/>
            </p:nvPicPr>
            <p:blipFill>
              <a:blip r:embed="rId6"/>
              <a:stretch>
                <a:fillRect/>
              </a:stretch>
            </p:blipFill>
            <p:spPr>
              <a:xfrm>
                <a:off x="1286955" y="3634987"/>
                <a:ext cx="625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95C1C2-8D43-61A2-19F0-D2841D7C714F}"/>
                  </a:ext>
                </a:extLst>
              </p14:cNvPr>
              <p14:cNvContentPartPr/>
              <p14:nvPr/>
            </p14:nvContentPartPr>
            <p14:xfrm>
              <a:off x="1218195" y="3888427"/>
              <a:ext cx="5393160" cy="158400"/>
            </p14:xfrm>
          </p:contentPart>
        </mc:Choice>
        <mc:Fallback xmlns="">
          <p:pic>
            <p:nvPicPr>
              <p:cNvPr id="6" name="Ink 5">
                <a:extLst>
                  <a:ext uri="{FF2B5EF4-FFF2-40B4-BE49-F238E27FC236}">
                    <a16:creationId xmlns:a16="http://schemas.microsoft.com/office/drawing/2014/main" id="{6595C1C2-8D43-61A2-19F0-D2841D7C714F}"/>
                  </a:ext>
                </a:extLst>
              </p:cNvPr>
              <p:cNvPicPr/>
              <p:nvPr/>
            </p:nvPicPr>
            <p:blipFill>
              <a:blip r:embed="rId8"/>
              <a:stretch>
                <a:fillRect/>
              </a:stretch>
            </p:blipFill>
            <p:spPr>
              <a:xfrm>
                <a:off x="1200195" y="3870787"/>
                <a:ext cx="5428800" cy="194040"/>
              </a:xfrm>
              <a:prstGeom prst="rect">
                <a:avLst/>
              </a:prstGeom>
            </p:spPr>
          </p:pic>
        </mc:Fallback>
      </mc:AlternateContent>
    </p:spTree>
    <p:extLst>
      <p:ext uri="{BB962C8B-B14F-4D97-AF65-F5344CB8AC3E}">
        <p14:creationId xmlns:p14="http://schemas.microsoft.com/office/powerpoint/2010/main" val="22094494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F3235-F1A7-77B8-6454-21BF28930B76}"/>
              </a:ext>
            </a:extLst>
          </p:cNvPr>
          <p:cNvSpPr>
            <a:spLocks noGrp="1"/>
          </p:cNvSpPr>
          <p:nvPr>
            <p:ph type="title"/>
          </p:nvPr>
        </p:nvSpPr>
        <p:spPr>
          <a:xfrm>
            <a:off x="1485900" y="65088"/>
            <a:ext cx="6172200" cy="777875"/>
          </a:xfrm>
        </p:spPr>
        <p:txBody>
          <a:bodyPr>
            <a:normAutofit fontScale="90000"/>
          </a:bodyPr>
          <a:lstStyle/>
          <a:p>
            <a:pPr>
              <a:defRPr/>
            </a:pPr>
            <a:r>
              <a:rPr lang="en-US" b="1" dirty="0">
                <a:solidFill>
                  <a:srgbClr val="FFFF00"/>
                </a:solidFill>
              </a:rPr>
              <a:t>Passing off</a:t>
            </a:r>
            <a:r>
              <a:rPr lang="en-US" b="1" dirty="0">
                <a:solidFill>
                  <a:srgbClr val="FF0000"/>
                </a:solidFill>
              </a:rPr>
              <a:t>: </a:t>
            </a:r>
            <a:r>
              <a:rPr lang="en-US" b="1" dirty="0">
                <a:solidFill>
                  <a:schemeClr val="bg1"/>
                </a:solidFill>
              </a:rPr>
              <a:t>Defences</a:t>
            </a:r>
            <a:br>
              <a:rPr lang="en-US" dirty="0">
                <a:solidFill>
                  <a:schemeClr val="bg1"/>
                </a:solidFill>
              </a:rPr>
            </a:br>
            <a:endParaRPr lang="en-US" b="1" dirty="0"/>
          </a:p>
        </p:txBody>
      </p:sp>
      <p:sp>
        <p:nvSpPr>
          <p:cNvPr id="299010" name="Content Placeholder 1">
            <a:extLst>
              <a:ext uri="{FF2B5EF4-FFF2-40B4-BE49-F238E27FC236}">
                <a16:creationId xmlns:a16="http://schemas.microsoft.com/office/drawing/2014/main" id="{C41F968E-9C60-6B18-C1E0-75D02EDB78D5}"/>
              </a:ext>
            </a:extLst>
          </p:cNvPr>
          <p:cNvSpPr>
            <a:spLocks noGrp="1" noChangeArrowheads="1"/>
          </p:cNvSpPr>
          <p:nvPr>
            <p:ph idx="1"/>
          </p:nvPr>
        </p:nvSpPr>
        <p:spPr bwMode="auto">
          <a:xfrm>
            <a:off x="250825" y="987425"/>
            <a:ext cx="8642350" cy="3670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AutoNum type="arabicPeriod"/>
            </a:pPr>
            <a:r>
              <a:rPr lang="en-US" altLang="en-US" sz="1800">
                <a:solidFill>
                  <a:schemeClr val="bg1"/>
                </a:solidFill>
              </a:rPr>
              <a:t>Plaintiff has </a:t>
            </a:r>
            <a:r>
              <a:rPr lang="en-US" altLang="en-US" sz="1800">
                <a:solidFill>
                  <a:srgbClr val="FFFF00"/>
                </a:solidFill>
              </a:rPr>
              <a:t>failed to make out one of the elements </a:t>
            </a:r>
            <a:r>
              <a:rPr lang="en-US" altLang="en-US" sz="1800">
                <a:solidFill>
                  <a:schemeClr val="bg1"/>
                </a:solidFill>
              </a:rPr>
              <a:t>of the tort</a:t>
            </a:r>
            <a:endParaRPr lang="en-CA" altLang="en-US" sz="1800">
              <a:solidFill>
                <a:schemeClr val="bg1"/>
              </a:solidFill>
            </a:endParaRPr>
          </a:p>
          <a:p>
            <a:pPr>
              <a:buFont typeface="Arial" panose="020B0604020202020204" pitchFamily="34" charset="0"/>
              <a:buAutoNum type="arabicPeriod"/>
            </a:pPr>
            <a:r>
              <a:rPr lang="en-US" altLang="en-US" sz="1800">
                <a:solidFill>
                  <a:srgbClr val="FFFF00"/>
                </a:solidFill>
              </a:rPr>
              <a:t>Use of one’s own name </a:t>
            </a:r>
            <a:r>
              <a:rPr lang="en-US" altLang="en-US" sz="1800">
                <a:solidFill>
                  <a:schemeClr val="bg1"/>
                </a:solidFill>
              </a:rPr>
              <a:t>in business </a:t>
            </a:r>
            <a:r>
              <a:rPr lang="en-US" altLang="en-US" sz="1800">
                <a:solidFill>
                  <a:srgbClr val="FFFF00"/>
                </a:solidFill>
              </a:rPr>
              <a:t>[</a:t>
            </a:r>
            <a:r>
              <a:rPr lang="en-US" altLang="en-US" sz="1800">
                <a:solidFill>
                  <a:schemeClr val="bg1"/>
                </a:solidFill>
              </a:rPr>
              <a:t>within limits</a:t>
            </a:r>
            <a:r>
              <a:rPr lang="en-US" altLang="en-US" sz="1800">
                <a:solidFill>
                  <a:srgbClr val="FFFF00"/>
                </a:solidFill>
              </a:rPr>
              <a:t>]</a:t>
            </a:r>
            <a:endParaRPr lang="en-CA" altLang="en-US" sz="1800">
              <a:solidFill>
                <a:srgbClr val="FFFF00"/>
              </a:solidFill>
            </a:endParaRPr>
          </a:p>
          <a:p>
            <a:pPr lvl="1"/>
            <a:r>
              <a:rPr lang="en-US" altLang="en-US" sz="1800">
                <a:solidFill>
                  <a:srgbClr val="FF0000"/>
                </a:solidFill>
              </a:rPr>
              <a:t>Surname</a:t>
            </a:r>
            <a:r>
              <a:rPr lang="en-US" altLang="en-US" sz="1800">
                <a:solidFill>
                  <a:schemeClr val="bg1"/>
                </a:solidFill>
              </a:rPr>
              <a:t>, </a:t>
            </a:r>
            <a:r>
              <a:rPr lang="en-US" altLang="en-US" sz="1800">
                <a:solidFill>
                  <a:srgbClr val="FFFF00"/>
                </a:solidFill>
              </a:rPr>
              <a:t>not given name or nickname</a:t>
            </a:r>
            <a:endParaRPr lang="en-CA" altLang="en-US" sz="1800">
              <a:solidFill>
                <a:srgbClr val="FFFF00"/>
              </a:solidFill>
            </a:endParaRPr>
          </a:p>
          <a:p>
            <a:pPr lvl="1"/>
            <a:r>
              <a:rPr lang="en-US" altLang="en-US" sz="1800">
                <a:solidFill>
                  <a:srgbClr val="FF0000"/>
                </a:solidFill>
              </a:rPr>
              <a:t>Using name honestly</a:t>
            </a:r>
            <a:r>
              <a:rPr lang="en-US" altLang="en-US" sz="1800">
                <a:solidFill>
                  <a:schemeClr val="bg1"/>
                </a:solidFill>
              </a:rPr>
              <a:t>, without intent to trade on goodwill or reputation of another business</a:t>
            </a:r>
            <a:endParaRPr lang="en-CA" altLang="en-US" sz="1800">
              <a:solidFill>
                <a:schemeClr val="bg1"/>
              </a:solidFill>
            </a:endParaRPr>
          </a:p>
          <a:p>
            <a:pPr lvl="1"/>
            <a:r>
              <a:rPr lang="en-US" altLang="en-US" sz="1800">
                <a:solidFill>
                  <a:schemeClr val="bg1"/>
                </a:solidFill>
              </a:rPr>
              <a:t>Might have to use it in a way that is not confusing with an already existing business under that name</a:t>
            </a:r>
            <a:endParaRPr lang="en-CA" altLang="en-US" sz="1800">
              <a:solidFill>
                <a:schemeClr val="bg1"/>
              </a:solidFill>
            </a:endParaRPr>
          </a:p>
          <a:p>
            <a:pPr>
              <a:buFont typeface="Arial" panose="020B0604020202020204" pitchFamily="34" charset="0"/>
              <a:buAutoNum type="arabicPeriod"/>
            </a:pPr>
            <a:r>
              <a:rPr lang="en-US" altLang="en-US" sz="1800">
                <a:solidFill>
                  <a:schemeClr val="bg1"/>
                </a:solidFill>
              </a:rPr>
              <a:t>Defendant holds a </a:t>
            </a:r>
            <a:r>
              <a:rPr lang="en-US" altLang="en-US" sz="1800">
                <a:solidFill>
                  <a:srgbClr val="FFFF00"/>
                </a:solidFill>
              </a:rPr>
              <a:t>TM registration </a:t>
            </a:r>
            <a:r>
              <a:rPr lang="en-US" altLang="en-US" sz="1800">
                <a:solidFill>
                  <a:schemeClr val="bg1"/>
                </a:solidFill>
              </a:rPr>
              <a:t>for the mark it is using</a:t>
            </a:r>
            <a:endParaRPr lang="en-CA" altLang="en-US" sz="1800">
              <a:solidFill>
                <a:schemeClr val="bg1"/>
              </a:solidFill>
            </a:endParaRPr>
          </a:p>
          <a:p>
            <a:pPr lvl="1"/>
            <a:r>
              <a:rPr lang="en-US" altLang="en-US" sz="1800" i="1">
                <a:solidFill>
                  <a:srgbClr val="00B0F0"/>
                </a:solidFill>
              </a:rPr>
              <a:t>Molson Canada v. Oland Breweries Ltd. </a:t>
            </a:r>
            <a:r>
              <a:rPr lang="en-US" altLang="en-US" sz="1800">
                <a:solidFill>
                  <a:srgbClr val="00B0F0"/>
                </a:solidFill>
              </a:rPr>
              <a:t>(2002), 19 CPR (4</a:t>
            </a:r>
            <a:r>
              <a:rPr lang="en-US" altLang="en-US" sz="1800" baseline="30000">
                <a:solidFill>
                  <a:srgbClr val="00B0F0"/>
                </a:solidFill>
              </a:rPr>
              <a:t>th</a:t>
            </a:r>
            <a:r>
              <a:rPr lang="en-US" altLang="en-US" sz="1800">
                <a:solidFill>
                  <a:srgbClr val="00B0F0"/>
                </a:solidFill>
              </a:rPr>
              <a:t>) 201 </a:t>
            </a:r>
            <a:r>
              <a:rPr lang="en-US" altLang="en-US" sz="1800">
                <a:solidFill>
                  <a:schemeClr val="bg1"/>
                </a:solidFill>
              </a:rPr>
              <a:t>(ONCA) </a:t>
            </a:r>
            <a:r>
              <a:rPr lang="en-US" altLang="en-US" sz="1800">
                <a:solidFill>
                  <a:srgbClr val="FFFF00"/>
                </a:solidFill>
                <a:sym typeface="Wingdings" pitchFamily="2" charset="2"/>
              </a:rPr>
              <a:t></a:t>
            </a:r>
            <a:r>
              <a:rPr lang="en-US" altLang="en-US" sz="1800">
                <a:solidFill>
                  <a:schemeClr val="bg1"/>
                </a:solidFill>
              </a:rPr>
              <a:t> </a:t>
            </a:r>
            <a:r>
              <a:rPr lang="en-US" altLang="en-US" sz="1800">
                <a:solidFill>
                  <a:srgbClr val="FFFF00"/>
                </a:solidFill>
              </a:rPr>
              <a:t>“</a:t>
            </a:r>
            <a:r>
              <a:rPr lang="en-US" altLang="en-US" sz="1800">
                <a:solidFill>
                  <a:srgbClr val="FF0000"/>
                </a:solidFill>
              </a:rPr>
              <a:t>a complete answer</a:t>
            </a:r>
            <a:r>
              <a:rPr lang="en-US" altLang="en-US" sz="1800">
                <a:solidFill>
                  <a:srgbClr val="FFFF00"/>
                </a:solidFill>
              </a:rPr>
              <a:t>”</a:t>
            </a:r>
            <a:r>
              <a:rPr lang="en-US" altLang="en-US" sz="1800">
                <a:solidFill>
                  <a:schemeClr val="bg1"/>
                </a:solidFill>
              </a:rPr>
              <a:t> to a claim in passing off</a:t>
            </a:r>
            <a:endParaRPr lang="en-CA" altLang="en-US" sz="1800">
              <a:solidFill>
                <a:schemeClr val="bg1"/>
              </a:solidFill>
            </a:endParaRPr>
          </a:p>
          <a:p>
            <a:pPr>
              <a:buFont typeface="Arial" panose="020B0604020202020204" pitchFamily="34" charset="0"/>
              <a:buAutoNum type="arabicPeriod"/>
            </a:pPr>
            <a:r>
              <a:rPr lang="en-US" altLang="en-US" sz="1800">
                <a:solidFill>
                  <a:schemeClr val="bg1"/>
                </a:solidFill>
              </a:rPr>
              <a:t>Plaintiff has </a:t>
            </a:r>
            <a:r>
              <a:rPr lang="en-US" altLang="en-US" sz="1800">
                <a:solidFill>
                  <a:srgbClr val="FFFF00"/>
                </a:solidFill>
              </a:rPr>
              <a:t>acquiesced in use </a:t>
            </a:r>
            <a:r>
              <a:rPr lang="en-US" altLang="en-US" sz="1800">
                <a:solidFill>
                  <a:schemeClr val="bg1"/>
                </a:solidFill>
              </a:rPr>
              <a:t>of mark</a:t>
            </a:r>
            <a:endParaRPr lang="en-CA" altLang="en-US" sz="1800">
              <a:solidFill>
                <a:schemeClr val="bg1"/>
              </a:solidFill>
            </a:endParaRPr>
          </a:p>
        </p:txBody>
      </p:sp>
      <p:sp>
        <p:nvSpPr>
          <p:cNvPr id="299011" name="Slide Number Placeholder 3">
            <a:extLst>
              <a:ext uri="{FF2B5EF4-FFF2-40B4-BE49-F238E27FC236}">
                <a16:creationId xmlns:a16="http://schemas.microsoft.com/office/drawing/2014/main" id="{F82FA721-6BE2-1737-E6B6-CECA86C1739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90FC12D-58E9-484D-A913-0D6878168940}" type="slidenum">
              <a:rPr lang="en-US" altLang="en-US" smtClean="0"/>
              <a:pPr/>
              <a:t>110</a:t>
            </a:fld>
            <a:endParaRPr lang="en-US" altLang="en-US"/>
          </a:p>
        </p:txBody>
      </p:sp>
    </p:spTree>
    <p:extLst>
      <p:ext uri="{BB962C8B-B14F-4D97-AF65-F5344CB8AC3E}">
        <p14:creationId xmlns:p14="http://schemas.microsoft.com/office/powerpoint/2010/main" val="16166891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C1CAAB-2D6E-3D28-48FE-71334D6D1861}"/>
              </a:ext>
            </a:extLst>
          </p:cNvPr>
          <p:cNvSpPr>
            <a:spLocks noGrp="1"/>
          </p:cNvSpPr>
          <p:nvPr>
            <p:ph type="title"/>
          </p:nvPr>
        </p:nvSpPr>
        <p:spPr>
          <a:xfrm>
            <a:off x="1485900" y="71438"/>
            <a:ext cx="6172200" cy="844550"/>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rgbClr val="FFFF00"/>
                </a:solidFill>
              </a:rPr>
              <a:t> </a:t>
            </a:r>
            <a:r>
              <a:rPr lang="en-US" b="1" dirty="0">
                <a:solidFill>
                  <a:schemeClr val="bg1"/>
                </a:solidFill>
              </a:rPr>
              <a:t>Remedies</a:t>
            </a:r>
            <a:br>
              <a:rPr lang="en-US"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C9121A6A-EC2A-A078-9D62-DB29D10C672A}"/>
              </a:ext>
            </a:extLst>
          </p:cNvPr>
          <p:cNvSpPr>
            <a:spLocks noGrp="1"/>
          </p:cNvSpPr>
          <p:nvPr>
            <p:ph idx="1"/>
          </p:nvPr>
        </p:nvSpPr>
        <p:spPr>
          <a:xfrm>
            <a:off x="358775" y="1058863"/>
            <a:ext cx="8426450" cy="3619500"/>
          </a:xfrm>
        </p:spPr>
        <p:txBody>
          <a:bodyPr>
            <a:noAutofit/>
          </a:bodyPr>
          <a:lstStyle/>
          <a:p>
            <a:pPr>
              <a:buFont typeface="+mj-lt"/>
              <a:buAutoNum type="arabicPeriod"/>
              <a:defRPr/>
            </a:pPr>
            <a:r>
              <a:rPr lang="en-US" sz="2100" dirty="0">
                <a:solidFill>
                  <a:srgbClr val="FFFF00"/>
                </a:solidFill>
              </a:rPr>
              <a:t>Damages</a:t>
            </a:r>
            <a:endParaRPr lang="en-CA" sz="2100" dirty="0">
              <a:solidFill>
                <a:srgbClr val="FFFF00"/>
              </a:solidFill>
            </a:endParaRPr>
          </a:p>
          <a:p>
            <a:pPr lvl="1">
              <a:defRPr/>
            </a:pPr>
            <a:r>
              <a:rPr lang="en-US" sz="2100" dirty="0">
                <a:solidFill>
                  <a:schemeClr val="bg1"/>
                </a:solidFill>
              </a:rPr>
              <a:t>For </a:t>
            </a:r>
            <a:r>
              <a:rPr lang="en-US" sz="2100" dirty="0">
                <a:solidFill>
                  <a:srgbClr val="FF0000"/>
                </a:solidFill>
              </a:rPr>
              <a:t>actual harm </a:t>
            </a:r>
            <a:r>
              <a:rPr lang="en-US" sz="2100" dirty="0">
                <a:solidFill>
                  <a:schemeClr val="bg1"/>
                </a:solidFill>
              </a:rPr>
              <a:t>suffered</a:t>
            </a:r>
            <a:endParaRPr lang="en-CA" sz="2100" dirty="0">
              <a:solidFill>
                <a:schemeClr val="bg1"/>
              </a:solidFill>
            </a:endParaRPr>
          </a:p>
          <a:p>
            <a:pPr lvl="1">
              <a:defRPr/>
            </a:pPr>
            <a:r>
              <a:rPr lang="en-US" sz="2100" dirty="0">
                <a:solidFill>
                  <a:schemeClr val="bg1"/>
                </a:solidFill>
              </a:rPr>
              <a:t>For </a:t>
            </a:r>
            <a:r>
              <a:rPr lang="en-US" sz="2100" dirty="0">
                <a:solidFill>
                  <a:srgbClr val="FFFF00"/>
                </a:solidFill>
              </a:rPr>
              <a:t>harm to reputation or goodwill</a:t>
            </a:r>
            <a:r>
              <a:rPr lang="en-US" sz="2100" dirty="0">
                <a:solidFill>
                  <a:schemeClr val="bg1"/>
                </a:solidFill>
              </a:rPr>
              <a:t> </a:t>
            </a:r>
            <a:r>
              <a:rPr lang="en-US" sz="2100" dirty="0">
                <a:solidFill>
                  <a:srgbClr val="FF0000"/>
                </a:solidFill>
              </a:rPr>
              <a:t>(</a:t>
            </a:r>
            <a:r>
              <a:rPr lang="en-US" sz="2100" dirty="0">
                <a:solidFill>
                  <a:schemeClr val="bg1"/>
                </a:solidFill>
              </a:rPr>
              <a:t>courts must fix </a:t>
            </a:r>
            <a:r>
              <a:rPr lang="en-US" sz="2100" dirty="0">
                <a:solidFill>
                  <a:srgbClr val="FFFF00"/>
                </a:solidFill>
              </a:rPr>
              <a:t>“</a:t>
            </a:r>
            <a:r>
              <a:rPr lang="en-US" sz="2100" dirty="0">
                <a:solidFill>
                  <a:schemeClr val="bg1"/>
                </a:solidFill>
              </a:rPr>
              <a:t>proper and reasonable amount</a:t>
            </a:r>
            <a:r>
              <a:rPr lang="en-US" sz="2100" dirty="0">
                <a:solidFill>
                  <a:srgbClr val="FFFF00"/>
                </a:solidFill>
              </a:rPr>
              <a:t>”</a:t>
            </a:r>
            <a:r>
              <a:rPr lang="en-US" sz="2100" dirty="0">
                <a:solidFill>
                  <a:srgbClr val="FF0000"/>
                </a:solidFill>
              </a:rPr>
              <a:t>)</a:t>
            </a:r>
            <a:endParaRPr lang="en-CA" sz="2100" dirty="0">
              <a:solidFill>
                <a:srgbClr val="FF0000"/>
              </a:solidFill>
            </a:endParaRPr>
          </a:p>
          <a:p>
            <a:pPr>
              <a:buFont typeface="+mj-lt"/>
              <a:buAutoNum type="arabicPeriod"/>
              <a:defRPr/>
            </a:pPr>
            <a:r>
              <a:rPr lang="en-US" sz="2100" dirty="0">
                <a:solidFill>
                  <a:schemeClr val="bg1"/>
                </a:solidFill>
              </a:rPr>
              <a:t>Permanent </a:t>
            </a:r>
            <a:r>
              <a:rPr lang="en-US" sz="2100" dirty="0">
                <a:solidFill>
                  <a:srgbClr val="FFFF00"/>
                </a:solidFill>
              </a:rPr>
              <a:t>injunctions</a:t>
            </a:r>
            <a:endParaRPr lang="en-CA" sz="2100" dirty="0">
              <a:solidFill>
                <a:srgbClr val="FFFF00"/>
              </a:solidFill>
            </a:endParaRPr>
          </a:p>
          <a:p>
            <a:pPr>
              <a:buFont typeface="+mj-lt"/>
              <a:buAutoNum type="arabicPeriod"/>
              <a:defRPr/>
            </a:pPr>
            <a:r>
              <a:rPr lang="en-US" sz="2100" dirty="0">
                <a:solidFill>
                  <a:schemeClr val="bg1"/>
                </a:solidFill>
              </a:rPr>
              <a:t>Order for </a:t>
            </a:r>
            <a:r>
              <a:rPr lang="en-US" sz="2100" dirty="0">
                <a:solidFill>
                  <a:srgbClr val="FFFF00"/>
                </a:solidFill>
              </a:rPr>
              <a:t>disgorgement of profits </a:t>
            </a:r>
            <a:r>
              <a:rPr lang="en-US" sz="2100" dirty="0">
                <a:solidFill>
                  <a:srgbClr val="FF0000"/>
                </a:solidFill>
              </a:rPr>
              <a:t>(</a:t>
            </a:r>
            <a:r>
              <a:rPr lang="en-US" sz="2100" dirty="0">
                <a:solidFill>
                  <a:schemeClr val="bg1"/>
                </a:solidFill>
              </a:rPr>
              <a:t>as </a:t>
            </a:r>
            <a:r>
              <a:rPr lang="en-US" sz="2100" dirty="0">
                <a:solidFill>
                  <a:srgbClr val="FFFF00"/>
                </a:solidFill>
              </a:rPr>
              <a:t>alternative</a:t>
            </a:r>
            <a:r>
              <a:rPr lang="en-US" sz="2100" dirty="0">
                <a:solidFill>
                  <a:schemeClr val="bg1"/>
                </a:solidFill>
              </a:rPr>
              <a:t> to damages</a:t>
            </a:r>
            <a:r>
              <a:rPr lang="en-US" sz="2100" dirty="0">
                <a:solidFill>
                  <a:srgbClr val="FF0000"/>
                </a:solidFill>
              </a:rPr>
              <a:t>)</a:t>
            </a:r>
            <a:endParaRPr lang="en-CA" sz="2100" dirty="0">
              <a:solidFill>
                <a:srgbClr val="FF0000"/>
              </a:solidFill>
            </a:endParaRPr>
          </a:p>
          <a:p>
            <a:pPr>
              <a:buFont typeface="+mj-lt"/>
              <a:buAutoNum type="arabicPeriod"/>
              <a:defRPr/>
            </a:pPr>
            <a:r>
              <a:rPr lang="en-US" sz="2100" dirty="0">
                <a:solidFill>
                  <a:srgbClr val="FFFF00"/>
                </a:solidFill>
              </a:rPr>
              <a:t>Delivery up or destruction </a:t>
            </a:r>
            <a:r>
              <a:rPr lang="en-US" sz="2100" dirty="0">
                <a:solidFill>
                  <a:schemeClr val="bg1"/>
                </a:solidFill>
              </a:rPr>
              <a:t>of wares or materials with the offending mark</a:t>
            </a:r>
            <a:endParaRPr lang="en-CA" sz="2100" dirty="0">
              <a:solidFill>
                <a:schemeClr val="bg1"/>
              </a:solidFill>
            </a:endParaRPr>
          </a:p>
          <a:p>
            <a:pPr>
              <a:buFont typeface="+mj-lt"/>
              <a:buAutoNum type="arabicPeriod"/>
              <a:defRPr/>
            </a:pPr>
            <a:r>
              <a:rPr lang="en-US" sz="2100" dirty="0">
                <a:solidFill>
                  <a:srgbClr val="FFFF00"/>
                </a:solidFill>
              </a:rPr>
              <a:t>Punitive</a:t>
            </a:r>
            <a:r>
              <a:rPr lang="en-US" sz="2100" dirty="0">
                <a:solidFill>
                  <a:schemeClr val="bg1"/>
                </a:solidFill>
              </a:rPr>
              <a:t> damages </a:t>
            </a:r>
            <a:r>
              <a:rPr lang="en-US" sz="2100" dirty="0">
                <a:solidFill>
                  <a:srgbClr val="FF0000"/>
                </a:solidFill>
              </a:rPr>
              <a:t>(</a:t>
            </a:r>
            <a:r>
              <a:rPr lang="en-US" sz="2100" dirty="0">
                <a:solidFill>
                  <a:schemeClr val="bg1"/>
                </a:solidFill>
              </a:rPr>
              <a:t>to punish </a:t>
            </a:r>
            <a:r>
              <a:rPr lang="en-US" sz="2100" dirty="0">
                <a:solidFill>
                  <a:srgbClr val="FFFF00"/>
                </a:solidFill>
              </a:rPr>
              <a:t>egregious</a:t>
            </a:r>
            <a:r>
              <a:rPr lang="en-US" sz="2100" dirty="0">
                <a:solidFill>
                  <a:schemeClr val="bg1"/>
                </a:solidFill>
              </a:rPr>
              <a:t> conduct</a:t>
            </a:r>
            <a:r>
              <a:rPr lang="en-US" sz="2100" dirty="0">
                <a:solidFill>
                  <a:srgbClr val="FF0000"/>
                </a:solidFill>
              </a:rPr>
              <a:t>)</a:t>
            </a:r>
            <a:endParaRPr lang="en-CA" sz="2100" dirty="0">
              <a:solidFill>
                <a:srgbClr val="FF0000"/>
              </a:solidFill>
            </a:endParaRPr>
          </a:p>
          <a:p>
            <a:pPr marL="342900" lvl="1" indent="0">
              <a:buFont typeface="Arial" panose="020B0604020202020204" pitchFamily="34" charset="0"/>
              <a:buNone/>
              <a:defRPr/>
            </a:pPr>
            <a:endParaRPr lang="en-US" sz="2400" dirty="0">
              <a:solidFill>
                <a:srgbClr val="FFFF00"/>
              </a:solidFill>
            </a:endParaRPr>
          </a:p>
        </p:txBody>
      </p:sp>
      <p:sp>
        <p:nvSpPr>
          <p:cNvPr id="301059" name="Slide Number Placeholder 3">
            <a:extLst>
              <a:ext uri="{FF2B5EF4-FFF2-40B4-BE49-F238E27FC236}">
                <a16:creationId xmlns:a16="http://schemas.microsoft.com/office/drawing/2014/main" id="{4EB0E7BE-6B67-1C4B-69BC-7E13403CA3A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897646D-5173-3745-92BB-1600EB5A8A60}" type="slidenum">
              <a:rPr lang="en-US" altLang="en-US" smtClean="0"/>
              <a:pPr/>
              <a:t>111</a:t>
            </a:fld>
            <a:endParaRPr lang="en-US" altLang="en-US"/>
          </a:p>
        </p:txBody>
      </p:sp>
    </p:spTree>
    <p:extLst>
      <p:ext uri="{BB962C8B-B14F-4D97-AF65-F5344CB8AC3E}">
        <p14:creationId xmlns:p14="http://schemas.microsoft.com/office/powerpoint/2010/main" val="18045558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624AF-3B92-B391-EB22-75FFF5F87E1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a:extLst>
              <a:ext uri="{FF2B5EF4-FFF2-40B4-BE49-F238E27FC236}">
                <a16:creationId xmlns:a16="http://schemas.microsoft.com/office/drawing/2014/main" id="{B924004F-B5C1-12EE-E7CE-2BAA5279A80F}"/>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39618" name="Content Placeholder 3" descr="Crystal_Project_pause-queue.png">
            <a:extLst>
              <a:ext uri="{FF2B5EF4-FFF2-40B4-BE49-F238E27FC236}">
                <a16:creationId xmlns:a16="http://schemas.microsoft.com/office/drawing/2014/main" id="{1A580286-3661-5494-818D-0C70A222BA88}"/>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19" name="Content Placeholder 3" descr="Crystal_Project_pause-queue.png">
            <a:extLst>
              <a:ext uri="{FF2B5EF4-FFF2-40B4-BE49-F238E27FC236}">
                <a16:creationId xmlns:a16="http://schemas.microsoft.com/office/drawing/2014/main" id="{A5273808-AC06-B1E0-C4CB-0F86774D0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7CF20-1F16-CACA-756F-8DE4BA480BE4}"/>
            </a:ext>
          </a:extLst>
        </p:cNvPr>
        <p:cNvGrpSpPr/>
        <p:nvPr/>
      </p:nvGrpSpPr>
      <p:grpSpPr>
        <a:xfrm>
          <a:off x="0" y="0"/>
          <a:ext cx="0" cy="0"/>
          <a:chOff x="0" y="0"/>
          <a:chExt cx="0" cy="0"/>
        </a:xfrm>
      </p:grpSpPr>
      <p:pic>
        <p:nvPicPr>
          <p:cNvPr id="249857" name="Picture 2">
            <a:extLst>
              <a:ext uri="{FF2B5EF4-FFF2-40B4-BE49-F238E27FC236}">
                <a16:creationId xmlns:a16="http://schemas.microsoft.com/office/drawing/2014/main" id="{58DA73D6-1DE0-911E-E44B-A785E7F88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838200"/>
            <a:ext cx="36957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3112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8C1E8-E69E-BEB0-532D-B132D441015F}"/>
              </a:ext>
            </a:extLst>
          </p:cNvPr>
          <p:cNvPicPr>
            <a:picLocks noChangeAspect="1"/>
          </p:cNvPicPr>
          <p:nvPr/>
        </p:nvPicPr>
        <p:blipFill>
          <a:blip r:embed="rId2"/>
          <a:stretch>
            <a:fillRect/>
          </a:stretch>
        </p:blipFill>
        <p:spPr>
          <a:xfrm>
            <a:off x="1201130" y="675636"/>
            <a:ext cx="6741740" cy="3792228"/>
          </a:xfrm>
          <a:prstGeom prst="rect">
            <a:avLst/>
          </a:prstGeom>
        </p:spPr>
      </p:pic>
    </p:spTree>
    <p:extLst>
      <p:ext uri="{BB962C8B-B14F-4D97-AF65-F5344CB8AC3E}">
        <p14:creationId xmlns:p14="http://schemas.microsoft.com/office/powerpoint/2010/main" val="9270794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2429E-6B7C-9C54-B0DA-0DBD715C72C7}"/>
            </a:ext>
          </a:extLst>
        </p:cNvPr>
        <p:cNvGrpSpPr/>
        <p:nvPr/>
      </p:nvGrpSpPr>
      <p:grpSpPr>
        <a:xfrm>
          <a:off x="0" y="0"/>
          <a:ext cx="0" cy="0"/>
          <a:chOff x="0" y="0"/>
          <a:chExt cx="0" cy="0"/>
        </a:xfrm>
      </p:grpSpPr>
      <p:sp>
        <p:nvSpPr>
          <p:cNvPr id="94209" name="Content Placeholder 2">
            <a:extLst>
              <a:ext uri="{FF2B5EF4-FFF2-40B4-BE49-F238E27FC236}">
                <a16:creationId xmlns:a16="http://schemas.microsoft.com/office/drawing/2014/main" id="{D0C16F4B-E10A-29AF-BF49-E46CE2163B3D}"/>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Now</a:t>
            </a:r>
            <a:r>
              <a:rPr lang="en-US" altLang="en-US" sz="3300">
                <a:solidFill>
                  <a:srgbClr val="FF0000"/>
                </a:solidFill>
                <a:latin typeface="P22 Typewriter"/>
                <a:ea typeface="P22 Typewriter"/>
                <a:cs typeface="P22 Typewriter"/>
              </a:rPr>
              <a:t>,</a:t>
            </a:r>
            <a:r>
              <a:rPr lang="en-US" altLang="en-US" sz="3300">
                <a:solidFill>
                  <a:srgbClr val="FFFF00"/>
                </a:solidFill>
                <a:latin typeface="P22 Typewriter"/>
                <a:ea typeface="P22 Typewriter"/>
                <a:cs typeface="P22 Typewriter"/>
              </a:rPr>
              <a:t> to our regularly </a:t>
            </a:r>
          </a:p>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scheduled programming</a:t>
            </a:r>
            <a:r>
              <a:rPr lang="en-US" altLang="en-US" sz="3300">
                <a:solidFill>
                  <a:srgbClr val="FF0000"/>
                </a:solidFill>
                <a:latin typeface="P22 Typewriter"/>
                <a:ea typeface="P22 Typewriter"/>
                <a:cs typeface="P22 Typewriter"/>
              </a:rPr>
              <a:t>…</a:t>
            </a:r>
          </a:p>
        </p:txBody>
      </p:sp>
      <p:pic>
        <p:nvPicPr>
          <p:cNvPr id="94210" name="Content Placeholder 3" descr="file7991274103168.jpg">
            <a:extLst>
              <a:ext uri="{FF2B5EF4-FFF2-40B4-BE49-F238E27FC236}">
                <a16:creationId xmlns:a16="http://schemas.microsoft.com/office/drawing/2014/main" id="{7B7E7C30-041D-DE4A-C1F8-518A86C4E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9815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CD06953E-8598-DE13-5CCD-5958D37AF12D}"/>
              </a:ext>
            </a:extLst>
          </p:cNvPr>
          <p:cNvSpPr txBox="1">
            <a:spLocks noChangeArrowheads="1"/>
          </p:cNvSpPr>
          <p:nvPr/>
        </p:nvSpPr>
        <p:spPr bwMode="auto">
          <a:xfrm>
            <a:off x="1894023" y="339502"/>
            <a:ext cx="53559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Random Notes </a:t>
            </a:r>
            <a:r>
              <a:rPr lang="en-US" altLang="en-US" sz="6000" dirty="0">
                <a:solidFill>
                  <a:srgbClr val="FF0000"/>
                </a:solidFill>
                <a:latin typeface="Times New Roman" panose="02020603050405020304" pitchFamily="18" charset="0"/>
                <a:cs typeface="Times New Roman" panose="02020603050405020304" pitchFamily="18" charset="0"/>
              </a:rPr>
              <a:t>1</a:t>
            </a:r>
            <a:endParaRPr kumimoji="0" lang="en-US"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142338" name="Picture 4">
            <a:extLst>
              <a:ext uri="{FF2B5EF4-FFF2-40B4-BE49-F238E27FC236}">
                <a16:creationId xmlns:a16="http://schemas.microsoft.com/office/drawing/2014/main" id="{2F6EB971-2CE8-7605-9FC6-E8794858C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708150"/>
            <a:ext cx="291465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9977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2" descr="A screenshot of a cell phone screen with text&#10;&#10;Description automatically generated">
            <a:extLst>
              <a:ext uri="{FF2B5EF4-FFF2-40B4-BE49-F238E27FC236}">
                <a16:creationId xmlns:a16="http://schemas.microsoft.com/office/drawing/2014/main" id="{BA9EC1E7-F0C6-961F-EBEC-65C33B134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92075"/>
            <a:ext cx="43497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8" name="TextBox 3">
            <a:extLst>
              <a:ext uri="{FF2B5EF4-FFF2-40B4-BE49-F238E27FC236}">
                <a16:creationId xmlns:a16="http://schemas.microsoft.com/office/drawing/2014/main" id="{2BED549C-F600-D8E6-D6A0-906E670076C5}"/>
              </a:ext>
            </a:extLst>
          </p:cNvPr>
          <p:cNvSpPr txBox="1">
            <a:spLocks noChangeArrowheads="1"/>
          </p:cNvSpPr>
          <p:nvPr/>
        </p:nvSpPr>
        <p:spPr bwMode="auto">
          <a:xfrm>
            <a:off x="2195513" y="4371975"/>
            <a:ext cx="485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FFFFFF"/>
                </a:solidFill>
                <a:hlinkClick r:id="rId3"/>
              </a:rPr>
              <a:t>https://youtu.be/rRi8LptvFZY</a:t>
            </a:r>
            <a:r>
              <a:rPr lang="en-US" altLang="en-US" sz="2800">
                <a:solidFill>
                  <a:srgbClr val="FFFFFF"/>
                </a:solidFill>
              </a:rPr>
              <a:t> </a:t>
            </a:r>
          </a:p>
        </p:txBody>
      </p:sp>
    </p:spTree>
    <p:extLst>
      <p:ext uri="{BB962C8B-B14F-4D97-AF65-F5344CB8AC3E}">
        <p14:creationId xmlns:p14="http://schemas.microsoft.com/office/powerpoint/2010/main" val="9736725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a:extLst>
              <a:ext uri="{FF2B5EF4-FFF2-40B4-BE49-F238E27FC236}">
                <a16:creationId xmlns:a16="http://schemas.microsoft.com/office/drawing/2014/main" id="{8CAB2480-D5B3-7003-7CC3-233ADDDAF218}"/>
              </a:ext>
            </a:extLst>
          </p:cNvPr>
          <p:cNvSpPr>
            <a:spLocks noGrp="1" noChangeArrowheads="1"/>
          </p:cNvSpPr>
          <p:nvPr>
            <p:ph type="title"/>
          </p:nvPr>
        </p:nvSpPr>
        <p:spPr bwMode="auto">
          <a:xfrm>
            <a:off x="1485900" y="76200"/>
            <a:ext cx="6172200" cy="600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Follow</a:t>
            </a:r>
            <a:r>
              <a:rPr lang="en-US" altLang="en-US">
                <a:solidFill>
                  <a:srgbClr val="FF0000"/>
                </a:solidFill>
              </a:rPr>
              <a:t>-</a:t>
            </a:r>
            <a:r>
              <a:rPr lang="en-US" altLang="en-US">
                <a:solidFill>
                  <a:schemeClr val="bg1"/>
                </a:solidFill>
              </a:rPr>
              <a:t>up</a:t>
            </a:r>
          </a:p>
        </p:txBody>
      </p:sp>
      <p:pic>
        <p:nvPicPr>
          <p:cNvPr id="235522" name="Picture 7" descr="A screenshot of a person&#10;&#10;Description automatically generated">
            <a:extLst>
              <a:ext uri="{FF2B5EF4-FFF2-40B4-BE49-F238E27FC236}">
                <a16:creationId xmlns:a16="http://schemas.microsoft.com/office/drawing/2014/main" id="{9C70B938-F894-4E07-A82C-F86E1BE79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13" y="768350"/>
            <a:ext cx="37846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3" name="TextBox 9">
            <a:extLst>
              <a:ext uri="{FF2B5EF4-FFF2-40B4-BE49-F238E27FC236}">
                <a16:creationId xmlns:a16="http://schemas.microsoft.com/office/drawing/2014/main" id="{84AA2AD0-BCB9-AA65-3F57-5856EE1F043D}"/>
              </a:ext>
            </a:extLst>
          </p:cNvPr>
          <p:cNvSpPr txBox="1">
            <a:spLocks noChangeArrowheads="1"/>
          </p:cNvSpPr>
          <p:nvPr/>
        </p:nvSpPr>
        <p:spPr bwMode="auto">
          <a:xfrm>
            <a:off x="2335213" y="4516438"/>
            <a:ext cx="462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solidFill>
                  <a:srgbClr val="002040"/>
                </a:solidFill>
                <a:hlinkClick r:id="rId3"/>
              </a:rPr>
              <a:t>https://youtu.be/ZLWMQLMiTPk</a:t>
            </a:r>
            <a:r>
              <a:rPr lang="en-US" altLang="en-US">
                <a:solidFill>
                  <a:srgbClr val="002040"/>
                </a:solidFill>
              </a:rPr>
              <a:t> </a:t>
            </a:r>
          </a:p>
        </p:txBody>
      </p:sp>
    </p:spTree>
    <p:extLst>
      <p:ext uri="{BB962C8B-B14F-4D97-AF65-F5344CB8AC3E}">
        <p14:creationId xmlns:p14="http://schemas.microsoft.com/office/powerpoint/2010/main" val="235759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D01162-DE4E-8737-78FE-4B5350B919E7}"/>
              </a:ext>
            </a:extLst>
          </p:cNvPr>
          <p:cNvSpPr txBox="1"/>
          <p:nvPr/>
        </p:nvSpPr>
        <p:spPr>
          <a:xfrm>
            <a:off x="746749" y="267494"/>
            <a:ext cx="7202613" cy="1938992"/>
          </a:xfrm>
          <a:prstGeom prst="rect">
            <a:avLst/>
          </a:prstGeom>
          <a:noFill/>
        </p:spPr>
        <p:txBody>
          <a:bodyPr wrap="none" rtlCol="0">
            <a:spAutoFit/>
          </a:bodyPr>
          <a:lstStyle/>
          <a:p>
            <a:pPr algn="ctr"/>
            <a:r>
              <a:rPr lang="en-US" sz="4000" dirty="0">
                <a:solidFill>
                  <a:schemeClr val="bg1"/>
                </a:solidFill>
              </a:rPr>
              <a:t>Have responded to everyone</a:t>
            </a:r>
            <a:r>
              <a:rPr lang="en-US" sz="4000" dirty="0">
                <a:solidFill>
                  <a:srgbClr val="FF0000"/>
                </a:solidFill>
              </a:rPr>
              <a:t>? </a:t>
            </a:r>
          </a:p>
          <a:p>
            <a:pPr algn="ctr"/>
            <a:r>
              <a:rPr lang="en-US" sz="4000" b="1" dirty="0">
                <a:solidFill>
                  <a:srgbClr val="FF0000"/>
                </a:solidFill>
              </a:rPr>
              <a:t>+ </a:t>
            </a:r>
          </a:p>
          <a:p>
            <a:pPr algn="ctr"/>
            <a:r>
              <a:rPr lang="en-US" sz="4000" dirty="0">
                <a:solidFill>
                  <a:srgbClr val="FF0000"/>
                </a:solidFill>
              </a:rPr>
              <a:t>…</a:t>
            </a:r>
            <a:r>
              <a:rPr lang="en-US" sz="4000" dirty="0">
                <a:solidFill>
                  <a:schemeClr val="bg1"/>
                </a:solidFill>
              </a:rPr>
              <a:t>to some who didn</a:t>
            </a:r>
            <a:r>
              <a:rPr lang="en-US" sz="4000" dirty="0">
                <a:solidFill>
                  <a:srgbClr val="FF0000"/>
                </a:solidFill>
              </a:rPr>
              <a:t>’</a:t>
            </a:r>
            <a:r>
              <a:rPr lang="en-US" sz="4000" dirty="0">
                <a:solidFill>
                  <a:schemeClr val="bg1"/>
                </a:solidFill>
              </a:rPr>
              <a:t>t ask</a:t>
            </a:r>
            <a:r>
              <a:rPr lang="en-US" sz="4000" dirty="0">
                <a:solidFill>
                  <a:srgbClr val="FF0000"/>
                </a:solidFill>
              </a:rPr>
              <a:t>?</a:t>
            </a:r>
          </a:p>
        </p:txBody>
      </p:sp>
      <p:pic>
        <p:nvPicPr>
          <p:cNvPr id="4" name="Picture 3">
            <a:extLst>
              <a:ext uri="{FF2B5EF4-FFF2-40B4-BE49-F238E27FC236}">
                <a16:creationId xmlns:a16="http://schemas.microsoft.com/office/drawing/2014/main" id="{1B97C450-D8A1-4AB9-F8C2-948F0FBF745A}"/>
              </a:ext>
            </a:extLst>
          </p:cNvPr>
          <p:cNvPicPr>
            <a:picLocks noChangeAspect="1"/>
          </p:cNvPicPr>
          <p:nvPr/>
        </p:nvPicPr>
        <p:blipFill>
          <a:blip r:embed="rId2"/>
          <a:stretch>
            <a:fillRect/>
          </a:stretch>
        </p:blipFill>
        <p:spPr>
          <a:xfrm>
            <a:off x="3200567" y="2355726"/>
            <a:ext cx="2742865" cy="2643758"/>
          </a:xfrm>
          <a:prstGeom prst="rect">
            <a:avLst/>
          </a:prstGeom>
        </p:spPr>
      </p:pic>
    </p:spTree>
    <p:extLst>
      <p:ext uri="{BB962C8B-B14F-4D97-AF65-F5344CB8AC3E}">
        <p14:creationId xmlns:p14="http://schemas.microsoft.com/office/powerpoint/2010/main" val="11297903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Picture 2">
            <a:extLst>
              <a:ext uri="{FF2B5EF4-FFF2-40B4-BE49-F238E27FC236}">
                <a16:creationId xmlns:a16="http://schemas.microsoft.com/office/drawing/2014/main" id="{8750BB2F-CB3A-A2C2-8ED9-6A717ACFF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225" y="195263"/>
            <a:ext cx="3765550"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6C8D4DB-69F9-ED0B-0F47-EAF8E4C4B0DA}"/>
                  </a:ext>
                </a:extLst>
              </p14:cNvPr>
              <p14:cNvContentPartPr/>
              <p14:nvPr/>
            </p14:nvContentPartPr>
            <p14:xfrm>
              <a:off x="2832937" y="4287355"/>
              <a:ext cx="90000" cy="428040"/>
            </p14:xfrm>
          </p:contentPart>
        </mc:Choice>
        <mc:Fallback xmlns="">
          <p:pic>
            <p:nvPicPr>
              <p:cNvPr id="4" name="Ink 3">
                <a:extLst>
                  <a:ext uri="{FF2B5EF4-FFF2-40B4-BE49-F238E27FC236}">
                    <a16:creationId xmlns:a16="http://schemas.microsoft.com/office/drawing/2014/main" id="{F6C8D4DB-69F9-ED0B-0F47-EAF8E4C4B0DA}"/>
                  </a:ext>
                </a:extLst>
              </p:cNvPr>
              <p:cNvPicPr/>
              <p:nvPr/>
            </p:nvPicPr>
            <p:blipFill>
              <a:blip r:embed="rId4"/>
              <a:stretch>
                <a:fillRect/>
              </a:stretch>
            </p:blipFill>
            <p:spPr>
              <a:xfrm>
                <a:off x="2814937" y="4269355"/>
                <a:ext cx="125640" cy="463680"/>
              </a:xfrm>
              <a:prstGeom prst="rect">
                <a:avLst/>
              </a:prstGeom>
            </p:spPr>
          </p:pic>
        </mc:Fallback>
      </mc:AlternateContent>
    </p:spTree>
    <p:extLst>
      <p:ext uri="{BB962C8B-B14F-4D97-AF65-F5344CB8AC3E}">
        <p14:creationId xmlns:p14="http://schemas.microsoft.com/office/powerpoint/2010/main" val="13161300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9" name="Picture 2">
            <a:extLst>
              <a:ext uri="{FF2B5EF4-FFF2-40B4-BE49-F238E27FC236}">
                <a16:creationId xmlns:a16="http://schemas.microsoft.com/office/drawing/2014/main" id="{F908D95E-F625-9D23-8752-6809FCF24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763" y="206375"/>
            <a:ext cx="20224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5572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624AF-3B92-B391-EB22-75FFF5F87E1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8003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a:extLst>
              <a:ext uri="{FF2B5EF4-FFF2-40B4-BE49-F238E27FC236}">
                <a16:creationId xmlns:a16="http://schemas.microsoft.com/office/drawing/2014/main" id="{B924004F-B5C1-12EE-E7CE-2BAA5279A80F}"/>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39618" name="Content Placeholder 3" descr="Crystal_Project_pause-queue.png">
            <a:extLst>
              <a:ext uri="{FF2B5EF4-FFF2-40B4-BE49-F238E27FC236}">
                <a16:creationId xmlns:a16="http://schemas.microsoft.com/office/drawing/2014/main" id="{1A580286-3661-5494-818D-0C70A222BA88}"/>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19" name="Content Placeholder 3" descr="Crystal_Project_pause-queue.png">
            <a:extLst>
              <a:ext uri="{FF2B5EF4-FFF2-40B4-BE49-F238E27FC236}">
                <a16:creationId xmlns:a16="http://schemas.microsoft.com/office/drawing/2014/main" id="{A5273808-AC06-B1E0-C4CB-0F86774D0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9872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extBox 2">
            <a:extLst>
              <a:ext uri="{FF2B5EF4-FFF2-40B4-BE49-F238E27FC236}">
                <a16:creationId xmlns:a16="http://schemas.microsoft.com/office/drawing/2014/main" id="{2B95A1EF-FC97-CB60-2687-D5DDEF0EC206}"/>
              </a:ext>
            </a:extLst>
          </p:cNvPr>
          <p:cNvSpPr txBox="1">
            <a:spLocks noChangeArrowheads="1"/>
          </p:cNvSpPr>
          <p:nvPr/>
        </p:nvSpPr>
        <p:spPr bwMode="auto">
          <a:xfrm>
            <a:off x="503238" y="1347788"/>
            <a:ext cx="813752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3429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3200" b="1" dirty="0">
                <a:solidFill>
                  <a:srgbClr val="FFFFFF"/>
                </a:solidFill>
              </a:rPr>
              <a:t>Three (</a:t>
            </a:r>
            <a:r>
              <a:rPr lang="en-US" altLang="en-US" sz="3200" b="1" dirty="0">
                <a:solidFill>
                  <a:srgbClr val="FF0000"/>
                </a:solidFill>
              </a:rPr>
              <a:t>3</a:t>
            </a:r>
            <a:r>
              <a:rPr lang="en-US" altLang="en-US" sz="3200" b="1" dirty="0">
                <a:solidFill>
                  <a:srgbClr val="FFFFFF"/>
                </a:solidFill>
              </a:rPr>
              <a:t>) necessary components of a passing-off action</a:t>
            </a:r>
            <a:r>
              <a:rPr lang="en-US" altLang="en-US" sz="3200" b="1" dirty="0">
                <a:solidFill>
                  <a:srgbClr val="FF0000"/>
                </a:solidFill>
              </a:rPr>
              <a:t>:</a:t>
            </a:r>
          </a:p>
          <a:p>
            <a:pPr lvl="1">
              <a:buFont typeface="Arial" panose="020B0604020202020204" pitchFamily="34" charset="0"/>
              <a:buNone/>
            </a:pPr>
            <a:r>
              <a:rPr lang="en-US" altLang="en-US" sz="3200" dirty="0">
                <a:solidFill>
                  <a:srgbClr val="FFFFFF"/>
                </a:solidFill>
              </a:rPr>
              <a:t>1. The existence of </a:t>
            </a:r>
            <a:r>
              <a:rPr lang="en-US" altLang="en-US" sz="3200" dirty="0">
                <a:solidFill>
                  <a:srgbClr val="FFFF00"/>
                </a:solidFill>
              </a:rPr>
              <a:t>goodwill </a:t>
            </a:r>
            <a:r>
              <a:rPr lang="en-US" altLang="en-US" sz="3200" dirty="0">
                <a:solidFill>
                  <a:srgbClr val="FF0000"/>
                </a:solidFill>
              </a:rPr>
              <a:t>(done)</a:t>
            </a:r>
          </a:p>
          <a:p>
            <a:pPr lvl="1">
              <a:buFont typeface="Arial" panose="020B0604020202020204" pitchFamily="34" charset="0"/>
              <a:buNone/>
            </a:pPr>
            <a:r>
              <a:rPr lang="en-US" altLang="en-US" sz="3200" dirty="0">
                <a:solidFill>
                  <a:srgbClr val="FFFFFF"/>
                </a:solidFill>
              </a:rPr>
              <a:t>2. </a:t>
            </a:r>
            <a:r>
              <a:rPr lang="en-US" altLang="en-US" sz="3200" b="1" dirty="0">
                <a:solidFill>
                  <a:srgbClr val="FF0000"/>
                </a:solidFill>
              </a:rPr>
              <a:t>Deception</a:t>
            </a:r>
            <a:r>
              <a:rPr lang="en-US" altLang="en-US" sz="3200" dirty="0">
                <a:solidFill>
                  <a:srgbClr val="FFFFFF"/>
                </a:solidFill>
              </a:rPr>
              <a:t> of the public due to a misrepresentation</a:t>
            </a:r>
          </a:p>
          <a:p>
            <a:pPr lvl="1">
              <a:buFont typeface="Arial" panose="020B0604020202020204" pitchFamily="34" charset="0"/>
              <a:buNone/>
            </a:pPr>
            <a:r>
              <a:rPr lang="en-US" altLang="en-US" sz="3200" dirty="0">
                <a:solidFill>
                  <a:srgbClr val="FFFFFF"/>
                </a:solidFill>
              </a:rPr>
              <a:t>3. Actual or potential </a:t>
            </a:r>
            <a:r>
              <a:rPr lang="en-US" altLang="en-US" sz="3200" dirty="0">
                <a:solidFill>
                  <a:srgbClr val="FFFF00"/>
                </a:solidFill>
              </a:rPr>
              <a:t>damage</a:t>
            </a:r>
            <a:r>
              <a:rPr lang="en-US" altLang="en-US" sz="3200" dirty="0">
                <a:solidFill>
                  <a:srgbClr val="FFFFFF"/>
                </a:solidFill>
              </a:rPr>
              <a:t> to the plaintiff</a:t>
            </a:r>
          </a:p>
        </p:txBody>
      </p:sp>
      <p:sp>
        <p:nvSpPr>
          <p:cNvPr id="241666" name="TextBox 3">
            <a:extLst>
              <a:ext uri="{FF2B5EF4-FFF2-40B4-BE49-F238E27FC236}">
                <a16:creationId xmlns:a16="http://schemas.microsoft.com/office/drawing/2014/main" id="{6C678196-2B63-F5E4-109C-A4BAF4BD6EE7}"/>
              </a:ext>
            </a:extLst>
          </p:cNvPr>
          <p:cNvSpPr txBox="1">
            <a:spLocks noChangeArrowheads="1"/>
          </p:cNvSpPr>
          <p:nvPr/>
        </p:nvSpPr>
        <p:spPr bwMode="auto">
          <a:xfrm>
            <a:off x="1738313" y="123825"/>
            <a:ext cx="5667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Passing off </a:t>
            </a:r>
            <a:r>
              <a:rPr lang="en-US" altLang="en-US" sz="4800" b="1">
                <a:solidFill>
                  <a:srgbClr val="FF0000"/>
                </a:solidFill>
              </a:rPr>
              <a:t>Basics</a:t>
            </a:r>
            <a:endParaRPr lang="en-US" altLang="en-US" sz="4800">
              <a:solidFill>
                <a:srgbClr val="00204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5">
            <a:extLst>
              <a:ext uri="{FF2B5EF4-FFF2-40B4-BE49-F238E27FC236}">
                <a16:creationId xmlns:a16="http://schemas.microsoft.com/office/drawing/2014/main" id="{E97D903B-7016-4E5F-FBA6-1224EE215D09}"/>
              </a:ext>
            </a:extLst>
          </p:cNvPr>
          <p:cNvSpPr>
            <a:spLocks noGrp="1" noChangeArrowheads="1"/>
          </p:cNvSpPr>
          <p:nvPr>
            <p:ph type="title"/>
          </p:nvPr>
        </p:nvSpPr>
        <p:spPr bwMode="auto">
          <a:xfrm>
            <a:off x="1485900" y="0"/>
            <a:ext cx="6172200"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p>
        </p:txBody>
      </p:sp>
      <p:sp>
        <p:nvSpPr>
          <p:cNvPr id="2" name="Content Placeholder 1">
            <a:extLst>
              <a:ext uri="{FF2B5EF4-FFF2-40B4-BE49-F238E27FC236}">
                <a16:creationId xmlns:a16="http://schemas.microsoft.com/office/drawing/2014/main" id="{578FD644-B96E-4B11-7D5E-8ED2252875F7}"/>
              </a:ext>
            </a:extLst>
          </p:cNvPr>
          <p:cNvSpPr>
            <a:spLocks noGrp="1"/>
          </p:cNvSpPr>
          <p:nvPr>
            <p:ph idx="1"/>
          </p:nvPr>
        </p:nvSpPr>
        <p:spPr>
          <a:xfrm>
            <a:off x="468313" y="987425"/>
            <a:ext cx="8135937" cy="3659188"/>
          </a:xfrm>
        </p:spPr>
        <p:txBody>
          <a:bodyPr>
            <a:normAutofit fontScale="92500" lnSpcReduction="10000"/>
          </a:bodyPr>
          <a:lstStyle/>
          <a:p>
            <a:pPr>
              <a:defRPr/>
            </a:pPr>
            <a:r>
              <a:rPr lang="en-US" sz="2400" dirty="0">
                <a:solidFill>
                  <a:srgbClr val="FFFF00"/>
                </a:solidFill>
              </a:rPr>
              <a:t>Deception</a:t>
            </a:r>
            <a:r>
              <a:rPr lang="en-US" sz="2400" dirty="0">
                <a:solidFill>
                  <a:schemeClr val="bg1"/>
                </a:solidFill>
              </a:rPr>
              <a:t> of the public due to a misrepresentation</a:t>
            </a:r>
          </a:p>
          <a:p>
            <a:pPr>
              <a:defRPr/>
            </a:pPr>
            <a:r>
              <a:rPr lang="en-US" sz="2400" dirty="0">
                <a:solidFill>
                  <a:schemeClr val="bg1"/>
                </a:solidFill>
              </a:rPr>
              <a:t>Means </a:t>
            </a:r>
            <a:r>
              <a:rPr lang="en-US" sz="2400" b="1" dirty="0">
                <a:solidFill>
                  <a:srgbClr val="FFFF00"/>
                </a:solidFill>
              </a:rPr>
              <a:t>misrepresentation</a:t>
            </a:r>
          </a:p>
          <a:p>
            <a:pPr lvl="1">
              <a:buFont typeface="Courier New" panose="02070309020205020404" pitchFamily="49" charset="0"/>
              <a:buChar char="o"/>
              <a:defRPr/>
            </a:pPr>
            <a:r>
              <a:rPr lang="en-US" sz="2400" dirty="0">
                <a:solidFill>
                  <a:schemeClr val="bg1"/>
                </a:solidFill>
              </a:rPr>
              <a:t>Fundamental </a:t>
            </a:r>
            <a:r>
              <a:rPr lang="en-US" sz="2400" dirty="0">
                <a:solidFill>
                  <a:srgbClr val="FFFF00"/>
                </a:solidFill>
              </a:rPr>
              <a:t>core feature of the tort </a:t>
            </a:r>
            <a:r>
              <a:rPr lang="en-US" sz="2400" dirty="0">
                <a:solidFill>
                  <a:schemeClr val="bg1"/>
                </a:solidFill>
              </a:rPr>
              <a:t>of passing off</a:t>
            </a:r>
          </a:p>
          <a:p>
            <a:pPr lvl="1">
              <a:buFont typeface="Courier New" panose="02070309020205020404" pitchFamily="49" charset="0"/>
              <a:buChar char="o"/>
              <a:defRPr/>
            </a:pPr>
            <a:r>
              <a:rPr lang="en-US" sz="2400" dirty="0">
                <a:solidFill>
                  <a:schemeClr val="bg1"/>
                </a:solidFill>
              </a:rPr>
              <a:t>Plaintiff must be able to </a:t>
            </a:r>
            <a:r>
              <a:rPr lang="en-US" sz="2400" dirty="0">
                <a:solidFill>
                  <a:srgbClr val="FFFF00"/>
                </a:solidFill>
              </a:rPr>
              <a:t>establish that the defendant misrepresented</a:t>
            </a:r>
            <a:r>
              <a:rPr lang="en-US" sz="2400" dirty="0">
                <a:solidFill>
                  <a:schemeClr val="bg1"/>
                </a:solidFill>
              </a:rPr>
              <a:t> his or her wares or services as those of the plaintiff </a:t>
            </a:r>
            <a:r>
              <a:rPr lang="en-US" sz="2400" dirty="0">
                <a:solidFill>
                  <a:srgbClr val="FFFF00"/>
                </a:solidFill>
              </a:rPr>
              <a:t>in a manner that was </a:t>
            </a:r>
            <a:r>
              <a:rPr lang="en-US" sz="2400" dirty="0">
                <a:solidFill>
                  <a:srgbClr val="FF0000"/>
                </a:solidFill>
              </a:rPr>
              <a:t>likely to cause consumer confusion</a:t>
            </a:r>
            <a:r>
              <a:rPr lang="en-US" sz="2400" dirty="0">
                <a:solidFill>
                  <a:schemeClr val="bg1"/>
                </a:solidFill>
              </a:rPr>
              <a:t>.</a:t>
            </a:r>
          </a:p>
          <a:p>
            <a:pPr lvl="1">
              <a:buFont typeface="Courier New" panose="02070309020205020404" pitchFamily="49" charset="0"/>
              <a:buChar char="o"/>
              <a:defRPr/>
            </a:pPr>
            <a:r>
              <a:rPr lang="en-US" sz="2400" dirty="0">
                <a:solidFill>
                  <a:srgbClr val="FFFF00"/>
                </a:solidFill>
              </a:rPr>
              <a:t>Not necessary to establish actual confusion</a:t>
            </a:r>
            <a:r>
              <a:rPr lang="en-US" sz="2400" dirty="0">
                <a:solidFill>
                  <a:schemeClr val="bg1"/>
                </a:solidFill>
              </a:rPr>
              <a:t>. Injunction to prevent </a:t>
            </a:r>
            <a:r>
              <a:rPr lang="en-US" sz="2400" dirty="0">
                <a:solidFill>
                  <a:srgbClr val="FFFF00"/>
                </a:solidFill>
              </a:rPr>
              <a:t>anticipated confusion </a:t>
            </a:r>
            <a:r>
              <a:rPr lang="en-US" sz="2400" dirty="0">
                <a:solidFill>
                  <a:schemeClr val="bg1"/>
                </a:solidFill>
              </a:rPr>
              <a:t>which would occur </a:t>
            </a:r>
            <a:r>
              <a:rPr lang="en-US" sz="2400" dirty="0">
                <a:solidFill>
                  <a:srgbClr val="FFFF00"/>
                </a:solidFill>
              </a:rPr>
              <a:t>if a product were allowed</a:t>
            </a:r>
            <a:r>
              <a:rPr lang="en-US" sz="2400" dirty="0">
                <a:solidFill>
                  <a:schemeClr val="bg1"/>
                </a:solidFill>
              </a:rPr>
              <a:t> to enter the market is possible. </a:t>
            </a:r>
            <a:endParaRPr lang="en-CA" sz="2400" dirty="0">
              <a:solidFill>
                <a:schemeClr val="bg1"/>
              </a:solidFill>
            </a:endParaRPr>
          </a:p>
          <a:p>
            <a:pPr>
              <a:defRPr/>
            </a:pPr>
            <a:endParaRPr lang="en-US" dirty="0"/>
          </a:p>
        </p:txBody>
      </p:sp>
      <p:sp>
        <p:nvSpPr>
          <p:cNvPr id="242691" name="Slide Number Placeholder 3">
            <a:extLst>
              <a:ext uri="{FF2B5EF4-FFF2-40B4-BE49-F238E27FC236}">
                <a16:creationId xmlns:a16="http://schemas.microsoft.com/office/drawing/2014/main" id="{25E77EB7-B942-2D5A-D994-4961EBE321F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9161BC-65A6-EB46-9680-EA5FD798BAED}" type="slidenum">
              <a:rPr lang="en-US" altLang="en-US" smtClean="0">
                <a:solidFill>
                  <a:srgbClr val="002040"/>
                </a:solidFill>
              </a:rPr>
              <a:pPr/>
              <a:t>125</a:t>
            </a:fld>
            <a:endParaRPr lang="en-US" altLang="en-US">
              <a:solidFill>
                <a:srgbClr val="00204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15ABD6-5D0F-D6B6-C58A-9842F084F8C3}"/>
              </a:ext>
            </a:extLst>
          </p:cNvPr>
          <p:cNvSpPr>
            <a:spLocks noGrp="1"/>
          </p:cNvSpPr>
          <p:nvPr>
            <p:ph type="title"/>
          </p:nvPr>
        </p:nvSpPr>
        <p:spPr>
          <a:xfrm>
            <a:off x="1485900" y="61913"/>
            <a:ext cx="6172200" cy="615950"/>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1168D675-19DB-98D1-DFE2-5FAB74374AB3}"/>
              </a:ext>
            </a:extLst>
          </p:cNvPr>
          <p:cNvSpPr>
            <a:spLocks noGrp="1"/>
          </p:cNvSpPr>
          <p:nvPr>
            <p:ph idx="1"/>
          </p:nvPr>
        </p:nvSpPr>
        <p:spPr>
          <a:xfrm>
            <a:off x="215900" y="842963"/>
            <a:ext cx="8712200" cy="4167187"/>
          </a:xfrm>
        </p:spPr>
        <p:txBody>
          <a:bodyPr>
            <a:normAutofit fontScale="47500" lnSpcReduction="20000"/>
          </a:bodyPr>
          <a:lstStyle/>
          <a:p>
            <a:pPr>
              <a:lnSpc>
                <a:spcPct val="110000"/>
              </a:lnSpc>
              <a:buFont typeface="Arial" panose="020B0604020202020204" pitchFamily="34" charset="0"/>
              <a:buNone/>
              <a:defRPr/>
            </a:pPr>
            <a:r>
              <a:rPr lang="en-US" sz="3400" dirty="0">
                <a:solidFill>
                  <a:srgbClr val="FF0000"/>
                </a:solidFill>
              </a:rPr>
              <a:t>Back to</a:t>
            </a:r>
            <a:r>
              <a:rPr lang="en-US" sz="3400" dirty="0">
                <a:solidFill>
                  <a:schemeClr val="bg1"/>
                </a:solidFill>
              </a:rPr>
              <a:t>:</a:t>
            </a:r>
            <a:r>
              <a:rPr lang="en-US" sz="3400" dirty="0">
                <a:solidFill>
                  <a:srgbClr val="FF0000"/>
                </a:solidFill>
              </a:rPr>
              <a:t> </a:t>
            </a:r>
            <a:r>
              <a:rPr lang="en-US" sz="3400" b="1" i="1" dirty="0">
                <a:solidFill>
                  <a:srgbClr val="00B0F0"/>
                </a:solidFill>
              </a:rPr>
              <a:t>Institut national  des appellations </a:t>
            </a:r>
            <a:r>
              <a:rPr lang="en-US" sz="3400" b="1" i="1" dirty="0" err="1">
                <a:solidFill>
                  <a:srgbClr val="00B0F0"/>
                </a:solidFill>
              </a:rPr>
              <a:t>d’origine</a:t>
            </a:r>
            <a:r>
              <a:rPr lang="en-US" sz="3400" b="1" i="1" dirty="0">
                <a:solidFill>
                  <a:srgbClr val="00B0F0"/>
                </a:solidFill>
              </a:rPr>
              <a:t> des </a:t>
            </a:r>
            <a:r>
              <a:rPr lang="en-US" sz="3400" b="1" i="1" dirty="0" err="1">
                <a:solidFill>
                  <a:srgbClr val="00B0F0"/>
                </a:solidFill>
              </a:rPr>
              <a:t>vins</a:t>
            </a:r>
            <a:r>
              <a:rPr lang="en-US" sz="3400" b="1" i="1" dirty="0">
                <a:solidFill>
                  <a:srgbClr val="00B0F0"/>
                </a:solidFill>
              </a:rPr>
              <a:t>…v. Andres Wines Ltd</a:t>
            </a:r>
            <a:endParaRPr lang="en-US" sz="3400" i="1" dirty="0">
              <a:solidFill>
                <a:srgbClr val="00B0F0"/>
              </a:solidFill>
            </a:endParaRPr>
          </a:p>
          <a:p>
            <a:pPr>
              <a:lnSpc>
                <a:spcPct val="110000"/>
              </a:lnSpc>
              <a:defRPr/>
            </a:pPr>
            <a:r>
              <a:rPr lang="en-US" sz="3400" dirty="0">
                <a:solidFill>
                  <a:schemeClr val="bg1"/>
                </a:solidFill>
              </a:rPr>
              <a:t>Established that </a:t>
            </a:r>
            <a:r>
              <a:rPr lang="en-US" sz="3400" dirty="0">
                <a:solidFill>
                  <a:srgbClr val="FFFF00"/>
                </a:solidFill>
              </a:rPr>
              <a:t>Plaintiff’s have goodwill </a:t>
            </a:r>
            <a:r>
              <a:rPr lang="en-US" sz="3400" dirty="0">
                <a:solidFill>
                  <a:schemeClr val="bg1"/>
                </a:solidFill>
              </a:rPr>
              <a:t>in “champagne”</a:t>
            </a:r>
            <a:endParaRPr lang="en-CA" sz="3400" dirty="0">
              <a:solidFill>
                <a:schemeClr val="bg1"/>
              </a:solidFill>
            </a:endParaRPr>
          </a:p>
          <a:p>
            <a:pPr>
              <a:lnSpc>
                <a:spcPct val="110000"/>
              </a:lnSpc>
              <a:defRPr/>
            </a:pPr>
            <a:r>
              <a:rPr lang="en-US" sz="3400" dirty="0">
                <a:solidFill>
                  <a:schemeClr val="bg1"/>
                </a:solidFill>
              </a:rPr>
              <a:t>Thereafter in order </a:t>
            </a:r>
            <a:r>
              <a:rPr lang="en-US" sz="3400" dirty="0">
                <a:solidFill>
                  <a:srgbClr val="FFFF00"/>
                </a:solidFill>
              </a:rPr>
              <a:t>to succeed </a:t>
            </a:r>
            <a:r>
              <a:rPr lang="en-US" sz="3400" dirty="0">
                <a:solidFill>
                  <a:schemeClr val="bg1"/>
                </a:solidFill>
              </a:rPr>
              <a:t>Plaintiff </a:t>
            </a:r>
            <a:r>
              <a:rPr lang="en-US" sz="3400" dirty="0">
                <a:solidFill>
                  <a:srgbClr val="FF0000"/>
                </a:solidFill>
              </a:rPr>
              <a:t>must establish</a:t>
            </a:r>
            <a:r>
              <a:rPr lang="en-US" sz="3400" dirty="0">
                <a:solidFill>
                  <a:srgbClr val="FFFF00"/>
                </a:solidFill>
              </a:rPr>
              <a:t>:</a:t>
            </a:r>
            <a:r>
              <a:rPr lang="en-US" sz="3400" dirty="0">
                <a:solidFill>
                  <a:schemeClr val="bg1"/>
                </a:solidFill>
              </a:rPr>
              <a:t> </a:t>
            </a:r>
            <a:endParaRPr lang="en-CA" sz="3400" dirty="0">
              <a:solidFill>
                <a:schemeClr val="bg1"/>
              </a:solidFill>
            </a:endParaRPr>
          </a:p>
          <a:p>
            <a:pPr marL="642938" lvl="1" indent="-342900">
              <a:lnSpc>
                <a:spcPct val="110000"/>
              </a:lnSpc>
              <a:buFont typeface="+mj-lt"/>
              <a:buAutoNum type="arabicPeriod"/>
              <a:defRPr/>
            </a:pPr>
            <a:r>
              <a:rPr lang="en-US" sz="3400" dirty="0">
                <a:solidFill>
                  <a:schemeClr val="bg1"/>
                </a:solidFill>
              </a:rPr>
              <a:t>That </a:t>
            </a:r>
            <a:r>
              <a:rPr lang="en-US" sz="3400" dirty="0">
                <a:solidFill>
                  <a:srgbClr val="FFFF00"/>
                </a:solidFill>
              </a:rPr>
              <a:t>Defendant’s misrepresented their products as being Champagne </a:t>
            </a:r>
            <a:r>
              <a:rPr lang="en-US" sz="3400" dirty="0">
                <a:solidFill>
                  <a:schemeClr val="bg1"/>
                </a:solidFill>
              </a:rPr>
              <a:t>(sparkling wines known as champagne and produced in France); </a:t>
            </a:r>
            <a:endParaRPr lang="en-CA" sz="3400" dirty="0">
              <a:solidFill>
                <a:schemeClr val="bg1"/>
              </a:solidFill>
            </a:endParaRPr>
          </a:p>
          <a:p>
            <a:pPr marL="642938" lvl="1" indent="-342900">
              <a:lnSpc>
                <a:spcPct val="110000"/>
              </a:lnSpc>
              <a:buFont typeface="+mj-lt"/>
              <a:buAutoNum type="arabicPeriod"/>
              <a:defRPr/>
            </a:pPr>
            <a:r>
              <a:rPr lang="en-US" sz="3400" dirty="0">
                <a:solidFill>
                  <a:schemeClr val="bg1"/>
                </a:solidFill>
              </a:rPr>
              <a:t>That this </a:t>
            </a:r>
            <a:r>
              <a:rPr lang="en-US" sz="3400" dirty="0">
                <a:solidFill>
                  <a:srgbClr val="FFFF00"/>
                </a:solidFill>
              </a:rPr>
              <a:t>misrepresentation is calculated or likely to deceive the public into thinking that the Canadian product is champagne</a:t>
            </a:r>
            <a:r>
              <a:rPr lang="en-US" sz="3400" dirty="0">
                <a:solidFill>
                  <a:schemeClr val="bg1"/>
                </a:solidFill>
              </a:rPr>
              <a:t>;</a:t>
            </a:r>
            <a:endParaRPr lang="en-CA" sz="3400" dirty="0">
              <a:solidFill>
                <a:schemeClr val="bg1"/>
              </a:solidFill>
            </a:endParaRPr>
          </a:p>
          <a:p>
            <a:pPr marL="642938" lvl="1" indent="-342900">
              <a:lnSpc>
                <a:spcPct val="110000"/>
              </a:lnSpc>
              <a:buFont typeface="+mj-lt"/>
              <a:buAutoNum type="arabicPeriod"/>
              <a:defRPr/>
            </a:pPr>
            <a:r>
              <a:rPr lang="en-US" sz="3400" dirty="0">
                <a:solidFill>
                  <a:schemeClr val="bg1"/>
                </a:solidFill>
              </a:rPr>
              <a:t>And that this </a:t>
            </a:r>
            <a:r>
              <a:rPr lang="en-US" sz="3400" dirty="0">
                <a:solidFill>
                  <a:srgbClr val="FFFF00"/>
                </a:solidFill>
              </a:rPr>
              <a:t>conduct HAS or is LIKELY to injure the goodwill </a:t>
            </a:r>
            <a:r>
              <a:rPr lang="en-US" sz="3400" dirty="0">
                <a:solidFill>
                  <a:schemeClr val="bg1"/>
                </a:solidFill>
              </a:rPr>
              <a:t>of the plaintiffs’ business (</a:t>
            </a:r>
            <a:r>
              <a:rPr lang="en-US" sz="3400" dirty="0">
                <a:solidFill>
                  <a:srgbClr val="FF0000"/>
                </a:solidFill>
              </a:rPr>
              <a:t>DAMAGE</a:t>
            </a:r>
            <a:r>
              <a:rPr lang="en-US" sz="3400" dirty="0">
                <a:solidFill>
                  <a:schemeClr val="bg1"/>
                </a:solidFill>
              </a:rPr>
              <a:t>).</a:t>
            </a:r>
            <a:endParaRPr lang="en-CA" sz="3400" dirty="0">
              <a:solidFill>
                <a:schemeClr val="bg1"/>
              </a:solidFill>
            </a:endParaRPr>
          </a:p>
          <a:p>
            <a:pPr>
              <a:lnSpc>
                <a:spcPct val="110000"/>
              </a:lnSpc>
              <a:defRPr/>
            </a:pPr>
            <a:r>
              <a:rPr lang="en-US" sz="3400" dirty="0">
                <a:solidFill>
                  <a:srgbClr val="FFFF00"/>
                </a:solidFill>
              </a:rPr>
              <a:t>NOT ENOUGH for P to establish that the Defendants were BENEFITING from the use of the term champagne (which was established in the case). </a:t>
            </a:r>
            <a:r>
              <a:rPr lang="en-US" sz="3400" dirty="0">
                <a:solidFill>
                  <a:srgbClr val="FF0000"/>
                </a:solidFill>
              </a:rPr>
              <a:t>MERELY  TAKING A BENEFIT DOES NOT CONSTITUTE TORT OF PASSING OFF.  </a:t>
            </a:r>
            <a:endParaRPr lang="en-CA" sz="3400" dirty="0">
              <a:solidFill>
                <a:srgbClr val="FF0000"/>
              </a:solidFill>
            </a:endParaRPr>
          </a:p>
          <a:p>
            <a:pPr>
              <a:lnSpc>
                <a:spcPct val="110000"/>
              </a:lnSpc>
              <a:defRPr/>
            </a:pPr>
            <a:r>
              <a:rPr lang="en-US" sz="3400" b="1" dirty="0">
                <a:solidFill>
                  <a:srgbClr val="FF0000"/>
                </a:solidFill>
              </a:rPr>
              <a:t>Must prove misrepresentation </a:t>
            </a:r>
            <a:r>
              <a:rPr lang="en-US" sz="3400" dirty="0">
                <a:solidFill>
                  <a:srgbClr val="FF0000"/>
                </a:solidFill>
              </a:rPr>
              <a:t>leading to actual or potential confusion</a:t>
            </a:r>
            <a:r>
              <a:rPr lang="en-US" sz="3400" dirty="0">
                <a:solidFill>
                  <a:schemeClr val="bg1"/>
                </a:solidFill>
              </a:rPr>
              <a:t>. </a:t>
            </a:r>
            <a:endParaRPr lang="en-CA" sz="3400" dirty="0">
              <a:solidFill>
                <a:schemeClr val="bg1"/>
              </a:solidFill>
            </a:endParaRPr>
          </a:p>
          <a:p>
            <a:pPr>
              <a:lnSpc>
                <a:spcPct val="110000"/>
              </a:lnSpc>
              <a:defRPr/>
            </a:pPr>
            <a:r>
              <a:rPr lang="en-US" sz="3400" dirty="0">
                <a:solidFill>
                  <a:srgbClr val="FF0000"/>
                </a:solidFill>
              </a:rPr>
              <a:t>Court  in </a:t>
            </a:r>
            <a:r>
              <a:rPr lang="en-US" sz="3400" b="1" i="1" u="sng" dirty="0">
                <a:solidFill>
                  <a:srgbClr val="FF0000"/>
                </a:solidFill>
              </a:rPr>
              <a:t>Institut national </a:t>
            </a:r>
            <a:r>
              <a:rPr lang="en-US" sz="3400" dirty="0">
                <a:solidFill>
                  <a:srgbClr val="FF0000"/>
                </a:solidFill>
              </a:rPr>
              <a:t>held that there </a:t>
            </a:r>
            <a:r>
              <a:rPr lang="en-US" sz="3400" b="1" u="sng" dirty="0">
                <a:solidFill>
                  <a:srgbClr val="FF0000"/>
                </a:solidFill>
              </a:rPr>
              <a:t>wasn’t</a:t>
            </a:r>
            <a:r>
              <a:rPr lang="en-US" sz="3400" dirty="0">
                <a:solidFill>
                  <a:srgbClr val="FF0000"/>
                </a:solidFill>
              </a:rPr>
              <a:t> a misrepresentation leading to confusion. </a:t>
            </a:r>
            <a:endParaRPr lang="en-CA" sz="3400" dirty="0">
              <a:solidFill>
                <a:srgbClr val="FF0000"/>
              </a:solidFill>
            </a:endParaRPr>
          </a:p>
          <a:p>
            <a:pPr>
              <a:lnSpc>
                <a:spcPct val="110000"/>
              </a:lnSpc>
              <a:defRPr/>
            </a:pPr>
            <a:r>
              <a:rPr lang="en-US" sz="3400" dirty="0">
                <a:solidFill>
                  <a:srgbClr val="FF0000"/>
                </a:solidFill>
              </a:rPr>
              <a:t>Canadian champagne </a:t>
            </a:r>
            <a:r>
              <a:rPr lang="en-US" sz="3400" dirty="0">
                <a:solidFill>
                  <a:schemeClr val="bg1"/>
                </a:solidFill>
              </a:rPr>
              <a:t>is a distinct </a:t>
            </a:r>
            <a:r>
              <a:rPr lang="en-US" sz="3400" dirty="0">
                <a:solidFill>
                  <a:srgbClr val="FF0000"/>
                </a:solidFill>
              </a:rPr>
              <a:t>Canadian product </a:t>
            </a:r>
            <a:r>
              <a:rPr lang="en-US" sz="3400" dirty="0">
                <a:solidFill>
                  <a:srgbClr val="FFFF00"/>
                </a:solidFill>
              </a:rPr>
              <a:t>not likely to be confused or even compared with French Champagne</a:t>
            </a:r>
            <a:r>
              <a:rPr lang="en-US" sz="3400" dirty="0">
                <a:solidFill>
                  <a:schemeClr val="bg1"/>
                </a:solidFill>
              </a:rPr>
              <a:t>. </a:t>
            </a:r>
            <a:endParaRPr lang="en-CA" sz="3400" dirty="0"/>
          </a:p>
          <a:p>
            <a:pPr>
              <a:defRPr/>
            </a:pPr>
            <a:endParaRPr lang="en-US" dirty="0"/>
          </a:p>
        </p:txBody>
      </p:sp>
      <p:sp>
        <p:nvSpPr>
          <p:cNvPr id="244739" name="Slide Number Placeholder 3">
            <a:extLst>
              <a:ext uri="{FF2B5EF4-FFF2-40B4-BE49-F238E27FC236}">
                <a16:creationId xmlns:a16="http://schemas.microsoft.com/office/drawing/2014/main" id="{5400F2EC-FF1B-3CEA-BA18-E41C44A7ACA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B65F8AE-7EE0-5748-A83C-119C4E8619F6}" type="slidenum">
              <a:rPr lang="en-US" altLang="en-US" smtClean="0">
                <a:solidFill>
                  <a:srgbClr val="002040"/>
                </a:solidFill>
              </a:rPr>
              <a:pPr/>
              <a:t>126</a:t>
            </a:fld>
            <a:endParaRPr lang="en-US" altLang="en-US">
              <a:solidFill>
                <a:srgbClr val="002040"/>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8E94B6-3800-1A75-AF2B-58A3E7B7AD8D}"/>
              </a:ext>
            </a:extLst>
          </p:cNvPr>
          <p:cNvSpPr>
            <a:spLocks noGrp="1"/>
          </p:cNvSpPr>
          <p:nvPr>
            <p:ph type="title"/>
          </p:nvPr>
        </p:nvSpPr>
        <p:spPr>
          <a:xfrm>
            <a:off x="1485900" y="61913"/>
            <a:ext cx="6172200" cy="615950"/>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19313B80-A108-8503-B08A-36BAB76C82B0}"/>
              </a:ext>
            </a:extLst>
          </p:cNvPr>
          <p:cNvSpPr>
            <a:spLocks noGrp="1"/>
          </p:cNvSpPr>
          <p:nvPr>
            <p:ph idx="1"/>
          </p:nvPr>
        </p:nvSpPr>
        <p:spPr>
          <a:xfrm>
            <a:off x="215900" y="915988"/>
            <a:ext cx="8712200" cy="3959225"/>
          </a:xfrm>
        </p:spPr>
        <p:txBody>
          <a:bodyPr>
            <a:normAutofit fontScale="55000" lnSpcReduction="20000"/>
          </a:bodyPr>
          <a:lstStyle/>
          <a:p>
            <a:pPr>
              <a:lnSpc>
                <a:spcPct val="110000"/>
              </a:lnSpc>
              <a:buFont typeface="Arial" panose="020B0604020202020204" pitchFamily="34" charset="0"/>
              <a:buNone/>
              <a:defRPr/>
            </a:pPr>
            <a:r>
              <a:rPr lang="en-US" dirty="0">
                <a:solidFill>
                  <a:srgbClr val="FF0000"/>
                </a:solidFill>
              </a:rPr>
              <a:t>Back to</a:t>
            </a:r>
            <a:r>
              <a:rPr lang="en-US" dirty="0">
                <a:solidFill>
                  <a:schemeClr val="bg1"/>
                </a:solidFill>
              </a:rPr>
              <a:t>:</a:t>
            </a:r>
            <a:r>
              <a:rPr lang="en-US" dirty="0">
                <a:solidFill>
                  <a:srgbClr val="FF0000"/>
                </a:solidFill>
              </a:rPr>
              <a:t> </a:t>
            </a:r>
            <a:r>
              <a:rPr lang="en-US" b="1" i="1" dirty="0">
                <a:solidFill>
                  <a:srgbClr val="00B0F0"/>
                </a:solidFill>
              </a:rPr>
              <a:t>Institut national  des appellations </a:t>
            </a:r>
            <a:r>
              <a:rPr lang="en-US" b="1" i="1" dirty="0" err="1">
                <a:solidFill>
                  <a:srgbClr val="00B0F0"/>
                </a:solidFill>
              </a:rPr>
              <a:t>d’origine</a:t>
            </a:r>
            <a:r>
              <a:rPr lang="en-US" b="1" i="1" dirty="0">
                <a:solidFill>
                  <a:srgbClr val="00B0F0"/>
                </a:solidFill>
              </a:rPr>
              <a:t> des </a:t>
            </a:r>
            <a:r>
              <a:rPr lang="en-US" b="1" i="1" dirty="0" err="1">
                <a:solidFill>
                  <a:srgbClr val="00B0F0"/>
                </a:solidFill>
              </a:rPr>
              <a:t>vins</a:t>
            </a:r>
            <a:r>
              <a:rPr lang="en-US" b="1" i="1" dirty="0">
                <a:solidFill>
                  <a:srgbClr val="00B0F0"/>
                </a:solidFill>
              </a:rPr>
              <a:t>…v. Andres Wines Ltd</a:t>
            </a:r>
            <a:endParaRPr lang="en-US" i="1" dirty="0">
              <a:solidFill>
                <a:srgbClr val="00B0F0"/>
              </a:solidFill>
            </a:endParaRPr>
          </a:p>
          <a:p>
            <a:pPr>
              <a:defRPr/>
            </a:pPr>
            <a:r>
              <a:rPr lang="en-US" b="1" dirty="0">
                <a:solidFill>
                  <a:schemeClr val="bg1"/>
                </a:solidFill>
              </a:rPr>
              <a:t>Canadian champagne producers wanting to establish there is no misrepresentation leading to confusion could show: </a:t>
            </a:r>
          </a:p>
          <a:p>
            <a:pPr>
              <a:defRPr/>
            </a:pPr>
            <a:r>
              <a:rPr lang="en-US" dirty="0">
                <a:solidFill>
                  <a:srgbClr val="FFFF00"/>
                </a:solidFill>
              </a:rPr>
              <a:t>Marketing</a:t>
            </a:r>
            <a:r>
              <a:rPr lang="en-US" dirty="0">
                <a:solidFill>
                  <a:schemeClr val="bg1"/>
                </a:solidFill>
              </a:rPr>
              <a:t> - They had marketed </a:t>
            </a:r>
            <a:r>
              <a:rPr lang="en-US" dirty="0">
                <a:solidFill>
                  <a:srgbClr val="FFFF00"/>
                </a:solidFill>
              </a:rPr>
              <a:t>Canadian champagne </a:t>
            </a:r>
            <a:r>
              <a:rPr lang="en-US" dirty="0">
                <a:solidFill>
                  <a:schemeClr val="bg1"/>
                </a:solidFill>
              </a:rPr>
              <a:t>in Ontario for many years; </a:t>
            </a:r>
            <a:endParaRPr lang="en-CA" dirty="0">
              <a:solidFill>
                <a:schemeClr val="bg1"/>
              </a:solidFill>
            </a:endParaRPr>
          </a:p>
          <a:p>
            <a:pPr>
              <a:defRPr/>
            </a:pPr>
            <a:r>
              <a:rPr lang="en-US" dirty="0">
                <a:solidFill>
                  <a:srgbClr val="FFFF00"/>
                </a:solidFill>
              </a:rPr>
              <a:t>Labelling - Word Canadian displayed as prominently as the word “Champagne” </a:t>
            </a:r>
            <a:r>
              <a:rPr lang="en-US" dirty="0">
                <a:solidFill>
                  <a:schemeClr val="bg1"/>
                </a:solidFill>
              </a:rPr>
              <a:t>on Defendant’s products, in compliance with </a:t>
            </a:r>
            <a:r>
              <a:rPr lang="en-US" dirty="0">
                <a:solidFill>
                  <a:srgbClr val="FFFF00"/>
                </a:solidFill>
              </a:rPr>
              <a:t>government directives, </a:t>
            </a:r>
            <a:r>
              <a:rPr lang="en-US" dirty="0">
                <a:solidFill>
                  <a:schemeClr val="bg1"/>
                </a:solidFill>
              </a:rPr>
              <a:t>so as to clearly identify the products as Canadian; </a:t>
            </a:r>
            <a:endParaRPr lang="en-CA" dirty="0">
              <a:solidFill>
                <a:schemeClr val="bg1"/>
              </a:solidFill>
            </a:endParaRPr>
          </a:p>
          <a:p>
            <a:pPr>
              <a:defRPr/>
            </a:pPr>
            <a:r>
              <a:rPr lang="en-US" dirty="0">
                <a:solidFill>
                  <a:srgbClr val="FFFF00"/>
                </a:solidFill>
              </a:rPr>
              <a:t>Physical separation </a:t>
            </a:r>
            <a:r>
              <a:rPr lang="en-US" dirty="0">
                <a:solidFill>
                  <a:schemeClr val="bg1"/>
                </a:solidFill>
              </a:rPr>
              <a:t>in Liquor Control Board of Ontario (LCBO) stores – for many years, the Canadian product has been physically separated from French champagnes in L.C.B.O. stores and listed separately by them..  </a:t>
            </a:r>
            <a:endParaRPr lang="en-CA" dirty="0">
              <a:solidFill>
                <a:schemeClr val="bg1"/>
              </a:solidFill>
            </a:endParaRPr>
          </a:p>
          <a:p>
            <a:pPr>
              <a:defRPr/>
            </a:pPr>
            <a:r>
              <a:rPr lang="en-US" dirty="0">
                <a:solidFill>
                  <a:schemeClr val="bg1"/>
                </a:solidFill>
              </a:rPr>
              <a:t>ALSO evidence confirming that Canadian champagne has attained a </a:t>
            </a:r>
            <a:r>
              <a:rPr lang="en-US" dirty="0">
                <a:solidFill>
                  <a:srgbClr val="FFFF00"/>
                </a:solidFill>
              </a:rPr>
              <a:t>reputation of its own </a:t>
            </a:r>
            <a:r>
              <a:rPr lang="en-US" dirty="0">
                <a:solidFill>
                  <a:schemeClr val="bg1"/>
                </a:solidFill>
              </a:rPr>
              <a:t>in Ontario. </a:t>
            </a:r>
            <a:endParaRPr lang="en-CA" dirty="0">
              <a:solidFill>
                <a:schemeClr val="bg1"/>
              </a:solidFill>
            </a:endParaRPr>
          </a:p>
          <a:p>
            <a:pPr>
              <a:defRPr/>
            </a:pPr>
            <a:r>
              <a:rPr lang="en-US" dirty="0">
                <a:solidFill>
                  <a:schemeClr val="bg1"/>
                </a:solidFill>
              </a:rPr>
              <a:t>ALSO the </a:t>
            </a:r>
            <a:r>
              <a:rPr lang="en-US" dirty="0">
                <a:solidFill>
                  <a:srgbClr val="FFFF00"/>
                </a:solidFill>
              </a:rPr>
              <a:t>Court found there was no confusion due to the </a:t>
            </a:r>
            <a:r>
              <a:rPr lang="en-US" i="1" dirty="0">
                <a:solidFill>
                  <a:srgbClr val="FFFF00"/>
                </a:solidFill>
              </a:rPr>
              <a:t>nature of the wine consumer</a:t>
            </a:r>
            <a:r>
              <a:rPr lang="en-US" dirty="0">
                <a:solidFill>
                  <a:srgbClr val="FFFF00"/>
                </a:solidFill>
              </a:rPr>
              <a:t>. </a:t>
            </a:r>
            <a:endParaRPr lang="en-CA" dirty="0">
              <a:solidFill>
                <a:srgbClr val="FFFF00"/>
              </a:solidFill>
            </a:endParaRPr>
          </a:p>
          <a:p>
            <a:pPr>
              <a:defRPr/>
            </a:pPr>
            <a:endParaRPr lang="en-US" dirty="0"/>
          </a:p>
        </p:txBody>
      </p:sp>
      <p:sp>
        <p:nvSpPr>
          <p:cNvPr id="246787" name="Slide Number Placeholder 3">
            <a:extLst>
              <a:ext uri="{FF2B5EF4-FFF2-40B4-BE49-F238E27FC236}">
                <a16:creationId xmlns:a16="http://schemas.microsoft.com/office/drawing/2014/main" id="{EA3447C7-9962-2851-84A4-BE11A387C7B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C3637B9-FD2A-E14C-8581-61F292B63771}" type="slidenum">
              <a:rPr lang="en-US" altLang="en-US" smtClean="0">
                <a:solidFill>
                  <a:srgbClr val="002040"/>
                </a:solidFill>
              </a:rPr>
              <a:pPr/>
              <a:t>127</a:t>
            </a:fld>
            <a:endParaRPr lang="en-US" altLang="en-US">
              <a:solidFill>
                <a:srgbClr val="002040"/>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7FD09A-C25D-C93A-82E0-3AE9140F3A09}"/>
              </a:ext>
            </a:extLst>
          </p:cNvPr>
          <p:cNvSpPr>
            <a:spLocks noGrp="1"/>
          </p:cNvSpPr>
          <p:nvPr>
            <p:ph type="title"/>
          </p:nvPr>
        </p:nvSpPr>
        <p:spPr>
          <a:xfrm>
            <a:off x="1485900" y="61913"/>
            <a:ext cx="6172200" cy="615950"/>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DE043CB3-55FE-5A58-153E-6F6831EA0A67}"/>
              </a:ext>
            </a:extLst>
          </p:cNvPr>
          <p:cNvSpPr>
            <a:spLocks noGrp="1"/>
          </p:cNvSpPr>
          <p:nvPr>
            <p:ph idx="1"/>
          </p:nvPr>
        </p:nvSpPr>
        <p:spPr>
          <a:xfrm>
            <a:off x="287338" y="915988"/>
            <a:ext cx="8569325" cy="4103687"/>
          </a:xfrm>
        </p:spPr>
        <p:txBody>
          <a:bodyPr>
            <a:normAutofit fontScale="47500" lnSpcReduction="20000"/>
          </a:bodyPr>
          <a:lstStyle/>
          <a:p>
            <a:pPr>
              <a:lnSpc>
                <a:spcPct val="120000"/>
              </a:lnSpc>
              <a:buFont typeface="Arial" panose="020B0604020202020204" pitchFamily="34" charset="0"/>
              <a:buNone/>
              <a:defRPr/>
            </a:pPr>
            <a:r>
              <a:rPr lang="en-US" sz="3400" b="1" i="1" dirty="0">
                <a:solidFill>
                  <a:srgbClr val="00B0F0"/>
                </a:solidFill>
              </a:rPr>
              <a:t>Institut national  des appellations </a:t>
            </a:r>
            <a:r>
              <a:rPr lang="en-US" sz="3400" b="1" i="1" dirty="0" err="1">
                <a:solidFill>
                  <a:srgbClr val="00B0F0"/>
                </a:solidFill>
              </a:rPr>
              <a:t>d’origine</a:t>
            </a:r>
            <a:r>
              <a:rPr lang="en-US" sz="3400" b="1" i="1" dirty="0">
                <a:solidFill>
                  <a:srgbClr val="00B0F0"/>
                </a:solidFill>
              </a:rPr>
              <a:t> des </a:t>
            </a:r>
            <a:r>
              <a:rPr lang="en-US" sz="3400" b="1" i="1" dirty="0" err="1">
                <a:solidFill>
                  <a:srgbClr val="00B0F0"/>
                </a:solidFill>
              </a:rPr>
              <a:t>vins</a:t>
            </a:r>
            <a:r>
              <a:rPr lang="en-US" sz="3400" b="1" i="1" dirty="0">
                <a:solidFill>
                  <a:srgbClr val="00B0F0"/>
                </a:solidFill>
              </a:rPr>
              <a:t>…v. Andres Wines Ltd</a:t>
            </a:r>
            <a:endParaRPr lang="en-CA" sz="3400" dirty="0">
              <a:solidFill>
                <a:srgbClr val="00B0F0"/>
              </a:solidFill>
            </a:endParaRPr>
          </a:p>
          <a:p>
            <a:pPr>
              <a:lnSpc>
                <a:spcPct val="120000"/>
              </a:lnSpc>
              <a:defRPr/>
            </a:pPr>
            <a:r>
              <a:rPr lang="en-US" sz="3400" dirty="0">
                <a:solidFill>
                  <a:schemeClr val="bg1"/>
                </a:solidFill>
              </a:rPr>
              <a:t>The </a:t>
            </a:r>
            <a:r>
              <a:rPr lang="en-US" sz="3400" dirty="0">
                <a:solidFill>
                  <a:srgbClr val="FFFF00"/>
                </a:solidFill>
              </a:rPr>
              <a:t>Court said </a:t>
            </a:r>
            <a:r>
              <a:rPr lang="en-US" sz="3400" dirty="0">
                <a:solidFill>
                  <a:schemeClr val="bg1"/>
                </a:solidFill>
              </a:rPr>
              <a:t>that the g</a:t>
            </a:r>
            <a:r>
              <a:rPr lang="en-US" sz="3400" dirty="0">
                <a:solidFill>
                  <a:srgbClr val="FFFF00"/>
                </a:solidFill>
              </a:rPr>
              <a:t>eneral public in Ontario is knowledgeable about wine products due to increased public exposure</a:t>
            </a:r>
            <a:r>
              <a:rPr lang="en-US" sz="3400" dirty="0">
                <a:solidFill>
                  <a:schemeClr val="bg1"/>
                </a:solidFill>
              </a:rPr>
              <a:t>, educational exercises or publications on the subject, mass media ads that prevail on a daily basis </a:t>
            </a:r>
            <a:r>
              <a:rPr lang="en-US" sz="3400" dirty="0">
                <a:solidFill>
                  <a:srgbClr val="FF0000"/>
                </a:solidFill>
              </a:rPr>
              <a:t>[</a:t>
            </a:r>
            <a:r>
              <a:rPr lang="en-US" sz="3400" dirty="0">
                <a:solidFill>
                  <a:schemeClr val="bg1"/>
                </a:solidFill>
              </a:rPr>
              <a:t>different than the </a:t>
            </a:r>
            <a:r>
              <a:rPr lang="en-US" sz="3400" dirty="0">
                <a:solidFill>
                  <a:srgbClr val="FFFF00"/>
                </a:solidFill>
              </a:rPr>
              <a:t>situation in the UK in a case that dealt with Spanish Champagne - where it was found that customers would be confused</a:t>
            </a:r>
            <a:r>
              <a:rPr lang="en-US" sz="3400" dirty="0">
                <a:solidFill>
                  <a:schemeClr val="bg1"/>
                </a:solidFill>
              </a:rPr>
              <a:t>, would think that the use of the term Spanish champagne is the same as French champagne</a:t>
            </a:r>
            <a:r>
              <a:rPr lang="en-US" sz="3400" dirty="0">
                <a:solidFill>
                  <a:srgbClr val="FF0000"/>
                </a:solidFill>
              </a:rPr>
              <a:t>]</a:t>
            </a:r>
            <a:r>
              <a:rPr lang="en-US" sz="3400" dirty="0">
                <a:solidFill>
                  <a:schemeClr val="bg1"/>
                </a:solidFill>
              </a:rPr>
              <a:t>.</a:t>
            </a:r>
            <a:endParaRPr lang="en-CA" sz="3400" dirty="0">
              <a:solidFill>
                <a:schemeClr val="bg1"/>
              </a:solidFill>
            </a:endParaRPr>
          </a:p>
          <a:p>
            <a:pPr>
              <a:lnSpc>
                <a:spcPct val="120000"/>
              </a:lnSpc>
              <a:defRPr/>
            </a:pPr>
            <a:r>
              <a:rPr lang="en-US" sz="3400" dirty="0">
                <a:solidFill>
                  <a:schemeClr val="bg1"/>
                </a:solidFill>
              </a:rPr>
              <a:t>The Court also found that the </a:t>
            </a:r>
            <a:r>
              <a:rPr lang="en-US" sz="3400" dirty="0">
                <a:solidFill>
                  <a:srgbClr val="FFFF00"/>
                </a:solidFill>
              </a:rPr>
              <a:t>purchaser who is ignorant about wines and wishes to buy a bottle of champagne for a special occasion </a:t>
            </a:r>
            <a:r>
              <a:rPr lang="en-US" sz="3400" dirty="0">
                <a:solidFill>
                  <a:schemeClr val="bg1"/>
                </a:solidFill>
              </a:rPr>
              <a:t>(aware of the general reputation of champagne) </a:t>
            </a:r>
            <a:r>
              <a:rPr lang="en-US" sz="3400" dirty="0">
                <a:solidFill>
                  <a:srgbClr val="FFFF00"/>
                </a:solidFill>
              </a:rPr>
              <a:t>may</a:t>
            </a:r>
            <a:r>
              <a:rPr lang="en-US" sz="3400" dirty="0">
                <a:solidFill>
                  <a:schemeClr val="bg1"/>
                </a:solidFill>
              </a:rPr>
              <a:t> choose a Canadian champagne under the </a:t>
            </a:r>
            <a:r>
              <a:rPr lang="en-US" sz="3400" dirty="0">
                <a:solidFill>
                  <a:srgbClr val="FFFF00"/>
                </a:solidFill>
              </a:rPr>
              <a:t>mistaken belief that he is buying the champagne of high repute</a:t>
            </a:r>
            <a:r>
              <a:rPr lang="en-US" sz="3400" dirty="0">
                <a:solidFill>
                  <a:schemeClr val="bg1"/>
                </a:solidFill>
              </a:rPr>
              <a:t>. </a:t>
            </a:r>
            <a:endParaRPr lang="en-CA" sz="3400" dirty="0">
              <a:solidFill>
                <a:schemeClr val="bg1"/>
              </a:solidFill>
            </a:endParaRPr>
          </a:p>
          <a:p>
            <a:pPr>
              <a:lnSpc>
                <a:spcPct val="120000"/>
              </a:lnSpc>
              <a:defRPr/>
            </a:pPr>
            <a:r>
              <a:rPr lang="en-US" sz="3400" dirty="0">
                <a:solidFill>
                  <a:schemeClr val="bg1"/>
                </a:solidFill>
              </a:rPr>
              <a:t>That said, </a:t>
            </a:r>
            <a:r>
              <a:rPr lang="en-US" sz="3400" dirty="0">
                <a:solidFill>
                  <a:srgbClr val="FFFF00"/>
                </a:solidFill>
              </a:rPr>
              <a:t>consumers ignorant about wine would likely realize the difference</a:t>
            </a:r>
            <a:r>
              <a:rPr lang="en-US" sz="3400" dirty="0">
                <a:solidFill>
                  <a:schemeClr val="bg1"/>
                </a:solidFill>
              </a:rPr>
              <a:t> between Canadian Champagne and Champagne from France either by the clear labelling of both, or the difference in listing and physical location at the L.C.B.O. stores, or, finally, by the vast price differential between the products.</a:t>
            </a:r>
            <a:endParaRPr lang="en-CA" sz="3400" dirty="0">
              <a:solidFill>
                <a:schemeClr val="bg1"/>
              </a:solidFill>
            </a:endParaRPr>
          </a:p>
          <a:p>
            <a:pPr>
              <a:defRPr/>
            </a:pPr>
            <a:endParaRPr lang="en-US" dirty="0"/>
          </a:p>
        </p:txBody>
      </p:sp>
      <p:sp>
        <p:nvSpPr>
          <p:cNvPr id="248835" name="Slide Number Placeholder 3">
            <a:extLst>
              <a:ext uri="{FF2B5EF4-FFF2-40B4-BE49-F238E27FC236}">
                <a16:creationId xmlns:a16="http://schemas.microsoft.com/office/drawing/2014/main" id="{3F069889-3D58-287B-D06A-6ADB32245A7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300D0EE-3C46-AD46-AC17-A4BD8A5B1DD4}" type="slidenum">
              <a:rPr lang="en-US" altLang="en-US" smtClean="0">
                <a:solidFill>
                  <a:srgbClr val="002040"/>
                </a:solidFill>
              </a:rPr>
              <a:pPr/>
              <a:t>128</a:t>
            </a:fld>
            <a:endParaRPr lang="en-US" altLang="en-US">
              <a:solidFill>
                <a:srgbClr val="002040"/>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187C15-D655-0AF3-ECF1-C9D10D095FAD}"/>
              </a:ext>
            </a:extLst>
          </p:cNvPr>
          <p:cNvSpPr>
            <a:spLocks noGrp="1"/>
          </p:cNvSpPr>
          <p:nvPr>
            <p:ph type="title"/>
          </p:nvPr>
        </p:nvSpPr>
        <p:spPr>
          <a:xfrm>
            <a:off x="1485900" y="61913"/>
            <a:ext cx="6172200" cy="615950"/>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rgbClr val="FFFF00"/>
                </a:solidFill>
              </a:rPr>
              <a:t> </a:t>
            </a:r>
            <a:r>
              <a:rPr lang="en-US" b="1" dirty="0">
                <a:solidFill>
                  <a:schemeClr val="bg1"/>
                </a:solidFill>
              </a:rPr>
              <a:t>Recap</a:t>
            </a:r>
          </a:p>
        </p:txBody>
      </p:sp>
      <p:sp>
        <p:nvSpPr>
          <p:cNvPr id="250882" name="Content Placeholder 1">
            <a:extLst>
              <a:ext uri="{FF2B5EF4-FFF2-40B4-BE49-F238E27FC236}">
                <a16:creationId xmlns:a16="http://schemas.microsoft.com/office/drawing/2014/main" id="{BE697FB0-7C5F-A470-1C91-2D5F8CD97A99}"/>
              </a:ext>
            </a:extLst>
          </p:cNvPr>
          <p:cNvSpPr>
            <a:spLocks noGrp="1" noChangeArrowheads="1"/>
          </p:cNvSpPr>
          <p:nvPr>
            <p:ph idx="1"/>
          </p:nvPr>
        </p:nvSpPr>
        <p:spPr bwMode="auto">
          <a:xfrm>
            <a:off x="323850" y="915988"/>
            <a:ext cx="8496300" cy="3560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110000"/>
              </a:lnSpc>
              <a:buFont typeface="Arial" panose="020B0604020202020204" pitchFamily="34" charset="0"/>
              <a:buChar char="•"/>
            </a:pPr>
            <a:r>
              <a:rPr lang="en-US" altLang="en-US" sz="2700">
                <a:solidFill>
                  <a:srgbClr val="FFFF00"/>
                </a:solidFill>
              </a:rPr>
              <a:t>Not enough </a:t>
            </a:r>
            <a:r>
              <a:rPr lang="en-US" altLang="en-US" sz="2700">
                <a:solidFill>
                  <a:schemeClr val="bg1"/>
                </a:solidFill>
              </a:rPr>
              <a:t>for Plaintiff </a:t>
            </a:r>
            <a:r>
              <a:rPr lang="en-US" altLang="en-US" sz="2700">
                <a:solidFill>
                  <a:srgbClr val="FFFF00"/>
                </a:solidFill>
              </a:rPr>
              <a:t>to establish </a:t>
            </a:r>
            <a:r>
              <a:rPr lang="en-US" altLang="en-US" sz="2700">
                <a:solidFill>
                  <a:schemeClr val="bg1"/>
                </a:solidFill>
              </a:rPr>
              <a:t>Defendant was </a:t>
            </a:r>
            <a:r>
              <a:rPr lang="en-US" altLang="en-US" sz="2700">
                <a:solidFill>
                  <a:srgbClr val="FFFF00"/>
                </a:solidFill>
              </a:rPr>
              <a:t>benefit</a:t>
            </a:r>
            <a:r>
              <a:rPr lang="en-US" altLang="en-US" sz="2700">
                <a:solidFill>
                  <a:schemeClr val="bg1"/>
                </a:solidFill>
              </a:rPr>
              <a:t>ing from using the term or name</a:t>
            </a:r>
          </a:p>
          <a:p>
            <a:pPr lvl="1">
              <a:lnSpc>
                <a:spcPct val="110000"/>
              </a:lnSpc>
              <a:buFont typeface="Arial" panose="020B0604020202020204" pitchFamily="34" charset="0"/>
              <a:buChar char="•"/>
            </a:pPr>
            <a:r>
              <a:rPr lang="en-US" altLang="en-US" sz="2700">
                <a:solidFill>
                  <a:srgbClr val="FFFF00"/>
                </a:solidFill>
              </a:rPr>
              <a:t>Need to prove </a:t>
            </a:r>
            <a:r>
              <a:rPr lang="en-US" altLang="en-US" sz="2700">
                <a:solidFill>
                  <a:srgbClr val="FF0000"/>
                </a:solidFill>
              </a:rPr>
              <a:t>misrepresentation</a:t>
            </a:r>
            <a:r>
              <a:rPr lang="en-US" altLang="en-US" sz="2700">
                <a:solidFill>
                  <a:srgbClr val="FFFF00"/>
                </a:solidFill>
              </a:rPr>
              <a:t> </a:t>
            </a:r>
            <a:r>
              <a:rPr lang="en-US" altLang="en-US" sz="2700">
                <a:solidFill>
                  <a:srgbClr val="FF0000"/>
                </a:solidFill>
              </a:rPr>
              <a:t>leading to</a:t>
            </a:r>
            <a:r>
              <a:rPr lang="en-US" altLang="en-US" sz="2700">
                <a:solidFill>
                  <a:schemeClr val="bg1"/>
                </a:solidFill>
              </a:rPr>
              <a:t> actual or potential </a:t>
            </a:r>
            <a:r>
              <a:rPr lang="en-US" altLang="en-US" sz="2700">
                <a:solidFill>
                  <a:srgbClr val="FF0000"/>
                </a:solidFill>
              </a:rPr>
              <a:t>confusion</a:t>
            </a:r>
          </a:p>
          <a:p>
            <a:pPr lvl="1">
              <a:lnSpc>
                <a:spcPct val="110000"/>
              </a:lnSpc>
              <a:buFont typeface="Arial" panose="020B0604020202020204" pitchFamily="34" charset="0"/>
              <a:buChar char="•"/>
            </a:pPr>
            <a:r>
              <a:rPr lang="en-US" altLang="en-US" sz="2700">
                <a:solidFill>
                  <a:schemeClr val="bg1"/>
                </a:solidFill>
              </a:rPr>
              <a:t>Misrepresentation may take a variety of forms</a:t>
            </a:r>
          </a:p>
          <a:p>
            <a:pPr lvl="1">
              <a:lnSpc>
                <a:spcPct val="110000"/>
              </a:lnSpc>
              <a:buFont typeface="Arial" panose="020B0604020202020204" pitchFamily="34" charset="0"/>
              <a:buChar char="•"/>
            </a:pPr>
            <a:r>
              <a:rPr lang="en-US" altLang="en-US" sz="2700">
                <a:solidFill>
                  <a:srgbClr val="FFFF00"/>
                </a:solidFill>
              </a:rPr>
              <a:t>Misrepresentation may be willful, negligent or careless </a:t>
            </a:r>
            <a:r>
              <a:rPr lang="en-US" altLang="en-US" sz="2700">
                <a:solidFill>
                  <a:schemeClr val="bg1"/>
                </a:solidFill>
              </a:rPr>
              <a:t>(</a:t>
            </a:r>
            <a:r>
              <a:rPr lang="en-US" altLang="en-US" sz="2700" i="1">
                <a:solidFill>
                  <a:schemeClr val="bg1"/>
                </a:solidFill>
              </a:rPr>
              <a:t>Kirkbi v. Ritvik</a:t>
            </a:r>
            <a:r>
              <a:rPr lang="en-US" altLang="en-US" sz="2700">
                <a:solidFill>
                  <a:schemeClr val="bg1"/>
                </a:solidFill>
              </a:rPr>
              <a:t>)</a:t>
            </a:r>
          </a:p>
          <a:p>
            <a:endParaRPr lang="en-US" altLang="en-US"/>
          </a:p>
        </p:txBody>
      </p:sp>
      <p:sp>
        <p:nvSpPr>
          <p:cNvPr id="250883" name="Slide Number Placeholder 3">
            <a:extLst>
              <a:ext uri="{FF2B5EF4-FFF2-40B4-BE49-F238E27FC236}">
                <a16:creationId xmlns:a16="http://schemas.microsoft.com/office/drawing/2014/main" id="{C8A22F29-7DB5-2F79-9E04-8CDB0390A23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B29AD6-7E01-CF43-9C69-DC5104454EB1}" type="slidenum">
              <a:rPr lang="en-US" altLang="en-US" smtClean="0">
                <a:solidFill>
                  <a:srgbClr val="002040"/>
                </a:solidFill>
              </a:rPr>
              <a:pPr/>
              <a:t>129</a:t>
            </a:fld>
            <a:endParaRPr lang="en-US" altLang="en-US">
              <a:solidFill>
                <a:srgbClr val="00204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B087-575E-6BEC-61A4-117B75E801E8}"/>
              </a:ext>
            </a:extLst>
          </p:cNvPr>
          <p:cNvSpPr>
            <a:spLocks noGrp="1"/>
          </p:cNvSpPr>
          <p:nvPr>
            <p:ph type="title"/>
          </p:nvPr>
        </p:nvSpPr>
        <p:spPr>
          <a:xfrm>
            <a:off x="1811338" y="14288"/>
            <a:ext cx="5846762" cy="720725"/>
          </a:xfrm>
        </p:spPr>
        <p:txBody>
          <a:bodyPr>
            <a:noAutofit/>
          </a:bodyPr>
          <a:lstStyle/>
          <a:p>
            <a:pPr>
              <a:defRPr/>
            </a:pPr>
            <a:r>
              <a:rPr lang="en-US" sz="4500" b="1" dirty="0">
                <a:solidFill>
                  <a:srgbClr val="FFFF00"/>
                </a:solidFill>
                <a:latin typeface="+mn-lt"/>
              </a:rPr>
              <a:t>Why post?</a:t>
            </a:r>
          </a:p>
        </p:txBody>
      </p:sp>
      <p:sp>
        <p:nvSpPr>
          <p:cNvPr id="3" name="Content Placeholder 2">
            <a:extLst>
              <a:ext uri="{FF2B5EF4-FFF2-40B4-BE49-F238E27FC236}">
                <a16:creationId xmlns:a16="http://schemas.microsoft.com/office/drawing/2014/main" id="{BF0E8926-96B7-8263-066A-BB7A6AC40DC2}"/>
              </a:ext>
            </a:extLst>
          </p:cNvPr>
          <p:cNvSpPr>
            <a:spLocks noGrp="1"/>
          </p:cNvSpPr>
          <p:nvPr>
            <p:ph sz="quarter" idx="10"/>
          </p:nvPr>
        </p:nvSpPr>
        <p:spPr>
          <a:xfrm>
            <a:off x="1485900" y="885825"/>
            <a:ext cx="6515100" cy="3552825"/>
          </a:xfrm>
        </p:spPr>
        <p:txBody>
          <a:bodyPr>
            <a:normAutofit fontScale="25000" lnSpcReduction="20000"/>
          </a:bodyPr>
          <a:lstStyle/>
          <a:p>
            <a:pPr>
              <a:lnSpc>
                <a:spcPct val="120000"/>
              </a:lnSpc>
              <a:buFont typeface="Arial" panose="020B0604020202020204" pitchFamily="34" charset="0"/>
              <a:buAutoNum type="arabicPeriod"/>
              <a:defRPr/>
            </a:pPr>
            <a:r>
              <a:rPr lang="en-US" sz="10800" dirty="0">
                <a:solidFill>
                  <a:schemeClr val="bg1"/>
                </a:solidFill>
                <a:cs typeface="Lucida Console"/>
              </a:rPr>
              <a:t>Engaging and engaging others is the key.</a:t>
            </a:r>
          </a:p>
          <a:p>
            <a:pPr>
              <a:lnSpc>
                <a:spcPct val="120000"/>
              </a:lnSpc>
              <a:buFont typeface="Arial" panose="020B0604020202020204" pitchFamily="34" charset="0"/>
              <a:buAutoNum type="arabicPeriod"/>
              <a:defRPr/>
            </a:pPr>
            <a:r>
              <a:rPr lang="en-US" sz="10800" dirty="0">
                <a:solidFill>
                  <a:schemeClr val="bg1"/>
                </a:solidFill>
                <a:cs typeface="Lucida Console"/>
              </a:rPr>
              <a:t>Because you don’t love speaking up in class.</a:t>
            </a:r>
          </a:p>
          <a:p>
            <a:pPr>
              <a:lnSpc>
                <a:spcPct val="120000"/>
              </a:lnSpc>
              <a:buFont typeface="Arial" panose="020B0604020202020204" pitchFamily="34" charset="0"/>
              <a:buAutoNum type="arabicPeriod"/>
              <a:defRPr/>
            </a:pPr>
            <a:r>
              <a:rPr lang="en-US" sz="10800" dirty="0">
                <a:solidFill>
                  <a:schemeClr val="bg1"/>
                </a:solidFill>
                <a:cs typeface="Lucida Console"/>
              </a:rPr>
              <a:t>Because you just saw or realized something, and you’ll never remember it unless you post it now.</a:t>
            </a:r>
            <a:endParaRPr lang="en-US" sz="3000" dirty="0">
              <a:solidFill>
                <a:schemeClr val="bg1"/>
              </a:solidFill>
              <a:cs typeface="Lucida Console"/>
            </a:endParaRPr>
          </a:p>
          <a:p>
            <a:pPr marL="0" indent="0">
              <a:buFont typeface="Arial" panose="020B0604020202020204" pitchFamily="34" charset="0"/>
              <a:buNone/>
              <a:defRPr/>
            </a:pPr>
            <a:r>
              <a:rPr lang="en-US" sz="3000" dirty="0">
                <a:solidFill>
                  <a:schemeClr val="bg1"/>
                </a:solidFill>
                <a:cs typeface="Lucida Console"/>
              </a:rPr>
              <a:t>    </a:t>
            </a:r>
            <a:endParaRPr lang="en-US" sz="3000" dirty="0">
              <a:solidFill>
                <a:srgbClr val="FFFF00"/>
              </a:solidFill>
              <a:cs typeface="Lucida Console"/>
            </a:endParaRPr>
          </a:p>
        </p:txBody>
      </p:sp>
    </p:spTree>
    <p:extLst>
      <p:ext uri="{BB962C8B-B14F-4D97-AF65-F5344CB8AC3E}">
        <p14:creationId xmlns:p14="http://schemas.microsoft.com/office/powerpoint/2010/main" val="31852270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26CF7F-E0E7-E8AE-7767-A4A97213A51C}"/>
              </a:ext>
            </a:extLst>
          </p:cNvPr>
          <p:cNvSpPr>
            <a:spLocks noGrp="1"/>
          </p:cNvSpPr>
          <p:nvPr>
            <p:ph type="title"/>
          </p:nvPr>
        </p:nvSpPr>
        <p:spPr>
          <a:xfrm>
            <a:off x="611188" y="50800"/>
            <a:ext cx="7478712" cy="588963"/>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The Test Person </a:t>
            </a:r>
            <a:r>
              <a:rPr lang="en-US" dirty="0">
                <a:solidFill>
                  <a:srgbClr val="FF0000"/>
                </a:solidFill>
              </a:rPr>
              <a:t>1</a:t>
            </a:r>
          </a:p>
        </p:txBody>
      </p:sp>
      <p:sp>
        <p:nvSpPr>
          <p:cNvPr id="2" name="Content Placeholder 1">
            <a:extLst>
              <a:ext uri="{FF2B5EF4-FFF2-40B4-BE49-F238E27FC236}">
                <a16:creationId xmlns:a16="http://schemas.microsoft.com/office/drawing/2014/main" id="{18CC8856-4A8A-C9F5-43AC-51F88F92DCC6}"/>
              </a:ext>
            </a:extLst>
          </p:cNvPr>
          <p:cNvSpPr>
            <a:spLocks noGrp="1"/>
          </p:cNvSpPr>
          <p:nvPr>
            <p:ph idx="1"/>
          </p:nvPr>
        </p:nvSpPr>
        <p:spPr>
          <a:xfrm>
            <a:off x="358775" y="987425"/>
            <a:ext cx="8426450" cy="3887788"/>
          </a:xfrm>
        </p:spPr>
        <p:txBody>
          <a:bodyPr>
            <a:normAutofit/>
          </a:bodyPr>
          <a:lstStyle/>
          <a:p>
            <a:pPr marL="0" indent="0">
              <a:buFont typeface="Arial" panose="020B0604020202020204" pitchFamily="34" charset="0"/>
              <a:buNone/>
              <a:defRPr/>
            </a:pPr>
            <a:r>
              <a:rPr lang="en-US" sz="1725" b="1" dirty="0">
                <a:solidFill>
                  <a:srgbClr val="FF0000"/>
                </a:solidFill>
              </a:rPr>
              <a:t>“The test person” </a:t>
            </a:r>
            <a:r>
              <a:rPr lang="en-US" sz="1725" b="1" dirty="0">
                <a:solidFill>
                  <a:srgbClr val="FFFF00"/>
                </a:solidFill>
              </a:rPr>
              <a:t>is used in assessing confusion or the likelihood of confusion  is crucial to the passing off analysis.  </a:t>
            </a:r>
            <a:endParaRPr lang="en-CA" sz="1725" b="1" dirty="0">
              <a:solidFill>
                <a:srgbClr val="FFFF00"/>
              </a:solidFill>
            </a:endParaRPr>
          </a:p>
          <a:p>
            <a:pPr>
              <a:defRPr/>
            </a:pPr>
            <a:r>
              <a:rPr lang="en-US" sz="1725" dirty="0">
                <a:solidFill>
                  <a:schemeClr val="bg1"/>
                </a:solidFill>
              </a:rPr>
              <a:t>Can vary depending on the nature of the goods or services at issue.  So in a case involving </a:t>
            </a:r>
            <a:r>
              <a:rPr lang="en-US" sz="1725" dirty="0">
                <a:solidFill>
                  <a:srgbClr val="FFFF00"/>
                </a:solidFill>
              </a:rPr>
              <a:t>lemon juice </a:t>
            </a:r>
            <a:r>
              <a:rPr lang="en-US" sz="1725" dirty="0">
                <a:solidFill>
                  <a:schemeClr val="bg1"/>
                </a:solidFill>
              </a:rPr>
              <a:t>in a squeeze bottle (</a:t>
            </a:r>
            <a:r>
              <a:rPr lang="en-US" sz="1725" i="1" u="sng" dirty="0">
                <a:solidFill>
                  <a:schemeClr val="bg1"/>
                </a:solidFill>
              </a:rPr>
              <a:t>RECKITT &amp; COLMAN</a:t>
            </a:r>
            <a:r>
              <a:rPr lang="en-US" sz="1725" dirty="0">
                <a:solidFill>
                  <a:schemeClr val="bg1"/>
                </a:solidFill>
              </a:rPr>
              <a:t>) </a:t>
            </a:r>
            <a:r>
              <a:rPr lang="en-CA" sz="1725" dirty="0">
                <a:solidFill>
                  <a:schemeClr val="bg1"/>
                </a:solidFill>
              </a:rPr>
              <a:t>t</a:t>
            </a:r>
            <a:r>
              <a:rPr lang="en-US" sz="1725" dirty="0">
                <a:solidFill>
                  <a:schemeClr val="bg1"/>
                </a:solidFill>
              </a:rPr>
              <a:t>he test person was the “</a:t>
            </a:r>
            <a:r>
              <a:rPr lang="en-US" sz="1725" dirty="0">
                <a:solidFill>
                  <a:srgbClr val="FFFF00"/>
                </a:solidFill>
              </a:rPr>
              <a:t>shopper in a hurry</a:t>
            </a:r>
            <a:r>
              <a:rPr lang="en-US" sz="1725" dirty="0">
                <a:solidFill>
                  <a:schemeClr val="bg1"/>
                </a:solidFill>
              </a:rPr>
              <a:t>”</a:t>
            </a:r>
            <a:endParaRPr lang="en-CA" sz="1725" dirty="0">
              <a:solidFill>
                <a:schemeClr val="bg1"/>
              </a:solidFill>
            </a:endParaRPr>
          </a:p>
          <a:p>
            <a:pPr>
              <a:defRPr/>
            </a:pPr>
            <a:r>
              <a:rPr lang="en-US" sz="1725" dirty="0">
                <a:solidFill>
                  <a:schemeClr val="bg1"/>
                </a:solidFill>
              </a:rPr>
              <a:t>Case suggests that if the product is an </a:t>
            </a:r>
            <a:r>
              <a:rPr lang="en-US" sz="1725" dirty="0">
                <a:solidFill>
                  <a:srgbClr val="FFFF00"/>
                </a:solidFill>
              </a:rPr>
              <a:t>inexpensive mass market item</a:t>
            </a:r>
            <a:r>
              <a:rPr lang="en-US" sz="1725" dirty="0">
                <a:solidFill>
                  <a:schemeClr val="bg1"/>
                </a:solidFill>
              </a:rPr>
              <a:t>, one usually </a:t>
            </a:r>
            <a:r>
              <a:rPr lang="en-US" sz="1725" dirty="0">
                <a:solidFill>
                  <a:srgbClr val="FFFF00"/>
                </a:solidFill>
              </a:rPr>
              <a:t>part of a shopping trip </a:t>
            </a:r>
            <a:r>
              <a:rPr lang="en-US" sz="1725" dirty="0">
                <a:solidFill>
                  <a:schemeClr val="bg1"/>
                </a:solidFill>
              </a:rPr>
              <a:t>for multiple items, where the consumer is likely to take it quickly from the shelf and toss it in their shopping cart, then  </a:t>
            </a:r>
            <a:r>
              <a:rPr lang="en-US" sz="1725" i="1" dirty="0">
                <a:solidFill>
                  <a:srgbClr val="FF0000"/>
                </a:solidFill>
              </a:rPr>
              <a:t>similarities in product appearance are more likely to lead to confusion</a:t>
            </a:r>
            <a:r>
              <a:rPr lang="en-US" sz="1725" dirty="0">
                <a:solidFill>
                  <a:schemeClr val="bg1"/>
                </a:solidFill>
              </a:rPr>
              <a:t>. </a:t>
            </a:r>
            <a:endParaRPr lang="en-CA" sz="1725" dirty="0">
              <a:solidFill>
                <a:schemeClr val="bg1"/>
              </a:solidFill>
            </a:endParaRPr>
          </a:p>
          <a:p>
            <a:pPr>
              <a:defRPr/>
            </a:pPr>
            <a:r>
              <a:rPr lang="en-US" sz="1725" dirty="0">
                <a:solidFill>
                  <a:schemeClr val="bg1"/>
                </a:solidFill>
              </a:rPr>
              <a:t>If the item in question is a </a:t>
            </a:r>
            <a:r>
              <a:rPr lang="en-US" sz="1725" dirty="0">
                <a:solidFill>
                  <a:srgbClr val="FFFF00"/>
                </a:solidFill>
              </a:rPr>
              <a:t>luxury item</a:t>
            </a:r>
            <a:r>
              <a:rPr lang="en-US" sz="1725" dirty="0">
                <a:solidFill>
                  <a:schemeClr val="bg1"/>
                </a:solidFill>
              </a:rPr>
              <a:t>, the </a:t>
            </a:r>
            <a:r>
              <a:rPr lang="en-US" sz="1725" dirty="0">
                <a:solidFill>
                  <a:srgbClr val="FFFF00"/>
                </a:solidFill>
              </a:rPr>
              <a:t>consumer may well take more time to inspect </a:t>
            </a:r>
            <a:r>
              <a:rPr lang="en-US" sz="1725" dirty="0">
                <a:solidFill>
                  <a:schemeClr val="bg1"/>
                </a:solidFill>
              </a:rPr>
              <a:t>the item, including the label, brand name, product literature. As a result, </a:t>
            </a:r>
            <a:r>
              <a:rPr lang="en-US" sz="1725" dirty="0">
                <a:solidFill>
                  <a:srgbClr val="FF0000"/>
                </a:solidFill>
              </a:rPr>
              <a:t>similarities in product appearance are less likely to lead to confusion</a:t>
            </a:r>
            <a:r>
              <a:rPr lang="en-US" sz="1725" dirty="0">
                <a:solidFill>
                  <a:schemeClr val="bg1"/>
                </a:solidFill>
              </a:rPr>
              <a:t>.</a:t>
            </a:r>
            <a:endParaRPr lang="en-CA" sz="1725" dirty="0">
              <a:solidFill>
                <a:schemeClr val="bg1"/>
              </a:solidFill>
            </a:endParaRPr>
          </a:p>
          <a:p>
            <a:pPr>
              <a:defRPr/>
            </a:pPr>
            <a:endParaRPr lang="en-US" dirty="0"/>
          </a:p>
        </p:txBody>
      </p:sp>
      <p:sp>
        <p:nvSpPr>
          <p:cNvPr id="252931" name="Slide Number Placeholder 3">
            <a:extLst>
              <a:ext uri="{FF2B5EF4-FFF2-40B4-BE49-F238E27FC236}">
                <a16:creationId xmlns:a16="http://schemas.microsoft.com/office/drawing/2014/main" id="{99F6A024-E181-B493-7D32-EDD70109CD0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F3FF574-CC33-8741-9CDD-B596E4C78A38}" type="slidenum">
              <a:rPr lang="en-US" altLang="en-US" smtClean="0">
                <a:solidFill>
                  <a:srgbClr val="002040"/>
                </a:solidFill>
              </a:rPr>
              <a:pPr/>
              <a:t>130</a:t>
            </a:fld>
            <a:endParaRPr lang="en-US" altLang="en-US">
              <a:solidFill>
                <a:srgbClr val="002040"/>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C17034-780B-0DCB-E5F0-8FD8D059C62A}"/>
              </a:ext>
            </a:extLst>
          </p:cNvPr>
          <p:cNvSpPr>
            <a:spLocks noGrp="1"/>
          </p:cNvSpPr>
          <p:nvPr>
            <p:ph type="title"/>
          </p:nvPr>
        </p:nvSpPr>
        <p:spPr>
          <a:xfrm>
            <a:off x="539750" y="50800"/>
            <a:ext cx="8064500" cy="588963"/>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The Test Person </a:t>
            </a:r>
            <a:r>
              <a:rPr lang="en-US" dirty="0">
                <a:solidFill>
                  <a:srgbClr val="FF0000"/>
                </a:solidFill>
              </a:rPr>
              <a:t>2</a:t>
            </a:r>
            <a:endParaRPr lang="en-US" b="1" dirty="0">
              <a:solidFill>
                <a:srgbClr val="FFFF00"/>
              </a:solidFill>
            </a:endParaRPr>
          </a:p>
        </p:txBody>
      </p:sp>
      <p:sp>
        <p:nvSpPr>
          <p:cNvPr id="254978" name="Content Placeholder 1">
            <a:extLst>
              <a:ext uri="{FF2B5EF4-FFF2-40B4-BE49-F238E27FC236}">
                <a16:creationId xmlns:a16="http://schemas.microsoft.com/office/drawing/2014/main" id="{C45A59EB-E1DA-D2F6-AC02-32BE5A1A7319}"/>
              </a:ext>
            </a:extLst>
          </p:cNvPr>
          <p:cNvSpPr>
            <a:spLocks noGrp="1" noChangeArrowheads="1"/>
          </p:cNvSpPr>
          <p:nvPr>
            <p:ph idx="1"/>
          </p:nvPr>
        </p:nvSpPr>
        <p:spPr bwMode="auto">
          <a:xfrm>
            <a:off x="395288" y="915988"/>
            <a:ext cx="8353425" cy="3887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100" b="1">
                <a:solidFill>
                  <a:srgbClr val="FFFF00"/>
                </a:solidFill>
              </a:rPr>
              <a:t>Why is the test person so important to the passing off analysis</a:t>
            </a:r>
            <a:r>
              <a:rPr lang="en-US" altLang="en-US" sz="2100" b="1">
                <a:solidFill>
                  <a:srgbClr val="FF0000"/>
                </a:solidFill>
              </a:rPr>
              <a:t>?</a:t>
            </a:r>
            <a:endParaRPr lang="en-CA" altLang="en-US" sz="2100">
              <a:solidFill>
                <a:srgbClr val="FF0000"/>
              </a:solidFill>
            </a:endParaRPr>
          </a:p>
          <a:p>
            <a:r>
              <a:rPr lang="en-US" altLang="en-US" sz="2100">
                <a:solidFill>
                  <a:srgbClr val="FFFF00"/>
                </a:solidFill>
              </a:rPr>
              <a:t>Impacts the confusion/misrepresentation requirement</a:t>
            </a:r>
            <a:r>
              <a:rPr lang="en-US" altLang="en-US" sz="2100">
                <a:solidFill>
                  <a:schemeClr val="bg1"/>
                </a:solidFill>
              </a:rPr>
              <a:t>.</a:t>
            </a:r>
            <a:endParaRPr lang="en-CA" altLang="en-US" sz="2100">
              <a:solidFill>
                <a:schemeClr val="bg1"/>
              </a:solidFill>
            </a:endParaRPr>
          </a:p>
          <a:p>
            <a:r>
              <a:rPr lang="en-US" altLang="en-US" sz="2100">
                <a:solidFill>
                  <a:schemeClr val="bg1"/>
                </a:solidFill>
              </a:rPr>
              <a:t>If you </a:t>
            </a:r>
            <a:r>
              <a:rPr lang="en-US" altLang="en-US" sz="2100">
                <a:solidFill>
                  <a:srgbClr val="FFFF00"/>
                </a:solidFill>
              </a:rPr>
              <a:t>attribute knowledge, sophistication </a:t>
            </a:r>
            <a:r>
              <a:rPr lang="en-US" altLang="en-US" sz="2100">
                <a:solidFill>
                  <a:schemeClr val="bg1"/>
                </a:solidFill>
              </a:rPr>
              <a:t>to the test person = </a:t>
            </a:r>
            <a:r>
              <a:rPr lang="en-US" altLang="en-US" sz="2100">
                <a:solidFill>
                  <a:srgbClr val="FF0000"/>
                </a:solidFill>
              </a:rPr>
              <a:t>less likely to be confused </a:t>
            </a:r>
            <a:endParaRPr lang="en-CA" altLang="en-US" sz="2100">
              <a:solidFill>
                <a:srgbClr val="FF0000"/>
              </a:solidFill>
            </a:endParaRPr>
          </a:p>
          <a:p>
            <a:r>
              <a:rPr lang="en-US" altLang="en-US" sz="2100">
                <a:solidFill>
                  <a:schemeClr val="bg1"/>
                </a:solidFill>
              </a:rPr>
              <a:t>If you say that the </a:t>
            </a:r>
            <a:r>
              <a:rPr lang="en-US" altLang="en-US" sz="2100">
                <a:solidFill>
                  <a:srgbClr val="FFFF00"/>
                </a:solidFill>
              </a:rPr>
              <a:t>test person is in a hurry</a:t>
            </a:r>
            <a:r>
              <a:rPr lang="en-US" altLang="en-US" sz="2100">
                <a:solidFill>
                  <a:schemeClr val="bg1"/>
                </a:solidFill>
              </a:rPr>
              <a:t>, not a lot of time = more likely to be confused.</a:t>
            </a:r>
            <a:endParaRPr lang="en-CA" altLang="en-US" sz="2100">
              <a:solidFill>
                <a:schemeClr val="bg1"/>
              </a:solidFill>
            </a:endParaRPr>
          </a:p>
          <a:p>
            <a:r>
              <a:rPr lang="en-US" altLang="en-US" sz="2100">
                <a:solidFill>
                  <a:schemeClr val="bg1"/>
                </a:solidFill>
              </a:rPr>
              <a:t>Varying </a:t>
            </a:r>
            <a:r>
              <a:rPr lang="en-US" altLang="en-US" sz="2100">
                <a:solidFill>
                  <a:srgbClr val="FFFF00"/>
                </a:solidFill>
              </a:rPr>
              <a:t>interpretations of the “test person” could either expand or narrow the tort of passing off</a:t>
            </a:r>
            <a:r>
              <a:rPr lang="en-US" altLang="en-US" sz="2100">
                <a:solidFill>
                  <a:schemeClr val="bg1"/>
                </a:solidFill>
              </a:rPr>
              <a:t>. As a corollary, it </a:t>
            </a:r>
            <a:r>
              <a:rPr lang="en-US" altLang="en-US" sz="2100">
                <a:solidFill>
                  <a:srgbClr val="FFFF00"/>
                </a:solidFill>
              </a:rPr>
              <a:t>either increases, or restricts competition</a:t>
            </a:r>
            <a:r>
              <a:rPr lang="en-US" altLang="en-US" sz="2100">
                <a:solidFill>
                  <a:schemeClr val="bg1"/>
                </a:solidFill>
              </a:rPr>
              <a:t>. </a:t>
            </a:r>
            <a:endParaRPr lang="en-CA" altLang="en-US" sz="2100">
              <a:solidFill>
                <a:schemeClr val="bg1"/>
              </a:solidFill>
            </a:endParaRPr>
          </a:p>
          <a:p>
            <a:endParaRPr lang="en-US" altLang="en-US"/>
          </a:p>
        </p:txBody>
      </p:sp>
      <p:sp>
        <p:nvSpPr>
          <p:cNvPr id="254979" name="Slide Number Placeholder 3">
            <a:extLst>
              <a:ext uri="{FF2B5EF4-FFF2-40B4-BE49-F238E27FC236}">
                <a16:creationId xmlns:a16="http://schemas.microsoft.com/office/drawing/2014/main" id="{E0D6D785-878D-5F1C-7097-5E6CD986803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FDC24C4-E976-204A-9BAF-A34C522F4A48}" type="slidenum">
              <a:rPr lang="en-US" altLang="en-US" smtClean="0">
                <a:solidFill>
                  <a:srgbClr val="002040"/>
                </a:solidFill>
              </a:rPr>
              <a:pPr/>
              <a:t>131</a:t>
            </a:fld>
            <a:endParaRPr lang="en-US" altLang="en-US">
              <a:solidFill>
                <a:srgbClr val="002040"/>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Picture 1">
            <a:extLst>
              <a:ext uri="{FF2B5EF4-FFF2-40B4-BE49-F238E27FC236}">
                <a16:creationId xmlns:a16="http://schemas.microsoft.com/office/drawing/2014/main" id="{6F7BBD6D-2A72-8A22-9EB3-C30A2AB5A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325" y="411163"/>
            <a:ext cx="241935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6" name="TextBox 2">
            <a:extLst>
              <a:ext uri="{FF2B5EF4-FFF2-40B4-BE49-F238E27FC236}">
                <a16:creationId xmlns:a16="http://schemas.microsoft.com/office/drawing/2014/main" id="{73E12C6D-BFD2-DB96-2C5C-B21ECB9F41DC}"/>
              </a:ext>
            </a:extLst>
          </p:cNvPr>
          <p:cNvSpPr txBox="1">
            <a:spLocks noChangeArrowheads="1"/>
          </p:cNvSpPr>
          <p:nvPr/>
        </p:nvSpPr>
        <p:spPr bwMode="auto">
          <a:xfrm>
            <a:off x="1069975" y="4084638"/>
            <a:ext cx="7004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FFFF00"/>
                </a:solidFill>
              </a:rPr>
              <a:t>What would a detailed case review reveal</a:t>
            </a:r>
            <a:r>
              <a:rPr lang="en-US" altLang="en-US" sz="2800">
                <a:solidFill>
                  <a:srgbClr val="FF0000"/>
                </a:solidFill>
              </a:rPr>
              <a:t>?</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5">
            <a:extLst>
              <a:ext uri="{FF2B5EF4-FFF2-40B4-BE49-F238E27FC236}">
                <a16:creationId xmlns:a16="http://schemas.microsoft.com/office/drawing/2014/main" id="{888F7442-5903-DA20-E8F0-CFFC8F293D94}"/>
              </a:ext>
            </a:extLst>
          </p:cNvPr>
          <p:cNvSpPr>
            <a:spLocks noGrp="1" noChangeArrowheads="1"/>
          </p:cNvSpPr>
          <p:nvPr>
            <p:ph type="title"/>
          </p:nvPr>
        </p:nvSpPr>
        <p:spPr bwMode="auto">
          <a:xfrm>
            <a:off x="1485900" y="6191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p>
        </p:txBody>
      </p:sp>
      <p:sp>
        <p:nvSpPr>
          <p:cNvPr id="2" name="Content Placeholder 1">
            <a:extLst>
              <a:ext uri="{FF2B5EF4-FFF2-40B4-BE49-F238E27FC236}">
                <a16:creationId xmlns:a16="http://schemas.microsoft.com/office/drawing/2014/main" id="{9870D30A-85D8-5738-0B85-481391288F40}"/>
              </a:ext>
            </a:extLst>
          </p:cNvPr>
          <p:cNvSpPr>
            <a:spLocks noGrp="1"/>
          </p:cNvSpPr>
          <p:nvPr>
            <p:ph idx="1"/>
          </p:nvPr>
        </p:nvSpPr>
        <p:spPr>
          <a:xfrm>
            <a:off x="581025" y="1131888"/>
            <a:ext cx="7981950" cy="3816350"/>
          </a:xfrm>
        </p:spPr>
        <p:txBody>
          <a:bodyPr>
            <a:normAutofit lnSpcReduction="10000"/>
          </a:bodyPr>
          <a:lstStyle/>
          <a:p>
            <a:pPr marL="42863" indent="0">
              <a:buFont typeface="Arial" panose="020B0604020202020204" pitchFamily="34" charset="0"/>
              <a:buNone/>
              <a:defRPr/>
            </a:pPr>
            <a:r>
              <a:rPr lang="en-US" sz="2000" b="1" i="1" dirty="0">
                <a:solidFill>
                  <a:srgbClr val="00B0F0"/>
                </a:solidFill>
              </a:rPr>
              <a:t>British Columbia Automobile Assn. v. Office and Professional Employees' International Union, Local 378</a:t>
            </a:r>
            <a:r>
              <a:rPr lang="en-US" sz="2000" b="1" dirty="0">
                <a:solidFill>
                  <a:srgbClr val="00B0F0"/>
                </a:solidFill>
              </a:rPr>
              <a:t>, </a:t>
            </a:r>
            <a:r>
              <a:rPr lang="en-US" sz="2000" dirty="0">
                <a:solidFill>
                  <a:srgbClr val="00B0F0"/>
                </a:solidFill>
              </a:rPr>
              <a:t>2001 BCSC 156 (B.C.S.C.)</a:t>
            </a:r>
            <a:endParaRPr lang="en-CA" sz="2000" dirty="0">
              <a:solidFill>
                <a:srgbClr val="00B0F0"/>
              </a:solidFill>
            </a:endParaRPr>
          </a:p>
          <a:p>
            <a:pPr>
              <a:defRPr/>
            </a:pPr>
            <a:r>
              <a:rPr lang="en-US" sz="2000" dirty="0">
                <a:solidFill>
                  <a:schemeClr val="bg1"/>
                </a:solidFill>
              </a:rPr>
              <a:t>During a </a:t>
            </a:r>
            <a:r>
              <a:rPr lang="en-US" sz="2000" dirty="0" err="1">
                <a:solidFill>
                  <a:schemeClr val="bg1"/>
                </a:solidFill>
              </a:rPr>
              <a:t>labour</a:t>
            </a:r>
            <a:r>
              <a:rPr lang="en-US" sz="2000" dirty="0">
                <a:solidFill>
                  <a:schemeClr val="bg1"/>
                </a:solidFill>
              </a:rPr>
              <a:t> dispute, </a:t>
            </a:r>
            <a:r>
              <a:rPr lang="en-US" sz="2000" dirty="0">
                <a:solidFill>
                  <a:srgbClr val="FFFF00"/>
                </a:solidFill>
              </a:rPr>
              <a:t>Union creates various versions of websites similar to the BCAA</a:t>
            </a:r>
            <a:r>
              <a:rPr lang="ja-JP" altLang="en-US" sz="2000" dirty="0">
                <a:solidFill>
                  <a:srgbClr val="FFFF00"/>
                </a:solidFill>
              </a:rPr>
              <a:t>’</a:t>
            </a:r>
            <a:r>
              <a:rPr lang="en-US" sz="2000" dirty="0">
                <a:solidFill>
                  <a:srgbClr val="FFFF00"/>
                </a:solidFill>
              </a:rPr>
              <a:t>s website in appearance and uses the BCAA</a:t>
            </a:r>
            <a:r>
              <a:rPr lang="ja-JP" altLang="en-US" sz="2000" dirty="0">
                <a:solidFill>
                  <a:srgbClr val="FFFF00"/>
                </a:solidFill>
              </a:rPr>
              <a:t>’</a:t>
            </a:r>
            <a:r>
              <a:rPr lang="en-US" sz="2000" dirty="0">
                <a:solidFill>
                  <a:srgbClr val="FFFF00"/>
                </a:solidFill>
              </a:rPr>
              <a:t>s trademarks</a:t>
            </a:r>
            <a:r>
              <a:rPr lang="en-US" sz="2000" dirty="0">
                <a:solidFill>
                  <a:schemeClr val="bg1"/>
                </a:solidFill>
              </a:rPr>
              <a:t> in its domain name and meta tags</a:t>
            </a:r>
          </a:p>
          <a:p>
            <a:pPr>
              <a:defRPr/>
            </a:pPr>
            <a:r>
              <a:rPr lang="en-US" sz="2000" dirty="0">
                <a:solidFill>
                  <a:schemeClr val="bg1"/>
                </a:solidFill>
              </a:rPr>
              <a:t>Union used the domain names “</a:t>
            </a:r>
            <a:r>
              <a:rPr lang="en-US" sz="2000" i="1" dirty="0" err="1">
                <a:solidFill>
                  <a:schemeClr val="bg1"/>
                </a:solidFill>
              </a:rPr>
              <a:t>bcaaonstrike</a:t>
            </a:r>
            <a:r>
              <a:rPr lang="en-US" sz="2000" dirty="0">
                <a:solidFill>
                  <a:schemeClr val="bg1"/>
                </a:solidFill>
              </a:rPr>
              <a:t>” and “</a:t>
            </a:r>
            <a:r>
              <a:rPr lang="en-US" sz="2000" i="1" dirty="0" err="1">
                <a:solidFill>
                  <a:schemeClr val="bg1"/>
                </a:solidFill>
              </a:rPr>
              <a:t>bcaabacktowork</a:t>
            </a:r>
            <a:r>
              <a:rPr lang="en-US" sz="2000" dirty="0">
                <a:solidFill>
                  <a:schemeClr val="bg1"/>
                </a:solidFill>
              </a:rPr>
              <a:t>” - Websites </a:t>
            </a:r>
            <a:r>
              <a:rPr lang="en-US" sz="2000" i="1" u="sng" dirty="0">
                <a:solidFill>
                  <a:schemeClr val="bg1"/>
                </a:solidFill>
                <a:hlinkClick r:id="rId3"/>
              </a:rPr>
              <a:t>www.bcaaonstrike.com</a:t>
            </a:r>
            <a:r>
              <a:rPr lang="en-US" sz="2000" i="1" dirty="0">
                <a:solidFill>
                  <a:schemeClr val="bg1"/>
                </a:solidFill>
              </a:rPr>
              <a:t> </a:t>
            </a:r>
            <a:r>
              <a:rPr lang="en-US" sz="2000" dirty="0">
                <a:solidFill>
                  <a:schemeClr val="bg1"/>
                </a:solidFill>
              </a:rPr>
              <a:t>and </a:t>
            </a:r>
            <a:r>
              <a:rPr lang="en-US" sz="2000" i="1" dirty="0" err="1">
                <a:solidFill>
                  <a:schemeClr val="bg1"/>
                </a:solidFill>
              </a:rPr>
              <a:t>www.bcaabacktowork.com</a:t>
            </a:r>
            <a:r>
              <a:rPr lang="en-US" sz="2000" i="1" dirty="0">
                <a:solidFill>
                  <a:schemeClr val="bg1"/>
                </a:solidFill>
              </a:rPr>
              <a:t> </a:t>
            </a:r>
          </a:p>
          <a:p>
            <a:pPr>
              <a:defRPr/>
            </a:pPr>
            <a:r>
              <a:rPr lang="en-US" sz="2000" dirty="0">
                <a:solidFill>
                  <a:srgbClr val="FFFF00"/>
                </a:solidFill>
              </a:rPr>
              <a:t>Passing off</a:t>
            </a:r>
            <a:r>
              <a:rPr lang="en-US" sz="2000" dirty="0">
                <a:solidFill>
                  <a:srgbClr val="FF0000"/>
                </a:solidFill>
              </a:rPr>
              <a:t>? </a:t>
            </a:r>
          </a:p>
          <a:p>
            <a:pPr>
              <a:defRPr/>
            </a:pPr>
            <a:r>
              <a:rPr lang="en-US" sz="2000" dirty="0" err="1">
                <a:solidFill>
                  <a:schemeClr val="bg1"/>
                </a:solidFill>
              </a:rPr>
              <a:t>Sigurdson</a:t>
            </a:r>
            <a:r>
              <a:rPr lang="en-US" sz="2000" dirty="0">
                <a:solidFill>
                  <a:schemeClr val="bg1"/>
                </a:solidFill>
              </a:rPr>
              <a:t> J. finds context (</a:t>
            </a:r>
            <a:r>
              <a:rPr lang="en-US" sz="2000" dirty="0" err="1">
                <a:solidFill>
                  <a:schemeClr val="bg1"/>
                </a:solidFill>
              </a:rPr>
              <a:t>labour</a:t>
            </a:r>
            <a:r>
              <a:rPr lang="en-US" sz="2000" dirty="0">
                <a:solidFill>
                  <a:schemeClr val="bg1"/>
                </a:solidFill>
              </a:rPr>
              <a:t> dispute) significant to determination…</a:t>
            </a:r>
          </a:p>
          <a:p>
            <a:pPr>
              <a:defRPr/>
            </a:pPr>
            <a:endParaRPr lang="en-US" dirty="0"/>
          </a:p>
        </p:txBody>
      </p:sp>
      <p:sp>
        <p:nvSpPr>
          <p:cNvPr id="258051" name="Slide Number Placeholder 3">
            <a:extLst>
              <a:ext uri="{FF2B5EF4-FFF2-40B4-BE49-F238E27FC236}">
                <a16:creationId xmlns:a16="http://schemas.microsoft.com/office/drawing/2014/main" id="{991F4D29-6302-61F6-3AE5-C17415350ED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670F649-C378-8E49-AD03-04A18CA49516}" type="slidenum">
              <a:rPr lang="en-US" altLang="en-US" smtClean="0">
                <a:solidFill>
                  <a:srgbClr val="002040"/>
                </a:solidFill>
              </a:rPr>
              <a:pPr/>
              <a:t>133</a:t>
            </a:fld>
            <a:endParaRPr lang="en-US" altLang="en-US">
              <a:solidFill>
                <a:srgbClr val="002040"/>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5">
            <a:extLst>
              <a:ext uri="{FF2B5EF4-FFF2-40B4-BE49-F238E27FC236}">
                <a16:creationId xmlns:a16="http://schemas.microsoft.com/office/drawing/2014/main" id="{F53F394F-21F8-2A76-15FE-473621469C3E}"/>
              </a:ext>
            </a:extLst>
          </p:cNvPr>
          <p:cNvSpPr>
            <a:spLocks noGrp="1" noChangeArrowheads="1"/>
          </p:cNvSpPr>
          <p:nvPr>
            <p:ph type="title"/>
          </p:nvPr>
        </p:nvSpPr>
        <p:spPr bwMode="auto">
          <a:xfrm>
            <a:off x="1485900" y="6191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p>
        </p:txBody>
      </p:sp>
      <p:sp>
        <p:nvSpPr>
          <p:cNvPr id="2" name="Content Placeholder 1">
            <a:extLst>
              <a:ext uri="{FF2B5EF4-FFF2-40B4-BE49-F238E27FC236}">
                <a16:creationId xmlns:a16="http://schemas.microsoft.com/office/drawing/2014/main" id="{F75834A2-4E89-2976-878B-3555CF19DCE0}"/>
              </a:ext>
            </a:extLst>
          </p:cNvPr>
          <p:cNvSpPr>
            <a:spLocks noGrp="1"/>
          </p:cNvSpPr>
          <p:nvPr>
            <p:ph idx="1"/>
          </p:nvPr>
        </p:nvSpPr>
        <p:spPr>
          <a:xfrm>
            <a:off x="323850" y="779463"/>
            <a:ext cx="8569325" cy="4168775"/>
          </a:xfrm>
        </p:spPr>
        <p:txBody>
          <a:bodyPr>
            <a:normAutofit fontScale="55000" lnSpcReduction="20000"/>
          </a:bodyPr>
          <a:lstStyle/>
          <a:p>
            <a:pPr marL="42863" indent="0">
              <a:lnSpc>
                <a:spcPct val="110000"/>
              </a:lnSpc>
              <a:buFont typeface="Arial" panose="020B0604020202020204" pitchFamily="34" charset="0"/>
              <a:buNone/>
              <a:defRPr/>
            </a:pPr>
            <a:r>
              <a:rPr lang="en-US" sz="3300" b="1" i="1" dirty="0">
                <a:solidFill>
                  <a:srgbClr val="00B0F0"/>
                </a:solidFill>
              </a:rPr>
              <a:t>British Columbia Automobile Assn. v. Office and Professional Employees' International Union, Local 378</a:t>
            </a:r>
            <a:r>
              <a:rPr lang="en-US" sz="3300" b="1" dirty="0">
                <a:solidFill>
                  <a:srgbClr val="00B0F0"/>
                </a:solidFill>
              </a:rPr>
              <a:t>, </a:t>
            </a:r>
            <a:r>
              <a:rPr lang="en-US" sz="3300" dirty="0">
                <a:solidFill>
                  <a:srgbClr val="00B0F0"/>
                </a:solidFill>
              </a:rPr>
              <a:t>2001 BCSC 156 (B.C.S.C.)</a:t>
            </a:r>
          </a:p>
          <a:p>
            <a:pPr>
              <a:lnSpc>
                <a:spcPct val="110000"/>
              </a:lnSpc>
              <a:defRPr/>
            </a:pPr>
            <a:r>
              <a:rPr lang="en-US" b="1" dirty="0">
                <a:solidFill>
                  <a:srgbClr val="FF0000"/>
                </a:solidFill>
              </a:rPr>
              <a:t>First website</a:t>
            </a:r>
            <a:r>
              <a:rPr lang="en-US" dirty="0">
                <a:solidFill>
                  <a:srgbClr val="FF0000"/>
                </a:solidFill>
              </a:rPr>
              <a:t> </a:t>
            </a:r>
            <a:r>
              <a:rPr lang="en-US" dirty="0">
                <a:solidFill>
                  <a:schemeClr val="bg1"/>
                </a:solidFill>
              </a:rPr>
              <a:t>looked very similar to the 1997 BCAA site</a:t>
            </a:r>
            <a:endParaRPr lang="en-CA" dirty="0">
              <a:solidFill>
                <a:schemeClr val="bg1"/>
              </a:solidFill>
            </a:endParaRPr>
          </a:p>
          <a:p>
            <a:pPr>
              <a:lnSpc>
                <a:spcPct val="110000"/>
              </a:lnSpc>
              <a:defRPr/>
            </a:pPr>
            <a:r>
              <a:rPr lang="en-US" dirty="0">
                <a:solidFill>
                  <a:schemeClr val="bg1"/>
                </a:solidFill>
              </a:rPr>
              <a:t>The phrase “Greetings BCAA is on strike” is on the website</a:t>
            </a:r>
            <a:endParaRPr lang="en-CA" dirty="0">
              <a:solidFill>
                <a:schemeClr val="bg1"/>
              </a:solidFill>
            </a:endParaRPr>
          </a:p>
          <a:p>
            <a:pPr>
              <a:lnSpc>
                <a:spcPct val="110000"/>
              </a:lnSpc>
              <a:defRPr/>
            </a:pPr>
            <a:r>
              <a:rPr lang="en-US" dirty="0">
                <a:solidFill>
                  <a:schemeClr val="bg1"/>
                </a:solidFill>
              </a:rPr>
              <a:t>Similarities with BCAA website design; </a:t>
            </a:r>
            <a:r>
              <a:rPr lang="en-US" dirty="0" err="1">
                <a:solidFill>
                  <a:schemeClr val="bg1"/>
                </a:solidFill>
              </a:rPr>
              <a:t>colour</a:t>
            </a:r>
            <a:r>
              <a:rPr lang="en-US" dirty="0">
                <a:solidFill>
                  <a:schemeClr val="bg1"/>
                </a:solidFill>
              </a:rPr>
              <a:t>, size of font, placement of logos</a:t>
            </a:r>
            <a:endParaRPr lang="en-CA" dirty="0">
              <a:solidFill>
                <a:schemeClr val="bg1"/>
              </a:solidFill>
            </a:endParaRPr>
          </a:p>
          <a:p>
            <a:pPr>
              <a:lnSpc>
                <a:spcPct val="110000"/>
              </a:lnSpc>
              <a:defRPr/>
            </a:pPr>
            <a:r>
              <a:rPr lang="en-US" dirty="0">
                <a:solidFill>
                  <a:schemeClr val="bg1"/>
                </a:solidFill>
              </a:rPr>
              <a:t>Had CAA and BCAA logos on site</a:t>
            </a:r>
            <a:endParaRPr lang="en-CA" dirty="0">
              <a:solidFill>
                <a:schemeClr val="bg1"/>
              </a:solidFill>
            </a:endParaRPr>
          </a:p>
          <a:p>
            <a:pPr>
              <a:lnSpc>
                <a:spcPct val="110000"/>
              </a:lnSpc>
              <a:defRPr/>
            </a:pPr>
            <a:r>
              <a:rPr lang="en-US" dirty="0">
                <a:solidFill>
                  <a:schemeClr val="bg1"/>
                </a:solidFill>
              </a:rPr>
              <a:t>Initial meta tags duplicated the 1997 content.</a:t>
            </a:r>
            <a:endParaRPr lang="en-CA" dirty="0">
              <a:solidFill>
                <a:schemeClr val="bg1"/>
              </a:solidFill>
            </a:endParaRPr>
          </a:p>
          <a:p>
            <a:pPr marL="0" indent="0">
              <a:lnSpc>
                <a:spcPct val="110000"/>
              </a:lnSpc>
              <a:buFont typeface="Arial" panose="020B0604020202020204" pitchFamily="34" charset="0"/>
              <a:buNone/>
              <a:defRPr/>
            </a:pPr>
            <a:r>
              <a:rPr lang="en-US" b="1" dirty="0">
                <a:solidFill>
                  <a:srgbClr val="FFFF00"/>
                </a:solidFill>
              </a:rPr>
              <a:t>Was there a misrepresentation leading to confusion in this website?</a:t>
            </a:r>
            <a:endParaRPr lang="en-CA" dirty="0">
              <a:solidFill>
                <a:srgbClr val="FFFF00"/>
              </a:solidFill>
            </a:endParaRPr>
          </a:p>
          <a:p>
            <a:pPr>
              <a:lnSpc>
                <a:spcPct val="110000"/>
              </a:lnSpc>
              <a:defRPr/>
            </a:pPr>
            <a:r>
              <a:rPr lang="en-US" b="1" dirty="0">
                <a:solidFill>
                  <a:schemeClr val="bg1"/>
                </a:solidFill>
              </a:rPr>
              <a:t>Y</a:t>
            </a:r>
            <a:r>
              <a:rPr lang="en-US" dirty="0">
                <a:solidFill>
                  <a:schemeClr val="bg1"/>
                </a:solidFill>
              </a:rPr>
              <a:t>es. With all the similarities, there was misrepresentation that the site was connected to the plaintiff’s site</a:t>
            </a:r>
            <a:endParaRPr lang="en-CA" dirty="0">
              <a:solidFill>
                <a:schemeClr val="bg1"/>
              </a:solidFill>
            </a:endParaRPr>
          </a:p>
          <a:p>
            <a:pPr marL="0" indent="0">
              <a:lnSpc>
                <a:spcPct val="110000"/>
              </a:lnSpc>
              <a:buFont typeface="Arial" panose="020B0604020202020204" pitchFamily="34" charset="0"/>
              <a:buNone/>
              <a:defRPr/>
            </a:pPr>
            <a:r>
              <a:rPr lang="en-US" b="1" dirty="0">
                <a:solidFill>
                  <a:srgbClr val="FFFF00"/>
                </a:solidFill>
              </a:rPr>
              <a:t>Who is the test person for internet web sites?</a:t>
            </a:r>
          </a:p>
          <a:p>
            <a:pPr>
              <a:lnSpc>
                <a:spcPct val="110000"/>
              </a:lnSpc>
              <a:defRPr/>
            </a:pPr>
            <a:r>
              <a:rPr lang="en-US" dirty="0">
                <a:solidFill>
                  <a:srgbClr val="FFFF00"/>
                </a:solidFill>
              </a:rPr>
              <a:t>Union argued </a:t>
            </a:r>
            <a:r>
              <a:rPr lang="en-US" dirty="0">
                <a:solidFill>
                  <a:schemeClr val="bg1"/>
                </a:solidFill>
              </a:rPr>
              <a:t>that the test is a </a:t>
            </a:r>
            <a:r>
              <a:rPr lang="en-US" dirty="0">
                <a:solidFill>
                  <a:srgbClr val="FFFF00"/>
                </a:solidFill>
              </a:rPr>
              <a:t>reasonably prudent user</a:t>
            </a:r>
            <a:r>
              <a:rPr lang="en-US" dirty="0">
                <a:solidFill>
                  <a:schemeClr val="bg1"/>
                </a:solidFill>
              </a:rPr>
              <a:t>. </a:t>
            </a:r>
            <a:r>
              <a:rPr lang="en-US" b="1" dirty="0">
                <a:solidFill>
                  <a:srgbClr val="FF0000"/>
                </a:solidFill>
              </a:rPr>
              <a:t>Rejected </a:t>
            </a:r>
            <a:r>
              <a:rPr lang="en-US" dirty="0">
                <a:solidFill>
                  <a:schemeClr val="bg1"/>
                </a:solidFill>
              </a:rPr>
              <a:t>[Note the broader concept of test person] </a:t>
            </a:r>
            <a:endParaRPr lang="en-CA" dirty="0">
              <a:solidFill>
                <a:schemeClr val="bg1"/>
              </a:solidFill>
            </a:endParaRPr>
          </a:p>
          <a:p>
            <a:pPr>
              <a:lnSpc>
                <a:spcPct val="110000"/>
              </a:lnSpc>
              <a:defRPr/>
            </a:pPr>
            <a:r>
              <a:rPr lang="en-US" dirty="0">
                <a:solidFill>
                  <a:srgbClr val="FF0000"/>
                </a:solidFill>
              </a:rPr>
              <a:t>Was the “casual or hurried observer” </a:t>
            </a:r>
            <a:r>
              <a:rPr lang="en-US" dirty="0">
                <a:solidFill>
                  <a:schemeClr val="bg1"/>
                </a:solidFill>
              </a:rPr>
              <a:t>[para. 212]</a:t>
            </a:r>
            <a:endParaRPr lang="en-CA" dirty="0">
              <a:solidFill>
                <a:schemeClr val="bg1"/>
              </a:solidFill>
            </a:endParaRPr>
          </a:p>
          <a:p>
            <a:pPr marL="42863" indent="0">
              <a:buFont typeface="Arial" panose="020B0604020202020204" pitchFamily="34" charset="0"/>
              <a:buNone/>
              <a:defRPr/>
            </a:pPr>
            <a:endParaRPr lang="en-CA" sz="1800" dirty="0">
              <a:solidFill>
                <a:srgbClr val="FFFF00"/>
              </a:solidFill>
            </a:endParaRPr>
          </a:p>
          <a:p>
            <a:pPr>
              <a:defRPr/>
            </a:pPr>
            <a:endParaRPr lang="en-US" dirty="0"/>
          </a:p>
        </p:txBody>
      </p:sp>
      <p:sp>
        <p:nvSpPr>
          <p:cNvPr id="260099" name="Slide Number Placeholder 3">
            <a:extLst>
              <a:ext uri="{FF2B5EF4-FFF2-40B4-BE49-F238E27FC236}">
                <a16:creationId xmlns:a16="http://schemas.microsoft.com/office/drawing/2014/main" id="{00CAF73D-859E-C2CD-8C7D-7DCAC0CA7B5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DA4B31-76ED-C540-8234-AC05761CC6E2}" type="slidenum">
              <a:rPr lang="en-US" altLang="en-US" smtClean="0">
                <a:solidFill>
                  <a:srgbClr val="002040"/>
                </a:solidFill>
              </a:rPr>
              <a:pPr/>
              <a:t>134</a:t>
            </a:fld>
            <a:endParaRPr lang="en-US" altLang="en-US">
              <a:solidFill>
                <a:srgbClr val="002040"/>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5">
            <a:extLst>
              <a:ext uri="{FF2B5EF4-FFF2-40B4-BE49-F238E27FC236}">
                <a16:creationId xmlns:a16="http://schemas.microsoft.com/office/drawing/2014/main" id="{DAAADFF9-EB0C-0948-7A86-E47CDDA670C3}"/>
              </a:ext>
            </a:extLst>
          </p:cNvPr>
          <p:cNvSpPr>
            <a:spLocks noGrp="1" noChangeArrowheads="1"/>
          </p:cNvSpPr>
          <p:nvPr>
            <p:ph type="title"/>
          </p:nvPr>
        </p:nvSpPr>
        <p:spPr bwMode="auto">
          <a:xfrm>
            <a:off x="1485900" y="6191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p>
        </p:txBody>
      </p:sp>
      <p:sp>
        <p:nvSpPr>
          <p:cNvPr id="2" name="Content Placeholder 1">
            <a:extLst>
              <a:ext uri="{FF2B5EF4-FFF2-40B4-BE49-F238E27FC236}">
                <a16:creationId xmlns:a16="http://schemas.microsoft.com/office/drawing/2014/main" id="{482090FD-D8DF-2EB0-349C-CA4028AF0FBE}"/>
              </a:ext>
            </a:extLst>
          </p:cNvPr>
          <p:cNvSpPr>
            <a:spLocks noGrp="1"/>
          </p:cNvSpPr>
          <p:nvPr>
            <p:ph idx="1"/>
          </p:nvPr>
        </p:nvSpPr>
        <p:spPr>
          <a:xfrm>
            <a:off x="395288" y="1058863"/>
            <a:ext cx="8353425" cy="3889375"/>
          </a:xfrm>
        </p:spPr>
        <p:txBody>
          <a:bodyPr>
            <a:normAutofit/>
          </a:bodyPr>
          <a:lstStyle/>
          <a:p>
            <a:pPr marL="42863" indent="0">
              <a:buFont typeface="Arial" panose="020B0604020202020204" pitchFamily="34" charset="0"/>
              <a:buNone/>
              <a:defRPr/>
            </a:pPr>
            <a:r>
              <a:rPr lang="en-US" sz="2000" b="1" i="1" dirty="0">
                <a:solidFill>
                  <a:srgbClr val="00B0F0"/>
                </a:solidFill>
              </a:rPr>
              <a:t>British Columbia Automobile Assn. v. Office and Professional Employees' International Union, Local 378</a:t>
            </a:r>
            <a:r>
              <a:rPr lang="en-US" sz="2000" b="1" dirty="0">
                <a:solidFill>
                  <a:srgbClr val="00B0F0"/>
                </a:solidFill>
              </a:rPr>
              <a:t>, </a:t>
            </a:r>
            <a:r>
              <a:rPr lang="en-US" sz="2000" dirty="0">
                <a:solidFill>
                  <a:srgbClr val="00B0F0"/>
                </a:solidFill>
              </a:rPr>
              <a:t>2001 BCSC 156 (B.C.S.C.)</a:t>
            </a:r>
          </a:p>
          <a:p>
            <a:pPr marL="0" indent="0">
              <a:buFont typeface="Arial" panose="020B0604020202020204" pitchFamily="34" charset="0"/>
              <a:buNone/>
              <a:defRPr/>
            </a:pPr>
            <a:r>
              <a:rPr lang="en-US" sz="2000" b="1" dirty="0">
                <a:solidFill>
                  <a:srgbClr val="FF0000"/>
                </a:solidFill>
              </a:rPr>
              <a:t>Second website</a:t>
            </a:r>
            <a:r>
              <a:rPr lang="en-US" sz="2000" dirty="0">
                <a:solidFill>
                  <a:srgbClr val="FF0000"/>
                </a:solidFill>
              </a:rPr>
              <a:t> </a:t>
            </a:r>
            <a:endParaRPr lang="en-CA" sz="2000" dirty="0">
              <a:solidFill>
                <a:srgbClr val="FF0000"/>
              </a:solidFill>
            </a:endParaRPr>
          </a:p>
          <a:p>
            <a:pPr>
              <a:defRPr/>
            </a:pPr>
            <a:r>
              <a:rPr lang="en-US" sz="2000" dirty="0">
                <a:solidFill>
                  <a:schemeClr val="bg1"/>
                </a:solidFill>
              </a:rPr>
              <a:t>Changes made. </a:t>
            </a:r>
            <a:endParaRPr lang="en-CA" sz="2000" dirty="0">
              <a:solidFill>
                <a:schemeClr val="bg1"/>
              </a:solidFill>
            </a:endParaRPr>
          </a:p>
          <a:p>
            <a:pPr>
              <a:defRPr/>
            </a:pPr>
            <a:r>
              <a:rPr lang="en-US" sz="2000" dirty="0">
                <a:solidFill>
                  <a:srgbClr val="FFFF00"/>
                </a:solidFill>
              </a:rPr>
              <a:t>Union removed CAA logo, changed BCAA</a:t>
            </a:r>
            <a:endParaRPr lang="en-CA" sz="2000" dirty="0">
              <a:solidFill>
                <a:srgbClr val="FFFF00"/>
              </a:solidFill>
            </a:endParaRPr>
          </a:p>
          <a:p>
            <a:pPr>
              <a:defRPr/>
            </a:pPr>
            <a:r>
              <a:rPr lang="en-US" sz="2000" dirty="0">
                <a:solidFill>
                  <a:schemeClr val="bg1"/>
                </a:solidFill>
              </a:rPr>
              <a:t>Moved Greetings message so that most of it couldn’t be seen on a standard screen</a:t>
            </a:r>
            <a:endParaRPr lang="en-CA" sz="2000" dirty="0">
              <a:solidFill>
                <a:schemeClr val="bg1"/>
              </a:solidFill>
            </a:endParaRPr>
          </a:p>
          <a:p>
            <a:pPr>
              <a:defRPr/>
            </a:pPr>
            <a:r>
              <a:rPr lang="en-US" sz="2000" b="1" dirty="0">
                <a:solidFill>
                  <a:srgbClr val="FFFF00"/>
                </a:solidFill>
              </a:rPr>
              <a:t>Passing off</a:t>
            </a:r>
            <a:r>
              <a:rPr lang="en-US" sz="2000" b="1" dirty="0">
                <a:solidFill>
                  <a:srgbClr val="FF0000"/>
                </a:solidFill>
              </a:rPr>
              <a:t>?</a:t>
            </a:r>
            <a:endParaRPr lang="en-CA" sz="2000" dirty="0">
              <a:solidFill>
                <a:srgbClr val="FF0000"/>
              </a:solidFill>
            </a:endParaRPr>
          </a:p>
          <a:p>
            <a:pPr>
              <a:defRPr/>
            </a:pPr>
            <a:r>
              <a:rPr lang="en-US" sz="2000" dirty="0">
                <a:solidFill>
                  <a:srgbClr val="FF0000"/>
                </a:solidFill>
              </a:rPr>
              <a:t>No. </a:t>
            </a:r>
            <a:r>
              <a:rPr lang="en-US" sz="2000" dirty="0">
                <a:solidFill>
                  <a:schemeClr val="bg1"/>
                </a:solidFill>
              </a:rPr>
              <a:t>Reduced possibility of confusion</a:t>
            </a:r>
            <a:endParaRPr lang="en-CA" sz="2000" dirty="0">
              <a:solidFill>
                <a:schemeClr val="bg1"/>
              </a:solidFill>
            </a:endParaRPr>
          </a:p>
          <a:p>
            <a:pPr>
              <a:defRPr/>
            </a:pPr>
            <a:endParaRPr lang="en-US" dirty="0"/>
          </a:p>
        </p:txBody>
      </p:sp>
      <p:sp>
        <p:nvSpPr>
          <p:cNvPr id="262147" name="Slide Number Placeholder 3">
            <a:extLst>
              <a:ext uri="{FF2B5EF4-FFF2-40B4-BE49-F238E27FC236}">
                <a16:creationId xmlns:a16="http://schemas.microsoft.com/office/drawing/2014/main" id="{01A1A8D0-F5EE-73EB-5B69-964EC8B1004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F4BC462-2353-0243-96D6-82051CAF81FE}" type="slidenum">
              <a:rPr lang="en-US" altLang="en-US" smtClean="0">
                <a:solidFill>
                  <a:srgbClr val="002040"/>
                </a:solidFill>
              </a:rPr>
              <a:pPr/>
              <a:t>135</a:t>
            </a:fld>
            <a:endParaRPr lang="en-US" altLang="en-US">
              <a:solidFill>
                <a:srgbClr val="002040"/>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A8571-A1CB-1D93-35BD-6CDE898858E6}"/>
              </a:ext>
            </a:extLst>
          </p:cNvPr>
          <p:cNvSpPr>
            <a:spLocks noGrp="1"/>
          </p:cNvSpPr>
          <p:nvPr>
            <p:ph type="title"/>
          </p:nvPr>
        </p:nvSpPr>
        <p:spPr>
          <a:xfrm>
            <a:off x="1485900" y="61913"/>
            <a:ext cx="6172200" cy="638175"/>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8B88239A-0A89-3E0E-F0B5-0D2485964945}"/>
              </a:ext>
            </a:extLst>
          </p:cNvPr>
          <p:cNvSpPr>
            <a:spLocks noGrp="1"/>
          </p:cNvSpPr>
          <p:nvPr>
            <p:ph idx="1"/>
          </p:nvPr>
        </p:nvSpPr>
        <p:spPr>
          <a:xfrm>
            <a:off x="107950" y="771525"/>
            <a:ext cx="8856663" cy="4176713"/>
          </a:xfrm>
        </p:spPr>
        <p:txBody>
          <a:bodyPr>
            <a:noAutofit/>
          </a:bodyPr>
          <a:lstStyle/>
          <a:p>
            <a:pPr marL="42863" indent="0">
              <a:lnSpc>
                <a:spcPct val="120000"/>
              </a:lnSpc>
              <a:buFont typeface="Arial" panose="020B0604020202020204" pitchFamily="34" charset="0"/>
              <a:buNone/>
              <a:defRPr/>
            </a:pPr>
            <a:r>
              <a:rPr lang="en-US" sz="1500" b="1" i="1" dirty="0">
                <a:solidFill>
                  <a:srgbClr val="00B0F0"/>
                </a:solidFill>
              </a:rPr>
              <a:t>British Columbia Automobile Assn. v. Office and Professional Employees' International Union, Local 378</a:t>
            </a:r>
            <a:r>
              <a:rPr lang="en-US" sz="1500" b="1" dirty="0">
                <a:solidFill>
                  <a:srgbClr val="00B0F0"/>
                </a:solidFill>
              </a:rPr>
              <a:t>, </a:t>
            </a:r>
            <a:r>
              <a:rPr lang="en-US" sz="1500" dirty="0">
                <a:solidFill>
                  <a:srgbClr val="00B0F0"/>
                </a:solidFill>
              </a:rPr>
              <a:t>2001 BCSC 156 (B.C.S.C.)</a:t>
            </a:r>
          </a:p>
          <a:p>
            <a:pPr marL="0" indent="0">
              <a:lnSpc>
                <a:spcPct val="120000"/>
              </a:lnSpc>
              <a:buFont typeface="Arial" panose="020B0604020202020204" pitchFamily="34" charset="0"/>
              <a:buNone/>
              <a:defRPr/>
            </a:pPr>
            <a:r>
              <a:rPr lang="en-US" sz="1500" b="1" dirty="0">
                <a:solidFill>
                  <a:srgbClr val="FF0000"/>
                </a:solidFill>
              </a:rPr>
              <a:t>Third site</a:t>
            </a:r>
            <a:endParaRPr lang="en-CA" sz="1500" dirty="0">
              <a:solidFill>
                <a:srgbClr val="FF0000"/>
              </a:solidFill>
            </a:endParaRPr>
          </a:p>
          <a:p>
            <a:pPr>
              <a:lnSpc>
                <a:spcPct val="120000"/>
              </a:lnSpc>
              <a:defRPr/>
            </a:pPr>
            <a:r>
              <a:rPr lang="en-US" sz="1500" dirty="0">
                <a:solidFill>
                  <a:schemeClr val="bg1"/>
                </a:solidFill>
              </a:rPr>
              <a:t>Relates to the domain names </a:t>
            </a:r>
            <a:r>
              <a:rPr lang="en-US" sz="1500" i="1" dirty="0" err="1">
                <a:solidFill>
                  <a:schemeClr val="bg1"/>
                </a:solidFill>
              </a:rPr>
              <a:t>bcaaonstrike.com</a:t>
            </a:r>
            <a:r>
              <a:rPr lang="en-US" sz="1500" i="1" dirty="0">
                <a:solidFill>
                  <a:schemeClr val="bg1"/>
                </a:solidFill>
              </a:rPr>
              <a:t> </a:t>
            </a:r>
            <a:r>
              <a:rPr lang="en-US" sz="1500" dirty="0">
                <a:solidFill>
                  <a:schemeClr val="bg1"/>
                </a:solidFill>
              </a:rPr>
              <a:t>and </a:t>
            </a:r>
            <a:r>
              <a:rPr lang="en-US" sz="1500" i="1" dirty="0" err="1">
                <a:solidFill>
                  <a:schemeClr val="bg1"/>
                </a:solidFill>
              </a:rPr>
              <a:t>bcaabacktowork.com</a:t>
            </a:r>
            <a:r>
              <a:rPr lang="en-US" sz="1500" i="1" dirty="0">
                <a:solidFill>
                  <a:schemeClr val="bg1"/>
                </a:solidFill>
              </a:rPr>
              <a:t> </a:t>
            </a:r>
            <a:r>
              <a:rPr lang="en-US" sz="1500" dirty="0">
                <a:solidFill>
                  <a:schemeClr val="bg1"/>
                </a:solidFill>
              </a:rPr>
              <a:t>and the use of the meta tags</a:t>
            </a:r>
            <a:endParaRPr lang="en-CA" sz="1500" dirty="0">
              <a:solidFill>
                <a:schemeClr val="bg1"/>
              </a:solidFill>
            </a:endParaRPr>
          </a:p>
          <a:p>
            <a:pPr>
              <a:lnSpc>
                <a:spcPct val="120000"/>
              </a:lnSpc>
              <a:defRPr/>
            </a:pPr>
            <a:r>
              <a:rPr lang="en-US" sz="1500" dirty="0">
                <a:solidFill>
                  <a:srgbClr val="FF0000"/>
                </a:solidFill>
              </a:rPr>
              <a:t>Held: NO passing off</a:t>
            </a:r>
            <a:r>
              <a:rPr lang="en-US" sz="1500" dirty="0">
                <a:solidFill>
                  <a:schemeClr val="bg1"/>
                </a:solidFill>
              </a:rPr>
              <a:t>… No misrepresentation that the Union site is a site of the plaintiff, or a site that is endorsed by, affiliated with or connected to the plaintiff; Judge says there is no confusion or possibility of confusion in the minds of an internet web user that the site is associated with or the property of the BC Automobile Association.</a:t>
            </a:r>
            <a:endParaRPr lang="en-CA" sz="1500" dirty="0">
              <a:solidFill>
                <a:schemeClr val="bg1"/>
              </a:solidFill>
            </a:endParaRPr>
          </a:p>
          <a:p>
            <a:pPr>
              <a:lnSpc>
                <a:spcPct val="120000"/>
              </a:lnSpc>
              <a:defRPr/>
            </a:pPr>
            <a:r>
              <a:rPr lang="en-US" sz="1500" dirty="0" err="1">
                <a:solidFill>
                  <a:schemeClr val="bg1"/>
                </a:solidFill>
              </a:rPr>
              <a:t>Sigurdson</a:t>
            </a:r>
            <a:r>
              <a:rPr lang="en-US" sz="1500" dirty="0">
                <a:solidFill>
                  <a:schemeClr val="bg1"/>
                </a:solidFill>
              </a:rPr>
              <a:t> J. held that in the </a:t>
            </a:r>
            <a:r>
              <a:rPr lang="en-US" sz="1500" dirty="0">
                <a:solidFill>
                  <a:srgbClr val="FFFF00"/>
                </a:solidFill>
              </a:rPr>
              <a:t>context of a </a:t>
            </a:r>
            <a:r>
              <a:rPr lang="en-US" sz="1500" dirty="0" err="1">
                <a:solidFill>
                  <a:srgbClr val="FFFF00"/>
                </a:solidFill>
              </a:rPr>
              <a:t>labour</a:t>
            </a:r>
            <a:r>
              <a:rPr lang="en-US" sz="1500" dirty="0">
                <a:solidFill>
                  <a:srgbClr val="FFFF00"/>
                </a:solidFill>
              </a:rPr>
              <a:t> relations campaign</a:t>
            </a:r>
            <a:r>
              <a:rPr lang="en-US" sz="1500" dirty="0">
                <a:solidFill>
                  <a:schemeClr val="bg1"/>
                </a:solidFill>
              </a:rPr>
              <a:t>, the fact that the Union is using </a:t>
            </a:r>
            <a:r>
              <a:rPr lang="en-US" sz="1500" dirty="0">
                <a:solidFill>
                  <a:srgbClr val="FFFF00"/>
                </a:solidFill>
              </a:rPr>
              <a:t>similar meta tags and domain names </a:t>
            </a:r>
            <a:r>
              <a:rPr lang="en-US" sz="1500" dirty="0">
                <a:solidFill>
                  <a:schemeClr val="bg1"/>
                </a:solidFill>
              </a:rPr>
              <a:t>(</a:t>
            </a:r>
            <a:r>
              <a:rPr lang="en-US" sz="1500" dirty="0" err="1">
                <a:solidFill>
                  <a:schemeClr val="bg1"/>
                </a:solidFill>
              </a:rPr>
              <a:t>bcaabacktowork</a:t>
            </a:r>
            <a:r>
              <a:rPr lang="en-US" sz="1500" dirty="0">
                <a:solidFill>
                  <a:schemeClr val="bg1"/>
                </a:solidFill>
              </a:rPr>
              <a:t> v. </a:t>
            </a:r>
            <a:r>
              <a:rPr lang="en-US" sz="1500" dirty="0" err="1">
                <a:solidFill>
                  <a:schemeClr val="bg1"/>
                </a:solidFill>
              </a:rPr>
              <a:t>bcaa</a:t>
            </a:r>
            <a:r>
              <a:rPr lang="en-US" sz="1500" dirty="0">
                <a:solidFill>
                  <a:schemeClr val="bg1"/>
                </a:solidFill>
              </a:rPr>
              <a:t>) is </a:t>
            </a:r>
            <a:r>
              <a:rPr lang="en-US" sz="1500" dirty="0">
                <a:solidFill>
                  <a:srgbClr val="FFFF00"/>
                </a:solidFill>
              </a:rPr>
              <a:t>not as significant</a:t>
            </a:r>
            <a:r>
              <a:rPr lang="en-US" sz="1500" dirty="0">
                <a:solidFill>
                  <a:schemeClr val="bg1"/>
                </a:solidFill>
              </a:rPr>
              <a:t>.</a:t>
            </a:r>
            <a:r>
              <a:rPr lang="en-CA" sz="1500" dirty="0">
                <a:solidFill>
                  <a:schemeClr val="bg1"/>
                </a:solidFill>
              </a:rPr>
              <a:t> </a:t>
            </a:r>
            <a:r>
              <a:rPr lang="en-US" sz="1500" dirty="0">
                <a:solidFill>
                  <a:schemeClr val="bg1"/>
                </a:solidFill>
              </a:rPr>
              <a:t>Particularly because there is far less of a likelihood of confusion. </a:t>
            </a:r>
            <a:endParaRPr lang="en-CA" sz="1500" dirty="0">
              <a:solidFill>
                <a:schemeClr val="bg1"/>
              </a:solidFill>
            </a:endParaRPr>
          </a:p>
          <a:p>
            <a:pPr>
              <a:lnSpc>
                <a:spcPct val="120000"/>
              </a:lnSpc>
              <a:defRPr/>
            </a:pPr>
            <a:r>
              <a:rPr lang="en-US" sz="1500" dirty="0">
                <a:solidFill>
                  <a:srgbClr val="FFFF00"/>
                </a:solidFill>
              </a:rPr>
              <a:t>No evidence of actual confusion. Now, this is not a required element, but it’s a factor.</a:t>
            </a:r>
            <a:endParaRPr lang="en-CA" sz="1500" dirty="0">
              <a:solidFill>
                <a:srgbClr val="FFFF00"/>
              </a:solidFill>
            </a:endParaRPr>
          </a:p>
          <a:p>
            <a:pPr marL="0" indent="0">
              <a:lnSpc>
                <a:spcPct val="120000"/>
              </a:lnSpc>
              <a:buFont typeface="Arial" panose="020B0604020202020204" pitchFamily="34" charset="0"/>
              <a:buNone/>
              <a:defRPr/>
            </a:pPr>
            <a:r>
              <a:rPr lang="en-US" sz="1500" b="1" dirty="0">
                <a:solidFill>
                  <a:srgbClr val="FF0000"/>
                </a:solidFill>
              </a:rPr>
              <a:t>Ultimately , passing off w. first website; not 2</a:t>
            </a:r>
            <a:r>
              <a:rPr lang="en-US" sz="1500" b="1" baseline="30000" dirty="0">
                <a:solidFill>
                  <a:srgbClr val="FF0000"/>
                </a:solidFill>
              </a:rPr>
              <a:t>nd</a:t>
            </a:r>
            <a:r>
              <a:rPr lang="en-US" sz="1500" b="1" dirty="0">
                <a:solidFill>
                  <a:srgbClr val="FF0000"/>
                </a:solidFill>
              </a:rPr>
              <a:t> or 3</a:t>
            </a:r>
            <a:r>
              <a:rPr lang="en-US" sz="1500" b="1" baseline="30000" dirty="0">
                <a:solidFill>
                  <a:srgbClr val="FF0000"/>
                </a:solidFill>
              </a:rPr>
              <a:t>rd</a:t>
            </a:r>
            <a:r>
              <a:rPr lang="en-US" sz="1500" b="1" dirty="0">
                <a:solidFill>
                  <a:srgbClr val="FF0000"/>
                </a:solidFill>
              </a:rPr>
              <a:t> website.</a:t>
            </a:r>
            <a:endParaRPr lang="en-CA" sz="1500" b="1" dirty="0">
              <a:solidFill>
                <a:srgbClr val="FF0000"/>
              </a:solidFill>
            </a:endParaRPr>
          </a:p>
        </p:txBody>
      </p:sp>
      <p:sp>
        <p:nvSpPr>
          <p:cNvPr id="264195" name="Slide Number Placeholder 3">
            <a:extLst>
              <a:ext uri="{FF2B5EF4-FFF2-40B4-BE49-F238E27FC236}">
                <a16:creationId xmlns:a16="http://schemas.microsoft.com/office/drawing/2014/main" id="{AC3CCB2A-7B49-EE6A-BD93-35FF92407F8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15E491F-83D8-7E46-BA35-701A4112AEEF}" type="slidenum">
              <a:rPr lang="en-US" altLang="en-US" smtClean="0">
                <a:solidFill>
                  <a:srgbClr val="002040"/>
                </a:solidFill>
              </a:rPr>
              <a:pPr/>
              <a:t>136</a:t>
            </a:fld>
            <a:endParaRPr lang="en-US" altLang="en-US">
              <a:solidFill>
                <a:srgbClr val="002040"/>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5">
            <a:extLst>
              <a:ext uri="{FF2B5EF4-FFF2-40B4-BE49-F238E27FC236}">
                <a16:creationId xmlns:a16="http://schemas.microsoft.com/office/drawing/2014/main" id="{4A608979-35BB-2909-408A-DE914E30356B}"/>
              </a:ext>
            </a:extLst>
          </p:cNvPr>
          <p:cNvSpPr>
            <a:spLocks noGrp="1" noChangeArrowheads="1"/>
          </p:cNvSpPr>
          <p:nvPr>
            <p:ph type="title"/>
          </p:nvPr>
        </p:nvSpPr>
        <p:spPr bwMode="auto">
          <a:xfrm>
            <a:off x="1485900" y="61913"/>
            <a:ext cx="6172200" cy="565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p>
        </p:txBody>
      </p:sp>
      <p:sp>
        <p:nvSpPr>
          <p:cNvPr id="2" name="Content Placeholder 1">
            <a:extLst>
              <a:ext uri="{FF2B5EF4-FFF2-40B4-BE49-F238E27FC236}">
                <a16:creationId xmlns:a16="http://schemas.microsoft.com/office/drawing/2014/main" id="{4C7D3348-9627-BA7A-1E81-2BBC1050C68F}"/>
              </a:ext>
            </a:extLst>
          </p:cNvPr>
          <p:cNvSpPr>
            <a:spLocks noGrp="1"/>
          </p:cNvSpPr>
          <p:nvPr>
            <p:ph idx="1"/>
          </p:nvPr>
        </p:nvSpPr>
        <p:spPr>
          <a:xfrm>
            <a:off x="142875" y="747713"/>
            <a:ext cx="8858250" cy="4333875"/>
          </a:xfrm>
        </p:spPr>
        <p:txBody>
          <a:bodyPr>
            <a:normAutofit fontScale="62500" lnSpcReduction="20000"/>
          </a:bodyPr>
          <a:lstStyle/>
          <a:p>
            <a:pPr marL="42863" indent="0">
              <a:buFont typeface="Arial" panose="020B0604020202020204" pitchFamily="34" charset="0"/>
              <a:buNone/>
              <a:defRPr/>
            </a:pPr>
            <a:r>
              <a:rPr lang="en-US" b="1" i="1" dirty="0">
                <a:solidFill>
                  <a:srgbClr val="00B0F0"/>
                </a:solidFill>
              </a:rPr>
              <a:t>British Columbia Automobile Assn. v. Office and Professional Employees' International Union, Local 378</a:t>
            </a:r>
            <a:r>
              <a:rPr lang="en-US" b="1" dirty="0">
                <a:solidFill>
                  <a:srgbClr val="00B0F0"/>
                </a:solidFill>
              </a:rPr>
              <a:t>, </a:t>
            </a:r>
            <a:r>
              <a:rPr lang="en-US" dirty="0">
                <a:solidFill>
                  <a:srgbClr val="00B0F0"/>
                </a:solidFill>
              </a:rPr>
              <a:t>2001 BCSC 156 (B.C.S.C.)</a:t>
            </a:r>
          </a:p>
          <a:p>
            <a:pPr>
              <a:defRPr/>
            </a:pPr>
            <a:r>
              <a:rPr lang="en-US" dirty="0">
                <a:solidFill>
                  <a:schemeClr val="bg1"/>
                </a:solidFill>
              </a:rPr>
              <a:t>Three more points:</a:t>
            </a:r>
          </a:p>
          <a:p>
            <a:pPr>
              <a:buFont typeface="+mj-lt"/>
              <a:buAutoNum type="arabicPeriod"/>
              <a:defRPr/>
            </a:pPr>
            <a:r>
              <a:rPr lang="en-US" dirty="0">
                <a:solidFill>
                  <a:schemeClr val="bg1"/>
                </a:solidFill>
              </a:rPr>
              <a:t>Note </a:t>
            </a:r>
            <a:r>
              <a:rPr lang="en-US" dirty="0" err="1">
                <a:solidFill>
                  <a:schemeClr val="bg1"/>
                </a:solidFill>
              </a:rPr>
              <a:t>Sigurdson</a:t>
            </a:r>
            <a:r>
              <a:rPr lang="en-US" dirty="0">
                <a:solidFill>
                  <a:schemeClr val="bg1"/>
                </a:solidFill>
              </a:rPr>
              <a:t> J.’s statement that a </a:t>
            </a:r>
            <a:r>
              <a:rPr lang="en-US" dirty="0">
                <a:solidFill>
                  <a:srgbClr val="FFFF00"/>
                </a:solidFill>
              </a:rPr>
              <a:t>reasonable balance has to be struck between the legitimate protection of a party’s intellectual property and a citizen’s or a Union’s Charter right to freedom of expression</a:t>
            </a:r>
            <a:r>
              <a:rPr lang="en-US" dirty="0">
                <a:solidFill>
                  <a:schemeClr val="bg1"/>
                </a:solidFill>
              </a:rPr>
              <a:t>. </a:t>
            </a:r>
            <a:endParaRPr lang="en-CA" dirty="0">
              <a:solidFill>
                <a:schemeClr val="bg1"/>
              </a:solidFill>
            </a:endParaRPr>
          </a:p>
          <a:p>
            <a:pPr>
              <a:buFont typeface="+mj-lt"/>
              <a:buAutoNum type="arabicPeriod"/>
              <a:defRPr/>
            </a:pPr>
            <a:r>
              <a:rPr lang="en-US" dirty="0" err="1">
                <a:solidFill>
                  <a:schemeClr val="bg1"/>
                </a:solidFill>
              </a:rPr>
              <a:t>Sigurdson</a:t>
            </a:r>
            <a:r>
              <a:rPr lang="en-US" dirty="0">
                <a:solidFill>
                  <a:schemeClr val="bg1"/>
                </a:solidFill>
              </a:rPr>
              <a:t> J. notes that the </a:t>
            </a:r>
            <a:r>
              <a:rPr lang="en-US" dirty="0">
                <a:solidFill>
                  <a:srgbClr val="FFFF00"/>
                </a:solidFill>
              </a:rPr>
              <a:t>prominence to be given to a disclaimer must, to some extent, depend on the likelihood of a false impression </a:t>
            </a:r>
            <a:r>
              <a:rPr lang="en-US" dirty="0">
                <a:solidFill>
                  <a:schemeClr val="bg1"/>
                </a:solidFill>
              </a:rPr>
              <a:t>being conveyed to the public if there is no disclaimer. The greater the likelihood the more prominent must be the disclaimer. There will be some situations where no disclaimer will be adequate. </a:t>
            </a:r>
            <a:r>
              <a:rPr lang="en-US" b="1" dirty="0">
                <a:solidFill>
                  <a:schemeClr val="bg1"/>
                </a:solidFill>
              </a:rPr>
              <a:t> </a:t>
            </a:r>
            <a:endParaRPr lang="en-CA" dirty="0">
              <a:solidFill>
                <a:schemeClr val="bg1"/>
              </a:solidFill>
            </a:endParaRPr>
          </a:p>
          <a:p>
            <a:pPr>
              <a:buFont typeface="+mj-lt"/>
              <a:buAutoNum type="arabicPeriod"/>
              <a:defRPr/>
            </a:pPr>
            <a:r>
              <a:rPr lang="en-US" dirty="0">
                <a:solidFill>
                  <a:schemeClr val="bg1"/>
                </a:solidFill>
              </a:rPr>
              <a:t>There was </a:t>
            </a:r>
            <a:r>
              <a:rPr lang="en-US" dirty="0">
                <a:solidFill>
                  <a:srgbClr val="FFFF00"/>
                </a:solidFill>
              </a:rPr>
              <a:t>no evidence of actual confusion</a:t>
            </a:r>
            <a:r>
              <a:rPr lang="en-US" dirty="0">
                <a:solidFill>
                  <a:schemeClr val="bg1"/>
                </a:solidFill>
              </a:rPr>
              <a:t>. Now, this is not a required element, but it’s a factor.</a:t>
            </a:r>
            <a:endParaRPr lang="en-CA" dirty="0">
              <a:solidFill>
                <a:schemeClr val="bg1"/>
              </a:solidFill>
            </a:endParaRPr>
          </a:p>
          <a:p>
            <a:pPr marL="0" indent="0">
              <a:buFont typeface="Arial" panose="020B0604020202020204" pitchFamily="34" charset="0"/>
              <a:buNone/>
              <a:defRPr/>
            </a:pPr>
            <a:r>
              <a:rPr lang="en-US" b="1" dirty="0">
                <a:solidFill>
                  <a:srgbClr val="FF0000"/>
                </a:solidFill>
              </a:rPr>
              <a:t>Ultimately , passing off with respect to the first website</a:t>
            </a:r>
            <a:r>
              <a:rPr lang="en-US" b="1" dirty="0">
                <a:solidFill>
                  <a:srgbClr val="FFFF00"/>
                </a:solidFill>
              </a:rPr>
              <a:t>;</a:t>
            </a:r>
            <a:r>
              <a:rPr lang="en-US" b="1" dirty="0">
                <a:solidFill>
                  <a:srgbClr val="FF0000"/>
                </a:solidFill>
              </a:rPr>
              <a:t> not 2</a:t>
            </a:r>
            <a:r>
              <a:rPr lang="en-US" b="1" baseline="30000" dirty="0">
                <a:solidFill>
                  <a:srgbClr val="FF0000"/>
                </a:solidFill>
              </a:rPr>
              <a:t>nd</a:t>
            </a:r>
            <a:r>
              <a:rPr lang="en-US" b="1" dirty="0">
                <a:solidFill>
                  <a:srgbClr val="FF0000"/>
                </a:solidFill>
              </a:rPr>
              <a:t> or 3</a:t>
            </a:r>
            <a:r>
              <a:rPr lang="en-US" b="1" baseline="30000" dirty="0">
                <a:solidFill>
                  <a:srgbClr val="FF0000"/>
                </a:solidFill>
              </a:rPr>
              <a:t>rd</a:t>
            </a:r>
            <a:r>
              <a:rPr lang="en-US" b="1" dirty="0">
                <a:solidFill>
                  <a:srgbClr val="FF0000"/>
                </a:solidFill>
              </a:rPr>
              <a:t> website</a:t>
            </a:r>
            <a:r>
              <a:rPr lang="en-US" b="1" dirty="0">
                <a:solidFill>
                  <a:srgbClr val="FFFF00"/>
                </a:solidFill>
              </a:rPr>
              <a:t>.</a:t>
            </a:r>
            <a:endParaRPr lang="en-CA" b="1" dirty="0">
              <a:solidFill>
                <a:srgbClr val="FFFF00"/>
              </a:solidFill>
            </a:endParaRPr>
          </a:p>
        </p:txBody>
      </p:sp>
      <p:sp>
        <p:nvSpPr>
          <p:cNvPr id="266243" name="Slide Number Placeholder 3">
            <a:extLst>
              <a:ext uri="{FF2B5EF4-FFF2-40B4-BE49-F238E27FC236}">
                <a16:creationId xmlns:a16="http://schemas.microsoft.com/office/drawing/2014/main" id="{3FF8B605-2DAD-8AE6-AAE8-9DEE3F8E420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871C4E-915B-1B4B-9759-8AE18E66F32D}" type="slidenum">
              <a:rPr lang="en-US" altLang="en-US" smtClean="0">
                <a:solidFill>
                  <a:srgbClr val="002040"/>
                </a:solidFill>
              </a:rPr>
              <a:pPr/>
              <a:t>137</a:t>
            </a:fld>
            <a:endParaRPr lang="en-US" altLang="en-US">
              <a:solidFill>
                <a:srgbClr val="002040"/>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a:extLst>
              <a:ext uri="{FF2B5EF4-FFF2-40B4-BE49-F238E27FC236}">
                <a16:creationId xmlns:a16="http://schemas.microsoft.com/office/drawing/2014/main" id="{E9E83D94-43CD-33F1-8259-253AD0954A9E}"/>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a:solidFill>
                  <a:srgbClr val="FFFF00"/>
                </a:solidFill>
              </a:rPr>
              <a:t>Questions to Contemplate</a:t>
            </a:r>
            <a:r>
              <a:rPr lang="en-US" altLang="en-US" sz="4400">
                <a:solidFill>
                  <a:srgbClr val="FF0000"/>
                </a:solidFill>
              </a:rPr>
              <a:t>?</a:t>
            </a:r>
          </a:p>
        </p:txBody>
      </p:sp>
      <p:sp>
        <p:nvSpPr>
          <p:cNvPr id="3" name="Content Placeholder 2">
            <a:extLst>
              <a:ext uri="{FF2B5EF4-FFF2-40B4-BE49-F238E27FC236}">
                <a16:creationId xmlns:a16="http://schemas.microsoft.com/office/drawing/2014/main" id="{B1931214-540D-4ABB-40A7-7B40FE4368AA}"/>
              </a:ext>
            </a:extLst>
          </p:cNvPr>
          <p:cNvSpPr>
            <a:spLocks noGrp="1"/>
          </p:cNvSpPr>
          <p:nvPr>
            <p:ph sz="quarter" idx="10"/>
          </p:nvPr>
        </p:nvSpPr>
        <p:spPr>
          <a:xfrm>
            <a:off x="569913" y="1177925"/>
            <a:ext cx="8004175" cy="3743325"/>
          </a:xfrm>
        </p:spPr>
        <p:txBody>
          <a:bodyPr/>
          <a:lstStyle/>
          <a:p>
            <a:pPr marL="0" indent="0">
              <a:buFont typeface="Arial" panose="020B0604020202020204" pitchFamily="34" charset="0"/>
              <a:buNone/>
              <a:defRPr/>
            </a:pPr>
            <a:r>
              <a:rPr lang="en-US" sz="3200" b="1" dirty="0">
                <a:solidFill>
                  <a:schemeClr val="bg1"/>
                </a:solidFill>
              </a:rPr>
              <a:t>If protestors can picket or leaflet outside a storefront, </a:t>
            </a:r>
            <a:r>
              <a:rPr lang="en-US" sz="3200" b="1" dirty="0">
                <a:solidFill>
                  <a:srgbClr val="FFFF00"/>
                </a:solidFill>
              </a:rPr>
              <a:t>should they not be allowed to protest an online virtual storefront</a:t>
            </a:r>
            <a:r>
              <a:rPr lang="en-US" sz="3200" b="1" dirty="0">
                <a:solidFill>
                  <a:srgbClr val="FF0000"/>
                </a:solidFill>
              </a:rPr>
              <a:t>?</a:t>
            </a:r>
            <a:r>
              <a:rPr lang="en-US" sz="3200" b="1" dirty="0">
                <a:solidFill>
                  <a:schemeClr val="bg1"/>
                </a:solidFill>
              </a:rPr>
              <a:t> Is there anything wrong with a “</a:t>
            </a:r>
            <a:r>
              <a:rPr lang="en-US" sz="3200" b="1" dirty="0">
                <a:solidFill>
                  <a:srgbClr val="FFFF00"/>
                </a:solidFill>
              </a:rPr>
              <a:t>virtual picket line</a:t>
            </a:r>
            <a:r>
              <a:rPr lang="en-US" sz="3200" b="1" dirty="0">
                <a:solidFill>
                  <a:schemeClr val="bg1"/>
                </a:solidFill>
              </a:rPr>
              <a:t>”</a:t>
            </a:r>
            <a:r>
              <a:rPr lang="en-US" sz="3200" b="1" dirty="0">
                <a:solidFill>
                  <a:srgbClr val="FF0000"/>
                </a:solidFill>
              </a:rPr>
              <a:t>?</a:t>
            </a:r>
            <a:r>
              <a:rPr lang="en-US" sz="3200" b="1" dirty="0">
                <a:solidFill>
                  <a:schemeClr val="bg1"/>
                </a:solidFill>
              </a:rPr>
              <a:t> Are there particular norms that a “virtual picket line” should be obligated to adhere to</a:t>
            </a:r>
            <a:r>
              <a:rPr lang="en-US" sz="3200" b="1" dirty="0">
                <a:solidFill>
                  <a:srgbClr val="FF0000"/>
                </a:solidFill>
              </a:rPr>
              <a:t>? </a:t>
            </a:r>
            <a:endParaRPr lang="en-CA" sz="3200" dirty="0">
              <a:solidFill>
                <a:srgbClr val="FF0000"/>
              </a:solidFill>
            </a:endParaRPr>
          </a:p>
          <a:p>
            <a:pPr>
              <a:defRPr/>
            </a:pP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7D0DC1-2F7B-6C28-4EEB-326AFEE491A7}"/>
              </a:ext>
            </a:extLst>
          </p:cNvPr>
          <p:cNvSpPr>
            <a:spLocks noGrp="1"/>
          </p:cNvSpPr>
          <p:nvPr>
            <p:ph type="title"/>
          </p:nvPr>
        </p:nvSpPr>
        <p:spPr>
          <a:xfrm>
            <a:off x="1485900" y="61913"/>
            <a:ext cx="6172200" cy="361950"/>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CD901838-FCBD-30C2-658C-2C850352ACC0}"/>
              </a:ext>
            </a:extLst>
          </p:cNvPr>
          <p:cNvSpPr>
            <a:spLocks noGrp="1"/>
          </p:cNvSpPr>
          <p:nvPr>
            <p:ph idx="1"/>
          </p:nvPr>
        </p:nvSpPr>
        <p:spPr>
          <a:xfrm>
            <a:off x="215900" y="987425"/>
            <a:ext cx="8712200" cy="4032250"/>
          </a:xfrm>
        </p:spPr>
        <p:txBody>
          <a:bodyPr>
            <a:noAutofit/>
          </a:bodyPr>
          <a:lstStyle/>
          <a:p>
            <a:pPr marL="0" indent="0">
              <a:lnSpc>
                <a:spcPct val="110000"/>
              </a:lnSpc>
              <a:buFont typeface="Arial" panose="020B0604020202020204" pitchFamily="34" charset="0"/>
              <a:buNone/>
              <a:defRPr/>
            </a:pPr>
            <a:r>
              <a:rPr lang="en-US" sz="1500" b="1" i="1" dirty="0">
                <a:solidFill>
                  <a:srgbClr val="00B0F0"/>
                </a:solidFill>
              </a:rPr>
              <a:t>British Columbia Automobile Assn. v. Office and Professional Employees' International Union, Local 378</a:t>
            </a:r>
            <a:r>
              <a:rPr lang="en-US" sz="1500" b="1" dirty="0">
                <a:solidFill>
                  <a:srgbClr val="00B0F0"/>
                </a:solidFill>
              </a:rPr>
              <a:t>, </a:t>
            </a:r>
            <a:r>
              <a:rPr lang="en-US" sz="1500" dirty="0">
                <a:solidFill>
                  <a:srgbClr val="00B0F0"/>
                </a:solidFill>
              </a:rPr>
              <a:t>2001 BCSC 156 (B.C.S.C.)</a:t>
            </a:r>
          </a:p>
          <a:p>
            <a:pPr>
              <a:lnSpc>
                <a:spcPct val="110000"/>
              </a:lnSpc>
              <a:defRPr/>
            </a:pPr>
            <a:r>
              <a:rPr lang="en-US" sz="1500" dirty="0">
                <a:solidFill>
                  <a:schemeClr val="bg1"/>
                </a:solidFill>
              </a:rPr>
              <a:t>The Court, in </a:t>
            </a:r>
            <a:r>
              <a:rPr lang="en-US" sz="1500" i="1" u="sng" dirty="0">
                <a:solidFill>
                  <a:schemeClr val="bg1"/>
                </a:solidFill>
              </a:rPr>
              <a:t>BCAA</a:t>
            </a:r>
            <a:r>
              <a:rPr lang="en-US" sz="1500" dirty="0">
                <a:solidFill>
                  <a:schemeClr val="bg1"/>
                </a:solidFill>
              </a:rPr>
              <a:t>, noted two broad categories of passing off:</a:t>
            </a:r>
            <a:endParaRPr lang="en-CA" sz="1500" dirty="0">
              <a:solidFill>
                <a:schemeClr val="bg1"/>
              </a:solidFill>
            </a:endParaRPr>
          </a:p>
          <a:p>
            <a:pPr marL="300038" lvl="1" indent="0">
              <a:lnSpc>
                <a:spcPct val="110000"/>
              </a:lnSpc>
              <a:buFont typeface="Arial" panose="020B0604020202020204" pitchFamily="34" charset="0"/>
              <a:buNone/>
              <a:defRPr/>
            </a:pPr>
            <a:r>
              <a:rPr lang="en-US" sz="1500" dirty="0">
                <a:solidFill>
                  <a:schemeClr val="bg1"/>
                </a:solidFill>
              </a:rPr>
              <a:t>1) Where competitors are engaged in a </a:t>
            </a:r>
            <a:r>
              <a:rPr lang="en-US" sz="1500" dirty="0">
                <a:solidFill>
                  <a:srgbClr val="FFFF00"/>
                </a:solidFill>
              </a:rPr>
              <a:t>common field of activity</a:t>
            </a:r>
            <a:r>
              <a:rPr lang="en-US" sz="1500" dirty="0">
                <a:solidFill>
                  <a:schemeClr val="bg1"/>
                </a:solidFill>
              </a:rPr>
              <a:t>, and the </a:t>
            </a:r>
            <a:r>
              <a:rPr lang="en-US" sz="1500" dirty="0">
                <a:solidFill>
                  <a:srgbClr val="FFFF00"/>
                </a:solidFill>
              </a:rPr>
              <a:t>Plaintiff has alleged that the Defendant has named, packaged or described its product or business in a manner likely to lead the public to believe the Defendant’s product or business is that of the Plaintiff</a:t>
            </a:r>
            <a:endParaRPr lang="en-CA" sz="1500" dirty="0">
              <a:solidFill>
                <a:srgbClr val="FFFF00"/>
              </a:solidFill>
            </a:endParaRPr>
          </a:p>
          <a:p>
            <a:pPr marL="300038" lvl="1" indent="0">
              <a:lnSpc>
                <a:spcPct val="110000"/>
              </a:lnSpc>
              <a:buFont typeface="Arial" panose="020B0604020202020204" pitchFamily="34" charset="0"/>
              <a:buNone/>
              <a:defRPr/>
            </a:pPr>
            <a:r>
              <a:rPr lang="en-US" sz="1500" dirty="0">
                <a:solidFill>
                  <a:schemeClr val="bg1"/>
                </a:solidFill>
              </a:rPr>
              <a:t>2) Where the Defendant has </a:t>
            </a:r>
            <a:r>
              <a:rPr lang="en-US" sz="1500" dirty="0">
                <a:solidFill>
                  <a:srgbClr val="FFFF00"/>
                </a:solidFill>
              </a:rPr>
              <a:t>promoted his product or business in such a way as to create the false impression that his product or business is in some way approved, authorized or endorsed by the Plaintiff </a:t>
            </a:r>
            <a:r>
              <a:rPr lang="en-US" sz="1500" dirty="0">
                <a:solidFill>
                  <a:schemeClr val="bg1"/>
                </a:solidFill>
              </a:rPr>
              <a:t>or that there is some business connection between the Defendant and the Plaintiff. In this way a Defendant may hope to “cash in” on the goodwill of the Plaintiff</a:t>
            </a:r>
            <a:endParaRPr lang="en-CA" sz="1500" dirty="0">
              <a:solidFill>
                <a:schemeClr val="bg1"/>
              </a:solidFill>
            </a:endParaRPr>
          </a:p>
          <a:p>
            <a:pPr>
              <a:lnSpc>
                <a:spcPct val="110000"/>
              </a:lnSpc>
              <a:defRPr/>
            </a:pPr>
            <a:r>
              <a:rPr lang="en-US" sz="1500" dirty="0">
                <a:solidFill>
                  <a:schemeClr val="bg1"/>
                </a:solidFill>
              </a:rPr>
              <a:t>Accordingly, a large part of the issue comes to revolve around confusion as to source:</a:t>
            </a:r>
            <a:r>
              <a:rPr lang="en-CA" sz="1500" dirty="0">
                <a:solidFill>
                  <a:schemeClr val="bg1"/>
                </a:solidFill>
              </a:rPr>
              <a:t> </a:t>
            </a:r>
            <a:r>
              <a:rPr lang="en-US" sz="1500" dirty="0">
                <a:solidFill>
                  <a:schemeClr val="bg1"/>
                </a:solidFill>
              </a:rPr>
              <a:t>Were customers confused into thinking that the OPEIU site was the BCAA site?</a:t>
            </a:r>
            <a:r>
              <a:rPr lang="en-CA" sz="1500" dirty="0">
                <a:solidFill>
                  <a:schemeClr val="bg1"/>
                </a:solidFill>
              </a:rPr>
              <a:t> Or were </a:t>
            </a:r>
            <a:r>
              <a:rPr lang="en-US" sz="1500" dirty="0">
                <a:solidFill>
                  <a:schemeClr val="bg1"/>
                </a:solidFill>
              </a:rPr>
              <a:t>customers were confused into thinking that the OPEIU site was approved, authorized or endorsed by the Plaintiff – or that there is a business connection between the Defendant and the Plaintiff (which in a sense there was).</a:t>
            </a:r>
            <a:endParaRPr lang="en-CA" sz="1500" dirty="0">
              <a:solidFill>
                <a:schemeClr val="bg1"/>
              </a:solidFill>
            </a:endParaRPr>
          </a:p>
        </p:txBody>
      </p:sp>
      <p:sp>
        <p:nvSpPr>
          <p:cNvPr id="269315" name="Slide Number Placeholder 3">
            <a:extLst>
              <a:ext uri="{FF2B5EF4-FFF2-40B4-BE49-F238E27FC236}">
                <a16:creationId xmlns:a16="http://schemas.microsoft.com/office/drawing/2014/main" id="{C7D009CD-7CC4-02D7-0757-2C090FE55E9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BD6F85D-AC8A-A647-AB73-AC4B5A0C403F}" type="slidenum">
              <a:rPr lang="en-US" altLang="en-US" smtClean="0">
                <a:solidFill>
                  <a:srgbClr val="002040"/>
                </a:solidFill>
              </a:rPr>
              <a:pPr/>
              <a:t>139</a:t>
            </a:fld>
            <a:endParaRPr lang="en-US" altLang="en-US">
              <a:solidFill>
                <a:srgbClr val="00204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5797-78F9-D092-E9C3-AD144087292D}"/>
              </a:ext>
            </a:extLst>
          </p:cNvPr>
          <p:cNvSpPr>
            <a:spLocks noGrp="1"/>
          </p:cNvSpPr>
          <p:nvPr>
            <p:ph type="title"/>
          </p:nvPr>
        </p:nvSpPr>
        <p:spPr>
          <a:xfrm>
            <a:off x="1811338" y="14288"/>
            <a:ext cx="5846762" cy="985837"/>
          </a:xfrm>
        </p:spPr>
        <p:txBody>
          <a:bodyPr>
            <a:noAutofit/>
          </a:bodyPr>
          <a:lstStyle/>
          <a:p>
            <a:pPr>
              <a:defRPr/>
            </a:pPr>
            <a:r>
              <a:rPr lang="en-US" sz="4500" b="1" dirty="0">
                <a:solidFill>
                  <a:srgbClr val="FFFF00"/>
                </a:solidFill>
                <a:latin typeface="+mn-lt"/>
              </a:rPr>
              <a:t>Tips</a:t>
            </a:r>
            <a:r>
              <a:rPr lang="en-US" sz="4500" b="1" dirty="0">
                <a:solidFill>
                  <a:schemeClr val="bg1"/>
                </a:solidFill>
                <a:latin typeface="+mn-lt"/>
              </a:rPr>
              <a:t>:</a:t>
            </a:r>
          </a:p>
        </p:txBody>
      </p:sp>
      <p:sp>
        <p:nvSpPr>
          <p:cNvPr id="75778" name="Content Placeholder 2">
            <a:extLst>
              <a:ext uri="{FF2B5EF4-FFF2-40B4-BE49-F238E27FC236}">
                <a16:creationId xmlns:a16="http://schemas.microsoft.com/office/drawing/2014/main" id="{6910D35D-6C89-AA07-3F98-7FC3D27FA1F3}"/>
              </a:ext>
            </a:extLst>
          </p:cNvPr>
          <p:cNvSpPr>
            <a:spLocks noGrp="1" noChangeArrowheads="1"/>
          </p:cNvSpPr>
          <p:nvPr>
            <p:ph sz="quarter" idx="10"/>
          </p:nvPr>
        </p:nvSpPr>
        <p:spPr bwMode="auto">
          <a:xfrm>
            <a:off x="1485900" y="1285875"/>
            <a:ext cx="6515100" cy="3152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4500">
                <a:solidFill>
                  <a:schemeClr val="bg1"/>
                </a:solidFill>
              </a:rPr>
              <a:t>Don’t feel your posts have to be perfect. </a:t>
            </a:r>
            <a:r>
              <a:rPr lang="en-US" altLang="en-US" sz="4500">
                <a:solidFill>
                  <a:srgbClr val="FFFF00"/>
                </a:solidFill>
              </a:rPr>
              <a:t>Engaging and engaging others is the key</a:t>
            </a:r>
            <a:r>
              <a:rPr lang="en-US" altLang="en-US" sz="4500">
                <a:solidFill>
                  <a:schemeClr val="bg1"/>
                </a:solidFill>
              </a:rPr>
              <a:t>.</a:t>
            </a:r>
          </a:p>
          <a:p>
            <a:pPr marL="0" indent="0">
              <a:buFont typeface="Arial" panose="020B0604020202020204" pitchFamily="34" charset="0"/>
              <a:buNone/>
            </a:pPr>
            <a:endParaRPr lang="en-US" altLang="en-US" sz="3600">
              <a:solidFill>
                <a:schemeClr val="bg1"/>
              </a:solidFill>
            </a:endParaRPr>
          </a:p>
        </p:txBody>
      </p:sp>
    </p:spTree>
    <p:extLst>
      <p:ext uri="{BB962C8B-B14F-4D97-AF65-F5344CB8AC3E}">
        <p14:creationId xmlns:p14="http://schemas.microsoft.com/office/powerpoint/2010/main" val="165915885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EA2D19-97D5-8BDF-138B-C367836865BB}"/>
              </a:ext>
            </a:extLst>
          </p:cNvPr>
          <p:cNvSpPr>
            <a:spLocks noGrp="1"/>
          </p:cNvSpPr>
          <p:nvPr>
            <p:ph type="title"/>
          </p:nvPr>
        </p:nvSpPr>
        <p:spPr>
          <a:xfrm>
            <a:off x="215900" y="123825"/>
            <a:ext cx="8712200" cy="854075"/>
          </a:xfrm>
        </p:spPr>
        <p:txBody>
          <a:bodyPr>
            <a:normAutofit fontScale="90000"/>
          </a:bodyPr>
          <a:lstStyle/>
          <a:p>
            <a:pPr>
              <a:defRPr/>
            </a:pPr>
            <a:r>
              <a:rPr lang="en-US" sz="4000" b="1" dirty="0">
                <a:solidFill>
                  <a:srgbClr val="FFFF00"/>
                </a:solidFill>
              </a:rPr>
              <a:t>Passing off</a:t>
            </a:r>
            <a:r>
              <a:rPr lang="en-US" sz="4000" b="1" dirty="0">
                <a:solidFill>
                  <a:srgbClr val="FF0000"/>
                </a:solidFill>
              </a:rPr>
              <a:t>:</a:t>
            </a:r>
            <a:r>
              <a:rPr lang="en-US" sz="4000" b="1" dirty="0">
                <a:solidFill>
                  <a:srgbClr val="FFFF00"/>
                </a:solidFill>
              </a:rPr>
              <a:t> </a:t>
            </a:r>
            <a:r>
              <a:rPr lang="en-US" sz="4000" dirty="0">
                <a:solidFill>
                  <a:schemeClr val="bg1"/>
                </a:solidFill>
              </a:rPr>
              <a:t>Initial Interest Confusion </a:t>
            </a:r>
            <a:r>
              <a:rPr lang="en-US" sz="4000" dirty="0">
                <a:solidFill>
                  <a:srgbClr val="FF0000"/>
                </a:solidFill>
              </a:rPr>
              <a:t>1</a:t>
            </a:r>
          </a:p>
        </p:txBody>
      </p:sp>
      <p:sp>
        <p:nvSpPr>
          <p:cNvPr id="2" name="Content Placeholder 1">
            <a:extLst>
              <a:ext uri="{FF2B5EF4-FFF2-40B4-BE49-F238E27FC236}">
                <a16:creationId xmlns:a16="http://schemas.microsoft.com/office/drawing/2014/main" id="{C59F760C-9B4F-FEEF-B08E-75CA18603E61}"/>
              </a:ext>
            </a:extLst>
          </p:cNvPr>
          <p:cNvSpPr>
            <a:spLocks noGrp="1"/>
          </p:cNvSpPr>
          <p:nvPr>
            <p:ph idx="1"/>
          </p:nvPr>
        </p:nvSpPr>
        <p:spPr>
          <a:xfrm>
            <a:off x="269875" y="1058863"/>
            <a:ext cx="8604250" cy="4022725"/>
          </a:xfrm>
        </p:spPr>
        <p:txBody>
          <a:bodyPr>
            <a:noAutofit/>
          </a:bodyPr>
          <a:lstStyle/>
          <a:p>
            <a:pPr marL="0" indent="0">
              <a:buFont typeface="Arial" panose="020B0604020202020204" pitchFamily="34" charset="0"/>
              <a:buNone/>
              <a:defRPr/>
            </a:pPr>
            <a:r>
              <a:rPr lang="en-US" sz="1350" b="1" i="1" dirty="0">
                <a:solidFill>
                  <a:srgbClr val="00B0F0"/>
                </a:solidFill>
              </a:rPr>
              <a:t>British Columbia Automobile Assn. v. Office and Professional Employees' International Union, Local 378</a:t>
            </a:r>
            <a:r>
              <a:rPr lang="en-US" sz="1350" b="1" dirty="0">
                <a:solidFill>
                  <a:srgbClr val="00B0F0"/>
                </a:solidFill>
              </a:rPr>
              <a:t>, </a:t>
            </a:r>
            <a:r>
              <a:rPr lang="en-US" sz="1350" dirty="0">
                <a:solidFill>
                  <a:srgbClr val="00B0F0"/>
                </a:solidFill>
              </a:rPr>
              <a:t>2001 BCSC 156 (B.C.S.C.)</a:t>
            </a:r>
          </a:p>
          <a:p>
            <a:pPr>
              <a:defRPr/>
            </a:pPr>
            <a:r>
              <a:rPr lang="en-US" sz="1350" dirty="0">
                <a:solidFill>
                  <a:schemeClr val="bg1"/>
                </a:solidFill>
              </a:rPr>
              <a:t>The Court in </a:t>
            </a:r>
            <a:r>
              <a:rPr lang="en-US" sz="1350" i="1" dirty="0">
                <a:solidFill>
                  <a:srgbClr val="00B0F0"/>
                </a:solidFill>
              </a:rPr>
              <a:t>BCAA</a:t>
            </a:r>
            <a:r>
              <a:rPr lang="en-US" sz="1350" dirty="0">
                <a:solidFill>
                  <a:srgbClr val="00B0F0"/>
                </a:solidFill>
              </a:rPr>
              <a:t> </a:t>
            </a:r>
            <a:r>
              <a:rPr lang="en-US" sz="1350" dirty="0">
                <a:solidFill>
                  <a:schemeClr val="bg1"/>
                </a:solidFill>
              </a:rPr>
              <a:t>also brought up another type of confusion known “</a:t>
            </a:r>
            <a:r>
              <a:rPr lang="en-US" sz="1350" dirty="0">
                <a:solidFill>
                  <a:srgbClr val="FFFF00"/>
                </a:solidFill>
              </a:rPr>
              <a:t>initial interest confusion</a:t>
            </a:r>
            <a:r>
              <a:rPr lang="en-US" sz="1350" dirty="0">
                <a:solidFill>
                  <a:schemeClr val="bg1"/>
                </a:solidFill>
              </a:rPr>
              <a:t>” which is a somewhat controversial issue in passing off and TM law. </a:t>
            </a:r>
            <a:endParaRPr lang="en-CA" sz="1350" dirty="0"/>
          </a:p>
          <a:p>
            <a:pPr>
              <a:defRPr/>
            </a:pPr>
            <a:r>
              <a:rPr lang="en-US" sz="1350" dirty="0">
                <a:solidFill>
                  <a:schemeClr val="bg1"/>
                </a:solidFill>
              </a:rPr>
              <a:t>The “</a:t>
            </a:r>
            <a:r>
              <a:rPr lang="en-US" sz="1350" dirty="0">
                <a:solidFill>
                  <a:srgbClr val="FFFF00"/>
                </a:solidFill>
              </a:rPr>
              <a:t>initial interest confusion</a:t>
            </a:r>
            <a:r>
              <a:rPr lang="en-US" sz="1350" dirty="0">
                <a:solidFill>
                  <a:schemeClr val="bg1"/>
                </a:solidFill>
              </a:rPr>
              <a:t>” doctrine has received limited attention from Canadian courts, but a lot more attention in the U.S.</a:t>
            </a:r>
            <a:endParaRPr lang="en-CA" sz="1350" dirty="0">
              <a:solidFill>
                <a:schemeClr val="bg1"/>
              </a:solidFill>
            </a:endParaRPr>
          </a:p>
          <a:p>
            <a:pPr>
              <a:defRPr/>
            </a:pPr>
            <a:r>
              <a:rPr lang="en-US" sz="1350" dirty="0">
                <a:solidFill>
                  <a:srgbClr val="FFFF00"/>
                </a:solidFill>
              </a:rPr>
              <a:t>Initial interest confusion refers to the use of another's trade-mark in a manner calculated to capture </a:t>
            </a:r>
            <a:r>
              <a:rPr lang="en-US" sz="1350" dirty="0">
                <a:solidFill>
                  <a:srgbClr val="FF0000"/>
                </a:solidFill>
              </a:rPr>
              <a:t>initial consumer attention even though no actual sale is completed as a result of the confusion </a:t>
            </a:r>
            <a:r>
              <a:rPr lang="en-US" sz="1350" dirty="0">
                <a:solidFill>
                  <a:schemeClr val="bg1"/>
                </a:solidFill>
              </a:rPr>
              <a:t>(</a:t>
            </a:r>
            <a:r>
              <a:rPr lang="en-US" sz="1350" i="1" dirty="0">
                <a:solidFill>
                  <a:schemeClr val="bg1"/>
                </a:solidFill>
              </a:rPr>
              <a:t>Brookfield Communications Inc. v. West Coast Entertainment Corp.</a:t>
            </a:r>
            <a:r>
              <a:rPr lang="en-US" sz="1350" dirty="0">
                <a:solidFill>
                  <a:schemeClr val="bg1"/>
                </a:solidFill>
              </a:rPr>
              <a:t>, 174 F.3d 1036 (9th Cir. 1999). </a:t>
            </a:r>
            <a:endParaRPr lang="en-CA" sz="1350" dirty="0">
              <a:solidFill>
                <a:schemeClr val="bg1"/>
              </a:solidFill>
            </a:endParaRPr>
          </a:p>
          <a:p>
            <a:pPr>
              <a:defRPr/>
            </a:pPr>
            <a:r>
              <a:rPr lang="en-US" sz="1350" dirty="0">
                <a:solidFill>
                  <a:schemeClr val="bg1"/>
                </a:solidFill>
              </a:rPr>
              <a:t>This test of confusion carries with it a lower threshold than the traditional test of confusion in passing off (confusion as to source - your product is their product); confusion as to association, endorsement, approval. </a:t>
            </a:r>
            <a:endParaRPr lang="en-CA" sz="1350" dirty="0">
              <a:solidFill>
                <a:schemeClr val="bg1"/>
              </a:solidFill>
            </a:endParaRPr>
          </a:p>
          <a:p>
            <a:pPr>
              <a:defRPr/>
            </a:pPr>
            <a:r>
              <a:rPr lang="en-US" sz="1350" dirty="0">
                <a:solidFill>
                  <a:srgbClr val="FFFF00"/>
                </a:solidFill>
              </a:rPr>
              <a:t>Initial interest confusion simply considers whether the defendant's use of the plaintiff's mark evoked "initial interest” in a potential customer</a:t>
            </a:r>
            <a:r>
              <a:rPr lang="en-US" sz="1350" dirty="0">
                <a:solidFill>
                  <a:schemeClr val="bg1"/>
                </a:solidFill>
              </a:rPr>
              <a:t>, even if it did not result in a sale.</a:t>
            </a:r>
            <a:endParaRPr lang="en-CA" sz="1350" dirty="0">
              <a:solidFill>
                <a:schemeClr val="bg1"/>
              </a:solidFill>
            </a:endParaRPr>
          </a:p>
          <a:p>
            <a:pPr>
              <a:defRPr/>
            </a:pPr>
            <a:r>
              <a:rPr lang="en-US" sz="1350" dirty="0">
                <a:solidFill>
                  <a:srgbClr val="FF0000"/>
                </a:solidFill>
              </a:rPr>
              <a:t>A bit vague and amorphous</a:t>
            </a:r>
            <a:r>
              <a:rPr lang="en-US" sz="1350" dirty="0">
                <a:solidFill>
                  <a:schemeClr val="bg1"/>
                </a:solidFill>
              </a:rPr>
              <a:t>. So vague that it potentially serves as a potent weapon for keeping legitimate competitors out of the market. </a:t>
            </a:r>
            <a:endParaRPr lang="en-CA" sz="1350" dirty="0">
              <a:solidFill>
                <a:schemeClr val="bg1"/>
              </a:solidFill>
            </a:endParaRPr>
          </a:p>
          <a:p>
            <a:pPr>
              <a:lnSpc>
                <a:spcPct val="110000"/>
              </a:lnSpc>
              <a:defRPr/>
            </a:pPr>
            <a:endParaRPr lang="en-CA" sz="1200" dirty="0">
              <a:solidFill>
                <a:schemeClr val="bg1"/>
              </a:solidFill>
            </a:endParaRPr>
          </a:p>
        </p:txBody>
      </p:sp>
      <p:sp>
        <p:nvSpPr>
          <p:cNvPr id="271363" name="Slide Number Placeholder 3">
            <a:extLst>
              <a:ext uri="{FF2B5EF4-FFF2-40B4-BE49-F238E27FC236}">
                <a16:creationId xmlns:a16="http://schemas.microsoft.com/office/drawing/2014/main" id="{6AB10945-7C5E-3B5A-2D84-192A48B08C3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AA08B02-D544-7E45-87AE-CC78517BFC4A}" type="slidenum">
              <a:rPr lang="en-US" altLang="en-US" smtClean="0">
                <a:solidFill>
                  <a:srgbClr val="002040"/>
                </a:solidFill>
              </a:rPr>
              <a:pPr/>
              <a:t>140</a:t>
            </a:fld>
            <a:endParaRPr lang="en-US" altLang="en-US">
              <a:solidFill>
                <a:srgbClr val="002040"/>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5">
            <a:extLst>
              <a:ext uri="{FF2B5EF4-FFF2-40B4-BE49-F238E27FC236}">
                <a16:creationId xmlns:a16="http://schemas.microsoft.com/office/drawing/2014/main" id="{010D6D42-36CC-032C-D89B-A692EEAF6FB3}"/>
              </a:ext>
            </a:extLst>
          </p:cNvPr>
          <p:cNvSpPr>
            <a:spLocks noGrp="1" noChangeArrowheads="1"/>
          </p:cNvSpPr>
          <p:nvPr>
            <p:ph type="title"/>
          </p:nvPr>
        </p:nvSpPr>
        <p:spPr bwMode="auto">
          <a:xfrm>
            <a:off x="179388" y="61913"/>
            <a:ext cx="8353425" cy="781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r>
              <a:rPr lang="en-US" altLang="en-US" sz="3600" b="1">
                <a:solidFill>
                  <a:srgbClr val="FF0000"/>
                </a:solidFill>
              </a:rPr>
              <a:t>:</a:t>
            </a:r>
            <a:r>
              <a:rPr lang="en-US" altLang="en-US" sz="3600" b="1">
                <a:solidFill>
                  <a:srgbClr val="FFFF00"/>
                </a:solidFill>
              </a:rPr>
              <a:t> </a:t>
            </a:r>
            <a:r>
              <a:rPr lang="en-US" altLang="en-US" sz="3600">
                <a:solidFill>
                  <a:schemeClr val="bg1"/>
                </a:solidFill>
              </a:rPr>
              <a:t>Initial Interest Confusion </a:t>
            </a:r>
            <a:r>
              <a:rPr lang="en-US" altLang="en-US" sz="3600">
                <a:solidFill>
                  <a:srgbClr val="FF0000"/>
                </a:solidFill>
              </a:rPr>
              <a:t>2</a:t>
            </a:r>
            <a:endParaRPr lang="en-US" altLang="en-US" sz="3600" b="1">
              <a:solidFill>
                <a:srgbClr val="FF0000"/>
              </a:solidFill>
            </a:endParaRPr>
          </a:p>
        </p:txBody>
      </p:sp>
      <p:sp>
        <p:nvSpPr>
          <p:cNvPr id="2" name="Content Placeholder 1">
            <a:extLst>
              <a:ext uri="{FF2B5EF4-FFF2-40B4-BE49-F238E27FC236}">
                <a16:creationId xmlns:a16="http://schemas.microsoft.com/office/drawing/2014/main" id="{D361C8C7-20BC-55BE-1904-71EC65CAC3A6}"/>
              </a:ext>
            </a:extLst>
          </p:cNvPr>
          <p:cNvSpPr>
            <a:spLocks noGrp="1"/>
          </p:cNvSpPr>
          <p:nvPr>
            <p:ph idx="1"/>
          </p:nvPr>
        </p:nvSpPr>
        <p:spPr>
          <a:xfrm>
            <a:off x="107950" y="849313"/>
            <a:ext cx="8928100" cy="4170362"/>
          </a:xfrm>
        </p:spPr>
        <p:txBody>
          <a:bodyPr>
            <a:noAutofit/>
          </a:bodyPr>
          <a:lstStyle/>
          <a:p>
            <a:pPr marL="0" indent="0">
              <a:buFont typeface="Arial" panose="020B0604020202020204" pitchFamily="34" charset="0"/>
              <a:buNone/>
              <a:defRPr/>
            </a:pPr>
            <a:r>
              <a:rPr lang="en-US" sz="1800" b="1" i="1" dirty="0">
                <a:solidFill>
                  <a:srgbClr val="00B0F0"/>
                </a:solidFill>
              </a:rPr>
              <a:t>British Columbia Automobile Assn. v. Office and Professional Employees' International Union, Local 378</a:t>
            </a:r>
            <a:r>
              <a:rPr lang="en-US" sz="1800" b="1" dirty="0">
                <a:solidFill>
                  <a:srgbClr val="00B0F0"/>
                </a:solidFill>
              </a:rPr>
              <a:t>, </a:t>
            </a:r>
            <a:r>
              <a:rPr lang="en-US" sz="1800" dirty="0">
                <a:solidFill>
                  <a:srgbClr val="00B0F0"/>
                </a:solidFill>
              </a:rPr>
              <a:t>2001 BCSC 156 (B.C.S.C.)</a:t>
            </a:r>
          </a:p>
          <a:p>
            <a:pPr>
              <a:defRPr/>
            </a:pPr>
            <a:r>
              <a:rPr lang="en-US" sz="1800" dirty="0">
                <a:solidFill>
                  <a:schemeClr val="bg1"/>
                </a:solidFill>
              </a:rPr>
              <a:t>The </a:t>
            </a:r>
            <a:r>
              <a:rPr lang="en-US" sz="1800" dirty="0">
                <a:solidFill>
                  <a:srgbClr val="FFFF00"/>
                </a:solidFill>
              </a:rPr>
              <a:t>“</a:t>
            </a:r>
            <a:r>
              <a:rPr lang="en-US" sz="1800" dirty="0">
                <a:solidFill>
                  <a:srgbClr val="FF0000"/>
                </a:solidFill>
              </a:rPr>
              <a:t>initial confusion</a:t>
            </a:r>
            <a:r>
              <a:rPr lang="en-US" sz="1800" dirty="0">
                <a:solidFill>
                  <a:srgbClr val="FFFF00"/>
                </a:solidFill>
              </a:rPr>
              <a:t>”</a:t>
            </a:r>
            <a:r>
              <a:rPr lang="en-US" sz="1800" dirty="0">
                <a:solidFill>
                  <a:schemeClr val="bg1"/>
                </a:solidFill>
              </a:rPr>
              <a:t> </a:t>
            </a:r>
            <a:r>
              <a:rPr lang="en-US" sz="1800" dirty="0">
                <a:solidFill>
                  <a:srgbClr val="FF0000"/>
                </a:solidFill>
              </a:rPr>
              <a:t>doctrine</a:t>
            </a:r>
            <a:r>
              <a:rPr lang="en-US" sz="1800" dirty="0">
                <a:solidFill>
                  <a:schemeClr val="bg1"/>
                </a:solidFill>
              </a:rPr>
              <a:t> was expressly adopted in </a:t>
            </a:r>
            <a:r>
              <a:rPr lang="en-US" sz="1800" i="1" dirty="0">
                <a:solidFill>
                  <a:srgbClr val="00B0F0"/>
                </a:solidFill>
              </a:rPr>
              <a:t>Brookfield</a:t>
            </a:r>
            <a:r>
              <a:rPr lang="en-US" sz="1800" i="1" u="sng" dirty="0">
                <a:solidFill>
                  <a:schemeClr val="bg1"/>
                </a:solidFill>
              </a:rPr>
              <a:t> </a:t>
            </a:r>
            <a:r>
              <a:rPr lang="en-US" sz="1800" i="1" dirty="0">
                <a:solidFill>
                  <a:srgbClr val="00B0F0"/>
                </a:solidFill>
              </a:rPr>
              <a:t>Communications Inc v. West Coast Entertainment Corp </a:t>
            </a:r>
            <a:r>
              <a:rPr lang="en-US" sz="1800" dirty="0">
                <a:solidFill>
                  <a:srgbClr val="00B0F0"/>
                </a:solidFill>
              </a:rPr>
              <a:t>(9th Cir. 1999) 174 F.3d 1036, 1061-66. </a:t>
            </a:r>
          </a:p>
          <a:p>
            <a:pPr>
              <a:defRPr/>
            </a:pPr>
            <a:r>
              <a:rPr lang="en-US" sz="1800" dirty="0">
                <a:solidFill>
                  <a:schemeClr val="bg1"/>
                </a:solidFill>
              </a:rPr>
              <a:t>Case mentioned in </a:t>
            </a:r>
            <a:r>
              <a:rPr lang="en-US" sz="1800" i="1" dirty="0">
                <a:solidFill>
                  <a:srgbClr val="00B0F0"/>
                </a:solidFill>
              </a:rPr>
              <a:t>BCAA v. OPEIU</a:t>
            </a:r>
            <a:r>
              <a:rPr lang="en-US" sz="1800" dirty="0">
                <a:solidFill>
                  <a:schemeClr val="bg1"/>
                </a:solidFill>
              </a:rPr>
              <a:t>. </a:t>
            </a:r>
          </a:p>
          <a:p>
            <a:pPr>
              <a:defRPr/>
            </a:pPr>
            <a:r>
              <a:rPr lang="en-US" sz="1800" dirty="0">
                <a:solidFill>
                  <a:schemeClr val="bg1"/>
                </a:solidFill>
              </a:rPr>
              <a:t>In </a:t>
            </a:r>
            <a:r>
              <a:rPr lang="en-US" sz="1800" i="1" dirty="0">
                <a:solidFill>
                  <a:schemeClr val="bg1"/>
                </a:solidFill>
              </a:rPr>
              <a:t>Brookfield</a:t>
            </a:r>
            <a:r>
              <a:rPr lang="en-US" sz="1800" dirty="0">
                <a:solidFill>
                  <a:schemeClr val="bg1"/>
                </a:solidFill>
              </a:rPr>
              <a:t>, two online retailers with tangentially related products went to battle over the defendant's use of plaintiff's trademark in defendant's internet website "metatags." (Metatags being computerized code words that play some role in attracting internet search engines to a website.) </a:t>
            </a:r>
          </a:p>
          <a:p>
            <a:pPr>
              <a:defRPr/>
            </a:pPr>
            <a:r>
              <a:rPr lang="en-US" sz="1800" dirty="0">
                <a:solidFill>
                  <a:schemeClr val="bg1"/>
                </a:solidFill>
              </a:rPr>
              <a:t>Rather than applying a traditional analysis, </a:t>
            </a:r>
            <a:r>
              <a:rPr lang="en-US" sz="1800" dirty="0">
                <a:solidFill>
                  <a:srgbClr val="FFFF00"/>
                </a:solidFill>
              </a:rPr>
              <a:t>the court applied the Initial Interest Confusion Doctrine</a:t>
            </a:r>
            <a:r>
              <a:rPr lang="en-US" sz="1800" dirty="0">
                <a:solidFill>
                  <a:schemeClr val="bg1"/>
                </a:solidFill>
              </a:rPr>
              <a:t>, finding that the use of plaintiff's mark could result in the improper initial interest in defendant's site, and therefore trademark infringement. In so doing the Court used the following analogy</a:t>
            </a:r>
            <a:r>
              <a:rPr lang="en-US" sz="1800" dirty="0">
                <a:solidFill>
                  <a:srgbClr val="FF0000"/>
                </a:solidFill>
              </a:rPr>
              <a:t>…</a:t>
            </a:r>
            <a:endParaRPr lang="en-CA" sz="1800" dirty="0">
              <a:solidFill>
                <a:srgbClr val="FF0000"/>
              </a:solidFill>
            </a:endParaRPr>
          </a:p>
        </p:txBody>
      </p:sp>
      <p:sp>
        <p:nvSpPr>
          <p:cNvPr id="273411" name="Slide Number Placeholder 3">
            <a:extLst>
              <a:ext uri="{FF2B5EF4-FFF2-40B4-BE49-F238E27FC236}">
                <a16:creationId xmlns:a16="http://schemas.microsoft.com/office/drawing/2014/main" id="{A583F79B-6C23-460F-FA0E-691FF20CCAA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BDE2017-4E38-1A49-8EE9-AB539316E90C}" type="slidenum">
              <a:rPr lang="en-US" altLang="en-US" smtClean="0">
                <a:solidFill>
                  <a:srgbClr val="002040"/>
                </a:solidFill>
              </a:rPr>
              <a:pPr/>
              <a:t>141</a:t>
            </a:fld>
            <a:endParaRPr lang="en-US" altLang="en-US">
              <a:solidFill>
                <a:srgbClr val="002040"/>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Content Placeholder 2">
            <a:extLst>
              <a:ext uri="{FF2B5EF4-FFF2-40B4-BE49-F238E27FC236}">
                <a16:creationId xmlns:a16="http://schemas.microsoft.com/office/drawing/2014/main" id="{AEDEDD40-820C-8407-62CC-06F8ED9BCF68}"/>
              </a:ext>
            </a:extLst>
          </p:cNvPr>
          <p:cNvSpPr>
            <a:spLocks noGrp="1" noChangeArrowheads="1"/>
          </p:cNvSpPr>
          <p:nvPr>
            <p:ph sz="quarter" idx="10"/>
          </p:nvPr>
        </p:nvSpPr>
        <p:spPr bwMode="auto">
          <a:xfrm>
            <a:off x="250825" y="207963"/>
            <a:ext cx="8642350" cy="4727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000" i="1">
                <a:solidFill>
                  <a:srgbClr val="FFFF00"/>
                </a:solidFill>
              </a:rPr>
              <a:t>“</a:t>
            </a:r>
            <a:r>
              <a:rPr lang="en-CA" altLang="en-US" sz="2000" i="1">
                <a:solidFill>
                  <a:schemeClr val="bg1"/>
                </a:solidFill>
              </a:rPr>
              <a:t>Using another's trademark in one's metatags is much like posting a sign with another's trademark in front of one's store. Suppose West Coast's competitor (let's call it "Blockbuster") puts up a billboard on a highway reading--"West Coast Video: 2 miles ahead at Exit 7"--where West Coast is really located at Exit 8 but Blockbuster is located at Exit 7. Customers looking for West Coast's store will pull off at Exit 7 and drive around looking for it. </a:t>
            </a:r>
            <a:r>
              <a:rPr lang="en-CA" altLang="en-US" sz="2000" i="1">
                <a:solidFill>
                  <a:srgbClr val="FFFF00"/>
                </a:solidFill>
              </a:rPr>
              <a:t>Unable to locate West Coast, but seeing the Blockbuster store right by the highway entrance, they may simply rent there</a:t>
            </a:r>
            <a:r>
              <a:rPr lang="en-CA" altLang="en-US" sz="2000" i="1">
                <a:solidFill>
                  <a:schemeClr val="bg1"/>
                </a:solidFill>
              </a:rPr>
              <a:t>. Even consumers who prefer West Coast may find it not worth the trouble to continue searching for West Coast since there is a Blockbuster right there. Customers are not confused in the narrow sense: they are fully aware that they are purchasing from Blockbuster and they have no reason to believe that Blockbuster is related to, or in any way sponsored by, West Coast. Nevertheless, </a:t>
            </a:r>
            <a:r>
              <a:rPr lang="en-CA" altLang="en-US" sz="2000" i="1">
                <a:solidFill>
                  <a:srgbClr val="FFFF00"/>
                </a:solidFill>
              </a:rPr>
              <a:t>the fact that there is only initial consumer confusion does not alter the fact that Blockbuster would be misappropriating West Coast's acquired goodwil</a:t>
            </a:r>
            <a:r>
              <a:rPr lang="en-CA" altLang="en-US" sz="2000" i="1">
                <a:solidFill>
                  <a:schemeClr val="bg1"/>
                </a:solidFill>
              </a:rPr>
              <a:t>l.</a:t>
            </a:r>
            <a:r>
              <a:rPr lang="en-CA" altLang="en-US" sz="2000" i="1">
                <a:solidFill>
                  <a:srgbClr val="FFFF00"/>
                </a:solidFill>
              </a:rPr>
              <a:t>”</a:t>
            </a:r>
            <a:endParaRPr lang="en-US" altLang="en-US" sz="2000" i="1">
              <a:solidFill>
                <a:srgbClr val="FFFF00"/>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itle 5">
            <a:extLst>
              <a:ext uri="{FF2B5EF4-FFF2-40B4-BE49-F238E27FC236}">
                <a16:creationId xmlns:a16="http://schemas.microsoft.com/office/drawing/2014/main" id="{FD097C12-5937-5C79-0697-2750AA59AC3A}"/>
              </a:ext>
            </a:extLst>
          </p:cNvPr>
          <p:cNvSpPr>
            <a:spLocks noGrp="1" noChangeArrowheads="1"/>
          </p:cNvSpPr>
          <p:nvPr>
            <p:ph type="title"/>
          </p:nvPr>
        </p:nvSpPr>
        <p:spPr bwMode="auto">
          <a:xfrm>
            <a:off x="215900" y="123825"/>
            <a:ext cx="8712200" cy="85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r>
              <a:rPr lang="en-US" altLang="en-US" sz="3600" b="1">
                <a:solidFill>
                  <a:srgbClr val="FF0000"/>
                </a:solidFill>
              </a:rPr>
              <a:t>:</a:t>
            </a:r>
            <a:r>
              <a:rPr lang="en-US" altLang="en-US" sz="3600" b="1">
                <a:solidFill>
                  <a:srgbClr val="FFFF00"/>
                </a:solidFill>
              </a:rPr>
              <a:t> </a:t>
            </a:r>
            <a:r>
              <a:rPr lang="en-US" altLang="en-US" sz="3600">
                <a:solidFill>
                  <a:schemeClr val="bg1"/>
                </a:solidFill>
              </a:rPr>
              <a:t>Initial Interest Confusion </a:t>
            </a:r>
            <a:r>
              <a:rPr lang="en-US" altLang="en-US" sz="3600">
                <a:solidFill>
                  <a:srgbClr val="FF0000"/>
                </a:solidFill>
              </a:rPr>
              <a:t>3</a:t>
            </a:r>
            <a:endParaRPr lang="en-US" altLang="en-US" sz="3600" b="1">
              <a:solidFill>
                <a:srgbClr val="FF0000"/>
              </a:solidFill>
            </a:endParaRPr>
          </a:p>
        </p:txBody>
      </p:sp>
      <p:sp>
        <p:nvSpPr>
          <p:cNvPr id="2" name="Content Placeholder 1">
            <a:extLst>
              <a:ext uri="{FF2B5EF4-FFF2-40B4-BE49-F238E27FC236}">
                <a16:creationId xmlns:a16="http://schemas.microsoft.com/office/drawing/2014/main" id="{6D0E1F9D-FDB6-2068-119F-950B6AE20083}"/>
              </a:ext>
            </a:extLst>
          </p:cNvPr>
          <p:cNvSpPr>
            <a:spLocks noGrp="1"/>
          </p:cNvSpPr>
          <p:nvPr>
            <p:ph idx="1"/>
          </p:nvPr>
        </p:nvSpPr>
        <p:spPr>
          <a:xfrm>
            <a:off x="250825" y="1058863"/>
            <a:ext cx="8713788" cy="3960812"/>
          </a:xfrm>
        </p:spPr>
        <p:txBody>
          <a:bodyPr>
            <a:noAutofit/>
          </a:bodyPr>
          <a:lstStyle/>
          <a:p>
            <a:pPr marL="0" indent="0">
              <a:buFont typeface="Arial" panose="020B0604020202020204" pitchFamily="34" charset="0"/>
              <a:buNone/>
              <a:defRPr/>
            </a:pPr>
            <a:r>
              <a:rPr lang="en-US" sz="1800" b="1" i="1" dirty="0">
                <a:solidFill>
                  <a:srgbClr val="00B0F0"/>
                </a:solidFill>
              </a:rPr>
              <a:t>British Columbia Automobile Assn. v. Office and Professional Employees' International Union, Local 378</a:t>
            </a:r>
            <a:r>
              <a:rPr lang="en-US" sz="1800" b="1" dirty="0">
                <a:solidFill>
                  <a:srgbClr val="00B0F0"/>
                </a:solidFill>
              </a:rPr>
              <a:t>, </a:t>
            </a:r>
            <a:r>
              <a:rPr lang="en-US" sz="1800" dirty="0">
                <a:solidFill>
                  <a:srgbClr val="00B0F0"/>
                </a:solidFill>
              </a:rPr>
              <a:t>2001 BCSC 156 (B.C.S.C.)</a:t>
            </a:r>
          </a:p>
          <a:p>
            <a:pPr>
              <a:defRPr/>
            </a:pPr>
            <a:r>
              <a:rPr lang="en-US" sz="1800" dirty="0">
                <a:solidFill>
                  <a:srgbClr val="FF0000"/>
                </a:solidFill>
              </a:rPr>
              <a:t>Any issues with the analogy </a:t>
            </a:r>
            <a:r>
              <a:rPr lang="en-US" sz="1800" dirty="0">
                <a:solidFill>
                  <a:schemeClr val="bg1"/>
                </a:solidFill>
              </a:rPr>
              <a:t>in </a:t>
            </a:r>
            <a:r>
              <a:rPr lang="en-US" sz="1800" i="1" dirty="0">
                <a:solidFill>
                  <a:srgbClr val="00B0F0"/>
                </a:solidFill>
              </a:rPr>
              <a:t>Brookfield Communications Inc v. West Coast Entertainment Corp </a:t>
            </a:r>
            <a:r>
              <a:rPr lang="en-US" sz="1800" b="1" dirty="0">
                <a:solidFill>
                  <a:schemeClr val="bg1"/>
                </a:solidFill>
              </a:rPr>
              <a:t>? </a:t>
            </a:r>
          </a:p>
          <a:p>
            <a:pPr>
              <a:buFont typeface="+mj-lt"/>
              <a:buAutoNum type="arabicPeriod"/>
              <a:defRPr/>
            </a:pPr>
            <a:r>
              <a:rPr lang="en-US" sz="1800" dirty="0">
                <a:solidFill>
                  <a:srgbClr val="FFFF00"/>
                </a:solidFill>
              </a:rPr>
              <a:t>Big</a:t>
            </a:r>
            <a:r>
              <a:rPr lang="en-US" sz="1800" b="1" dirty="0">
                <a:solidFill>
                  <a:srgbClr val="FFFF00"/>
                </a:solidFill>
              </a:rPr>
              <a:t> </a:t>
            </a:r>
            <a:r>
              <a:rPr lang="en-US" sz="1800" dirty="0">
                <a:solidFill>
                  <a:srgbClr val="FFFF00"/>
                </a:solidFill>
              </a:rPr>
              <a:t>difference between driving around aimlessly looking for a video store, and simply hitting the ‘go-back’ button on your laptop. </a:t>
            </a:r>
            <a:r>
              <a:rPr lang="en-US" sz="1800" dirty="0">
                <a:solidFill>
                  <a:schemeClr val="bg1"/>
                </a:solidFill>
              </a:rPr>
              <a:t>We are accustomed to false starts on the web and are unlikely to be dissuaded when they end up at the wrong site. </a:t>
            </a:r>
          </a:p>
          <a:p>
            <a:pPr>
              <a:buFont typeface="+mj-lt"/>
              <a:buAutoNum type="arabicPeriod"/>
              <a:defRPr/>
            </a:pPr>
            <a:r>
              <a:rPr lang="en-US" sz="1800" b="1" dirty="0">
                <a:solidFill>
                  <a:srgbClr val="FFFF00"/>
                </a:solidFill>
              </a:rPr>
              <a:t>Departure from the core principal of trademark law </a:t>
            </a:r>
            <a:r>
              <a:rPr lang="en-US" sz="1800" b="1" dirty="0">
                <a:solidFill>
                  <a:schemeClr val="bg1"/>
                </a:solidFill>
              </a:rPr>
              <a:t>– finds infringement where there is </a:t>
            </a:r>
            <a:r>
              <a:rPr lang="en-US" sz="1800" b="1" dirty="0">
                <a:solidFill>
                  <a:srgbClr val="FFFF00"/>
                </a:solidFill>
              </a:rPr>
              <a:t>only a fleeting confusion </a:t>
            </a:r>
            <a:r>
              <a:rPr lang="en-US" sz="1800" b="1" dirty="0">
                <a:solidFill>
                  <a:schemeClr val="bg1"/>
                </a:solidFill>
              </a:rPr>
              <a:t>which is dispelled before any purchase. </a:t>
            </a:r>
            <a:endParaRPr lang="en-CA" sz="1800" dirty="0">
              <a:solidFill>
                <a:schemeClr val="bg1"/>
              </a:solidFill>
            </a:endParaRPr>
          </a:p>
          <a:p>
            <a:pPr>
              <a:buFont typeface="+mj-lt"/>
              <a:buAutoNum type="arabicPeriod"/>
              <a:defRPr/>
            </a:pPr>
            <a:r>
              <a:rPr lang="en-US" sz="1800" b="1" dirty="0">
                <a:solidFill>
                  <a:schemeClr val="bg1"/>
                </a:solidFill>
              </a:rPr>
              <a:t>Can there really be a </a:t>
            </a:r>
            <a:r>
              <a:rPr lang="en-US" sz="1800" b="1" dirty="0">
                <a:solidFill>
                  <a:srgbClr val="FFFF00"/>
                </a:solidFill>
              </a:rPr>
              <a:t>policy justification </a:t>
            </a:r>
            <a:r>
              <a:rPr lang="en-US" sz="1800" b="1" dirty="0">
                <a:solidFill>
                  <a:schemeClr val="bg1"/>
                </a:solidFill>
              </a:rPr>
              <a:t>for finding infringement </a:t>
            </a:r>
            <a:r>
              <a:rPr lang="en-US" sz="1800" b="1" dirty="0">
                <a:solidFill>
                  <a:srgbClr val="FF0000"/>
                </a:solidFill>
              </a:rPr>
              <a:t>where the consumer is not confused </a:t>
            </a:r>
            <a:r>
              <a:rPr lang="en-US" sz="1800" b="1" dirty="0">
                <a:solidFill>
                  <a:schemeClr val="bg1"/>
                </a:solidFill>
              </a:rPr>
              <a:t>at the time of purchase</a:t>
            </a:r>
            <a:r>
              <a:rPr lang="en-US" sz="1800" b="1" dirty="0">
                <a:solidFill>
                  <a:srgbClr val="FF0000"/>
                </a:solidFill>
              </a:rPr>
              <a:t>?</a:t>
            </a:r>
            <a:r>
              <a:rPr lang="en-US" sz="1800" b="1" dirty="0">
                <a:solidFill>
                  <a:schemeClr val="bg1"/>
                </a:solidFill>
              </a:rPr>
              <a:t> </a:t>
            </a:r>
          </a:p>
        </p:txBody>
      </p:sp>
      <p:sp>
        <p:nvSpPr>
          <p:cNvPr id="276483" name="Slide Number Placeholder 3">
            <a:extLst>
              <a:ext uri="{FF2B5EF4-FFF2-40B4-BE49-F238E27FC236}">
                <a16:creationId xmlns:a16="http://schemas.microsoft.com/office/drawing/2014/main" id="{C2E8DED6-1B94-9C11-C83F-69EAC790E69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ECBAFD9-46AF-9E44-89A9-D0F76A47193D}" type="slidenum">
              <a:rPr lang="en-US" altLang="en-US" smtClean="0">
                <a:solidFill>
                  <a:srgbClr val="002040"/>
                </a:solidFill>
              </a:rPr>
              <a:pPr/>
              <a:t>143</a:t>
            </a:fld>
            <a:endParaRPr lang="en-US" altLang="en-US">
              <a:solidFill>
                <a:srgbClr val="002040"/>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5">
            <a:extLst>
              <a:ext uri="{FF2B5EF4-FFF2-40B4-BE49-F238E27FC236}">
                <a16:creationId xmlns:a16="http://schemas.microsoft.com/office/drawing/2014/main" id="{8C1EB7C7-1472-F8A5-5B9D-37CD5DDF1187}"/>
              </a:ext>
            </a:extLst>
          </p:cNvPr>
          <p:cNvSpPr>
            <a:spLocks noGrp="1" noChangeArrowheads="1"/>
          </p:cNvSpPr>
          <p:nvPr>
            <p:ph type="title"/>
          </p:nvPr>
        </p:nvSpPr>
        <p:spPr bwMode="auto">
          <a:xfrm>
            <a:off x="250825" y="123825"/>
            <a:ext cx="8497888" cy="719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r>
              <a:rPr lang="en-US" altLang="en-US" sz="3600" b="1">
                <a:solidFill>
                  <a:srgbClr val="FF0000"/>
                </a:solidFill>
              </a:rPr>
              <a:t>:</a:t>
            </a:r>
            <a:r>
              <a:rPr lang="en-US" altLang="en-US" sz="3600" b="1">
                <a:solidFill>
                  <a:srgbClr val="FFFF00"/>
                </a:solidFill>
              </a:rPr>
              <a:t> </a:t>
            </a:r>
            <a:r>
              <a:rPr lang="en-US" altLang="en-US" sz="3600">
                <a:solidFill>
                  <a:schemeClr val="bg1"/>
                </a:solidFill>
              </a:rPr>
              <a:t>Initial Interest Confusion </a:t>
            </a:r>
            <a:r>
              <a:rPr lang="en-US" altLang="en-US" sz="3600">
                <a:solidFill>
                  <a:srgbClr val="FF0000"/>
                </a:solidFill>
              </a:rPr>
              <a:t>4</a:t>
            </a:r>
            <a:endParaRPr lang="en-US" altLang="en-US" sz="3600" b="1">
              <a:solidFill>
                <a:srgbClr val="FF0000"/>
              </a:solidFill>
            </a:endParaRPr>
          </a:p>
        </p:txBody>
      </p:sp>
      <p:sp>
        <p:nvSpPr>
          <p:cNvPr id="2" name="Content Placeholder 1">
            <a:extLst>
              <a:ext uri="{FF2B5EF4-FFF2-40B4-BE49-F238E27FC236}">
                <a16:creationId xmlns:a16="http://schemas.microsoft.com/office/drawing/2014/main" id="{0DB5346F-F5DA-5FD7-F824-0A972CB45C98}"/>
              </a:ext>
            </a:extLst>
          </p:cNvPr>
          <p:cNvSpPr>
            <a:spLocks noGrp="1"/>
          </p:cNvSpPr>
          <p:nvPr>
            <p:ph idx="1"/>
          </p:nvPr>
        </p:nvSpPr>
        <p:spPr>
          <a:xfrm>
            <a:off x="395288" y="987425"/>
            <a:ext cx="8497887" cy="4032250"/>
          </a:xfrm>
        </p:spPr>
        <p:txBody>
          <a:bodyPr>
            <a:noAutofit/>
          </a:bodyPr>
          <a:lstStyle/>
          <a:p>
            <a:pPr marL="0" indent="0">
              <a:buFont typeface="Arial" panose="020B0604020202020204" pitchFamily="34" charset="0"/>
              <a:buNone/>
              <a:defRPr/>
            </a:pPr>
            <a:r>
              <a:rPr lang="en-US" sz="1800" b="1" i="1" dirty="0">
                <a:solidFill>
                  <a:srgbClr val="00B0F0"/>
                </a:solidFill>
              </a:rPr>
              <a:t>British Columbia Automobile Assn. v. Office and Professional Employees' International Union, Local 378</a:t>
            </a:r>
            <a:r>
              <a:rPr lang="en-US" sz="1800" b="1" dirty="0">
                <a:solidFill>
                  <a:srgbClr val="00B0F0"/>
                </a:solidFill>
              </a:rPr>
              <a:t>, </a:t>
            </a:r>
            <a:r>
              <a:rPr lang="en-US" sz="1800" dirty="0">
                <a:solidFill>
                  <a:srgbClr val="00B0F0"/>
                </a:solidFill>
              </a:rPr>
              <a:t>2001 BCSC 156 (B.C.S.C.)</a:t>
            </a:r>
          </a:p>
          <a:p>
            <a:pPr>
              <a:defRPr/>
            </a:pPr>
            <a:r>
              <a:rPr lang="en-US" sz="1800" dirty="0">
                <a:solidFill>
                  <a:srgbClr val="FFFF00"/>
                </a:solidFill>
              </a:rPr>
              <a:t>With respect to </a:t>
            </a:r>
            <a:r>
              <a:rPr lang="en-US" sz="1800" dirty="0">
                <a:solidFill>
                  <a:srgbClr val="FF0000"/>
                </a:solidFill>
              </a:rPr>
              <a:t>“</a:t>
            </a:r>
            <a:r>
              <a:rPr lang="en-US" sz="1800" dirty="0">
                <a:solidFill>
                  <a:srgbClr val="FFFF00"/>
                </a:solidFill>
              </a:rPr>
              <a:t>Initial Interest Confusion</a:t>
            </a:r>
            <a:r>
              <a:rPr lang="en-US" sz="1800" dirty="0">
                <a:solidFill>
                  <a:srgbClr val="FF0000"/>
                </a:solidFill>
              </a:rPr>
              <a:t>”</a:t>
            </a:r>
            <a:r>
              <a:rPr lang="en-US" sz="1800" dirty="0">
                <a:solidFill>
                  <a:srgbClr val="FFFF00"/>
                </a:solidFill>
              </a:rPr>
              <a:t> doctrine in </a:t>
            </a:r>
            <a:r>
              <a:rPr lang="en-US" sz="1800" i="1" dirty="0">
                <a:solidFill>
                  <a:srgbClr val="00B0F0"/>
                </a:solidFill>
              </a:rPr>
              <a:t>Brookfield Communications Inc v. West Coast Entertainment Corp </a:t>
            </a:r>
            <a:r>
              <a:rPr lang="en-US" sz="1800" b="1" i="1" dirty="0">
                <a:solidFill>
                  <a:srgbClr val="00B0F0"/>
                </a:solidFill>
              </a:rPr>
              <a:t> </a:t>
            </a:r>
            <a:r>
              <a:rPr lang="en-US" sz="1800" dirty="0">
                <a:solidFill>
                  <a:schemeClr val="bg1"/>
                </a:solidFill>
              </a:rPr>
              <a:t>isn't more information, and competition between vendors, in the consumer's best interest? Until clear policy and evaluative standard are articulated, the Doctrine can only lead to problems. </a:t>
            </a:r>
            <a:r>
              <a:rPr lang="en-US" sz="1800" b="1" dirty="0">
                <a:solidFill>
                  <a:schemeClr val="bg1"/>
                </a:solidFill>
              </a:rPr>
              <a:t>Doctrine mostly used in </a:t>
            </a:r>
            <a:r>
              <a:rPr lang="en-US" sz="1800" b="1" dirty="0">
                <a:solidFill>
                  <a:srgbClr val="FF0000"/>
                </a:solidFill>
              </a:rPr>
              <a:t>U</a:t>
            </a:r>
            <a:r>
              <a:rPr lang="en-US" sz="1800" b="1" dirty="0">
                <a:solidFill>
                  <a:schemeClr val="bg1"/>
                </a:solidFill>
              </a:rPr>
              <a:t>.S.</a:t>
            </a:r>
            <a:r>
              <a:rPr lang="en-US" sz="1800" b="1" dirty="0">
                <a:solidFill>
                  <a:srgbClr val="00B0F0"/>
                </a:solidFill>
              </a:rPr>
              <a:t>A</a:t>
            </a:r>
            <a:r>
              <a:rPr lang="en-US" sz="1800" b="1" dirty="0">
                <a:solidFill>
                  <a:srgbClr val="92D050"/>
                </a:solidFill>
              </a:rPr>
              <a:t>*</a:t>
            </a:r>
            <a:r>
              <a:rPr lang="en-US" sz="1800" b="1" dirty="0">
                <a:solidFill>
                  <a:schemeClr val="bg1"/>
                </a:solidFill>
              </a:rPr>
              <a:t>…but has been raised in </a:t>
            </a:r>
            <a:r>
              <a:rPr lang="en-US" sz="1800" b="1" dirty="0">
                <a:solidFill>
                  <a:srgbClr val="FF0000"/>
                </a:solidFill>
              </a:rPr>
              <a:t>Ca</a:t>
            </a:r>
            <a:r>
              <a:rPr lang="en-US" sz="1800" b="1" dirty="0">
                <a:solidFill>
                  <a:schemeClr val="bg1"/>
                </a:solidFill>
              </a:rPr>
              <a:t>na</a:t>
            </a:r>
            <a:r>
              <a:rPr lang="en-US" sz="1800" b="1" dirty="0">
                <a:solidFill>
                  <a:srgbClr val="FF0000"/>
                </a:solidFill>
              </a:rPr>
              <a:t>da. </a:t>
            </a:r>
            <a:r>
              <a:rPr lang="en-US" sz="1800" b="1" dirty="0">
                <a:solidFill>
                  <a:srgbClr val="FFFF00"/>
                </a:solidFill>
              </a:rPr>
              <a:t>Though mentioned in BCAA, it was not part of analysis.</a:t>
            </a:r>
            <a:endParaRPr lang="en-US" sz="1200" b="1" dirty="0">
              <a:solidFill>
                <a:schemeClr val="bg1"/>
              </a:solidFill>
            </a:endParaRPr>
          </a:p>
          <a:p>
            <a:pPr marL="0" indent="0">
              <a:buFont typeface="Arial" panose="020B0604020202020204" pitchFamily="34" charset="0"/>
              <a:buNone/>
              <a:defRPr/>
            </a:pPr>
            <a:endParaRPr lang="en-US" sz="1125" b="1" dirty="0">
              <a:solidFill>
                <a:srgbClr val="92D050"/>
              </a:solidFill>
            </a:endParaRPr>
          </a:p>
          <a:p>
            <a:pPr marL="0" indent="0">
              <a:buFont typeface="Arial" panose="020B0604020202020204" pitchFamily="34" charset="0"/>
              <a:buNone/>
              <a:defRPr/>
            </a:pPr>
            <a:r>
              <a:rPr lang="en-US" sz="1200" b="1" dirty="0">
                <a:solidFill>
                  <a:srgbClr val="92D050"/>
                </a:solidFill>
              </a:rPr>
              <a:t>*</a:t>
            </a:r>
            <a:r>
              <a:rPr lang="en-US" sz="1200" dirty="0">
                <a:solidFill>
                  <a:schemeClr val="bg1"/>
                </a:solidFill>
              </a:rPr>
              <a:t>For example, the Initial Interest Confusion Doctrine has been used to curtail parodies, (See </a:t>
            </a:r>
            <a:r>
              <a:rPr lang="en-US" sz="1200" i="1" dirty="0">
                <a:solidFill>
                  <a:schemeClr val="bg1"/>
                </a:solidFill>
              </a:rPr>
              <a:t>Dr. Seuss, supra.</a:t>
            </a:r>
            <a:r>
              <a:rPr lang="en-US" sz="1200" dirty="0">
                <a:solidFill>
                  <a:schemeClr val="bg1"/>
                </a:solidFill>
              </a:rPr>
              <a:t>) criticism about the trademark owners, (</a:t>
            </a:r>
            <a:r>
              <a:rPr lang="en-US" sz="1200" i="1" u="sng" dirty="0">
                <a:solidFill>
                  <a:schemeClr val="bg1"/>
                </a:solidFill>
              </a:rPr>
              <a:t>OBH, Inc. v. Spotlight Magazine, Inc.</a:t>
            </a:r>
            <a:r>
              <a:rPr lang="en-US" sz="1200" dirty="0">
                <a:solidFill>
                  <a:schemeClr val="bg1"/>
                </a:solidFill>
              </a:rPr>
              <a:t> (W.D.N. 4 2000) 86 F.Supp.2d 176; </a:t>
            </a:r>
            <a:r>
              <a:rPr lang="en-US" sz="1200" i="1" u="sng" dirty="0">
                <a:solidFill>
                  <a:schemeClr val="bg1"/>
                </a:solidFill>
              </a:rPr>
              <a:t>J.K. Harris &amp; Co. v. </a:t>
            </a:r>
            <a:r>
              <a:rPr lang="en-US" sz="1200" i="1" u="sng" dirty="0" err="1">
                <a:solidFill>
                  <a:schemeClr val="bg1"/>
                </a:solidFill>
              </a:rPr>
              <a:t>Kassell</a:t>
            </a:r>
            <a:r>
              <a:rPr lang="en-US" sz="1200" dirty="0">
                <a:solidFill>
                  <a:schemeClr val="bg1"/>
                </a:solidFill>
              </a:rPr>
              <a:t> (N.D. Cal. 2002) 2002 WL 1303124, </a:t>
            </a:r>
            <a:r>
              <a:rPr lang="en-US" sz="1200" dirty="0" err="1">
                <a:solidFill>
                  <a:schemeClr val="bg1"/>
                </a:solidFill>
              </a:rPr>
              <a:t>rev'd</a:t>
            </a:r>
            <a:r>
              <a:rPr lang="en-US" sz="1200" dirty="0">
                <a:solidFill>
                  <a:schemeClr val="bg1"/>
                </a:solidFill>
              </a:rPr>
              <a:t> (N.D. Cal.2003) 253 F.Supp.2d 1120)), directory information about used equipment dealers, (</a:t>
            </a:r>
            <a:r>
              <a:rPr lang="en-US" sz="1200" i="1" u="sng" dirty="0">
                <a:solidFill>
                  <a:schemeClr val="bg1"/>
                </a:solidFill>
              </a:rPr>
              <a:t>Caterpillar Inc. v. </a:t>
            </a:r>
            <a:r>
              <a:rPr lang="en-US" sz="1200" i="1" u="sng" dirty="0" err="1">
                <a:solidFill>
                  <a:schemeClr val="bg1"/>
                </a:solidFill>
              </a:rPr>
              <a:t>Telescan</a:t>
            </a:r>
            <a:r>
              <a:rPr lang="en-US" sz="1200" i="1" u="sng" dirty="0">
                <a:solidFill>
                  <a:schemeClr val="bg1"/>
                </a:solidFill>
              </a:rPr>
              <a:t> Techs</a:t>
            </a:r>
            <a:r>
              <a:rPr lang="en-US" sz="1200" i="1" dirty="0">
                <a:solidFill>
                  <a:schemeClr val="bg1"/>
                </a:solidFill>
              </a:rPr>
              <a:t>, LLC</a:t>
            </a:r>
            <a:r>
              <a:rPr lang="en-US" sz="1200" dirty="0">
                <a:solidFill>
                  <a:schemeClr val="bg1"/>
                </a:solidFill>
              </a:rPr>
              <a:t> ((C.D. Ill2002) 2000 U.S. </a:t>
            </a:r>
            <a:r>
              <a:rPr lang="en-US" sz="1200" dirty="0" err="1">
                <a:solidFill>
                  <a:schemeClr val="bg1"/>
                </a:solidFill>
              </a:rPr>
              <a:t>Dist</a:t>
            </a:r>
            <a:r>
              <a:rPr lang="en-US" sz="1200" dirty="0">
                <a:solidFill>
                  <a:schemeClr val="bg1"/>
                </a:solidFill>
              </a:rPr>
              <a:t> Lexis 3477; </a:t>
            </a:r>
            <a:r>
              <a:rPr lang="en-US" sz="1200" i="1" u="sng" dirty="0">
                <a:solidFill>
                  <a:schemeClr val="bg1"/>
                </a:solidFill>
              </a:rPr>
              <a:t>PACCAR Inc. v. </a:t>
            </a:r>
            <a:r>
              <a:rPr lang="en-US" sz="1200" i="1" u="sng" dirty="0" err="1">
                <a:solidFill>
                  <a:schemeClr val="bg1"/>
                </a:solidFill>
              </a:rPr>
              <a:t>Telescan</a:t>
            </a:r>
            <a:r>
              <a:rPr lang="en-US" sz="1200" i="1" u="sng" dirty="0">
                <a:solidFill>
                  <a:schemeClr val="bg1"/>
                </a:solidFill>
              </a:rPr>
              <a:t> Techs</a:t>
            </a:r>
            <a:r>
              <a:rPr lang="en-US" sz="1200" i="1" dirty="0">
                <a:solidFill>
                  <a:schemeClr val="bg1"/>
                </a:solidFill>
              </a:rPr>
              <a:t>, LLC</a:t>
            </a:r>
            <a:r>
              <a:rPr lang="en-US" sz="1200" dirty="0">
                <a:solidFill>
                  <a:schemeClr val="bg1"/>
                </a:solidFill>
              </a:rPr>
              <a:t> (6th Cir. 2003) 319 F.3d 246), and promotions by third party vendors of after-market servicing. See </a:t>
            </a:r>
            <a:r>
              <a:rPr lang="en-US" sz="1200" i="1" u="sng" dirty="0" err="1">
                <a:solidFill>
                  <a:schemeClr val="bg1"/>
                </a:solidFill>
              </a:rPr>
              <a:t>Promatek</a:t>
            </a:r>
            <a:r>
              <a:rPr lang="en-US" sz="1200" i="1" u="sng" dirty="0">
                <a:solidFill>
                  <a:schemeClr val="bg1"/>
                </a:solidFill>
              </a:rPr>
              <a:t> Indus. Ltd. v. </a:t>
            </a:r>
            <a:r>
              <a:rPr lang="en-US" sz="1200" i="1" u="sng" dirty="0" err="1">
                <a:solidFill>
                  <a:schemeClr val="bg1"/>
                </a:solidFill>
              </a:rPr>
              <a:t>Equitrac</a:t>
            </a:r>
            <a:r>
              <a:rPr lang="en-US" sz="1200" i="1" u="sng" dirty="0">
                <a:solidFill>
                  <a:schemeClr val="bg1"/>
                </a:solidFill>
              </a:rPr>
              <a:t> Corp.</a:t>
            </a:r>
            <a:r>
              <a:rPr lang="en-US" sz="1200" dirty="0">
                <a:solidFill>
                  <a:schemeClr val="bg1"/>
                </a:solidFill>
              </a:rPr>
              <a:t> (7th Cir. 2002) 300 F.3d 808.</a:t>
            </a:r>
            <a:endParaRPr lang="en-CA" sz="1200" dirty="0">
              <a:solidFill>
                <a:schemeClr val="bg1"/>
              </a:solidFill>
            </a:endParaRPr>
          </a:p>
          <a:p>
            <a:pPr>
              <a:defRPr/>
            </a:pPr>
            <a:endParaRPr lang="en-US" dirty="0">
              <a:solidFill>
                <a:schemeClr val="bg1"/>
              </a:solidFill>
            </a:endParaRPr>
          </a:p>
        </p:txBody>
      </p:sp>
      <p:sp>
        <p:nvSpPr>
          <p:cNvPr id="278531" name="Slide Number Placeholder 3">
            <a:extLst>
              <a:ext uri="{FF2B5EF4-FFF2-40B4-BE49-F238E27FC236}">
                <a16:creationId xmlns:a16="http://schemas.microsoft.com/office/drawing/2014/main" id="{51BEDEC7-0995-345E-C109-92CA351DA29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77D1CA1-A4AF-134B-939B-5AC61A1700DB}" type="slidenum">
              <a:rPr lang="en-US" altLang="en-US" smtClean="0">
                <a:solidFill>
                  <a:srgbClr val="002040"/>
                </a:solidFill>
              </a:rPr>
              <a:pPr/>
              <a:t>144</a:t>
            </a:fld>
            <a:endParaRPr lang="en-US" altLang="en-US">
              <a:solidFill>
                <a:srgbClr val="002040"/>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5">
            <a:extLst>
              <a:ext uri="{FF2B5EF4-FFF2-40B4-BE49-F238E27FC236}">
                <a16:creationId xmlns:a16="http://schemas.microsoft.com/office/drawing/2014/main" id="{64530A43-2FBB-05B6-D7C0-BAA5B623C79E}"/>
              </a:ext>
            </a:extLst>
          </p:cNvPr>
          <p:cNvSpPr>
            <a:spLocks noGrp="1" noChangeArrowheads="1"/>
          </p:cNvSpPr>
          <p:nvPr>
            <p:ph type="title"/>
          </p:nvPr>
        </p:nvSpPr>
        <p:spPr bwMode="auto">
          <a:xfrm>
            <a:off x="90488" y="68263"/>
            <a:ext cx="8963025" cy="709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r>
              <a:rPr lang="en-US" altLang="en-US" sz="3600" b="1">
                <a:solidFill>
                  <a:srgbClr val="FF0000"/>
                </a:solidFill>
              </a:rPr>
              <a:t>:</a:t>
            </a:r>
            <a:r>
              <a:rPr lang="en-US" altLang="en-US" sz="3600" b="1">
                <a:solidFill>
                  <a:srgbClr val="FFFF00"/>
                </a:solidFill>
              </a:rPr>
              <a:t> </a:t>
            </a:r>
            <a:r>
              <a:rPr lang="en-US" altLang="en-US" sz="3600">
                <a:solidFill>
                  <a:schemeClr val="bg1"/>
                </a:solidFill>
              </a:rPr>
              <a:t>Initial Interest Confusion </a:t>
            </a:r>
            <a:r>
              <a:rPr lang="en-US" altLang="en-US" sz="3600">
                <a:solidFill>
                  <a:srgbClr val="FF0000"/>
                </a:solidFill>
              </a:rPr>
              <a:t>5</a:t>
            </a:r>
            <a:endParaRPr lang="en-US" altLang="en-US" sz="3600" b="1">
              <a:solidFill>
                <a:srgbClr val="FF0000"/>
              </a:solidFill>
            </a:endParaRPr>
          </a:p>
        </p:txBody>
      </p:sp>
      <p:sp>
        <p:nvSpPr>
          <p:cNvPr id="2" name="Content Placeholder 1">
            <a:extLst>
              <a:ext uri="{FF2B5EF4-FFF2-40B4-BE49-F238E27FC236}">
                <a16:creationId xmlns:a16="http://schemas.microsoft.com/office/drawing/2014/main" id="{DDD23619-8DC3-E4A4-5A18-98559376EAE0}"/>
              </a:ext>
            </a:extLst>
          </p:cNvPr>
          <p:cNvSpPr>
            <a:spLocks noGrp="1"/>
          </p:cNvSpPr>
          <p:nvPr>
            <p:ph idx="1"/>
          </p:nvPr>
        </p:nvSpPr>
        <p:spPr>
          <a:xfrm>
            <a:off x="142875" y="777875"/>
            <a:ext cx="8858250" cy="4241800"/>
          </a:xfrm>
        </p:spPr>
        <p:txBody>
          <a:bodyPr>
            <a:noAutofit/>
          </a:bodyPr>
          <a:lstStyle/>
          <a:p>
            <a:pPr marL="0" indent="0">
              <a:buFont typeface="Arial" panose="020B0604020202020204" pitchFamily="34" charset="0"/>
              <a:buNone/>
              <a:defRPr/>
            </a:pPr>
            <a:r>
              <a:rPr lang="en-US" sz="1800" b="1" i="1" dirty="0">
                <a:solidFill>
                  <a:srgbClr val="00B0F0"/>
                </a:solidFill>
              </a:rPr>
              <a:t>British Columbia Automobile Assn. v. Office and Professional Employees' International Union, Local 378</a:t>
            </a:r>
            <a:r>
              <a:rPr lang="en-US" sz="1800" b="1" dirty="0">
                <a:solidFill>
                  <a:srgbClr val="00B0F0"/>
                </a:solidFill>
              </a:rPr>
              <a:t>, </a:t>
            </a:r>
            <a:r>
              <a:rPr lang="en-US" sz="1800" dirty="0">
                <a:solidFill>
                  <a:srgbClr val="00B0F0"/>
                </a:solidFill>
              </a:rPr>
              <a:t>2001 BCSC 156 (B.C.S.C.)</a:t>
            </a:r>
          </a:p>
          <a:p>
            <a:pPr>
              <a:defRPr/>
            </a:pPr>
            <a:r>
              <a:rPr lang="en-US" sz="1800" dirty="0">
                <a:solidFill>
                  <a:schemeClr val="bg1"/>
                </a:solidFill>
              </a:rPr>
              <a:t>The </a:t>
            </a:r>
            <a:r>
              <a:rPr lang="en-US" sz="1800" dirty="0">
                <a:solidFill>
                  <a:srgbClr val="FFFF00"/>
                </a:solidFill>
              </a:rPr>
              <a:t>“</a:t>
            </a:r>
            <a:r>
              <a:rPr lang="en-US" sz="1800" dirty="0">
                <a:solidFill>
                  <a:srgbClr val="FF0000"/>
                </a:solidFill>
              </a:rPr>
              <a:t>initial confusion</a:t>
            </a:r>
            <a:r>
              <a:rPr lang="en-US" sz="1800" dirty="0">
                <a:solidFill>
                  <a:srgbClr val="FFFF00"/>
                </a:solidFill>
              </a:rPr>
              <a:t>”</a:t>
            </a:r>
            <a:r>
              <a:rPr lang="en-US" sz="1800" dirty="0">
                <a:solidFill>
                  <a:schemeClr val="bg1"/>
                </a:solidFill>
              </a:rPr>
              <a:t> </a:t>
            </a:r>
            <a:r>
              <a:rPr lang="en-US" sz="1800" dirty="0">
                <a:solidFill>
                  <a:srgbClr val="FF0000"/>
                </a:solidFill>
              </a:rPr>
              <a:t>doctrine</a:t>
            </a:r>
            <a:r>
              <a:rPr lang="en-US" sz="1800" dirty="0">
                <a:solidFill>
                  <a:schemeClr val="bg1"/>
                </a:solidFill>
              </a:rPr>
              <a:t> was expressly adopted in </a:t>
            </a:r>
            <a:r>
              <a:rPr lang="en-US" sz="1800" i="1" dirty="0">
                <a:solidFill>
                  <a:srgbClr val="00B0F0"/>
                </a:solidFill>
              </a:rPr>
              <a:t>Brookfield Communications Inc v. West Coast Entertainment Corp </a:t>
            </a:r>
            <a:r>
              <a:rPr lang="en-US" sz="1800" dirty="0">
                <a:solidFill>
                  <a:schemeClr val="bg1"/>
                </a:solidFill>
              </a:rPr>
              <a:t>(9th Cir. 1999) 174 F.3d 1036, 1061-66. </a:t>
            </a:r>
          </a:p>
          <a:p>
            <a:pPr>
              <a:defRPr/>
            </a:pPr>
            <a:r>
              <a:rPr lang="en-US" sz="1800" dirty="0">
                <a:solidFill>
                  <a:schemeClr val="bg1"/>
                </a:solidFill>
              </a:rPr>
              <a:t>Case mentioned in </a:t>
            </a:r>
            <a:r>
              <a:rPr lang="en-US" sz="1800" i="1" u="sng" dirty="0">
                <a:solidFill>
                  <a:schemeClr val="bg1"/>
                </a:solidFill>
              </a:rPr>
              <a:t>BCAA v. OPEIU</a:t>
            </a:r>
            <a:r>
              <a:rPr lang="en-US" sz="1800" dirty="0">
                <a:solidFill>
                  <a:schemeClr val="bg1"/>
                </a:solidFill>
              </a:rPr>
              <a:t>. </a:t>
            </a:r>
          </a:p>
          <a:p>
            <a:pPr>
              <a:defRPr/>
            </a:pPr>
            <a:r>
              <a:rPr lang="en-US" sz="1800" dirty="0">
                <a:solidFill>
                  <a:schemeClr val="bg1"/>
                </a:solidFill>
              </a:rPr>
              <a:t>In </a:t>
            </a:r>
            <a:r>
              <a:rPr lang="en-US" sz="1800" i="1" dirty="0">
                <a:solidFill>
                  <a:schemeClr val="bg1"/>
                </a:solidFill>
              </a:rPr>
              <a:t>Brookfield</a:t>
            </a:r>
            <a:r>
              <a:rPr lang="en-US" sz="1800" dirty="0">
                <a:solidFill>
                  <a:schemeClr val="bg1"/>
                </a:solidFill>
              </a:rPr>
              <a:t>, two online retailers with tangentially related products went to battle over the defendant's use of plaintiff's trademark in defendant's internet website "metatags." (Metatags being computerized code words that play some role in attracting internet search engines to a website.) </a:t>
            </a:r>
          </a:p>
          <a:p>
            <a:pPr>
              <a:defRPr/>
            </a:pPr>
            <a:r>
              <a:rPr lang="en-US" sz="1800" dirty="0">
                <a:solidFill>
                  <a:schemeClr val="bg1"/>
                </a:solidFill>
              </a:rPr>
              <a:t>Rather than applying a traditional analysis, </a:t>
            </a:r>
            <a:r>
              <a:rPr lang="en-US" sz="1800" dirty="0">
                <a:solidFill>
                  <a:srgbClr val="FFFF00"/>
                </a:solidFill>
              </a:rPr>
              <a:t>the court applied the Initial Interest Confusion Doctrine</a:t>
            </a:r>
            <a:r>
              <a:rPr lang="en-US" sz="1800" dirty="0">
                <a:solidFill>
                  <a:schemeClr val="bg1"/>
                </a:solidFill>
              </a:rPr>
              <a:t>, finding that the use of plaintiff's mark could result in the improper initial interest in defendant's site, and therefore trademark infringement. In so doing the Court used the following analogy…</a:t>
            </a:r>
            <a:endParaRPr lang="en-CA" sz="1800" dirty="0">
              <a:solidFill>
                <a:schemeClr val="bg1"/>
              </a:solidFill>
            </a:endParaRPr>
          </a:p>
        </p:txBody>
      </p:sp>
      <p:sp>
        <p:nvSpPr>
          <p:cNvPr id="280579" name="Slide Number Placeholder 3">
            <a:extLst>
              <a:ext uri="{FF2B5EF4-FFF2-40B4-BE49-F238E27FC236}">
                <a16:creationId xmlns:a16="http://schemas.microsoft.com/office/drawing/2014/main" id="{E90FA95D-0B7F-6CA4-7EF0-EEF41521CEE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7B730E-D064-5549-8297-2ACE130FE426}" type="slidenum">
              <a:rPr lang="en-US" altLang="en-US" smtClean="0">
                <a:solidFill>
                  <a:srgbClr val="002040"/>
                </a:solidFill>
              </a:rPr>
              <a:pPr/>
              <a:t>145</a:t>
            </a:fld>
            <a:endParaRPr lang="en-US" altLang="en-US">
              <a:solidFill>
                <a:srgbClr val="002040"/>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5">
            <a:extLst>
              <a:ext uri="{FF2B5EF4-FFF2-40B4-BE49-F238E27FC236}">
                <a16:creationId xmlns:a16="http://schemas.microsoft.com/office/drawing/2014/main" id="{C4AD8549-5B3E-45E9-EB76-30FC0EDBCA73}"/>
              </a:ext>
            </a:extLst>
          </p:cNvPr>
          <p:cNvSpPr>
            <a:spLocks noGrp="1" noChangeArrowheads="1"/>
          </p:cNvSpPr>
          <p:nvPr>
            <p:ph type="title"/>
          </p:nvPr>
        </p:nvSpPr>
        <p:spPr bwMode="auto">
          <a:xfrm>
            <a:off x="250825" y="50800"/>
            <a:ext cx="864235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r>
              <a:rPr lang="en-US" altLang="en-US" sz="3600" b="1">
                <a:solidFill>
                  <a:srgbClr val="FF0000"/>
                </a:solidFill>
              </a:rPr>
              <a:t>:</a:t>
            </a:r>
            <a:r>
              <a:rPr lang="en-US" altLang="en-US" sz="3600" b="1">
                <a:solidFill>
                  <a:srgbClr val="FFFF00"/>
                </a:solidFill>
              </a:rPr>
              <a:t> </a:t>
            </a:r>
            <a:r>
              <a:rPr lang="en-US" altLang="en-US" sz="3600">
                <a:solidFill>
                  <a:schemeClr val="bg1"/>
                </a:solidFill>
              </a:rPr>
              <a:t>Initial Interest Confusion </a:t>
            </a:r>
            <a:r>
              <a:rPr lang="en-US" altLang="en-US" sz="3600">
                <a:solidFill>
                  <a:srgbClr val="FF0000"/>
                </a:solidFill>
              </a:rPr>
              <a:t>6</a:t>
            </a:r>
            <a:endParaRPr lang="en-US" altLang="en-US" sz="3600" b="1">
              <a:solidFill>
                <a:srgbClr val="FFFF00"/>
              </a:solidFill>
            </a:endParaRPr>
          </a:p>
        </p:txBody>
      </p:sp>
      <p:sp>
        <p:nvSpPr>
          <p:cNvPr id="2" name="Content Placeholder 1">
            <a:extLst>
              <a:ext uri="{FF2B5EF4-FFF2-40B4-BE49-F238E27FC236}">
                <a16:creationId xmlns:a16="http://schemas.microsoft.com/office/drawing/2014/main" id="{0F08D3AA-BDD3-7A4E-66C9-C994DE6FAC9C}"/>
              </a:ext>
            </a:extLst>
          </p:cNvPr>
          <p:cNvSpPr>
            <a:spLocks noGrp="1"/>
          </p:cNvSpPr>
          <p:nvPr>
            <p:ph idx="1"/>
          </p:nvPr>
        </p:nvSpPr>
        <p:spPr>
          <a:xfrm>
            <a:off x="179388" y="915988"/>
            <a:ext cx="8785225" cy="3527425"/>
          </a:xfrm>
        </p:spPr>
        <p:txBody>
          <a:bodyPr>
            <a:noAutofit/>
          </a:bodyPr>
          <a:lstStyle/>
          <a:p>
            <a:pPr marL="0" indent="0">
              <a:lnSpc>
                <a:spcPct val="110000"/>
              </a:lnSpc>
              <a:buFont typeface="Arial" panose="020B0604020202020204" pitchFamily="34" charset="0"/>
              <a:buNone/>
              <a:defRPr/>
            </a:pPr>
            <a:r>
              <a:rPr lang="en-US" sz="1575" b="1" i="1" dirty="0">
                <a:solidFill>
                  <a:srgbClr val="00B0F0"/>
                </a:solidFill>
              </a:rPr>
              <a:t>Law Society of British Columbia v. Canada Domain Name Exchange Corp.</a:t>
            </a:r>
            <a:r>
              <a:rPr lang="en-US" sz="1575" b="1" dirty="0">
                <a:solidFill>
                  <a:srgbClr val="00B0F0"/>
                </a:solidFill>
              </a:rPr>
              <a:t>, </a:t>
            </a:r>
            <a:r>
              <a:rPr lang="en-US" sz="1575" dirty="0">
                <a:solidFill>
                  <a:srgbClr val="00B0F0"/>
                </a:solidFill>
              </a:rPr>
              <a:t>[2002] B.C.J. No. 1909 (B.C.S.C.) </a:t>
            </a:r>
            <a:r>
              <a:rPr lang="en-US" sz="1575" dirty="0">
                <a:solidFill>
                  <a:srgbClr val="FF0000"/>
                </a:solidFill>
              </a:rPr>
              <a:t>1</a:t>
            </a:r>
          </a:p>
          <a:p>
            <a:pPr marL="0" indent="0">
              <a:lnSpc>
                <a:spcPct val="110000"/>
              </a:lnSpc>
              <a:buFont typeface="Arial" panose="020B0604020202020204" pitchFamily="34" charset="0"/>
              <a:buNone/>
              <a:defRPr/>
            </a:pPr>
            <a:r>
              <a:rPr lang="en-US" sz="1575" dirty="0">
                <a:solidFill>
                  <a:schemeClr val="bg1"/>
                </a:solidFill>
              </a:rPr>
              <a:t>Defendant resolved the domain names </a:t>
            </a:r>
            <a:r>
              <a:rPr lang="en-US" sz="1575" i="1" dirty="0" err="1">
                <a:solidFill>
                  <a:srgbClr val="FFFF00"/>
                </a:solidFill>
              </a:rPr>
              <a:t>lawsocietyofbc.ca</a:t>
            </a:r>
            <a:r>
              <a:rPr lang="en-US" sz="1575" i="1" dirty="0">
                <a:solidFill>
                  <a:srgbClr val="FFFF00"/>
                </a:solidFill>
              </a:rPr>
              <a:t> </a:t>
            </a:r>
            <a:r>
              <a:rPr lang="en-US" sz="1575" dirty="0">
                <a:solidFill>
                  <a:schemeClr val="bg1"/>
                </a:solidFill>
              </a:rPr>
              <a:t>&amp; </a:t>
            </a:r>
            <a:r>
              <a:rPr lang="en-US" sz="1575" i="1" dirty="0" err="1">
                <a:solidFill>
                  <a:srgbClr val="FFFF00"/>
                </a:solidFill>
              </a:rPr>
              <a:t>lsbc.ca</a:t>
            </a:r>
            <a:r>
              <a:rPr lang="en-US" sz="1575" i="1" dirty="0">
                <a:solidFill>
                  <a:srgbClr val="FFFF00"/>
                </a:solidFill>
              </a:rPr>
              <a:t> </a:t>
            </a:r>
            <a:r>
              <a:rPr lang="en-US" sz="1575" dirty="0">
                <a:solidFill>
                  <a:schemeClr val="bg1"/>
                </a:solidFill>
              </a:rPr>
              <a:t>to websites displaying </a:t>
            </a:r>
            <a:r>
              <a:rPr lang="en-US" sz="1575" dirty="0">
                <a:solidFill>
                  <a:srgbClr val="FFFF00"/>
                </a:solidFill>
              </a:rPr>
              <a:t>adult content</a:t>
            </a:r>
            <a:r>
              <a:rPr lang="en-US" sz="1575" dirty="0">
                <a:solidFill>
                  <a:schemeClr val="bg1"/>
                </a:solidFill>
              </a:rPr>
              <a:t>. </a:t>
            </a:r>
            <a:endParaRPr lang="en-CA" sz="1575" dirty="0">
              <a:solidFill>
                <a:schemeClr val="bg1"/>
              </a:solidFill>
            </a:endParaRPr>
          </a:p>
          <a:p>
            <a:pPr>
              <a:lnSpc>
                <a:spcPct val="110000"/>
              </a:lnSpc>
              <a:defRPr/>
            </a:pPr>
            <a:r>
              <a:rPr lang="en-US" sz="1575" dirty="0">
                <a:solidFill>
                  <a:schemeClr val="bg1"/>
                </a:solidFill>
              </a:rPr>
              <a:t>Court found Defendant had </a:t>
            </a:r>
            <a:r>
              <a:rPr lang="en-US" sz="1575" dirty="0">
                <a:solidFill>
                  <a:srgbClr val="FFFF00"/>
                </a:solidFill>
              </a:rPr>
              <a:t>used the disputed domain names to attract the public </a:t>
            </a:r>
            <a:r>
              <a:rPr lang="en-US" sz="1575" dirty="0">
                <a:solidFill>
                  <a:schemeClr val="bg1"/>
                </a:solidFill>
              </a:rPr>
              <a:t>to its websites for the purpose of generating income. </a:t>
            </a:r>
            <a:endParaRPr lang="en-CA" sz="1575" dirty="0">
              <a:solidFill>
                <a:schemeClr val="bg1"/>
              </a:solidFill>
            </a:endParaRPr>
          </a:p>
          <a:p>
            <a:pPr>
              <a:lnSpc>
                <a:spcPct val="110000"/>
              </a:lnSpc>
              <a:defRPr/>
            </a:pPr>
            <a:r>
              <a:rPr lang="en-US" sz="1575" dirty="0">
                <a:solidFill>
                  <a:srgbClr val="FF0000"/>
                </a:solidFill>
              </a:rPr>
              <a:t>The Court held there was passing off. </a:t>
            </a:r>
            <a:endParaRPr lang="en-CA" sz="1575" dirty="0">
              <a:solidFill>
                <a:srgbClr val="FF0000"/>
              </a:solidFill>
            </a:endParaRPr>
          </a:p>
          <a:p>
            <a:pPr>
              <a:lnSpc>
                <a:spcPct val="110000"/>
              </a:lnSpc>
              <a:defRPr/>
            </a:pPr>
            <a:r>
              <a:rPr lang="en-US" sz="1575" dirty="0">
                <a:solidFill>
                  <a:schemeClr val="bg1"/>
                </a:solidFill>
              </a:rPr>
              <a:t>Although there was </a:t>
            </a:r>
            <a:r>
              <a:rPr lang="en-US" sz="1575" dirty="0">
                <a:solidFill>
                  <a:srgbClr val="FF0000"/>
                </a:solidFill>
              </a:rPr>
              <a:t>no mention of initial interest confusion</a:t>
            </a:r>
            <a:r>
              <a:rPr lang="en-US" sz="1575" dirty="0">
                <a:solidFill>
                  <a:schemeClr val="bg1"/>
                </a:solidFill>
              </a:rPr>
              <a:t>, the </a:t>
            </a:r>
            <a:r>
              <a:rPr lang="en-US" sz="1575" dirty="0">
                <a:solidFill>
                  <a:srgbClr val="FFFF00"/>
                </a:solidFill>
              </a:rPr>
              <a:t>Court did find that the disputed domain names were being used to divert Internet traffic</a:t>
            </a:r>
            <a:r>
              <a:rPr lang="en-US" sz="1575" dirty="0">
                <a:solidFill>
                  <a:schemeClr val="bg1"/>
                </a:solidFill>
              </a:rPr>
              <a:t> to the Defendant's websites, the contents of which would  immediately  dispel confusion among Internet users looking for the Plaintiff Law Society</a:t>
            </a:r>
            <a:r>
              <a:rPr lang="en-US" sz="1575" dirty="0">
                <a:solidFill>
                  <a:srgbClr val="FF0000"/>
                </a:solidFill>
              </a:rPr>
              <a:t>*</a:t>
            </a:r>
            <a:r>
              <a:rPr lang="en-US" sz="1575" dirty="0">
                <a:solidFill>
                  <a:schemeClr val="bg1"/>
                </a:solidFill>
              </a:rPr>
              <a:t>. </a:t>
            </a:r>
          </a:p>
          <a:p>
            <a:pPr>
              <a:lnSpc>
                <a:spcPct val="110000"/>
              </a:lnSpc>
              <a:defRPr/>
            </a:pPr>
            <a:r>
              <a:rPr lang="en-US" sz="1575" dirty="0">
                <a:solidFill>
                  <a:schemeClr val="bg1"/>
                </a:solidFill>
              </a:rPr>
              <a:t>Finding does appear compatible with the doctrine of initial interest confusion.</a:t>
            </a:r>
            <a:endParaRPr lang="en-CA" sz="1575" dirty="0">
              <a:solidFill>
                <a:schemeClr val="bg1"/>
              </a:solidFill>
            </a:endParaRPr>
          </a:p>
        </p:txBody>
      </p:sp>
      <p:sp>
        <p:nvSpPr>
          <p:cNvPr id="282627" name="Slide Number Placeholder 3">
            <a:extLst>
              <a:ext uri="{FF2B5EF4-FFF2-40B4-BE49-F238E27FC236}">
                <a16:creationId xmlns:a16="http://schemas.microsoft.com/office/drawing/2014/main" id="{5A8DB1C7-6469-0851-3614-1BA9719D84D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6D5839-60E6-7243-B108-3DD6409741E2}" type="slidenum">
              <a:rPr lang="en-US" altLang="en-US" smtClean="0"/>
              <a:pPr/>
              <a:t>146</a:t>
            </a:fld>
            <a:endParaRPr lang="en-US" altLang="en-US"/>
          </a:p>
        </p:txBody>
      </p:sp>
      <p:sp>
        <p:nvSpPr>
          <p:cNvPr id="282628" name="TextBox 2">
            <a:extLst>
              <a:ext uri="{FF2B5EF4-FFF2-40B4-BE49-F238E27FC236}">
                <a16:creationId xmlns:a16="http://schemas.microsoft.com/office/drawing/2014/main" id="{F3D3BBEB-4BDA-BE42-8CC6-3BA6AFE28AEA}"/>
              </a:ext>
            </a:extLst>
          </p:cNvPr>
          <p:cNvSpPr txBox="1">
            <a:spLocks noChangeArrowheads="1"/>
          </p:cNvSpPr>
          <p:nvPr/>
        </p:nvSpPr>
        <p:spPr bwMode="auto">
          <a:xfrm>
            <a:off x="4005263" y="4659313"/>
            <a:ext cx="1277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solidFill>
                  <a:srgbClr val="FF0000"/>
                </a:solidFill>
              </a:rPr>
              <a:t>* </a:t>
            </a:r>
            <a:r>
              <a:rPr lang="en-US" altLang="en-US" sz="1800">
                <a:solidFill>
                  <a:srgbClr val="FFFF00"/>
                </a:solidFill>
              </a:rPr>
              <a:t>Ya think</a:t>
            </a:r>
            <a:r>
              <a:rPr lang="en-US" altLang="en-US" sz="1800">
                <a:solidFill>
                  <a:srgbClr val="FF0000"/>
                </a:solidFill>
              </a:rPr>
              <a:t>?</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5">
            <a:extLst>
              <a:ext uri="{FF2B5EF4-FFF2-40B4-BE49-F238E27FC236}">
                <a16:creationId xmlns:a16="http://schemas.microsoft.com/office/drawing/2014/main" id="{B6284827-121B-78EF-C909-664862BB6EFC}"/>
              </a:ext>
            </a:extLst>
          </p:cNvPr>
          <p:cNvSpPr>
            <a:spLocks noGrp="1" noChangeArrowheads="1"/>
          </p:cNvSpPr>
          <p:nvPr>
            <p:ph type="title"/>
          </p:nvPr>
        </p:nvSpPr>
        <p:spPr bwMode="auto">
          <a:xfrm>
            <a:off x="179388" y="50800"/>
            <a:ext cx="8640762" cy="638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r>
              <a:rPr lang="en-US" altLang="en-US" sz="3600" b="1">
                <a:solidFill>
                  <a:srgbClr val="FF0000"/>
                </a:solidFill>
              </a:rPr>
              <a:t>:</a:t>
            </a:r>
            <a:r>
              <a:rPr lang="en-US" altLang="en-US" sz="3600" b="1">
                <a:solidFill>
                  <a:srgbClr val="FFFF00"/>
                </a:solidFill>
              </a:rPr>
              <a:t> </a:t>
            </a:r>
            <a:r>
              <a:rPr lang="en-US" altLang="en-US" sz="3600">
                <a:solidFill>
                  <a:schemeClr val="bg1"/>
                </a:solidFill>
              </a:rPr>
              <a:t>Initial Interest Confusion </a:t>
            </a:r>
            <a:r>
              <a:rPr lang="en-US" altLang="en-US" sz="3600">
                <a:solidFill>
                  <a:srgbClr val="FF0000"/>
                </a:solidFill>
              </a:rPr>
              <a:t>7</a:t>
            </a:r>
            <a:endParaRPr lang="en-US" altLang="en-US" sz="3600" b="1">
              <a:solidFill>
                <a:srgbClr val="FFFF00"/>
              </a:solidFill>
            </a:endParaRPr>
          </a:p>
        </p:txBody>
      </p:sp>
      <p:sp>
        <p:nvSpPr>
          <p:cNvPr id="2" name="Content Placeholder 1">
            <a:extLst>
              <a:ext uri="{FF2B5EF4-FFF2-40B4-BE49-F238E27FC236}">
                <a16:creationId xmlns:a16="http://schemas.microsoft.com/office/drawing/2014/main" id="{A3709B93-2CA5-525F-4739-6B32B4ABCF03}"/>
              </a:ext>
            </a:extLst>
          </p:cNvPr>
          <p:cNvSpPr>
            <a:spLocks noGrp="1"/>
          </p:cNvSpPr>
          <p:nvPr>
            <p:ph idx="1"/>
          </p:nvPr>
        </p:nvSpPr>
        <p:spPr>
          <a:xfrm>
            <a:off x="179388" y="842963"/>
            <a:ext cx="8785225" cy="4176712"/>
          </a:xfrm>
        </p:spPr>
        <p:txBody>
          <a:bodyPr>
            <a:noAutofit/>
          </a:bodyPr>
          <a:lstStyle/>
          <a:p>
            <a:pPr marL="0" indent="0">
              <a:lnSpc>
                <a:spcPct val="120000"/>
              </a:lnSpc>
              <a:buFont typeface="Arial" panose="020B0604020202020204" pitchFamily="34" charset="0"/>
              <a:buNone/>
              <a:defRPr/>
            </a:pPr>
            <a:r>
              <a:rPr lang="en-US" sz="1500" b="1" i="1" dirty="0">
                <a:solidFill>
                  <a:srgbClr val="00B0F0"/>
                </a:solidFill>
              </a:rPr>
              <a:t>Law Society of British Columbia v. Canada Domain Name Exchange Corp. </a:t>
            </a:r>
            <a:r>
              <a:rPr lang="en-US" sz="1500" dirty="0">
                <a:solidFill>
                  <a:srgbClr val="FF0000"/>
                </a:solidFill>
              </a:rPr>
              <a:t>2</a:t>
            </a:r>
          </a:p>
          <a:p>
            <a:pPr>
              <a:lnSpc>
                <a:spcPct val="120000"/>
              </a:lnSpc>
              <a:defRPr/>
            </a:pPr>
            <a:r>
              <a:rPr lang="en-US" sz="1500" dirty="0">
                <a:solidFill>
                  <a:schemeClr val="bg1"/>
                </a:solidFill>
              </a:rPr>
              <a:t>Court finds that </a:t>
            </a:r>
            <a:r>
              <a:rPr lang="en-US" sz="1500" dirty="0">
                <a:solidFill>
                  <a:srgbClr val="FFFF00"/>
                </a:solidFill>
              </a:rPr>
              <a:t>in registering the domain </a:t>
            </a:r>
            <a:r>
              <a:rPr lang="en-US" sz="1500" dirty="0">
                <a:solidFill>
                  <a:schemeClr val="bg1"/>
                </a:solidFill>
              </a:rPr>
              <a:t>name including the LSBC, </a:t>
            </a:r>
            <a:r>
              <a:rPr lang="en-US" sz="1500" dirty="0">
                <a:solidFill>
                  <a:srgbClr val="FFFF00"/>
                </a:solidFill>
              </a:rPr>
              <a:t>Defendants made a false representation that they are associated or connected with the LSBC</a:t>
            </a:r>
            <a:r>
              <a:rPr lang="en-US" sz="1500" dirty="0">
                <a:solidFill>
                  <a:schemeClr val="bg1"/>
                </a:solidFill>
              </a:rPr>
              <a:t>. </a:t>
            </a:r>
          </a:p>
          <a:p>
            <a:pPr>
              <a:lnSpc>
                <a:spcPct val="120000"/>
              </a:lnSpc>
              <a:defRPr/>
            </a:pPr>
            <a:r>
              <a:rPr lang="en-US" sz="1500" dirty="0">
                <a:solidFill>
                  <a:srgbClr val="FFFF00"/>
                </a:solidFill>
              </a:rPr>
              <a:t>Rather than </a:t>
            </a:r>
            <a:r>
              <a:rPr lang="en-US" sz="1500" dirty="0">
                <a:solidFill>
                  <a:schemeClr val="bg1"/>
                </a:solidFill>
              </a:rPr>
              <a:t>make a decision on the basis of </a:t>
            </a:r>
            <a:r>
              <a:rPr lang="en-US" sz="1500" dirty="0">
                <a:solidFill>
                  <a:srgbClr val="FFFF00"/>
                </a:solidFill>
              </a:rPr>
              <a:t>initial interest confusion</a:t>
            </a:r>
            <a:r>
              <a:rPr lang="en-US" sz="1500" dirty="0">
                <a:solidFill>
                  <a:schemeClr val="bg1"/>
                </a:solidFill>
              </a:rPr>
              <a:t>, the </a:t>
            </a:r>
            <a:r>
              <a:rPr lang="en-US" sz="1500" dirty="0">
                <a:solidFill>
                  <a:srgbClr val="FF0000"/>
                </a:solidFill>
              </a:rPr>
              <a:t>court in effect manages to fit this fact situation within the second type of passing off</a:t>
            </a:r>
            <a:r>
              <a:rPr lang="en-US" sz="1500" dirty="0">
                <a:solidFill>
                  <a:schemeClr val="bg1"/>
                </a:solidFill>
              </a:rPr>
              <a:t>, being where a Defendant has promoted his product or business in such a way as to create the false impression that their product or business is in some way approved, authorized or endorsed by the Plaintiff or that there is some business connection between the Defendant and Plaintiff.</a:t>
            </a:r>
            <a:endParaRPr lang="en-CA" sz="1500" dirty="0">
              <a:solidFill>
                <a:schemeClr val="bg1"/>
              </a:solidFill>
            </a:endParaRPr>
          </a:p>
          <a:p>
            <a:pPr>
              <a:lnSpc>
                <a:spcPct val="120000"/>
              </a:lnSpc>
              <a:defRPr/>
            </a:pPr>
            <a:r>
              <a:rPr lang="en-US" sz="1500" dirty="0">
                <a:solidFill>
                  <a:srgbClr val="FFFF00"/>
                </a:solidFill>
              </a:rPr>
              <a:t>Is the Court’s characterization somewhat tenuous</a:t>
            </a:r>
            <a:r>
              <a:rPr lang="en-US" sz="1500" dirty="0">
                <a:solidFill>
                  <a:srgbClr val="FF0000"/>
                </a:solidFill>
              </a:rPr>
              <a:t>?</a:t>
            </a:r>
            <a:r>
              <a:rPr lang="en-US" sz="1500" dirty="0">
                <a:solidFill>
                  <a:srgbClr val="FFFF00"/>
                </a:solidFill>
              </a:rPr>
              <a:t> </a:t>
            </a:r>
            <a:r>
              <a:rPr lang="en-US" sz="1500" dirty="0">
                <a:solidFill>
                  <a:schemeClr val="bg1"/>
                </a:solidFill>
              </a:rPr>
              <a:t>False representation only made at point of registration; confusion dispelled by consumers, the “test people” – as soon as they find adult content on what they thought was the Law Society site</a:t>
            </a:r>
            <a:endParaRPr lang="en-CA" sz="1500" dirty="0">
              <a:solidFill>
                <a:schemeClr val="bg1"/>
              </a:solidFill>
            </a:endParaRPr>
          </a:p>
          <a:p>
            <a:pPr>
              <a:lnSpc>
                <a:spcPct val="120000"/>
              </a:lnSpc>
              <a:defRPr/>
            </a:pPr>
            <a:r>
              <a:rPr lang="en-US" sz="1500" dirty="0">
                <a:solidFill>
                  <a:schemeClr val="bg1"/>
                </a:solidFill>
              </a:rPr>
              <a:t>Reminder that </a:t>
            </a:r>
            <a:r>
              <a:rPr lang="en-US" sz="1500" dirty="0">
                <a:solidFill>
                  <a:srgbClr val="FFFF00"/>
                </a:solidFill>
              </a:rPr>
              <a:t>initial interest confusion</a:t>
            </a:r>
            <a:r>
              <a:rPr lang="en-US" sz="1500" dirty="0">
                <a:solidFill>
                  <a:schemeClr val="bg1"/>
                </a:solidFill>
              </a:rPr>
              <a:t> hasn’t been formally accepted in Canadian courts (alluded to in </a:t>
            </a:r>
            <a:r>
              <a:rPr lang="en-US" sz="1500" i="1" u="sng" dirty="0">
                <a:solidFill>
                  <a:schemeClr val="bg1"/>
                </a:solidFill>
              </a:rPr>
              <a:t>LSBC v. CDNEC</a:t>
            </a:r>
            <a:r>
              <a:rPr lang="en-US" sz="1500" dirty="0">
                <a:solidFill>
                  <a:schemeClr val="bg1"/>
                </a:solidFill>
              </a:rPr>
              <a:t>; mentioned in </a:t>
            </a:r>
            <a:r>
              <a:rPr lang="en-US" sz="1500" i="1" u="sng" dirty="0">
                <a:solidFill>
                  <a:schemeClr val="bg1"/>
                </a:solidFill>
              </a:rPr>
              <a:t>BCAA)</a:t>
            </a:r>
            <a:r>
              <a:rPr lang="en-US" sz="1500" dirty="0">
                <a:solidFill>
                  <a:schemeClr val="bg1"/>
                </a:solidFill>
              </a:rPr>
              <a:t>. Watch for  it.</a:t>
            </a:r>
            <a:endParaRPr lang="en-CA" sz="1500" dirty="0">
              <a:solidFill>
                <a:schemeClr val="bg1"/>
              </a:solidFill>
            </a:endParaRPr>
          </a:p>
        </p:txBody>
      </p:sp>
      <p:sp>
        <p:nvSpPr>
          <p:cNvPr id="284675" name="Slide Number Placeholder 3">
            <a:extLst>
              <a:ext uri="{FF2B5EF4-FFF2-40B4-BE49-F238E27FC236}">
                <a16:creationId xmlns:a16="http://schemas.microsoft.com/office/drawing/2014/main" id="{AAAE743E-C1F4-E1AC-C28A-2CC1714E08F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AA11853-D211-A84A-A50A-1B1679EA13CF}" type="slidenum">
              <a:rPr lang="en-US" altLang="en-US" smtClean="0"/>
              <a:pPr/>
              <a:t>147</a:t>
            </a:fld>
            <a:endParaRPr lang="en-US" alt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5">
            <a:extLst>
              <a:ext uri="{FF2B5EF4-FFF2-40B4-BE49-F238E27FC236}">
                <a16:creationId xmlns:a16="http://schemas.microsoft.com/office/drawing/2014/main" id="{F4C1D994-939D-7888-CE78-EF53DED50B42}"/>
              </a:ext>
            </a:extLst>
          </p:cNvPr>
          <p:cNvSpPr>
            <a:spLocks noGrp="1" noChangeArrowheads="1"/>
          </p:cNvSpPr>
          <p:nvPr>
            <p:ph type="title"/>
          </p:nvPr>
        </p:nvSpPr>
        <p:spPr bwMode="auto">
          <a:xfrm>
            <a:off x="107950" y="61913"/>
            <a:ext cx="8567738" cy="638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a:t>
            </a:r>
            <a:r>
              <a:rPr lang="en-US" altLang="en-US" sz="3200" b="1">
                <a:solidFill>
                  <a:srgbClr val="FFFF00"/>
                </a:solidFill>
              </a:rPr>
              <a:t> </a:t>
            </a:r>
            <a:r>
              <a:rPr lang="en-US" altLang="en-US" sz="3200">
                <a:solidFill>
                  <a:schemeClr val="bg1"/>
                </a:solidFill>
              </a:rPr>
              <a:t>Initial Interest Confusion </a:t>
            </a:r>
            <a:r>
              <a:rPr lang="en-US" altLang="en-US" sz="3600">
                <a:solidFill>
                  <a:srgbClr val="FF0000"/>
                </a:solidFill>
              </a:rPr>
              <a:t>Recap</a:t>
            </a:r>
          </a:p>
        </p:txBody>
      </p:sp>
      <p:sp>
        <p:nvSpPr>
          <p:cNvPr id="286722" name="Content Placeholder 1">
            <a:extLst>
              <a:ext uri="{FF2B5EF4-FFF2-40B4-BE49-F238E27FC236}">
                <a16:creationId xmlns:a16="http://schemas.microsoft.com/office/drawing/2014/main" id="{140DABC5-CD73-233C-B386-3BFBDECA531C}"/>
              </a:ext>
            </a:extLst>
          </p:cNvPr>
          <p:cNvSpPr>
            <a:spLocks noGrp="1" noChangeArrowheads="1"/>
          </p:cNvSpPr>
          <p:nvPr>
            <p:ph idx="1"/>
          </p:nvPr>
        </p:nvSpPr>
        <p:spPr bwMode="auto">
          <a:xfrm>
            <a:off x="250825" y="915988"/>
            <a:ext cx="8713788" cy="4032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500">
                <a:solidFill>
                  <a:schemeClr val="bg1"/>
                </a:solidFill>
              </a:rPr>
              <a:t>The Court in </a:t>
            </a:r>
            <a:r>
              <a:rPr lang="en-US" altLang="en-US" sz="1500" i="1">
                <a:solidFill>
                  <a:srgbClr val="00B0F0"/>
                </a:solidFill>
              </a:rPr>
              <a:t>BCAA</a:t>
            </a:r>
            <a:r>
              <a:rPr lang="en-US" altLang="en-US" sz="1500">
                <a:solidFill>
                  <a:srgbClr val="00B0F0"/>
                </a:solidFill>
              </a:rPr>
              <a:t> </a:t>
            </a:r>
            <a:r>
              <a:rPr lang="en-US" altLang="en-US" sz="1500">
                <a:solidFill>
                  <a:schemeClr val="bg1"/>
                </a:solidFill>
              </a:rPr>
              <a:t> brought up another type of confusion known “</a:t>
            </a:r>
            <a:r>
              <a:rPr lang="en-US" altLang="en-US" sz="1500">
                <a:solidFill>
                  <a:srgbClr val="FFFF00"/>
                </a:solidFill>
              </a:rPr>
              <a:t>initial interest confusion</a:t>
            </a:r>
            <a:r>
              <a:rPr lang="en-US" altLang="en-US" sz="1500">
                <a:solidFill>
                  <a:schemeClr val="bg1"/>
                </a:solidFill>
              </a:rPr>
              <a:t>” which is a somewhat controversial issue in passing off and TM law. </a:t>
            </a:r>
            <a:endParaRPr lang="en-CA" altLang="en-US" sz="1500"/>
          </a:p>
          <a:p>
            <a:r>
              <a:rPr lang="en-US" altLang="en-US" sz="1500">
                <a:solidFill>
                  <a:schemeClr val="bg1"/>
                </a:solidFill>
              </a:rPr>
              <a:t>The “</a:t>
            </a:r>
            <a:r>
              <a:rPr lang="en-US" altLang="en-US" sz="1500">
                <a:solidFill>
                  <a:srgbClr val="FFFF00"/>
                </a:solidFill>
              </a:rPr>
              <a:t>initial interest confusion</a:t>
            </a:r>
            <a:r>
              <a:rPr lang="en-US" altLang="en-US" sz="1500">
                <a:solidFill>
                  <a:schemeClr val="bg1"/>
                </a:solidFill>
              </a:rPr>
              <a:t>” doctrine has received limited attention from Canadian courts, but a lot more attention in the U.S.</a:t>
            </a:r>
            <a:endParaRPr lang="en-CA" altLang="en-US" sz="1500">
              <a:solidFill>
                <a:schemeClr val="bg1"/>
              </a:solidFill>
            </a:endParaRPr>
          </a:p>
          <a:p>
            <a:r>
              <a:rPr lang="en-US" altLang="en-US" sz="1500">
                <a:solidFill>
                  <a:srgbClr val="FFFF00"/>
                </a:solidFill>
              </a:rPr>
              <a:t>Initial interest confusion refers to the use of another's trade-mark in a manner calculated to capture </a:t>
            </a:r>
            <a:r>
              <a:rPr lang="en-US" altLang="en-US" sz="1500">
                <a:solidFill>
                  <a:srgbClr val="FF0000"/>
                </a:solidFill>
              </a:rPr>
              <a:t>initial consumer attention even though no actual sale is completed as a result of the confusion </a:t>
            </a:r>
            <a:r>
              <a:rPr lang="en-US" altLang="en-US" sz="1500">
                <a:solidFill>
                  <a:schemeClr val="bg1"/>
                </a:solidFill>
              </a:rPr>
              <a:t>(</a:t>
            </a:r>
            <a:r>
              <a:rPr lang="en-US" altLang="en-US" sz="1500" i="1">
                <a:solidFill>
                  <a:schemeClr val="bg1"/>
                </a:solidFill>
              </a:rPr>
              <a:t>Brookfield Communications Inc. v. West Coast Entertainment Corp.</a:t>
            </a:r>
            <a:r>
              <a:rPr lang="en-US" altLang="en-US" sz="1500">
                <a:solidFill>
                  <a:schemeClr val="bg1"/>
                </a:solidFill>
              </a:rPr>
              <a:t>, 174 F.3d 1036 (9th Cir. 1999). </a:t>
            </a:r>
            <a:endParaRPr lang="en-CA" altLang="en-US" sz="1500">
              <a:solidFill>
                <a:schemeClr val="bg1"/>
              </a:solidFill>
            </a:endParaRPr>
          </a:p>
          <a:p>
            <a:r>
              <a:rPr lang="en-US" altLang="en-US" sz="1500">
                <a:solidFill>
                  <a:srgbClr val="FF0000"/>
                </a:solidFill>
              </a:rPr>
              <a:t>This test of confusion carries with it a lower threshold than the traditional test of confusion in passing off </a:t>
            </a:r>
            <a:r>
              <a:rPr lang="en-US" altLang="en-US" sz="1500">
                <a:solidFill>
                  <a:schemeClr val="bg1"/>
                </a:solidFill>
              </a:rPr>
              <a:t>(confusion as to source - your product is their product); </a:t>
            </a:r>
            <a:r>
              <a:rPr lang="en-US" altLang="en-US" sz="1500">
                <a:solidFill>
                  <a:srgbClr val="FFFF00"/>
                </a:solidFill>
              </a:rPr>
              <a:t>confusion as to association, endorsement, approval</a:t>
            </a:r>
            <a:r>
              <a:rPr lang="en-US" altLang="en-US" sz="1500">
                <a:solidFill>
                  <a:schemeClr val="bg1"/>
                </a:solidFill>
              </a:rPr>
              <a:t>. </a:t>
            </a:r>
            <a:endParaRPr lang="en-CA" altLang="en-US" sz="1500">
              <a:solidFill>
                <a:schemeClr val="bg1"/>
              </a:solidFill>
            </a:endParaRPr>
          </a:p>
          <a:p>
            <a:r>
              <a:rPr lang="en-US" altLang="en-US" sz="1500">
                <a:solidFill>
                  <a:srgbClr val="FFFF00"/>
                </a:solidFill>
              </a:rPr>
              <a:t>Initial interest confusion simply considers whether the defendant's use of the plaintiff's mark evoked </a:t>
            </a:r>
            <a:r>
              <a:rPr lang="en-US" altLang="en-US" sz="1500">
                <a:solidFill>
                  <a:srgbClr val="FF0000"/>
                </a:solidFill>
              </a:rPr>
              <a:t>“</a:t>
            </a:r>
            <a:r>
              <a:rPr lang="en-US" altLang="en-US" sz="1500">
                <a:solidFill>
                  <a:srgbClr val="FFFF00"/>
                </a:solidFill>
              </a:rPr>
              <a:t>initial interest</a:t>
            </a:r>
            <a:r>
              <a:rPr lang="en-US" altLang="en-US" sz="1500">
                <a:solidFill>
                  <a:srgbClr val="FF0000"/>
                </a:solidFill>
              </a:rPr>
              <a:t>”</a:t>
            </a:r>
            <a:r>
              <a:rPr lang="en-US" altLang="en-US" sz="1500">
                <a:solidFill>
                  <a:srgbClr val="FFFF00"/>
                </a:solidFill>
              </a:rPr>
              <a:t> in a potential customer</a:t>
            </a:r>
            <a:r>
              <a:rPr lang="en-US" altLang="en-US" sz="1500">
                <a:solidFill>
                  <a:schemeClr val="bg1"/>
                </a:solidFill>
              </a:rPr>
              <a:t>, even if it did not result in a sale.</a:t>
            </a:r>
            <a:endParaRPr lang="en-CA" altLang="en-US" sz="1500">
              <a:solidFill>
                <a:schemeClr val="bg1"/>
              </a:solidFill>
            </a:endParaRPr>
          </a:p>
          <a:p>
            <a:r>
              <a:rPr lang="en-US" altLang="en-US" sz="1500">
                <a:solidFill>
                  <a:srgbClr val="FF0000"/>
                </a:solidFill>
              </a:rPr>
              <a:t>A bit vague and amorphous</a:t>
            </a:r>
            <a:r>
              <a:rPr lang="en-US" altLang="en-US" sz="1500">
                <a:solidFill>
                  <a:schemeClr val="bg1"/>
                </a:solidFill>
              </a:rPr>
              <a:t>. So vague that it potentially serves as a potent weapon for keeping legitimate competitors out of the market. </a:t>
            </a:r>
          </a:p>
          <a:p>
            <a:r>
              <a:rPr lang="en-US" altLang="en-US" sz="1500" b="1">
                <a:solidFill>
                  <a:srgbClr val="FF0000"/>
                </a:solidFill>
              </a:rPr>
              <a:t>Does this possible doctrine expand passing off too much</a:t>
            </a:r>
            <a:r>
              <a:rPr lang="en-US" altLang="en-US" sz="1500" b="1">
                <a:solidFill>
                  <a:srgbClr val="FFFF00"/>
                </a:solidFill>
              </a:rPr>
              <a:t>?</a:t>
            </a:r>
            <a:endParaRPr lang="en-CA" altLang="en-US" sz="1500" b="1">
              <a:solidFill>
                <a:srgbClr val="FFFF00"/>
              </a:solidFill>
            </a:endParaRPr>
          </a:p>
          <a:p>
            <a:pPr>
              <a:lnSpc>
                <a:spcPct val="110000"/>
              </a:lnSpc>
            </a:pPr>
            <a:endParaRPr lang="en-CA" altLang="en-US" sz="1200">
              <a:solidFill>
                <a:schemeClr val="bg1"/>
              </a:solidFill>
            </a:endParaRPr>
          </a:p>
        </p:txBody>
      </p:sp>
      <p:sp>
        <p:nvSpPr>
          <p:cNvPr id="286723" name="Slide Number Placeholder 3">
            <a:extLst>
              <a:ext uri="{FF2B5EF4-FFF2-40B4-BE49-F238E27FC236}">
                <a16:creationId xmlns:a16="http://schemas.microsoft.com/office/drawing/2014/main" id="{E6CE7148-3059-3001-4EFB-4C10E727A0E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C2BA9FA-412F-BE4F-9042-0290DA3EA115}" type="slidenum">
              <a:rPr lang="en-US" altLang="en-US" smtClean="0"/>
              <a:pPr/>
              <a:t>148</a:t>
            </a:fld>
            <a:endParaRPr lang="en-US" alt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2F2A-2ADA-AC4D-C9E0-7174EED50CE8}"/>
              </a:ext>
            </a:extLst>
          </p:cNvPr>
          <p:cNvSpPr>
            <a:spLocks noGrp="1"/>
          </p:cNvSpPr>
          <p:nvPr>
            <p:ph type="title"/>
          </p:nvPr>
        </p:nvSpPr>
        <p:spPr>
          <a:xfrm>
            <a:off x="287338" y="123825"/>
            <a:ext cx="8569325" cy="625475"/>
          </a:xfrm>
        </p:spPr>
        <p:txBody>
          <a:bodyPr>
            <a:normAutofit fontScale="90000"/>
          </a:bodyPr>
          <a:lstStyle/>
          <a:p>
            <a:pPr>
              <a:defRPr/>
            </a:pPr>
            <a:r>
              <a:rPr lang="en-US" sz="3300" b="1" dirty="0">
                <a:solidFill>
                  <a:srgbClr val="FFFF00"/>
                </a:solidFill>
              </a:rPr>
              <a:t>Passing off</a:t>
            </a:r>
            <a:r>
              <a:rPr lang="en-US" sz="3300" b="1" dirty="0">
                <a:solidFill>
                  <a:srgbClr val="FF0000"/>
                </a:solidFill>
              </a:rPr>
              <a:t>:</a:t>
            </a:r>
            <a:r>
              <a:rPr lang="en-US" sz="3300" b="1" dirty="0">
                <a:solidFill>
                  <a:srgbClr val="FFFF00"/>
                </a:solidFill>
              </a:rPr>
              <a:t> </a:t>
            </a:r>
            <a:r>
              <a:rPr lang="en-US" altLang="en-US" sz="3300" dirty="0">
                <a:solidFill>
                  <a:schemeClr val="bg1"/>
                </a:solidFill>
              </a:rPr>
              <a:t>Initial interest confusion </a:t>
            </a:r>
            <a:r>
              <a:rPr lang="en-US" altLang="en-US" sz="3300" dirty="0">
                <a:solidFill>
                  <a:srgbClr val="FF0000"/>
                </a:solidFill>
              </a:rPr>
              <a:t>SUMMARY</a:t>
            </a:r>
            <a:br>
              <a:rPr lang="en-US" altLang="en-US" dirty="0">
                <a:solidFill>
                  <a:srgbClr val="FF0000"/>
                </a:solidFill>
              </a:rPr>
            </a:br>
            <a:endParaRPr lang="en-US" b="1" dirty="0">
              <a:solidFill>
                <a:srgbClr val="FFFF00"/>
              </a:solidFill>
            </a:endParaRPr>
          </a:p>
        </p:txBody>
      </p:sp>
      <p:sp>
        <p:nvSpPr>
          <p:cNvPr id="288770" name="Content Placeholder 2">
            <a:extLst>
              <a:ext uri="{FF2B5EF4-FFF2-40B4-BE49-F238E27FC236}">
                <a16:creationId xmlns:a16="http://schemas.microsoft.com/office/drawing/2014/main" id="{B445D1B2-04BC-FCD5-59F6-DDE34EFAAF02}"/>
              </a:ext>
            </a:extLst>
          </p:cNvPr>
          <p:cNvSpPr>
            <a:spLocks noGrp="1" noChangeArrowheads="1"/>
          </p:cNvSpPr>
          <p:nvPr>
            <p:ph idx="1"/>
          </p:nvPr>
        </p:nvSpPr>
        <p:spPr bwMode="auto">
          <a:xfrm>
            <a:off x="201613" y="915988"/>
            <a:ext cx="8640762" cy="3927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solidFill>
                  <a:schemeClr val="bg1"/>
                </a:solidFill>
              </a:rPr>
              <a:t>Refers to the </a:t>
            </a:r>
            <a:r>
              <a:rPr lang="en-US" altLang="en-US" sz="2800">
                <a:solidFill>
                  <a:srgbClr val="FFFF00"/>
                </a:solidFill>
              </a:rPr>
              <a:t>use of another's trade-mark in a manner calculated to capture initial consumer attention</a:t>
            </a:r>
            <a:r>
              <a:rPr lang="en-US" altLang="en-US" sz="2800">
                <a:solidFill>
                  <a:schemeClr val="bg1"/>
                </a:solidFill>
              </a:rPr>
              <a:t> </a:t>
            </a:r>
            <a:r>
              <a:rPr lang="en-US" altLang="en-US" sz="2800">
                <a:solidFill>
                  <a:srgbClr val="FF0000"/>
                </a:solidFill>
              </a:rPr>
              <a:t>even though no actual sale is completed</a:t>
            </a:r>
            <a:r>
              <a:rPr lang="en-US" altLang="en-US" sz="2800">
                <a:solidFill>
                  <a:schemeClr val="bg1"/>
                </a:solidFill>
              </a:rPr>
              <a:t> as a result of the confusion </a:t>
            </a:r>
          </a:p>
          <a:p>
            <a:r>
              <a:rPr lang="en-US" altLang="en-US" sz="2800">
                <a:solidFill>
                  <a:schemeClr val="bg1"/>
                </a:solidFill>
              </a:rPr>
              <a:t>Can serve as a </a:t>
            </a:r>
            <a:r>
              <a:rPr lang="en-US" altLang="en-US" sz="2800">
                <a:solidFill>
                  <a:srgbClr val="FFFF00"/>
                </a:solidFill>
              </a:rPr>
              <a:t>potent weapon for keeping legitimate competitors out </a:t>
            </a:r>
            <a:r>
              <a:rPr lang="en-US" altLang="en-US" sz="2800">
                <a:solidFill>
                  <a:schemeClr val="bg1"/>
                </a:solidFill>
              </a:rPr>
              <a:t>of the market</a:t>
            </a:r>
          </a:p>
          <a:p>
            <a:r>
              <a:rPr lang="en-US" altLang="en-US" sz="2800">
                <a:solidFill>
                  <a:schemeClr val="bg1"/>
                </a:solidFill>
              </a:rPr>
              <a:t>Limited attention in Canada; much more in US</a:t>
            </a:r>
          </a:p>
          <a:p>
            <a:r>
              <a:rPr lang="en-US" altLang="en-US" sz="2800">
                <a:solidFill>
                  <a:schemeClr val="bg1"/>
                </a:solidFill>
              </a:rPr>
              <a:t>Should it be allowed or discouraged in </a:t>
            </a:r>
            <a:r>
              <a:rPr lang="en-US" altLang="en-US" sz="2800">
                <a:solidFill>
                  <a:srgbClr val="FF0000"/>
                </a:solidFill>
              </a:rPr>
              <a:t>Ca</a:t>
            </a:r>
            <a:r>
              <a:rPr lang="en-US" altLang="en-US" sz="2800">
                <a:solidFill>
                  <a:schemeClr val="bg1"/>
                </a:solidFill>
              </a:rPr>
              <a:t>na</a:t>
            </a:r>
            <a:r>
              <a:rPr lang="en-US" altLang="en-US" sz="2800">
                <a:solidFill>
                  <a:srgbClr val="FF0000"/>
                </a:solidFill>
              </a:rPr>
              <a:t>da</a:t>
            </a:r>
            <a:r>
              <a:rPr lang="en-US" altLang="en-US" sz="2800">
                <a:solidFill>
                  <a:srgbClr val="FFFF00"/>
                </a:solidFill>
              </a:rPr>
              <a:t>?</a:t>
            </a:r>
          </a:p>
          <a:p>
            <a:endParaRPr lang="en-US" altLang="en-US"/>
          </a:p>
        </p:txBody>
      </p:sp>
      <p:sp>
        <p:nvSpPr>
          <p:cNvPr id="288771" name="Slide Number Placeholder 3">
            <a:extLst>
              <a:ext uri="{FF2B5EF4-FFF2-40B4-BE49-F238E27FC236}">
                <a16:creationId xmlns:a16="http://schemas.microsoft.com/office/drawing/2014/main" id="{A3ED23AE-EABC-B016-5252-354DB434D1E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8080A05-CD43-7347-9C22-BFAC8297AD35}" type="slidenum">
              <a:rPr lang="en-US" altLang="en-US" smtClean="0"/>
              <a:pPr/>
              <a:t>149</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2915F915-0196-DE1F-5867-B678F46684B3}"/>
              </a:ext>
            </a:extLst>
          </p:cNvPr>
          <p:cNvPicPr>
            <a:picLocks noChangeAspect="1"/>
          </p:cNvPicPr>
          <p:nvPr/>
        </p:nvPicPr>
        <p:blipFill>
          <a:blip r:embed="rId2"/>
          <a:stretch>
            <a:fillRect/>
          </a:stretch>
        </p:blipFill>
        <p:spPr>
          <a:xfrm>
            <a:off x="3095065" y="133747"/>
            <a:ext cx="2953870" cy="487600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FC900B1-5AF0-6DE8-2D2F-13C9C5EA0B6D}"/>
                  </a:ext>
                </a:extLst>
              </p14:cNvPr>
              <p14:cNvContentPartPr/>
              <p14:nvPr/>
            </p14:nvContentPartPr>
            <p14:xfrm>
              <a:off x="4174969" y="3393562"/>
              <a:ext cx="451440" cy="46440"/>
            </p14:xfrm>
          </p:contentPart>
        </mc:Choice>
        <mc:Fallback xmlns="">
          <p:pic>
            <p:nvPicPr>
              <p:cNvPr id="5" name="Ink 4">
                <a:extLst>
                  <a:ext uri="{FF2B5EF4-FFF2-40B4-BE49-F238E27FC236}">
                    <a16:creationId xmlns:a16="http://schemas.microsoft.com/office/drawing/2014/main" id="{EFC900B1-5AF0-6DE8-2D2F-13C9C5EA0B6D}"/>
                  </a:ext>
                </a:extLst>
              </p:cNvPr>
              <p:cNvPicPr/>
              <p:nvPr/>
            </p:nvPicPr>
            <p:blipFill>
              <a:blip r:embed="rId4"/>
              <a:stretch>
                <a:fillRect/>
              </a:stretch>
            </p:blipFill>
            <p:spPr>
              <a:xfrm>
                <a:off x="4168849" y="3387442"/>
                <a:ext cx="463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E8D9A9E-89DF-73F2-9E1F-FEE6C0B22A62}"/>
                  </a:ext>
                </a:extLst>
              </p14:cNvPr>
              <p14:cNvContentPartPr/>
              <p14:nvPr/>
            </p14:nvContentPartPr>
            <p14:xfrm>
              <a:off x="4565209" y="1989922"/>
              <a:ext cx="426960" cy="16920"/>
            </p14:xfrm>
          </p:contentPart>
        </mc:Choice>
        <mc:Fallback xmlns="">
          <p:pic>
            <p:nvPicPr>
              <p:cNvPr id="6" name="Ink 5">
                <a:extLst>
                  <a:ext uri="{FF2B5EF4-FFF2-40B4-BE49-F238E27FC236}">
                    <a16:creationId xmlns:a16="http://schemas.microsoft.com/office/drawing/2014/main" id="{EE8D9A9E-89DF-73F2-9E1F-FEE6C0B22A62}"/>
                  </a:ext>
                </a:extLst>
              </p:cNvPr>
              <p:cNvPicPr/>
              <p:nvPr/>
            </p:nvPicPr>
            <p:blipFill>
              <a:blip r:embed="rId6"/>
              <a:stretch>
                <a:fillRect/>
              </a:stretch>
            </p:blipFill>
            <p:spPr>
              <a:xfrm>
                <a:off x="4559089" y="1983802"/>
                <a:ext cx="439200" cy="29160"/>
              </a:xfrm>
              <a:prstGeom prst="rect">
                <a:avLst/>
              </a:prstGeom>
            </p:spPr>
          </p:pic>
        </mc:Fallback>
      </mc:AlternateContent>
    </p:spTree>
    <p:extLst>
      <p:ext uri="{BB962C8B-B14F-4D97-AF65-F5344CB8AC3E}">
        <p14:creationId xmlns:p14="http://schemas.microsoft.com/office/powerpoint/2010/main" val="198321517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BF02B-F11F-9837-3DF7-4A29540A29AC}"/>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1">
            <a:extLst>
              <a:ext uri="{FF2B5EF4-FFF2-40B4-BE49-F238E27FC236}">
                <a16:creationId xmlns:a16="http://schemas.microsoft.com/office/drawing/2014/main" id="{C9F8FAC4-F49C-6D86-BDA8-A0A69BF4E9C5}"/>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90818" name="Content Placeholder 3" descr="Crystal_Project_pause-queue.png">
            <a:extLst>
              <a:ext uri="{FF2B5EF4-FFF2-40B4-BE49-F238E27FC236}">
                <a16:creationId xmlns:a16="http://schemas.microsoft.com/office/drawing/2014/main" id="{EBBA09CA-6D69-E17B-99C9-249DAD0985E7}"/>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19" name="Content Placeholder 3" descr="Crystal_Project_pause-queue.png">
            <a:extLst>
              <a:ext uri="{FF2B5EF4-FFF2-40B4-BE49-F238E27FC236}">
                <a16:creationId xmlns:a16="http://schemas.microsoft.com/office/drawing/2014/main" id="{C5FAB21D-A6D6-FBF9-F596-C9E341A59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a:extLst>
              <a:ext uri="{FF2B5EF4-FFF2-40B4-BE49-F238E27FC236}">
                <a16:creationId xmlns:a16="http://schemas.microsoft.com/office/drawing/2014/main" id="{B2F4C5E6-6AD1-BE3E-D170-BACA76B4339C}"/>
              </a:ext>
            </a:extLst>
          </p:cNvPr>
          <p:cNvSpPr>
            <a:spLocks noGrp="1" noChangeArrowheads="1"/>
          </p:cNvSpPr>
          <p:nvPr>
            <p:ph type="title"/>
          </p:nvPr>
        </p:nvSpPr>
        <p:spPr bwMode="auto">
          <a:xfrm>
            <a:off x="1485900" y="841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On with the show</a:t>
            </a:r>
            <a:r>
              <a:rPr lang="en-US" altLang="en-US">
                <a:solidFill>
                  <a:srgbClr val="FF0000"/>
                </a:solidFill>
              </a:rPr>
              <a:t>…</a:t>
            </a:r>
          </a:p>
        </p:txBody>
      </p:sp>
      <p:pic>
        <p:nvPicPr>
          <p:cNvPr id="291842" name="Picture 2">
            <a:extLst>
              <a:ext uri="{FF2B5EF4-FFF2-40B4-BE49-F238E27FC236}">
                <a16:creationId xmlns:a16="http://schemas.microsoft.com/office/drawing/2014/main" id="{A989CF68-42AB-E79A-B13E-1E84014FE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155700"/>
            <a:ext cx="452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5">
            <a:extLst>
              <a:ext uri="{FF2B5EF4-FFF2-40B4-BE49-F238E27FC236}">
                <a16:creationId xmlns:a16="http://schemas.microsoft.com/office/drawing/2014/main" id="{2F31617F-2E26-6D48-F031-52DC93A9274A}"/>
              </a:ext>
            </a:extLst>
          </p:cNvPr>
          <p:cNvSpPr>
            <a:spLocks noGrp="1" noChangeArrowheads="1"/>
          </p:cNvSpPr>
          <p:nvPr>
            <p:ph type="title"/>
          </p:nvPr>
        </p:nvSpPr>
        <p:spPr bwMode="auto">
          <a:xfrm>
            <a:off x="1485900" y="50800"/>
            <a:ext cx="6172200" cy="774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chemeClr val="bg1"/>
                </a:solidFill>
              </a:rPr>
              <a:t>: </a:t>
            </a:r>
            <a:r>
              <a:rPr lang="en-US" altLang="en-US">
                <a:solidFill>
                  <a:srgbClr val="FF0000"/>
                </a:solidFill>
              </a:rPr>
              <a:t>Damage</a:t>
            </a:r>
          </a:p>
        </p:txBody>
      </p:sp>
      <p:sp>
        <p:nvSpPr>
          <p:cNvPr id="2" name="Content Placeholder 1">
            <a:extLst>
              <a:ext uri="{FF2B5EF4-FFF2-40B4-BE49-F238E27FC236}">
                <a16:creationId xmlns:a16="http://schemas.microsoft.com/office/drawing/2014/main" id="{293263D3-16AE-4A25-46F3-CE95AFC7584D}"/>
              </a:ext>
            </a:extLst>
          </p:cNvPr>
          <p:cNvSpPr>
            <a:spLocks noGrp="1"/>
          </p:cNvSpPr>
          <p:nvPr>
            <p:ph idx="1"/>
          </p:nvPr>
        </p:nvSpPr>
        <p:spPr>
          <a:xfrm>
            <a:off x="544513" y="1131888"/>
            <a:ext cx="8054975" cy="3475037"/>
          </a:xfrm>
        </p:spPr>
        <p:txBody>
          <a:bodyPr>
            <a:noAutofit/>
          </a:bodyPr>
          <a:lstStyle/>
          <a:p>
            <a:pPr>
              <a:defRPr/>
            </a:pPr>
            <a:r>
              <a:rPr lang="en-US" sz="2400" dirty="0">
                <a:solidFill>
                  <a:srgbClr val="FFFF00"/>
                </a:solidFill>
              </a:rPr>
              <a:t>Several types </a:t>
            </a:r>
            <a:r>
              <a:rPr lang="en-US" sz="2400" dirty="0">
                <a:solidFill>
                  <a:schemeClr val="bg1"/>
                </a:solidFill>
              </a:rPr>
              <a:t>of possible damage in the context of a passing off action …  </a:t>
            </a:r>
            <a:endParaRPr lang="en-CA" sz="2400" dirty="0">
              <a:solidFill>
                <a:schemeClr val="bg1"/>
              </a:solidFill>
            </a:endParaRPr>
          </a:p>
          <a:p>
            <a:pPr>
              <a:defRPr/>
            </a:pPr>
            <a:r>
              <a:rPr lang="en-US" sz="2400" dirty="0">
                <a:solidFill>
                  <a:srgbClr val="FFFF00"/>
                </a:solidFill>
              </a:rPr>
              <a:t>Loss of goodwill and reputation </a:t>
            </a:r>
            <a:endParaRPr lang="en-CA" sz="2400" dirty="0">
              <a:solidFill>
                <a:srgbClr val="FFFF00"/>
              </a:solidFill>
            </a:endParaRPr>
          </a:p>
          <a:p>
            <a:pPr>
              <a:defRPr/>
            </a:pPr>
            <a:r>
              <a:rPr lang="en-US" sz="2400" dirty="0">
                <a:solidFill>
                  <a:schemeClr val="bg1"/>
                </a:solidFill>
              </a:rPr>
              <a:t>Where a </a:t>
            </a:r>
            <a:r>
              <a:rPr lang="en-US" sz="2400" dirty="0">
                <a:solidFill>
                  <a:srgbClr val="FFFF00"/>
                </a:solidFill>
              </a:rPr>
              <a:t>competitor passes off an inferior product</a:t>
            </a:r>
            <a:r>
              <a:rPr lang="en-US" sz="2400" dirty="0">
                <a:solidFill>
                  <a:schemeClr val="bg1"/>
                </a:solidFill>
              </a:rPr>
              <a:t> as the plaintiff’s product. </a:t>
            </a:r>
            <a:r>
              <a:rPr lang="en-US" sz="2400" dirty="0">
                <a:solidFill>
                  <a:srgbClr val="FF0000"/>
                </a:solidFill>
              </a:rPr>
              <a:t>Dissatisfied customers</a:t>
            </a:r>
            <a:r>
              <a:rPr lang="en-US" sz="2400" dirty="0">
                <a:solidFill>
                  <a:schemeClr val="bg1"/>
                </a:solidFill>
              </a:rPr>
              <a:t> who think they have purchased from the plaintiff may decide never to purchase from them again, and to tell their friends not to. </a:t>
            </a:r>
            <a:endParaRPr lang="en-CA" sz="2400" dirty="0">
              <a:solidFill>
                <a:schemeClr val="bg1"/>
              </a:solidFill>
            </a:endParaRPr>
          </a:p>
          <a:p>
            <a:pPr marL="0" indent="0">
              <a:buFont typeface="Arial" panose="020B0604020202020204" pitchFamily="34" charset="0"/>
              <a:buNone/>
              <a:defRPr/>
            </a:pPr>
            <a:endParaRPr lang="en-US" sz="2025" dirty="0">
              <a:solidFill>
                <a:schemeClr val="bg1"/>
              </a:solidFill>
              <a:latin typeface="+mj-lt"/>
            </a:endParaRPr>
          </a:p>
        </p:txBody>
      </p:sp>
      <p:sp>
        <p:nvSpPr>
          <p:cNvPr id="292867" name="Slide Number Placeholder 3">
            <a:extLst>
              <a:ext uri="{FF2B5EF4-FFF2-40B4-BE49-F238E27FC236}">
                <a16:creationId xmlns:a16="http://schemas.microsoft.com/office/drawing/2014/main" id="{135C7459-026F-22FD-DFD8-BEB6899DC2E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C48BA7-696B-1E41-B000-EADD046BDC34}" type="slidenum">
              <a:rPr lang="en-US" altLang="en-US" smtClean="0"/>
              <a:pPr/>
              <a:t>153</a:t>
            </a:fld>
            <a:endParaRPr lang="en-US" alt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5">
            <a:extLst>
              <a:ext uri="{FF2B5EF4-FFF2-40B4-BE49-F238E27FC236}">
                <a16:creationId xmlns:a16="http://schemas.microsoft.com/office/drawing/2014/main" id="{97BEB1AA-46B1-E892-8425-8B107B494B85}"/>
              </a:ext>
            </a:extLst>
          </p:cNvPr>
          <p:cNvSpPr>
            <a:spLocks noGrp="1" noChangeArrowheads="1"/>
          </p:cNvSpPr>
          <p:nvPr>
            <p:ph type="title"/>
          </p:nvPr>
        </p:nvSpPr>
        <p:spPr bwMode="auto">
          <a:xfrm>
            <a:off x="250825" y="0"/>
            <a:ext cx="8713788" cy="771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chemeClr val="bg1"/>
                </a:solidFill>
              </a:rPr>
              <a:t>:</a:t>
            </a:r>
            <a:r>
              <a:rPr lang="en-US" altLang="en-US" b="1">
                <a:solidFill>
                  <a:srgbClr val="FFFF00"/>
                </a:solidFill>
              </a:rPr>
              <a:t> </a:t>
            </a:r>
            <a:r>
              <a:rPr lang="en-US" altLang="en-US" b="1">
                <a:solidFill>
                  <a:srgbClr val="FF0000"/>
                </a:solidFill>
              </a:rPr>
              <a:t>Damage</a:t>
            </a:r>
          </a:p>
        </p:txBody>
      </p:sp>
      <p:sp>
        <p:nvSpPr>
          <p:cNvPr id="2" name="Content Placeholder 1">
            <a:extLst>
              <a:ext uri="{FF2B5EF4-FFF2-40B4-BE49-F238E27FC236}">
                <a16:creationId xmlns:a16="http://schemas.microsoft.com/office/drawing/2014/main" id="{23A815DC-5D01-7CCC-CA87-796452F7518E}"/>
              </a:ext>
            </a:extLst>
          </p:cNvPr>
          <p:cNvSpPr>
            <a:spLocks noGrp="1"/>
          </p:cNvSpPr>
          <p:nvPr>
            <p:ph idx="1"/>
          </p:nvPr>
        </p:nvSpPr>
        <p:spPr>
          <a:xfrm>
            <a:off x="179388" y="842963"/>
            <a:ext cx="8785225" cy="4216400"/>
          </a:xfrm>
        </p:spPr>
        <p:txBody>
          <a:bodyPr>
            <a:noAutofit/>
          </a:bodyPr>
          <a:lstStyle/>
          <a:p>
            <a:pPr marL="0" indent="0">
              <a:buFont typeface="Arial" panose="020B0604020202020204" pitchFamily="34" charset="0"/>
              <a:buNone/>
              <a:defRPr/>
            </a:pPr>
            <a:r>
              <a:rPr lang="en-US" sz="1875" b="1" dirty="0">
                <a:solidFill>
                  <a:srgbClr val="FFFF00"/>
                </a:solidFill>
              </a:rPr>
              <a:t>Cases that fit</a:t>
            </a:r>
            <a:r>
              <a:rPr lang="en-US" sz="1875" b="1" dirty="0">
                <a:solidFill>
                  <a:srgbClr val="FF0000"/>
                </a:solidFill>
              </a:rPr>
              <a:t>? </a:t>
            </a:r>
            <a:endParaRPr lang="en-CA" sz="1875" b="1" dirty="0">
              <a:solidFill>
                <a:srgbClr val="FF0000"/>
              </a:solidFill>
            </a:endParaRPr>
          </a:p>
          <a:p>
            <a:pPr>
              <a:defRPr/>
            </a:pPr>
            <a:r>
              <a:rPr lang="en-US" sz="1875" i="1" dirty="0">
                <a:solidFill>
                  <a:srgbClr val="00B0F0"/>
                </a:solidFill>
              </a:rPr>
              <a:t>Spalding v. Gamage </a:t>
            </a:r>
            <a:r>
              <a:rPr lang="en-US" sz="1875" dirty="0">
                <a:solidFill>
                  <a:schemeClr val="bg1"/>
                </a:solidFill>
              </a:rPr>
              <a:t>where Gamage took a product of the Plaintiff’s that had been discontinued </a:t>
            </a:r>
            <a:r>
              <a:rPr lang="en-US" sz="1875" dirty="0">
                <a:solidFill>
                  <a:srgbClr val="FF0000"/>
                </a:solidFill>
              </a:rPr>
              <a:t>(</a:t>
            </a:r>
            <a:r>
              <a:rPr lang="en-US" sz="1875" dirty="0">
                <a:solidFill>
                  <a:schemeClr val="bg1"/>
                </a:solidFill>
              </a:rPr>
              <a:t>a soccer ball discarded by Spalding as waste material and excluded from public sale</a:t>
            </a:r>
            <a:r>
              <a:rPr lang="en-US" sz="1875" dirty="0">
                <a:solidFill>
                  <a:srgbClr val="FF0000"/>
                </a:solidFill>
              </a:rPr>
              <a:t>)</a:t>
            </a:r>
            <a:r>
              <a:rPr lang="en-US" sz="1875" dirty="0">
                <a:solidFill>
                  <a:schemeClr val="bg1"/>
                </a:solidFill>
              </a:rPr>
              <a:t> and marketed it an </a:t>
            </a:r>
            <a:r>
              <a:rPr lang="en-US" sz="1875" dirty="0">
                <a:solidFill>
                  <a:srgbClr val="FF0000"/>
                </a:solidFill>
              </a:rPr>
              <a:t>“</a:t>
            </a:r>
            <a:r>
              <a:rPr lang="en-US" sz="1875" dirty="0">
                <a:solidFill>
                  <a:srgbClr val="FFFF00"/>
                </a:solidFill>
              </a:rPr>
              <a:t>improved</a:t>
            </a:r>
            <a:r>
              <a:rPr lang="en-US" sz="1875" dirty="0">
                <a:solidFill>
                  <a:srgbClr val="FF0000"/>
                </a:solidFill>
              </a:rPr>
              <a:t>”</a:t>
            </a:r>
            <a:r>
              <a:rPr lang="en-US" sz="1875" dirty="0">
                <a:solidFill>
                  <a:schemeClr val="bg1"/>
                </a:solidFill>
              </a:rPr>
              <a:t> Spalding product.</a:t>
            </a:r>
          </a:p>
          <a:p>
            <a:pPr>
              <a:defRPr/>
            </a:pPr>
            <a:r>
              <a:rPr lang="en-US" sz="1875" i="1" dirty="0">
                <a:solidFill>
                  <a:srgbClr val="00B0F0"/>
                </a:solidFill>
              </a:rPr>
              <a:t>Institut National</a:t>
            </a:r>
            <a:endParaRPr lang="en-CA" sz="1875" dirty="0">
              <a:solidFill>
                <a:srgbClr val="00B0F0"/>
              </a:solidFill>
            </a:endParaRPr>
          </a:p>
          <a:p>
            <a:pPr>
              <a:defRPr/>
            </a:pPr>
            <a:r>
              <a:rPr lang="en-US" sz="1875" i="1" dirty="0">
                <a:solidFill>
                  <a:srgbClr val="00B0F0"/>
                </a:solidFill>
              </a:rPr>
              <a:t>Ray Plastics </a:t>
            </a:r>
          </a:p>
          <a:p>
            <a:pPr>
              <a:defRPr/>
            </a:pPr>
            <a:r>
              <a:rPr lang="en-US" sz="1875" dirty="0">
                <a:solidFill>
                  <a:schemeClr val="bg1"/>
                </a:solidFill>
              </a:rPr>
              <a:t>A competing product which is identical or confusingly similar to the Plaintiff’s product cuts into sales.</a:t>
            </a:r>
            <a:endParaRPr lang="en-CA" sz="1875" dirty="0">
              <a:solidFill>
                <a:schemeClr val="bg1"/>
              </a:solidFill>
            </a:endParaRPr>
          </a:p>
          <a:p>
            <a:pPr>
              <a:defRPr/>
            </a:pPr>
            <a:r>
              <a:rPr lang="en-US" sz="1875" dirty="0">
                <a:solidFill>
                  <a:schemeClr val="bg1"/>
                </a:solidFill>
              </a:rPr>
              <a:t>Two primary types of damages that are pled in passing off cases: </a:t>
            </a:r>
          </a:p>
          <a:p>
            <a:pPr>
              <a:defRPr/>
            </a:pPr>
            <a:r>
              <a:rPr lang="en-US" sz="1875" dirty="0">
                <a:solidFill>
                  <a:schemeClr val="bg1"/>
                </a:solidFill>
              </a:rPr>
              <a:t>1. Loss of goodwill </a:t>
            </a:r>
          </a:p>
          <a:p>
            <a:pPr>
              <a:defRPr/>
            </a:pPr>
            <a:r>
              <a:rPr lang="en-US" sz="1875" dirty="0">
                <a:solidFill>
                  <a:schemeClr val="bg1"/>
                </a:solidFill>
              </a:rPr>
              <a:t>2. Loss of trade</a:t>
            </a:r>
            <a:endParaRPr lang="en-CA" sz="1875" dirty="0">
              <a:solidFill>
                <a:schemeClr val="bg1"/>
              </a:solidFill>
            </a:endParaRPr>
          </a:p>
          <a:p>
            <a:pPr marL="0" indent="0">
              <a:buFont typeface="Arial" panose="020B0604020202020204" pitchFamily="34" charset="0"/>
              <a:buNone/>
              <a:defRPr/>
            </a:pPr>
            <a:r>
              <a:rPr lang="en-US" sz="1875" dirty="0">
                <a:solidFill>
                  <a:srgbClr val="FF0000"/>
                </a:solidFill>
              </a:rPr>
              <a:t>[</a:t>
            </a:r>
            <a:r>
              <a:rPr lang="en-US" sz="1875" dirty="0">
                <a:solidFill>
                  <a:srgbClr val="FFFF00"/>
                </a:solidFill>
              </a:rPr>
              <a:t>Pages 400 &amp; 401 address defenses and remedies to passing off</a:t>
            </a:r>
            <a:r>
              <a:rPr lang="en-US" sz="1875" dirty="0">
                <a:solidFill>
                  <a:srgbClr val="FF0000"/>
                </a:solidFill>
              </a:rPr>
              <a:t>]</a:t>
            </a:r>
            <a:endParaRPr lang="en-CA" sz="1875" dirty="0">
              <a:solidFill>
                <a:srgbClr val="FF0000"/>
              </a:solidFill>
            </a:endParaRPr>
          </a:p>
          <a:p>
            <a:pPr marL="0" indent="0">
              <a:buFont typeface="Arial" panose="020B0604020202020204" pitchFamily="34" charset="0"/>
              <a:buNone/>
              <a:defRPr/>
            </a:pPr>
            <a:endParaRPr lang="en-US" sz="2025" dirty="0">
              <a:solidFill>
                <a:schemeClr val="bg1"/>
              </a:solidFill>
              <a:latin typeface="+mj-lt"/>
            </a:endParaRPr>
          </a:p>
        </p:txBody>
      </p:sp>
      <p:sp>
        <p:nvSpPr>
          <p:cNvPr id="294915" name="Slide Number Placeholder 3">
            <a:extLst>
              <a:ext uri="{FF2B5EF4-FFF2-40B4-BE49-F238E27FC236}">
                <a16:creationId xmlns:a16="http://schemas.microsoft.com/office/drawing/2014/main" id="{272EF408-30CA-6C36-33C8-97C1DAC1CA2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338E533-EB43-AE44-835E-1B038DD2FB24}" type="slidenum">
              <a:rPr lang="en-US" altLang="en-US" smtClean="0"/>
              <a:pPr/>
              <a:t>154</a:t>
            </a:fld>
            <a:endParaRPr lang="en-US" alt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1CC8DE-320C-3D16-7184-3B52D80F3A97}"/>
              </a:ext>
            </a:extLst>
          </p:cNvPr>
          <p:cNvSpPr>
            <a:spLocks noGrp="1"/>
          </p:cNvSpPr>
          <p:nvPr>
            <p:ph type="title"/>
          </p:nvPr>
        </p:nvSpPr>
        <p:spPr>
          <a:xfrm>
            <a:off x="323850" y="50800"/>
            <a:ext cx="8640763" cy="792163"/>
          </a:xfrm>
        </p:spPr>
        <p:txBody>
          <a:bodyPr>
            <a:normAutofit fontScale="90000"/>
          </a:bodyPr>
          <a:lstStyle/>
          <a:p>
            <a:pPr>
              <a:defRPr/>
            </a:pPr>
            <a:r>
              <a:rPr lang="en-US" b="1" dirty="0">
                <a:solidFill>
                  <a:srgbClr val="FFFF00"/>
                </a:solidFill>
              </a:rPr>
              <a:t>Passing off</a:t>
            </a:r>
            <a:r>
              <a:rPr lang="en-US" b="1" dirty="0">
                <a:solidFill>
                  <a:schemeClr val="bg1"/>
                </a:solidFill>
              </a:rPr>
              <a:t>: </a:t>
            </a:r>
            <a:r>
              <a:rPr lang="en-US" b="1" dirty="0">
                <a:solidFill>
                  <a:srgbClr val="FF0000"/>
                </a:solidFill>
              </a:rPr>
              <a:t>Damage </a:t>
            </a:r>
            <a:r>
              <a:rPr lang="en-US" dirty="0">
                <a:solidFill>
                  <a:schemeClr val="bg1"/>
                </a:solidFill>
              </a:rPr>
              <a:t>Summary</a:t>
            </a:r>
            <a:br>
              <a:rPr lang="en-US" b="1" dirty="0">
                <a:solidFill>
                  <a:srgbClr val="FF0000"/>
                </a:solidFill>
              </a:rPr>
            </a:br>
            <a:endParaRPr lang="en-US" b="1" dirty="0">
              <a:solidFill>
                <a:schemeClr val="bg1"/>
              </a:solidFill>
            </a:endParaRPr>
          </a:p>
        </p:txBody>
      </p:sp>
      <p:sp>
        <p:nvSpPr>
          <p:cNvPr id="2" name="Content Placeholder 1">
            <a:extLst>
              <a:ext uri="{FF2B5EF4-FFF2-40B4-BE49-F238E27FC236}">
                <a16:creationId xmlns:a16="http://schemas.microsoft.com/office/drawing/2014/main" id="{188A2FB0-BEA2-0E5D-9DA6-774C1A852FB4}"/>
              </a:ext>
            </a:extLst>
          </p:cNvPr>
          <p:cNvSpPr>
            <a:spLocks noGrp="1"/>
          </p:cNvSpPr>
          <p:nvPr>
            <p:ph idx="1"/>
          </p:nvPr>
        </p:nvSpPr>
        <p:spPr>
          <a:xfrm>
            <a:off x="250825" y="1112838"/>
            <a:ext cx="8642350" cy="3763962"/>
          </a:xfrm>
        </p:spPr>
        <p:txBody>
          <a:bodyPr>
            <a:noAutofit/>
          </a:bodyPr>
          <a:lstStyle/>
          <a:p>
            <a:pPr lvl="1">
              <a:buFont typeface="Arial" panose="020B0604020202020204" pitchFamily="34" charset="0"/>
              <a:buChar char="•"/>
              <a:defRPr/>
            </a:pPr>
            <a:r>
              <a:rPr lang="en-US" sz="2400" dirty="0">
                <a:solidFill>
                  <a:schemeClr val="bg1"/>
                </a:solidFill>
                <a:latin typeface="+mj-lt"/>
              </a:rPr>
              <a:t>Final element that a Plaintiff must establish in a passing off action</a:t>
            </a:r>
          </a:p>
          <a:p>
            <a:pPr lvl="1">
              <a:buFont typeface="Arial" panose="020B0604020202020204" pitchFamily="34" charset="0"/>
              <a:buChar char="•"/>
              <a:defRPr/>
            </a:pPr>
            <a:r>
              <a:rPr lang="en-US" sz="2400" dirty="0">
                <a:solidFill>
                  <a:schemeClr val="bg1"/>
                </a:solidFill>
                <a:latin typeface="+mj-lt"/>
              </a:rPr>
              <a:t>In the case of an application </a:t>
            </a:r>
            <a:r>
              <a:rPr lang="en-US" sz="2400" dirty="0">
                <a:solidFill>
                  <a:srgbClr val="FFFF00"/>
                </a:solidFill>
                <a:latin typeface="+mj-lt"/>
              </a:rPr>
              <a:t>for an injunction</a:t>
            </a:r>
            <a:r>
              <a:rPr lang="en-US" sz="2400" dirty="0">
                <a:solidFill>
                  <a:schemeClr val="bg1"/>
                </a:solidFill>
                <a:latin typeface="+mj-lt"/>
              </a:rPr>
              <a:t>, the Plaintiff need </a:t>
            </a:r>
            <a:r>
              <a:rPr lang="en-US" sz="2400" dirty="0">
                <a:solidFill>
                  <a:srgbClr val="FFFF00"/>
                </a:solidFill>
                <a:latin typeface="+mj-lt"/>
              </a:rPr>
              <a:t>only show a likelihood of damage</a:t>
            </a:r>
          </a:p>
          <a:p>
            <a:pPr lvl="1">
              <a:buFont typeface="Arial" panose="020B0604020202020204" pitchFamily="34" charset="0"/>
              <a:buChar char="•"/>
              <a:defRPr/>
            </a:pPr>
            <a:r>
              <a:rPr lang="en-US" sz="2400" dirty="0">
                <a:solidFill>
                  <a:schemeClr val="bg1"/>
                </a:solidFill>
                <a:latin typeface="+mj-lt"/>
              </a:rPr>
              <a:t>Types of recognized damage: </a:t>
            </a:r>
          </a:p>
          <a:p>
            <a:pPr lvl="2">
              <a:buFont typeface="Courier New" panose="02070309020205020404" pitchFamily="49" charset="0"/>
              <a:buChar char="o"/>
              <a:defRPr/>
            </a:pPr>
            <a:r>
              <a:rPr lang="en-US" dirty="0">
                <a:solidFill>
                  <a:schemeClr val="bg1"/>
                </a:solidFill>
                <a:latin typeface="+mj-lt"/>
              </a:rPr>
              <a:t>Loss of goodwill and reputation</a:t>
            </a:r>
          </a:p>
          <a:p>
            <a:pPr lvl="2">
              <a:buFont typeface="Courier New" panose="02070309020205020404" pitchFamily="49" charset="0"/>
              <a:buChar char="o"/>
              <a:defRPr/>
            </a:pPr>
            <a:r>
              <a:rPr lang="en-US" dirty="0">
                <a:solidFill>
                  <a:schemeClr val="bg1"/>
                </a:solidFill>
                <a:latin typeface="+mj-lt"/>
              </a:rPr>
              <a:t>Cases </a:t>
            </a:r>
            <a:r>
              <a:rPr lang="en-US" dirty="0">
                <a:solidFill>
                  <a:srgbClr val="00B0F0"/>
                </a:solidFill>
                <a:latin typeface="+mj-lt"/>
                <a:sym typeface="Wingdings" pitchFamily="2" charset="2"/>
              </a:rPr>
              <a:t></a:t>
            </a:r>
            <a:r>
              <a:rPr lang="en-US" dirty="0">
                <a:solidFill>
                  <a:schemeClr val="bg1"/>
                </a:solidFill>
                <a:latin typeface="+mj-lt"/>
                <a:sym typeface="Wingdings" pitchFamily="2" charset="2"/>
              </a:rPr>
              <a:t> </a:t>
            </a:r>
            <a:r>
              <a:rPr lang="en-US" i="1" dirty="0">
                <a:solidFill>
                  <a:schemeClr val="bg1"/>
                </a:solidFill>
                <a:latin typeface="+mj-lt"/>
              </a:rPr>
              <a:t>Spalding v. </a:t>
            </a:r>
            <a:r>
              <a:rPr lang="en-US" i="1" dirty="0" err="1">
                <a:solidFill>
                  <a:schemeClr val="bg1"/>
                </a:solidFill>
                <a:latin typeface="+mj-lt"/>
              </a:rPr>
              <a:t>Gamage</a:t>
            </a:r>
            <a:r>
              <a:rPr lang="en-US" i="1" dirty="0">
                <a:solidFill>
                  <a:schemeClr val="bg1"/>
                </a:solidFill>
                <a:latin typeface="+mj-lt"/>
              </a:rPr>
              <a:t> </a:t>
            </a:r>
            <a:r>
              <a:rPr lang="en-US" dirty="0">
                <a:solidFill>
                  <a:schemeClr val="bg1"/>
                </a:solidFill>
                <a:latin typeface="+mj-lt"/>
              </a:rPr>
              <a:t>(1915, UK)</a:t>
            </a:r>
          </a:p>
          <a:p>
            <a:pPr lvl="2">
              <a:buFont typeface="Courier New" panose="02070309020205020404" pitchFamily="49" charset="0"/>
              <a:buChar char="o"/>
              <a:defRPr/>
            </a:pPr>
            <a:r>
              <a:rPr lang="en-US" dirty="0">
                <a:solidFill>
                  <a:schemeClr val="bg1"/>
                </a:solidFill>
                <a:latin typeface="+mj-lt"/>
              </a:rPr>
              <a:t>Loss of trade </a:t>
            </a:r>
          </a:p>
        </p:txBody>
      </p:sp>
      <p:sp>
        <p:nvSpPr>
          <p:cNvPr id="296963" name="Slide Number Placeholder 3">
            <a:extLst>
              <a:ext uri="{FF2B5EF4-FFF2-40B4-BE49-F238E27FC236}">
                <a16:creationId xmlns:a16="http://schemas.microsoft.com/office/drawing/2014/main" id="{1466EAFD-6448-7CE1-D1DF-2BE4795E2AA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2DC857-5FC1-174C-BAAB-FBED34422403}" type="slidenum">
              <a:rPr lang="en-US" altLang="en-US" smtClean="0"/>
              <a:pPr/>
              <a:t>155</a:t>
            </a:fld>
            <a:endParaRPr lang="en-US" alt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F3235-F1A7-77B8-6454-21BF28930B76}"/>
              </a:ext>
            </a:extLst>
          </p:cNvPr>
          <p:cNvSpPr>
            <a:spLocks noGrp="1"/>
          </p:cNvSpPr>
          <p:nvPr>
            <p:ph type="title"/>
          </p:nvPr>
        </p:nvSpPr>
        <p:spPr>
          <a:xfrm>
            <a:off x="1485900" y="65088"/>
            <a:ext cx="6172200" cy="777875"/>
          </a:xfrm>
        </p:spPr>
        <p:txBody>
          <a:bodyPr>
            <a:normAutofit fontScale="90000"/>
          </a:bodyPr>
          <a:lstStyle/>
          <a:p>
            <a:pPr>
              <a:defRPr/>
            </a:pPr>
            <a:r>
              <a:rPr lang="en-US" b="1" dirty="0">
                <a:solidFill>
                  <a:srgbClr val="FFFF00"/>
                </a:solidFill>
              </a:rPr>
              <a:t>Passing off</a:t>
            </a:r>
            <a:r>
              <a:rPr lang="en-US" b="1" dirty="0">
                <a:solidFill>
                  <a:srgbClr val="FF0000"/>
                </a:solidFill>
              </a:rPr>
              <a:t>: </a:t>
            </a:r>
            <a:r>
              <a:rPr lang="en-US" b="1" dirty="0">
                <a:solidFill>
                  <a:schemeClr val="bg1"/>
                </a:solidFill>
              </a:rPr>
              <a:t>Defences</a:t>
            </a:r>
            <a:br>
              <a:rPr lang="en-US" dirty="0">
                <a:solidFill>
                  <a:schemeClr val="bg1"/>
                </a:solidFill>
              </a:rPr>
            </a:br>
            <a:endParaRPr lang="en-US" b="1" dirty="0"/>
          </a:p>
        </p:txBody>
      </p:sp>
      <p:sp>
        <p:nvSpPr>
          <p:cNvPr id="299010" name="Content Placeholder 1">
            <a:extLst>
              <a:ext uri="{FF2B5EF4-FFF2-40B4-BE49-F238E27FC236}">
                <a16:creationId xmlns:a16="http://schemas.microsoft.com/office/drawing/2014/main" id="{C41F968E-9C60-6B18-C1E0-75D02EDB78D5}"/>
              </a:ext>
            </a:extLst>
          </p:cNvPr>
          <p:cNvSpPr>
            <a:spLocks noGrp="1" noChangeArrowheads="1"/>
          </p:cNvSpPr>
          <p:nvPr>
            <p:ph idx="1"/>
          </p:nvPr>
        </p:nvSpPr>
        <p:spPr bwMode="auto">
          <a:xfrm>
            <a:off x="250825" y="987425"/>
            <a:ext cx="8642350" cy="3670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AutoNum type="arabicPeriod"/>
            </a:pPr>
            <a:r>
              <a:rPr lang="en-US" altLang="en-US" sz="1800">
                <a:solidFill>
                  <a:schemeClr val="bg1"/>
                </a:solidFill>
              </a:rPr>
              <a:t>Plaintiff has </a:t>
            </a:r>
            <a:r>
              <a:rPr lang="en-US" altLang="en-US" sz="1800">
                <a:solidFill>
                  <a:srgbClr val="FFFF00"/>
                </a:solidFill>
              </a:rPr>
              <a:t>failed to make out one of the elements </a:t>
            </a:r>
            <a:r>
              <a:rPr lang="en-US" altLang="en-US" sz="1800">
                <a:solidFill>
                  <a:schemeClr val="bg1"/>
                </a:solidFill>
              </a:rPr>
              <a:t>of the tort</a:t>
            </a:r>
            <a:endParaRPr lang="en-CA" altLang="en-US" sz="1800">
              <a:solidFill>
                <a:schemeClr val="bg1"/>
              </a:solidFill>
            </a:endParaRPr>
          </a:p>
          <a:p>
            <a:pPr>
              <a:buFont typeface="Arial" panose="020B0604020202020204" pitchFamily="34" charset="0"/>
              <a:buAutoNum type="arabicPeriod"/>
            </a:pPr>
            <a:r>
              <a:rPr lang="en-US" altLang="en-US" sz="1800">
                <a:solidFill>
                  <a:srgbClr val="FFFF00"/>
                </a:solidFill>
              </a:rPr>
              <a:t>Use of one’s own name </a:t>
            </a:r>
            <a:r>
              <a:rPr lang="en-US" altLang="en-US" sz="1800">
                <a:solidFill>
                  <a:schemeClr val="bg1"/>
                </a:solidFill>
              </a:rPr>
              <a:t>in business </a:t>
            </a:r>
            <a:r>
              <a:rPr lang="en-US" altLang="en-US" sz="1800">
                <a:solidFill>
                  <a:srgbClr val="FFFF00"/>
                </a:solidFill>
              </a:rPr>
              <a:t>[</a:t>
            </a:r>
            <a:r>
              <a:rPr lang="en-US" altLang="en-US" sz="1800">
                <a:solidFill>
                  <a:schemeClr val="bg1"/>
                </a:solidFill>
              </a:rPr>
              <a:t>within limits</a:t>
            </a:r>
            <a:r>
              <a:rPr lang="en-US" altLang="en-US" sz="1800">
                <a:solidFill>
                  <a:srgbClr val="FFFF00"/>
                </a:solidFill>
              </a:rPr>
              <a:t>]</a:t>
            </a:r>
            <a:endParaRPr lang="en-CA" altLang="en-US" sz="1800">
              <a:solidFill>
                <a:srgbClr val="FFFF00"/>
              </a:solidFill>
            </a:endParaRPr>
          </a:p>
          <a:p>
            <a:pPr lvl="1"/>
            <a:r>
              <a:rPr lang="en-US" altLang="en-US" sz="1800">
                <a:solidFill>
                  <a:srgbClr val="FF0000"/>
                </a:solidFill>
              </a:rPr>
              <a:t>Surname</a:t>
            </a:r>
            <a:r>
              <a:rPr lang="en-US" altLang="en-US" sz="1800">
                <a:solidFill>
                  <a:schemeClr val="bg1"/>
                </a:solidFill>
              </a:rPr>
              <a:t>, </a:t>
            </a:r>
            <a:r>
              <a:rPr lang="en-US" altLang="en-US" sz="1800">
                <a:solidFill>
                  <a:srgbClr val="FFFF00"/>
                </a:solidFill>
              </a:rPr>
              <a:t>not given name or nickname</a:t>
            </a:r>
            <a:endParaRPr lang="en-CA" altLang="en-US" sz="1800">
              <a:solidFill>
                <a:srgbClr val="FFFF00"/>
              </a:solidFill>
            </a:endParaRPr>
          </a:p>
          <a:p>
            <a:pPr lvl="1"/>
            <a:r>
              <a:rPr lang="en-US" altLang="en-US" sz="1800">
                <a:solidFill>
                  <a:srgbClr val="FF0000"/>
                </a:solidFill>
              </a:rPr>
              <a:t>Using name honestly</a:t>
            </a:r>
            <a:r>
              <a:rPr lang="en-US" altLang="en-US" sz="1800">
                <a:solidFill>
                  <a:schemeClr val="bg1"/>
                </a:solidFill>
              </a:rPr>
              <a:t>, without intent to trade on goodwill or reputation of another business</a:t>
            </a:r>
            <a:endParaRPr lang="en-CA" altLang="en-US" sz="1800">
              <a:solidFill>
                <a:schemeClr val="bg1"/>
              </a:solidFill>
            </a:endParaRPr>
          </a:p>
          <a:p>
            <a:pPr lvl="1"/>
            <a:r>
              <a:rPr lang="en-US" altLang="en-US" sz="1800">
                <a:solidFill>
                  <a:schemeClr val="bg1"/>
                </a:solidFill>
              </a:rPr>
              <a:t>Might have to use it in a way that is not confusing with an already existing business under that name</a:t>
            </a:r>
            <a:endParaRPr lang="en-CA" altLang="en-US" sz="1800">
              <a:solidFill>
                <a:schemeClr val="bg1"/>
              </a:solidFill>
            </a:endParaRPr>
          </a:p>
          <a:p>
            <a:pPr>
              <a:buFont typeface="Arial" panose="020B0604020202020204" pitchFamily="34" charset="0"/>
              <a:buAutoNum type="arabicPeriod"/>
            </a:pPr>
            <a:r>
              <a:rPr lang="en-US" altLang="en-US" sz="1800">
                <a:solidFill>
                  <a:schemeClr val="bg1"/>
                </a:solidFill>
              </a:rPr>
              <a:t>Defendant holds a </a:t>
            </a:r>
            <a:r>
              <a:rPr lang="en-US" altLang="en-US" sz="1800">
                <a:solidFill>
                  <a:srgbClr val="FFFF00"/>
                </a:solidFill>
              </a:rPr>
              <a:t>TM registration </a:t>
            </a:r>
            <a:r>
              <a:rPr lang="en-US" altLang="en-US" sz="1800">
                <a:solidFill>
                  <a:schemeClr val="bg1"/>
                </a:solidFill>
              </a:rPr>
              <a:t>for the mark it is using</a:t>
            </a:r>
            <a:endParaRPr lang="en-CA" altLang="en-US" sz="1800">
              <a:solidFill>
                <a:schemeClr val="bg1"/>
              </a:solidFill>
            </a:endParaRPr>
          </a:p>
          <a:p>
            <a:pPr lvl="1"/>
            <a:r>
              <a:rPr lang="en-US" altLang="en-US" sz="1800" i="1">
                <a:solidFill>
                  <a:srgbClr val="00B0F0"/>
                </a:solidFill>
              </a:rPr>
              <a:t>Molson Canada v. Oland Breweries Ltd. </a:t>
            </a:r>
            <a:r>
              <a:rPr lang="en-US" altLang="en-US" sz="1800">
                <a:solidFill>
                  <a:srgbClr val="00B0F0"/>
                </a:solidFill>
              </a:rPr>
              <a:t>(2002), 19 CPR (4</a:t>
            </a:r>
            <a:r>
              <a:rPr lang="en-US" altLang="en-US" sz="1800" baseline="30000">
                <a:solidFill>
                  <a:srgbClr val="00B0F0"/>
                </a:solidFill>
              </a:rPr>
              <a:t>th</a:t>
            </a:r>
            <a:r>
              <a:rPr lang="en-US" altLang="en-US" sz="1800">
                <a:solidFill>
                  <a:srgbClr val="00B0F0"/>
                </a:solidFill>
              </a:rPr>
              <a:t>) 201 </a:t>
            </a:r>
            <a:r>
              <a:rPr lang="en-US" altLang="en-US" sz="1800">
                <a:solidFill>
                  <a:schemeClr val="bg1"/>
                </a:solidFill>
              </a:rPr>
              <a:t>(ONCA) </a:t>
            </a:r>
            <a:r>
              <a:rPr lang="en-US" altLang="en-US" sz="1800">
                <a:solidFill>
                  <a:srgbClr val="FFFF00"/>
                </a:solidFill>
                <a:sym typeface="Wingdings" pitchFamily="2" charset="2"/>
              </a:rPr>
              <a:t></a:t>
            </a:r>
            <a:r>
              <a:rPr lang="en-US" altLang="en-US" sz="1800">
                <a:solidFill>
                  <a:schemeClr val="bg1"/>
                </a:solidFill>
              </a:rPr>
              <a:t> </a:t>
            </a:r>
            <a:r>
              <a:rPr lang="en-US" altLang="en-US" sz="1800">
                <a:solidFill>
                  <a:srgbClr val="FFFF00"/>
                </a:solidFill>
              </a:rPr>
              <a:t>“</a:t>
            </a:r>
            <a:r>
              <a:rPr lang="en-US" altLang="en-US" sz="1800">
                <a:solidFill>
                  <a:srgbClr val="FF0000"/>
                </a:solidFill>
              </a:rPr>
              <a:t>a complete answer</a:t>
            </a:r>
            <a:r>
              <a:rPr lang="en-US" altLang="en-US" sz="1800">
                <a:solidFill>
                  <a:srgbClr val="FFFF00"/>
                </a:solidFill>
              </a:rPr>
              <a:t>”</a:t>
            </a:r>
            <a:r>
              <a:rPr lang="en-US" altLang="en-US" sz="1800">
                <a:solidFill>
                  <a:schemeClr val="bg1"/>
                </a:solidFill>
              </a:rPr>
              <a:t> to a claim in passing off</a:t>
            </a:r>
            <a:endParaRPr lang="en-CA" altLang="en-US" sz="1800">
              <a:solidFill>
                <a:schemeClr val="bg1"/>
              </a:solidFill>
            </a:endParaRPr>
          </a:p>
          <a:p>
            <a:pPr>
              <a:buFont typeface="Arial" panose="020B0604020202020204" pitchFamily="34" charset="0"/>
              <a:buAutoNum type="arabicPeriod"/>
            </a:pPr>
            <a:r>
              <a:rPr lang="en-US" altLang="en-US" sz="1800">
                <a:solidFill>
                  <a:schemeClr val="bg1"/>
                </a:solidFill>
              </a:rPr>
              <a:t>Plaintiff has </a:t>
            </a:r>
            <a:r>
              <a:rPr lang="en-US" altLang="en-US" sz="1800">
                <a:solidFill>
                  <a:srgbClr val="FFFF00"/>
                </a:solidFill>
              </a:rPr>
              <a:t>acquiesced in use </a:t>
            </a:r>
            <a:r>
              <a:rPr lang="en-US" altLang="en-US" sz="1800">
                <a:solidFill>
                  <a:schemeClr val="bg1"/>
                </a:solidFill>
              </a:rPr>
              <a:t>of mark</a:t>
            </a:r>
            <a:endParaRPr lang="en-CA" altLang="en-US" sz="1800">
              <a:solidFill>
                <a:schemeClr val="bg1"/>
              </a:solidFill>
            </a:endParaRPr>
          </a:p>
        </p:txBody>
      </p:sp>
      <p:sp>
        <p:nvSpPr>
          <p:cNvPr id="299011" name="Slide Number Placeholder 3">
            <a:extLst>
              <a:ext uri="{FF2B5EF4-FFF2-40B4-BE49-F238E27FC236}">
                <a16:creationId xmlns:a16="http://schemas.microsoft.com/office/drawing/2014/main" id="{F82FA721-6BE2-1737-E6B6-CECA86C1739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90FC12D-58E9-484D-A913-0D6878168940}" type="slidenum">
              <a:rPr lang="en-US" altLang="en-US" smtClean="0"/>
              <a:pPr/>
              <a:t>156</a:t>
            </a:fld>
            <a:endParaRPr lang="en-US" alt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C1CAAB-2D6E-3D28-48FE-71334D6D1861}"/>
              </a:ext>
            </a:extLst>
          </p:cNvPr>
          <p:cNvSpPr>
            <a:spLocks noGrp="1"/>
          </p:cNvSpPr>
          <p:nvPr>
            <p:ph type="title"/>
          </p:nvPr>
        </p:nvSpPr>
        <p:spPr>
          <a:xfrm>
            <a:off x="1485900" y="71438"/>
            <a:ext cx="6172200" cy="844550"/>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rgbClr val="FFFF00"/>
                </a:solidFill>
              </a:rPr>
              <a:t> </a:t>
            </a:r>
            <a:r>
              <a:rPr lang="en-US" b="1" dirty="0">
                <a:solidFill>
                  <a:schemeClr val="bg1"/>
                </a:solidFill>
              </a:rPr>
              <a:t>Remedies</a:t>
            </a:r>
            <a:br>
              <a:rPr lang="en-US"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C9121A6A-EC2A-A078-9D62-DB29D10C672A}"/>
              </a:ext>
            </a:extLst>
          </p:cNvPr>
          <p:cNvSpPr>
            <a:spLocks noGrp="1"/>
          </p:cNvSpPr>
          <p:nvPr>
            <p:ph idx="1"/>
          </p:nvPr>
        </p:nvSpPr>
        <p:spPr>
          <a:xfrm>
            <a:off x="358775" y="1058863"/>
            <a:ext cx="8426450" cy="3619500"/>
          </a:xfrm>
        </p:spPr>
        <p:txBody>
          <a:bodyPr>
            <a:noAutofit/>
          </a:bodyPr>
          <a:lstStyle/>
          <a:p>
            <a:pPr>
              <a:buFont typeface="+mj-lt"/>
              <a:buAutoNum type="arabicPeriod"/>
              <a:defRPr/>
            </a:pPr>
            <a:r>
              <a:rPr lang="en-US" sz="2100" dirty="0">
                <a:solidFill>
                  <a:srgbClr val="FFFF00"/>
                </a:solidFill>
              </a:rPr>
              <a:t>Damages</a:t>
            </a:r>
            <a:endParaRPr lang="en-CA" sz="2100" dirty="0">
              <a:solidFill>
                <a:srgbClr val="FFFF00"/>
              </a:solidFill>
            </a:endParaRPr>
          </a:p>
          <a:p>
            <a:pPr lvl="1">
              <a:defRPr/>
            </a:pPr>
            <a:r>
              <a:rPr lang="en-US" sz="2100" dirty="0">
                <a:solidFill>
                  <a:schemeClr val="bg1"/>
                </a:solidFill>
              </a:rPr>
              <a:t>For </a:t>
            </a:r>
            <a:r>
              <a:rPr lang="en-US" sz="2100" dirty="0">
                <a:solidFill>
                  <a:srgbClr val="FF0000"/>
                </a:solidFill>
              </a:rPr>
              <a:t>actual harm </a:t>
            </a:r>
            <a:r>
              <a:rPr lang="en-US" sz="2100" dirty="0">
                <a:solidFill>
                  <a:schemeClr val="bg1"/>
                </a:solidFill>
              </a:rPr>
              <a:t>suffered</a:t>
            </a:r>
            <a:endParaRPr lang="en-CA" sz="2100" dirty="0">
              <a:solidFill>
                <a:schemeClr val="bg1"/>
              </a:solidFill>
            </a:endParaRPr>
          </a:p>
          <a:p>
            <a:pPr lvl="1">
              <a:defRPr/>
            </a:pPr>
            <a:r>
              <a:rPr lang="en-US" sz="2100" dirty="0">
                <a:solidFill>
                  <a:schemeClr val="bg1"/>
                </a:solidFill>
              </a:rPr>
              <a:t>For </a:t>
            </a:r>
            <a:r>
              <a:rPr lang="en-US" sz="2100" dirty="0">
                <a:solidFill>
                  <a:srgbClr val="FFFF00"/>
                </a:solidFill>
              </a:rPr>
              <a:t>harm to reputation or goodwill</a:t>
            </a:r>
            <a:r>
              <a:rPr lang="en-US" sz="2100" dirty="0">
                <a:solidFill>
                  <a:schemeClr val="bg1"/>
                </a:solidFill>
              </a:rPr>
              <a:t> </a:t>
            </a:r>
            <a:r>
              <a:rPr lang="en-US" sz="2100" dirty="0">
                <a:solidFill>
                  <a:srgbClr val="FF0000"/>
                </a:solidFill>
              </a:rPr>
              <a:t>(</a:t>
            </a:r>
            <a:r>
              <a:rPr lang="en-US" sz="2100" dirty="0">
                <a:solidFill>
                  <a:schemeClr val="bg1"/>
                </a:solidFill>
              </a:rPr>
              <a:t>courts must fix </a:t>
            </a:r>
            <a:r>
              <a:rPr lang="en-US" sz="2100" dirty="0">
                <a:solidFill>
                  <a:srgbClr val="FFFF00"/>
                </a:solidFill>
              </a:rPr>
              <a:t>“</a:t>
            </a:r>
            <a:r>
              <a:rPr lang="en-US" sz="2100" dirty="0">
                <a:solidFill>
                  <a:schemeClr val="bg1"/>
                </a:solidFill>
              </a:rPr>
              <a:t>proper and reasonable amount</a:t>
            </a:r>
            <a:r>
              <a:rPr lang="en-US" sz="2100" dirty="0">
                <a:solidFill>
                  <a:srgbClr val="FFFF00"/>
                </a:solidFill>
              </a:rPr>
              <a:t>”</a:t>
            </a:r>
            <a:r>
              <a:rPr lang="en-US" sz="2100" dirty="0">
                <a:solidFill>
                  <a:srgbClr val="FF0000"/>
                </a:solidFill>
              </a:rPr>
              <a:t>)</a:t>
            </a:r>
            <a:endParaRPr lang="en-CA" sz="2100" dirty="0">
              <a:solidFill>
                <a:srgbClr val="FF0000"/>
              </a:solidFill>
            </a:endParaRPr>
          </a:p>
          <a:p>
            <a:pPr>
              <a:buFont typeface="+mj-lt"/>
              <a:buAutoNum type="arabicPeriod"/>
              <a:defRPr/>
            </a:pPr>
            <a:r>
              <a:rPr lang="en-US" sz="2100" dirty="0">
                <a:solidFill>
                  <a:schemeClr val="bg1"/>
                </a:solidFill>
              </a:rPr>
              <a:t>Permanent </a:t>
            </a:r>
            <a:r>
              <a:rPr lang="en-US" sz="2100" dirty="0">
                <a:solidFill>
                  <a:srgbClr val="FFFF00"/>
                </a:solidFill>
              </a:rPr>
              <a:t>injunctions</a:t>
            </a:r>
            <a:endParaRPr lang="en-CA" sz="2100" dirty="0">
              <a:solidFill>
                <a:srgbClr val="FFFF00"/>
              </a:solidFill>
            </a:endParaRPr>
          </a:p>
          <a:p>
            <a:pPr>
              <a:buFont typeface="+mj-lt"/>
              <a:buAutoNum type="arabicPeriod"/>
              <a:defRPr/>
            </a:pPr>
            <a:r>
              <a:rPr lang="en-US" sz="2100" dirty="0">
                <a:solidFill>
                  <a:schemeClr val="bg1"/>
                </a:solidFill>
              </a:rPr>
              <a:t>Order for </a:t>
            </a:r>
            <a:r>
              <a:rPr lang="en-US" sz="2100" dirty="0">
                <a:solidFill>
                  <a:srgbClr val="FFFF00"/>
                </a:solidFill>
              </a:rPr>
              <a:t>disgorgement of profits </a:t>
            </a:r>
            <a:r>
              <a:rPr lang="en-US" sz="2100" dirty="0">
                <a:solidFill>
                  <a:srgbClr val="FF0000"/>
                </a:solidFill>
              </a:rPr>
              <a:t>(</a:t>
            </a:r>
            <a:r>
              <a:rPr lang="en-US" sz="2100" dirty="0">
                <a:solidFill>
                  <a:schemeClr val="bg1"/>
                </a:solidFill>
              </a:rPr>
              <a:t>as </a:t>
            </a:r>
            <a:r>
              <a:rPr lang="en-US" sz="2100" dirty="0">
                <a:solidFill>
                  <a:srgbClr val="FFFF00"/>
                </a:solidFill>
              </a:rPr>
              <a:t>alternative</a:t>
            </a:r>
            <a:r>
              <a:rPr lang="en-US" sz="2100" dirty="0">
                <a:solidFill>
                  <a:schemeClr val="bg1"/>
                </a:solidFill>
              </a:rPr>
              <a:t> to damages</a:t>
            </a:r>
            <a:r>
              <a:rPr lang="en-US" sz="2100" dirty="0">
                <a:solidFill>
                  <a:srgbClr val="FF0000"/>
                </a:solidFill>
              </a:rPr>
              <a:t>)</a:t>
            </a:r>
            <a:endParaRPr lang="en-CA" sz="2100" dirty="0">
              <a:solidFill>
                <a:srgbClr val="FF0000"/>
              </a:solidFill>
            </a:endParaRPr>
          </a:p>
          <a:p>
            <a:pPr>
              <a:buFont typeface="+mj-lt"/>
              <a:buAutoNum type="arabicPeriod"/>
              <a:defRPr/>
            </a:pPr>
            <a:r>
              <a:rPr lang="en-US" sz="2100" dirty="0">
                <a:solidFill>
                  <a:srgbClr val="FFFF00"/>
                </a:solidFill>
              </a:rPr>
              <a:t>Delivery up or destruction </a:t>
            </a:r>
            <a:r>
              <a:rPr lang="en-US" sz="2100" dirty="0">
                <a:solidFill>
                  <a:schemeClr val="bg1"/>
                </a:solidFill>
              </a:rPr>
              <a:t>of wares or materials with the offending mark</a:t>
            </a:r>
            <a:endParaRPr lang="en-CA" sz="2100" dirty="0">
              <a:solidFill>
                <a:schemeClr val="bg1"/>
              </a:solidFill>
            </a:endParaRPr>
          </a:p>
          <a:p>
            <a:pPr>
              <a:buFont typeface="+mj-lt"/>
              <a:buAutoNum type="arabicPeriod"/>
              <a:defRPr/>
            </a:pPr>
            <a:r>
              <a:rPr lang="en-US" sz="2100" dirty="0">
                <a:solidFill>
                  <a:srgbClr val="FFFF00"/>
                </a:solidFill>
              </a:rPr>
              <a:t>Punitive</a:t>
            </a:r>
            <a:r>
              <a:rPr lang="en-US" sz="2100" dirty="0">
                <a:solidFill>
                  <a:schemeClr val="bg1"/>
                </a:solidFill>
              </a:rPr>
              <a:t> damages </a:t>
            </a:r>
            <a:r>
              <a:rPr lang="en-US" sz="2100" dirty="0">
                <a:solidFill>
                  <a:srgbClr val="FF0000"/>
                </a:solidFill>
              </a:rPr>
              <a:t>(</a:t>
            </a:r>
            <a:r>
              <a:rPr lang="en-US" sz="2100" dirty="0">
                <a:solidFill>
                  <a:schemeClr val="bg1"/>
                </a:solidFill>
              </a:rPr>
              <a:t>to punish </a:t>
            </a:r>
            <a:r>
              <a:rPr lang="en-US" sz="2100" dirty="0">
                <a:solidFill>
                  <a:srgbClr val="FFFF00"/>
                </a:solidFill>
              </a:rPr>
              <a:t>egregious</a:t>
            </a:r>
            <a:r>
              <a:rPr lang="en-US" sz="2100" dirty="0">
                <a:solidFill>
                  <a:schemeClr val="bg1"/>
                </a:solidFill>
              </a:rPr>
              <a:t> conduct</a:t>
            </a:r>
            <a:r>
              <a:rPr lang="en-US" sz="2100" dirty="0">
                <a:solidFill>
                  <a:srgbClr val="FF0000"/>
                </a:solidFill>
              </a:rPr>
              <a:t>)</a:t>
            </a:r>
            <a:endParaRPr lang="en-CA" sz="2100" dirty="0">
              <a:solidFill>
                <a:srgbClr val="FF0000"/>
              </a:solidFill>
            </a:endParaRPr>
          </a:p>
          <a:p>
            <a:pPr marL="342900" lvl="1" indent="0">
              <a:buFont typeface="Arial" panose="020B0604020202020204" pitchFamily="34" charset="0"/>
              <a:buNone/>
              <a:defRPr/>
            </a:pPr>
            <a:endParaRPr lang="en-US" sz="2400" dirty="0">
              <a:solidFill>
                <a:srgbClr val="FFFF00"/>
              </a:solidFill>
            </a:endParaRPr>
          </a:p>
        </p:txBody>
      </p:sp>
      <p:sp>
        <p:nvSpPr>
          <p:cNvPr id="301059" name="Slide Number Placeholder 3">
            <a:extLst>
              <a:ext uri="{FF2B5EF4-FFF2-40B4-BE49-F238E27FC236}">
                <a16:creationId xmlns:a16="http://schemas.microsoft.com/office/drawing/2014/main" id="{4EB0E7BE-6B67-1C4B-69BC-7E13403CA3A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897646D-5173-3745-92BB-1600EB5A8A60}" type="slidenum">
              <a:rPr lang="en-US" altLang="en-US" smtClean="0"/>
              <a:pPr/>
              <a:t>157</a:t>
            </a:fld>
            <a:endParaRPr lang="en-US" alt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AFB510-28D4-33BA-7F3C-A69642DA487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1">
            <a:extLst>
              <a:ext uri="{FF2B5EF4-FFF2-40B4-BE49-F238E27FC236}">
                <a16:creationId xmlns:a16="http://schemas.microsoft.com/office/drawing/2014/main" id="{5904D9AC-186D-6D6D-D74A-343994061A7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04130" name="Content Placeholder 3" descr="Crystal_Project_pause-queue.png">
            <a:extLst>
              <a:ext uri="{FF2B5EF4-FFF2-40B4-BE49-F238E27FC236}">
                <a16:creationId xmlns:a16="http://schemas.microsoft.com/office/drawing/2014/main" id="{B9A9AE2B-5B7A-BB0E-B363-F8B9712FF89D}"/>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131" name="Content Placeholder 3" descr="Crystal_Project_pause-queue.png">
            <a:extLst>
              <a:ext uri="{FF2B5EF4-FFF2-40B4-BE49-F238E27FC236}">
                <a16:creationId xmlns:a16="http://schemas.microsoft.com/office/drawing/2014/main" id="{11BB0AA7-5E63-573B-48B7-635F2297B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E25BD1E8-D1FC-A938-FA06-DB49475AB8AD}"/>
              </a:ext>
            </a:extLst>
          </p:cNvPr>
          <p:cNvSpPr>
            <a:spLocks noGrp="1" noChangeArrowheads="1"/>
          </p:cNvSpPr>
          <p:nvPr>
            <p:ph type="title"/>
          </p:nvPr>
        </p:nvSpPr>
        <p:spPr bwMode="auto">
          <a:xfrm>
            <a:off x="1485900" y="0"/>
            <a:ext cx="6172200" cy="121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Anything </a:t>
            </a:r>
            <a:r>
              <a:rPr lang="en-US" altLang="en-US" sz="3300" b="1">
                <a:solidFill>
                  <a:schemeClr val="bg1"/>
                </a:solidFill>
              </a:rPr>
              <a:t>&amp;</a:t>
            </a:r>
            <a:r>
              <a:rPr lang="en-US" altLang="en-US" sz="3300" b="1">
                <a:solidFill>
                  <a:srgbClr val="FFFF00"/>
                </a:solidFill>
              </a:rPr>
              <a:t> everything </a:t>
            </a:r>
            <a:r>
              <a:rPr lang="en-US" altLang="en-US" sz="3300" b="1">
                <a:solidFill>
                  <a:srgbClr val="92D050"/>
                </a:solidFill>
              </a:rPr>
              <a:t>can be done via email</a:t>
            </a:r>
            <a:r>
              <a:rPr lang="en-US" altLang="en-US" sz="3300" b="1">
                <a:solidFill>
                  <a:srgbClr val="FFFF00"/>
                </a:solidFill>
              </a:rPr>
              <a:t> if you prefer</a:t>
            </a:r>
          </a:p>
        </p:txBody>
      </p:sp>
      <p:pic>
        <p:nvPicPr>
          <p:cNvPr id="6" name="Content Placeholder 5">
            <a:extLst>
              <a:ext uri="{FF2B5EF4-FFF2-40B4-BE49-F238E27FC236}">
                <a16:creationId xmlns:a16="http://schemas.microsoft.com/office/drawing/2014/main" id="{B423BF32-1885-46C5-B790-C19BA9C1CE72}"/>
              </a:ext>
            </a:extLst>
          </p:cNvPr>
          <p:cNvPicPr>
            <a:picLocks noGrp="1" noChangeAspect="1"/>
          </p:cNvPicPr>
          <p:nvPr>
            <p:ph sz="quarter" idx="10"/>
          </p:nvPr>
        </p:nvPicPr>
        <p:blipFill>
          <a:blip r:embed="rId2"/>
          <a:stretch>
            <a:fillRect/>
          </a:stretch>
        </p:blipFill>
        <p:spPr>
          <a:xfrm>
            <a:off x="2541588" y="1549400"/>
            <a:ext cx="4060825" cy="2538413"/>
          </a:xfrm>
        </p:spPr>
      </p:pic>
      <p:pic>
        <p:nvPicPr>
          <p:cNvPr id="77827" name="Content Placeholder 5">
            <a:extLst>
              <a:ext uri="{FF2B5EF4-FFF2-40B4-BE49-F238E27FC236}">
                <a16:creationId xmlns:a16="http://schemas.microsoft.com/office/drawing/2014/main" id="{F6288A0F-F636-61F2-B367-34782913F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5" y="1492250"/>
            <a:ext cx="5416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5">
            <a:extLst>
              <a:ext uri="{FF2B5EF4-FFF2-40B4-BE49-F238E27FC236}">
                <a16:creationId xmlns:a16="http://schemas.microsoft.com/office/drawing/2014/main" id="{7E7D699D-5BD6-AEB9-3F7C-C99BF84F6CA5}"/>
              </a:ext>
            </a:extLst>
          </p:cNvPr>
          <p:cNvSpPr>
            <a:spLocks noGrp="1" noChangeArrowheads="1"/>
          </p:cNvSpPr>
          <p:nvPr>
            <p:ph type="title"/>
          </p:nvPr>
        </p:nvSpPr>
        <p:spPr bwMode="auto">
          <a:xfrm>
            <a:off x="1485900" y="1905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p>
        </p:txBody>
      </p:sp>
      <p:sp>
        <p:nvSpPr>
          <p:cNvPr id="305154" name="Slide Number Placeholder 3">
            <a:extLst>
              <a:ext uri="{FF2B5EF4-FFF2-40B4-BE49-F238E27FC236}">
                <a16:creationId xmlns:a16="http://schemas.microsoft.com/office/drawing/2014/main" id="{222164F7-ECAF-FF95-EB2B-3B45175A0A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577E7E4-AA45-3340-9D60-EABF623EA7AB}" type="slidenum">
              <a:rPr lang="en-US" altLang="en-US" smtClean="0"/>
              <a:pPr/>
              <a:t>160</a:t>
            </a:fld>
            <a:endParaRPr lang="en-US" altLang="en-US"/>
          </a:p>
        </p:txBody>
      </p:sp>
      <p:pic>
        <p:nvPicPr>
          <p:cNvPr id="305155" name="Picture 4">
            <a:extLst>
              <a:ext uri="{FF2B5EF4-FFF2-40B4-BE49-F238E27FC236}">
                <a16:creationId xmlns:a16="http://schemas.microsoft.com/office/drawing/2014/main" id="{CD7D9656-D913-5714-62FA-40E928DAD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1058863"/>
            <a:ext cx="52324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2" descr="A screenshot of a cell phone&#10;&#10;Description automatically generated">
            <a:extLst>
              <a:ext uri="{FF2B5EF4-FFF2-40B4-BE49-F238E27FC236}">
                <a16:creationId xmlns:a16="http://schemas.microsoft.com/office/drawing/2014/main" id="{C12B4583-0E9E-8698-397D-6008E8EAE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339725"/>
            <a:ext cx="4860925"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5" name="Picture 2" descr="A screenshot of a social media post&#10;&#10;Description automatically generated">
            <a:extLst>
              <a:ext uri="{FF2B5EF4-FFF2-40B4-BE49-F238E27FC236}">
                <a16:creationId xmlns:a16="http://schemas.microsoft.com/office/drawing/2014/main" id="{1E1B0400-5AAC-07FA-1F81-609338B65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238" y="195263"/>
            <a:ext cx="432752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49" name="Picture 2" descr="A screenshot of a social media post&#10;&#10;Description automatically generated">
            <a:extLst>
              <a:ext uri="{FF2B5EF4-FFF2-40B4-BE49-F238E27FC236}">
                <a16:creationId xmlns:a16="http://schemas.microsoft.com/office/drawing/2014/main" id="{4D08E0A1-F995-1B7B-E34B-D9F33D43C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258763"/>
            <a:ext cx="487045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3" name="Picture 2" descr="A screenshot of a social media post&#10;&#10;Description automatically generated">
            <a:extLst>
              <a:ext uri="{FF2B5EF4-FFF2-40B4-BE49-F238E27FC236}">
                <a16:creationId xmlns:a16="http://schemas.microsoft.com/office/drawing/2014/main" id="{8D55942B-797A-482C-A656-D02F5E5C6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838" y="190500"/>
            <a:ext cx="36163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Content Placeholder 1">
            <a:extLst>
              <a:ext uri="{FF2B5EF4-FFF2-40B4-BE49-F238E27FC236}">
                <a16:creationId xmlns:a16="http://schemas.microsoft.com/office/drawing/2014/main" id="{CF4615FE-85C1-784B-EF84-DE748A8DC064}"/>
              </a:ext>
            </a:extLst>
          </p:cNvPr>
          <p:cNvSpPr>
            <a:spLocks noGrp="1" noChangeArrowheads="1"/>
          </p:cNvSpPr>
          <p:nvPr>
            <p:ph idx="1"/>
          </p:nvPr>
        </p:nvSpPr>
        <p:spPr bwMode="auto">
          <a:xfrm>
            <a:off x="1084263" y="1058863"/>
            <a:ext cx="6975475" cy="3576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5400">
                <a:solidFill>
                  <a:srgbClr val="FFFF00"/>
                </a:solidFill>
              </a:rPr>
              <a:t>How far should the tort of passing off be permitted to expand</a:t>
            </a:r>
            <a:r>
              <a:rPr lang="en-US" altLang="en-US" sz="5400">
                <a:solidFill>
                  <a:srgbClr val="FF0000"/>
                </a:solidFill>
              </a:rPr>
              <a:t>?</a:t>
            </a:r>
            <a:r>
              <a:rPr lang="en-US" altLang="en-US" sz="5400">
                <a:solidFill>
                  <a:schemeClr val="bg1"/>
                </a:solidFill>
              </a:rPr>
              <a:t> </a:t>
            </a:r>
          </a:p>
        </p:txBody>
      </p:sp>
      <p:sp>
        <p:nvSpPr>
          <p:cNvPr id="311298" name="Slide Number Placeholder 3">
            <a:extLst>
              <a:ext uri="{FF2B5EF4-FFF2-40B4-BE49-F238E27FC236}">
                <a16:creationId xmlns:a16="http://schemas.microsoft.com/office/drawing/2014/main" id="{3F8BA34C-E667-2064-3940-04030EFC6E4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4A50296-FDCA-CF4E-A3B1-C28831F8EB23}" type="slidenum">
              <a:rPr lang="en-US" altLang="en-US" smtClean="0"/>
              <a:pPr/>
              <a:t>165</a:t>
            </a:fld>
            <a:endParaRPr lang="en-US" alt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8D4C63-69AD-EAE1-F311-35E8615D9BA8}"/>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a:extLst>
              <a:ext uri="{FF2B5EF4-FFF2-40B4-BE49-F238E27FC236}">
                <a16:creationId xmlns:a16="http://schemas.microsoft.com/office/drawing/2014/main" id="{E4C8A78D-E0A6-4E1A-C74B-5EEA6DC6BD08}"/>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14370" name="Content Placeholder 3" descr="Crystal_Project_pause-queue.png">
            <a:extLst>
              <a:ext uri="{FF2B5EF4-FFF2-40B4-BE49-F238E27FC236}">
                <a16:creationId xmlns:a16="http://schemas.microsoft.com/office/drawing/2014/main" id="{3A50AD8A-DDEB-CE20-AB21-C33E7744ABF6}"/>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1" name="Content Placeholder 3" descr="Crystal_Project_pause-queue.png">
            <a:extLst>
              <a:ext uri="{FF2B5EF4-FFF2-40B4-BE49-F238E27FC236}">
                <a16:creationId xmlns:a16="http://schemas.microsoft.com/office/drawing/2014/main" id="{B7475939-8D4F-76CA-2719-DF6E91A47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3" name="Picture 2" descr="Text&#10;&#10;Description automatically generated">
            <a:extLst>
              <a:ext uri="{FF2B5EF4-FFF2-40B4-BE49-F238E27FC236}">
                <a16:creationId xmlns:a16="http://schemas.microsoft.com/office/drawing/2014/main" id="{CE7499CF-9695-F8EC-CA40-4F43E924C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762000"/>
            <a:ext cx="3063875"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394" name="Title 3">
            <a:extLst>
              <a:ext uri="{FF2B5EF4-FFF2-40B4-BE49-F238E27FC236}">
                <a16:creationId xmlns:a16="http://schemas.microsoft.com/office/drawing/2014/main" id="{5CECA7FA-2CDC-37A5-1755-ED48499F1779}"/>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Passing</a:t>
            </a:r>
            <a:r>
              <a:rPr lang="en-US" altLang="en-US">
                <a:solidFill>
                  <a:srgbClr val="FF0000"/>
                </a:solidFill>
              </a:rPr>
              <a:t>-</a:t>
            </a:r>
            <a:r>
              <a:rPr lang="en-US" altLang="en-US">
                <a:solidFill>
                  <a:srgbClr val="FFFF00"/>
                </a:solidFill>
              </a:rPr>
              <a:t>off</a:t>
            </a:r>
            <a:r>
              <a:rPr lang="en-US" altLang="en-US">
                <a:solidFill>
                  <a:srgbClr val="FF0000"/>
                </a:solidFill>
              </a:rPr>
              <a:t>…</a:t>
            </a:r>
            <a:r>
              <a:rPr lang="en-US" altLang="en-US">
                <a:solidFill>
                  <a:srgbClr val="FFFF00"/>
                </a:solidFill>
              </a:rPr>
              <a:t>elsewhere</a:t>
            </a:r>
          </a:p>
        </p:txBody>
      </p:sp>
      <p:pic>
        <p:nvPicPr>
          <p:cNvPr id="315395" name="Picture 5">
            <a:extLst>
              <a:ext uri="{FF2B5EF4-FFF2-40B4-BE49-F238E27FC236}">
                <a16:creationId xmlns:a16="http://schemas.microsoft.com/office/drawing/2014/main" id="{36D27FF5-A13B-8364-227C-6A97BB8D1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579813"/>
            <a:ext cx="18827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2" descr="Graphical user interface, text, application&#10;&#10;Description automatically generated">
            <a:extLst>
              <a:ext uri="{FF2B5EF4-FFF2-40B4-BE49-F238E27FC236}">
                <a16:creationId xmlns:a16="http://schemas.microsoft.com/office/drawing/2014/main" id="{031C8C6C-228F-4489-328E-625C038CF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513" y="195263"/>
            <a:ext cx="3736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18" name="Picture 3">
            <a:extLst>
              <a:ext uri="{FF2B5EF4-FFF2-40B4-BE49-F238E27FC236}">
                <a16:creationId xmlns:a16="http://schemas.microsoft.com/office/drawing/2014/main" id="{B6F7F1AE-FA70-3AD3-0852-860331D1C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635375"/>
            <a:ext cx="21653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C38A8D6-D0DA-C00A-64C9-406DD870FDA5}"/>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326E74B-D43A-6658-5522-A7F125686DBA}"/>
              </a:ext>
            </a:extLst>
          </p:cNvPr>
          <p:cNvPicPr>
            <a:picLocks noGrp="1" noChangeAspect="1"/>
          </p:cNvPicPr>
          <p:nvPr>
            <p:ph idx="1"/>
          </p:nvPr>
        </p:nvPicPr>
        <p:blipFill>
          <a:blip r:embed="rId2"/>
          <a:stretch>
            <a:fillRect/>
          </a:stretch>
        </p:blipFill>
        <p:spPr/>
      </p:pic>
      <p:pic>
        <p:nvPicPr>
          <p:cNvPr id="47107" name="Picture 6" descr="Graphical user interface, text, application, email&#10;&#10;Description automatically generated">
            <a:extLst>
              <a:ext uri="{FF2B5EF4-FFF2-40B4-BE49-F238E27FC236}">
                <a16:creationId xmlns:a16="http://schemas.microsoft.com/office/drawing/2014/main" id="{1C41A3C7-A928-CD5B-1F81-47038BD71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987425"/>
            <a:ext cx="50768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6971F89-D4D6-9FC9-2C98-BFBF05D7CCEA}"/>
                  </a:ext>
                </a:extLst>
              </p14:cNvPr>
              <p14:cNvContentPartPr/>
              <p14:nvPr/>
            </p14:nvContentPartPr>
            <p14:xfrm>
              <a:off x="2033571" y="1635646"/>
              <a:ext cx="927360" cy="565920"/>
            </p14:xfrm>
          </p:contentPart>
        </mc:Choice>
        <mc:Fallback xmlns="">
          <p:pic>
            <p:nvPicPr>
              <p:cNvPr id="8" name="Ink 7">
                <a:extLst>
                  <a:ext uri="{FF2B5EF4-FFF2-40B4-BE49-F238E27FC236}">
                    <a16:creationId xmlns:a16="http://schemas.microsoft.com/office/drawing/2014/main" id="{D6971F89-D4D6-9FC9-2C98-BFBF05D7CCEA}"/>
                  </a:ext>
                </a:extLst>
              </p:cNvPr>
              <p:cNvPicPr/>
              <p:nvPr/>
            </p:nvPicPr>
            <p:blipFill>
              <a:blip r:embed="rId4"/>
              <a:stretch>
                <a:fillRect/>
              </a:stretch>
            </p:blipFill>
            <p:spPr>
              <a:xfrm>
                <a:off x="2024571" y="1626646"/>
                <a:ext cx="945000" cy="583560"/>
              </a:xfrm>
              <a:prstGeom prst="rect">
                <a:avLst/>
              </a:prstGeom>
            </p:spPr>
          </p:pic>
        </mc:Fallback>
      </mc:AlternateContent>
      <p:sp>
        <p:nvSpPr>
          <p:cNvPr id="47109" name="TextBox 8">
            <a:extLst>
              <a:ext uri="{FF2B5EF4-FFF2-40B4-BE49-F238E27FC236}">
                <a16:creationId xmlns:a16="http://schemas.microsoft.com/office/drawing/2014/main" id="{3315B342-E043-C4D6-1E57-380DB6BAE4C4}"/>
              </a:ext>
            </a:extLst>
          </p:cNvPr>
          <p:cNvSpPr txBox="1">
            <a:spLocks noChangeArrowheads="1"/>
          </p:cNvSpPr>
          <p:nvPr/>
        </p:nvSpPr>
        <p:spPr bwMode="auto">
          <a:xfrm>
            <a:off x="2768600" y="77788"/>
            <a:ext cx="360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Images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1" name="Picture 2" descr="A screenshot of a computer&#10;&#10;Description automatically generated with low confidence">
            <a:extLst>
              <a:ext uri="{FF2B5EF4-FFF2-40B4-BE49-F238E27FC236}">
                <a16:creationId xmlns:a16="http://schemas.microsoft.com/office/drawing/2014/main" id="{E07D6917-EE4B-081E-0F79-4AAE9EED2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63" y="212725"/>
            <a:ext cx="446087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3" descr="A picture containing text, newspaper, screenshot, document&#10;&#10;Description automatically generated">
            <a:extLst>
              <a:ext uri="{FF2B5EF4-FFF2-40B4-BE49-F238E27FC236}">
                <a16:creationId xmlns:a16="http://schemas.microsoft.com/office/drawing/2014/main" id="{4627D127-5340-781D-0340-A913070F9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063" y="195263"/>
            <a:ext cx="4587875"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89" name="Picture 2" descr="Text, letter&#10;&#10;Description automatically generated">
            <a:extLst>
              <a:ext uri="{FF2B5EF4-FFF2-40B4-BE49-F238E27FC236}">
                <a16:creationId xmlns:a16="http://schemas.microsoft.com/office/drawing/2014/main" id="{8E3458D6-188A-ABEC-76E5-336E0B60F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90500"/>
            <a:ext cx="524351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4BEBAD-2596-0FA2-A02C-44F44EAC3681}"/>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1">
            <a:extLst>
              <a:ext uri="{FF2B5EF4-FFF2-40B4-BE49-F238E27FC236}">
                <a16:creationId xmlns:a16="http://schemas.microsoft.com/office/drawing/2014/main" id="{DDCF3AB3-D2BE-80EA-66B6-C8FF2233688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940615A4-474B-0EB2-EF06-3AA280F702C6}"/>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321539" name="Content Placeholder 3" descr="Crystal_Project_pause-queue.png">
            <a:extLst>
              <a:ext uri="{FF2B5EF4-FFF2-40B4-BE49-F238E27FC236}">
                <a16:creationId xmlns:a16="http://schemas.microsoft.com/office/drawing/2014/main" id="{9CC23C43-71D4-BDC3-A7E3-533252598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CD06953E-8598-DE13-5CCD-5958D37AF12D}"/>
              </a:ext>
            </a:extLst>
          </p:cNvPr>
          <p:cNvSpPr txBox="1">
            <a:spLocks noChangeArrowheads="1"/>
          </p:cNvSpPr>
          <p:nvPr/>
        </p:nvSpPr>
        <p:spPr bwMode="auto">
          <a:xfrm>
            <a:off x="1894023" y="339502"/>
            <a:ext cx="53559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Random Notes </a:t>
            </a:r>
            <a:r>
              <a:rPr kumimoji="0" lang="en-US"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a:t>
            </a:r>
          </a:p>
        </p:txBody>
      </p:sp>
      <p:pic>
        <p:nvPicPr>
          <p:cNvPr id="142338" name="Picture 4">
            <a:extLst>
              <a:ext uri="{FF2B5EF4-FFF2-40B4-BE49-F238E27FC236}">
                <a16:creationId xmlns:a16="http://schemas.microsoft.com/office/drawing/2014/main" id="{2F6EB971-2CE8-7605-9FC6-E8794858C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708150"/>
            <a:ext cx="291465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82418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039A2-F005-9710-5BE3-F3DE1B3E4D14}"/>
              </a:ext>
            </a:extLst>
          </p:cNvPr>
          <p:cNvSpPr txBox="1"/>
          <p:nvPr/>
        </p:nvSpPr>
        <p:spPr>
          <a:xfrm>
            <a:off x="356679" y="1417588"/>
            <a:ext cx="8430641" cy="2308324"/>
          </a:xfrm>
          <a:prstGeom prst="rect">
            <a:avLst/>
          </a:prstGeom>
          <a:noFill/>
        </p:spPr>
        <p:txBody>
          <a:bodyPr wrap="none" rtlCol="0">
            <a:spAutoFit/>
          </a:bodyPr>
          <a:lstStyle/>
          <a:p>
            <a:pPr algn="ctr"/>
            <a:r>
              <a:rPr lang="en-US" sz="4800" dirty="0">
                <a:solidFill>
                  <a:schemeClr val="bg1"/>
                </a:solidFill>
              </a:rPr>
              <a:t>Is </a:t>
            </a:r>
            <a:r>
              <a:rPr lang="en-US" sz="4800" dirty="0">
                <a:solidFill>
                  <a:srgbClr val="00B0F0"/>
                </a:solidFill>
              </a:rPr>
              <a:t>cultural appropriation</a:t>
            </a:r>
          </a:p>
          <a:p>
            <a:pPr algn="ctr"/>
            <a:r>
              <a:rPr lang="en-US" sz="4800" dirty="0">
                <a:solidFill>
                  <a:srgbClr val="FFFF00"/>
                </a:solidFill>
              </a:rPr>
              <a:t>really</a:t>
            </a:r>
            <a:r>
              <a:rPr lang="en-US" sz="4800" dirty="0">
                <a:solidFill>
                  <a:schemeClr val="bg1"/>
                </a:solidFill>
              </a:rPr>
              <a:t> a passing off</a:t>
            </a:r>
            <a:r>
              <a:rPr lang="en-US" sz="4800" dirty="0">
                <a:solidFill>
                  <a:srgbClr val="FF0000"/>
                </a:solidFill>
              </a:rPr>
              <a:t>/</a:t>
            </a:r>
            <a:r>
              <a:rPr lang="en-US" sz="4800" dirty="0">
                <a:solidFill>
                  <a:schemeClr val="bg1"/>
                </a:solidFill>
              </a:rPr>
              <a:t>trademark </a:t>
            </a:r>
          </a:p>
          <a:p>
            <a:pPr algn="ctr"/>
            <a:r>
              <a:rPr lang="en-US" sz="4800" dirty="0">
                <a:solidFill>
                  <a:schemeClr val="bg1"/>
                </a:solidFill>
              </a:rPr>
              <a:t>issue</a:t>
            </a:r>
            <a:r>
              <a:rPr lang="en-US" sz="4800" dirty="0">
                <a:solidFill>
                  <a:srgbClr val="FF0000"/>
                </a:solidFill>
              </a:rPr>
              <a:t>?</a:t>
            </a:r>
          </a:p>
        </p:txBody>
      </p:sp>
    </p:spTree>
    <p:extLst>
      <p:ext uri="{BB962C8B-B14F-4D97-AF65-F5344CB8AC3E}">
        <p14:creationId xmlns:p14="http://schemas.microsoft.com/office/powerpoint/2010/main" val="151818583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leather jacket&#10;&#10;Description automatically generated">
            <a:extLst>
              <a:ext uri="{FF2B5EF4-FFF2-40B4-BE49-F238E27FC236}">
                <a16:creationId xmlns:a16="http://schemas.microsoft.com/office/drawing/2014/main" id="{5E3FB9A4-E019-0D97-867B-BA51242A8015}"/>
              </a:ext>
            </a:extLst>
          </p:cNvPr>
          <p:cNvPicPr>
            <a:picLocks noChangeAspect="1"/>
          </p:cNvPicPr>
          <p:nvPr/>
        </p:nvPicPr>
        <p:blipFill>
          <a:blip r:embed="rId2"/>
          <a:stretch>
            <a:fillRect/>
          </a:stretch>
        </p:blipFill>
        <p:spPr>
          <a:xfrm>
            <a:off x="2724278" y="0"/>
            <a:ext cx="3695443" cy="5143500"/>
          </a:xfrm>
          <a:prstGeom prst="rect">
            <a:avLst/>
          </a:prstGeom>
        </p:spPr>
      </p:pic>
    </p:spTree>
    <p:extLst>
      <p:ext uri="{BB962C8B-B14F-4D97-AF65-F5344CB8AC3E}">
        <p14:creationId xmlns:p14="http://schemas.microsoft.com/office/powerpoint/2010/main" val="271065697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tattoo on his body&#10;&#10;Description automatically generated">
            <a:extLst>
              <a:ext uri="{FF2B5EF4-FFF2-40B4-BE49-F238E27FC236}">
                <a16:creationId xmlns:a16="http://schemas.microsoft.com/office/drawing/2014/main" id="{701174BD-837D-9FB0-3F7E-1026B498503F}"/>
              </a:ext>
            </a:extLst>
          </p:cNvPr>
          <p:cNvPicPr>
            <a:picLocks noChangeAspect="1"/>
          </p:cNvPicPr>
          <p:nvPr/>
        </p:nvPicPr>
        <p:blipFill>
          <a:blip r:embed="rId2"/>
          <a:stretch>
            <a:fillRect/>
          </a:stretch>
        </p:blipFill>
        <p:spPr>
          <a:xfrm>
            <a:off x="2850094" y="0"/>
            <a:ext cx="3443812" cy="5143500"/>
          </a:xfrm>
          <a:prstGeom prst="rect">
            <a:avLst/>
          </a:prstGeom>
        </p:spPr>
      </p:pic>
    </p:spTree>
    <p:extLst>
      <p:ext uri="{BB962C8B-B14F-4D97-AF65-F5344CB8AC3E}">
        <p14:creationId xmlns:p14="http://schemas.microsoft.com/office/powerpoint/2010/main" val="224266888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table with colorful blankets&#10;&#10;Description automatically generated with medium confidence">
            <a:extLst>
              <a:ext uri="{FF2B5EF4-FFF2-40B4-BE49-F238E27FC236}">
                <a16:creationId xmlns:a16="http://schemas.microsoft.com/office/drawing/2014/main" id="{8EBF4565-C723-6391-137E-316E1D4A2D83}"/>
              </a:ext>
            </a:extLst>
          </p:cNvPr>
          <p:cNvPicPr>
            <a:picLocks noChangeAspect="1"/>
          </p:cNvPicPr>
          <p:nvPr/>
        </p:nvPicPr>
        <p:blipFill>
          <a:blip r:embed="rId2"/>
          <a:stretch>
            <a:fillRect/>
          </a:stretch>
        </p:blipFill>
        <p:spPr>
          <a:xfrm>
            <a:off x="2912806" y="0"/>
            <a:ext cx="3318387" cy="5143500"/>
          </a:xfrm>
          <a:prstGeom prst="rect">
            <a:avLst/>
          </a:prstGeom>
        </p:spPr>
      </p:pic>
    </p:spTree>
    <p:extLst>
      <p:ext uri="{BB962C8B-B14F-4D97-AF65-F5344CB8AC3E}">
        <p14:creationId xmlns:p14="http://schemas.microsoft.com/office/powerpoint/2010/main" val="3703738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D77017F6-A6FF-88D2-3F9C-41F07AF3FBBD}"/>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application&#10;&#10;Description automatically generated">
            <a:extLst>
              <a:ext uri="{FF2B5EF4-FFF2-40B4-BE49-F238E27FC236}">
                <a16:creationId xmlns:a16="http://schemas.microsoft.com/office/drawing/2014/main" id="{C9EC0406-F016-E2D0-9A6C-B7FEFE777E05}"/>
              </a:ext>
            </a:extLst>
          </p:cNvPr>
          <p:cNvPicPr>
            <a:picLocks noGrp="1" noChangeAspect="1"/>
          </p:cNvPicPr>
          <p:nvPr>
            <p:ph idx="1"/>
          </p:nvPr>
        </p:nvPicPr>
        <p:blipFill>
          <a:blip r:embed="rId2"/>
          <a:stretch>
            <a:fillRect/>
          </a:stretch>
        </p:blipFill>
        <p:spPr/>
      </p:pic>
      <p:pic>
        <p:nvPicPr>
          <p:cNvPr id="48131" name="Picture 6" descr="Graphical user interface, application&#10;&#10;Description automatically generated">
            <a:extLst>
              <a:ext uri="{FF2B5EF4-FFF2-40B4-BE49-F238E27FC236}">
                <a16:creationId xmlns:a16="http://schemas.microsoft.com/office/drawing/2014/main" id="{330DAF1D-2BF7-8B42-DC71-9E852A2A8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520700"/>
            <a:ext cx="50196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86E2EC0-A0B5-F9BF-68FC-B971140C672E}"/>
                  </a:ext>
                </a:extLst>
              </p14:cNvPr>
              <p14:cNvContentPartPr/>
              <p14:nvPr/>
            </p14:nvContentPartPr>
            <p14:xfrm>
              <a:off x="5053372" y="2922380"/>
              <a:ext cx="1798560" cy="1087920"/>
            </p14:xfrm>
          </p:contentPart>
        </mc:Choice>
        <mc:Fallback xmlns="">
          <p:pic>
            <p:nvPicPr>
              <p:cNvPr id="8" name="Ink 7">
                <a:extLst>
                  <a:ext uri="{FF2B5EF4-FFF2-40B4-BE49-F238E27FC236}">
                    <a16:creationId xmlns:a16="http://schemas.microsoft.com/office/drawing/2014/main" id="{D86E2EC0-A0B5-F9BF-68FC-B971140C672E}"/>
                  </a:ext>
                </a:extLst>
              </p:cNvPr>
              <p:cNvPicPr/>
              <p:nvPr/>
            </p:nvPicPr>
            <p:blipFill>
              <a:blip r:embed="rId4"/>
              <a:stretch>
                <a:fillRect/>
              </a:stretch>
            </p:blipFill>
            <p:spPr>
              <a:xfrm>
                <a:off x="5044370" y="2913380"/>
                <a:ext cx="1816204" cy="1105560"/>
              </a:xfrm>
              <a:prstGeom prst="rect">
                <a:avLst/>
              </a:prstGeom>
            </p:spPr>
          </p:pic>
        </mc:Fallback>
      </mc:AlternateContent>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age&#10;&#10;Description automatically generated">
            <a:extLst>
              <a:ext uri="{FF2B5EF4-FFF2-40B4-BE49-F238E27FC236}">
                <a16:creationId xmlns:a16="http://schemas.microsoft.com/office/drawing/2014/main" id="{E10677D4-48DA-50BF-D0DC-74BCCD74FAD6}"/>
              </a:ext>
            </a:extLst>
          </p:cNvPr>
          <p:cNvPicPr>
            <a:picLocks noChangeAspect="1"/>
          </p:cNvPicPr>
          <p:nvPr/>
        </p:nvPicPr>
        <p:blipFill>
          <a:blip r:embed="rId2"/>
          <a:stretch>
            <a:fillRect/>
          </a:stretch>
        </p:blipFill>
        <p:spPr>
          <a:xfrm>
            <a:off x="2743741" y="0"/>
            <a:ext cx="3656517" cy="5143500"/>
          </a:xfrm>
          <a:prstGeom prst="rect">
            <a:avLst/>
          </a:prstGeom>
        </p:spPr>
      </p:pic>
    </p:spTree>
    <p:extLst>
      <p:ext uri="{BB962C8B-B14F-4D97-AF65-F5344CB8AC3E}">
        <p14:creationId xmlns:p14="http://schemas.microsoft.com/office/powerpoint/2010/main" val="75233465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on it&#10;&#10;Description automatically generated">
            <a:extLst>
              <a:ext uri="{FF2B5EF4-FFF2-40B4-BE49-F238E27FC236}">
                <a16:creationId xmlns:a16="http://schemas.microsoft.com/office/drawing/2014/main" id="{0778A646-DE02-ECA9-39C9-4371A2975902}"/>
              </a:ext>
            </a:extLst>
          </p:cNvPr>
          <p:cNvPicPr>
            <a:picLocks noChangeAspect="1"/>
          </p:cNvPicPr>
          <p:nvPr/>
        </p:nvPicPr>
        <p:blipFill>
          <a:blip r:embed="rId2"/>
          <a:stretch>
            <a:fillRect/>
          </a:stretch>
        </p:blipFill>
        <p:spPr>
          <a:xfrm>
            <a:off x="2803220" y="0"/>
            <a:ext cx="3537560" cy="5143500"/>
          </a:xfrm>
          <a:prstGeom prst="rect">
            <a:avLst/>
          </a:prstGeom>
        </p:spPr>
      </p:pic>
    </p:spTree>
    <p:extLst>
      <p:ext uri="{BB962C8B-B14F-4D97-AF65-F5344CB8AC3E}">
        <p14:creationId xmlns:p14="http://schemas.microsoft.com/office/powerpoint/2010/main" val="120714655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8493986-A58F-069B-872A-0218893182E0}"/>
              </a:ext>
            </a:extLst>
          </p:cNvPr>
          <p:cNvPicPr>
            <a:picLocks noChangeAspect="1"/>
          </p:cNvPicPr>
          <p:nvPr/>
        </p:nvPicPr>
        <p:blipFill>
          <a:blip r:embed="rId2"/>
          <a:stretch>
            <a:fillRect/>
          </a:stretch>
        </p:blipFill>
        <p:spPr>
          <a:xfrm>
            <a:off x="3143250" y="184150"/>
            <a:ext cx="2857500" cy="4775200"/>
          </a:xfrm>
          <a:prstGeom prst="rect">
            <a:avLst/>
          </a:prstGeom>
        </p:spPr>
      </p:pic>
    </p:spTree>
    <p:extLst>
      <p:ext uri="{BB962C8B-B14F-4D97-AF65-F5344CB8AC3E}">
        <p14:creationId xmlns:p14="http://schemas.microsoft.com/office/powerpoint/2010/main" val="312606034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 page&#10;&#10;Description automatically generated">
            <a:extLst>
              <a:ext uri="{FF2B5EF4-FFF2-40B4-BE49-F238E27FC236}">
                <a16:creationId xmlns:a16="http://schemas.microsoft.com/office/drawing/2014/main" id="{E09468DF-D3ED-5D83-D06A-BD7AB64FB5A7}"/>
              </a:ext>
            </a:extLst>
          </p:cNvPr>
          <p:cNvPicPr>
            <a:picLocks noChangeAspect="1"/>
          </p:cNvPicPr>
          <p:nvPr/>
        </p:nvPicPr>
        <p:blipFill>
          <a:blip r:embed="rId2"/>
          <a:stretch>
            <a:fillRect/>
          </a:stretch>
        </p:blipFill>
        <p:spPr>
          <a:xfrm>
            <a:off x="899592" y="601799"/>
            <a:ext cx="3479150" cy="3939902"/>
          </a:xfrm>
          <a:prstGeom prst="rect">
            <a:avLst/>
          </a:prstGeom>
        </p:spPr>
      </p:pic>
      <p:pic>
        <p:nvPicPr>
          <p:cNvPr id="5" name="Picture 4" descr="A screenshot of a text&#10;&#10;Description automatically generated">
            <a:extLst>
              <a:ext uri="{FF2B5EF4-FFF2-40B4-BE49-F238E27FC236}">
                <a16:creationId xmlns:a16="http://schemas.microsoft.com/office/drawing/2014/main" id="{8EC4254C-3C20-38AA-36BF-2BE815D5D368}"/>
              </a:ext>
            </a:extLst>
          </p:cNvPr>
          <p:cNvPicPr>
            <a:picLocks noChangeAspect="1"/>
          </p:cNvPicPr>
          <p:nvPr/>
        </p:nvPicPr>
        <p:blipFill>
          <a:blip r:embed="rId3"/>
          <a:stretch>
            <a:fillRect/>
          </a:stretch>
        </p:blipFill>
        <p:spPr>
          <a:xfrm>
            <a:off x="5107508" y="349250"/>
            <a:ext cx="3136900" cy="4445000"/>
          </a:xfrm>
          <a:prstGeom prst="rect">
            <a:avLst/>
          </a:prstGeom>
        </p:spPr>
      </p:pic>
    </p:spTree>
    <p:extLst>
      <p:ext uri="{BB962C8B-B14F-4D97-AF65-F5344CB8AC3E}">
        <p14:creationId xmlns:p14="http://schemas.microsoft.com/office/powerpoint/2010/main" val="288002655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hat walking down stairs&#10;&#10;Description automatically generated">
            <a:extLst>
              <a:ext uri="{FF2B5EF4-FFF2-40B4-BE49-F238E27FC236}">
                <a16:creationId xmlns:a16="http://schemas.microsoft.com/office/drawing/2014/main" id="{48A016EF-95B6-1507-C9D0-DCEDD93E457B}"/>
              </a:ext>
            </a:extLst>
          </p:cNvPr>
          <p:cNvPicPr>
            <a:picLocks noChangeAspect="1"/>
          </p:cNvPicPr>
          <p:nvPr/>
        </p:nvPicPr>
        <p:blipFill>
          <a:blip r:embed="rId2"/>
          <a:stretch>
            <a:fillRect/>
          </a:stretch>
        </p:blipFill>
        <p:spPr>
          <a:xfrm>
            <a:off x="539552" y="352500"/>
            <a:ext cx="3253003" cy="4438500"/>
          </a:xfrm>
          <a:prstGeom prst="rect">
            <a:avLst/>
          </a:prstGeom>
        </p:spPr>
      </p:pic>
      <p:pic>
        <p:nvPicPr>
          <p:cNvPr id="6" name="Picture 5" descr="A white text on a white background&#10;&#10;Description automatically generated">
            <a:extLst>
              <a:ext uri="{FF2B5EF4-FFF2-40B4-BE49-F238E27FC236}">
                <a16:creationId xmlns:a16="http://schemas.microsoft.com/office/drawing/2014/main" id="{B39D864F-46DB-F95B-51CE-F7EDEE563FEB}"/>
              </a:ext>
            </a:extLst>
          </p:cNvPr>
          <p:cNvPicPr>
            <a:picLocks noChangeAspect="1"/>
          </p:cNvPicPr>
          <p:nvPr/>
        </p:nvPicPr>
        <p:blipFill>
          <a:blip r:embed="rId3"/>
          <a:stretch>
            <a:fillRect/>
          </a:stretch>
        </p:blipFill>
        <p:spPr>
          <a:xfrm>
            <a:off x="4282955" y="1593850"/>
            <a:ext cx="4343400" cy="1955800"/>
          </a:xfrm>
          <a:prstGeom prst="rect">
            <a:avLst/>
          </a:prstGeom>
        </p:spPr>
      </p:pic>
    </p:spTree>
    <p:extLst>
      <p:ext uri="{BB962C8B-B14F-4D97-AF65-F5344CB8AC3E}">
        <p14:creationId xmlns:p14="http://schemas.microsoft.com/office/powerpoint/2010/main" val="20728970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DA7C426C-AF27-84E6-A36F-A17F9B350F38}"/>
              </a:ext>
            </a:extLst>
          </p:cNvPr>
          <p:cNvPicPr>
            <a:picLocks noChangeAspect="1"/>
          </p:cNvPicPr>
          <p:nvPr/>
        </p:nvPicPr>
        <p:blipFill>
          <a:blip r:embed="rId2"/>
          <a:stretch>
            <a:fillRect/>
          </a:stretch>
        </p:blipFill>
        <p:spPr>
          <a:xfrm>
            <a:off x="2087582" y="699542"/>
            <a:ext cx="4968835" cy="4124548"/>
          </a:xfrm>
          <a:prstGeom prst="rect">
            <a:avLst/>
          </a:prstGeom>
        </p:spPr>
      </p:pic>
      <p:sp>
        <p:nvSpPr>
          <p:cNvPr id="4" name="TextBox 3">
            <a:extLst>
              <a:ext uri="{FF2B5EF4-FFF2-40B4-BE49-F238E27FC236}">
                <a16:creationId xmlns:a16="http://schemas.microsoft.com/office/drawing/2014/main" id="{9E672BE2-9560-CE1A-C460-758D7CBDBABC}"/>
              </a:ext>
            </a:extLst>
          </p:cNvPr>
          <p:cNvSpPr txBox="1"/>
          <p:nvPr/>
        </p:nvSpPr>
        <p:spPr>
          <a:xfrm>
            <a:off x="3068222" y="123478"/>
            <a:ext cx="3007555" cy="461665"/>
          </a:xfrm>
          <a:prstGeom prst="rect">
            <a:avLst/>
          </a:prstGeom>
          <a:noFill/>
        </p:spPr>
        <p:txBody>
          <a:bodyPr wrap="none" rtlCol="0">
            <a:spAutoFit/>
          </a:bodyPr>
          <a:lstStyle/>
          <a:p>
            <a:r>
              <a:rPr lang="en-US" dirty="0">
                <a:solidFill>
                  <a:schemeClr val="bg1"/>
                </a:solidFill>
              </a:rPr>
              <a:t>From Prof. Reynolds</a:t>
            </a:r>
          </a:p>
        </p:txBody>
      </p:sp>
    </p:spTree>
    <p:extLst>
      <p:ext uri="{BB962C8B-B14F-4D97-AF65-F5344CB8AC3E}">
        <p14:creationId xmlns:p14="http://schemas.microsoft.com/office/powerpoint/2010/main" val="109562923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blackboard with text&#10;&#10;Description automatically generated">
            <a:extLst>
              <a:ext uri="{FF2B5EF4-FFF2-40B4-BE49-F238E27FC236}">
                <a16:creationId xmlns:a16="http://schemas.microsoft.com/office/drawing/2014/main" id="{F806559A-33BB-61B4-FAA0-55BBF5A70A05}"/>
              </a:ext>
            </a:extLst>
          </p:cNvPr>
          <p:cNvPicPr>
            <a:picLocks noChangeAspect="1"/>
          </p:cNvPicPr>
          <p:nvPr/>
        </p:nvPicPr>
        <p:blipFill>
          <a:blip r:embed="rId2"/>
          <a:stretch>
            <a:fillRect/>
          </a:stretch>
        </p:blipFill>
        <p:spPr>
          <a:xfrm>
            <a:off x="2869655" y="166931"/>
            <a:ext cx="3404690" cy="4809637"/>
          </a:xfrm>
          <a:prstGeom prst="rect">
            <a:avLst/>
          </a:prstGeom>
        </p:spPr>
      </p:pic>
    </p:spTree>
    <p:extLst>
      <p:ext uri="{BB962C8B-B14F-4D97-AF65-F5344CB8AC3E}">
        <p14:creationId xmlns:p14="http://schemas.microsoft.com/office/powerpoint/2010/main" val="220641972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AA56DA7B-BFB7-7774-E457-A96AAD67EF36}"/>
              </a:ext>
            </a:extLst>
          </p:cNvPr>
          <p:cNvPicPr>
            <a:picLocks noChangeAspect="1"/>
          </p:cNvPicPr>
          <p:nvPr/>
        </p:nvPicPr>
        <p:blipFill>
          <a:blip r:embed="rId2"/>
          <a:stretch>
            <a:fillRect/>
          </a:stretch>
        </p:blipFill>
        <p:spPr>
          <a:xfrm>
            <a:off x="2936812" y="169751"/>
            <a:ext cx="3270375" cy="4803998"/>
          </a:xfrm>
          <a:prstGeom prst="rect">
            <a:avLst/>
          </a:prstGeom>
        </p:spPr>
      </p:pic>
    </p:spTree>
    <p:extLst>
      <p:ext uri="{BB962C8B-B14F-4D97-AF65-F5344CB8AC3E}">
        <p14:creationId xmlns:p14="http://schemas.microsoft.com/office/powerpoint/2010/main" val="314896939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12956257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21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2BDA8716-0CF3-3928-9540-F03D4BAA22E5}"/>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0B73629D-49EC-A8E2-7787-D8E9F747C888}"/>
              </a:ext>
            </a:extLst>
          </p:cNvPr>
          <p:cNvPicPr>
            <a:picLocks noGrp="1" noChangeAspect="1"/>
          </p:cNvPicPr>
          <p:nvPr>
            <p:ph idx="1"/>
          </p:nvPr>
        </p:nvPicPr>
        <p:blipFill>
          <a:blip r:embed="rId2"/>
          <a:stretch>
            <a:fillRect/>
          </a:stretch>
        </p:blipFill>
        <p:spPr/>
      </p:pic>
      <p:pic>
        <p:nvPicPr>
          <p:cNvPr id="49155" name="Picture 6" descr="Graphical user interface, text, application, email&#10;&#10;Description automatically generated">
            <a:extLst>
              <a:ext uri="{FF2B5EF4-FFF2-40B4-BE49-F238E27FC236}">
                <a16:creationId xmlns:a16="http://schemas.microsoft.com/office/drawing/2014/main" id="{8A0214D4-9C02-857E-D164-2507985A2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1063625"/>
            <a:ext cx="53181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99C9363-B0BD-2944-689D-3B28AB243E31}"/>
                  </a:ext>
                </a:extLst>
              </p14:cNvPr>
              <p14:cNvContentPartPr/>
              <p14:nvPr/>
            </p14:nvContentPartPr>
            <p14:xfrm>
              <a:off x="4307016" y="2067694"/>
              <a:ext cx="326880" cy="387360"/>
            </p14:xfrm>
          </p:contentPart>
        </mc:Choice>
        <mc:Fallback xmlns="">
          <p:pic>
            <p:nvPicPr>
              <p:cNvPr id="8" name="Ink 7">
                <a:extLst>
                  <a:ext uri="{FF2B5EF4-FFF2-40B4-BE49-F238E27FC236}">
                    <a16:creationId xmlns:a16="http://schemas.microsoft.com/office/drawing/2014/main" id="{499C9363-B0BD-2944-689D-3B28AB243E31}"/>
                  </a:ext>
                </a:extLst>
              </p:cNvPr>
              <p:cNvPicPr/>
              <p:nvPr/>
            </p:nvPicPr>
            <p:blipFill>
              <a:blip r:embed="rId4"/>
              <a:stretch>
                <a:fillRect/>
              </a:stretch>
            </p:blipFill>
            <p:spPr>
              <a:xfrm>
                <a:off x="4298016" y="2058694"/>
                <a:ext cx="344520" cy="405000"/>
              </a:xfrm>
              <a:prstGeom prst="rect">
                <a:avLst/>
              </a:prstGeom>
            </p:spPr>
          </p:pic>
        </mc:Fallback>
      </mc:AlternateContent>
      <p:sp>
        <p:nvSpPr>
          <p:cNvPr id="49157" name="TextBox 8">
            <a:extLst>
              <a:ext uri="{FF2B5EF4-FFF2-40B4-BE49-F238E27FC236}">
                <a16:creationId xmlns:a16="http://schemas.microsoft.com/office/drawing/2014/main" id="{D5D4C5A8-E93C-5350-66DD-3892924D1299}"/>
              </a:ext>
            </a:extLst>
          </p:cNvPr>
          <p:cNvSpPr txBox="1">
            <a:spLocks noChangeArrowheads="1"/>
          </p:cNvSpPr>
          <p:nvPr/>
        </p:nvSpPr>
        <p:spPr bwMode="auto">
          <a:xfrm>
            <a:off x="2743200" y="163513"/>
            <a:ext cx="3121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Links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2">
            <a:extLst>
              <a:ext uri="{FF2B5EF4-FFF2-40B4-BE49-F238E27FC236}">
                <a16:creationId xmlns:a16="http://schemas.microsoft.com/office/drawing/2014/main" id="{EE370076-9638-A05B-EABB-D3B81D3AE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838200"/>
            <a:ext cx="36957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CD06953E-8598-DE13-5CCD-5958D37AF12D}"/>
              </a:ext>
            </a:extLst>
          </p:cNvPr>
          <p:cNvSpPr txBox="1">
            <a:spLocks noChangeArrowheads="1"/>
          </p:cNvSpPr>
          <p:nvPr/>
        </p:nvSpPr>
        <p:spPr bwMode="auto">
          <a:xfrm>
            <a:off x="1894023" y="339502"/>
            <a:ext cx="53559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Random Notes </a:t>
            </a:r>
            <a:r>
              <a:rPr lang="en-US" altLang="en-US" sz="6000" dirty="0">
                <a:solidFill>
                  <a:srgbClr val="FF0000"/>
                </a:solidFill>
                <a:latin typeface="Times New Roman" panose="02020603050405020304" pitchFamily="18" charset="0"/>
                <a:cs typeface="Times New Roman" panose="02020603050405020304" pitchFamily="18" charset="0"/>
              </a:rPr>
              <a:t>3</a:t>
            </a:r>
            <a:endParaRPr kumimoji="0" lang="en-US"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142338" name="Picture 4">
            <a:extLst>
              <a:ext uri="{FF2B5EF4-FFF2-40B4-BE49-F238E27FC236}">
                <a16:creationId xmlns:a16="http://schemas.microsoft.com/office/drawing/2014/main" id="{2F6EB971-2CE8-7605-9FC6-E8794858C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708150"/>
            <a:ext cx="291465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03948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1618E88F-A3F1-8C89-113B-601F7B71F5E8}"/>
              </a:ext>
            </a:extLst>
          </p:cNvPr>
          <p:cNvPicPr>
            <a:picLocks noChangeAspect="1"/>
          </p:cNvPicPr>
          <p:nvPr/>
        </p:nvPicPr>
        <p:blipFill>
          <a:blip r:embed="rId2"/>
          <a:stretch>
            <a:fillRect/>
          </a:stretch>
        </p:blipFill>
        <p:spPr>
          <a:xfrm>
            <a:off x="3002440" y="169751"/>
            <a:ext cx="3139120" cy="4803998"/>
          </a:xfrm>
          <a:prstGeom prst="rect">
            <a:avLst/>
          </a:prstGeom>
        </p:spPr>
      </p:pic>
    </p:spTree>
    <p:extLst>
      <p:ext uri="{BB962C8B-B14F-4D97-AF65-F5344CB8AC3E}">
        <p14:creationId xmlns:p14="http://schemas.microsoft.com/office/powerpoint/2010/main" val="178855206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on it&#10;&#10;Description automatically generated">
            <a:extLst>
              <a:ext uri="{FF2B5EF4-FFF2-40B4-BE49-F238E27FC236}">
                <a16:creationId xmlns:a16="http://schemas.microsoft.com/office/drawing/2014/main" id="{0E556D1C-982B-8E12-898B-0C2A189E0752}"/>
              </a:ext>
            </a:extLst>
          </p:cNvPr>
          <p:cNvPicPr>
            <a:picLocks noChangeAspect="1"/>
          </p:cNvPicPr>
          <p:nvPr/>
        </p:nvPicPr>
        <p:blipFill>
          <a:blip r:embed="rId2"/>
          <a:stretch>
            <a:fillRect/>
          </a:stretch>
        </p:blipFill>
        <p:spPr>
          <a:xfrm>
            <a:off x="2963882" y="169751"/>
            <a:ext cx="3216236" cy="4803998"/>
          </a:xfrm>
          <a:prstGeom prst="rect">
            <a:avLst/>
          </a:prstGeom>
        </p:spPr>
      </p:pic>
    </p:spTree>
    <p:extLst>
      <p:ext uri="{BB962C8B-B14F-4D97-AF65-F5344CB8AC3E}">
        <p14:creationId xmlns:p14="http://schemas.microsoft.com/office/powerpoint/2010/main" val="269399220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egal document&#10;&#10;Description automatically generated">
            <a:extLst>
              <a:ext uri="{FF2B5EF4-FFF2-40B4-BE49-F238E27FC236}">
                <a16:creationId xmlns:a16="http://schemas.microsoft.com/office/drawing/2014/main" id="{5E0DE805-4AD0-B39A-7886-4C4D1AA031D4}"/>
              </a:ext>
            </a:extLst>
          </p:cNvPr>
          <p:cNvPicPr>
            <a:picLocks noChangeAspect="1"/>
          </p:cNvPicPr>
          <p:nvPr/>
        </p:nvPicPr>
        <p:blipFill>
          <a:blip r:embed="rId2"/>
          <a:stretch>
            <a:fillRect/>
          </a:stretch>
        </p:blipFill>
        <p:spPr>
          <a:xfrm>
            <a:off x="2187081" y="154726"/>
            <a:ext cx="4769838" cy="4834048"/>
          </a:xfrm>
          <a:prstGeom prst="rect">
            <a:avLst/>
          </a:prstGeom>
        </p:spPr>
      </p:pic>
    </p:spTree>
    <p:extLst>
      <p:ext uri="{BB962C8B-B14F-4D97-AF65-F5344CB8AC3E}">
        <p14:creationId xmlns:p14="http://schemas.microsoft.com/office/powerpoint/2010/main" val="310398902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on it&#10;&#10;Description automatically generated">
            <a:extLst>
              <a:ext uri="{FF2B5EF4-FFF2-40B4-BE49-F238E27FC236}">
                <a16:creationId xmlns:a16="http://schemas.microsoft.com/office/drawing/2014/main" id="{0510694A-ABEB-1CE0-463D-CF93239891A5}"/>
              </a:ext>
            </a:extLst>
          </p:cNvPr>
          <p:cNvPicPr>
            <a:picLocks noChangeAspect="1"/>
          </p:cNvPicPr>
          <p:nvPr/>
        </p:nvPicPr>
        <p:blipFill>
          <a:blip r:embed="rId2"/>
          <a:stretch>
            <a:fillRect/>
          </a:stretch>
        </p:blipFill>
        <p:spPr>
          <a:xfrm>
            <a:off x="2002170" y="180141"/>
            <a:ext cx="5139659" cy="4783217"/>
          </a:xfrm>
          <a:prstGeom prst="rect">
            <a:avLst/>
          </a:prstGeom>
        </p:spPr>
      </p:pic>
    </p:spTree>
    <p:extLst>
      <p:ext uri="{BB962C8B-B14F-4D97-AF65-F5344CB8AC3E}">
        <p14:creationId xmlns:p14="http://schemas.microsoft.com/office/powerpoint/2010/main" val="183265435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uilding with glass windows&#10;&#10;Description automatically generated">
            <a:extLst>
              <a:ext uri="{FF2B5EF4-FFF2-40B4-BE49-F238E27FC236}">
                <a16:creationId xmlns:a16="http://schemas.microsoft.com/office/drawing/2014/main" id="{61BADFFA-D335-58A4-0EAD-8FC3B60AF80D}"/>
              </a:ext>
            </a:extLst>
          </p:cNvPr>
          <p:cNvPicPr>
            <a:picLocks noChangeAspect="1"/>
          </p:cNvPicPr>
          <p:nvPr/>
        </p:nvPicPr>
        <p:blipFill>
          <a:blip r:embed="rId2"/>
          <a:stretch>
            <a:fillRect/>
          </a:stretch>
        </p:blipFill>
        <p:spPr>
          <a:xfrm>
            <a:off x="999739" y="176619"/>
            <a:ext cx="7144521" cy="479026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12C7E6E-E568-1EAE-C8B1-9695D33702C0}"/>
                  </a:ext>
                </a:extLst>
              </p14:cNvPr>
              <p14:cNvContentPartPr/>
              <p14:nvPr/>
            </p14:nvContentPartPr>
            <p14:xfrm>
              <a:off x="1408522" y="996480"/>
              <a:ext cx="1531440" cy="37800"/>
            </p14:xfrm>
          </p:contentPart>
        </mc:Choice>
        <mc:Fallback xmlns="">
          <p:pic>
            <p:nvPicPr>
              <p:cNvPr id="5" name="Ink 4">
                <a:extLst>
                  <a:ext uri="{FF2B5EF4-FFF2-40B4-BE49-F238E27FC236}">
                    <a16:creationId xmlns:a16="http://schemas.microsoft.com/office/drawing/2014/main" id="{612C7E6E-E568-1EAE-C8B1-9695D33702C0}"/>
                  </a:ext>
                </a:extLst>
              </p:cNvPr>
              <p:cNvPicPr/>
              <p:nvPr/>
            </p:nvPicPr>
            <p:blipFill>
              <a:blip r:embed="rId4"/>
              <a:stretch>
                <a:fillRect/>
              </a:stretch>
            </p:blipFill>
            <p:spPr>
              <a:xfrm>
                <a:off x="1399882" y="987480"/>
                <a:ext cx="1549080" cy="55440"/>
              </a:xfrm>
              <a:prstGeom prst="rect">
                <a:avLst/>
              </a:prstGeom>
            </p:spPr>
          </p:pic>
        </mc:Fallback>
      </mc:AlternateContent>
    </p:spTree>
    <p:extLst>
      <p:ext uri="{BB962C8B-B14F-4D97-AF65-F5344CB8AC3E}">
        <p14:creationId xmlns:p14="http://schemas.microsoft.com/office/powerpoint/2010/main" val="29204136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orefront with a sign&#10;&#10;Description automatically generated">
            <a:extLst>
              <a:ext uri="{FF2B5EF4-FFF2-40B4-BE49-F238E27FC236}">
                <a16:creationId xmlns:a16="http://schemas.microsoft.com/office/drawing/2014/main" id="{C1F663C3-4399-4032-318F-760671022353}"/>
              </a:ext>
            </a:extLst>
          </p:cNvPr>
          <p:cNvPicPr>
            <a:picLocks noChangeAspect="1"/>
          </p:cNvPicPr>
          <p:nvPr/>
        </p:nvPicPr>
        <p:blipFill>
          <a:blip r:embed="rId2"/>
          <a:stretch>
            <a:fillRect/>
          </a:stretch>
        </p:blipFill>
        <p:spPr>
          <a:xfrm>
            <a:off x="2311920" y="165078"/>
            <a:ext cx="4520158" cy="4119089"/>
          </a:xfrm>
          <a:prstGeom prst="rect">
            <a:avLst/>
          </a:prstGeom>
        </p:spPr>
      </p:pic>
      <p:sp>
        <p:nvSpPr>
          <p:cNvPr id="4" name="TextBox 3">
            <a:extLst>
              <a:ext uri="{FF2B5EF4-FFF2-40B4-BE49-F238E27FC236}">
                <a16:creationId xmlns:a16="http://schemas.microsoft.com/office/drawing/2014/main" id="{929F1D97-A8E3-E40E-B7C6-033A431E1A83}"/>
              </a:ext>
            </a:extLst>
          </p:cNvPr>
          <p:cNvSpPr txBox="1"/>
          <p:nvPr/>
        </p:nvSpPr>
        <p:spPr>
          <a:xfrm>
            <a:off x="3362117" y="4516757"/>
            <a:ext cx="2419765" cy="461665"/>
          </a:xfrm>
          <a:prstGeom prst="rect">
            <a:avLst/>
          </a:prstGeom>
          <a:noFill/>
        </p:spPr>
        <p:txBody>
          <a:bodyPr wrap="none" rtlCol="0">
            <a:spAutoFit/>
          </a:bodyPr>
          <a:lstStyle/>
          <a:p>
            <a:r>
              <a:rPr lang="en-US" dirty="0">
                <a:solidFill>
                  <a:schemeClr val="bg1"/>
                </a:solidFill>
              </a:rPr>
              <a:t>2235 W.4</a:t>
            </a:r>
            <a:r>
              <a:rPr lang="en-US" baseline="30000" dirty="0">
                <a:solidFill>
                  <a:schemeClr val="bg1"/>
                </a:solidFill>
              </a:rPr>
              <a:t>th</a:t>
            </a:r>
            <a:r>
              <a:rPr lang="en-US" dirty="0">
                <a:solidFill>
                  <a:schemeClr val="bg1"/>
                </a:solidFill>
              </a:rPr>
              <a:t> Ave.</a:t>
            </a:r>
            <a:r>
              <a:rPr lang="en-US" dirty="0"/>
              <a:t>.</a:t>
            </a:r>
          </a:p>
        </p:txBody>
      </p:sp>
    </p:spTree>
    <p:extLst>
      <p:ext uri="{BB962C8B-B14F-4D97-AF65-F5344CB8AC3E}">
        <p14:creationId xmlns:p14="http://schemas.microsoft.com/office/powerpoint/2010/main" val="408464540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black text&#10;&#10;Description automatically generated">
            <a:extLst>
              <a:ext uri="{FF2B5EF4-FFF2-40B4-BE49-F238E27FC236}">
                <a16:creationId xmlns:a16="http://schemas.microsoft.com/office/drawing/2014/main" id="{4FE299FE-1381-0A37-6E55-303FCFBB25FE}"/>
              </a:ext>
            </a:extLst>
          </p:cNvPr>
          <p:cNvPicPr>
            <a:picLocks noChangeAspect="1"/>
          </p:cNvPicPr>
          <p:nvPr/>
        </p:nvPicPr>
        <p:blipFill>
          <a:blip r:embed="rId2"/>
          <a:stretch>
            <a:fillRect/>
          </a:stretch>
        </p:blipFill>
        <p:spPr>
          <a:xfrm>
            <a:off x="1746250" y="330200"/>
            <a:ext cx="5651500" cy="44831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6A6A43A-A2FA-654B-04FC-2B399B4A88E0}"/>
                  </a:ext>
                </a:extLst>
              </p14:cNvPr>
              <p14:cNvContentPartPr/>
              <p14:nvPr/>
            </p14:nvContentPartPr>
            <p14:xfrm>
              <a:off x="2392762" y="1085400"/>
              <a:ext cx="1434240" cy="26640"/>
            </p14:xfrm>
          </p:contentPart>
        </mc:Choice>
        <mc:Fallback xmlns="">
          <p:pic>
            <p:nvPicPr>
              <p:cNvPr id="4" name="Ink 3">
                <a:extLst>
                  <a:ext uri="{FF2B5EF4-FFF2-40B4-BE49-F238E27FC236}">
                    <a16:creationId xmlns:a16="http://schemas.microsoft.com/office/drawing/2014/main" id="{A6A6A43A-A2FA-654B-04FC-2B399B4A88E0}"/>
                  </a:ext>
                </a:extLst>
              </p:cNvPr>
              <p:cNvPicPr/>
              <p:nvPr/>
            </p:nvPicPr>
            <p:blipFill>
              <a:blip r:embed="rId4"/>
              <a:stretch>
                <a:fillRect/>
              </a:stretch>
            </p:blipFill>
            <p:spPr>
              <a:xfrm>
                <a:off x="2384122" y="1076760"/>
                <a:ext cx="1451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F9140F8-326A-D2C6-FC4A-98F027296D90}"/>
                  </a:ext>
                </a:extLst>
              </p14:cNvPr>
              <p14:cNvContentPartPr/>
              <p14:nvPr/>
            </p14:nvContentPartPr>
            <p14:xfrm>
              <a:off x="3208522" y="1302480"/>
              <a:ext cx="876240" cy="78120"/>
            </p14:xfrm>
          </p:contentPart>
        </mc:Choice>
        <mc:Fallback xmlns="">
          <p:pic>
            <p:nvPicPr>
              <p:cNvPr id="5" name="Ink 4">
                <a:extLst>
                  <a:ext uri="{FF2B5EF4-FFF2-40B4-BE49-F238E27FC236}">
                    <a16:creationId xmlns:a16="http://schemas.microsoft.com/office/drawing/2014/main" id="{EF9140F8-326A-D2C6-FC4A-98F027296D90}"/>
                  </a:ext>
                </a:extLst>
              </p:cNvPr>
              <p:cNvPicPr/>
              <p:nvPr/>
            </p:nvPicPr>
            <p:blipFill>
              <a:blip r:embed="rId6"/>
              <a:stretch>
                <a:fillRect/>
              </a:stretch>
            </p:blipFill>
            <p:spPr>
              <a:xfrm>
                <a:off x="3199522" y="1293840"/>
                <a:ext cx="893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F8F9B15-DE8A-B4FA-B190-BF3033B42D3B}"/>
                  </a:ext>
                </a:extLst>
              </p14:cNvPr>
              <p14:cNvContentPartPr/>
              <p14:nvPr/>
            </p14:nvContentPartPr>
            <p14:xfrm>
              <a:off x="2439562" y="1628280"/>
              <a:ext cx="2353320" cy="101160"/>
            </p14:xfrm>
          </p:contentPart>
        </mc:Choice>
        <mc:Fallback xmlns="">
          <p:pic>
            <p:nvPicPr>
              <p:cNvPr id="6" name="Ink 5">
                <a:extLst>
                  <a:ext uri="{FF2B5EF4-FFF2-40B4-BE49-F238E27FC236}">
                    <a16:creationId xmlns:a16="http://schemas.microsoft.com/office/drawing/2014/main" id="{EF8F9B15-DE8A-B4FA-B190-BF3033B42D3B}"/>
                  </a:ext>
                </a:extLst>
              </p:cNvPr>
              <p:cNvPicPr/>
              <p:nvPr/>
            </p:nvPicPr>
            <p:blipFill>
              <a:blip r:embed="rId8"/>
              <a:stretch>
                <a:fillRect/>
              </a:stretch>
            </p:blipFill>
            <p:spPr>
              <a:xfrm>
                <a:off x="2430562" y="1619640"/>
                <a:ext cx="2370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A7688111-EBCA-BB79-8A33-524F5C57CB51}"/>
                  </a:ext>
                </a:extLst>
              </p14:cNvPr>
              <p14:cNvContentPartPr/>
              <p14:nvPr/>
            </p14:nvContentPartPr>
            <p14:xfrm>
              <a:off x="2368642" y="2489400"/>
              <a:ext cx="2721240" cy="69120"/>
            </p14:xfrm>
          </p:contentPart>
        </mc:Choice>
        <mc:Fallback xmlns="">
          <p:pic>
            <p:nvPicPr>
              <p:cNvPr id="7" name="Ink 6">
                <a:extLst>
                  <a:ext uri="{FF2B5EF4-FFF2-40B4-BE49-F238E27FC236}">
                    <a16:creationId xmlns:a16="http://schemas.microsoft.com/office/drawing/2014/main" id="{A7688111-EBCA-BB79-8A33-524F5C57CB51}"/>
                  </a:ext>
                </a:extLst>
              </p:cNvPr>
              <p:cNvPicPr/>
              <p:nvPr/>
            </p:nvPicPr>
            <p:blipFill>
              <a:blip r:embed="rId10"/>
              <a:stretch>
                <a:fillRect/>
              </a:stretch>
            </p:blipFill>
            <p:spPr>
              <a:xfrm>
                <a:off x="2359642" y="2480760"/>
                <a:ext cx="2738880" cy="86760"/>
              </a:xfrm>
              <a:prstGeom prst="rect">
                <a:avLst/>
              </a:prstGeom>
            </p:spPr>
          </p:pic>
        </mc:Fallback>
      </mc:AlternateContent>
      <p:grpSp>
        <p:nvGrpSpPr>
          <p:cNvPr id="14" name="Group 13">
            <a:extLst>
              <a:ext uri="{FF2B5EF4-FFF2-40B4-BE49-F238E27FC236}">
                <a16:creationId xmlns:a16="http://schemas.microsoft.com/office/drawing/2014/main" id="{C551E555-5013-3763-EC24-FCCA58C7B574}"/>
              </a:ext>
            </a:extLst>
          </p:cNvPr>
          <p:cNvGrpSpPr/>
          <p:nvPr/>
        </p:nvGrpSpPr>
        <p:grpSpPr>
          <a:xfrm>
            <a:off x="1934482" y="3393720"/>
            <a:ext cx="371160" cy="506160"/>
            <a:chOff x="1934482" y="3393720"/>
            <a:chExt cx="371160" cy="506160"/>
          </a:xfrm>
        </p:grpSpPr>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E539C89C-E4BA-AC69-1AA2-C2B93BAF317A}"/>
                    </a:ext>
                  </a:extLst>
                </p14:cNvPr>
                <p14:cNvContentPartPr/>
                <p14:nvPr/>
              </p14:nvContentPartPr>
              <p14:xfrm>
                <a:off x="2018362" y="3535200"/>
                <a:ext cx="107640" cy="168840"/>
              </p14:xfrm>
            </p:contentPart>
          </mc:Choice>
          <mc:Fallback xmlns="">
            <p:pic>
              <p:nvPicPr>
                <p:cNvPr id="8" name="Ink 7">
                  <a:extLst>
                    <a:ext uri="{FF2B5EF4-FFF2-40B4-BE49-F238E27FC236}">
                      <a16:creationId xmlns:a16="http://schemas.microsoft.com/office/drawing/2014/main" id="{E539C89C-E4BA-AC69-1AA2-C2B93BAF317A}"/>
                    </a:ext>
                  </a:extLst>
                </p:cNvPr>
                <p:cNvPicPr/>
                <p:nvPr/>
              </p:nvPicPr>
              <p:blipFill>
                <a:blip r:embed="rId12"/>
                <a:stretch>
                  <a:fillRect/>
                </a:stretch>
              </p:blipFill>
              <p:spPr>
                <a:xfrm>
                  <a:off x="2009362" y="3526200"/>
                  <a:ext cx="125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EDD54104-7EF2-58AF-328C-1793C8B5DDF3}"/>
                    </a:ext>
                  </a:extLst>
                </p14:cNvPr>
                <p14:cNvContentPartPr/>
                <p14:nvPr/>
              </p14:nvContentPartPr>
              <p14:xfrm>
                <a:off x="1977682" y="3537720"/>
                <a:ext cx="149760" cy="125280"/>
              </p14:xfrm>
            </p:contentPart>
          </mc:Choice>
          <mc:Fallback xmlns="">
            <p:pic>
              <p:nvPicPr>
                <p:cNvPr id="9" name="Ink 8">
                  <a:extLst>
                    <a:ext uri="{FF2B5EF4-FFF2-40B4-BE49-F238E27FC236}">
                      <a16:creationId xmlns:a16="http://schemas.microsoft.com/office/drawing/2014/main" id="{EDD54104-7EF2-58AF-328C-1793C8B5DDF3}"/>
                    </a:ext>
                  </a:extLst>
                </p:cNvPr>
                <p:cNvPicPr/>
                <p:nvPr/>
              </p:nvPicPr>
              <p:blipFill>
                <a:blip r:embed="rId14"/>
                <a:stretch>
                  <a:fillRect/>
                </a:stretch>
              </p:blipFill>
              <p:spPr>
                <a:xfrm>
                  <a:off x="1969042" y="3528720"/>
                  <a:ext cx="167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82F05E4C-DD1D-45CF-8888-684CDBBF0D75}"/>
                    </a:ext>
                  </a:extLst>
                </p14:cNvPr>
                <p14:cNvContentPartPr/>
                <p14:nvPr/>
              </p14:nvContentPartPr>
              <p14:xfrm>
                <a:off x="1934482" y="3573360"/>
                <a:ext cx="371160" cy="45720"/>
              </p14:xfrm>
            </p:contentPart>
          </mc:Choice>
          <mc:Fallback xmlns="">
            <p:pic>
              <p:nvPicPr>
                <p:cNvPr id="11" name="Ink 10">
                  <a:extLst>
                    <a:ext uri="{FF2B5EF4-FFF2-40B4-BE49-F238E27FC236}">
                      <a16:creationId xmlns:a16="http://schemas.microsoft.com/office/drawing/2014/main" id="{82F05E4C-DD1D-45CF-8888-684CDBBF0D75}"/>
                    </a:ext>
                  </a:extLst>
                </p:cNvPr>
                <p:cNvPicPr/>
                <p:nvPr/>
              </p:nvPicPr>
              <p:blipFill>
                <a:blip r:embed="rId16"/>
                <a:stretch>
                  <a:fillRect/>
                </a:stretch>
              </p:blipFill>
              <p:spPr>
                <a:xfrm>
                  <a:off x="1925482" y="3564360"/>
                  <a:ext cx="388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D4073B12-A19D-DA9C-B462-78E22A3B97D4}"/>
                    </a:ext>
                  </a:extLst>
                </p14:cNvPr>
                <p14:cNvContentPartPr/>
                <p14:nvPr/>
              </p14:nvContentPartPr>
              <p14:xfrm>
                <a:off x="2024122" y="3393720"/>
                <a:ext cx="54720" cy="506160"/>
              </p14:xfrm>
            </p:contentPart>
          </mc:Choice>
          <mc:Fallback xmlns="">
            <p:pic>
              <p:nvPicPr>
                <p:cNvPr id="13" name="Ink 12">
                  <a:extLst>
                    <a:ext uri="{FF2B5EF4-FFF2-40B4-BE49-F238E27FC236}">
                      <a16:creationId xmlns:a16="http://schemas.microsoft.com/office/drawing/2014/main" id="{D4073B12-A19D-DA9C-B462-78E22A3B97D4}"/>
                    </a:ext>
                  </a:extLst>
                </p:cNvPr>
                <p:cNvPicPr/>
                <p:nvPr/>
              </p:nvPicPr>
              <p:blipFill>
                <a:blip r:embed="rId18"/>
                <a:stretch>
                  <a:fillRect/>
                </a:stretch>
              </p:blipFill>
              <p:spPr>
                <a:xfrm>
                  <a:off x="2015482" y="3385080"/>
                  <a:ext cx="72360" cy="52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ED5C6E9F-8912-323C-C7E6-6E7CDA58EE61}"/>
                  </a:ext>
                </a:extLst>
              </p14:cNvPr>
              <p14:cNvContentPartPr/>
              <p14:nvPr/>
            </p14:nvContentPartPr>
            <p14:xfrm>
              <a:off x="4204282" y="3850560"/>
              <a:ext cx="1801440" cy="10440"/>
            </p14:xfrm>
          </p:contentPart>
        </mc:Choice>
        <mc:Fallback xmlns="">
          <p:pic>
            <p:nvPicPr>
              <p:cNvPr id="15" name="Ink 14">
                <a:extLst>
                  <a:ext uri="{FF2B5EF4-FFF2-40B4-BE49-F238E27FC236}">
                    <a16:creationId xmlns:a16="http://schemas.microsoft.com/office/drawing/2014/main" id="{ED5C6E9F-8912-323C-C7E6-6E7CDA58EE61}"/>
                  </a:ext>
                </a:extLst>
              </p:cNvPr>
              <p:cNvPicPr/>
              <p:nvPr/>
            </p:nvPicPr>
            <p:blipFill>
              <a:blip r:embed="rId20"/>
              <a:stretch>
                <a:fillRect/>
              </a:stretch>
            </p:blipFill>
            <p:spPr>
              <a:xfrm>
                <a:off x="4195282" y="3841920"/>
                <a:ext cx="1819080" cy="28080"/>
              </a:xfrm>
              <a:prstGeom prst="rect">
                <a:avLst/>
              </a:prstGeom>
            </p:spPr>
          </p:pic>
        </mc:Fallback>
      </mc:AlternateContent>
    </p:spTree>
    <p:extLst>
      <p:ext uri="{BB962C8B-B14F-4D97-AF65-F5344CB8AC3E}">
        <p14:creationId xmlns:p14="http://schemas.microsoft.com/office/powerpoint/2010/main" val="347819863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text on a black background&#10;&#10;Description automatically generated">
            <a:extLst>
              <a:ext uri="{FF2B5EF4-FFF2-40B4-BE49-F238E27FC236}">
                <a16:creationId xmlns:a16="http://schemas.microsoft.com/office/drawing/2014/main" id="{39E60DD7-26F2-8D0E-6C1D-202C5ADD1753}"/>
              </a:ext>
            </a:extLst>
          </p:cNvPr>
          <p:cNvPicPr>
            <a:picLocks noChangeAspect="1"/>
          </p:cNvPicPr>
          <p:nvPr/>
        </p:nvPicPr>
        <p:blipFill>
          <a:blip r:embed="rId2"/>
          <a:stretch>
            <a:fillRect/>
          </a:stretch>
        </p:blipFill>
        <p:spPr>
          <a:xfrm>
            <a:off x="342839" y="447514"/>
            <a:ext cx="8458321" cy="4248472"/>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8D61B3F-CDDC-0986-FEA1-8577AF2E4405}"/>
                  </a:ext>
                </a:extLst>
              </p14:cNvPr>
              <p14:cNvContentPartPr/>
              <p14:nvPr/>
            </p14:nvContentPartPr>
            <p14:xfrm>
              <a:off x="439762" y="1809000"/>
              <a:ext cx="545760" cy="1186920"/>
            </p14:xfrm>
          </p:contentPart>
        </mc:Choice>
        <mc:Fallback xmlns="">
          <p:pic>
            <p:nvPicPr>
              <p:cNvPr id="4" name="Ink 3">
                <a:extLst>
                  <a:ext uri="{FF2B5EF4-FFF2-40B4-BE49-F238E27FC236}">
                    <a16:creationId xmlns:a16="http://schemas.microsoft.com/office/drawing/2014/main" id="{58D61B3F-CDDC-0986-FEA1-8577AF2E4405}"/>
                  </a:ext>
                </a:extLst>
              </p:cNvPr>
              <p:cNvPicPr/>
              <p:nvPr/>
            </p:nvPicPr>
            <p:blipFill>
              <a:blip r:embed="rId4"/>
              <a:stretch>
                <a:fillRect/>
              </a:stretch>
            </p:blipFill>
            <p:spPr>
              <a:xfrm>
                <a:off x="431122" y="1800000"/>
                <a:ext cx="563400" cy="120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291A306-6D74-C01F-CDFC-BE24A265CFDC}"/>
                  </a:ext>
                </a:extLst>
              </p14:cNvPr>
              <p14:cNvContentPartPr/>
              <p14:nvPr/>
            </p14:nvContentPartPr>
            <p14:xfrm>
              <a:off x="444442" y="3122640"/>
              <a:ext cx="401400" cy="1049760"/>
            </p14:xfrm>
          </p:contentPart>
        </mc:Choice>
        <mc:Fallback xmlns="">
          <p:pic>
            <p:nvPicPr>
              <p:cNvPr id="7" name="Ink 6">
                <a:extLst>
                  <a:ext uri="{FF2B5EF4-FFF2-40B4-BE49-F238E27FC236}">
                    <a16:creationId xmlns:a16="http://schemas.microsoft.com/office/drawing/2014/main" id="{6291A306-6D74-C01F-CDFC-BE24A265CFDC}"/>
                  </a:ext>
                </a:extLst>
              </p:cNvPr>
              <p:cNvPicPr/>
              <p:nvPr/>
            </p:nvPicPr>
            <p:blipFill>
              <a:blip r:embed="rId6"/>
              <a:stretch>
                <a:fillRect/>
              </a:stretch>
            </p:blipFill>
            <p:spPr>
              <a:xfrm>
                <a:off x="435442" y="3113640"/>
                <a:ext cx="419040" cy="1067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1BD71AB8-966E-3251-9E74-F908D6CED4DB}"/>
                  </a:ext>
                </a:extLst>
              </p14:cNvPr>
              <p14:cNvContentPartPr/>
              <p14:nvPr/>
            </p14:nvContentPartPr>
            <p14:xfrm>
              <a:off x="3036082" y="3478320"/>
              <a:ext cx="876960" cy="4320"/>
            </p14:xfrm>
          </p:contentPart>
        </mc:Choice>
        <mc:Fallback xmlns="">
          <p:pic>
            <p:nvPicPr>
              <p:cNvPr id="8" name="Ink 7">
                <a:extLst>
                  <a:ext uri="{FF2B5EF4-FFF2-40B4-BE49-F238E27FC236}">
                    <a16:creationId xmlns:a16="http://schemas.microsoft.com/office/drawing/2014/main" id="{1BD71AB8-966E-3251-9E74-F908D6CED4DB}"/>
                  </a:ext>
                </a:extLst>
              </p:cNvPr>
              <p:cNvPicPr/>
              <p:nvPr/>
            </p:nvPicPr>
            <p:blipFill>
              <a:blip r:embed="rId8"/>
              <a:stretch>
                <a:fillRect/>
              </a:stretch>
            </p:blipFill>
            <p:spPr>
              <a:xfrm>
                <a:off x="3027082" y="3469680"/>
                <a:ext cx="894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82E2AD4B-D21F-A03C-5891-A7F0BA9349A8}"/>
                  </a:ext>
                </a:extLst>
              </p14:cNvPr>
              <p14:cNvContentPartPr/>
              <p14:nvPr/>
            </p14:nvContentPartPr>
            <p14:xfrm>
              <a:off x="5539882" y="3413520"/>
              <a:ext cx="2278800" cy="75240"/>
            </p14:xfrm>
          </p:contentPart>
        </mc:Choice>
        <mc:Fallback xmlns="">
          <p:pic>
            <p:nvPicPr>
              <p:cNvPr id="10" name="Ink 9">
                <a:extLst>
                  <a:ext uri="{FF2B5EF4-FFF2-40B4-BE49-F238E27FC236}">
                    <a16:creationId xmlns:a16="http://schemas.microsoft.com/office/drawing/2014/main" id="{82E2AD4B-D21F-A03C-5891-A7F0BA9349A8}"/>
                  </a:ext>
                </a:extLst>
              </p:cNvPr>
              <p:cNvPicPr/>
              <p:nvPr/>
            </p:nvPicPr>
            <p:blipFill>
              <a:blip r:embed="rId10"/>
              <a:stretch>
                <a:fillRect/>
              </a:stretch>
            </p:blipFill>
            <p:spPr>
              <a:xfrm>
                <a:off x="5530882" y="3404520"/>
                <a:ext cx="2296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6DB36980-A4A4-BAB9-04CE-610626ED91CE}"/>
                  </a:ext>
                </a:extLst>
              </p14:cNvPr>
              <p14:cNvContentPartPr/>
              <p14:nvPr/>
            </p14:nvContentPartPr>
            <p14:xfrm>
              <a:off x="780322" y="3772800"/>
              <a:ext cx="4385520" cy="95400"/>
            </p14:xfrm>
          </p:contentPart>
        </mc:Choice>
        <mc:Fallback xmlns="">
          <p:pic>
            <p:nvPicPr>
              <p:cNvPr id="11" name="Ink 10">
                <a:extLst>
                  <a:ext uri="{FF2B5EF4-FFF2-40B4-BE49-F238E27FC236}">
                    <a16:creationId xmlns:a16="http://schemas.microsoft.com/office/drawing/2014/main" id="{6DB36980-A4A4-BAB9-04CE-610626ED91CE}"/>
                  </a:ext>
                </a:extLst>
              </p:cNvPr>
              <p:cNvPicPr/>
              <p:nvPr/>
            </p:nvPicPr>
            <p:blipFill>
              <a:blip r:embed="rId12"/>
              <a:stretch>
                <a:fillRect/>
              </a:stretch>
            </p:blipFill>
            <p:spPr>
              <a:xfrm>
                <a:off x="771322" y="3764160"/>
                <a:ext cx="4403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6A1DA775-1576-9219-1EF9-4DCC86E294D6}"/>
                  </a:ext>
                </a:extLst>
              </p14:cNvPr>
              <p14:cNvContentPartPr/>
              <p14:nvPr/>
            </p14:nvContentPartPr>
            <p14:xfrm>
              <a:off x="5853442" y="2173680"/>
              <a:ext cx="909720" cy="66960"/>
            </p14:xfrm>
          </p:contentPart>
        </mc:Choice>
        <mc:Fallback xmlns="">
          <p:pic>
            <p:nvPicPr>
              <p:cNvPr id="12" name="Ink 11">
                <a:extLst>
                  <a:ext uri="{FF2B5EF4-FFF2-40B4-BE49-F238E27FC236}">
                    <a16:creationId xmlns:a16="http://schemas.microsoft.com/office/drawing/2014/main" id="{6A1DA775-1576-9219-1EF9-4DCC86E294D6}"/>
                  </a:ext>
                </a:extLst>
              </p:cNvPr>
              <p:cNvPicPr/>
              <p:nvPr/>
            </p:nvPicPr>
            <p:blipFill>
              <a:blip r:embed="rId14"/>
              <a:stretch>
                <a:fillRect/>
              </a:stretch>
            </p:blipFill>
            <p:spPr>
              <a:xfrm>
                <a:off x="5844442" y="2165040"/>
                <a:ext cx="927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79836D7B-4FDC-B255-0B00-E2D0BF1BB3C5}"/>
                  </a:ext>
                </a:extLst>
              </p14:cNvPr>
              <p14:cNvContentPartPr/>
              <p14:nvPr/>
            </p14:nvContentPartPr>
            <p14:xfrm>
              <a:off x="1920082" y="2602080"/>
              <a:ext cx="1089000" cy="16200"/>
            </p14:xfrm>
          </p:contentPart>
        </mc:Choice>
        <mc:Fallback xmlns="">
          <p:pic>
            <p:nvPicPr>
              <p:cNvPr id="13" name="Ink 12">
                <a:extLst>
                  <a:ext uri="{FF2B5EF4-FFF2-40B4-BE49-F238E27FC236}">
                    <a16:creationId xmlns:a16="http://schemas.microsoft.com/office/drawing/2014/main" id="{79836D7B-4FDC-B255-0B00-E2D0BF1BB3C5}"/>
                  </a:ext>
                </a:extLst>
              </p:cNvPr>
              <p:cNvPicPr/>
              <p:nvPr/>
            </p:nvPicPr>
            <p:blipFill>
              <a:blip r:embed="rId16"/>
              <a:stretch>
                <a:fillRect/>
              </a:stretch>
            </p:blipFill>
            <p:spPr>
              <a:xfrm>
                <a:off x="1911082" y="2593080"/>
                <a:ext cx="1106640" cy="33840"/>
              </a:xfrm>
              <a:prstGeom prst="rect">
                <a:avLst/>
              </a:prstGeom>
            </p:spPr>
          </p:pic>
        </mc:Fallback>
      </mc:AlternateContent>
    </p:spTree>
    <p:extLst>
      <p:ext uri="{BB962C8B-B14F-4D97-AF65-F5344CB8AC3E}">
        <p14:creationId xmlns:p14="http://schemas.microsoft.com/office/powerpoint/2010/main" val="402418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12B52-7BCC-8AB2-8E5E-4E043AF9AD37}"/>
              </a:ext>
            </a:extLst>
          </p:cNvPr>
          <p:cNvSpPr>
            <a:spLocks noGrp="1"/>
          </p:cNvSpPr>
          <p:nvPr>
            <p:ph sz="quarter" idx="10"/>
          </p:nvPr>
        </p:nvSpPr>
        <p:spPr>
          <a:xfrm>
            <a:off x="1240972" y="1459851"/>
            <a:ext cx="6656423" cy="2834749"/>
          </a:xfrm>
        </p:spPr>
        <p:txBody>
          <a:bodyPr/>
          <a:lstStyle/>
          <a:p>
            <a:pPr marL="0" indent="0" algn="ctr">
              <a:buFont typeface="Arial" panose="020B0604020202020204" pitchFamily="34" charset="0"/>
              <a:buNone/>
              <a:defRPr/>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087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E247774B-C3BF-67BA-3208-AFDC9B0A2AFC}"/>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36CAB712-C55F-7C40-4B1B-6F4FDFB6C81B}"/>
              </a:ext>
            </a:extLst>
          </p:cNvPr>
          <p:cNvPicPr>
            <a:picLocks noGrp="1" noChangeAspect="1"/>
          </p:cNvPicPr>
          <p:nvPr>
            <p:ph idx="1"/>
          </p:nvPr>
        </p:nvPicPr>
        <p:blipFill>
          <a:blip r:embed="rId2"/>
          <a:stretch>
            <a:fillRect/>
          </a:stretch>
        </p:blipFill>
        <p:spPr/>
      </p:pic>
      <p:pic>
        <p:nvPicPr>
          <p:cNvPr id="50179" name="Picture 6" descr="Graphical user interface, text, application, email&#10;&#10;Description automatically generated">
            <a:extLst>
              <a:ext uri="{FF2B5EF4-FFF2-40B4-BE49-F238E27FC236}">
                <a16:creationId xmlns:a16="http://schemas.microsoft.com/office/drawing/2014/main" id="{E3C9D9C5-C76F-5639-265A-066C3F409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609600"/>
            <a:ext cx="5930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BAFE7DC-8B7D-920D-9725-CB819FF57E34}"/>
                  </a:ext>
                </a:extLst>
              </p14:cNvPr>
              <p14:cNvContentPartPr/>
              <p14:nvPr/>
            </p14:nvContentPartPr>
            <p14:xfrm>
              <a:off x="4876252" y="3198500"/>
              <a:ext cx="438840" cy="758520"/>
            </p14:xfrm>
          </p:contentPart>
        </mc:Choice>
        <mc:Fallback xmlns="">
          <p:pic>
            <p:nvPicPr>
              <p:cNvPr id="8" name="Ink 7">
                <a:extLst>
                  <a:ext uri="{FF2B5EF4-FFF2-40B4-BE49-F238E27FC236}">
                    <a16:creationId xmlns:a16="http://schemas.microsoft.com/office/drawing/2014/main" id="{FBAFE7DC-8B7D-920D-9725-CB819FF57E34}"/>
                  </a:ext>
                </a:extLst>
              </p:cNvPr>
              <p:cNvPicPr/>
              <p:nvPr/>
            </p:nvPicPr>
            <p:blipFill>
              <a:blip r:embed="rId4"/>
              <a:stretch>
                <a:fillRect/>
              </a:stretch>
            </p:blipFill>
            <p:spPr>
              <a:xfrm>
                <a:off x="4867259" y="3189500"/>
                <a:ext cx="456466" cy="776160"/>
              </a:xfrm>
              <a:prstGeom prst="rect">
                <a:avLst/>
              </a:prstGeom>
            </p:spPr>
          </p:pic>
        </mc:Fallback>
      </mc:AlternateContent>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text&#10;&#10;Description automatically generated">
            <a:extLst>
              <a:ext uri="{FF2B5EF4-FFF2-40B4-BE49-F238E27FC236}">
                <a16:creationId xmlns:a16="http://schemas.microsoft.com/office/drawing/2014/main" id="{84604B1F-B125-96DA-DF1D-21470EF097AA}"/>
              </a:ext>
            </a:extLst>
          </p:cNvPr>
          <p:cNvPicPr>
            <a:picLocks noChangeAspect="1"/>
          </p:cNvPicPr>
          <p:nvPr/>
        </p:nvPicPr>
        <p:blipFill>
          <a:blip r:embed="rId2"/>
          <a:stretch>
            <a:fillRect/>
          </a:stretch>
        </p:blipFill>
        <p:spPr>
          <a:xfrm>
            <a:off x="212159" y="1383618"/>
            <a:ext cx="8719681" cy="237626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CB865EA-A082-C3D9-E3DB-9D870C11798F}"/>
                  </a:ext>
                </a:extLst>
              </p14:cNvPr>
              <p14:cNvContentPartPr/>
              <p14:nvPr/>
            </p14:nvContentPartPr>
            <p14:xfrm>
              <a:off x="4282042" y="1850760"/>
              <a:ext cx="3332880" cy="129600"/>
            </p14:xfrm>
          </p:contentPart>
        </mc:Choice>
        <mc:Fallback xmlns="">
          <p:pic>
            <p:nvPicPr>
              <p:cNvPr id="4" name="Ink 3">
                <a:extLst>
                  <a:ext uri="{FF2B5EF4-FFF2-40B4-BE49-F238E27FC236}">
                    <a16:creationId xmlns:a16="http://schemas.microsoft.com/office/drawing/2014/main" id="{FCB865EA-A082-C3D9-E3DB-9D870C11798F}"/>
                  </a:ext>
                </a:extLst>
              </p:cNvPr>
              <p:cNvPicPr/>
              <p:nvPr/>
            </p:nvPicPr>
            <p:blipFill>
              <a:blip r:embed="rId4"/>
              <a:stretch>
                <a:fillRect/>
              </a:stretch>
            </p:blipFill>
            <p:spPr>
              <a:xfrm>
                <a:off x="4273402" y="1841760"/>
                <a:ext cx="3350520" cy="147240"/>
              </a:xfrm>
              <a:prstGeom prst="rect">
                <a:avLst/>
              </a:prstGeom>
            </p:spPr>
          </p:pic>
        </mc:Fallback>
      </mc:AlternateContent>
    </p:spTree>
    <p:extLst>
      <p:ext uri="{BB962C8B-B14F-4D97-AF65-F5344CB8AC3E}">
        <p14:creationId xmlns:p14="http://schemas.microsoft.com/office/powerpoint/2010/main" val="195878799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text&#10;&#10;Description automatically generated">
            <a:extLst>
              <a:ext uri="{FF2B5EF4-FFF2-40B4-BE49-F238E27FC236}">
                <a16:creationId xmlns:a16="http://schemas.microsoft.com/office/drawing/2014/main" id="{AA83D1C6-1A40-0B5C-4AFF-5D3A2FF23E23}"/>
              </a:ext>
            </a:extLst>
          </p:cNvPr>
          <p:cNvPicPr>
            <a:picLocks noChangeAspect="1"/>
          </p:cNvPicPr>
          <p:nvPr/>
        </p:nvPicPr>
        <p:blipFill>
          <a:blip r:embed="rId2"/>
          <a:stretch>
            <a:fillRect/>
          </a:stretch>
        </p:blipFill>
        <p:spPr>
          <a:xfrm>
            <a:off x="241233" y="771550"/>
            <a:ext cx="8661534" cy="36004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D6246CE-C604-A9CE-1068-A799F464478F}"/>
                  </a:ext>
                </a:extLst>
              </p14:cNvPr>
              <p14:cNvContentPartPr/>
              <p14:nvPr/>
            </p14:nvContentPartPr>
            <p14:xfrm>
              <a:off x="2694442" y="2421000"/>
              <a:ext cx="5812200" cy="153000"/>
            </p14:xfrm>
          </p:contentPart>
        </mc:Choice>
        <mc:Fallback xmlns="">
          <p:pic>
            <p:nvPicPr>
              <p:cNvPr id="4" name="Ink 3">
                <a:extLst>
                  <a:ext uri="{FF2B5EF4-FFF2-40B4-BE49-F238E27FC236}">
                    <a16:creationId xmlns:a16="http://schemas.microsoft.com/office/drawing/2014/main" id="{0D6246CE-C604-A9CE-1068-A799F464478F}"/>
                  </a:ext>
                </a:extLst>
              </p:cNvPr>
              <p:cNvPicPr/>
              <p:nvPr/>
            </p:nvPicPr>
            <p:blipFill>
              <a:blip r:embed="rId4"/>
              <a:stretch>
                <a:fillRect/>
              </a:stretch>
            </p:blipFill>
            <p:spPr>
              <a:xfrm>
                <a:off x="2685442" y="2412360"/>
                <a:ext cx="5829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7C652DE-ACB3-940C-7F20-0C5BC537D55C}"/>
                  </a:ext>
                </a:extLst>
              </p14:cNvPr>
              <p14:cNvContentPartPr/>
              <p14:nvPr/>
            </p14:nvContentPartPr>
            <p14:xfrm>
              <a:off x="513922" y="2781000"/>
              <a:ext cx="7948080" cy="177120"/>
            </p14:xfrm>
          </p:contentPart>
        </mc:Choice>
        <mc:Fallback xmlns="">
          <p:pic>
            <p:nvPicPr>
              <p:cNvPr id="5" name="Ink 4">
                <a:extLst>
                  <a:ext uri="{FF2B5EF4-FFF2-40B4-BE49-F238E27FC236}">
                    <a16:creationId xmlns:a16="http://schemas.microsoft.com/office/drawing/2014/main" id="{47C652DE-ACB3-940C-7F20-0C5BC537D55C}"/>
                  </a:ext>
                </a:extLst>
              </p:cNvPr>
              <p:cNvPicPr/>
              <p:nvPr/>
            </p:nvPicPr>
            <p:blipFill>
              <a:blip r:embed="rId6"/>
              <a:stretch>
                <a:fillRect/>
              </a:stretch>
            </p:blipFill>
            <p:spPr>
              <a:xfrm>
                <a:off x="505282" y="2772360"/>
                <a:ext cx="7965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D920DE9-FB19-BF61-EF09-EB0C41DE3F1D}"/>
                  </a:ext>
                </a:extLst>
              </p14:cNvPr>
              <p14:cNvContentPartPr/>
              <p14:nvPr/>
            </p14:nvContentPartPr>
            <p14:xfrm>
              <a:off x="487642" y="3133080"/>
              <a:ext cx="2129400" cy="125640"/>
            </p14:xfrm>
          </p:contentPart>
        </mc:Choice>
        <mc:Fallback xmlns="">
          <p:pic>
            <p:nvPicPr>
              <p:cNvPr id="6" name="Ink 5">
                <a:extLst>
                  <a:ext uri="{FF2B5EF4-FFF2-40B4-BE49-F238E27FC236}">
                    <a16:creationId xmlns:a16="http://schemas.microsoft.com/office/drawing/2014/main" id="{2D920DE9-FB19-BF61-EF09-EB0C41DE3F1D}"/>
                  </a:ext>
                </a:extLst>
              </p:cNvPr>
              <p:cNvPicPr/>
              <p:nvPr/>
            </p:nvPicPr>
            <p:blipFill>
              <a:blip r:embed="rId8"/>
              <a:stretch>
                <a:fillRect/>
              </a:stretch>
            </p:blipFill>
            <p:spPr>
              <a:xfrm>
                <a:off x="478642" y="3124080"/>
                <a:ext cx="2147040" cy="143280"/>
              </a:xfrm>
              <a:prstGeom prst="rect">
                <a:avLst/>
              </a:prstGeom>
            </p:spPr>
          </p:pic>
        </mc:Fallback>
      </mc:AlternateContent>
    </p:spTree>
    <p:extLst>
      <p:ext uri="{BB962C8B-B14F-4D97-AF65-F5344CB8AC3E}">
        <p14:creationId xmlns:p14="http://schemas.microsoft.com/office/powerpoint/2010/main" val="279177112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878423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83830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a:extLst>
              <a:ext uri="{FF2B5EF4-FFF2-40B4-BE49-F238E27FC236}">
                <a16:creationId xmlns:a16="http://schemas.microsoft.com/office/drawing/2014/main" id="{B2F4C5E6-6AD1-BE3E-D170-BACA76B4339C}"/>
              </a:ext>
            </a:extLst>
          </p:cNvPr>
          <p:cNvSpPr>
            <a:spLocks noGrp="1" noChangeArrowheads="1"/>
          </p:cNvSpPr>
          <p:nvPr>
            <p:ph type="title"/>
          </p:nvPr>
        </p:nvSpPr>
        <p:spPr bwMode="auto">
          <a:xfrm>
            <a:off x="1485900" y="841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On with the show</a:t>
            </a:r>
            <a:r>
              <a:rPr lang="en-US" altLang="en-US">
                <a:solidFill>
                  <a:srgbClr val="FF0000"/>
                </a:solidFill>
              </a:rPr>
              <a:t>…</a:t>
            </a:r>
          </a:p>
        </p:txBody>
      </p:sp>
      <p:pic>
        <p:nvPicPr>
          <p:cNvPr id="291842" name="Picture 2">
            <a:extLst>
              <a:ext uri="{FF2B5EF4-FFF2-40B4-BE49-F238E27FC236}">
                <a16:creationId xmlns:a16="http://schemas.microsoft.com/office/drawing/2014/main" id="{A989CF68-42AB-E79A-B13E-1E84014FE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155700"/>
            <a:ext cx="452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44940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Picture 7">
            <a:extLst>
              <a:ext uri="{FF2B5EF4-FFF2-40B4-BE49-F238E27FC236}">
                <a16:creationId xmlns:a16="http://schemas.microsoft.com/office/drawing/2014/main" id="{DFF92643-C037-06AD-FEB2-111AA4F33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0" y="1203325"/>
            <a:ext cx="3098800"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131" name="TextBox 3">
            <a:extLst>
              <a:ext uri="{FF2B5EF4-FFF2-40B4-BE49-F238E27FC236}">
                <a16:creationId xmlns:a16="http://schemas.microsoft.com/office/drawing/2014/main" id="{A8245843-5FFA-39CD-44BF-18B4653DABEA}"/>
              </a:ext>
            </a:extLst>
          </p:cNvPr>
          <p:cNvSpPr txBox="1">
            <a:spLocks noChangeArrowheads="1"/>
          </p:cNvSpPr>
          <p:nvPr/>
        </p:nvSpPr>
        <p:spPr bwMode="auto">
          <a:xfrm>
            <a:off x="3311525" y="4424363"/>
            <a:ext cx="2520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FF00"/>
                </a:solidFill>
              </a:rPr>
              <a:t>Trademarks</a:t>
            </a:r>
            <a:endParaRPr lang="en-US" altLang="en-US" sz="3200">
              <a:solidFill>
                <a:srgbClr val="002040"/>
              </a:solidFill>
            </a:endParaRPr>
          </a:p>
        </p:txBody>
      </p:sp>
      <p:sp>
        <p:nvSpPr>
          <p:cNvPr id="2" name="Title 1">
            <a:extLst>
              <a:ext uri="{FF2B5EF4-FFF2-40B4-BE49-F238E27FC236}">
                <a16:creationId xmlns:a16="http://schemas.microsoft.com/office/drawing/2014/main" id="{4E456D02-E0F0-9DF2-6A21-14FCB0207D3A}"/>
              </a:ext>
            </a:extLst>
          </p:cNvPr>
          <p:cNvSpPr>
            <a:spLocks noGrp="1"/>
          </p:cNvSpPr>
          <p:nvPr>
            <p:ph type="title"/>
          </p:nvPr>
        </p:nvSpPr>
        <p:spPr>
          <a:xfrm>
            <a:off x="457200" y="133350"/>
            <a:ext cx="8229600" cy="949325"/>
          </a:xfrm>
        </p:spPr>
        <p:txBody>
          <a:bodyPr>
            <a:noAutofit/>
          </a:bodyPr>
          <a:lstStyle/>
          <a:p>
            <a:r>
              <a:rPr lang="en-US" sz="6000" b="1" dirty="0">
                <a:solidFill>
                  <a:srgbClr val="00B0F0"/>
                </a:solidFill>
                <a:latin typeface="APPLE CHANCERY" panose="03020702040506060504" pitchFamily="66" charset="-79"/>
                <a:cs typeface="APPLE CHANCERY" panose="03020702040506060504" pitchFamily="66" charset="-79"/>
              </a:rPr>
              <a:t>Now</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3" name="Picture 2" descr="A picture containing text, person&#10;&#10;Description automatically generated">
            <a:extLst>
              <a:ext uri="{FF2B5EF4-FFF2-40B4-BE49-F238E27FC236}">
                <a16:creationId xmlns:a16="http://schemas.microsoft.com/office/drawing/2014/main" id="{C8F386C6-712B-4642-D6ED-01F05B967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888" y="842963"/>
            <a:ext cx="6880225"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7" name="Picture 2">
            <a:extLst>
              <a:ext uri="{FF2B5EF4-FFF2-40B4-BE49-F238E27FC236}">
                <a16:creationId xmlns:a16="http://schemas.microsoft.com/office/drawing/2014/main" id="{169AB195-2F2E-93E7-5FB4-0678E6A09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42875"/>
            <a:ext cx="62753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2">
            <a:extLst>
              <a:ext uri="{FF2B5EF4-FFF2-40B4-BE49-F238E27FC236}">
                <a16:creationId xmlns:a16="http://schemas.microsoft.com/office/drawing/2014/main" id="{F6ACC592-417C-669A-3403-9739729D2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763" y="206375"/>
            <a:ext cx="22764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5" name="Picture 2">
            <a:extLst>
              <a:ext uri="{FF2B5EF4-FFF2-40B4-BE49-F238E27FC236}">
                <a16:creationId xmlns:a16="http://schemas.microsoft.com/office/drawing/2014/main" id="{F4D10AA2-3156-A5E3-E47E-8D61FF1F0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313" y="169863"/>
            <a:ext cx="287337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E5E1AA1-9BAC-AFFB-681F-5E11FBF29581}"/>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B6D103D3-D60F-9A84-D38C-A6B2FCDCAE1C}"/>
              </a:ext>
            </a:extLst>
          </p:cNvPr>
          <p:cNvPicPr>
            <a:picLocks noGrp="1" noChangeAspect="1"/>
          </p:cNvPicPr>
          <p:nvPr>
            <p:ph idx="1"/>
          </p:nvPr>
        </p:nvPicPr>
        <p:blipFill>
          <a:blip r:embed="rId2"/>
          <a:stretch>
            <a:fillRect/>
          </a:stretch>
        </p:blipFill>
        <p:spPr/>
      </p:pic>
      <p:sp>
        <p:nvSpPr>
          <p:cNvPr id="51203" name="TextBox 3">
            <a:extLst>
              <a:ext uri="{FF2B5EF4-FFF2-40B4-BE49-F238E27FC236}">
                <a16:creationId xmlns:a16="http://schemas.microsoft.com/office/drawing/2014/main" id="{62363111-52F0-4457-BBD0-A6840DB30688}"/>
              </a:ext>
            </a:extLst>
          </p:cNvPr>
          <p:cNvSpPr txBox="1">
            <a:spLocks noChangeArrowheads="1"/>
          </p:cNvSpPr>
          <p:nvPr/>
        </p:nvSpPr>
        <p:spPr bwMode="auto">
          <a:xfrm>
            <a:off x="1412875" y="0"/>
            <a:ext cx="6318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a </a:t>
            </a:r>
            <a:r>
              <a:rPr lang="en-US" altLang="en-US" sz="4000">
                <a:solidFill>
                  <a:srgbClr val="FF0000"/>
                </a:solidFill>
              </a:rPr>
              <a:t>“</a:t>
            </a:r>
            <a:r>
              <a:rPr lang="en-US" altLang="en-US" sz="4000">
                <a:solidFill>
                  <a:schemeClr val="bg1"/>
                </a:solidFill>
              </a:rPr>
              <a:t>Featured Image</a:t>
            </a:r>
            <a:r>
              <a:rPr lang="en-US" altLang="en-US" sz="4000">
                <a:solidFill>
                  <a:srgbClr val="FF0000"/>
                </a:solidFill>
              </a:rPr>
              <a:t>”</a:t>
            </a:r>
            <a:endParaRPr lang="en-US" altLang="en-US" sz="4000">
              <a:solidFill>
                <a:srgbClr val="FFFF00"/>
              </a:solidFill>
            </a:endParaRPr>
          </a:p>
        </p:txBody>
      </p:sp>
      <p:pic>
        <p:nvPicPr>
          <p:cNvPr id="51204" name="Picture 7" descr="Graphical user interface, text, application&#10;&#10;Description automatically generated">
            <a:extLst>
              <a:ext uri="{FF2B5EF4-FFF2-40B4-BE49-F238E27FC236}">
                <a16:creationId xmlns:a16="http://schemas.microsoft.com/office/drawing/2014/main" id="{B3709E10-E0B4-700E-6180-17B8B7DE1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513" y="708025"/>
            <a:ext cx="14509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D3F0030-5AD4-C79B-EBE9-3629999A0441}"/>
                  </a:ext>
                </a:extLst>
              </p14:cNvPr>
              <p14:cNvContentPartPr/>
              <p14:nvPr/>
            </p14:nvContentPartPr>
            <p14:xfrm>
              <a:off x="3802372" y="4372460"/>
              <a:ext cx="1469520" cy="639000"/>
            </p14:xfrm>
          </p:contentPart>
        </mc:Choice>
        <mc:Fallback xmlns="">
          <p:pic>
            <p:nvPicPr>
              <p:cNvPr id="9" name="Ink 8">
                <a:extLst>
                  <a:ext uri="{FF2B5EF4-FFF2-40B4-BE49-F238E27FC236}">
                    <a16:creationId xmlns:a16="http://schemas.microsoft.com/office/drawing/2014/main" id="{7D3F0030-5AD4-C79B-EBE9-3629999A0441}"/>
                  </a:ext>
                </a:extLst>
              </p:cNvPr>
              <p:cNvPicPr/>
              <p:nvPr/>
            </p:nvPicPr>
            <p:blipFill>
              <a:blip r:embed="rId4"/>
              <a:stretch>
                <a:fillRect/>
              </a:stretch>
            </p:blipFill>
            <p:spPr>
              <a:xfrm>
                <a:off x="3793374" y="4363460"/>
                <a:ext cx="1487156" cy="656640"/>
              </a:xfrm>
              <a:prstGeom prst="rect">
                <a:avLst/>
              </a:prstGeom>
            </p:spPr>
          </p:pic>
        </mc:Fallback>
      </mc:AlternateContent>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29" name="Picture 2">
            <a:extLst>
              <a:ext uri="{FF2B5EF4-FFF2-40B4-BE49-F238E27FC236}">
                <a16:creationId xmlns:a16="http://schemas.microsoft.com/office/drawing/2014/main" id="{F1ED8077-5810-2E30-2D06-6AC70E4C3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75" y="169863"/>
            <a:ext cx="41592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2">
            <a:extLst>
              <a:ext uri="{FF2B5EF4-FFF2-40B4-BE49-F238E27FC236}">
                <a16:creationId xmlns:a16="http://schemas.microsoft.com/office/drawing/2014/main" id="{33F2B136-B91E-71B4-B33D-9A5F743CA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950" y="206375"/>
            <a:ext cx="35941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2">
            <a:extLst>
              <a:ext uri="{FF2B5EF4-FFF2-40B4-BE49-F238E27FC236}">
                <a16:creationId xmlns:a16="http://schemas.microsoft.com/office/drawing/2014/main" id="{1EA39B84-B402-6A94-F271-ABA9D13DD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88" y="133350"/>
            <a:ext cx="32988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extBox 1">
            <a:extLst>
              <a:ext uri="{FF2B5EF4-FFF2-40B4-BE49-F238E27FC236}">
                <a16:creationId xmlns:a16="http://schemas.microsoft.com/office/drawing/2014/main" id="{8B255A6C-89CB-AC2A-F47B-EE19FDF6F4FD}"/>
              </a:ext>
            </a:extLst>
          </p:cNvPr>
          <p:cNvSpPr txBox="1">
            <a:spLocks noChangeArrowheads="1"/>
          </p:cNvSpPr>
          <p:nvPr/>
        </p:nvSpPr>
        <p:spPr bwMode="auto">
          <a:xfrm>
            <a:off x="2863850" y="123825"/>
            <a:ext cx="3416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32802" name="TextBox 2">
            <a:extLst>
              <a:ext uri="{FF2B5EF4-FFF2-40B4-BE49-F238E27FC236}">
                <a16:creationId xmlns:a16="http://schemas.microsoft.com/office/drawing/2014/main" id="{C5C9E67F-E244-6987-EF96-300B52ED9D78}"/>
              </a:ext>
            </a:extLst>
          </p:cNvPr>
          <p:cNvSpPr txBox="1">
            <a:spLocks noChangeArrowheads="1"/>
          </p:cNvSpPr>
          <p:nvPr/>
        </p:nvSpPr>
        <p:spPr bwMode="auto">
          <a:xfrm>
            <a:off x="368300" y="987425"/>
            <a:ext cx="8407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What is a Trademark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 mark used by a person for the </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purpose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of distinguishing that person</a:t>
            </a:r>
            <a:r>
              <a:rPr kumimoji="0" lang="en-CA"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s goods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or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services from those of others in the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marketplace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Various </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types of marks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Ordinary (word &amp; design), certification,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collective, official, distinguishing guise</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itle 5">
            <a:extLst>
              <a:ext uri="{FF2B5EF4-FFF2-40B4-BE49-F238E27FC236}">
                <a16:creationId xmlns:a16="http://schemas.microsoft.com/office/drawing/2014/main" id="{689B8D2C-288E-24B1-ABB2-6876E81A8AD6}"/>
              </a:ext>
            </a:extLst>
          </p:cNvPr>
          <p:cNvSpPr>
            <a:spLocks noGrp="1" noChangeArrowheads="1"/>
          </p:cNvSpPr>
          <p:nvPr>
            <p:ph type="title"/>
          </p:nvPr>
        </p:nvSpPr>
        <p:spPr bwMode="auto">
          <a:xfrm>
            <a:off x="1485900" y="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76C5AD56-CEE8-F511-85D8-B5B1505C20F5}"/>
              </a:ext>
            </a:extLst>
          </p:cNvPr>
          <p:cNvSpPr>
            <a:spLocks noGrp="1"/>
          </p:cNvSpPr>
          <p:nvPr>
            <p:ph idx="1"/>
          </p:nvPr>
        </p:nvSpPr>
        <p:spPr>
          <a:xfrm>
            <a:off x="463550" y="865188"/>
            <a:ext cx="8496300" cy="3455987"/>
          </a:xfrm>
        </p:spPr>
        <p:txBody>
          <a:bodyPr>
            <a:normAutofit/>
          </a:bodyPr>
          <a:lstStyle/>
          <a:p>
            <a:pPr>
              <a:defRPr/>
            </a:pPr>
            <a:r>
              <a:rPr lang="en-US" b="1" dirty="0">
                <a:solidFill>
                  <a:schemeClr val="bg1"/>
                </a:solidFill>
              </a:rPr>
              <a:t>Ordinary marks</a:t>
            </a:r>
          </a:p>
          <a:p>
            <a:pPr lvl="1">
              <a:buFont typeface="Courier New" panose="02070309020205020404" pitchFamily="49" charset="0"/>
              <a:buChar char="o"/>
              <a:defRPr/>
            </a:pPr>
            <a:r>
              <a:rPr lang="en-US" sz="3200" dirty="0">
                <a:solidFill>
                  <a:schemeClr val="bg1"/>
                </a:solidFill>
              </a:rPr>
              <a:t>Distinguish the products or services of a specific firm or individual</a:t>
            </a:r>
          </a:p>
          <a:p>
            <a:pPr>
              <a:defRPr/>
            </a:pPr>
            <a:endParaRPr lang="en-US" dirty="0"/>
          </a:p>
          <a:p>
            <a:pPr>
              <a:defRPr/>
            </a:pPr>
            <a:endParaRPr lang="en-US" dirty="0"/>
          </a:p>
          <a:p>
            <a:pPr marL="0" indent="0">
              <a:buFont typeface="Arial" panose="020B0604020202020204" pitchFamily="34" charset="0"/>
              <a:buNone/>
              <a:defRPr/>
            </a:pPr>
            <a:endParaRPr lang="en-US" dirty="0"/>
          </a:p>
        </p:txBody>
      </p:sp>
      <p:sp>
        <p:nvSpPr>
          <p:cNvPr id="333827" name="Slide Number Placeholder 3">
            <a:extLst>
              <a:ext uri="{FF2B5EF4-FFF2-40B4-BE49-F238E27FC236}">
                <a16:creationId xmlns:a16="http://schemas.microsoft.com/office/drawing/2014/main" id="{6096A2F6-B0F0-0885-C2B3-00C24F84115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D29886F-C027-A547-915D-C67F766B994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214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33828" name="Picture 4">
            <a:extLst>
              <a:ext uri="{FF2B5EF4-FFF2-40B4-BE49-F238E27FC236}">
                <a16:creationId xmlns:a16="http://schemas.microsoft.com/office/drawing/2014/main" id="{9C18DE00-D396-9319-285C-A94098252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716213"/>
            <a:ext cx="287178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Content Placeholder 2">
            <a:extLst>
              <a:ext uri="{FF2B5EF4-FFF2-40B4-BE49-F238E27FC236}">
                <a16:creationId xmlns:a16="http://schemas.microsoft.com/office/drawing/2014/main" id="{D73023E8-4E1F-9B91-B247-E717EE5D9C08}"/>
              </a:ext>
            </a:extLst>
          </p:cNvPr>
          <p:cNvSpPr>
            <a:spLocks noGrp="1" noChangeArrowheads="1"/>
          </p:cNvSpPr>
          <p:nvPr>
            <p:ph sz="quarter" idx="10"/>
          </p:nvPr>
        </p:nvSpPr>
        <p:spPr bwMode="auto">
          <a:xfrm>
            <a:off x="287338" y="1851025"/>
            <a:ext cx="8569325" cy="233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400">
                <a:solidFill>
                  <a:schemeClr val="bg1"/>
                </a:solidFill>
              </a:rPr>
              <a:t>Confusion</a:t>
            </a:r>
            <a:r>
              <a:rPr lang="en-US" altLang="en-US" sz="4400">
                <a:solidFill>
                  <a:srgbClr val="FF0000"/>
                </a:solidFill>
              </a:rPr>
              <a:t> = </a:t>
            </a:r>
            <a:r>
              <a:rPr lang="en-US" altLang="en-US" sz="4400">
                <a:solidFill>
                  <a:schemeClr val="bg1"/>
                </a:solidFill>
              </a:rPr>
              <a:t>Passing Off</a:t>
            </a:r>
          </a:p>
          <a:p>
            <a:pPr algn="ctr"/>
            <a:r>
              <a:rPr lang="en-US" altLang="en-US" sz="4400">
                <a:solidFill>
                  <a:schemeClr val="bg1"/>
                </a:solidFill>
              </a:rPr>
              <a:t>Distinguishing </a:t>
            </a:r>
            <a:r>
              <a:rPr lang="en-US" altLang="en-US" sz="4400">
                <a:solidFill>
                  <a:srgbClr val="FF0000"/>
                </a:solidFill>
              </a:rPr>
              <a:t>=</a:t>
            </a:r>
            <a:r>
              <a:rPr lang="en-US" altLang="en-US" sz="4400">
                <a:solidFill>
                  <a:schemeClr val="bg1"/>
                </a:solidFill>
              </a:rPr>
              <a:t> Trademarks</a:t>
            </a:r>
          </a:p>
        </p:txBody>
      </p:sp>
      <p:sp>
        <p:nvSpPr>
          <p:cNvPr id="335874" name="TextBox 3">
            <a:extLst>
              <a:ext uri="{FF2B5EF4-FFF2-40B4-BE49-F238E27FC236}">
                <a16:creationId xmlns:a16="http://schemas.microsoft.com/office/drawing/2014/main" id="{C59B58BF-B29D-C5B4-F199-CAE3029FAE67}"/>
              </a:ext>
            </a:extLst>
          </p:cNvPr>
          <p:cNvSpPr txBox="1">
            <a:spLocks noChangeArrowheads="1"/>
          </p:cNvSpPr>
          <p:nvPr/>
        </p:nvSpPr>
        <p:spPr bwMode="auto">
          <a:xfrm>
            <a:off x="844550" y="339725"/>
            <a:ext cx="7454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Playing with concepts</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09D22-1F54-BB8A-9C46-8AFF46B81165}"/>
              </a:ext>
            </a:extLst>
          </p:cNvPr>
          <p:cNvSpPr>
            <a:spLocks noGrp="1"/>
          </p:cNvSpPr>
          <p:nvPr>
            <p:ph type="title"/>
          </p:nvPr>
        </p:nvSpPr>
        <p:spPr>
          <a:xfrm>
            <a:off x="323850" y="84138"/>
            <a:ext cx="8064500" cy="641350"/>
          </a:xfrm>
        </p:spPr>
        <p:txBody>
          <a:bodyPr>
            <a:normAutofit fontScale="90000"/>
          </a:bodyPr>
          <a:lstStyle/>
          <a:p>
            <a:pPr>
              <a:defRPr/>
            </a:pPr>
            <a:r>
              <a:rPr lang="en-US" b="1" dirty="0">
                <a:solidFill>
                  <a:srgbClr val="FFFF00"/>
                </a:solidFill>
              </a:rPr>
              <a:t>Trademarks </a:t>
            </a:r>
            <a:r>
              <a:rPr lang="en-US" b="1" dirty="0">
                <a:solidFill>
                  <a:srgbClr val="FF0000"/>
                </a:solidFill>
              </a:rPr>
              <a:t>v. </a:t>
            </a:r>
            <a:r>
              <a:rPr lang="en-US" b="1" dirty="0">
                <a:solidFill>
                  <a:schemeClr val="bg1"/>
                </a:solidFill>
              </a:rPr>
              <a:t>Passing Off</a:t>
            </a:r>
            <a:r>
              <a:rPr lang="en-US" b="1" dirty="0">
                <a:solidFill>
                  <a:srgbClr val="00B0F0"/>
                </a:solidFill>
              </a:rPr>
              <a:t>*</a:t>
            </a:r>
          </a:p>
        </p:txBody>
      </p:sp>
      <p:sp>
        <p:nvSpPr>
          <p:cNvPr id="2" name="Content Placeholder 1">
            <a:extLst>
              <a:ext uri="{FF2B5EF4-FFF2-40B4-BE49-F238E27FC236}">
                <a16:creationId xmlns:a16="http://schemas.microsoft.com/office/drawing/2014/main" id="{62321126-C878-C831-9BEA-EFEFA8CADDCF}"/>
              </a:ext>
            </a:extLst>
          </p:cNvPr>
          <p:cNvSpPr>
            <a:spLocks noGrp="1"/>
          </p:cNvSpPr>
          <p:nvPr>
            <p:ph idx="1"/>
          </p:nvPr>
        </p:nvSpPr>
        <p:spPr>
          <a:xfrm>
            <a:off x="179388" y="987425"/>
            <a:ext cx="8785225" cy="4071937"/>
          </a:xfrm>
        </p:spPr>
        <p:txBody>
          <a:bodyPr>
            <a:noAutofit/>
          </a:bodyPr>
          <a:lstStyle/>
          <a:p>
            <a:pPr marL="0" indent="0">
              <a:buFont typeface="Arial" panose="020B0604020202020204" pitchFamily="34" charset="0"/>
              <a:buNone/>
              <a:defRPr/>
            </a:pPr>
            <a:r>
              <a:rPr lang="en-US" sz="2300" dirty="0">
                <a:solidFill>
                  <a:srgbClr val="FFFF00"/>
                </a:solidFill>
              </a:rPr>
              <a:t>Why would you want to register your TM</a:t>
            </a:r>
            <a:r>
              <a:rPr lang="en-US" sz="2300" dirty="0">
                <a:solidFill>
                  <a:srgbClr val="FF0000"/>
                </a:solidFill>
              </a:rPr>
              <a:t>? </a:t>
            </a:r>
          </a:p>
          <a:p>
            <a:pPr marL="0" indent="0">
              <a:buFont typeface="Arial" panose="020B0604020202020204" pitchFamily="34" charset="0"/>
              <a:buNone/>
              <a:defRPr/>
            </a:pPr>
            <a:r>
              <a:rPr lang="en-US" sz="2300" dirty="0">
                <a:solidFill>
                  <a:srgbClr val="FFFF00"/>
                </a:solidFill>
              </a:rPr>
              <a:t>Why not just rely on passing off</a:t>
            </a:r>
            <a:r>
              <a:rPr lang="en-US" sz="2300" dirty="0">
                <a:solidFill>
                  <a:srgbClr val="FF0000"/>
                </a:solidFill>
              </a:rPr>
              <a:t>?</a:t>
            </a:r>
          </a:p>
          <a:p>
            <a:pPr>
              <a:defRPr/>
            </a:pPr>
            <a:r>
              <a:rPr lang="en-US" sz="2300" dirty="0">
                <a:solidFill>
                  <a:schemeClr val="bg1"/>
                </a:solidFill>
              </a:rPr>
              <a:t>TM </a:t>
            </a:r>
            <a:r>
              <a:rPr lang="en-US" sz="2300" dirty="0">
                <a:solidFill>
                  <a:srgbClr val="FF0000"/>
                </a:solidFill>
              </a:rPr>
              <a:t>= </a:t>
            </a:r>
            <a:r>
              <a:rPr lang="en-US" sz="2300" dirty="0">
                <a:solidFill>
                  <a:srgbClr val="FFFF00"/>
                </a:solidFill>
              </a:rPr>
              <a:t>no proof of goodwill required</a:t>
            </a:r>
            <a:r>
              <a:rPr lang="en-US" sz="2300" dirty="0">
                <a:solidFill>
                  <a:schemeClr val="bg1"/>
                </a:solidFill>
              </a:rPr>
              <a:t>. </a:t>
            </a:r>
            <a:r>
              <a:rPr lang="en-US" sz="2300" dirty="0">
                <a:solidFill>
                  <a:srgbClr val="FF0000"/>
                </a:solidFill>
              </a:rPr>
              <a:t>Only proof of  use</a:t>
            </a:r>
            <a:r>
              <a:rPr lang="en-US" sz="2300" dirty="0">
                <a:solidFill>
                  <a:schemeClr val="bg1"/>
                </a:solidFill>
              </a:rPr>
              <a:t>.</a:t>
            </a:r>
          </a:p>
          <a:p>
            <a:pPr>
              <a:defRPr/>
            </a:pPr>
            <a:r>
              <a:rPr lang="en-CA" sz="2300" dirty="0">
                <a:solidFill>
                  <a:schemeClr val="bg1"/>
                </a:solidFill>
              </a:rPr>
              <a:t>Registration of a mark provides </a:t>
            </a:r>
            <a:r>
              <a:rPr lang="en-CA" sz="2300" dirty="0">
                <a:solidFill>
                  <a:srgbClr val="FF0000"/>
                </a:solidFill>
              </a:rPr>
              <a:t>nati</a:t>
            </a:r>
            <a:r>
              <a:rPr lang="en-CA" sz="2300" dirty="0">
                <a:solidFill>
                  <a:schemeClr val="bg1"/>
                </a:solidFill>
              </a:rPr>
              <a:t>ona</a:t>
            </a:r>
            <a:r>
              <a:rPr lang="en-CA" sz="2300" dirty="0">
                <a:solidFill>
                  <a:srgbClr val="FF0000"/>
                </a:solidFill>
              </a:rPr>
              <a:t>l</a:t>
            </a:r>
            <a:r>
              <a:rPr lang="en-CA" sz="2300" dirty="0">
                <a:solidFill>
                  <a:srgbClr val="FFFF00"/>
                </a:solidFill>
              </a:rPr>
              <a:t> </a:t>
            </a:r>
            <a:r>
              <a:rPr lang="en-CA" sz="2300" dirty="0">
                <a:solidFill>
                  <a:srgbClr val="FF0000"/>
                </a:solidFill>
              </a:rPr>
              <a:t>p</a:t>
            </a:r>
            <a:r>
              <a:rPr lang="en-CA" sz="2300" dirty="0">
                <a:solidFill>
                  <a:schemeClr val="bg1"/>
                </a:solidFill>
              </a:rPr>
              <a:t>rotec</a:t>
            </a:r>
            <a:r>
              <a:rPr lang="en-CA" sz="2300" dirty="0">
                <a:solidFill>
                  <a:srgbClr val="FF0000"/>
                </a:solidFill>
              </a:rPr>
              <a:t>tion</a:t>
            </a:r>
          </a:p>
          <a:p>
            <a:pPr>
              <a:defRPr/>
            </a:pPr>
            <a:r>
              <a:rPr lang="en-CA" sz="2300" dirty="0">
                <a:solidFill>
                  <a:schemeClr val="bg1"/>
                </a:solidFill>
              </a:rPr>
              <a:t>Registered marks are </a:t>
            </a:r>
            <a:r>
              <a:rPr lang="en-CA" sz="2300" dirty="0">
                <a:solidFill>
                  <a:srgbClr val="FFFF00"/>
                </a:solidFill>
              </a:rPr>
              <a:t>presumed valid </a:t>
            </a:r>
            <a:r>
              <a:rPr lang="en-CA" sz="2300" dirty="0">
                <a:solidFill>
                  <a:schemeClr val="bg1"/>
                </a:solidFill>
              </a:rPr>
              <a:t>for Canada for all the wares and services for which they are registered. </a:t>
            </a:r>
          </a:p>
          <a:p>
            <a:pPr>
              <a:defRPr/>
            </a:pPr>
            <a:r>
              <a:rPr lang="en-CA" sz="2300" dirty="0">
                <a:solidFill>
                  <a:srgbClr val="00B0F0"/>
                </a:solidFill>
              </a:rPr>
              <a:t>s. </a:t>
            </a:r>
            <a:r>
              <a:rPr lang="en-CA" sz="2300" dirty="0">
                <a:solidFill>
                  <a:schemeClr val="bg1"/>
                </a:solidFill>
              </a:rPr>
              <a:t>22 </a:t>
            </a:r>
            <a:r>
              <a:rPr lang="en-CA" sz="2300" dirty="0">
                <a:solidFill>
                  <a:srgbClr val="00B0F0"/>
                </a:solidFill>
              </a:rPr>
              <a:t>of the </a:t>
            </a:r>
            <a:r>
              <a:rPr lang="en-CA" sz="2300" dirty="0">
                <a:solidFill>
                  <a:schemeClr val="bg1"/>
                </a:solidFill>
              </a:rPr>
              <a:t>TMA </a:t>
            </a:r>
            <a:r>
              <a:rPr lang="en-CA" sz="2300" dirty="0">
                <a:solidFill>
                  <a:srgbClr val="00B0F0"/>
                </a:solidFill>
              </a:rPr>
              <a:t>protects </a:t>
            </a:r>
            <a:r>
              <a:rPr lang="en-CA" sz="2300" dirty="0">
                <a:solidFill>
                  <a:schemeClr val="bg1"/>
                </a:solidFill>
              </a:rPr>
              <a:t>against </a:t>
            </a:r>
            <a:r>
              <a:rPr lang="en-CA" sz="2300" dirty="0">
                <a:solidFill>
                  <a:srgbClr val="00B0F0"/>
                </a:solidFill>
              </a:rPr>
              <a:t>mark</a:t>
            </a:r>
            <a:r>
              <a:rPr lang="en-CA" sz="2300" dirty="0">
                <a:solidFill>
                  <a:schemeClr val="bg1">
                    <a:lumMod val="50000"/>
                  </a:schemeClr>
                </a:solidFill>
              </a:rPr>
              <a:t> </a:t>
            </a:r>
            <a:r>
              <a:rPr lang="en-CA" sz="2300" dirty="0">
                <a:solidFill>
                  <a:schemeClr val="bg1"/>
                </a:solidFill>
              </a:rPr>
              <a:t>dilution</a:t>
            </a:r>
            <a:r>
              <a:rPr lang="en-CA" sz="2300" dirty="0">
                <a:solidFill>
                  <a:schemeClr val="bg1">
                    <a:lumMod val="50000"/>
                  </a:schemeClr>
                </a:solidFill>
              </a:rPr>
              <a:t>.</a:t>
            </a:r>
          </a:p>
          <a:p>
            <a:pPr>
              <a:defRPr/>
            </a:pPr>
            <a:r>
              <a:rPr lang="en-CA" sz="2300" dirty="0">
                <a:solidFill>
                  <a:srgbClr val="FF0000"/>
                </a:solidFill>
              </a:rPr>
              <a:t>In situations where a mark is deemed invalid, a passing off action might still succeed. </a:t>
            </a:r>
          </a:p>
          <a:p>
            <a:pPr marL="0" indent="0">
              <a:buNone/>
              <a:defRPr/>
            </a:pPr>
            <a:r>
              <a:rPr lang="en-CA" sz="2300" dirty="0">
                <a:solidFill>
                  <a:srgbClr val="00B0F0"/>
                </a:solidFill>
              </a:rPr>
              <a:t>                                                               </a:t>
            </a:r>
            <a:r>
              <a:rPr lang="en-CA" sz="1800" dirty="0">
                <a:solidFill>
                  <a:srgbClr val="00B0F0"/>
                </a:solidFill>
                <a:latin typeface="Apple Chancery" panose="03020702040506060504" pitchFamily="66" charset="-79"/>
                <a:cs typeface="Apple Chancery" panose="03020702040506060504" pitchFamily="66" charset="-79"/>
              </a:rPr>
              <a:t> * </a:t>
            </a:r>
            <a:r>
              <a:rPr lang="en-CA" sz="1800" dirty="0">
                <a:solidFill>
                  <a:schemeClr val="bg1"/>
                </a:solidFill>
                <a:latin typeface="Apple Chancery" panose="03020702040506060504" pitchFamily="66" charset="-79"/>
                <a:cs typeface="Apple Chancery" panose="03020702040506060504" pitchFamily="66" charset="-79"/>
              </a:rPr>
              <a:t>You will see this slide again later</a:t>
            </a:r>
            <a:endParaRPr lang="en-US" sz="1800" dirty="0">
              <a:solidFill>
                <a:schemeClr val="bg1"/>
              </a:solidFill>
              <a:latin typeface="Apple Chancery" panose="03020702040506060504" pitchFamily="66" charset="-79"/>
              <a:cs typeface="Apple Chancery" panose="03020702040506060504" pitchFamily="66" charset="-79"/>
            </a:endParaRPr>
          </a:p>
        </p:txBody>
      </p:sp>
      <p:sp>
        <p:nvSpPr>
          <p:cNvPr id="273411" name="Slide Number Placeholder 3">
            <a:extLst>
              <a:ext uri="{FF2B5EF4-FFF2-40B4-BE49-F238E27FC236}">
                <a16:creationId xmlns:a16="http://schemas.microsoft.com/office/drawing/2014/main" id="{2BF5FEFA-CCB7-9489-7699-0A2FBB98F5A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2D111B-9658-C145-9EF1-77F9B70D40C3}" type="slidenum">
              <a:rPr lang="en-US" altLang="en-US" smtClean="0"/>
              <a:pPr/>
              <a:t>216</a:t>
            </a:fld>
            <a:endParaRPr lang="en-US" alt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extBox 2">
            <a:extLst>
              <a:ext uri="{FF2B5EF4-FFF2-40B4-BE49-F238E27FC236}">
                <a16:creationId xmlns:a16="http://schemas.microsoft.com/office/drawing/2014/main" id="{2D193B59-AEDF-51E8-D76F-17F4658AA2AC}"/>
              </a:ext>
            </a:extLst>
          </p:cNvPr>
          <p:cNvSpPr txBox="1">
            <a:spLocks noChangeArrowheads="1"/>
          </p:cNvSpPr>
          <p:nvPr/>
        </p:nvSpPr>
        <p:spPr bwMode="auto">
          <a:xfrm>
            <a:off x="358775" y="1049338"/>
            <a:ext cx="84264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Certification marks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Identify wares or services </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which meet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defined standards</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Can be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used by anyone who complies with the standards</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defined by the owner of the certification mark; </a:t>
            </a:r>
            <a:r>
              <a:rPr kumimoji="0" lang="en-US" altLang="en-US" sz="2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and</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who is licensed </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by the owner</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Owned by one person but licensed to others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Defined in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s. 2 of the TMA</a:t>
            </a:r>
          </a:p>
        </p:txBody>
      </p:sp>
      <p:sp>
        <p:nvSpPr>
          <p:cNvPr id="336898" name="TextBox 4">
            <a:extLst>
              <a:ext uri="{FF2B5EF4-FFF2-40B4-BE49-F238E27FC236}">
                <a16:creationId xmlns:a16="http://schemas.microsoft.com/office/drawing/2014/main" id="{4A7AEB54-3946-4C89-C86B-195BE8F8A2D5}"/>
              </a:ext>
            </a:extLst>
          </p:cNvPr>
          <p:cNvSpPr txBox="1">
            <a:spLocks noChangeArrowheads="1"/>
          </p:cNvSpPr>
          <p:nvPr/>
        </p:nvSpPr>
        <p:spPr bwMode="auto">
          <a:xfrm>
            <a:off x="2286000" y="123825"/>
            <a:ext cx="4572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TextBox 1">
            <a:extLst>
              <a:ext uri="{FF2B5EF4-FFF2-40B4-BE49-F238E27FC236}">
                <a16:creationId xmlns:a16="http://schemas.microsoft.com/office/drawing/2014/main" id="{59C2EE53-82DC-8843-8E0B-A04952D56BA6}"/>
              </a:ext>
            </a:extLst>
          </p:cNvPr>
          <p:cNvSpPr txBox="1">
            <a:spLocks noChangeArrowheads="1"/>
          </p:cNvSpPr>
          <p:nvPr/>
        </p:nvSpPr>
        <p:spPr bwMode="auto">
          <a:xfrm>
            <a:off x="2705100" y="273050"/>
            <a:ext cx="3416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37922" name="Picture 2" descr="Image:Transfaircanada.gif">
            <a:extLst>
              <a:ext uri="{FF2B5EF4-FFF2-40B4-BE49-F238E27FC236}">
                <a16:creationId xmlns:a16="http://schemas.microsoft.com/office/drawing/2014/main" id="{D3377607-5D5C-DFA5-D013-CB10EC808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025" y="2036763"/>
            <a:ext cx="213995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23" name="TextBox 3">
            <a:extLst>
              <a:ext uri="{FF2B5EF4-FFF2-40B4-BE49-F238E27FC236}">
                <a16:creationId xmlns:a16="http://schemas.microsoft.com/office/drawing/2014/main" id="{6A126432-20B4-390E-8F1D-218B5F8D786D}"/>
              </a:ext>
            </a:extLst>
          </p:cNvPr>
          <p:cNvSpPr txBox="1">
            <a:spLocks noChangeArrowheads="1"/>
          </p:cNvSpPr>
          <p:nvPr/>
        </p:nvSpPr>
        <p:spPr bwMode="auto">
          <a:xfrm>
            <a:off x="2339975" y="1058863"/>
            <a:ext cx="443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Certification marks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4A3D-E6B1-C3AA-1941-144AF4F8DD17}"/>
              </a:ext>
            </a:extLst>
          </p:cNvPr>
          <p:cNvSpPr>
            <a:spLocks noGrp="1"/>
          </p:cNvSpPr>
          <p:nvPr>
            <p:ph type="title"/>
          </p:nvPr>
        </p:nvSpPr>
        <p:spPr>
          <a:xfrm>
            <a:off x="215900" y="411163"/>
            <a:ext cx="8712200" cy="762000"/>
          </a:xfrm>
        </p:spPr>
        <p:txBody>
          <a:bodyPr>
            <a:normAutofit fontScale="90000"/>
          </a:bodyPr>
          <a:lstStyle/>
          <a:p>
            <a:pPr>
              <a:defRPr/>
            </a:pPr>
            <a:r>
              <a:rPr lang="en-CA" sz="3800" dirty="0">
                <a:solidFill>
                  <a:schemeClr val="bg1"/>
                </a:solidFill>
              </a:rPr>
              <a:t>Can you think of other </a:t>
            </a:r>
            <a:r>
              <a:rPr lang="en-CA" sz="3800" b="1" dirty="0">
                <a:solidFill>
                  <a:srgbClr val="FFFF00"/>
                </a:solidFill>
              </a:rPr>
              <a:t>certification marks</a:t>
            </a:r>
            <a:r>
              <a:rPr lang="en-CA" sz="3800" dirty="0">
                <a:solidFill>
                  <a:srgbClr val="FF0000"/>
                </a:solidFill>
              </a:rPr>
              <a:t>?</a:t>
            </a:r>
            <a:br>
              <a:rPr lang="en-CA" dirty="0"/>
            </a:br>
            <a:endParaRPr lang="en-US" dirty="0"/>
          </a:p>
        </p:txBody>
      </p:sp>
      <p:pic>
        <p:nvPicPr>
          <p:cNvPr id="338946" name="Picture 3">
            <a:extLst>
              <a:ext uri="{FF2B5EF4-FFF2-40B4-BE49-F238E27FC236}">
                <a16:creationId xmlns:a16="http://schemas.microsoft.com/office/drawing/2014/main" id="{D98E70A5-1617-01A6-D4A4-5C41B1F70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559050"/>
            <a:ext cx="3684587"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47" name="Picture 4">
            <a:extLst>
              <a:ext uri="{FF2B5EF4-FFF2-40B4-BE49-F238E27FC236}">
                <a16:creationId xmlns:a16="http://schemas.microsoft.com/office/drawing/2014/main" id="{6F78D785-2114-8AF8-60B5-B51F2A9DE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252663"/>
            <a:ext cx="23495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0ED5E2C-9659-0100-7481-EA9FE55B94CE}"/>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70E4592D-C4D2-D7D0-F184-56E1FEF1D485}"/>
              </a:ext>
            </a:extLst>
          </p:cNvPr>
          <p:cNvPicPr>
            <a:picLocks noGrp="1" noChangeAspect="1"/>
          </p:cNvPicPr>
          <p:nvPr>
            <p:ph idx="1"/>
          </p:nvPr>
        </p:nvPicPr>
        <p:blipFill>
          <a:blip r:embed="rId2"/>
          <a:stretch>
            <a:fillRect/>
          </a:stretch>
        </p:blipFill>
        <p:spPr/>
      </p:pic>
      <p:pic>
        <p:nvPicPr>
          <p:cNvPr id="52227" name="Picture 6" descr="Graphical user interface, text, application, email&#10;&#10;Description automatically generated">
            <a:extLst>
              <a:ext uri="{FF2B5EF4-FFF2-40B4-BE49-F238E27FC236}">
                <a16:creationId xmlns:a16="http://schemas.microsoft.com/office/drawing/2014/main" id="{7DCC2619-BADF-46EE-C27B-0905FCD25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73050"/>
            <a:ext cx="6210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56554B-D921-D6B3-49E1-70D13922C037}"/>
              </a:ext>
            </a:extLst>
          </p:cNvPr>
          <p:cNvSpPr>
            <a:spLocks noGrp="1"/>
          </p:cNvSpPr>
          <p:nvPr>
            <p:ph type="title"/>
          </p:nvPr>
        </p:nvSpPr>
        <p:spPr>
          <a:xfrm>
            <a:off x="1485900" y="98425"/>
            <a:ext cx="6172200" cy="646113"/>
          </a:xfrm>
        </p:spPr>
        <p:txBody>
          <a:bodyPr>
            <a:normAutofit fontScale="90000"/>
          </a:bodyPr>
          <a:lstStyle/>
          <a:p>
            <a:pPr>
              <a:defRPr/>
            </a:pPr>
            <a:r>
              <a:rPr lang="en-US" b="1" dirty="0">
                <a:solidFill>
                  <a:srgbClr val="FFFF00"/>
                </a:solidFill>
              </a:rPr>
              <a:t>Trademarks	</a:t>
            </a:r>
          </a:p>
        </p:txBody>
      </p:sp>
      <p:sp>
        <p:nvSpPr>
          <p:cNvPr id="339970" name="Content Placeholder 1">
            <a:extLst>
              <a:ext uri="{FF2B5EF4-FFF2-40B4-BE49-F238E27FC236}">
                <a16:creationId xmlns:a16="http://schemas.microsoft.com/office/drawing/2014/main" id="{1DDD3B7A-3BFB-6A7E-4D19-FD5AFC9A260F}"/>
              </a:ext>
            </a:extLst>
          </p:cNvPr>
          <p:cNvSpPr>
            <a:spLocks noGrp="1" noChangeArrowheads="1"/>
          </p:cNvSpPr>
          <p:nvPr>
            <p:ph idx="1"/>
          </p:nvPr>
        </p:nvSpPr>
        <p:spPr bwMode="auto">
          <a:xfrm>
            <a:off x="215900" y="1076325"/>
            <a:ext cx="8712200" cy="3656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FFFF00"/>
                </a:solidFill>
              </a:rPr>
              <a:t>Collective marks</a:t>
            </a:r>
          </a:p>
          <a:p>
            <a:pPr lvl="1">
              <a:buFont typeface="Courier New" panose="02070309020205020404" pitchFamily="49" charset="0"/>
              <a:buChar char="o"/>
            </a:pPr>
            <a:r>
              <a:rPr lang="en-US" altLang="en-US" sz="2400">
                <a:solidFill>
                  <a:srgbClr val="FFFF00"/>
                </a:solidFill>
              </a:rPr>
              <a:t>Signs that distinguish </a:t>
            </a:r>
            <a:r>
              <a:rPr lang="en-US" altLang="en-US" sz="2400">
                <a:solidFill>
                  <a:schemeClr val="bg1"/>
                </a:solidFill>
              </a:rPr>
              <a:t>the geographical origin, material, mode of manufacture or other common characteristics of goods or services of enterprises using the collective mark</a:t>
            </a:r>
          </a:p>
          <a:p>
            <a:pPr lvl="1">
              <a:buFont typeface="Courier New" panose="02070309020205020404" pitchFamily="49" charset="0"/>
              <a:buChar char="o"/>
            </a:pPr>
            <a:r>
              <a:rPr lang="en-US" altLang="en-US" sz="2400">
                <a:solidFill>
                  <a:schemeClr val="bg1"/>
                </a:solidFill>
              </a:rPr>
              <a:t>Function: </a:t>
            </a:r>
            <a:r>
              <a:rPr lang="en-US" altLang="en-US" sz="2400">
                <a:solidFill>
                  <a:srgbClr val="FFFF00"/>
                </a:solidFill>
              </a:rPr>
              <a:t>inform public about certain features </a:t>
            </a:r>
            <a:r>
              <a:rPr lang="en-US" altLang="en-US" sz="2400">
                <a:solidFill>
                  <a:schemeClr val="bg1"/>
                </a:solidFill>
              </a:rPr>
              <a:t>of the product</a:t>
            </a:r>
          </a:p>
          <a:p>
            <a:pPr lvl="1">
              <a:buFont typeface="Courier New" panose="02070309020205020404" pitchFamily="49" charset="0"/>
              <a:buChar char="o"/>
            </a:pPr>
            <a:r>
              <a:rPr lang="en-US" altLang="en-US" sz="2400">
                <a:solidFill>
                  <a:srgbClr val="FFFF00"/>
                </a:solidFill>
              </a:rPr>
              <a:t>Owned by an entity</a:t>
            </a:r>
            <a:r>
              <a:rPr lang="en-US" altLang="en-US" sz="2400">
                <a:solidFill>
                  <a:schemeClr val="bg1"/>
                </a:solidFill>
              </a:rPr>
              <a:t>; </a:t>
            </a:r>
            <a:r>
              <a:rPr lang="en-US" altLang="en-US" sz="2400">
                <a:solidFill>
                  <a:srgbClr val="FFFF00"/>
                </a:solidFill>
              </a:rPr>
              <a:t>members </a:t>
            </a:r>
            <a:r>
              <a:rPr lang="en-US" altLang="en-US" sz="2400">
                <a:solidFill>
                  <a:schemeClr val="bg1"/>
                </a:solidFill>
              </a:rPr>
              <a:t>of this entity are </a:t>
            </a:r>
            <a:r>
              <a:rPr lang="en-US" altLang="en-US" sz="2400">
                <a:solidFill>
                  <a:srgbClr val="FFFF00"/>
                </a:solidFill>
              </a:rPr>
              <a:t>entitled to use </a:t>
            </a:r>
            <a:r>
              <a:rPr lang="en-US" altLang="en-US" sz="2400">
                <a:solidFill>
                  <a:schemeClr val="bg1"/>
                </a:solidFill>
              </a:rPr>
              <a:t>the mark.</a:t>
            </a:r>
          </a:p>
        </p:txBody>
      </p:sp>
      <p:sp>
        <p:nvSpPr>
          <p:cNvPr id="339971" name="Slide Number Placeholder 3">
            <a:extLst>
              <a:ext uri="{FF2B5EF4-FFF2-40B4-BE49-F238E27FC236}">
                <a16:creationId xmlns:a16="http://schemas.microsoft.com/office/drawing/2014/main" id="{F87720B6-A920-2F53-DEFE-4AAB7E57B75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0B6B8CD5-7FCF-D24C-8BC3-FCDD4DA20A0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220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39972" name="Picture 2">
            <a:extLst>
              <a:ext uri="{FF2B5EF4-FFF2-40B4-BE49-F238E27FC236}">
                <a16:creationId xmlns:a16="http://schemas.microsoft.com/office/drawing/2014/main" id="{98FD5022-0710-D174-E9A3-C3700129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156075"/>
            <a:ext cx="790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extBox 2">
            <a:extLst>
              <a:ext uri="{FF2B5EF4-FFF2-40B4-BE49-F238E27FC236}">
                <a16:creationId xmlns:a16="http://schemas.microsoft.com/office/drawing/2014/main" id="{F18545D4-1480-C268-38B1-168B410D853C}"/>
              </a:ext>
            </a:extLst>
          </p:cNvPr>
          <p:cNvSpPr txBox="1">
            <a:spLocks noChangeArrowheads="1"/>
          </p:cNvSpPr>
          <p:nvPr/>
        </p:nvSpPr>
        <p:spPr bwMode="auto">
          <a:xfrm>
            <a:off x="179388" y="1203325"/>
            <a:ext cx="86407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571500" marR="0" lvl="0" indent="-5715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purely functional design may not be the basis of a TM</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registered or unregistered</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See </a:t>
            </a:r>
            <a:r>
              <a:rPr kumimoji="0" lang="en-US" altLang="en-US" sz="36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Kirkbi v. Ritvik</a:t>
            </a:r>
            <a:r>
              <a:rPr kumimoji="0" lang="en-US" altLang="en-US" sz="3600" b="0" i="0"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 </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(SCC)</a:t>
            </a:r>
          </a:p>
        </p:txBody>
      </p:sp>
      <p:sp>
        <p:nvSpPr>
          <p:cNvPr id="342018" name="TextBox 3">
            <a:extLst>
              <a:ext uri="{FF2B5EF4-FFF2-40B4-BE49-F238E27FC236}">
                <a16:creationId xmlns:a16="http://schemas.microsoft.com/office/drawing/2014/main" id="{199D8341-04D1-09D0-0D4F-A7038843EC13}"/>
              </a:ext>
            </a:extLst>
          </p:cNvPr>
          <p:cNvSpPr txBox="1">
            <a:spLocks noChangeArrowheads="1"/>
          </p:cNvSpPr>
          <p:nvPr/>
        </p:nvSpPr>
        <p:spPr bwMode="auto">
          <a:xfrm>
            <a:off x="2863850" y="195263"/>
            <a:ext cx="34163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42019" name="Picture 4">
            <a:extLst>
              <a:ext uri="{FF2B5EF4-FFF2-40B4-BE49-F238E27FC236}">
                <a16:creationId xmlns:a16="http://schemas.microsoft.com/office/drawing/2014/main" id="{1DDA202E-41EA-2416-D066-596925506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050" y="3724275"/>
            <a:ext cx="1739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TextBox 2">
            <a:extLst>
              <a:ext uri="{FF2B5EF4-FFF2-40B4-BE49-F238E27FC236}">
                <a16:creationId xmlns:a16="http://schemas.microsoft.com/office/drawing/2014/main" id="{B15DEF9E-620F-DAB7-D2F6-46BFBACD3834}"/>
              </a:ext>
            </a:extLst>
          </p:cNvPr>
          <p:cNvSpPr txBox="1">
            <a:spLocks noChangeArrowheads="1"/>
          </p:cNvSpPr>
          <p:nvPr/>
        </p:nvSpPr>
        <p:spPr bwMode="auto">
          <a:xfrm>
            <a:off x="1376363" y="195263"/>
            <a:ext cx="63912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00"/>
                </a:solidFill>
                <a:effectLst/>
                <a:highlight>
                  <a:srgbClr val="C0C0C0"/>
                </a:highlight>
                <a:uLnTx/>
                <a:uFillTx/>
                <a:latin typeface="Arial" panose="020B0604020202020204" pitchFamily="34" charset="0"/>
                <a:ea typeface="MS PGothic" panose="020B0600070205080204" pitchFamily="34" charset="-128"/>
                <a:cs typeface="+mn-cs"/>
              </a:rPr>
              <a:t>Old Concept </a:t>
            </a:r>
            <a:r>
              <a:rPr kumimoji="0" lang="en-US" altLang="en-US" sz="44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of </a:t>
            </a:r>
            <a:r>
              <a:rPr kumimoji="0" lang="en-US" altLang="en-US" sz="44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Marks</a:t>
            </a:r>
            <a:endParaRPr kumimoji="0" lang="en-US" altLang="en-US" sz="4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endParaRPr>
          </a:p>
        </p:txBody>
      </p:sp>
      <p:sp>
        <p:nvSpPr>
          <p:cNvPr id="343042" name="TextBox 4">
            <a:extLst>
              <a:ext uri="{FF2B5EF4-FFF2-40B4-BE49-F238E27FC236}">
                <a16:creationId xmlns:a16="http://schemas.microsoft.com/office/drawing/2014/main" id="{CAE8172F-6360-EE1C-89EE-02169DB3474B}"/>
              </a:ext>
            </a:extLst>
          </p:cNvPr>
          <p:cNvSpPr txBox="1">
            <a:spLocks noChangeArrowheads="1"/>
          </p:cNvSpPr>
          <p:nvPr/>
        </p:nvSpPr>
        <p:spPr bwMode="auto">
          <a:xfrm>
            <a:off x="358775" y="1203325"/>
            <a:ext cx="84264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Ordinary marks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S. 2: definition of trade-mark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 part</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altLang="en-US" sz="2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CA"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 </a:t>
            </a:r>
            <a:r>
              <a:rPr kumimoji="0" lang="en-CA" altLang="en-US" sz="2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 mark </a:t>
            </a:r>
            <a:r>
              <a:rPr kumimoji="0" lang="en-CA"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that is </a:t>
            </a:r>
            <a:r>
              <a:rPr kumimoji="0" lang="en-CA"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used </a:t>
            </a:r>
            <a:r>
              <a:rPr kumimoji="0" lang="en-CA"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by a person for the purpose of </a:t>
            </a:r>
            <a:r>
              <a:rPr kumimoji="0" lang="en-CA"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distinguishing</a:t>
            </a:r>
            <a:r>
              <a:rPr kumimoji="0" lang="en-CA"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or so as to distinguish goods or services manufactured, sold, leased, hired or performed by him </a:t>
            </a:r>
            <a:r>
              <a:rPr kumimoji="0" lang="en-CA"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from those </a:t>
            </a:r>
            <a:r>
              <a:rPr kumimoji="0" lang="en-CA"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manufactured, sold, leased, hired or performed by others.</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B70E3-9AC1-2F79-214E-950D80183234}"/>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itle 1">
            <a:extLst>
              <a:ext uri="{FF2B5EF4-FFF2-40B4-BE49-F238E27FC236}">
                <a16:creationId xmlns:a16="http://schemas.microsoft.com/office/drawing/2014/main" id="{9297DD3C-0F4D-130A-3674-7D952EEB848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57378" name="Content Placeholder 3" descr="Crystal_Project_pause-queue.png">
            <a:extLst>
              <a:ext uri="{FF2B5EF4-FFF2-40B4-BE49-F238E27FC236}">
                <a16:creationId xmlns:a16="http://schemas.microsoft.com/office/drawing/2014/main" id="{BB1571D9-3300-8498-FB5A-BA420B32D8E8}"/>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79" name="Content Placeholder 3" descr="Crystal_Project_pause-queue.png">
            <a:extLst>
              <a:ext uri="{FF2B5EF4-FFF2-40B4-BE49-F238E27FC236}">
                <a16:creationId xmlns:a16="http://schemas.microsoft.com/office/drawing/2014/main" id="{0886FC9C-2585-7CB4-8BC7-877843FDB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5" name="Picture 2">
            <a:extLst>
              <a:ext uri="{FF2B5EF4-FFF2-40B4-BE49-F238E27FC236}">
                <a16:creationId xmlns:a16="http://schemas.microsoft.com/office/drawing/2014/main" id="{095D0E23-3F92-3FF7-EFB8-111718F29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762000"/>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8C1E8-E69E-BEB0-532D-B132D441015F}"/>
              </a:ext>
            </a:extLst>
          </p:cNvPr>
          <p:cNvPicPr>
            <a:picLocks noChangeAspect="1"/>
          </p:cNvPicPr>
          <p:nvPr/>
        </p:nvPicPr>
        <p:blipFill>
          <a:blip r:embed="rId2"/>
          <a:stretch>
            <a:fillRect/>
          </a:stretch>
        </p:blipFill>
        <p:spPr>
          <a:xfrm>
            <a:off x="1201130" y="675636"/>
            <a:ext cx="6741740" cy="3792228"/>
          </a:xfrm>
          <a:prstGeom prst="rect">
            <a:avLst/>
          </a:prstGeom>
        </p:spPr>
      </p:pic>
    </p:spTree>
    <p:extLst>
      <p:ext uri="{BB962C8B-B14F-4D97-AF65-F5344CB8AC3E}">
        <p14:creationId xmlns:p14="http://schemas.microsoft.com/office/powerpoint/2010/main" val="404854592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29" name="Title 1">
            <a:extLst>
              <a:ext uri="{FF2B5EF4-FFF2-40B4-BE49-F238E27FC236}">
                <a16:creationId xmlns:a16="http://schemas.microsoft.com/office/drawing/2014/main" id="{4D49BF7C-68CA-C7DC-DD34-829E65837487}"/>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2305050" y="133350"/>
            <a:ext cx="4533900" cy="84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130" name="Picture 7">
            <a:extLst>
              <a:ext uri="{FF2B5EF4-FFF2-40B4-BE49-F238E27FC236}">
                <a16:creationId xmlns:a16="http://schemas.microsoft.com/office/drawing/2014/main" id="{DFF92643-C037-06AD-FEB2-111AA4F3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600" y="1127112"/>
            <a:ext cx="3098800"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131" name="TextBox 3">
            <a:extLst>
              <a:ext uri="{FF2B5EF4-FFF2-40B4-BE49-F238E27FC236}">
                <a16:creationId xmlns:a16="http://schemas.microsoft.com/office/drawing/2014/main" id="{A8245843-5FFA-39CD-44BF-18B4653DABEA}"/>
              </a:ext>
            </a:extLst>
          </p:cNvPr>
          <p:cNvSpPr txBox="1">
            <a:spLocks noChangeArrowheads="1"/>
          </p:cNvSpPr>
          <p:nvPr/>
        </p:nvSpPr>
        <p:spPr bwMode="auto">
          <a:xfrm>
            <a:off x="2808287" y="4371950"/>
            <a:ext cx="35274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dirty="0">
                <a:solidFill>
                  <a:srgbClr val="FFFF00"/>
                </a:solidFill>
              </a:rPr>
              <a:t>Trademarks </a:t>
            </a:r>
            <a:r>
              <a:rPr lang="en-US" altLang="en-US" sz="4000" b="1" dirty="0">
                <a:solidFill>
                  <a:srgbClr val="FF0000"/>
                </a:solidFill>
              </a:rPr>
              <a:t>2</a:t>
            </a:r>
            <a:endParaRPr lang="en-US" altLang="en-US" sz="4000" dirty="0">
              <a:solidFill>
                <a:srgbClr val="FF0000"/>
              </a:solidFill>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Content Placeholder 2">
            <a:extLst>
              <a:ext uri="{FF2B5EF4-FFF2-40B4-BE49-F238E27FC236}">
                <a16:creationId xmlns:a16="http://schemas.microsoft.com/office/drawing/2014/main" id="{BB8BC7D8-D660-2BB4-8502-F2703174475A}"/>
              </a:ext>
            </a:extLst>
          </p:cNvPr>
          <p:cNvSpPr>
            <a:spLocks noGrp="1" noChangeArrowheads="1"/>
          </p:cNvSpPr>
          <p:nvPr>
            <p:ph sz="quarter" idx="10"/>
          </p:nvPr>
        </p:nvSpPr>
        <p:spPr bwMode="auto">
          <a:xfrm>
            <a:off x="1495425" y="446088"/>
            <a:ext cx="6172200" cy="399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defTabSz="685800">
              <a:spcBef>
                <a:spcPct val="0"/>
              </a:spcBef>
              <a:buFont typeface="Arial" panose="020B0604020202020204" pitchFamily="34" charset="0"/>
              <a:buNone/>
            </a:pPr>
            <a:r>
              <a:rPr lang="en-US" altLang="en-US" sz="7800" dirty="0">
                <a:solidFill>
                  <a:srgbClr val="FFFF00"/>
                </a:solidFill>
                <a:latin typeface="Apple Chancery" panose="03020702040506060504" pitchFamily="66" charset="-79"/>
                <a:cs typeface="Apple Chancery" panose="03020702040506060504" pitchFamily="66" charset="-79"/>
              </a:rPr>
              <a:t>SEE YOU NEXT WEEK</a:t>
            </a:r>
            <a:r>
              <a:rPr lang="en-US" altLang="en-US" sz="7800" dirty="0">
                <a:solidFill>
                  <a:srgbClr val="FF0000"/>
                </a:solidFill>
                <a:latin typeface="Apple Chancery" panose="03020702040506060504" pitchFamily="66" charset="-79"/>
                <a:cs typeface="Apple Chancery" panose="03020702040506060504" pitchFamily="66" charset="-79"/>
              </a:rPr>
              <a:t>!</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DE12-C7AB-DBDF-4A24-EC7CC38E93DA}"/>
              </a:ext>
            </a:extLst>
          </p:cNvPr>
          <p:cNvSpPr>
            <a:spLocks noGrp="1"/>
          </p:cNvSpPr>
          <p:nvPr>
            <p:ph type="title"/>
          </p:nvPr>
        </p:nvSpPr>
        <p:spPr>
          <a:xfrm>
            <a:off x="1143000" y="4763"/>
            <a:ext cx="6858000" cy="938212"/>
          </a:xfrm>
        </p:spPr>
        <p:txBody>
          <a:bodyPr>
            <a:noAutofit/>
          </a:bodyPr>
          <a:lstStyle/>
          <a:p>
            <a:pPr>
              <a:defRPr/>
            </a:pPr>
            <a:r>
              <a:rPr lang="en-US" sz="36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19490" name="Content Placeholder 2">
            <a:extLst>
              <a:ext uri="{FF2B5EF4-FFF2-40B4-BE49-F238E27FC236}">
                <a16:creationId xmlns:a16="http://schemas.microsoft.com/office/drawing/2014/main" id="{389E4392-E3D4-6891-8F5C-3277E530A17A}"/>
              </a:ext>
            </a:extLst>
          </p:cNvPr>
          <p:cNvSpPr>
            <a:spLocks noGrp="1" noChangeArrowheads="1"/>
          </p:cNvSpPr>
          <p:nvPr>
            <p:ph sz="quarter" idx="10"/>
          </p:nvPr>
        </p:nvSpPr>
        <p:spPr bwMode="auto">
          <a:xfrm>
            <a:off x="1485900" y="942975"/>
            <a:ext cx="6172200" cy="3351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cs typeface="Times New Roman" panose="02020603050405020304" pitchFamily="18" charset="0"/>
              </a:rPr>
              <a:t>          </a:t>
            </a:r>
            <a:endParaRPr lang="en-US" altLang="en-US" sz="2400">
              <a:solidFill>
                <a:schemeClr val="bg1"/>
              </a:solidFill>
              <a:cs typeface="Times New Roman" panose="02020603050405020304" pitchFamily="18" charset="0"/>
            </a:endParaRPr>
          </a:p>
          <a:p>
            <a:pPr marL="0" indent="0">
              <a:buFont typeface="Arial" panose="020B0604020202020204" pitchFamily="34" charset="0"/>
              <a:buNone/>
            </a:pPr>
            <a:r>
              <a:rPr lang="en-US" altLang="en-US"/>
              <a:t> </a:t>
            </a:r>
          </a:p>
        </p:txBody>
      </p:sp>
      <p:pic>
        <p:nvPicPr>
          <p:cNvPr id="319491" name="Content Placeholder 3" descr="cat-1382015906Wuw.jpg">
            <a:extLst>
              <a:ext uri="{FF2B5EF4-FFF2-40B4-BE49-F238E27FC236}">
                <a16:creationId xmlns:a16="http://schemas.microsoft.com/office/drawing/2014/main" id="{7E82CE1C-87F4-EDA2-1CD4-3A906BC6C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 r="-270"/>
          <a:stretch>
            <a:fillRect/>
          </a:stretch>
        </p:blipFill>
        <p:spPr bwMode="auto">
          <a:xfrm>
            <a:off x="2120900" y="1055688"/>
            <a:ext cx="4911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F74A7AB4-FEAB-39AF-8596-EE2090B9D879}"/>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FD01AC69-9E39-B15C-2D8F-C992E593BA00}"/>
              </a:ext>
            </a:extLst>
          </p:cNvPr>
          <p:cNvPicPr>
            <a:picLocks noGrp="1" noChangeAspect="1"/>
          </p:cNvPicPr>
          <p:nvPr>
            <p:ph idx="1"/>
          </p:nvPr>
        </p:nvPicPr>
        <p:blipFill>
          <a:blip r:embed="rId2"/>
          <a:stretch>
            <a:fillRect/>
          </a:stretch>
        </p:blipFill>
        <p:spPr/>
      </p:pic>
      <p:sp>
        <p:nvSpPr>
          <p:cNvPr id="53251" name="TextBox 3">
            <a:extLst>
              <a:ext uri="{FF2B5EF4-FFF2-40B4-BE49-F238E27FC236}">
                <a16:creationId xmlns:a16="http://schemas.microsoft.com/office/drawing/2014/main" id="{C0BB79AE-9574-A6C6-7ED4-DF2147B2D7AC}"/>
              </a:ext>
            </a:extLst>
          </p:cNvPr>
          <p:cNvSpPr txBox="1">
            <a:spLocks noChangeArrowheads="1"/>
          </p:cNvSpPr>
          <p:nvPr/>
        </p:nvSpPr>
        <p:spPr bwMode="auto">
          <a:xfrm>
            <a:off x="2368550" y="268288"/>
            <a:ext cx="44069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Setting Categories</a:t>
            </a:r>
          </a:p>
        </p:txBody>
      </p:sp>
      <p:pic>
        <p:nvPicPr>
          <p:cNvPr id="53252" name="Picture 9" descr="Graphical user interface, application&#10;&#10;Description automatically generated">
            <a:extLst>
              <a:ext uri="{FF2B5EF4-FFF2-40B4-BE49-F238E27FC236}">
                <a16:creationId xmlns:a16="http://schemas.microsoft.com/office/drawing/2014/main" id="{FE39062A-A56A-0FA6-68CA-05F687390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92250"/>
            <a:ext cx="30480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5890020-BC2C-92F5-D65A-78DDED5A7FE3}"/>
                  </a:ext>
                </a:extLst>
              </p14:cNvPr>
              <p14:cNvContentPartPr/>
              <p14:nvPr/>
            </p14:nvContentPartPr>
            <p14:xfrm>
              <a:off x="3238972" y="2459060"/>
              <a:ext cx="1778400" cy="534600"/>
            </p14:xfrm>
          </p:contentPart>
        </mc:Choice>
        <mc:Fallback xmlns="">
          <p:pic>
            <p:nvPicPr>
              <p:cNvPr id="11" name="Ink 10">
                <a:extLst>
                  <a:ext uri="{FF2B5EF4-FFF2-40B4-BE49-F238E27FC236}">
                    <a16:creationId xmlns:a16="http://schemas.microsoft.com/office/drawing/2014/main" id="{85890020-BC2C-92F5-D65A-78DDED5A7FE3}"/>
                  </a:ext>
                </a:extLst>
              </p:cNvPr>
              <p:cNvPicPr/>
              <p:nvPr/>
            </p:nvPicPr>
            <p:blipFill>
              <a:blip r:embed="rId5"/>
              <a:stretch>
                <a:fillRect/>
              </a:stretch>
            </p:blipFill>
            <p:spPr>
              <a:xfrm>
                <a:off x="3229972" y="2450060"/>
                <a:ext cx="1796040" cy="552240"/>
              </a:xfrm>
              <a:prstGeom prst="rect">
                <a:avLst/>
              </a:prstGeom>
            </p:spPr>
          </p:pic>
        </mc:Fallback>
      </mc:AlternateContent>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C10AD-B80C-FFA3-BC00-B05188113EB3}"/>
              </a:ext>
            </a:extLst>
          </p:cNvPr>
          <p:cNvSpPr>
            <a:spLocks noGrp="1"/>
          </p:cNvSpPr>
          <p:nvPr>
            <p:ph sz="quarter" idx="10"/>
          </p:nvPr>
        </p:nvSpPr>
        <p:spPr>
          <a:xfrm>
            <a:off x="1485900" y="1651000"/>
            <a:ext cx="6172200" cy="2643188"/>
          </a:xfrm>
        </p:spPr>
        <p:txBody>
          <a:bodyPr/>
          <a:lstStyle/>
          <a:p>
            <a:pPr marL="0" indent="0" algn="ctr">
              <a:buFont typeface="Arial" panose="020B0604020202020204" pitchFamily="34" charset="0"/>
              <a:buNone/>
              <a:defRPr/>
            </a:pPr>
            <a:r>
              <a:rPr lang="en-CA" i="1" dirty="0">
                <a:solidFill>
                  <a:schemeClr val="bg1"/>
                </a:solidFill>
              </a:rPr>
              <a:t>In learning you will teach</a:t>
            </a:r>
          </a:p>
          <a:p>
            <a:pPr marL="0" indent="0" algn="ctr">
              <a:buFont typeface="Arial" panose="020B0604020202020204" pitchFamily="34" charset="0"/>
              <a:buNone/>
              <a:defRPr/>
            </a:pPr>
            <a:r>
              <a:rPr lang="en-CA" i="1" dirty="0">
                <a:solidFill>
                  <a:schemeClr val="bg1"/>
                </a:solidFill>
              </a:rPr>
              <a:t>And in teaching you will learn</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a:extLst>
              <a:ext uri="{FF2B5EF4-FFF2-40B4-BE49-F238E27FC236}">
                <a16:creationId xmlns:a16="http://schemas.microsoft.com/office/drawing/2014/main" id="{7D381E1F-5903-B8F6-0BB4-329B72A4B33E}"/>
              </a:ext>
            </a:extLst>
          </p:cNvPr>
          <p:cNvSpPr txBox="1">
            <a:spLocks noChangeArrowheads="1"/>
          </p:cNvSpPr>
          <p:nvPr/>
        </p:nvSpPr>
        <p:spPr bwMode="auto">
          <a:xfrm>
            <a:off x="1645558" y="134848"/>
            <a:ext cx="5852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dirty="0">
                <a:solidFill>
                  <a:srgbClr val="FFFF00"/>
                </a:solidFill>
              </a:rPr>
              <a:t>Creative Commons License</a:t>
            </a:r>
          </a:p>
        </p:txBody>
      </p:sp>
      <p:pic>
        <p:nvPicPr>
          <p:cNvPr id="5" name="Picture 4" descr="A screenshot of a website&#10;&#10;Description automatically generated">
            <a:extLst>
              <a:ext uri="{FF2B5EF4-FFF2-40B4-BE49-F238E27FC236}">
                <a16:creationId xmlns:a16="http://schemas.microsoft.com/office/drawing/2014/main" id="{64F1839C-B052-AE66-315D-172A29234033}"/>
              </a:ext>
            </a:extLst>
          </p:cNvPr>
          <p:cNvPicPr>
            <a:picLocks noChangeAspect="1"/>
          </p:cNvPicPr>
          <p:nvPr/>
        </p:nvPicPr>
        <p:blipFill>
          <a:blip r:embed="rId2"/>
          <a:stretch>
            <a:fillRect/>
          </a:stretch>
        </p:blipFill>
        <p:spPr>
          <a:xfrm>
            <a:off x="2524757" y="875741"/>
            <a:ext cx="4094485" cy="413291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7CE886F-7E75-43C4-E940-F438C0BB273D}"/>
                  </a:ext>
                </a:extLst>
              </p14:cNvPr>
              <p14:cNvContentPartPr/>
              <p14:nvPr/>
            </p14:nvContentPartPr>
            <p14:xfrm>
              <a:off x="5267091" y="3803006"/>
              <a:ext cx="541080" cy="326880"/>
            </p14:xfrm>
          </p:contentPart>
        </mc:Choice>
        <mc:Fallback xmlns="">
          <p:pic>
            <p:nvPicPr>
              <p:cNvPr id="6" name="Ink 5">
                <a:extLst>
                  <a:ext uri="{FF2B5EF4-FFF2-40B4-BE49-F238E27FC236}">
                    <a16:creationId xmlns:a16="http://schemas.microsoft.com/office/drawing/2014/main" id="{47CE886F-7E75-43C4-E940-F438C0BB273D}"/>
                  </a:ext>
                </a:extLst>
              </p:cNvPr>
              <p:cNvPicPr/>
              <p:nvPr/>
            </p:nvPicPr>
            <p:blipFill>
              <a:blip r:embed="rId4"/>
              <a:stretch>
                <a:fillRect/>
              </a:stretch>
            </p:blipFill>
            <p:spPr>
              <a:xfrm>
                <a:off x="5260971" y="3796886"/>
                <a:ext cx="553320" cy="339120"/>
              </a:xfrm>
              <a:prstGeom prst="rect">
                <a:avLst/>
              </a:prstGeom>
            </p:spPr>
          </p:pic>
        </mc:Fallback>
      </mc:AlternateContent>
    </p:spTree>
    <p:extLst>
      <p:ext uri="{BB962C8B-B14F-4D97-AF65-F5344CB8AC3E}">
        <p14:creationId xmlns:p14="http://schemas.microsoft.com/office/powerpoint/2010/main" val="1023928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BE6A0A-C3E6-6CBD-4B18-B3A0916DB148}"/>
              </a:ext>
            </a:extLst>
          </p:cNvPr>
          <p:cNvSpPr txBox="1"/>
          <p:nvPr/>
        </p:nvSpPr>
        <p:spPr>
          <a:xfrm>
            <a:off x="2359342" y="111190"/>
            <a:ext cx="4374018" cy="646331"/>
          </a:xfrm>
          <a:prstGeom prst="rect">
            <a:avLst/>
          </a:prstGeom>
          <a:noFill/>
        </p:spPr>
        <p:txBody>
          <a:bodyPr wrap="none" rtlCol="0">
            <a:spAutoFit/>
          </a:bodyPr>
          <a:lstStyle/>
          <a:p>
            <a:r>
              <a:rPr lang="en-US" sz="3600" dirty="0">
                <a:solidFill>
                  <a:schemeClr val="bg1"/>
                </a:solidFill>
              </a:rPr>
              <a:t>What CTLT will do</a:t>
            </a:r>
            <a:r>
              <a:rPr lang="en-US" sz="3600" dirty="0">
                <a:solidFill>
                  <a:srgbClr val="FF0000"/>
                </a:solidFill>
              </a:rPr>
              <a:t>…</a:t>
            </a:r>
          </a:p>
        </p:txBody>
      </p:sp>
      <p:pic>
        <p:nvPicPr>
          <p:cNvPr id="4" name="Picture 3" descr="A screenshot of a document&#10;&#10;Description automatically generated">
            <a:extLst>
              <a:ext uri="{FF2B5EF4-FFF2-40B4-BE49-F238E27FC236}">
                <a16:creationId xmlns:a16="http://schemas.microsoft.com/office/drawing/2014/main" id="{FBEA02D8-E220-507B-C7DF-E9646CBD2398}"/>
              </a:ext>
            </a:extLst>
          </p:cNvPr>
          <p:cNvPicPr>
            <a:picLocks noChangeAspect="1"/>
          </p:cNvPicPr>
          <p:nvPr/>
        </p:nvPicPr>
        <p:blipFill>
          <a:blip r:embed="rId2"/>
          <a:stretch>
            <a:fillRect/>
          </a:stretch>
        </p:blipFill>
        <p:spPr>
          <a:xfrm>
            <a:off x="3239700" y="876384"/>
            <a:ext cx="2664599" cy="4155926"/>
          </a:xfrm>
          <a:prstGeom prst="rect">
            <a:avLst/>
          </a:prstGeom>
        </p:spPr>
      </p:pic>
    </p:spTree>
    <p:extLst>
      <p:ext uri="{BB962C8B-B14F-4D97-AF65-F5344CB8AC3E}">
        <p14:creationId xmlns:p14="http://schemas.microsoft.com/office/powerpoint/2010/main" val="1296473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1">
            <a:extLst>
              <a:ext uri="{FF2B5EF4-FFF2-40B4-BE49-F238E27FC236}">
                <a16:creationId xmlns:a16="http://schemas.microsoft.com/office/drawing/2014/main" id="{658884F5-A4EA-E6BB-86A4-AC2F93120ED0}"/>
              </a:ext>
            </a:extLst>
          </p:cNvPr>
          <p:cNvSpPr txBox="1">
            <a:spLocks noChangeArrowheads="1"/>
          </p:cNvSpPr>
          <p:nvPr/>
        </p:nvSpPr>
        <p:spPr bwMode="auto">
          <a:xfrm>
            <a:off x="2825750" y="123825"/>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a:solidFill>
                  <a:srgbClr val="FFFF00"/>
                </a:solidFill>
              </a:rPr>
              <a:t>Lecture Capture</a:t>
            </a:r>
          </a:p>
        </p:txBody>
      </p:sp>
      <p:pic>
        <p:nvPicPr>
          <p:cNvPr id="4" name="Picture 3" descr="A screenshot of a video conference&#10;&#10;Description automatically generated">
            <a:extLst>
              <a:ext uri="{FF2B5EF4-FFF2-40B4-BE49-F238E27FC236}">
                <a16:creationId xmlns:a16="http://schemas.microsoft.com/office/drawing/2014/main" id="{87E45916-7F79-6A21-973E-190A2A841446}"/>
              </a:ext>
            </a:extLst>
          </p:cNvPr>
          <p:cNvPicPr>
            <a:picLocks noChangeAspect="1"/>
          </p:cNvPicPr>
          <p:nvPr/>
        </p:nvPicPr>
        <p:blipFill>
          <a:blip r:embed="rId2"/>
          <a:stretch>
            <a:fillRect/>
          </a:stretch>
        </p:blipFill>
        <p:spPr>
          <a:xfrm>
            <a:off x="2385154" y="915566"/>
            <a:ext cx="4373692" cy="3930787"/>
          </a:xfrm>
          <a:prstGeom prst="rect">
            <a:avLst/>
          </a:prstGeom>
        </p:spPr>
      </p:pic>
    </p:spTree>
    <p:extLst>
      <p:ext uri="{BB962C8B-B14F-4D97-AF65-F5344CB8AC3E}">
        <p14:creationId xmlns:p14="http://schemas.microsoft.com/office/powerpoint/2010/main" val="1371957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243806" y="1347614"/>
            <a:ext cx="6656388" cy="2833688"/>
          </a:xfrm>
          <a:prstGeom prst="rect">
            <a:avLst/>
          </a:prstGeom>
        </p:spPr>
        <p:txBody>
          <a:bodyPr>
            <a:normAutofit/>
          </a:bodyPr>
          <a:lstStyle/>
          <a:p>
            <a:pPr marL="0" indent="0" algn="ctr">
              <a:buNone/>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Syllabus</a:t>
            </a:r>
            <a:endParaRPr lang="en-US" sz="10875" dirty="0"/>
          </a:p>
        </p:txBody>
      </p:sp>
    </p:spTree>
    <p:extLst>
      <p:ext uri="{BB962C8B-B14F-4D97-AF65-F5344CB8AC3E}">
        <p14:creationId xmlns:p14="http://schemas.microsoft.com/office/powerpoint/2010/main" val="3061869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DAB919C-6CEB-764F-A411-44FD131F6B22}"/>
                  </a:ext>
                </a:extLst>
              </p14:cNvPr>
              <p14:cNvContentPartPr/>
              <p14:nvPr/>
            </p14:nvContentPartPr>
            <p14:xfrm>
              <a:off x="3219741" y="834364"/>
              <a:ext cx="338760" cy="720720"/>
            </p14:xfrm>
          </p:contentPart>
        </mc:Choice>
        <mc:Fallback xmlns="">
          <p:pic>
            <p:nvPicPr>
              <p:cNvPr id="6" name="Ink 5">
                <a:extLst>
                  <a:ext uri="{FF2B5EF4-FFF2-40B4-BE49-F238E27FC236}">
                    <a16:creationId xmlns:a16="http://schemas.microsoft.com/office/drawing/2014/main" id="{EDAB919C-6CEB-764F-A411-44FD131F6B22}"/>
                  </a:ext>
                </a:extLst>
              </p:cNvPr>
              <p:cNvPicPr/>
              <p:nvPr/>
            </p:nvPicPr>
            <p:blipFill>
              <a:blip r:embed="rId3"/>
              <a:stretch>
                <a:fillRect/>
              </a:stretch>
            </p:blipFill>
            <p:spPr>
              <a:xfrm>
                <a:off x="3183779" y="798382"/>
                <a:ext cx="410324" cy="79232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333601F-32F0-CACB-16A9-5CE7BE234746}"/>
                  </a:ext>
                </a:extLst>
              </p14:cNvPr>
              <p14:cNvContentPartPr/>
              <p14:nvPr/>
            </p14:nvContentPartPr>
            <p14:xfrm>
              <a:off x="3019941" y="1220644"/>
              <a:ext cx="713160" cy="376920"/>
            </p14:xfrm>
          </p:contentPart>
        </mc:Choice>
        <mc:Fallback xmlns="">
          <p:pic>
            <p:nvPicPr>
              <p:cNvPr id="7" name="Ink 6">
                <a:extLst>
                  <a:ext uri="{FF2B5EF4-FFF2-40B4-BE49-F238E27FC236}">
                    <a16:creationId xmlns:a16="http://schemas.microsoft.com/office/drawing/2014/main" id="{4333601F-32F0-CACB-16A9-5CE7BE234746}"/>
                  </a:ext>
                </a:extLst>
              </p:cNvPr>
              <p:cNvPicPr/>
              <p:nvPr/>
            </p:nvPicPr>
            <p:blipFill>
              <a:blip r:embed="rId5"/>
              <a:stretch>
                <a:fillRect/>
              </a:stretch>
            </p:blipFill>
            <p:spPr>
              <a:xfrm>
                <a:off x="2983941" y="1184644"/>
                <a:ext cx="784800" cy="448560"/>
              </a:xfrm>
              <a:prstGeom prst="rect">
                <a:avLst/>
              </a:prstGeom>
            </p:spPr>
          </p:pic>
        </mc:Fallback>
      </mc:AlternateContent>
      <p:pic>
        <p:nvPicPr>
          <p:cNvPr id="4" name="Picture 3" descr="A blue background with white text&#10;&#10;Description automatically generated">
            <a:extLst>
              <a:ext uri="{FF2B5EF4-FFF2-40B4-BE49-F238E27FC236}">
                <a16:creationId xmlns:a16="http://schemas.microsoft.com/office/drawing/2014/main" id="{28D6BB16-BD1D-2FCA-36F1-F628BBABB38E}"/>
              </a:ext>
            </a:extLst>
          </p:cNvPr>
          <p:cNvPicPr>
            <a:picLocks noChangeAspect="1"/>
          </p:cNvPicPr>
          <p:nvPr/>
        </p:nvPicPr>
        <p:blipFill>
          <a:blip r:embed="rId6"/>
          <a:stretch>
            <a:fillRect/>
          </a:stretch>
        </p:blipFill>
        <p:spPr>
          <a:xfrm>
            <a:off x="1124604" y="1992835"/>
            <a:ext cx="3870457" cy="1157829"/>
          </a:xfrm>
          <a:prstGeom prst="rect">
            <a:avLst/>
          </a:prstGeom>
        </p:spPr>
      </p:pic>
      <p:pic>
        <p:nvPicPr>
          <p:cNvPr id="9" name="Picture 8" descr="A screenshot of a phone&#10;&#10;Description automatically generated">
            <a:extLst>
              <a:ext uri="{FF2B5EF4-FFF2-40B4-BE49-F238E27FC236}">
                <a16:creationId xmlns:a16="http://schemas.microsoft.com/office/drawing/2014/main" id="{484435FC-B541-CEBC-0564-601B4FC97B0E}"/>
              </a:ext>
            </a:extLst>
          </p:cNvPr>
          <p:cNvPicPr>
            <a:picLocks noChangeAspect="1"/>
          </p:cNvPicPr>
          <p:nvPr/>
        </p:nvPicPr>
        <p:blipFill>
          <a:blip r:embed="rId7"/>
          <a:stretch>
            <a:fillRect/>
          </a:stretch>
        </p:blipFill>
        <p:spPr>
          <a:xfrm>
            <a:off x="6084168" y="1264437"/>
            <a:ext cx="2200276" cy="298259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02FB9958-5266-071D-E280-B0E86C396281}"/>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Features of this Course</a:t>
            </a:r>
          </a:p>
        </p:txBody>
      </p:sp>
      <p:sp>
        <p:nvSpPr>
          <p:cNvPr id="3" name="Content Placeholder 2">
            <a:extLst>
              <a:ext uri="{FF2B5EF4-FFF2-40B4-BE49-F238E27FC236}">
                <a16:creationId xmlns:a16="http://schemas.microsoft.com/office/drawing/2014/main" id="{7B672CA1-FC7A-ACA9-5D4A-00EE3FCFBD8F}"/>
              </a:ext>
            </a:extLst>
          </p:cNvPr>
          <p:cNvSpPr>
            <a:spLocks noGrp="1"/>
          </p:cNvSpPr>
          <p:nvPr>
            <p:ph sz="quarter" idx="10"/>
          </p:nvPr>
        </p:nvSpPr>
        <p:spPr>
          <a:xfrm>
            <a:off x="1485900" y="1779588"/>
            <a:ext cx="6172200" cy="2638425"/>
          </a:xfrm>
        </p:spPr>
        <p:txBody>
          <a:bodyPr/>
          <a:lstStyle/>
          <a:p>
            <a:pPr algn="ctr">
              <a:defRPr/>
            </a:pPr>
            <a:r>
              <a:rPr lang="en-US" sz="3600" dirty="0">
                <a:solidFill>
                  <a:schemeClr val="bg1"/>
                </a:solidFill>
              </a:rPr>
              <a:t>70% Exam not 100%</a:t>
            </a:r>
          </a:p>
          <a:p>
            <a:pPr algn="ctr">
              <a:defRPr/>
            </a:pPr>
            <a:r>
              <a:rPr lang="en-US" sz="3600" dirty="0">
                <a:solidFill>
                  <a:schemeClr val="bg1"/>
                </a:solidFill>
              </a:rPr>
              <a:t>IP Law </a:t>
            </a:r>
            <a:r>
              <a:rPr lang="en-US" sz="3600" dirty="0">
                <a:solidFill>
                  <a:srgbClr val="FF0000"/>
                </a:solidFill>
              </a:rPr>
              <a:t>“</a:t>
            </a:r>
            <a:r>
              <a:rPr lang="en-US" sz="3600" dirty="0">
                <a:solidFill>
                  <a:schemeClr val="bg1"/>
                </a:solidFill>
              </a:rPr>
              <a:t>In Context</a:t>
            </a:r>
            <a:r>
              <a:rPr lang="en-US" sz="3600" dirty="0">
                <a:solidFill>
                  <a:srgbClr val="FF0000"/>
                </a:solidFill>
              </a:rPr>
              <a:t>”</a:t>
            </a:r>
          </a:p>
          <a:p>
            <a:pPr algn="ctr">
              <a:defRPr/>
            </a:pPr>
            <a:r>
              <a:rPr lang="en-US" sz="3600" dirty="0">
                <a:solidFill>
                  <a:schemeClr val="bg1"/>
                </a:solidFill>
              </a:rPr>
              <a:t>Website </a:t>
            </a:r>
          </a:p>
          <a:p>
            <a:pPr marL="0" indent="0">
              <a:buFont typeface="Arial" panose="020B0604020202020204" pitchFamily="34" charset="0"/>
              <a:buNone/>
              <a:defRPr/>
            </a:pPr>
            <a:endParaRPr lang="en-US" sz="3300" dirty="0">
              <a:solidFill>
                <a:schemeClr val="bg1"/>
              </a:solidFill>
            </a:endParaRPr>
          </a:p>
        </p:txBody>
      </p:sp>
    </p:spTree>
    <p:extLst>
      <p:ext uri="{BB962C8B-B14F-4D97-AF65-F5344CB8AC3E}">
        <p14:creationId xmlns:p14="http://schemas.microsoft.com/office/powerpoint/2010/main" val="14027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AC0D45-9E79-A409-F3B1-E814BE601762}"/>
              </a:ext>
            </a:extLst>
          </p:cNvPr>
          <p:cNvPicPr>
            <a:picLocks noChangeAspect="1"/>
          </p:cNvPicPr>
          <p:nvPr/>
        </p:nvPicPr>
        <p:blipFill>
          <a:blip r:embed="rId2"/>
          <a:stretch>
            <a:fillRect/>
          </a:stretch>
        </p:blipFill>
        <p:spPr>
          <a:xfrm>
            <a:off x="1346200" y="762000"/>
            <a:ext cx="6451600" cy="3619500"/>
          </a:xfrm>
          <a:prstGeom prst="rect">
            <a:avLst/>
          </a:prstGeom>
        </p:spPr>
      </p:pic>
    </p:spTree>
    <p:extLst>
      <p:ext uri="{BB962C8B-B14F-4D97-AF65-F5344CB8AC3E}">
        <p14:creationId xmlns:p14="http://schemas.microsoft.com/office/powerpoint/2010/main" val="3311870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9C88D6B4-48B1-1F9B-DCD0-E8658064AE0F}"/>
              </a:ext>
            </a:extLst>
          </p:cNvPr>
          <p:cNvSpPr>
            <a:spLocks noGrp="1" noChangeArrowheads="1"/>
          </p:cNvSpPr>
          <p:nvPr>
            <p:ph type="title"/>
          </p:nvPr>
        </p:nvSpPr>
        <p:spPr bwMode="auto">
          <a:xfrm>
            <a:off x="1485900" y="1762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Let’s talk about</a:t>
            </a:r>
            <a:r>
              <a:rPr lang="en-US" altLang="en-US">
                <a:solidFill>
                  <a:srgbClr val="FF0000"/>
                </a:solidFill>
              </a:rPr>
              <a:t>…</a:t>
            </a:r>
          </a:p>
        </p:txBody>
      </p:sp>
      <p:sp>
        <p:nvSpPr>
          <p:cNvPr id="3" name="TextBox 2">
            <a:extLst>
              <a:ext uri="{FF2B5EF4-FFF2-40B4-BE49-F238E27FC236}">
                <a16:creationId xmlns:a16="http://schemas.microsoft.com/office/drawing/2014/main" id="{0A0A81FE-3B64-2B37-2108-A838D73AD70A}"/>
              </a:ext>
            </a:extLst>
          </p:cNvPr>
          <p:cNvSpPr txBox="1"/>
          <p:nvPr/>
        </p:nvSpPr>
        <p:spPr>
          <a:xfrm>
            <a:off x="3633952" y="1237594"/>
            <a:ext cx="3034862" cy="2308324"/>
          </a:xfrm>
          <a:prstGeom prst="rect">
            <a:avLst/>
          </a:prstGeom>
          <a:noFill/>
        </p:spPr>
        <p:txBody>
          <a:bodyPr>
            <a:spAutoFit/>
          </a:bodyPr>
          <a:lstStyle/>
          <a:p>
            <a:pPr>
              <a:defRPr/>
            </a:pPr>
            <a:r>
              <a:rPr lang="en-US" sz="7200" dirty="0">
                <a:highlight>
                  <a:srgbClr val="FFFF00"/>
                </a:highlight>
              </a:rPr>
              <a:t>The 30%</a:t>
            </a:r>
          </a:p>
        </p:txBody>
      </p:sp>
    </p:spTree>
    <p:extLst>
      <p:ext uri="{BB962C8B-B14F-4D97-AF65-F5344CB8AC3E}">
        <p14:creationId xmlns:p14="http://schemas.microsoft.com/office/powerpoint/2010/main" val="1412493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3">
            <a:extLst>
              <a:ext uri="{FF2B5EF4-FFF2-40B4-BE49-F238E27FC236}">
                <a16:creationId xmlns:a16="http://schemas.microsoft.com/office/drawing/2014/main" id="{062B64EC-AAD9-2EB1-8C76-F19359102BAA}"/>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00B0F0"/>
                </a:solidFill>
              </a:rPr>
              <a:t>A modest proposal</a:t>
            </a:r>
            <a:r>
              <a:rPr lang="en-US" altLang="en-US" sz="3600" b="1">
                <a:solidFill>
                  <a:srgbClr val="FF0000"/>
                </a:solidFill>
              </a:rPr>
              <a:t>…</a:t>
            </a:r>
          </a:p>
        </p:txBody>
      </p:sp>
      <p:sp>
        <p:nvSpPr>
          <p:cNvPr id="3" name="Content Placeholder 2">
            <a:extLst>
              <a:ext uri="{FF2B5EF4-FFF2-40B4-BE49-F238E27FC236}">
                <a16:creationId xmlns:a16="http://schemas.microsoft.com/office/drawing/2014/main" id="{CD443C03-496C-3453-9BA2-711A193EE3D5}"/>
              </a:ext>
            </a:extLst>
          </p:cNvPr>
          <p:cNvSpPr>
            <a:spLocks noGrp="1"/>
          </p:cNvSpPr>
          <p:nvPr>
            <p:ph sz="quarter" idx="10"/>
          </p:nvPr>
        </p:nvSpPr>
        <p:spPr>
          <a:xfrm>
            <a:off x="457200" y="1055688"/>
            <a:ext cx="8229600" cy="3676650"/>
          </a:xfrm>
        </p:spPr>
        <p:txBody>
          <a:bodyPr>
            <a:normAutofit fontScale="92500" lnSpcReduction="10000"/>
          </a:bodyPr>
          <a:lstStyle/>
          <a:p>
            <a:pPr marL="0" indent="0">
              <a:buFont typeface="Arial" panose="020B0604020202020204" pitchFamily="34" charset="0"/>
              <a:buNone/>
              <a:defRPr/>
            </a:pPr>
            <a:endParaRPr lang="en-US" dirty="0"/>
          </a:p>
          <a:p>
            <a:pPr>
              <a:defRPr/>
            </a:pPr>
            <a:r>
              <a:rPr lang="en-US" sz="3225" dirty="0">
                <a:solidFill>
                  <a:schemeClr val="bg1"/>
                </a:solidFill>
              </a:rPr>
              <a:t>Approximately 1000 words </a:t>
            </a:r>
            <a:r>
              <a:rPr lang="en-US" sz="3225" dirty="0">
                <a:solidFill>
                  <a:srgbClr val="00B0F0"/>
                </a:solidFill>
              </a:rPr>
              <a:t>(</a:t>
            </a:r>
            <a:r>
              <a:rPr lang="en-US" sz="3225" dirty="0">
                <a:solidFill>
                  <a:schemeClr val="bg1"/>
                </a:solidFill>
              </a:rPr>
              <a:t>or equivalent</a:t>
            </a:r>
            <a:r>
              <a:rPr lang="en-US" sz="3225" dirty="0">
                <a:solidFill>
                  <a:srgbClr val="00B0F0"/>
                </a:solidFill>
              </a:rPr>
              <a:t>)</a:t>
            </a:r>
            <a:r>
              <a:rPr lang="en-US" sz="3225" dirty="0">
                <a:solidFill>
                  <a:schemeClr val="bg1"/>
                </a:solidFill>
              </a:rPr>
              <a:t> per person </a:t>
            </a:r>
          </a:p>
          <a:p>
            <a:pPr>
              <a:defRPr/>
            </a:pPr>
            <a:r>
              <a:rPr lang="en-US" sz="3225" dirty="0">
                <a:solidFill>
                  <a:schemeClr val="bg1"/>
                </a:solidFill>
              </a:rPr>
              <a:t>written</a:t>
            </a:r>
            <a:r>
              <a:rPr lang="en-US" sz="3225" dirty="0">
                <a:solidFill>
                  <a:srgbClr val="00B0F0"/>
                </a:solidFill>
              </a:rPr>
              <a:t>,</a:t>
            </a:r>
            <a:r>
              <a:rPr lang="en-US" sz="3225" dirty="0">
                <a:solidFill>
                  <a:schemeClr val="bg1"/>
                </a:solidFill>
              </a:rPr>
              <a:t> video</a:t>
            </a:r>
            <a:r>
              <a:rPr lang="en-US" sz="3225" dirty="0">
                <a:solidFill>
                  <a:srgbClr val="00B0F0"/>
                </a:solidFill>
              </a:rPr>
              <a:t>, </a:t>
            </a:r>
            <a:r>
              <a:rPr lang="en-US" sz="3225" dirty="0">
                <a:solidFill>
                  <a:schemeClr val="bg1"/>
                </a:solidFill>
              </a:rPr>
              <a:t>podcast</a:t>
            </a:r>
            <a:r>
              <a:rPr lang="en-US" sz="3225" dirty="0">
                <a:solidFill>
                  <a:srgbClr val="00B0F0"/>
                </a:solidFill>
              </a:rPr>
              <a:t>,</a:t>
            </a:r>
            <a:r>
              <a:rPr lang="en-US" sz="3225" dirty="0">
                <a:solidFill>
                  <a:schemeClr val="bg1"/>
                </a:solidFill>
              </a:rPr>
              <a:t> in-class presentation </a:t>
            </a:r>
            <a:r>
              <a:rPr lang="en-US" sz="3225" dirty="0">
                <a:solidFill>
                  <a:srgbClr val="FFFF00"/>
                </a:solidFill>
              </a:rPr>
              <a:t>(</a:t>
            </a:r>
            <a:r>
              <a:rPr lang="en-US" sz="3225" dirty="0">
                <a:solidFill>
                  <a:srgbClr val="00B0F0"/>
                </a:solidFill>
              </a:rPr>
              <a:t>?</a:t>
            </a:r>
            <a:r>
              <a:rPr lang="en-US" sz="3225" dirty="0">
                <a:solidFill>
                  <a:srgbClr val="FFFF00"/>
                </a:solidFill>
              </a:rPr>
              <a:t>)</a:t>
            </a:r>
            <a:r>
              <a:rPr lang="en-US" sz="3225" dirty="0">
                <a:solidFill>
                  <a:srgbClr val="00B0F0"/>
                </a:solidFill>
              </a:rPr>
              <a:t>,</a:t>
            </a:r>
            <a:r>
              <a:rPr lang="en-US" sz="3225" dirty="0">
                <a:solidFill>
                  <a:schemeClr val="bg1"/>
                </a:solidFill>
              </a:rPr>
              <a:t> </a:t>
            </a:r>
            <a:r>
              <a:rPr lang="en-US" sz="3225" i="1" dirty="0">
                <a:solidFill>
                  <a:schemeClr val="bg1"/>
                </a:solidFill>
              </a:rPr>
              <a:t>interpretive dance</a:t>
            </a:r>
          </a:p>
          <a:p>
            <a:pPr>
              <a:defRPr/>
            </a:pPr>
            <a:r>
              <a:rPr lang="en-US" sz="3225" dirty="0">
                <a:solidFill>
                  <a:schemeClr val="bg1"/>
                </a:solidFill>
              </a:rPr>
              <a:t>Website or not</a:t>
            </a:r>
          </a:p>
          <a:p>
            <a:pPr>
              <a:defRPr/>
            </a:pPr>
            <a:r>
              <a:rPr lang="en-US" sz="3225" dirty="0">
                <a:solidFill>
                  <a:schemeClr val="bg1"/>
                </a:solidFill>
              </a:rPr>
              <a:t>Groups </a:t>
            </a:r>
            <a:r>
              <a:rPr lang="en-US" sz="3225" dirty="0">
                <a:solidFill>
                  <a:srgbClr val="FFFF00"/>
                </a:solidFill>
              </a:rPr>
              <a:t>or</a:t>
            </a:r>
            <a:r>
              <a:rPr lang="en-US" sz="3225" dirty="0">
                <a:solidFill>
                  <a:schemeClr val="bg1"/>
                </a:solidFill>
              </a:rPr>
              <a:t> individually</a:t>
            </a:r>
          </a:p>
          <a:p>
            <a:pPr>
              <a:defRPr/>
            </a:pPr>
            <a:r>
              <a:rPr lang="en-US" sz="3225" dirty="0">
                <a:solidFill>
                  <a:srgbClr val="FFFF00"/>
                </a:solidFill>
              </a:rPr>
              <a:t>LLM Students </a:t>
            </a:r>
            <a:r>
              <a:rPr lang="en-US" sz="3225" dirty="0">
                <a:solidFill>
                  <a:srgbClr val="00B0F0"/>
                </a:solidFill>
              </a:rPr>
              <a:t>–</a:t>
            </a:r>
            <a:r>
              <a:rPr lang="en-US" sz="3225" dirty="0">
                <a:solidFill>
                  <a:schemeClr val="bg1"/>
                </a:solidFill>
              </a:rPr>
              <a:t> one extra post</a:t>
            </a:r>
          </a:p>
        </p:txBody>
      </p:sp>
    </p:spTree>
    <p:extLst>
      <p:ext uri="{BB962C8B-B14F-4D97-AF65-F5344CB8AC3E}">
        <p14:creationId xmlns:p14="http://schemas.microsoft.com/office/powerpoint/2010/main" val="1293766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2">
            <a:extLst>
              <a:ext uri="{FF2B5EF4-FFF2-40B4-BE49-F238E27FC236}">
                <a16:creationId xmlns:a16="http://schemas.microsoft.com/office/drawing/2014/main" id="{FC965560-84B7-4048-828B-E976E3F1B659}"/>
              </a:ext>
            </a:extLst>
          </p:cNvPr>
          <p:cNvSpPr txBox="1">
            <a:spLocks noChangeArrowheads="1"/>
          </p:cNvSpPr>
          <p:nvPr/>
        </p:nvSpPr>
        <p:spPr bwMode="auto">
          <a:xfrm>
            <a:off x="1619250" y="1509713"/>
            <a:ext cx="6391275" cy="212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400" b="1" dirty="0">
                <a:solidFill>
                  <a:srgbClr val="FFFF00"/>
                </a:solidFill>
              </a:rPr>
              <a:t>Past Presentations</a:t>
            </a:r>
            <a:r>
              <a:rPr lang="en-US" altLang="en-US" sz="4400" b="1">
                <a:solidFill>
                  <a:srgbClr val="FF0000"/>
                </a:solidFill>
              </a:rPr>
              <a:t>:</a:t>
            </a:r>
            <a:r>
              <a:rPr lang="en-US" altLang="en-US" sz="4400" b="1">
                <a:solidFill>
                  <a:srgbClr val="FFFF00"/>
                </a:solidFill>
              </a:rPr>
              <a:t> Most </a:t>
            </a:r>
            <a:r>
              <a:rPr lang="en-US" altLang="en-US" sz="4400" b="1" dirty="0">
                <a:solidFill>
                  <a:srgbClr val="FFFF00"/>
                </a:solidFill>
              </a:rPr>
              <a:t>are on the course website</a:t>
            </a:r>
            <a:r>
              <a:rPr lang="en-US" altLang="en-US" sz="4400" b="1" dirty="0">
                <a:solidFill>
                  <a:srgbClr val="FF0000"/>
                </a:solidFill>
              </a:rPr>
              <a:t>…</a:t>
            </a:r>
          </a:p>
        </p:txBody>
      </p:sp>
    </p:spTree>
    <p:extLst>
      <p:ext uri="{BB962C8B-B14F-4D97-AF65-F5344CB8AC3E}">
        <p14:creationId xmlns:p14="http://schemas.microsoft.com/office/powerpoint/2010/main" val="2344965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95F96-81D5-304C-E890-29851333B49A}"/>
              </a:ext>
            </a:extLst>
          </p:cNvPr>
          <p:cNvSpPr txBox="1"/>
          <p:nvPr/>
        </p:nvSpPr>
        <p:spPr>
          <a:xfrm>
            <a:off x="143508" y="267494"/>
            <a:ext cx="8856984" cy="1015663"/>
          </a:xfrm>
          <a:prstGeom prst="rect">
            <a:avLst/>
          </a:prstGeom>
          <a:noFill/>
        </p:spPr>
        <p:txBody>
          <a:bodyPr wrap="square" rtlCol="0">
            <a:spAutoFit/>
          </a:bodyPr>
          <a:lstStyle/>
          <a:p>
            <a:pPr algn="ctr"/>
            <a:r>
              <a:rPr lang="en-US" sz="6000" dirty="0">
                <a:solidFill>
                  <a:srgbClr val="FFFF00"/>
                </a:solidFill>
              </a:rPr>
              <a:t>Generative A</a:t>
            </a:r>
            <a:r>
              <a:rPr lang="en-US" sz="6000" dirty="0">
                <a:solidFill>
                  <a:srgbClr val="FF0000"/>
                </a:solidFill>
              </a:rPr>
              <a:t>.</a:t>
            </a:r>
            <a:r>
              <a:rPr lang="en-US" sz="6000" dirty="0">
                <a:solidFill>
                  <a:srgbClr val="FFFF00"/>
                </a:solidFill>
              </a:rPr>
              <a:t>I</a:t>
            </a:r>
            <a:r>
              <a:rPr lang="en-US" sz="6000" dirty="0">
                <a:solidFill>
                  <a:srgbClr val="FF0000"/>
                </a:solidFill>
              </a:rPr>
              <a:t>.</a:t>
            </a:r>
            <a:r>
              <a:rPr lang="en-US" sz="6000" dirty="0">
                <a:solidFill>
                  <a:srgbClr val="FFFF00"/>
                </a:solidFill>
              </a:rPr>
              <a:t> Policy</a:t>
            </a:r>
            <a:endParaRPr lang="en-US" sz="6000" dirty="0">
              <a:solidFill>
                <a:srgbClr val="FF0000"/>
              </a:solidFill>
            </a:endParaRPr>
          </a:p>
        </p:txBody>
      </p:sp>
      <p:sp>
        <p:nvSpPr>
          <p:cNvPr id="3" name="TextBox 2">
            <a:extLst>
              <a:ext uri="{FF2B5EF4-FFF2-40B4-BE49-F238E27FC236}">
                <a16:creationId xmlns:a16="http://schemas.microsoft.com/office/drawing/2014/main" id="{4A856C38-E7AA-8F1F-EAEE-01498388B53D}"/>
              </a:ext>
            </a:extLst>
          </p:cNvPr>
          <p:cNvSpPr txBox="1"/>
          <p:nvPr/>
        </p:nvSpPr>
        <p:spPr>
          <a:xfrm>
            <a:off x="539552" y="1635646"/>
            <a:ext cx="7777065" cy="3416320"/>
          </a:xfrm>
          <a:prstGeom prst="rect">
            <a:avLst/>
          </a:prstGeom>
          <a:noFill/>
        </p:spPr>
        <p:txBody>
          <a:bodyPr wrap="none" rtlCol="0">
            <a:spAutoFit/>
          </a:bodyPr>
          <a:lstStyle/>
          <a:p>
            <a:r>
              <a:rPr lang="en-US" sz="3600" dirty="0">
                <a:solidFill>
                  <a:srgbClr val="FF0000"/>
                </a:solidFill>
              </a:rPr>
              <a:t>1. </a:t>
            </a:r>
            <a:r>
              <a:rPr lang="en-US" sz="3600" dirty="0">
                <a:solidFill>
                  <a:schemeClr val="bg1"/>
                </a:solidFill>
              </a:rPr>
              <a:t>It is </a:t>
            </a:r>
            <a:r>
              <a:rPr lang="en-US" sz="3600" dirty="0">
                <a:solidFill>
                  <a:srgbClr val="FFFF00"/>
                </a:solidFill>
              </a:rPr>
              <a:t>source material</a:t>
            </a:r>
            <a:r>
              <a:rPr lang="en-US" sz="3600" dirty="0">
                <a:solidFill>
                  <a:srgbClr val="FF0000"/>
                </a:solidFill>
              </a:rPr>
              <a:t>,</a:t>
            </a:r>
            <a:r>
              <a:rPr lang="en-US" sz="3600" dirty="0">
                <a:solidFill>
                  <a:schemeClr val="bg1"/>
                </a:solidFill>
              </a:rPr>
              <a:t> therefore </a:t>
            </a:r>
          </a:p>
          <a:p>
            <a:r>
              <a:rPr lang="en-US" sz="3600" dirty="0">
                <a:solidFill>
                  <a:schemeClr val="bg1"/>
                </a:solidFill>
              </a:rPr>
              <a:t>must be </a:t>
            </a:r>
            <a:r>
              <a:rPr lang="en-US" sz="3600" dirty="0">
                <a:solidFill>
                  <a:srgbClr val="FFFF00"/>
                </a:solidFill>
              </a:rPr>
              <a:t>cited</a:t>
            </a:r>
          </a:p>
          <a:p>
            <a:r>
              <a:rPr lang="en-US" sz="3600" dirty="0">
                <a:solidFill>
                  <a:srgbClr val="FF0000"/>
                </a:solidFill>
              </a:rPr>
              <a:t>2. </a:t>
            </a:r>
            <a:r>
              <a:rPr lang="en-US" sz="3600" dirty="0">
                <a:solidFill>
                  <a:schemeClr val="bg1"/>
                </a:solidFill>
              </a:rPr>
              <a:t>You are </a:t>
            </a:r>
            <a:r>
              <a:rPr lang="en-US" sz="3600" dirty="0">
                <a:solidFill>
                  <a:srgbClr val="FFFF00"/>
                </a:solidFill>
              </a:rPr>
              <a:t>responsible for the quality </a:t>
            </a:r>
          </a:p>
          <a:p>
            <a:r>
              <a:rPr lang="en-US" sz="3600" dirty="0">
                <a:solidFill>
                  <a:srgbClr val="FFFF00"/>
                </a:solidFill>
              </a:rPr>
              <a:t>of  your source material</a:t>
            </a:r>
            <a:r>
              <a:rPr lang="en-US" sz="3600" dirty="0">
                <a:solidFill>
                  <a:srgbClr val="FF0000"/>
                </a:solidFill>
              </a:rPr>
              <a:t>,</a:t>
            </a:r>
            <a:r>
              <a:rPr lang="en-US" sz="3600" dirty="0">
                <a:solidFill>
                  <a:schemeClr val="bg1"/>
                </a:solidFill>
              </a:rPr>
              <a:t> so check</a:t>
            </a:r>
            <a:r>
              <a:rPr lang="en-US" sz="3600" dirty="0">
                <a:solidFill>
                  <a:srgbClr val="FF0000"/>
                </a:solidFill>
              </a:rPr>
              <a:t>…</a:t>
            </a:r>
          </a:p>
          <a:p>
            <a:pPr marL="342900" indent="-342900">
              <a:buFont typeface="Arial" panose="020B0604020202020204" pitchFamily="34" charset="0"/>
              <a:buChar char="•"/>
            </a:pPr>
            <a:r>
              <a:rPr lang="en-US" sz="3600" dirty="0">
                <a:solidFill>
                  <a:schemeClr val="bg1"/>
                </a:solidFill>
              </a:rPr>
              <a:t>If it is wrong</a:t>
            </a:r>
            <a:r>
              <a:rPr lang="en-US" sz="3600" dirty="0">
                <a:solidFill>
                  <a:srgbClr val="FF0000"/>
                </a:solidFill>
              </a:rPr>
              <a:t>,</a:t>
            </a:r>
            <a:r>
              <a:rPr lang="en-US" sz="3600" dirty="0">
                <a:solidFill>
                  <a:schemeClr val="bg1"/>
                </a:solidFill>
              </a:rPr>
              <a:t> you are wrong</a:t>
            </a:r>
          </a:p>
          <a:p>
            <a:pPr marL="342900" indent="-342900">
              <a:buFont typeface="Arial" panose="020B0604020202020204" pitchFamily="34" charset="0"/>
              <a:buChar char="•"/>
            </a:pPr>
            <a:r>
              <a:rPr lang="en-US" sz="3600" dirty="0">
                <a:solidFill>
                  <a:schemeClr val="bg1"/>
                </a:solidFill>
              </a:rPr>
              <a:t>If it plagiarized</a:t>
            </a:r>
            <a:r>
              <a:rPr lang="en-US" sz="3600" dirty="0">
                <a:solidFill>
                  <a:srgbClr val="FF0000"/>
                </a:solidFill>
              </a:rPr>
              <a:t>,</a:t>
            </a:r>
            <a:r>
              <a:rPr lang="en-US" sz="3600" dirty="0">
                <a:solidFill>
                  <a:schemeClr val="bg1"/>
                </a:solidFill>
              </a:rPr>
              <a:t> you</a:t>
            </a:r>
            <a:r>
              <a:rPr lang="en-US" sz="3600" dirty="0">
                <a:solidFill>
                  <a:srgbClr val="FF0000"/>
                </a:solidFill>
              </a:rPr>
              <a:t>’</a:t>
            </a:r>
            <a:r>
              <a:rPr lang="en-US" sz="3600" dirty="0">
                <a:solidFill>
                  <a:schemeClr val="bg1"/>
                </a:solidFill>
              </a:rPr>
              <a:t>ve plagiarized</a:t>
            </a:r>
          </a:p>
        </p:txBody>
      </p:sp>
    </p:spTree>
    <p:extLst>
      <p:ext uri="{BB962C8B-B14F-4D97-AF65-F5344CB8AC3E}">
        <p14:creationId xmlns:p14="http://schemas.microsoft.com/office/powerpoint/2010/main" val="905161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FBC5-8BE8-0AED-0F30-F9A26DF3CCBE}"/>
              </a:ext>
            </a:extLst>
          </p:cNvPr>
          <p:cNvSpPr>
            <a:spLocks noGrp="1"/>
          </p:cNvSpPr>
          <p:nvPr>
            <p:ph type="title"/>
          </p:nvPr>
        </p:nvSpPr>
        <p:spPr>
          <a:xfrm>
            <a:off x="357374" y="227806"/>
            <a:ext cx="8568952" cy="1263824"/>
          </a:xfrm>
        </p:spPr>
        <p:txBody>
          <a:bodyPr>
            <a:noAutofit/>
          </a:bodyPr>
          <a:lstStyle/>
          <a:p>
            <a:pPr>
              <a:defRPr/>
            </a:pPr>
            <a:r>
              <a:rPr lang="en-US" sz="3600" b="1" dirty="0">
                <a:solidFill>
                  <a:srgbClr val="FFFF00"/>
                </a:solidFill>
              </a:rPr>
              <a:t>Office </a:t>
            </a:r>
            <a:r>
              <a:rPr lang="en-US" sz="3600" b="1" dirty="0">
                <a:solidFill>
                  <a:schemeClr val="bg1"/>
                </a:solidFill>
              </a:rPr>
              <a:t>“</a:t>
            </a:r>
            <a:r>
              <a:rPr lang="en-US" sz="3600" b="1" dirty="0">
                <a:solidFill>
                  <a:srgbClr val="FFFF00"/>
                </a:solidFill>
              </a:rPr>
              <a:t>Hours</a:t>
            </a:r>
            <a:r>
              <a:rPr lang="en-US" sz="3600" b="1" dirty="0">
                <a:solidFill>
                  <a:schemeClr val="bg1"/>
                </a:solidFill>
              </a:rPr>
              <a:t>”</a:t>
            </a:r>
            <a:r>
              <a:rPr lang="en-US" sz="3600" b="1" dirty="0">
                <a:solidFill>
                  <a:srgbClr val="FF0000"/>
                </a:solidFill>
              </a:rPr>
              <a:t>:</a:t>
            </a:r>
            <a:r>
              <a:rPr lang="en-US" sz="3600" b="1" dirty="0">
                <a:solidFill>
                  <a:srgbClr val="FFFF00"/>
                </a:solidFill>
              </a:rPr>
              <a:t> </a:t>
            </a:r>
            <a:r>
              <a:rPr lang="en-US" sz="3600" b="1" dirty="0">
                <a:solidFill>
                  <a:schemeClr val="bg1"/>
                </a:solidFill>
              </a:rPr>
              <a:t>Ideally Tuesdays </a:t>
            </a:r>
            <a:br>
              <a:rPr lang="en-US" sz="3600" b="1" dirty="0">
                <a:solidFill>
                  <a:schemeClr val="bg1"/>
                </a:solidFill>
              </a:rPr>
            </a:br>
            <a:r>
              <a:rPr lang="en-US" sz="3600" b="1" dirty="0">
                <a:solidFill>
                  <a:schemeClr val="bg1"/>
                </a:solidFill>
              </a:rPr>
              <a:t>just after class but </a:t>
            </a:r>
            <a:r>
              <a:rPr lang="en-US" sz="3600" b="1" dirty="0">
                <a:solidFill>
                  <a:srgbClr val="FFFF00"/>
                </a:solidFill>
              </a:rPr>
              <a:t>am flexible</a:t>
            </a:r>
            <a:r>
              <a:rPr lang="mr-IN" sz="3600" b="1" dirty="0">
                <a:solidFill>
                  <a:srgbClr val="FF0000"/>
                </a:solidFill>
              </a:rPr>
              <a:t>…</a:t>
            </a:r>
            <a:endParaRPr lang="en-US" sz="3600" b="1" dirty="0">
              <a:solidFill>
                <a:srgbClr val="FF0000"/>
              </a:solidFill>
            </a:endParaRPr>
          </a:p>
        </p:txBody>
      </p:sp>
      <p:sp>
        <p:nvSpPr>
          <p:cNvPr id="84994" name="Content Placeholder 2">
            <a:extLst>
              <a:ext uri="{FF2B5EF4-FFF2-40B4-BE49-F238E27FC236}">
                <a16:creationId xmlns:a16="http://schemas.microsoft.com/office/drawing/2014/main" id="{31CDF2B7-DCF9-4998-A6D2-2B569E22C608}"/>
              </a:ext>
            </a:extLst>
          </p:cNvPr>
          <p:cNvSpPr>
            <a:spLocks noGrp="1" noChangeArrowheads="1"/>
          </p:cNvSpPr>
          <p:nvPr>
            <p:ph sz="quarter" idx="10"/>
          </p:nvPr>
        </p:nvSpPr>
        <p:spPr bwMode="auto">
          <a:xfrm>
            <a:off x="674012" y="1783756"/>
            <a:ext cx="7795976" cy="3131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700" dirty="0">
                <a:solidFill>
                  <a:srgbClr val="CCFFCC"/>
                </a:solidFill>
              </a:rPr>
              <a:t>Email</a:t>
            </a:r>
            <a:r>
              <a:rPr lang="en-US" altLang="en-US" sz="2700" dirty="0">
                <a:solidFill>
                  <a:srgbClr val="FF0000"/>
                </a:solidFill>
              </a:rPr>
              <a:t>:</a:t>
            </a:r>
            <a:r>
              <a:rPr lang="en-US" altLang="en-US" sz="2700" dirty="0">
                <a:solidFill>
                  <a:schemeClr val="bg1"/>
                </a:solidFill>
              </a:rPr>
              <a:t> </a:t>
            </a:r>
            <a:r>
              <a:rPr lang="en-US" altLang="en-US" sz="2700" dirty="0">
                <a:solidFill>
                  <a:schemeClr val="bg1"/>
                </a:solidFill>
                <a:hlinkClick r:id="rId3"/>
              </a:rPr>
              <a:t>jon.festinger@ubc.ca</a:t>
            </a:r>
            <a:r>
              <a:rPr lang="en-US" altLang="en-US" sz="2700" dirty="0">
                <a:solidFill>
                  <a:schemeClr val="bg1"/>
                </a:solidFill>
              </a:rPr>
              <a:t>; </a:t>
            </a:r>
            <a:r>
              <a:rPr lang="en-US" altLang="en-US" sz="2700" dirty="0">
                <a:solidFill>
                  <a:schemeClr val="bg1"/>
                </a:solidFill>
                <a:hlinkClick r:id="rId4"/>
              </a:rPr>
              <a:t>jfestinger@telus.net</a:t>
            </a:r>
            <a:r>
              <a:rPr lang="en-US" altLang="en-US" sz="2700" dirty="0">
                <a:solidFill>
                  <a:schemeClr val="bg1"/>
                </a:solidFill>
              </a:rPr>
              <a:t> </a:t>
            </a:r>
          </a:p>
          <a:p>
            <a:pPr marL="0" indent="0">
              <a:buFont typeface="Arial" panose="020B0604020202020204" pitchFamily="34" charset="0"/>
              <a:buNone/>
            </a:pPr>
            <a:r>
              <a:rPr lang="en-US" altLang="en-US" sz="2700" dirty="0">
                <a:solidFill>
                  <a:srgbClr val="CCFFCC"/>
                </a:solidFill>
              </a:rPr>
              <a:t>Office</a:t>
            </a:r>
            <a:r>
              <a:rPr lang="en-US" altLang="en-US" sz="2700" dirty="0">
                <a:solidFill>
                  <a:srgbClr val="FF0000"/>
                </a:solidFill>
              </a:rPr>
              <a:t>:</a:t>
            </a:r>
            <a:r>
              <a:rPr lang="en-US" altLang="en-US" sz="2700" dirty="0">
                <a:solidFill>
                  <a:schemeClr val="bg1"/>
                </a:solidFill>
              </a:rPr>
              <a:t> 449</a:t>
            </a:r>
          </a:p>
          <a:p>
            <a:pPr marL="0" indent="0">
              <a:buFont typeface="Arial" panose="020B0604020202020204" pitchFamily="34" charset="0"/>
              <a:buNone/>
            </a:pPr>
            <a:r>
              <a:rPr lang="en-US" altLang="en-US" sz="2700" dirty="0">
                <a:solidFill>
                  <a:srgbClr val="CCFFCC"/>
                </a:solidFill>
              </a:rPr>
              <a:t>Phone</a:t>
            </a:r>
            <a:r>
              <a:rPr lang="en-US" altLang="en-US" sz="2700" dirty="0">
                <a:solidFill>
                  <a:srgbClr val="FF0000"/>
                </a:solidFill>
              </a:rPr>
              <a:t>:</a:t>
            </a:r>
            <a:r>
              <a:rPr lang="en-US" altLang="en-US" sz="2700" dirty="0">
                <a:solidFill>
                  <a:schemeClr val="bg1"/>
                </a:solidFill>
              </a:rPr>
              <a:t> </a:t>
            </a:r>
          </a:p>
          <a:p>
            <a:pPr marL="0" indent="0">
              <a:buFont typeface="Arial" panose="020B0604020202020204" pitchFamily="34" charset="0"/>
              <a:buNone/>
            </a:pPr>
            <a:r>
              <a:rPr lang="en-US" altLang="en-US" sz="2700" dirty="0">
                <a:solidFill>
                  <a:schemeClr val="bg1"/>
                </a:solidFill>
              </a:rPr>
              <a:t>c</a:t>
            </a:r>
            <a:r>
              <a:rPr lang="en-US" altLang="en-US" sz="2700" dirty="0">
                <a:solidFill>
                  <a:srgbClr val="FF0000"/>
                </a:solidFill>
              </a:rPr>
              <a:t>.</a:t>
            </a:r>
            <a:r>
              <a:rPr lang="en-US" altLang="en-US" sz="2700" dirty="0">
                <a:solidFill>
                  <a:schemeClr val="bg1"/>
                </a:solidFill>
              </a:rPr>
              <a:t> 604-837-6426</a:t>
            </a:r>
          </a:p>
          <a:p>
            <a:pPr marL="0" indent="0">
              <a:buFont typeface="Arial" panose="020B0604020202020204" pitchFamily="34" charset="0"/>
              <a:buNone/>
            </a:pPr>
            <a:r>
              <a:rPr lang="en-US" altLang="en-US" sz="2700" dirty="0">
                <a:solidFill>
                  <a:srgbClr val="FF0000"/>
                </a:solidFill>
              </a:rPr>
              <a:t>(</a:t>
            </a:r>
            <a:r>
              <a:rPr lang="en-US" altLang="en-US" sz="2700" dirty="0">
                <a:solidFill>
                  <a:schemeClr val="bg1"/>
                </a:solidFill>
              </a:rPr>
              <a:t>please text if urgent</a:t>
            </a:r>
            <a:r>
              <a:rPr lang="en-US" altLang="en-US" sz="2700" dirty="0">
                <a:solidFill>
                  <a:srgbClr val="FF0000"/>
                </a:solidFill>
              </a:rPr>
              <a:t>)</a:t>
            </a:r>
          </a:p>
          <a:p>
            <a:pPr marL="0" indent="0">
              <a:buFont typeface="Arial" panose="020B0604020202020204" pitchFamily="34" charset="0"/>
              <a:buNone/>
            </a:pPr>
            <a:endParaRPr lang="en-US" altLang="en-US" sz="3000" dirty="0">
              <a:solidFill>
                <a:schemeClr val="bg1"/>
              </a:solidFill>
            </a:endParaRPr>
          </a:p>
        </p:txBody>
      </p:sp>
      <p:pic>
        <p:nvPicPr>
          <p:cNvPr id="84995" name="Picture 5">
            <a:extLst>
              <a:ext uri="{FF2B5EF4-FFF2-40B4-BE49-F238E27FC236}">
                <a16:creationId xmlns:a16="http://schemas.microsoft.com/office/drawing/2014/main" id="{7EBA2DC7-CD2C-7072-4F03-125792FC5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3214688"/>
            <a:ext cx="301625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901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D5B11F7C-BC4B-8898-6093-0DA3E4426DF3}"/>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Entirely optional but please</a:t>
            </a:r>
            <a:r>
              <a:rPr lang="en-US" altLang="en-US">
                <a:solidFill>
                  <a:schemeClr val="bg1"/>
                </a:solidFill>
              </a:rPr>
              <a:t>…</a:t>
            </a:r>
          </a:p>
        </p:txBody>
      </p:sp>
      <p:sp>
        <p:nvSpPr>
          <p:cNvPr id="3" name="Content Placeholder 2">
            <a:extLst>
              <a:ext uri="{FF2B5EF4-FFF2-40B4-BE49-F238E27FC236}">
                <a16:creationId xmlns:a16="http://schemas.microsoft.com/office/drawing/2014/main" id="{953DEDD7-93F1-7D18-FF16-129EFAA6AA4F}"/>
              </a:ext>
            </a:extLst>
          </p:cNvPr>
          <p:cNvSpPr>
            <a:spLocks noGrp="1"/>
          </p:cNvSpPr>
          <p:nvPr>
            <p:ph sz="quarter" idx="10"/>
          </p:nvPr>
        </p:nvSpPr>
        <p:spPr>
          <a:xfrm>
            <a:off x="1485900" y="762000"/>
            <a:ext cx="6172200" cy="3684588"/>
          </a:xfrm>
        </p:spPr>
        <p:txBody>
          <a:bodyPr>
            <a:normAutofit fontScale="85000" lnSpcReduction="10000"/>
          </a:bodyPr>
          <a:lstStyle/>
          <a:p>
            <a:pPr marL="0" indent="0">
              <a:lnSpc>
                <a:spcPct val="110000"/>
              </a:lnSpc>
              <a:buFont typeface="Arial" panose="020B0604020202020204" pitchFamily="34" charset="0"/>
              <a:buNone/>
              <a:defRPr/>
            </a:pPr>
            <a:r>
              <a:rPr lang="en-US" sz="2700" dirty="0">
                <a:solidFill>
                  <a:srgbClr val="FFFF00"/>
                </a:solidFill>
              </a:rPr>
              <a:t>…</a:t>
            </a:r>
            <a:r>
              <a:rPr lang="en-US" sz="2700" dirty="0">
                <a:solidFill>
                  <a:schemeClr val="bg1"/>
                </a:solidFill>
              </a:rPr>
              <a:t>email me a short bio of yourself referencing:</a:t>
            </a:r>
          </a:p>
          <a:p>
            <a:pPr marL="385763" indent="-385763">
              <a:lnSpc>
                <a:spcPct val="110000"/>
              </a:lnSpc>
              <a:buFont typeface="+mj-lt"/>
              <a:buAutoNum type="arabicPeriod"/>
              <a:defRPr/>
            </a:pPr>
            <a:r>
              <a:rPr lang="en-US" sz="2700" dirty="0">
                <a:solidFill>
                  <a:schemeClr val="bg1"/>
                </a:solidFill>
              </a:rPr>
              <a:t>Anything at all you want to say about yourself</a:t>
            </a:r>
          </a:p>
          <a:p>
            <a:pPr marL="385763" indent="-385763">
              <a:lnSpc>
                <a:spcPct val="110000"/>
              </a:lnSpc>
              <a:buFont typeface="+mj-lt"/>
              <a:buAutoNum type="arabicPeriod"/>
              <a:defRPr/>
            </a:pPr>
            <a:r>
              <a:rPr lang="en-US" sz="2700" dirty="0">
                <a:solidFill>
                  <a:schemeClr val="bg1"/>
                </a:solidFill>
              </a:rPr>
              <a:t>Your academic interests</a:t>
            </a:r>
          </a:p>
          <a:p>
            <a:pPr marL="385763" indent="-385763">
              <a:lnSpc>
                <a:spcPct val="110000"/>
              </a:lnSpc>
              <a:buFont typeface="+mj-lt"/>
              <a:buAutoNum type="arabicPeriod"/>
              <a:defRPr/>
            </a:pPr>
            <a:r>
              <a:rPr lang="en-US" sz="2700" dirty="0">
                <a:solidFill>
                  <a:schemeClr val="bg1"/>
                </a:solidFill>
              </a:rPr>
              <a:t>What you might like to get out of this course   (I.E., interest in a type of patent, or a copyright issue etc.) </a:t>
            </a:r>
          </a:p>
          <a:p>
            <a:pPr marL="385763" indent="-385763">
              <a:lnSpc>
                <a:spcPct val="110000"/>
              </a:lnSpc>
              <a:buFont typeface="+mj-lt"/>
              <a:buAutoNum type="arabicPeriod"/>
              <a:defRPr/>
            </a:pPr>
            <a:r>
              <a:rPr lang="en-US" sz="2700" b="1" dirty="0">
                <a:solidFill>
                  <a:srgbClr val="FFFF00"/>
                </a:solidFill>
              </a:rPr>
              <a:t>Favorite Intellectual Property </a:t>
            </a:r>
            <a:r>
              <a:rPr lang="en-US" sz="2700" b="1" dirty="0">
                <a:solidFill>
                  <a:schemeClr val="bg1"/>
                </a:solidFill>
              </a:rPr>
              <a:t>(</a:t>
            </a:r>
            <a:r>
              <a:rPr lang="en-US" sz="2700" b="1" dirty="0" err="1">
                <a:solidFill>
                  <a:srgbClr val="FFFF00"/>
                </a:solidFill>
              </a:rPr>
              <a:t>ies</a:t>
            </a:r>
            <a:r>
              <a:rPr lang="en-US" sz="2700" b="1" dirty="0">
                <a:solidFill>
                  <a:schemeClr val="bg1"/>
                </a:solidFill>
              </a:rPr>
              <a:t>)</a:t>
            </a:r>
            <a:r>
              <a:rPr lang="en-US" sz="2700" b="1" dirty="0">
                <a:solidFill>
                  <a:srgbClr val="FFFF00"/>
                </a:solidFill>
              </a:rPr>
              <a:t> </a:t>
            </a:r>
            <a:r>
              <a:rPr lang="en-US" sz="2700" dirty="0">
                <a:solidFill>
                  <a:srgbClr val="FF0000"/>
                </a:solidFill>
              </a:rPr>
              <a:t>-</a:t>
            </a:r>
            <a:r>
              <a:rPr lang="en-US" sz="2700" dirty="0">
                <a:solidFill>
                  <a:srgbClr val="FFFF00"/>
                </a:solidFill>
              </a:rPr>
              <a:t> </a:t>
            </a:r>
            <a:r>
              <a:rPr lang="en-US" sz="2700" dirty="0">
                <a:solidFill>
                  <a:schemeClr val="bg1"/>
                </a:solidFill>
              </a:rPr>
              <a:t>current or all-time</a:t>
            </a:r>
          </a:p>
          <a:p>
            <a:pPr marL="0" indent="0">
              <a:buFont typeface="Arial" panose="020B0604020202020204" pitchFamily="34" charset="0"/>
              <a:buNone/>
              <a:defRPr/>
            </a:pPr>
            <a:endParaRPr lang="en-US" sz="2400" dirty="0">
              <a:solidFill>
                <a:schemeClr val="bg1"/>
              </a:solidFill>
            </a:endParaRPr>
          </a:p>
          <a:p>
            <a:pPr marL="385763" indent="-385763">
              <a:buFont typeface="+mj-lt"/>
              <a:buAutoNum type="arabicPeriod"/>
              <a:defRPr/>
            </a:pPr>
            <a:endParaRPr lang="en-US" sz="2400" dirty="0">
              <a:solidFill>
                <a:schemeClr val="bg1"/>
              </a:solidFill>
            </a:endParaRPr>
          </a:p>
        </p:txBody>
      </p:sp>
    </p:spTree>
    <p:extLst>
      <p:ext uri="{BB962C8B-B14F-4D97-AF65-F5344CB8AC3E}">
        <p14:creationId xmlns:p14="http://schemas.microsoft.com/office/powerpoint/2010/main" val="1238535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Box 1">
            <a:extLst>
              <a:ext uri="{FF2B5EF4-FFF2-40B4-BE49-F238E27FC236}">
                <a16:creationId xmlns:a16="http://schemas.microsoft.com/office/drawing/2014/main" id="{E4523C31-C4EE-C031-0C36-A81E8F3B7A4D}"/>
              </a:ext>
            </a:extLst>
          </p:cNvPr>
          <p:cNvSpPr txBox="1">
            <a:spLocks noChangeArrowheads="1"/>
          </p:cNvSpPr>
          <p:nvPr/>
        </p:nvSpPr>
        <p:spPr bwMode="auto">
          <a:xfrm>
            <a:off x="344488" y="1909763"/>
            <a:ext cx="8455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a:solidFill>
                  <a:srgbClr val="FFFF00"/>
                </a:solidFill>
              </a:rPr>
              <a:t>Zoom </a:t>
            </a:r>
            <a:r>
              <a:rPr lang="en-US" altLang="en-US" sz="4000">
                <a:solidFill>
                  <a:srgbClr val="FF0000"/>
                </a:solidFill>
              </a:rPr>
              <a:t>Q&amp;A </a:t>
            </a:r>
            <a:r>
              <a:rPr lang="en-US" altLang="en-US" sz="4000">
                <a:solidFill>
                  <a:srgbClr val="FFFF00"/>
                </a:solidFill>
              </a:rPr>
              <a:t>Sessions</a:t>
            </a:r>
          </a:p>
          <a:p>
            <a:pPr algn="ctr"/>
            <a:r>
              <a:rPr lang="en-US" altLang="en-US" sz="4000">
                <a:solidFill>
                  <a:srgbClr val="FF0000"/>
                </a:solidFill>
              </a:rPr>
              <a:t>(</a:t>
            </a:r>
            <a:r>
              <a:rPr lang="en-US" altLang="en-US" sz="4000">
                <a:solidFill>
                  <a:schemeClr val="bg1"/>
                </a:solidFill>
              </a:rPr>
              <a:t>Study Groups Preferred If Possible</a:t>
            </a:r>
            <a:r>
              <a:rPr lang="en-US" altLang="en-US" sz="4000">
                <a:solidFill>
                  <a:srgbClr val="FF0000"/>
                </a:solidFill>
              </a:rPr>
              <a:t>)</a:t>
            </a:r>
          </a:p>
        </p:txBody>
      </p:sp>
    </p:spTree>
    <p:extLst>
      <p:ext uri="{BB962C8B-B14F-4D97-AF65-F5344CB8AC3E}">
        <p14:creationId xmlns:p14="http://schemas.microsoft.com/office/powerpoint/2010/main" val="3828578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300440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042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a:extLst>
              <a:ext uri="{FF2B5EF4-FFF2-40B4-BE49-F238E27FC236}">
                <a16:creationId xmlns:a16="http://schemas.microsoft.com/office/drawing/2014/main" id="{CB157263-3EA7-CD02-1C82-36B1523F4FC1}"/>
              </a:ext>
            </a:extLst>
          </p:cNvPr>
          <p:cNvSpPr>
            <a:spLocks noGrp="1" noChangeArrowheads="1"/>
          </p:cNvSpPr>
          <p:nvPr>
            <p:ph sz="quarter" idx="10"/>
          </p:nvPr>
        </p:nvSpPr>
        <p:spPr bwMode="auto">
          <a:xfrm>
            <a:off x="1485900" y="1002506"/>
            <a:ext cx="6172200" cy="3138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dirty="0">
                <a:solidFill>
                  <a:srgbClr val="FFFF00"/>
                </a:solidFill>
                <a:latin typeface="American Typewriter" panose="02090604020004020304" pitchFamily="18" charset="77"/>
              </a:rPr>
              <a:t>Posts</a:t>
            </a:r>
            <a:r>
              <a:rPr lang="en-US" altLang="en-US" sz="7200" dirty="0">
                <a:solidFill>
                  <a:schemeClr val="bg1"/>
                </a:solidFill>
                <a:latin typeface="American Typewriter" panose="02090604020004020304" pitchFamily="18" charset="77"/>
              </a:rPr>
              <a:t> of </a:t>
            </a:r>
          </a:p>
          <a:p>
            <a:pPr marL="0" indent="0" algn="ctr">
              <a:buFont typeface="Arial" panose="020B0604020202020204" pitchFamily="34" charset="0"/>
              <a:buNone/>
            </a:pPr>
            <a:r>
              <a:rPr lang="en-US" altLang="en-US" sz="7200" dirty="0">
                <a:solidFill>
                  <a:schemeClr val="bg1"/>
                </a:solidFill>
                <a:latin typeface="American Typewriter" panose="02090604020004020304" pitchFamily="18" charset="77"/>
              </a:rPr>
              <a:t>the Week</a:t>
            </a:r>
            <a:r>
              <a:rPr lang="en-US" altLang="en-US" sz="7200" dirty="0">
                <a:solidFill>
                  <a:srgbClr val="FF0000"/>
                </a:solidFill>
                <a:latin typeface="American Typewriter" panose="02090604020004020304" pitchFamily="18" charset="77"/>
              </a:rPr>
              <a:t>s</a:t>
            </a:r>
            <a:endParaRPr lang="en-US" altLang="en-US" dirty="0">
              <a:solidFill>
                <a:srgbClr val="FF0000"/>
              </a:solidFill>
            </a:endParaRPr>
          </a:p>
        </p:txBody>
      </p:sp>
    </p:spTree>
    <p:extLst>
      <p:ext uri="{BB962C8B-B14F-4D97-AF65-F5344CB8AC3E}">
        <p14:creationId xmlns:p14="http://schemas.microsoft.com/office/powerpoint/2010/main" val="305624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EC34A-0D59-0B5F-FF71-C23FCA998AE6}"/>
              </a:ext>
            </a:extLst>
          </p:cNvPr>
          <p:cNvPicPr>
            <a:picLocks noChangeAspect="1"/>
          </p:cNvPicPr>
          <p:nvPr/>
        </p:nvPicPr>
        <p:blipFill>
          <a:blip r:embed="rId2"/>
          <a:stretch>
            <a:fillRect/>
          </a:stretch>
        </p:blipFill>
        <p:spPr>
          <a:xfrm>
            <a:off x="2539074" y="195486"/>
            <a:ext cx="4065851" cy="4752528"/>
          </a:xfrm>
          <a:prstGeom prst="rect">
            <a:avLst/>
          </a:prstGeom>
        </p:spPr>
      </p:pic>
    </p:spTree>
    <p:extLst>
      <p:ext uri="{BB962C8B-B14F-4D97-AF65-F5344CB8AC3E}">
        <p14:creationId xmlns:p14="http://schemas.microsoft.com/office/powerpoint/2010/main" val="3673807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D95039B3-2949-DDA1-822D-D8C2B06662D4}"/>
              </a:ext>
            </a:extLst>
          </p:cNvPr>
          <p:cNvPicPr>
            <a:picLocks noChangeAspect="1"/>
          </p:cNvPicPr>
          <p:nvPr/>
        </p:nvPicPr>
        <p:blipFill>
          <a:blip r:embed="rId2"/>
          <a:stretch>
            <a:fillRect/>
          </a:stretch>
        </p:blipFill>
        <p:spPr>
          <a:xfrm>
            <a:off x="2228507" y="169751"/>
            <a:ext cx="4686986" cy="4803998"/>
          </a:xfrm>
          <a:prstGeom prst="rect">
            <a:avLst/>
          </a:prstGeom>
        </p:spPr>
      </p:pic>
    </p:spTree>
    <p:extLst>
      <p:ext uri="{BB962C8B-B14F-4D97-AF65-F5344CB8AC3E}">
        <p14:creationId xmlns:p14="http://schemas.microsoft.com/office/powerpoint/2010/main" val="2576237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48C68EF1-49A3-A717-E9BD-284FC358AE4B}"/>
              </a:ext>
            </a:extLst>
          </p:cNvPr>
          <p:cNvPicPr>
            <a:picLocks noChangeAspect="1"/>
          </p:cNvPicPr>
          <p:nvPr/>
        </p:nvPicPr>
        <p:blipFill>
          <a:blip r:embed="rId2"/>
          <a:stretch>
            <a:fillRect/>
          </a:stretch>
        </p:blipFill>
        <p:spPr>
          <a:xfrm>
            <a:off x="1827754" y="205755"/>
            <a:ext cx="5488491" cy="4731990"/>
          </a:xfrm>
          <a:prstGeom prst="rect">
            <a:avLst/>
          </a:prstGeom>
        </p:spPr>
      </p:pic>
    </p:spTree>
    <p:extLst>
      <p:ext uri="{BB962C8B-B14F-4D97-AF65-F5344CB8AC3E}">
        <p14:creationId xmlns:p14="http://schemas.microsoft.com/office/powerpoint/2010/main" val="43229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84796EB-B836-4C29-DA12-353B45AF93EC}"/>
              </a:ext>
            </a:extLst>
          </p:cNvPr>
          <p:cNvPicPr>
            <a:picLocks noChangeAspect="1"/>
          </p:cNvPicPr>
          <p:nvPr/>
        </p:nvPicPr>
        <p:blipFill>
          <a:blip r:embed="rId2"/>
          <a:stretch>
            <a:fillRect/>
          </a:stretch>
        </p:blipFill>
        <p:spPr>
          <a:xfrm>
            <a:off x="1763688" y="2787774"/>
            <a:ext cx="6476256" cy="2210079"/>
          </a:xfrm>
          <a:prstGeom prst="rect">
            <a:avLst/>
          </a:prstGeom>
        </p:spPr>
      </p:pic>
      <p:pic>
        <p:nvPicPr>
          <p:cNvPr id="5" name="Picture 4" descr="A screenshot of a document&#10;&#10;Description automatically generated">
            <a:extLst>
              <a:ext uri="{FF2B5EF4-FFF2-40B4-BE49-F238E27FC236}">
                <a16:creationId xmlns:a16="http://schemas.microsoft.com/office/drawing/2014/main" id="{6E673B3C-83E6-5F31-2B04-EB307C8CC686}"/>
              </a:ext>
            </a:extLst>
          </p:cNvPr>
          <p:cNvPicPr>
            <a:picLocks noChangeAspect="1"/>
          </p:cNvPicPr>
          <p:nvPr/>
        </p:nvPicPr>
        <p:blipFill>
          <a:blip r:embed="rId3"/>
          <a:stretch>
            <a:fillRect/>
          </a:stretch>
        </p:blipFill>
        <p:spPr>
          <a:xfrm>
            <a:off x="1763688" y="224636"/>
            <a:ext cx="6476256" cy="2563138"/>
          </a:xfrm>
          <a:prstGeom prst="rect">
            <a:avLst/>
          </a:prstGeom>
        </p:spPr>
      </p:pic>
    </p:spTree>
    <p:extLst>
      <p:ext uri="{BB962C8B-B14F-4D97-AF65-F5344CB8AC3E}">
        <p14:creationId xmlns:p14="http://schemas.microsoft.com/office/powerpoint/2010/main" val="1762244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ebsite&#10;&#10;Description automatically generated">
            <a:extLst>
              <a:ext uri="{FF2B5EF4-FFF2-40B4-BE49-F238E27FC236}">
                <a16:creationId xmlns:a16="http://schemas.microsoft.com/office/drawing/2014/main" id="{D67A0BAD-B7B2-82AA-03A1-DEDCF3C6F302}"/>
              </a:ext>
            </a:extLst>
          </p:cNvPr>
          <p:cNvPicPr>
            <a:picLocks noChangeAspect="1"/>
          </p:cNvPicPr>
          <p:nvPr/>
        </p:nvPicPr>
        <p:blipFill>
          <a:blip r:embed="rId2"/>
          <a:stretch>
            <a:fillRect/>
          </a:stretch>
        </p:blipFill>
        <p:spPr>
          <a:xfrm>
            <a:off x="2076331" y="3281247"/>
            <a:ext cx="4939134" cy="1602258"/>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A2C0DBCF-C49B-327E-1F3D-449EB349AE66}"/>
              </a:ext>
            </a:extLst>
          </p:cNvPr>
          <p:cNvPicPr>
            <a:picLocks noChangeAspect="1"/>
          </p:cNvPicPr>
          <p:nvPr/>
        </p:nvPicPr>
        <p:blipFill>
          <a:blip r:embed="rId3"/>
          <a:stretch>
            <a:fillRect/>
          </a:stretch>
        </p:blipFill>
        <p:spPr>
          <a:xfrm>
            <a:off x="2089382" y="1814021"/>
            <a:ext cx="4939134" cy="1522957"/>
          </a:xfrm>
          <a:prstGeom prst="rect">
            <a:avLst/>
          </a:prstGeom>
        </p:spPr>
      </p:pic>
      <p:pic>
        <p:nvPicPr>
          <p:cNvPr id="7" name="Picture 6" descr="A close-up of a document&#10;&#10;Description automatically generated">
            <a:extLst>
              <a:ext uri="{FF2B5EF4-FFF2-40B4-BE49-F238E27FC236}">
                <a16:creationId xmlns:a16="http://schemas.microsoft.com/office/drawing/2014/main" id="{E471DFB2-D95A-0680-C098-DC07334A3EE5}"/>
              </a:ext>
            </a:extLst>
          </p:cNvPr>
          <p:cNvPicPr>
            <a:picLocks noChangeAspect="1"/>
          </p:cNvPicPr>
          <p:nvPr/>
        </p:nvPicPr>
        <p:blipFill>
          <a:blip r:embed="rId4"/>
          <a:stretch>
            <a:fillRect/>
          </a:stretch>
        </p:blipFill>
        <p:spPr>
          <a:xfrm>
            <a:off x="2102433" y="267494"/>
            <a:ext cx="4939134" cy="1546527"/>
          </a:xfrm>
          <a:prstGeom prst="rect">
            <a:avLst/>
          </a:prstGeom>
        </p:spPr>
      </p:pic>
    </p:spTree>
    <p:extLst>
      <p:ext uri="{BB962C8B-B14F-4D97-AF65-F5344CB8AC3E}">
        <p14:creationId xmlns:p14="http://schemas.microsoft.com/office/powerpoint/2010/main" val="3747691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A9E8361-168C-4F9A-0DB1-284D54B703DA}"/>
              </a:ext>
            </a:extLst>
          </p:cNvPr>
          <p:cNvPicPr>
            <a:picLocks noChangeAspect="1"/>
          </p:cNvPicPr>
          <p:nvPr/>
        </p:nvPicPr>
        <p:blipFill>
          <a:blip r:embed="rId2"/>
          <a:stretch>
            <a:fillRect/>
          </a:stretch>
        </p:blipFill>
        <p:spPr>
          <a:xfrm>
            <a:off x="2550264" y="169751"/>
            <a:ext cx="4043471" cy="4803998"/>
          </a:xfrm>
          <a:prstGeom prst="rect">
            <a:avLst/>
          </a:prstGeom>
        </p:spPr>
      </p:pic>
    </p:spTree>
    <p:extLst>
      <p:ext uri="{BB962C8B-B14F-4D97-AF65-F5344CB8AC3E}">
        <p14:creationId xmlns:p14="http://schemas.microsoft.com/office/powerpoint/2010/main" val="2957883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8ADE8F9A-7242-0574-8D98-BF6E4F5747C7}"/>
              </a:ext>
            </a:extLst>
          </p:cNvPr>
          <p:cNvPicPr>
            <a:picLocks noChangeAspect="1"/>
          </p:cNvPicPr>
          <p:nvPr/>
        </p:nvPicPr>
        <p:blipFill>
          <a:blip r:embed="rId2"/>
          <a:stretch>
            <a:fillRect/>
          </a:stretch>
        </p:blipFill>
        <p:spPr>
          <a:xfrm>
            <a:off x="2105180" y="241759"/>
            <a:ext cx="4933639" cy="4659982"/>
          </a:xfrm>
          <a:prstGeom prst="rect">
            <a:avLst/>
          </a:prstGeom>
        </p:spPr>
      </p:pic>
    </p:spTree>
    <p:extLst>
      <p:ext uri="{BB962C8B-B14F-4D97-AF65-F5344CB8AC3E}">
        <p14:creationId xmlns:p14="http://schemas.microsoft.com/office/powerpoint/2010/main" val="1916026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507720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562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6175-106A-0967-9DD3-6B70CAEC5CBC}"/>
            </a:ext>
          </a:extLst>
        </p:cNvPr>
        <p:cNvGrpSpPr/>
        <p:nvPr/>
      </p:nvGrpSpPr>
      <p:grpSpPr>
        <a:xfrm>
          <a:off x="0" y="0"/>
          <a:ext cx="0" cy="0"/>
          <a:chOff x="0" y="0"/>
          <a:chExt cx="0" cy="0"/>
        </a:xfrm>
      </p:grpSpPr>
      <p:pic>
        <p:nvPicPr>
          <p:cNvPr id="86017" name="Picture 1">
            <a:extLst>
              <a:ext uri="{FF2B5EF4-FFF2-40B4-BE49-F238E27FC236}">
                <a16:creationId xmlns:a16="http://schemas.microsoft.com/office/drawing/2014/main" id="{19F23C17-B760-4C57-8AB2-4AA808DC3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3" y="1347788"/>
            <a:ext cx="6302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Box 2">
            <a:extLst>
              <a:ext uri="{FF2B5EF4-FFF2-40B4-BE49-F238E27FC236}">
                <a16:creationId xmlns:a16="http://schemas.microsoft.com/office/drawing/2014/main" id="{A9CA7DE2-6758-5691-29B2-18154546D951}"/>
              </a:ext>
            </a:extLst>
          </p:cNvPr>
          <p:cNvSpPr txBox="1">
            <a:spLocks noChangeArrowheads="1"/>
          </p:cNvSpPr>
          <p:nvPr/>
        </p:nvSpPr>
        <p:spPr bwMode="auto">
          <a:xfrm>
            <a:off x="1798644" y="267494"/>
            <a:ext cx="5546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dirty="0">
                <a:solidFill>
                  <a:srgbClr val="00B0F0"/>
                </a:solidFill>
              </a:rPr>
              <a:t>Where we have been</a:t>
            </a:r>
            <a:r>
              <a:rPr lang="en-US" altLang="en-US" sz="4000" dirty="0">
                <a:solidFill>
                  <a:srgbClr val="FF0000"/>
                </a:solidFill>
              </a:rPr>
              <a:t>…</a:t>
            </a:r>
          </a:p>
        </p:txBody>
      </p:sp>
    </p:spTree>
    <p:extLst>
      <p:ext uri="{BB962C8B-B14F-4D97-AF65-F5344CB8AC3E}">
        <p14:creationId xmlns:p14="http://schemas.microsoft.com/office/powerpoint/2010/main" val="3486777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E68C8-ED76-916C-0C82-3AAED130E7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2A1E8-A248-BAAA-6DA4-0642A6369C58}"/>
              </a:ext>
            </a:extLst>
          </p:cNvPr>
          <p:cNvSpPr>
            <a:spLocks noGrp="1"/>
          </p:cNvSpPr>
          <p:nvPr>
            <p:ph sz="quarter" idx="10"/>
          </p:nvPr>
        </p:nvSpPr>
        <p:spPr>
          <a:xfrm>
            <a:off x="457200" y="1055688"/>
            <a:ext cx="8229600" cy="3238500"/>
          </a:xfrm>
        </p:spPr>
        <p:txBody>
          <a:bodyPr/>
          <a:lstStyle/>
          <a:p>
            <a:pPr marL="0" indent="0">
              <a:buFont typeface="Arial" panose="020B0604020202020204" pitchFamily="34" charset="0"/>
              <a:buNone/>
              <a:defRPr/>
            </a:pPr>
            <a:r>
              <a:rPr lang="en-CA" sz="2400" dirty="0">
                <a:solidFill>
                  <a:srgbClr val="FFFF00"/>
                </a:solidFill>
              </a:rPr>
              <a:t>Intellectual Property Law </a:t>
            </a:r>
            <a:r>
              <a:rPr lang="en-CA" sz="2400" dirty="0">
                <a:solidFill>
                  <a:schemeClr val="bg1"/>
                </a:solidFill>
              </a:rPr>
              <a:t>is about</a:t>
            </a:r>
            <a:r>
              <a:rPr lang="en-CA" sz="2400" dirty="0">
                <a:solidFill>
                  <a:srgbClr val="FF0000"/>
                </a:solidFill>
              </a:rPr>
              <a:t>:</a:t>
            </a:r>
          </a:p>
          <a:p>
            <a:pPr>
              <a:buFont typeface="+mj-lt"/>
              <a:buAutoNum type="arabicPeriod"/>
              <a:defRPr/>
            </a:pPr>
            <a:r>
              <a:rPr lang="en-CA" sz="2400" dirty="0">
                <a:solidFill>
                  <a:schemeClr val="bg1"/>
                </a:solidFill>
              </a:rPr>
              <a:t>What kinds of </a:t>
            </a:r>
            <a:r>
              <a:rPr lang="en-CA" sz="2400" dirty="0">
                <a:solidFill>
                  <a:srgbClr val="FFFF00"/>
                </a:solidFill>
              </a:rPr>
              <a:t>creations of the mind </a:t>
            </a:r>
            <a:r>
              <a:rPr lang="en-CA" sz="2400" dirty="0">
                <a:solidFill>
                  <a:schemeClr val="bg1"/>
                </a:solidFill>
              </a:rPr>
              <a:t>can one have rights in</a:t>
            </a:r>
            <a:r>
              <a:rPr lang="en-CA" sz="2400" dirty="0">
                <a:solidFill>
                  <a:srgbClr val="FF0000"/>
                </a:solidFill>
              </a:rPr>
              <a:t>?</a:t>
            </a:r>
          </a:p>
          <a:p>
            <a:pPr>
              <a:buFont typeface="+mj-lt"/>
              <a:buAutoNum type="arabicPeriod"/>
              <a:defRPr/>
            </a:pPr>
            <a:r>
              <a:rPr lang="en-CA" sz="2400" dirty="0">
                <a:solidFill>
                  <a:schemeClr val="bg1"/>
                </a:solidFill>
              </a:rPr>
              <a:t>Who can have those rights</a:t>
            </a:r>
            <a:r>
              <a:rPr lang="en-CA" sz="2400" dirty="0">
                <a:solidFill>
                  <a:srgbClr val="FF0000"/>
                </a:solidFill>
              </a:rPr>
              <a:t>?</a:t>
            </a:r>
          </a:p>
          <a:p>
            <a:pPr>
              <a:buFont typeface="+mj-lt"/>
              <a:buAutoNum type="arabicPeriod"/>
              <a:defRPr/>
            </a:pPr>
            <a:r>
              <a:rPr lang="en-CA" sz="2400" dirty="0">
                <a:solidFill>
                  <a:schemeClr val="bg1"/>
                </a:solidFill>
              </a:rPr>
              <a:t>What kinds of rights are there</a:t>
            </a:r>
            <a:r>
              <a:rPr lang="en-CA" sz="2400" dirty="0">
                <a:solidFill>
                  <a:srgbClr val="FF0000"/>
                </a:solidFill>
              </a:rPr>
              <a:t>;</a:t>
            </a:r>
            <a:r>
              <a:rPr lang="en-CA" sz="2400" dirty="0">
                <a:solidFill>
                  <a:schemeClr val="bg1"/>
                </a:solidFill>
              </a:rPr>
              <a:t> and how are those rights enforced</a:t>
            </a:r>
            <a:r>
              <a:rPr lang="en-CA" sz="2400" dirty="0">
                <a:solidFill>
                  <a:srgbClr val="FF0000"/>
                </a:solidFill>
              </a:rPr>
              <a:t>?</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340064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company's advertisement&#10;&#10;Description automatically generated with medium confidence">
            <a:extLst>
              <a:ext uri="{FF2B5EF4-FFF2-40B4-BE49-F238E27FC236}">
                <a16:creationId xmlns:a16="http://schemas.microsoft.com/office/drawing/2014/main" id="{C09C1BC0-D507-D4B6-79AF-E6B9FA7217A4}"/>
              </a:ext>
            </a:extLst>
          </p:cNvPr>
          <p:cNvPicPr>
            <a:picLocks noChangeAspect="1"/>
          </p:cNvPicPr>
          <p:nvPr/>
        </p:nvPicPr>
        <p:blipFill>
          <a:blip r:embed="rId2"/>
          <a:stretch>
            <a:fillRect/>
          </a:stretch>
        </p:blipFill>
        <p:spPr>
          <a:xfrm>
            <a:off x="2778829" y="61739"/>
            <a:ext cx="3586341" cy="5020022"/>
          </a:xfrm>
          <a:prstGeom prst="rect">
            <a:avLst/>
          </a:prstGeom>
        </p:spPr>
      </p:pic>
    </p:spTree>
    <p:extLst>
      <p:ext uri="{BB962C8B-B14F-4D97-AF65-F5344CB8AC3E}">
        <p14:creationId xmlns:p14="http://schemas.microsoft.com/office/powerpoint/2010/main" val="1772231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3B73-38EB-89B9-40FA-2C5431B411B6}"/>
              </a:ext>
            </a:extLst>
          </p:cNvPr>
          <p:cNvSpPr>
            <a:spLocks noGrp="1"/>
          </p:cNvSpPr>
          <p:nvPr>
            <p:ph type="title"/>
          </p:nvPr>
        </p:nvSpPr>
        <p:spPr>
          <a:xfrm>
            <a:off x="1485900" y="95696"/>
            <a:ext cx="6172200" cy="1737384"/>
          </a:xfrm>
        </p:spPr>
        <p:txBody>
          <a:bodyPr>
            <a:no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“Passing Off”</a:t>
            </a:r>
            <a:b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b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Complete Review</a:t>
            </a:r>
          </a:p>
        </p:txBody>
      </p:sp>
      <p:pic>
        <p:nvPicPr>
          <p:cNvPr id="508931" name="Picture 4" descr="A hockey game in the snow&#10;&#10;Description automatically generated">
            <a:extLst>
              <a:ext uri="{FF2B5EF4-FFF2-40B4-BE49-F238E27FC236}">
                <a16:creationId xmlns:a16="http://schemas.microsoft.com/office/drawing/2014/main" id="{A06EC49A-C091-40FF-7B77-E7E7EF1F7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647" y="2139702"/>
            <a:ext cx="4218706" cy="204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2" name="TextBox 5">
            <a:extLst>
              <a:ext uri="{FF2B5EF4-FFF2-40B4-BE49-F238E27FC236}">
                <a16:creationId xmlns:a16="http://schemas.microsoft.com/office/drawing/2014/main" id="{E1C4F838-4B01-8320-C556-4281452F845D}"/>
              </a:ext>
            </a:extLst>
          </p:cNvPr>
          <p:cNvSpPr txBox="1">
            <a:spLocks noChangeArrowheads="1"/>
          </p:cNvSpPr>
          <p:nvPr/>
        </p:nvSpPr>
        <p:spPr bwMode="auto">
          <a:xfrm>
            <a:off x="4572000" y="4357688"/>
            <a:ext cx="2487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solidFill>
                  <a:srgbClr val="FFFF00"/>
                </a:solidFill>
              </a:rPr>
              <a:t>The Golden Goal </a:t>
            </a:r>
            <a:r>
              <a:rPr lang="en-US" altLang="en-US" sz="1200">
                <a:solidFill>
                  <a:srgbClr val="FF0000"/>
                </a:solidFill>
              </a:rPr>
              <a:t>– </a:t>
            </a:r>
            <a:r>
              <a:rPr lang="en-US" altLang="en-US" sz="1200">
                <a:solidFill>
                  <a:srgbClr val="FFFF00"/>
                </a:solidFill>
              </a:rPr>
              <a:t>Jerome Iginla </a:t>
            </a:r>
          </a:p>
          <a:p>
            <a:pPr algn="ctr"/>
            <a:r>
              <a:rPr lang="en-US" altLang="en-US" sz="1200">
                <a:solidFill>
                  <a:srgbClr val="FFFF00"/>
                </a:solidFill>
              </a:rPr>
              <a:t>passing off to Sidney Crosby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extBox 3">
            <a:extLst>
              <a:ext uri="{FF2B5EF4-FFF2-40B4-BE49-F238E27FC236}">
                <a16:creationId xmlns:a16="http://schemas.microsoft.com/office/drawing/2014/main" id="{476F4BDE-F69B-74DA-A630-6BB159E1277A}"/>
              </a:ext>
            </a:extLst>
          </p:cNvPr>
          <p:cNvSpPr txBox="1">
            <a:spLocks noChangeArrowheads="1"/>
          </p:cNvSpPr>
          <p:nvPr/>
        </p:nvSpPr>
        <p:spPr bwMode="auto">
          <a:xfrm>
            <a:off x="2249488" y="123825"/>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800" b="1">
                <a:solidFill>
                  <a:srgbClr val="FFFF00"/>
                </a:solidFill>
              </a:rPr>
              <a:t>Passing off</a:t>
            </a:r>
            <a:endParaRPr lang="en-US" altLang="en-US" sz="4800"/>
          </a:p>
        </p:txBody>
      </p:sp>
      <p:sp>
        <p:nvSpPr>
          <p:cNvPr id="324610" name="TextBox 5">
            <a:extLst>
              <a:ext uri="{FF2B5EF4-FFF2-40B4-BE49-F238E27FC236}">
                <a16:creationId xmlns:a16="http://schemas.microsoft.com/office/drawing/2014/main" id="{60BE41E7-2246-4BC7-4C71-EED8078341E2}"/>
              </a:ext>
            </a:extLst>
          </p:cNvPr>
          <p:cNvSpPr txBox="1">
            <a:spLocks noChangeArrowheads="1"/>
          </p:cNvSpPr>
          <p:nvPr/>
        </p:nvSpPr>
        <p:spPr bwMode="auto">
          <a:xfrm>
            <a:off x="323850" y="987425"/>
            <a:ext cx="8424863"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b="1">
                <a:solidFill>
                  <a:schemeClr val="bg1"/>
                </a:solidFill>
              </a:rPr>
              <a:t>Three (</a:t>
            </a:r>
            <a:r>
              <a:rPr lang="en-US" altLang="en-US" sz="3600" b="1">
                <a:solidFill>
                  <a:srgbClr val="FF0000"/>
                </a:solidFill>
              </a:rPr>
              <a:t>3</a:t>
            </a:r>
            <a:r>
              <a:rPr lang="en-US" altLang="en-US" sz="3600" b="1">
                <a:solidFill>
                  <a:schemeClr val="bg1"/>
                </a:solidFill>
              </a:rPr>
              <a:t>) necessary components of </a:t>
            </a:r>
          </a:p>
          <a:p>
            <a:r>
              <a:rPr lang="en-US" altLang="en-US" sz="3600" b="1">
                <a:solidFill>
                  <a:schemeClr val="bg1"/>
                </a:solidFill>
              </a:rPr>
              <a:t>a passing-off action</a:t>
            </a:r>
            <a:r>
              <a:rPr lang="en-US" altLang="en-US" sz="3600" b="1">
                <a:solidFill>
                  <a:srgbClr val="FF0000"/>
                </a:solidFill>
              </a:rPr>
              <a:t>:</a:t>
            </a:r>
          </a:p>
          <a:p>
            <a:pPr lvl="1"/>
            <a:r>
              <a:rPr lang="en-US" altLang="en-US" sz="3600">
                <a:solidFill>
                  <a:schemeClr val="bg1"/>
                </a:solidFill>
              </a:rPr>
              <a:t>1. The existence of </a:t>
            </a:r>
            <a:r>
              <a:rPr lang="en-US" altLang="en-US" sz="3600">
                <a:solidFill>
                  <a:srgbClr val="FFFF00"/>
                </a:solidFill>
              </a:rPr>
              <a:t>goodwill </a:t>
            </a:r>
            <a:r>
              <a:rPr lang="en-US" altLang="en-US" sz="3600">
                <a:solidFill>
                  <a:srgbClr val="FF0000"/>
                </a:solidFill>
              </a:rPr>
              <a:t>+</a:t>
            </a:r>
          </a:p>
          <a:p>
            <a:pPr lvl="1"/>
            <a:r>
              <a:rPr lang="en-US" altLang="en-US" sz="3600">
                <a:solidFill>
                  <a:schemeClr val="bg1"/>
                </a:solidFill>
              </a:rPr>
              <a:t>2. </a:t>
            </a:r>
            <a:r>
              <a:rPr lang="en-US" altLang="en-US" sz="3600">
                <a:solidFill>
                  <a:srgbClr val="FFFF00"/>
                </a:solidFill>
              </a:rPr>
              <a:t>Deception</a:t>
            </a:r>
            <a:r>
              <a:rPr lang="en-US" altLang="en-US" sz="3600">
                <a:solidFill>
                  <a:schemeClr val="bg1"/>
                </a:solidFill>
              </a:rPr>
              <a:t> of the public due to a </a:t>
            </a:r>
          </a:p>
          <a:p>
            <a:pPr lvl="1"/>
            <a:r>
              <a:rPr lang="en-US" altLang="en-US" sz="3600">
                <a:solidFill>
                  <a:schemeClr val="bg1"/>
                </a:solidFill>
              </a:rPr>
              <a:t>misrepresentation </a:t>
            </a:r>
            <a:r>
              <a:rPr lang="en-US" altLang="en-US" sz="3600">
                <a:solidFill>
                  <a:srgbClr val="FF0000"/>
                </a:solidFill>
              </a:rPr>
              <a:t>+</a:t>
            </a:r>
          </a:p>
          <a:p>
            <a:pPr lvl="1"/>
            <a:r>
              <a:rPr lang="en-US" altLang="en-US" sz="3600">
                <a:solidFill>
                  <a:schemeClr val="bg1"/>
                </a:solidFill>
              </a:rPr>
              <a:t>3. Actual or potential </a:t>
            </a:r>
            <a:r>
              <a:rPr lang="en-US" altLang="en-US" sz="3600">
                <a:solidFill>
                  <a:srgbClr val="FFFF00"/>
                </a:solidFill>
              </a:rPr>
              <a:t>damage</a:t>
            </a:r>
            <a:r>
              <a:rPr lang="en-US" altLang="en-US" sz="3600">
                <a:solidFill>
                  <a:schemeClr val="bg1"/>
                </a:solidFill>
              </a:rPr>
              <a:t> to the </a:t>
            </a:r>
          </a:p>
          <a:p>
            <a:pPr lvl="1"/>
            <a:r>
              <a:rPr lang="en-US" altLang="en-US" sz="3600">
                <a:solidFill>
                  <a:schemeClr val="bg1"/>
                </a:solidFill>
              </a:rPr>
              <a:t>plaintiff</a:t>
            </a:r>
          </a:p>
          <a:p>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itle 5">
            <a:extLst>
              <a:ext uri="{FF2B5EF4-FFF2-40B4-BE49-F238E27FC236}">
                <a16:creationId xmlns:a16="http://schemas.microsoft.com/office/drawing/2014/main" id="{D5854586-E9A2-EAF1-EDAC-8B0312210DF9}"/>
              </a:ext>
            </a:extLst>
          </p:cNvPr>
          <p:cNvSpPr>
            <a:spLocks noGrp="1" noChangeArrowheads="1"/>
          </p:cNvSpPr>
          <p:nvPr>
            <p:ph type="title"/>
          </p:nvPr>
        </p:nvSpPr>
        <p:spPr bwMode="auto">
          <a:xfrm>
            <a:off x="904875" y="123825"/>
            <a:ext cx="7334250" cy="1425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 </a:t>
            </a:r>
            <a:r>
              <a:rPr lang="en-US" altLang="en-US" b="1">
                <a:solidFill>
                  <a:srgbClr val="FF0000"/>
                </a:solidFill>
              </a:rPr>
              <a:t>in contrast </a:t>
            </a:r>
            <a:br>
              <a:rPr lang="en-US" altLang="en-US" b="1">
                <a:solidFill>
                  <a:srgbClr val="FF0000"/>
                </a:solidFill>
              </a:rPr>
            </a:br>
            <a:r>
              <a:rPr lang="en-US" altLang="en-US" b="1">
                <a:solidFill>
                  <a:srgbClr val="FF0000"/>
                </a:solidFill>
              </a:rPr>
              <a:t>to </a:t>
            </a:r>
            <a:r>
              <a:rPr lang="en-US" altLang="en-US" b="1">
                <a:solidFill>
                  <a:schemeClr val="bg1"/>
                </a:solidFill>
              </a:rPr>
              <a:t>Trademarks</a:t>
            </a:r>
            <a:r>
              <a:rPr lang="en-US" altLang="en-US" b="1">
                <a:solidFill>
                  <a:srgbClr val="FF0000"/>
                </a:solidFill>
              </a:rPr>
              <a:t>:</a:t>
            </a:r>
            <a:r>
              <a:rPr lang="en-US" altLang="en-US" b="1">
                <a:solidFill>
                  <a:schemeClr val="bg1"/>
                </a:solidFill>
              </a:rPr>
              <a:t> </a:t>
            </a:r>
            <a:r>
              <a:rPr lang="en-US" altLang="en-US" b="1">
                <a:solidFill>
                  <a:srgbClr val="FFFF00"/>
                </a:solidFill>
              </a:rPr>
              <a:t>Think</a:t>
            </a:r>
            <a:r>
              <a:rPr lang="en-US" altLang="en-US" b="1">
                <a:solidFill>
                  <a:srgbClr val="FF0000"/>
                </a:solidFill>
              </a:rPr>
              <a:t>…</a:t>
            </a:r>
          </a:p>
        </p:txBody>
      </p:sp>
      <p:sp>
        <p:nvSpPr>
          <p:cNvPr id="326658" name="Content Placeholder 1">
            <a:extLst>
              <a:ext uri="{FF2B5EF4-FFF2-40B4-BE49-F238E27FC236}">
                <a16:creationId xmlns:a16="http://schemas.microsoft.com/office/drawing/2014/main" id="{BF4B8204-CD9B-2C0E-DF7D-3CA0734A6939}"/>
              </a:ext>
            </a:extLst>
          </p:cNvPr>
          <p:cNvSpPr>
            <a:spLocks noGrp="1" noChangeArrowheads="1"/>
          </p:cNvSpPr>
          <p:nvPr>
            <p:ph idx="1"/>
          </p:nvPr>
        </p:nvSpPr>
        <p:spPr bwMode="auto">
          <a:xfrm>
            <a:off x="576263" y="1851025"/>
            <a:ext cx="7991475" cy="2760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chemeClr val="bg1"/>
                </a:solidFill>
              </a:rPr>
              <a:t>LOCATION, LOCATION, LOCATION</a:t>
            </a:r>
          </a:p>
          <a:p>
            <a:r>
              <a:rPr lang="en-US" altLang="en-US" sz="3600">
                <a:solidFill>
                  <a:schemeClr val="bg1"/>
                </a:solidFill>
              </a:rPr>
              <a:t>LOCAL, LOCAL, LOCAL</a:t>
            </a:r>
          </a:p>
          <a:p>
            <a:r>
              <a:rPr lang="en-US" altLang="en-US" sz="3600">
                <a:solidFill>
                  <a:schemeClr val="bg1"/>
                </a:solidFill>
              </a:rPr>
              <a:t>WHERE ARE THE GOODS KNOWN +/or SOLD</a:t>
            </a:r>
          </a:p>
        </p:txBody>
      </p:sp>
      <p:sp>
        <p:nvSpPr>
          <p:cNvPr id="326659" name="Slide Number Placeholder 3">
            <a:extLst>
              <a:ext uri="{FF2B5EF4-FFF2-40B4-BE49-F238E27FC236}">
                <a16:creationId xmlns:a16="http://schemas.microsoft.com/office/drawing/2014/main" id="{55B4F2BD-4086-61FB-7F23-D9EFCAF672F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1F1C704-8D76-2C44-A287-FC818A49D836}" type="slidenum">
              <a:rPr lang="en-US" altLang="en-US" smtClean="0"/>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69340E-DB35-1365-3A6B-5988DAD2B307}"/>
              </a:ext>
            </a:extLst>
          </p:cNvPr>
          <p:cNvSpPr>
            <a:spLocks noGrp="1"/>
          </p:cNvSpPr>
          <p:nvPr>
            <p:ph type="title"/>
          </p:nvPr>
        </p:nvSpPr>
        <p:spPr>
          <a:xfrm>
            <a:off x="684213" y="71438"/>
            <a:ext cx="7775575" cy="1292225"/>
          </a:xfrm>
        </p:spPr>
        <p:txBody>
          <a:bodyPr>
            <a:noAutofit/>
          </a:bodyPr>
          <a:lstStyle/>
          <a:p>
            <a:pPr>
              <a:defRPr/>
            </a:pPr>
            <a:r>
              <a:rPr lang="en-US" sz="4050" b="1" dirty="0">
                <a:solidFill>
                  <a:srgbClr val="FFFF00"/>
                </a:solidFill>
              </a:rPr>
              <a:t>Passing off </a:t>
            </a:r>
            <a:r>
              <a:rPr lang="en-US" sz="4050" b="1" dirty="0">
                <a:solidFill>
                  <a:srgbClr val="FF0000"/>
                </a:solidFill>
              </a:rPr>
              <a:t>in contrast </a:t>
            </a:r>
            <a:br>
              <a:rPr lang="en-US" sz="4050" b="1" dirty="0">
                <a:solidFill>
                  <a:srgbClr val="FF0000"/>
                </a:solidFill>
              </a:rPr>
            </a:br>
            <a:r>
              <a:rPr lang="en-US" sz="4050" b="1" dirty="0">
                <a:solidFill>
                  <a:srgbClr val="FF0000"/>
                </a:solidFill>
              </a:rPr>
              <a:t>to </a:t>
            </a:r>
            <a:r>
              <a:rPr lang="en-US" sz="4050" b="1" dirty="0">
                <a:solidFill>
                  <a:schemeClr val="bg1"/>
                </a:solidFill>
              </a:rPr>
              <a:t>Trademarks</a:t>
            </a:r>
            <a:r>
              <a:rPr lang="en-US" sz="4050" b="1" dirty="0">
                <a:solidFill>
                  <a:srgbClr val="FF0000"/>
                </a:solidFill>
              </a:rPr>
              <a:t>:</a:t>
            </a:r>
            <a:r>
              <a:rPr lang="en-US" sz="4050" b="1" dirty="0">
                <a:solidFill>
                  <a:schemeClr val="bg1"/>
                </a:solidFill>
              </a:rPr>
              <a:t> </a:t>
            </a:r>
            <a:r>
              <a:rPr lang="en-US" sz="4050" b="1" dirty="0">
                <a:solidFill>
                  <a:srgbClr val="FFFF00"/>
                </a:solidFill>
              </a:rPr>
              <a:t>Think</a:t>
            </a:r>
            <a:r>
              <a:rPr lang="en-US" sz="4050" b="1" dirty="0">
                <a:solidFill>
                  <a:srgbClr val="FF0000"/>
                </a:solidFill>
              </a:rPr>
              <a:t>…</a:t>
            </a:r>
          </a:p>
        </p:txBody>
      </p:sp>
      <p:sp>
        <p:nvSpPr>
          <p:cNvPr id="328706" name="Content Placeholder 1">
            <a:extLst>
              <a:ext uri="{FF2B5EF4-FFF2-40B4-BE49-F238E27FC236}">
                <a16:creationId xmlns:a16="http://schemas.microsoft.com/office/drawing/2014/main" id="{7306B2DE-5CCE-FE97-5840-0210728D4DDB}"/>
              </a:ext>
            </a:extLst>
          </p:cNvPr>
          <p:cNvSpPr>
            <a:spLocks noGrp="1" noChangeArrowheads="1"/>
          </p:cNvSpPr>
          <p:nvPr>
            <p:ph idx="1"/>
          </p:nvPr>
        </p:nvSpPr>
        <p:spPr bwMode="auto">
          <a:xfrm>
            <a:off x="431800" y="1635125"/>
            <a:ext cx="8280400" cy="3313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solidFill>
                  <a:schemeClr val="bg1"/>
                </a:solidFill>
              </a:rPr>
              <a:t>Temporal dimension</a:t>
            </a:r>
          </a:p>
          <a:p>
            <a:r>
              <a:rPr lang="en-US" altLang="en-US" sz="3000">
                <a:solidFill>
                  <a:schemeClr val="bg1"/>
                </a:solidFill>
              </a:rPr>
              <a:t>How much time should the protection last beyond closing</a:t>
            </a:r>
            <a:r>
              <a:rPr lang="en-US" altLang="en-US" sz="3000">
                <a:solidFill>
                  <a:srgbClr val="FF0000"/>
                </a:solidFill>
              </a:rPr>
              <a:t>/</a:t>
            </a:r>
            <a:r>
              <a:rPr lang="en-US" altLang="en-US" sz="3000">
                <a:solidFill>
                  <a:schemeClr val="bg1"/>
                </a:solidFill>
              </a:rPr>
              <a:t>unavailability if it can be recovered</a:t>
            </a:r>
            <a:r>
              <a:rPr lang="en-US" altLang="en-US" sz="3000">
                <a:solidFill>
                  <a:srgbClr val="FF0000"/>
                </a:solidFill>
              </a:rPr>
              <a:t>?</a:t>
            </a:r>
          </a:p>
          <a:p>
            <a:r>
              <a:rPr lang="en-US" altLang="en-US" sz="3000">
                <a:solidFill>
                  <a:schemeClr val="bg1"/>
                </a:solidFill>
              </a:rPr>
              <a:t>Fun brand cases</a:t>
            </a:r>
          </a:p>
          <a:p>
            <a:r>
              <a:rPr lang="en-US" altLang="en-US" sz="3000">
                <a:solidFill>
                  <a:schemeClr val="bg1"/>
                </a:solidFill>
              </a:rPr>
              <a:t>Genericization</a:t>
            </a:r>
          </a:p>
        </p:txBody>
      </p:sp>
      <p:sp>
        <p:nvSpPr>
          <p:cNvPr id="328707" name="Slide Number Placeholder 3">
            <a:extLst>
              <a:ext uri="{FF2B5EF4-FFF2-40B4-BE49-F238E27FC236}">
                <a16:creationId xmlns:a16="http://schemas.microsoft.com/office/drawing/2014/main" id="{71D72DDF-49CB-9AA6-61E4-727B7B63457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EEB39E-A629-CE49-A3BF-CB19FFB82AF1}" type="slidenum">
              <a:rPr lang="en-US" altLang="en-US" smtClean="0"/>
              <a:pPr/>
              <a:t>53</a:t>
            </a:fld>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a:extLst>
              <a:ext uri="{FF2B5EF4-FFF2-40B4-BE49-F238E27FC236}">
                <a16:creationId xmlns:a16="http://schemas.microsoft.com/office/drawing/2014/main" id="{C3DB8D54-9451-5CAA-DE07-EF26278DAF13}"/>
              </a:ext>
            </a:extLst>
          </p:cNvPr>
          <p:cNvSpPr>
            <a:spLocks noGrp="1" noChangeArrowheads="1"/>
          </p:cNvSpPr>
          <p:nvPr>
            <p:ph type="title"/>
          </p:nvPr>
        </p:nvSpPr>
        <p:spPr bwMode="auto">
          <a:xfrm>
            <a:off x="1157288" y="90488"/>
            <a:ext cx="6829425" cy="828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92D050"/>
                </a:solidFill>
              </a:rPr>
              <a:t>Conceptual Framework</a:t>
            </a:r>
            <a:r>
              <a:rPr lang="en-US" altLang="en-US" sz="4000" b="1">
                <a:solidFill>
                  <a:srgbClr val="FFFF00"/>
                </a:solidFill>
              </a:rPr>
              <a:t>s</a:t>
            </a:r>
          </a:p>
        </p:txBody>
      </p:sp>
      <p:sp>
        <p:nvSpPr>
          <p:cNvPr id="330754" name="Content Placeholder 2">
            <a:extLst>
              <a:ext uri="{FF2B5EF4-FFF2-40B4-BE49-F238E27FC236}">
                <a16:creationId xmlns:a16="http://schemas.microsoft.com/office/drawing/2014/main" id="{C3D68513-998B-3152-5ED6-2CD59A679786}"/>
              </a:ext>
            </a:extLst>
          </p:cNvPr>
          <p:cNvSpPr>
            <a:spLocks noGrp="1" noChangeArrowheads="1"/>
          </p:cNvSpPr>
          <p:nvPr>
            <p:ph sz="quarter" idx="10"/>
          </p:nvPr>
        </p:nvSpPr>
        <p:spPr bwMode="auto">
          <a:xfrm>
            <a:off x="395288" y="1058863"/>
            <a:ext cx="8353425" cy="3997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solidFill>
                  <a:schemeClr val="bg1"/>
                </a:solidFill>
              </a:rPr>
              <a:t>Think </a:t>
            </a:r>
            <a:r>
              <a:rPr lang="en-US" altLang="en-US" sz="2400">
                <a:solidFill>
                  <a:srgbClr val="FFFF00"/>
                </a:solidFill>
              </a:rPr>
              <a:t>“</a:t>
            </a:r>
            <a:r>
              <a:rPr lang="en-US" altLang="en-US" sz="2400">
                <a:solidFill>
                  <a:srgbClr val="FF0000"/>
                </a:solidFill>
              </a:rPr>
              <a:t>the marketplace</a:t>
            </a:r>
            <a:r>
              <a:rPr lang="en-US" altLang="en-US" sz="2400">
                <a:solidFill>
                  <a:srgbClr val="FFFF00"/>
                </a:solidFill>
              </a:rPr>
              <a:t>” </a:t>
            </a:r>
          </a:p>
          <a:p>
            <a:r>
              <a:rPr lang="en-US" altLang="en-US" sz="2400">
                <a:solidFill>
                  <a:schemeClr val="bg1"/>
                </a:solidFill>
              </a:rPr>
              <a:t>Think </a:t>
            </a:r>
            <a:r>
              <a:rPr lang="en-US" altLang="en-US" sz="2400">
                <a:solidFill>
                  <a:srgbClr val="FFFF00"/>
                </a:solidFill>
              </a:rPr>
              <a:t>BRANDS</a:t>
            </a:r>
          </a:p>
          <a:p>
            <a:r>
              <a:rPr lang="en-US" altLang="en-US" sz="2400">
                <a:solidFill>
                  <a:schemeClr val="bg1"/>
                </a:solidFill>
              </a:rPr>
              <a:t>Associate </a:t>
            </a:r>
            <a:r>
              <a:rPr lang="en-US" altLang="en-US" sz="2400">
                <a:solidFill>
                  <a:srgbClr val="FFFF00"/>
                </a:solidFill>
              </a:rPr>
              <a:t>BRANDS</a:t>
            </a:r>
            <a:r>
              <a:rPr lang="en-US" altLang="en-US" sz="2400">
                <a:solidFill>
                  <a:schemeClr val="bg1"/>
                </a:solidFill>
              </a:rPr>
              <a:t> with </a:t>
            </a:r>
            <a:r>
              <a:rPr lang="en-US" altLang="en-US" sz="2400">
                <a:solidFill>
                  <a:srgbClr val="FFFF00"/>
                </a:solidFill>
              </a:rPr>
              <a:t>REPUTATION </a:t>
            </a:r>
            <a:r>
              <a:rPr lang="en-US" altLang="en-US" sz="2400">
                <a:solidFill>
                  <a:schemeClr val="bg1"/>
                </a:solidFill>
              </a:rPr>
              <a:t>(“goodwill”)</a:t>
            </a:r>
          </a:p>
          <a:p>
            <a:r>
              <a:rPr lang="en-US" altLang="en-US" sz="2400">
                <a:solidFill>
                  <a:srgbClr val="FFFF00"/>
                </a:solidFill>
              </a:rPr>
              <a:t>“</a:t>
            </a:r>
            <a:r>
              <a:rPr lang="en-US" altLang="en-US" sz="2400">
                <a:solidFill>
                  <a:srgbClr val="92D050"/>
                </a:solidFill>
              </a:rPr>
              <a:t>USE</a:t>
            </a:r>
            <a:r>
              <a:rPr lang="en-US" altLang="en-US" sz="2400">
                <a:solidFill>
                  <a:srgbClr val="FFFF00"/>
                </a:solidFill>
              </a:rPr>
              <a:t>” </a:t>
            </a:r>
            <a:r>
              <a:rPr lang="en-US" altLang="en-US" sz="2400">
                <a:solidFill>
                  <a:schemeClr val="bg1"/>
                </a:solidFill>
              </a:rPr>
              <a:t>is the </a:t>
            </a:r>
            <a:r>
              <a:rPr lang="en-US" altLang="en-US" sz="2400">
                <a:solidFill>
                  <a:srgbClr val="FFFF00"/>
                </a:solidFill>
              </a:rPr>
              <a:t>key concept </a:t>
            </a:r>
            <a:r>
              <a:rPr lang="en-US" altLang="en-US" sz="2400">
                <a:solidFill>
                  <a:schemeClr val="bg1"/>
                </a:solidFill>
              </a:rPr>
              <a:t>in both passing off &amp; trademarks</a:t>
            </a:r>
          </a:p>
          <a:p>
            <a:r>
              <a:rPr lang="en-US" altLang="en-US" sz="2400">
                <a:solidFill>
                  <a:srgbClr val="FFFF00"/>
                </a:solidFill>
              </a:rPr>
              <a:t>“</a:t>
            </a:r>
            <a:r>
              <a:rPr lang="en-US" altLang="en-US" sz="2400">
                <a:solidFill>
                  <a:srgbClr val="92D050"/>
                </a:solidFill>
              </a:rPr>
              <a:t>Use It or </a:t>
            </a:r>
            <a:r>
              <a:rPr lang="en-US" altLang="en-US" sz="2400" i="1">
                <a:solidFill>
                  <a:srgbClr val="92D050"/>
                </a:solidFill>
              </a:rPr>
              <a:t>Lose It</a:t>
            </a:r>
            <a:r>
              <a:rPr lang="en-US" altLang="en-US" sz="2400">
                <a:solidFill>
                  <a:srgbClr val="FFFF00"/>
                </a:solidFill>
              </a:rPr>
              <a:t>”</a:t>
            </a:r>
            <a:r>
              <a:rPr lang="en-US" altLang="en-US" sz="2400">
                <a:solidFill>
                  <a:schemeClr val="bg1"/>
                </a:solidFill>
              </a:rPr>
              <a:t> </a:t>
            </a:r>
            <a:r>
              <a:rPr lang="en-US" altLang="en-US" sz="2400">
                <a:solidFill>
                  <a:srgbClr val="FF0000"/>
                </a:solidFill>
              </a:rPr>
              <a:t>=</a:t>
            </a:r>
            <a:r>
              <a:rPr lang="en-US" altLang="en-US" sz="2400">
                <a:solidFill>
                  <a:schemeClr val="bg1"/>
                </a:solidFill>
              </a:rPr>
              <a:t> historical, </a:t>
            </a:r>
            <a:r>
              <a:rPr lang="en-US" altLang="en-US" sz="2400">
                <a:solidFill>
                  <a:srgbClr val="FFFF00"/>
                </a:solidFill>
              </a:rPr>
              <a:t>underlying concept</a:t>
            </a:r>
            <a:r>
              <a:rPr lang="en-US" altLang="en-US" sz="2400">
                <a:solidFill>
                  <a:schemeClr val="bg1"/>
                </a:solidFill>
              </a:rPr>
              <a:t>  (not quite as literal anymore in Canada per recent Trademark reform)</a:t>
            </a:r>
          </a:p>
          <a:p>
            <a:r>
              <a:rPr lang="en-US" altLang="en-US" sz="2400">
                <a:solidFill>
                  <a:srgbClr val="FFFF00"/>
                </a:solidFill>
              </a:rPr>
              <a:t>Not</a:t>
            </a:r>
            <a:r>
              <a:rPr lang="en-US" altLang="en-US" sz="2400">
                <a:solidFill>
                  <a:schemeClr val="bg1"/>
                </a:solidFill>
              </a:rPr>
              <a:t> as </a:t>
            </a:r>
            <a:r>
              <a:rPr lang="en-US" altLang="en-US" sz="2400">
                <a:solidFill>
                  <a:srgbClr val="FFFF00"/>
                </a:solidFill>
              </a:rPr>
              <a:t>overtly</a:t>
            </a:r>
            <a:r>
              <a:rPr lang="en-US" altLang="en-US" sz="2400">
                <a:solidFill>
                  <a:schemeClr val="bg1"/>
                </a:solidFill>
              </a:rPr>
              <a:t> about “</a:t>
            </a:r>
            <a:r>
              <a:rPr lang="en-US" altLang="en-US" sz="2400">
                <a:solidFill>
                  <a:srgbClr val="FFFF00"/>
                </a:solidFill>
              </a:rPr>
              <a:t>intellectual effort</a:t>
            </a:r>
            <a:r>
              <a:rPr lang="en-US" altLang="en-US" sz="2400">
                <a:solidFill>
                  <a:schemeClr val="bg1"/>
                </a:solidFill>
              </a:rPr>
              <a:t>” as copyright</a:t>
            </a:r>
          </a:p>
          <a:p>
            <a:r>
              <a:rPr lang="en-US" altLang="en-US" sz="2400">
                <a:solidFill>
                  <a:srgbClr val="FF0000"/>
                </a:solidFill>
              </a:rPr>
              <a:t>No</a:t>
            </a:r>
            <a:r>
              <a:rPr lang="en-US" altLang="en-US" sz="2400">
                <a:solidFill>
                  <a:schemeClr val="bg1"/>
                </a:solidFill>
              </a:rPr>
              <a:t> “</a:t>
            </a:r>
            <a:r>
              <a:rPr lang="en-US" altLang="en-US" sz="2400">
                <a:solidFill>
                  <a:srgbClr val="FFFF00"/>
                </a:solidFill>
              </a:rPr>
              <a:t>Public Domain</a:t>
            </a:r>
            <a:r>
              <a:rPr lang="en-US" altLang="en-US" sz="2400">
                <a:solidFill>
                  <a:schemeClr val="bg1"/>
                </a:solidFill>
              </a:rPr>
              <a:t>” per 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27AFDF-BA30-905D-EC43-680E7624230A}"/>
              </a:ext>
            </a:extLst>
          </p:cNvPr>
          <p:cNvSpPr>
            <a:spLocks noGrp="1"/>
          </p:cNvSpPr>
          <p:nvPr>
            <p:ph type="title"/>
          </p:nvPr>
        </p:nvSpPr>
        <p:spPr>
          <a:xfrm>
            <a:off x="1485900" y="71438"/>
            <a:ext cx="6172200" cy="581025"/>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ED09BB25-E972-9451-1AE1-EA463F973261}"/>
              </a:ext>
            </a:extLst>
          </p:cNvPr>
          <p:cNvSpPr>
            <a:spLocks noGrp="1"/>
          </p:cNvSpPr>
          <p:nvPr>
            <p:ph idx="1"/>
          </p:nvPr>
        </p:nvSpPr>
        <p:spPr>
          <a:xfrm>
            <a:off x="233363" y="949325"/>
            <a:ext cx="8677275" cy="4105275"/>
          </a:xfrm>
        </p:spPr>
        <p:txBody>
          <a:bodyPr>
            <a:normAutofit fontScale="92500"/>
          </a:bodyPr>
          <a:lstStyle/>
          <a:p>
            <a:pPr>
              <a:lnSpc>
                <a:spcPct val="110000"/>
              </a:lnSpc>
              <a:defRPr/>
            </a:pPr>
            <a:r>
              <a:rPr lang="en-US" sz="2000" dirty="0">
                <a:solidFill>
                  <a:srgbClr val="FFFF00"/>
                </a:solidFill>
              </a:rPr>
              <a:t>Tort action </a:t>
            </a:r>
            <a:r>
              <a:rPr lang="en-US" sz="2000" dirty="0">
                <a:solidFill>
                  <a:schemeClr val="bg1"/>
                </a:solidFill>
              </a:rPr>
              <a:t>available in certain circumstances of unfair competition</a:t>
            </a:r>
          </a:p>
          <a:p>
            <a:pPr>
              <a:lnSpc>
                <a:spcPct val="110000"/>
              </a:lnSpc>
              <a:defRPr/>
            </a:pPr>
            <a:r>
              <a:rPr lang="en-CA" sz="2000" b="1" dirty="0">
                <a:solidFill>
                  <a:srgbClr val="FF0000"/>
                </a:solidFill>
              </a:rPr>
              <a:t>Common Law </a:t>
            </a:r>
            <a:r>
              <a:rPr lang="en-CA" sz="2000" dirty="0">
                <a:solidFill>
                  <a:srgbClr val="FFFF00"/>
                </a:solidFill>
              </a:rPr>
              <a:t>(</a:t>
            </a:r>
            <a:r>
              <a:rPr lang="en-CA" sz="2000" dirty="0">
                <a:solidFill>
                  <a:schemeClr val="bg1"/>
                </a:solidFill>
              </a:rPr>
              <a:t>where no statute</a:t>
            </a:r>
            <a:r>
              <a:rPr lang="en-CA" sz="2000" dirty="0">
                <a:solidFill>
                  <a:srgbClr val="FFFF00"/>
                </a:solidFill>
              </a:rPr>
              <a:t>)</a:t>
            </a:r>
          </a:p>
          <a:p>
            <a:pPr>
              <a:lnSpc>
                <a:spcPct val="110000"/>
              </a:lnSpc>
              <a:defRPr/>
            </a:pPr>
            <a:r>
              <a:rPr lang="en-CA" sz="2000" dirty="0">
                <a:solidFill>
                  <a:srgbClr val="FF0000"/>
                </a:solidFill>
                <a:highlight>
                  <a:srgbClr val="C0C0C0"/>
                </a:highlight>
              </a:rPr>
              <a:t>Both a </a:t>
            </a:r>
            <a:r>
              <a:rPr lang="en-CA" sz="2000" dirty="0">
                <a:solidFill>
                  <a:srgbClr val="002060"/>
                </a:solidFill>
                <a:highlight>
                  <a:srgbClr val="C0C0C0"/>
                </a:highlight>
              </a:rPr>
              <a:t>common law tort </a:t>
            </a:r>
            <a:r>
              <a:rPr lang="en-CA" sz="2000" dirty="0">
                <a:solidFill>
                  <a:srgbClr val="FF0000"/>
                </a:solidFill>
                <a:highlight>
                  <a:srgbClr val="C0C0C0"/>
                </a:highlight>
              </a:rPr>
              <a:t>and a </a:t>
            </a:r>
            <a:r>
              <a:rPr lang="en-CA" sz="2000" dirty="0">
                <a:solidFill>
                  <a:srgbClr val="002060"/>
                </a:solidFill>
                <a:highlight>
                  <a:srgbClr val="C0C0C0"/>
                </a:highlight>
              </a:rPr>
              <a:t>statutory cause of action under the Canadian Trade-marks Act  </a:t>
            </a:r>
          </a:p>
          <a:p>
            <a:pPr>
              <a:lnSpc>
                <a:spcPct val="110000"/>
              </a:lnSpc>
              <a:defRPr/>
            </a:pPr>
            <a:r>
              <a:rPr lang="en-US" sz="2000" dirty="0">
                <a:solidFill>
                  <a:srgbClr val="FFFF00"/>
                </a:solidFill>
              </a:rPr>
              <a:t>No one may pass off their </a:t>
            </a:r>
            <a:r>
              <a:rPr lang="en-US" sz="2000" dirty="0">
                <a:solidFill>
                  <a:srgbClr val="FF0000"/>
                </a:solidFill>
              </a:rPr>
              <a:t>goods</a:t>
            </a:r>
            <a:r>
              <a:rPr lang="en-US" sz="2000" dirty="0">
                <a:solidFill>
                  <a:srgbClr val="FFFF00"/>
                </a:solidFill>
              </a:rPr>
              <a:t> as those of another</a:t>
            </a:r>
          </a:p>
          <a:p>
            <a:pPr>
              <a:lnSpc>
                <a:spcPct val="110000"/>
              </a:lnSpc>
              <a:defRPr/>
            </a:pPr>
            <a:r>
              <a:rPr lang="en-US" sz="2000" dirty="0">
                <a:solidFill>
                  <a:schemeClr val="bg1"/>
                </a:solidFill>
              </a:rPr>
              <a:t>General remedy for two categories of deception in the commercial context:</a:t>
            </a:r>
          </a:p>
          <a:p>
            <a:pPr marL="685800" lvl="1" indent="-342900">
              <a:lnSpc>
                <a:spcPct val="110000"/>
              </a:lnSpc>
              <a:buFont typeface="+mj-lt"/>
              <a:buAutoNum type="arabicPeriod"/>
              <a:defRPr/>
            </a:pPr>
            <a:r>
              <a:rPr lang="en-US" sz="2000" dirty="0">
                <a:solidFill>
                  <a:schemeClr val="bg1"/>
                </a:solidFill>
              </a:rPr>
              <a:t>Company B </a:t>
            </a:r>
            <a:r>
              <a:rPr lang="en-US" sz="2000" dirty="0">
                <a:solidFill>
                  <a:srgbClr val="FFFF00"/>
                </a:solidFill>
              </a:rPr>
              <a:t>represents products as being </a:t>
            </a:r>
            <a:r>
              <a:rPr lang="en-US" sz="2000" dirty="0">
                <a:solidFill>
                  <a:schemeClr val="bg1"/>
                </a:solidFill>
              </a:rPr>
              <a:t>those of Company A </a:t>
            </a:r>
            <a:r>
              <a:rPr lang="en-US" sz="2000" dirty="0">
                <a:solidFill>
                  <a:srgbClr val="FFFF00"/>
                </a:solidFill>
              </a:rPr>
              <a:t>to take advantage of </a:t>
            </a:r>
            <a:r>
              <a:rPr lang="en-US" sz="2000" dirty="0">
                <a:solidFill>
                  <a:schemeClr val="bg1"/>
                </a:solidFill>
              </a:rPr>
              <a:t>Company A</a:t>
            </a:r>
            <a:r>
              <a:rPr lang="ja-JP" altLang="en-US" sz="2000" dirty="0">
                <a:solidFill>
                  <a:schemeClr val="bg1"/>
                </a:solidFill>
              </a:rPr>
              <a:t>’</a:t>
            </a:r>
            <a:r>
              <a:rPr lang="en-US" sz="2000" dirty="0">
                <a:solidFill>
                  <a:schemeClr val="bg1"/>
                </a:solidFill>
              </a:rPr>
              <a:t>s </a:t>
            </a:r>
            <a:r>
              <a:rPr lang="en-US" sz="2000" dirty="0">
                <a:solidFill>
                  <a:srgbClr val="FFFF00"/>
                </a:solidFill>
              </a:rPr>
              <a:t>goodwill and reputation </a:t>
            </a:r>
            <a:r>
              <a:rPr lang="en-US" sz="2000" dirty="0">
                <a:solidFill>
                  <a:schemeClr val="bg1"/>
                </a:solidFill>
              </a:rPr>
              <a:t>e.g. </a:t>
            </a:r>
            <a:r>
              <a:rPr lang="en-US" sz="2000" dirty="0">
                <a:solidFill>
                  <a:srgbClr val="FF0000"/>
                </a:solidFill>
              </a:rPr>
              <a:t>Coke v. Cola Joe</a:t>
            </a:r>
          </a:p>
          <a:p>
            <a:pPr marL="685800" lvl="1" indent="-342900">
              <a:lnSpc>
                <a:spcPct val="110000"/>
              </a:lnSpc>
              <a:buFont typeface="+mj-lt"/>
              <a:buAutoNum type="arabicPeriod"/>
              <a:defRPr/>
            </a:pPr>
            <a:r>
              <a:rPr lang="en-US" sz="2000" dirty="0">
                <a:solidFill>
                  <a:srgbClr val="FFFF00"/>
                </a:solidFill>
              </a:rPr>
              <a:t>Goods of Trader A supplied </a:t>
            </a:r>
            <a:r>
              <a:rPr lang="en-US" sz="2000" dirty="0">
                <a:solidFill>
                  <a:schemeClr val="bg1"/>
                </a:solidFill>
              </a:rPr>
              <a:t>to party who has </a:t>
            </a:r>
            <a:r>
              <a:rPr lang="en-US" sz="2000" dirty="0">
                <a:solidFill>
                  <a:srgbClr val="FFFF00"/>
                </a:solidFill>
              </a:rPr>
              <a:t>ordered goods of Trader B</a:t>
            </a:r>
            <a:r>
              <a:rPr lang="en-US" sz="2000" dirty="0">
                <a:solidFill>
                  <a:schemeClr val="bg1"/>
                </a:solidFill>
              </a:rPr>
              <a:t>. Purchasing party led to believe they have received goods of Trader B.</a:t>
            </a:r>
          </a:p>
          <a:p>
            <a:pPr>
              <a:defRPr/>
            </a:pPr>
            <a:endParaRPr lang="en-US" dirty="0"/>
          </a:p>
        </p:txBody>
      </p:sp>
      <p:sp>
        <p:nvSpPr>
          <p:cNvPr id="331779" name="Slide Number Placeholder 3">
            <a:extLst>
              <a:ext uri="{FF2B5EF4-FFF2-40B4-BE49-F238E27FC236}">
                <a16:creationId xmlns:a16="http://schemas.microsoft.com/office/drawing/2014/main" id="{8C788456-F1FD-0C2A-72BC-A63D50D39B1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A17EA08-11E2-334E-8A20-6A8A9A541948}" type="slidenum">
              <a:rPr lang="en-US" altLang="en-US" smtClean="0"/>
              <a:pPr/>
              <a:t>55</a:t>
            </a:fld>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itle 1">
            <a:extLst>
              <a:ext uri="{FF2B5EF4-FFF2-40B4-BE49-F238E27FC236}">
                <a16:creationId xmlns:a16="http://schemas.microsoft.com/office/drawing/2014/main" id="{E0704861-4145-8136-3E1C-B97341817688}"/>
              </a:ext>
            </a:extLst>
          </p:cNvPr>
          <p:cNvSpPr>
            <a:spLocks noGrp="1" noChangeArrowheads="1"/>
          </p:cNvSpPr>
          <p:nvPr>
            <p:ph type="title"/>
          </p:nvPr>
        </p:nvSpPr>
        <p:spPr bwMode="auto">
          <a:xfrm>
            <a:off x="1485900" y="76200"/>
            <a:ext cx="6172200" cy="766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rgbClr val="FFFF00"/>
                </a:solidFill>
              </a:rPr>
              <a:t>Category </a:t>
            </a:r>
            <a:r>
              <a:rPr lang="en-US" altLang="en-US" sz="4000">
                <a:solidFill>
                  <a:schemeClr val="bg1"/>
                </a:solidFill>
              </a:rPr>
              <a:t>1</a:t>
            </a:r>
          </a:p>
        </p:txBody>
      </p:sp>
      <p:pic>
        <p:nvPicPr>
          <p:cNvPr id="333826" name="Picture 2">
            <a:extLst>
              <a:ext uri="{FF2B5EF4-FFF2-40B4-BE49-F238E27FC236}">
                <a16:creationId xmlns:a16="http://schemas.microsoft.com/office/drawing/2014/main" id="{3030CF34-712C-7C9B-0D7C-E4EFAE03C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5" y="915988"/>
            <a:ext cx="6064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itle 1">
            <a:extLst>
              <a:ext uri="{FF2B5EF4-FFF2-40B4-BE49-F238E27FC236}">
                <a16:creationId xmlns:a16="http://schemas.microsoft.com/office/drawing/2014/main" id="{EB66E0FC-C1E6-6E22-DF96-0AEDC5EB05FA}"/>
              </a:ext>
            </a:extLst>
          </p:cNvPr>
          <p:cNvSpPr>
            <a:spLocks noGrp="1" noChangeArrowheads="1"/>
          </p:cNvSpPr>
          <p:nvPr>
            <p:ph type="title"/>
          </p:nvPr>
        </p:nvSpPr>
        <p:spPr bwMode="auto">
          <a:xfrm>
            <a:off x="1485900" y="76200"/>
            <a:ext cx="6172200" cy="766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solidFill>
                  <a:srgbClr val="FFFF00"/>
                </a:solidFill>
              </a:rPr>
              <a:t>Category </a:t>
            </a:r>
            <a:r>
              <a:rPr lang="en-US" altLang="en-US" sz="4000" dirty="0">
                <a:solidFill>
                  <a:schemeClr val="bg1"/>
                </a:solidFill>
              </a:rPr>
              <a:t>2</a:t>
            </a:r>
          </a:p>
        </p:txBody>
      </p:sp>
      <p:pic>
        <p:nvPicPr>
          <p:cNvPr id="334850" name="Picture 3">
            <a:extLst>
              <a:ext uri="{FF2B5EF4-FFF2-40B4-BE49-F238E27FC236}">
                <a16:creationId xmlns:a16="http://schemas.microsoft.com/office/drawing/2014/main" id="{9ED7E3EE-C84B-3BC1-5C32-9578956D4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24050"/>
            <a:ext cx="35893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1" name="Picture 4">
            <a:extLst>
              <a:ext uri="{FF2B5EF4-FFF2-40B4-BE49-F238E27FC236}">
                <a16:creationId xmlns:a16="http://schemas.microsoft.com/office/drawing/2014/main" id="{D22CEC2C-090D-ACA5-A8AB-32A016634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950" y="1265238"/>
            <a:ext cx="3327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5F44-AD85-323B-9AA2-385D42EBFAA1}"/>
              </a:ext>
            </a:extLst>
          </p:cNvPr>
          <p:cNvSpPr>
            <a:spLocks noGrp="1"/>
          </p:cNvSpPr>
          <p:nvPr>
            <p:ph type="title"/>
          </p:nvPr>
        </p:nvSpPr>
        <p:spPr>
          <a:xfrm>
            <a:off x="179388" y="20796"/>
            <a:ext cx="8507412" cy="1182802"/>
          </a:xfrm>
        </p:spPr>
        <p:txBody>
          <a:bodyPr>
            <a:normAutofit fontScale="90000"/>
          </a:bodyPr>
          <a:lstStyle/>
          <a:p>
            <a:pPr>
              <a:defRPr/>
            </a:pPr>
            <a:r>
              <a:rPr lang="en-US" altLang="en-US" sz="3600" dirty="0">
                <a:solidFill>
                  <a:srgbClr val="FFFF00"/>
                </a:solidFill>
              </a:rPr>
              <a:t>Category </a:t>
            </a:r>
            <a:r>
              <a:rPr lang="en-US" altLang="en-US" sz="3600" dirty="0">
                <a:solidFill>
                  <a:schemeClr val="bg1"/>
                </a:solidFill>
              </a:rPr>
              <a:t>2</a:t>
            </a:r>
            <a:br>
              <a:rPr lang="en-US" altLang="en-US" sz="3600" dirty="0">
                <a:solidFill>
                  <a:schemeClr val="bg1"/>
                </a:solidFill>
              </a:rPr>
            </a:br>
            <a:r>
              <a:rPr lang="en-US" sz="3600" i="1" dirty="0">
                <a:solidFill>
                  <a:srgbClr val="00B0F0"/>
                </a:solidFill>
              </a:rPr>
              <a:t>Orkin Exterminating v. </a:t>
            </a:r>
            <a:r>
              <a:rPr lang="en-US" sz="3600" i="1" dirty="0" err="1">
                <a:solidFill>
                  <a:srgbClr val="00B0F0"/>
                </a:solidFill>
              </a:rPr>
              <a:t>Pestco</a:t>
            </a:r>
            <a:r>
              <a:rPr lang="en-US" sz="3600" i="1" dirty="0">
                <a:solidFill>
                  <a:srgbClr val="00B0F0"/>
                </a:solidFill>
              </a:rPr>
              <a:t> </a:t>
            </a:r>
            <a:r>
              <a:rPr lang="en-US" sz="3600" dirty="0">
                <a:solidFill>
                  <a:srgbClr val="FFFF00"/>
                </a:solidFill>
              </a:rPr>
              <a:t>(</a:t>
            </a:r>
            <a:r>
              <a:rPr lang="en-US" sz="3600" dirty="0">
                <a:solidFill>
                  <a:schemeClr val="bg1"/>
                </a:solidFill>
              </a:rPr>
              <a:t>1985 Ont. CA</a:t>
            </a:r>
            <a:r>
              <a:rPr lang="en-US" sz="4000" dirty="0">
                <a:solidFill>
                  <a:srgbClr val="FFFF00"/>
                </a:solidFill>
              </a:rPr>
              <a:t>)</a:t>
            </a:r>
          </a:p>
        </p:txBody>
      </p:sp>
      <p:sp>
        <p:nvSpPr>
          <p:cNvPr id="335874" name="Content Placeholder 2">
            <a:extLst>
              <a:ext uri="{FF2B5EF4-FFF2-40B4-BE49-F238E27FC236}">
                <a16:creationId xmlns:a16="http://schemas.microsoft.com/office/drawing/2014/main" id="{6965B506-F8AB-3D91-4347-B355457EED38}"/>
              </a:ext>
            </a:extLst>
          </p:cNvPr>
          <p:cNvSpPr>
            <a:spLocks noGrp="1" noChangeArrowheads="1"/>
          </p:cNvSpPr>
          <p:nvPr>
            <p:ph sz="quarter" idx="10"/>
          </p:nvPr>
        </p:nvSpPr>
        <p:spPr bwMode="auto">
          <a:xfrm>
            <a:off x="457200" y="1347614"/>
            <a:ext cx="8229600" cy="323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200" dirty="0">
                <a:solidFill>
                  <a:schemeClr val="bg1"/>
                </a:solidFill>
              </a:rPr>
              <a:t>People called what they thought was the ORKIN phone number, but then were </a:t>
            </a:r>
            <a:r>
              <a:rPr lang="en-US" altLang="en-US" sz="3200" dirty="0">
                <a:solidFill>
                  <a:srgbClr val="FFFF00"/>
                </a:solidFill>
              </a:rPr>
              <a:t>actually connected with </a:t>
            </a:r>
            <a:r>
              <a:rPr lang="en-US" altLang="en-US" sz="3200" dirty="0" err="1">
                <a:solidFill>
                  <a:srgbClr val="FFFF00"/>
                </a:solidFill>
              </a:rPr>
              <a:t>Pestco</a:t>
            </a:r>
            <a:r>
              <a:rPr lang="en-US" altLang="en-US" sz="3200" dirty="0">
                <a:solidFill>
                  <a:schemeClr val="bg1"/>
                </a:solidFill>
              </a:rPr>
              <a:t>, and led or allowed to believe that ORKIN has taken care of their pest problem.</a:t>
            </a:r>
            <a:r>
              <a:rPr lang="en-CA" altLang="en-US" sz="3200" dirty="0">
                <a:solidFill>
                  <a:schemeClr val="bg1"/>
                </a:solidFill>
              </a:rPr>
              <a:t> </a:t>
            </a:r>
            <a:endParaRPr lang="en-US" altLang="en-US" sz="3200" dirty="0">
              <a:solidFill>
                <a:schemeClr val="bg1"/>
              </a:solidFill>
            </a:endParaRPr>
          </a:p>
        </p:txBody>
      </p:sp>
      <p:pic>
        <p:nvPicPr>
          <p:cNvPr id="335875" name="Picture 3">
            <a:extLst>
              <a:ext uri="{FF2B5EF4-FFF2-40B4-BE49-F238E27FC236}">
                <a16:creationId xmlns:a16="http://schemas.microsoft.com/office/drawing/2014/main" id="{77ED5F68-78C5-D3D3-5B20-DA62B572B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507854"/>
            <a:ext cx="1475830" cy="147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extBox 1">
            <a:extLst>
              <a:ext uri="{FF2B5EF4-FFF2-40B4-BE49-F238E27FC236}">
                <a16:creationId xmlns:a16="http://schemas.microsoft.com/office/drawing/2014/main" id="{AB34F9DD-65FD-16CD-6C99-2360094EC714}"/>
              </a:ext>
            </a:extLst>
          </p:cNvPr>
          <p:cNvSpPr txBox="1">
            <a:spLocks noChangeArrowheads="1"/>
          </p:cNvSpPr>
          <p:nvPr/>
        </p:nvSpPr>
        <p:spPr bwMode="auto">
          <a:xfrm>
            <a:off x="1858963" y="123825"/>
            <a:ext cx="542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Passing off</a:t>
            </a:r>
            <a:r>
              <a:rPr lang="en-US" altLang="en-US" sz="4000" b="1">
                <a:solidFill>
                  <a:srgbClr val="FF0000"/>
                </a:solidFill>
              </a:rPr>
              <a:t>:</a:t>
            </a:r>
            <a:r>
              <a:rPr lang="en-US" altLang="en-US" sz="4000" b="1">
                <a:solidFill>
                  <a:schemeClr val="bg1"/>
                </a:solidFill>
              </a:rPr>
              <a:t> Goodwill</a:t>
            </a:r>
            <a:endParaRPr lang="en-US" altLang="en-US" sz="4000"/>
          </a:p>
        </p:txBody>
      </p:sp>
      <p:sp>
        <p:nvSpPr>
          <p:cNvPr id="4" name="TextBox 3">
            <a:extLst>
              <a:ext uri="{FF2B5EF4-FFF2-40B4-BE49-F238E27FC236}">
                <a16:creationId xmlns:a16="http://schemas.microsoft.com/office/drawing/2014/main" id="{0AE2EE15-D642-2558-96F8-0F66CE006A97}"/>
              </a:ext>
            </a:extLst>
          </p:cNvPr>
          <p:cNvSpPr txBox="1"/>
          <p:nvPr/>
        </p:nvSpPr>
        <p:spPr>
          <a:xfrm>
            <a:off x="142875" y="1131888"/>
            <a:ext cx="8858250" cy="3784600"/>
          </a:xfrm>
          <a:prstGeom prst="rect">
            <a:avLst/>
          </a:prstGeom>
          <a:noFill/>
        </p:spPr>
        <p:txBody>
          <a:bodyPr>
            <a:spAutoFit/>
          </a:bodyPr>
          <a:lstStyle/>
          <a:p>
            <a:pPr>
              <a:defRPr/>
            </a:pPr>
            <a:r>
              <a:rPr lang="en-US" sz="3000" b="1" dirty="0">
                <a:solidFill>
                  <a:srgbClr val="FFFF00"/>
                </a:solidFill>
                <a:latin typeface="Arial" charset="0"/>
              </a:rPr>
              <a:t>Goodwill</a:t>
            </a:r>
          </a:p>
          <a:p>
            <a:pPr marL="342900" indent="-342900">
              <a:buFont typeface="Arial" panose="020B0604020202020204" pitchFamily="34" charset="0"/>
              <a:buChar char="•"/>
              <a:defRPr/>
            </a:pPr>
            <a:r>
              <a:rPr lang="en-US" sz="3000" dirty="0">
                <a:solidFill>
                  <a:schemeClr val="bg1"/>
                </a:solidFill>
                <a:latin typeface="Arial" charset="0"/>
              </a:rPr>
              <a:t>The </a:t>
            </a:r>
            <a:r>
              <a:rPr lang="en-US" sz="3000" dirty="0">
                <a:solidFill>
                  <a:srgbClr val="FFFF00"/>
                </a:solidFill>
                <a:latin typeface="Arial" charset="0"/>
              </a:rPr>
              <a:t>benefit and advantage of the good name, reputation, and connection of a business</a:t>
            </a:r>
          </a:p>
          <a:p>
            <a:pPr marL="342900" indent="-342900">
              <a:buFont typeface="Arial" panose="020B0604020202020204" pitchFamily="34" charset="0"/>
              <a:buChar char="•"/>
              <a:defRPr/>
            </a:pPr>
            <a:r>
              <a:rPr lang="en-US" sz="3000" dirty="0">
                <a:solidFill>
                  <a:schemeClr val="bg1"/>
                </a:solidFill>
                <a:latin typeface="Arial" charset="0"/>
              </a:rPr>
              <a:t>Where the trade-mark or get-up is associated in the mind of the purchasing public with the plaintiff's goods, or with one trade source. </a:t>
            </a:r>
          </a:p>
          <a:p>
            <a:pPr marL="342900" indent="-342900">
              <a:buFont typeface="Arial" panose="020B0604020202020204" pitchFamily="34" charset="0"/>
              <a:buChar char="•"/>
              <a:defRPr/>
            </a:pPr>
            <a:r>
              <a:rPr lang="en-US" sz="3000" dirty="0">
                <a:solidFill>
                  <a:schemeClr val="bg1"/>
                </a:solidFill>
                <a:latin typeface="Arial" charset="0"/>
              </a:rPr>
              <a:t>Get-up: The whole visible external appearance of goods</a:t>
            </a:r>
            <a:endParaRPr lang="en-US" sz="3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0B4761-DC69-49AD-C21D-5EF96ECCBDFA}"/>
              </a:ext>
            </a:extLst>
          </p:cNvPr>
          <p:cNvSpPr txBox="1"/>
          <p:nvPr/>
        </p:nvSpPr>
        <p:spPr>
          <a:xfrm>
            <a:off x="1188541" y="1509921"/>
            <a:ext cx="6766917" cy="2123658"/>
          </a:xfrm>
          <a:prstGeom prst="rect">
            <a:avLst/>
          </a:prstGeom>
          <a:noFill/>
        </p:spPr>
        <p:txBody>
          <a:bodyPr wrap="none" rtlCol="0">
            <a:spAutoFit/>
          </a:bodyPr>
          <a:lstStyle/>
          <a:p>
            <a:pPr algn="ctr"/>
            <a:r>
              <a:rPr lang="en-US" sz="4400" dirty="0">
                <a:solidFill>
                  <a:srgbClr val="FFFF00"/>
                </a:solidFill>
              </a:rPr>
              <a:t>Exam</a:t>
            </a:r>
          </a:p>
          <a:p>
            <a:pPr algn="ctr"/>
            <a:r>
              <a:rPr lang="en-US" sz="4400" dirty="0">
                <a:solidFill>
                  <a:schemeClr val="bg1"/>
                </a:solidFill>
              </a:rPr>
              <a:t>Wednesday April 17</a:t>
            </a:r>
            <a:r>
              <a:rPr lang="en-US" sz="4400" dirty="0">
                <a:solidFill>
                  <a:srgbClr val="FF0000"/>
                </a:solidFill>
              </a:rPr>
              <a:t>,</a:t>
            </a:r>
            <a:r>
              <a:rPr lang="en-US" sz="4400" dirty="0">
                <a:solidFill>
                  <a:schemeClr val="bg1"/>
                </a:solidFill>
              </a:rPr>
              <a:t> 2024</a:t>
            </a:r>
          </a:p>
          <a:p>
            <a:pPr algn="ctr"/>
            <a:r>
              <a:rPr lang="en-US" sz="4400" dirty="0">
                <a:solidFill>
                  <a:schemeClr val="bg1"/>
                </a:solidFill>
              </a:rPr>
              <a:t>Rooms</a:t>
            </a:r>
            <a:r>
              <a:rPr lang="en-US" sz="4400" dirty="0">
                <a:solidFill>
                  <a:srgbClr val="FF0000"/>
                </a:solidFill>
              </a:rPr>
              <a:t>:</a:t>
            </a:r>
            <a:r>
              <a:rPr lang="en-US" sz="4400" dirty="0">
                <a:solidFill>
                  <a:schemeClr val="bg1"/>
                </a:solidFill>
              </a:rPr>
              <a:t> </a:t>
            </a:r>
            <a:r>
              <a:rPr lang="en-US" sz="4400" dirty="0">
                <a:solidFill>
                  <a:srgbClr val="00B0F0"/>
                </a:solidFill>
              </a:rPr>
              <a:t>????</a:t>
            </a:r>
          </a:p>
        </p:txBody>
      </p:sp>
    </p:spTree>
    <p:extLst>
      <p:ext uri="{BB962C8B-B14F-4D97-AF65-F5344CB8AC3E}">
        <p14:creationId xmlns:p14="http://schemas.microsoft.com/office/powerpoint/2010/main" val="36959281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982784-8982-99CA-2AA3-FBB287B60F5E}"/>
              </a:ext>
            </a:extLst>
          </p:cNvPr>
          <p:cNvSpPr>
            <a:spLocks noGrp="1"/>
          </p:cNvSpPr>
          <p:nvPr>
            <p:ph type="title"/>
          </p:nvPr>
        </p:nvSpPr>
        <p:spPr>
          <a:xfrm>
            <a:off x="1485900" y="79375"/>
            <a:ext cx="6172200" cy="650875"/>
          </a:xfrm>
        </p:spPr>
        <p:txBody>
          <a:bodyPr>
            <a:normAutofit fontScale="90000"/>
          </a:bodyPr>
          <a:lstStyle/>
          <a:p>
            <a:pPr>
              <a:defRPr/>
            </a:pPr>
            <a:r>
              <a:rPr lang="en-US" b="1" dirty="0">
                <a:solidFill>
                  <a:srgbClr val="FFFF00"/>
                </a:solidFill>
              </a:rPr>
              <a:t>Passing off</a:t>
            </a:r>
          </a:p>
        </p:txBody>
      </p:sp>
      <p:sp>
        <p:nvSpPr>
          <p:cNvPr id="339970" name="Content Placeholder 1">
            <a:extLst>
              <a:ext uri="{FF2B5EF4-FFF2-40B4-BE49-F238E27FC236}">
                <a16:creationId xmlns:a16="http://schemas.microsoft.com/office/drawing/2014/main" id="{7D5DA6AE-A22E-7B7E-0C80-6A839EB16AFC}"/>
              </a:ext>
            </a:extLst>
          </p:cNvPr>
          <p:cNvSpPr>
            <a:spLocks noGrp="1" noChangeArrowheads="1"/>
          </p:cNvSpPr>
          <p:nvPr>
            <p:ph idx="1"/>
          </p:nvPr>
        </p:nvSpPr>
        <p:spPr bwMode="auto">
          <a:xfrm>
            <a:off x="250825" y="1058863"/>
            <a:ext cx="8497888" cy="4005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solidFill>
                  <a:schemeClr val="bg1"/>
                </a:solidFill>
              </a:rPr>
              <a:t>Note is that </a:t>
            </a:r>
            <a:r>
              <a:rPr lang="en-US" altLang="en-US" sz="2000">
                <a:solidFill>
                  <a:srgbClr val="FFFF00"/>
                </a:solidFill>
              </a:rPr>
              <a:t>passing off </a:t>
            </a:r>
            <a:r>
              <a:rPr lang="en-US" altLang="en-US" sz="2000">
                <a:solidFill>
                  <a:schemeClr val="bg1"/>
                </a:solidFill>
              </a:rPr>
              <a:t>is </a:t>
            </a:r>
            <a:r>
              <a:rPr lang="en-US" altLang="en-US" sz="2000">
                <a:solidFill>
                  <a:srgbClr val="FF0000"/>
                </a:solidFill>
              </a:rPr>
              <a:t>generally </a:t>
            </a:r>
            <a:r>
              <a:rPr lang="en-US" altLang="en-US" sz="2000">
                <a:solidFill>
                  <a:schemeClr val="bg1"/>
                </a:solidFill>
              </a:rPr>
              <a:t>seen as an </a:t>
            </a:r>
            <a:r>
              <a:rPr lang="en-US" altLang="en-US" sz="2000">
                <a:solidFill>
                  <a:srgbClr val="FFFF00"/>
                </a:solidFill>
              </a:rPr>
              <a:t>action available between commercial competitors</a:t>
            </a:r>
            <a:r>
              <a:rPr lang="en-US" altLang="en-US" sz="2000">
                <a:solidFill>
                  <a:schemeClr val="bg1"/>
                </a:solidFill>
              </a:rPr>
              <a:t>. </a:t>
            </a:r>
            <a:endParaRPr lang="en-CA" altLang="en-US" sz="2000">
              <a:solidFill>
                <a:schemeClr val="bg1"/>
              </a:solidFill>
            </a:endParaRPr>
          </a:p>
          <a:p>
            <a:r>
              <a:rPr lang="en-US" altLang="en-US" sz="2000">
                <a:solidFill>
                  <a:schemeClr val="bg1"/>
                </a:solidFill>
              </a:rPr>
              <a:t>The Supreme Court of Canada, however, in</a:t>
            </a:r>
            <a:r>
              <a:rPr lang="en-CA" altLang="en-US" sz="2000">
                <a:solidFill>
                  <a:schemeClr val="bg1"/>
                </a:solidFill>
              </a:rPr>
              <a:t> </a:t>
            </a:r>
            <a:r>
              <a:rPr lang="en-CA" altLang="en-US" sz="2000" i="1">
                <a:solidFill>
                  <a:srgbClr val="00B0F0"/>
                </a:solidFill>
              </a:rPr>
              <a:t>Ciba‑Geigy Canada Ltd. v. Apotex Inc</a:t>
            </a:r>
            <a:r>
              <a:rPr lang="en-CA" altLang="en-US" sz="2000">
                <a:solidFill>
                  <a:srgbClr val="00B0F0"/>
                </a:solidFill>
              </a:rPr>
              <a:t>., </a:t>
            </a:r>
            <a:r>
              <a:rPr lang="en-CA" altLang="en-US" sz="2000">
                <a:solidFill>
                  <a:schemeClr val="bg1"/>
                </a:solidFill>
              </a:rPr>
              <a:t>[1992] 3 S.C.R. 12</a:t>
            </a:r>
            <a:r>
              <a:rPr lang="en-US" altLang="en-US" sz="2000">
                <a:solidFill>
                  <a:schemeClr val="bg1"/>
                </a:solidFill>
              </a:rPr>
              <a:t> </a:t>
            </a:r>
            <a:r>
              <a:rPr lang="en-US" altLang="en-US" sz="2000">
                <a:solidFill>
                  <a:srgbClr val="FFFF00"/>
                </a:solidFill>
              </a:rPr>
              <a:t>emphasized that there is a consumer protection dimension to the tort</a:t>
            </a:r>
            <a:r>
              <a:rPr lang="en-US" altLang="en-US" sz="2000">
                <a:solidFill>
                  <a:schemeClr val="bg1"/>
                </a:solidFill>
              </a:rPr>
              <a:t>. Gonthier J. notes that </a:t>
            </a:r>
            <a:r>
              <a:rPr lang="en-US" altLang="en-US" sz="2000">
                <a:solidFill>
                  <a:srgbClr val="FFFF00"/>
                </a:solidFill>
              </a:rPr>
              <a:t>however one looks at the passing-off action, its purpose is clearly to protect </a:t>
            </a:r>
            <a:r>
              <a:rPr lang="en-US" altLang="en-US" sz="2000" u="sng">
                <a:solidFill>
                  <a:srgbClr val="FF0000"/>
                </a:solidFill>
              </a:rPr>
              <a:t>all persons</a:t>
            </a:r>
            <a:r>
              <a:rPr lang="en-US" altLang="en-US" sz="2000">
                <a:solidFill>
                  <a:srgbClr val="FF0000"/>
                </a:solidFill>
              </a:rPr>
              <a:t> </a:t>
            </a:r>
            <a:r>
              <a:rPr lang="en-US" altLang="en-US" sz="2000">
                <a:solidFill>
                  <a:srgbClr val="FFFF00"/>
                </a:solidFill>
              </a:rPr>
              <a:t>affected by the product</a:t>
            </a:r>
            <a:r>
              <a:rPr lang="en-US" altLang="en-US" sz="2000">
                <a:solidFill>
                  <a:schemeClr val="bg1"/>
                </a:solidFill>
              </a:rPr>
              <a:t>.</a:t>
            </a:r>
            <a:endParaRPr lang="en-CA" altLang="en-US" sz="2000">
              <a:solidFill>
                <a:schemeClr val="bg1"/>
              </a:solidFill>
            </a:endParaRPr>
          </a:p>
          <a:p>
            <a:r>
              <a:rPr lang="en-US" altLang="en-US" sz="2000">
                <a:solidFill>
                  <a:schemeClr val="bg1"/>
                </a:solidFill>
              </a:rPr>
              <a:t>“All persons” being the competitor and the </a:t>
            </a:r>
            <a:r>
              <a:rPr lang="en-US" altLang="en-US" sz="2000">
                <a:solidFill>
                  <a:srgbClr val="FFFF00"/>
                </a:solidFill>
              </a:rPr>
              <a:t>people who buy the product </a:t>
            </a:r>
            <a:endParaRPr lang="en-CA" altLang="en-US" sz="2000">
              <a:solidFill>
                <a:srgbClr val="FFFF00"/>
              </a:solidFill>
            </a:endParaRPr>
          </a:p>
          <a:p>
            <a:r>
              <a:rPr lang="en-US" altLang="en-US" sz="2000">
                <a:solidFill>
                  <a:srgbClr val="FFFF00"/>
                </a:solidFill>
              </a:rPr>
              <a:t>“People” </a:t>
            </a:r>
            <a:r>
              <a:rPr lang="en-US" altLang="en-US" sz="2000">
                <a:solidFill>
                  <a:schemeClr val="bg1"/>
                </a:solidFill>
              </a:rPr>
              <a:t>who buy the product includes the </a:t>
            </a:r>
            <a:r>
              <a:rPr lang="en-US" altLang="en-US" sz="2000">
                <a:solidFill>
                  <a:srgbClr val="FFFF00"/>
                </a:solidFill>
              </a:rPr>
              <a:t>first person </a:t>
            </a:r>
            <a:r>
              <a:rPr lang="en-US" altLang="en-US" sz="2000">
                <a:solidFill>
                  <a:schemeClr val="bg1"/>
                </a:solidFill>
              </a:rPr>
              <a:t>who buys the product [who may be a wholesaler], all other </a:t>
            </a:r>
            <a:r>
              <a:rPr lang="en-US" altLang="en-US" sz="2000">
                <a:solidFill>
                  <a:srgbClr val="FFFF00"/>
                </a:solidFill>
              </a:rPr>
              <a:t>intermediate purchasers</a:t>
            </a:r>
            <a:r>
              <a:rPr lang="en-US" altLang="en-US" sz="2000">
                <a:solidFill>
                  <a:schemeClr val="bg1"/>
                </a:solidFill>
              </a:rPr>
              <a:t>, and the </a:t>
            </a:r>
            <a:r>
              <a:rPr lang="en-US" altLang="en-US" sz="2000">
                <a:solidFill>
                  <a:srgbClr val="FFFF00"/>
                </a:solidFill>
              </a:rPr>
              <a:t>ultimate consumer</a:t>
            </a:r>
            <a:r>
              <a:rPr lang="en-US" altLang="en-US" sz="2000">
                <a:solidFill>
                  <a:schemeClr val="bg1"/>
                </a:solidFill>
              </a:rPr>
              <a:t>. </a:t>
            </a:r>
            <a:endParaRPr lang="en-CA" altLang="en-US" sz="2000">
              <a:solidFill>
                <a:schemeClr val="bg1"/>
              </a:solidFill>
            </a:endParaRPr>
          </a:p>
          <a:p>
            <a:endParaRPr lang="en-US" altLang="en-US"/>
          </a:p>
        </p:txBody>
      </p:sp>
      <p:sp>
        <p:nvSpPr>
          <p:cNvPr id="339971" name="Slide Number Placeholder 3">
            <a:extLst>
              <a:ext uri="{FF2B5EF4-FFF2-40B4-BE49-F238E27FC236}">
                <a16:creationId xmlns:a16="http://schemas.microsoft.com/office/drawing/2014/main" id="{06C40D14-EEA6-0E51-B4D8-1F0662174F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16013E6-EE09-E540-8888-51E5A38F66F9}" type="slidenum">
              <a:rPr lang="en-US" altLang="en-US" smtClean="0"/>
              <a:pPr/>
              <a:t>60</a:t>
            </a:fld>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itle 5">
            <a:extLst>
              <a:ext uri="{FF2B5EF4-FFF2-40B4-BE49-F238E27FC236}">
                <a16:creationId xmlns:a16="http://schemas.microsoft.com/office/drawing/2014/main" id="{E63F780B-99C5-1E56-6B9F-8CCF6F44CBBD}"/>
              </a:ext>
            </a:extLst>
          </p:cNvPr>
          <p:cNvSpPr>
            <a:spLocks noGrp="1" noChangeArrowheads="1"/>
          </p:cNvSpPr>
          <p:nvPr>
            <p:ph type="title"/>
          </p:nvPr>
        </p:nvSpPr>
        <p:spPr bwMode="auto">
          <a:xfrm>
            <a:off x="323850" y="166688"/>
            <a:ext cx="8496300" cy="657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FF00"/>
                </a:solidFill>
              </a:rPr>
              <a:t>Passing off</a:t>
            </a:r>
            <a:r>
              <a:rPr lang="en-US" altLang="en-US" sz="3200">
                <a:solidFill>
                  <a:srgbClr val="FF0000"/>
                </a:solidFill>
              </a:rPr>
              <a:t>: </a:t>
            </a:r>
            <a:r>
              <a:rPr lang="en-US" altLang="en-US" sz="3200">
                <a:solidFill>
                  <a:schemeClr val="bg1"/>
                </a:solidFill>
              </a:rPr>
              <a:t>Where does goodwill come from</a:t>
            </a:r>
            <a:r>
              <a:rPr lang="en-US" altLang="en-US" sz="3200">
                <a:solidFill>
                  <a:srgbClr val="FF0000"/>
                </a:solidFill>
              </a:rPr>
              <a:t>?</a:t>
            </a:r>
          </a:p>
        </p:txBody>
      </p:sp>
      <p:sp>
        <p:nvSpPr>
          <p:cNvPr id="347138" name="Content Placeholder 1">
            <a:extLst>
              <a:ext uri="{FF2B5EF4-FFF2-40B4-BE49-F238E27FC236}">
                <a16:creationId xmlns:a16="http://schemas.microsoft.com/office/drawing/2014/main" id="{38A82148-6570-AB63-3DD8-840B1485A282}"/>
              </a:ext>
            </a:extLst>
          </p:cNvPr>
          <p:cNvSpPr>
            <a:spLocks noGrp="1" noChangeArrowheads="1"/>
          </p:cNvSpPr>
          <p:nvPr>
            <p:ph idx="1"/>
          </p:nvPr>
        </p:nvSpPr>
        <p:spPr bwMode="auto">
          <a:xfrm>
            <a:off x="179388" y="1131888"/>
            <a:ext cx="8496300" cy="3868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en-US" altLang="en-US" sz="1800">
                <a:solidFill>
                  <a:srgbClr val="FFFF00"/>
                </a:solidFill>
              </a:rPr>
              <a:t>Goodwill</a:t>
            </a:r>
            <a:r>
              <a:rPr lang="en-US" altLang="en-US" sz="1800">
                <a:solidFill>
                  <a:schemeClr val="bg1"/>
                </a:solidFill>
              </a:rPr>
              <a:t> has said to come from the fact that the </a:t>
            </a:r>
            <a:r>
              <a:rPr lang="en-US" altLang="en-US" sz="1800">
                <a:solidFill>
                  <a:srgbClr val="FFFF00"/>
                </a:solidFill>
              </a:rPr>
              <a:t>trade-mark or get-up is associated in the mind of the purchasing public with the plaintiff’s goods, or with one trade source</a:t>
            </a:r>
            <a:r>
              <a:rPr lang="en-US" altLang="en-US" sz="1800">
                <a:solidFill>
                  <a:schemeClr val="bg1"/>
                </a:solidFill>
              </a:rPr>
              <a:t>, whether or not the public can identify that source.</a:t>
            </a:r>
            <a:endParaRPr lang="en-CA" altLang="en-US" sz="1800">
              <a:solidFill>
                <a:schemeClr val="bg1"/>
              </a:solidFill>
            </a:endParaRPr>
          </a:p>
          <a:p>
            <a:pPr>
              <a:lnSpc>
                <a:spcPct val="120000"/>
              </a:lnSpc>
            </a:pPr>
            <a:r>
              <a:rPr lang="en-US" altLang="en-US" sz="1800">
                <a:solidFill>
                  <a:schemeClr val="bg1"/>
                </a:solidFill>
              </a:rPr>
              <a:t>A </a:t>
            </a:r>
            <a:r>
              <a:rPr lang="en-US" altLang="en-US" sz="1800">
                <a:solidFill>
                  <a:srgbClr val="FF0000"/>
                </a:solidFill>
              </a:rPr>
              <a:t>GET-UP </a:t>
            </a:r>
            <a:r>
              <a:rPr lang="en-US" altLang="en-US" sz="1800">
                <a:solidFill>
                  <a:schemeClr val="bg1"/>
                </a:solidFill>
              </a:rPr>
              <a:t>can be defined as: </a:t>
            </a:r>
            <a:r>
              <a:rPr lang="en-US" altLang="en-US" sz="1800" i="1">
                <a:solidFill>
                  <a:srgbClr val="FFFF00"/>
                </a:solidFill>
              </a:rPr>
              <a:t>The whole visible external appearance of goods/ specifically … in the form in which they are likely to be seen by the public before purchase.</a:t>
            </a:r>
            <a:endParaRPr lang="en-CA" altLang="en-US" sz="1800" i="1">
              <a:solidFill>
                <a:srgbClr val="FFFF00"/>
              </a:solidFill>
            </a:endParaRPr>
          </a:p>
          <a:p>
            <a:pPr>
              <a:lnSpc>
                <a:spcPct val="120000"/>
              </a:lnSpc>
            </a:pPr>
            <a:r>
              <a:rPr lang="en-US" altLang="en-US" sz="1800">
                <a:solidFill>
                  <a:schemeClr val="bg1"/>
                </a:solidFill>
              </a:rPr>
              <a:t>If the goods are </a:t>
            </a:r>
            <a:r>
              <a:rPr lang="en-US" altLang="en-US" sz="1800">
                <a:solidFill>
                  <a:srgbClr val="FFFF00"/>
                </a:solidFill>
              </a:rPr>
              <a:t>sold in packages</a:t>
            </a:r>
            <a:r>
              <a:rPr lang="en-US" altLang="en-US" sz="1800">
                <a:solidFill>
                  <a:schemeClr val="bg1"/>
                </a:solidFill>
              </a:rPr>
              <a:t>, then the get-up is the way the package looks – the appearance of the package taken as a whole.</a:t>
            </a:r>
            <a:endParaRPr lang="en-CA" altLang="en-US" sz="1800">
              <a:solidFill>
                <a:schemeClr val="bg1"/>
              </a:solidFill>
            </a:endParaRPr>
          </a:p>
          <a:p>
            <a:pPr>
              <a:lnSpc>
                <a:spcPct val="120000"/>
              </a:lnSpc>
            </a:pPr>
            <a:r>
              <a:rPr lang="en-US" altLang="en-US" sz="1800">
                <a:solidFill>
                  <a:schemeClr val="bg1"/>
                </a:solidFill>
              </a:rPr>
              <a:t>If the goods are </a:t>
            </a:r>
            <a:r>
              <a:rPr lang="en-US" altLang="en-US" sz="1800">
                <a:solidFill>
                  <a:srgbClr val="FFFF00"/>
                </a:solidFill>
              </a:rPr>
              <a:t>not sold in packaging </a:t>
            </a:r>
            <a:r>
              <a:rPr lang="en-US" altLang="en-US" sz="1800">
                <a:solidFill>
                  <a:schemeClr val="bg1"/>
                </a:solidFill>
              </a:rPr>
              <a:t>– the get-up is the way the good looks - the visible external appearance of the goods themselves.</a:t>
            </a:r>
            <a:r>
              <a:rPr lang="en-US" altLang="en-US" sz="1800"/>
              <a:t> </a:t>
            </a:r>
            <a:endParaRPr lang="en-CA" altLang="en-US" sz="1800"/>
          </a:p>
          <a:p>
            <a:endParaRPr lang="en-US" altLang="en-US"/>
          </a:p>
        </p:txBody>
      </p:sp>
      <p:sp>
        <p:nvSpPr>
          <p:cNvPr id="347139" name="Slide Number Placeholder 3">
            <a:extLst>
              <a:ext uri="{FF2B5EF4-FFF2-40B4-BE49-F238E27FC236}">
                <a16:creationId xmlns:a16="http://schemas.microsoft.com/office/drawing/2014/main" id="{13810A40-661C-5491-F824-0A4FFF9E3B8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13691C7-4DD5-AD49-BD0D-607E32B0B0ED}" type="slidenum">
              <a:rPr lang="en-US" altLang="en-US" smtClean="0"/>
              <a:pPr/>
              <a:t>61</a:t>
            </a:fld>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itle 5">
            <a:extLst>
              <a:ext uri="{FF2B5EF4-FFF2-40B4-BE49-F238E27FC236}">
                <a16:creationId xmlns:a16="http://schemas.microsoft.com/office/drawing/2014/main" id="{F2988F58-A58F-C738-F6F9-1B3398B767E1}"/>
              </a:ext>
            </a:extLst>
          </p:cNvPr>
          <p:cNvSpPr>
            <a:spLocks noGrp="1" noChangeArrowheads="1"/>
          </p:cNvSpPr>
          <p:nvPr>
            <p:ph type="title"/>
          </p:nvPr>
        </p:nvSpPr>
        <p:spPr bwMode="auto">
          <a:xfrm>
            <a:off x="215900" y="115888"/>
            <a:ext cx="8712200" cy="657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FF00"/>
                </a:solidFill>
              </a:rPr>
              <a:t>Passing off</a:t>
            </a:r>
            <a:r>
              <a:rPr lang="en-US" altLang="en-US" sz="3200">
                <a:solidFill>
                  <a:srgbClr val="FF0000"/>
                </a:solidFill>
              </a:rPr>
              <a:t>: </a:t>
            </a:r>
            <a:r>
              <a:rPr lang="en-US" altLang="en-US" sz="3200">
                <a:solidFill>
                  <a:schemeClr val="bg1"/>
                </a:solidFill>
              </a:rPr>
              <a:t>Where does goodwill come from</a:t>
            </a:r>
            <a:r>
              <a:rPr lang="en-US" altLang="en-US" sz="3200">
                <a:solidFill>
                  <a:srgbClr val="FF0000"/>
                </a:solidFill>
              </a:rPr>
              <a:t>?</a:t>
            </a:r>
          </a:p>
        </p:txBody>
      </p:sp>
      <p:sp>
        <p:nvSpPr>
          <p:cNvPr id="2" name="Content Placeholder 1">
            <a:extLst>
              <a:ext uri="{FF2B5EF4-FFF2-40B4-BE49-F238E27FC236}">
                <a16:creationId xmlns:a16="http://schemas.microsoft.com/office/drawing/2014/main" id="{997C28F3-8061-3054-6B80-2FB086E0636A}"/>
              </a:ext>
            </a:extLst>
          </p:cNvPr>
          <p:cNvSpPr>
            <a:spLocks noGrp="1"/>
          </p:cNvSpPr>
          <p:nvPr>
            <p:ph idx="1"/>
          </p:nvPr>
        </p:nvSpPr>
        <p:spPr>
          <a:xfrm>
            <a:off x="358775" y="1084263"/>
            <a:ext cx="8426450" cy="3941762"/>
          </a:xfrm>
        </p:spPr>
        <p:txBody>
          <a:bodyPr>
            <a:normAutofit fontScale="85000" lnSpcReduction="20000"/>
          </a:bodyPr>
          <a:lstStyle/>
          <a:p>
            <a:pPr marL="0" indent="0">
              <a:lnSpc>
                <a:spcPct val="120000"/>
              </a:lnSpc>
              <a:buFont typeface="Arial" panose="020B0604020202020204" pitchFamily="34" charset="0"/>
              <a:buNone/>
              <a:defRPr/>
            </a:pPr>
            <a:r>
              <a:rPr lang="en-US" sz="3300" b="1" dirty="0">
                <a:solidFill>
                  <a:schemeClr val="bg1"/>
                </a:solidFill>
              </a:rPr>
              <a:t>How would you go about establishing the existence of goodwill</a:t>
            </a:r>
            <a:r>
              <a:rPr lang="en-US" sz="3300" b="1" dirty="0">
                <a:solidFill>
                  <a:srgbClr val="FF0000"/>
                </a:solidFill>
              </a:rPr>
              <a:t>?</a:t>
            </a:r>
            <a:r>
              <a:rPr lang="en-US" sz="3300" b="1" dirty="0">
                <a:solidFill>
                  <a:schemeClr val="bg1"/>
                </a:solidFill>
              </a:rPr>
              <a:t> What sorts of information would you want to have</a:t>
            </a:r>
            <a:r>
              <a:rPr lang="en-US" sz="3300" b="1" dirty="0">
                <a:solidFill>
                  <a:srgbClr val="FF0000"/>
                </a:solidFill>
              </a:rPr>
              <a:t>?</a:t>
            </a:r>
            <a:endParaRPr lang="en-CA" sz="3300" dirty="0">
              <a:solidFill>
                <a:srgbClr val="FF0000"/>
              </a:solidFill>
            </a:endParaRPr>
          </a:p>
          <a:p>
            <a:pPr>
              <a:lnSpc>
                <a:spcPct val="120000"/>
              </a:lnSpc>
              <a:buFont typeface="+mj-lt"/>
              <a:buAutoNum type="arabicPeriod"/>
              <a:defRPr/>
            </a:pPr>
            <a:r>
              <a:rPr lang="en-US" sz="3300" dirty="0">
                <a:solidFill>
                  <a:schemeClr val="bg1"/>
                </a:solidFill>
              </a:rPr>
              <a:t>Evidence of </a:t>
            </a:r>
            <a:r>
              <a:rPr lang="en-US" sz="3300" dirty="0">
                <a:solidFill>
                  <a:srgbClr val="FFFF00"/>
                </a:solidFill>
              </a:rPr>
              <a:t>length of time in business</a:t>
            </a:r>
            <a:endParaRPr lang="en-CA" sz="3300" dirty="0">
              <a:solidFill>
                <a:srgbClr val="FFFF00"/>
              </a:solidFill>
            </a:endParaRPr>
          </a:p>
          <a:p>
            <a:pPr>
              <a:lnSpc>
                <a:spcPct val="120000"/>
              </a:lnSpc>
              <a:buFont typeface="+mj-lt"/>
              <a:buAutoNum type="arabicPeriod"/>
              <a:defRPr/>
            </a:pPr>
            <a:r>
              <a:rPr lang="en-US" sz="3300" dirty="0">
                <a:solidFill>
                  <a:srgbClr val="FFFF00"/>
                </a:solidFill>
              </a:rPr>
              <a:t>Strength of market </a:t>
            </a:r>
            <a:r>
              <a:rPr lang="en-US" sz="3300" dirty="0">
                <a:solidFill>
                  <a:schemeClr val="bg1"/>
                </a:solidFill>
              </a:rPr>
              <a:t>for product/service</a:t>
            </a:r>
            <a:endParaRPr lang="en-CA" sz="3300" dirty="0">
              <a:solidFill>
                <a:schemeClr val="bg1"/>
              </a:solidFill>
            </a:endParaRPr>
          </a:p>
          <a:p>
            <a:pPr>
              <a:lnSpc>
                <a:spcPct val="120000"/>
              </a:lnSpc>
              <a:buFont typeface="+mj-lt"/>
              <a:buAutoNum type="arabicPeriod"/>
              <a:defRPr/>
            </a:pPr>
            <a:r>
              <a:rPr lang="en-US" sz="3300" dirty="0">
                <a:solidFill>
                  <a:srgbClr val="FFFF00"/>
                </a:solidFill>
              </a:rPr>
              <a:t>Strength of association </a:t>
            </a:r>
            <a:r>
              <a:rPr lang="en-US" sz="3300" dirty="0">
                <a:solidFill>
                  <a:schemeClr val="bg1"/>
                </a:solidFill>
              </a:rPr>
              <a:t>between name/mark/product and company as source.</a:t>
            </a:r>
            <a:endParaRPr lang="en-CA" sz="3300" dirty="0">
              <a:solidFill>
                <a:schemeClr val="bg1"/>
              </a:solidFill>
            </a:endParaRPr>
          </a:p>
          <a:p>
            <a:pPr>
              <a:defRPr/>
            </a:pPr>
            <a:r>
              <a:rPr lang="en-US" dirty="0"/>
              <a:t> </a:t>
            </a:r>
            <a:endParaRPr lang="en-CA" dirty="0"/>
          </a:p>
          <a:p>
            <a:pPr>
              <a:defRPr/>
            </a:pPr>
            <a:endParaRPr lang="en-US" dirty="0"/>
          </a:p>
        </p:txBody>
      </p:sp>
      <p:sp>
        <p:nvSpPr>
          <p:cNvPr id="349187" name="Slide Number Placeholder 3">
            <a:extLst>
              <a:ext uri="{FF2B5EF4-FFF2-40B4-BE49-F238E27FC236}">
                <a16:creationId xmlns:a16="http://schemas.microsoft.com/office/drawing/2014/main" id="{D245A275-C60D-F455-08A6-AD1BB0BF221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1">
            <a:extLst>
              <a:ext uri="{FF2B5EF4-FFF2-40B4-BE49-F238E27FC236}">
                <a16:creationId xmlns:a16="http://schemas.microsoft.com/office/drawing/2014/main" id="{72667A05-9679-3219-D6C8-A6035D1C7DF6}"/>
              </a:ext>
            </a:extLst>
          </p:cNvPr>
          <p:cNvSpPr>
            <a:spLocks noGrp="1" noChangeArrowheads="1"/>
          </p:cNvSpPr>
          <p:nvPr>
            <p:ph type="title"/>
          </p:nvPr>
        </p:nvSpPr>
        <p:spPr bwMode="auto">
          <a:xfrm>
            <a:off x="1485900" y="171450"/>
            <a:ext cx="6172200" cy="84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The existence of goodwill </a:t>
            </a:r>
            <a:r>
              <a:rPr lang="en-US" altLang="en-US" sz="3600" b="1">
                <a:solidFill>
                  <a:srgbClr val="FF0000"/>
                </a:solidFill>
              </a:rPr>
              <a:t>1</a:t>
            </a:r>
          </a:p>
        </p:txBody>
      </p:sp>
      <p:sp>
        <p:nvSpPr>
          <p:cNvPr id="3" name="Content Placeholder 2">
            <a:extLst>
              <a:ext uri="{FF2B5EF4-FFF2-40B4-BE49-F238E27FC236}">
                <a16:creationId xmlns:a16="http://schemas.microsoft.com/office/drawing/2014/main" id="{135FA6D0-BE37-70D0-6E1D-E487BEEF69E4}"/>
              </a:ext>
            </a:extLst>
          </p:cNvPr>
          <p:cNvSpPr>
            <a:spLocks noGrp="1"/>
          </p:cNvSpPr>
          <p:nvPr>
            <p:ph sz="quarter" idx="10"/>
          </p:nvPr>
        </p:nvSpPr>
        <p:spPr>
          <a:xfrm>
            <a:off x="250825" y="1020763"/>
            <a:ext cx="8642350" cy="4056062"/>
          </a:xfrm>
        </p:spPr>
        <p:txBody>
          <a:bodyPr/>
          <a:lstStyle/>
          <a:p>
            <a:pPr>
              <a:lnSpc>
                <a:spcPct val="110000"/>
              </a:lnSpc>
              <a:defRPr/>
            </a:pPr>
            <a:r>
              <a:rPr lang="en-US" sz="2175" dirty="0">
                <a:solidFill>
                  <a:schemeClr val="bg1"/>
                </a:solidFill>
              </a:rPr>
              <a:t>The </a:t>
            </a:r>
            <a:r>
              <a:rPr lang="en-US" sz="2175" dirty="0">
                <a:solidFill>
                  <a:srgbClr val="FFFF00"/>
                </a:solidFill>
              </a:rPr>
              <a:t>existence of goodwill</a:t>
            </a:r>
            <a:r>
              <a:rPr lang="en-US" sz="2175" dirty="0">
                <a:solidFill>
                  <a:schemeClr val="bg1"/>
                </a:solidFill>
              </a:rPr>
              <a:t>, though sometimes easy to establish, </a:t>
            </a:r>
            <a:r>
              <a:rPr lang="en-US" sz="2175" dirty="0">
                <a:solidFill>
                  <a:srgbClr val="FF0000"/>
                </a:solidFill>
              </a:rPr>
              <a:t>is a crucial element </a:t>
            </a:r>
            <a:r>
              <a:rPr lang="en-US" sz="2175" dirty="0">
                <a:solidFill>
                  <a:schemeClr val="bg1"/>
                </a:solidFill>
              </a:rPr>
              <a:t>of the tort of passing off. </a:t>
            </a:r>
            <a:endParaRPr lang="en-CA" sz="2175" dirty="0">
              <a:solidFill>
                <a:schemeClr val="bg1"/>
              </a:solidFill>
            </a:endParaRPr>
          </a:p>
          <a:p>
            <a:pPr>
              <a:lnSpc>
                <a:spcPct val="110000"/>
              </a:lnSpc>
              <a:defRPr/>
            </a:pPr>
            <a:r>
              <a:rPr lang="en-US" sz="2175" dirty="0">
                <a:solidFill>
                  <a:srgbClr val="FFFF00"/>
                </a:solidFill>
              </a:rPr>
              <a:t>Protection against passing off ONLY </a:t>
            </a:r>
            <a:r>
              <a:rPr lang="en-US" sz="2175" dirty="0">
                <a:solidFill>
                  <a:schemeClr val="bg1"/>
                </a:solidFill>
              </a:rPr>
              <a:t>where goodwill or reputation has been established. </a:t>
            </a:r>
            <a:endParaRPr lang="en-CA" sz="2175" dirty="0">
              <a:solidFill>
                <a:schemeClr val="bg1"/>
              </a:solidFill>
            </a:endParaRPr>
          </a:p>
          <a:p>
            <a:pPr>
              <a:lnSpc>
                <a:spcPct val="110000"/>
              </a:lnSpc>
              <a:defRPr/>
            </a:pPr>
            <a:r>
              <a:rPr lang="en-US" sz="2175" dirty="0">
                <a:solidFill>
                  <a:schemeClr val="bg1"/>
                </a:solidFill>
              </a:rPr>
              <a:t>A co. whose goods or services are </a:t>
            </a:r>
            <a:r>
              <a:rPr lang="en-US" sz="2175" dirty="0">
                <a:solidFill>
                  <a:srgbClr val="FFFF00"/>
                </a:solidFill>
              </a:rPr>
              <a:t>well known in NS, but not in BC, will not be protected at Common Law </a:t>
            </a:r>
            <a:r>
              <a:rPr lang="en-US" sz="2175" dirty="0">
                <a:solidFill>
                  <a:schemeClr val="bg1"/>
                </a:solidFill>
              </a:rPr>
              <a:t>from another company offering similarly named or branded products or services </a:t>
            </a:r>
            <a:r>
              <a:rPr lang="en-US" sz="2175" dirty="0">
                <a:solidFill>
                  <a:srgbClr val="FFFF00"/>
                </a:solidFill>
              </a:rPr>
              <a:t>in BC</a:t>
            </a:r>
            <a:r>
              <a:rPr lang="en-US" sz="2175" dirty="0">
                <a:solidFill>
                  <a:schemeClr val="bg1"/>
                </a:solidFill>
              </a:rPr>
              <a:t>. This is </a:t>
            </a:r>
            <a:r>
              <a:rPr lang="en-US" sz="2175" dirty="0">
                <a:solidFill>
                  <a:srgbClr val="FFFF00"/>
                </a:solidFill>
              </a:rPr>
              <a:t>because</a:t>
            </a:r>
            <a:r>
              <a:rPr lang="en-US" sz="2175" dirty="0">
                <a:solidFill>
                  <a:schemeClr val="bg1"/>
                </a:solidFill>
              </a:rPr>
              <a:t> confusion or </a:t>
            </a:r>
            <a:r>
              <a:rPr lang="en-US" sz="2175" dirty="0">
                <a:solidFill>
                  <a:srgbClr val="FF0000"/>
                </a:solidFill>
              </a:rPr>
              <a:t>misrepresentation is the essence of the tort of passing off</a:t>
            </a:r>
            <a:r>
              <a:rPr lang="en-US" sz="2175" dirty="0">
                <a:solidFill>
                  <a:schemeClr val="bg1"/>
                </a:solidFill>
              </a:rPr>
              <a:t>.</a:t>
            </a:r>
            <a:endParaRPr lang="en-CA" sz="2175" dirty="0">
              <a:solidFill>
                <a:schemeClr val="bg1"/>
              </a:solidFill>
            </a:endParaRPr>
          </a:p>
          <a:p>
            <a:pPr marL="0" indent="0">
              <a:buFont typeface="Arial" panose="020B0604020202020204" pitchFamily="34" charset="0"/>
              <a:buNone/>
              <a:defRPr/>
            </a:pPr>
            <a:r>
              <a:rPr lang="en-US" sz="2175" dirty="0">
                <a:solidFill>
                  <a:schemeClr val="bg1"/>
                </a:solidFill>
              </a:rPr>
              <a:t> </a:t>
            </a:r>
            <a:endParaRPr lang="en-CA" sz="2175" dirty="0">
              <a:solidFill>
                <a:schemeClr val="bg1"/>
              </a:solidFill>
            </a:endParaRPr>
          </a:p>
          <a:p>
            <a:pPr marL="0" indent="0">
              <a:buFont typeface="Arial" panose="020B0604020202020204" pitchFamily="34" charset="0"/>
              <a:buNone/>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itle 1">
            <a:extLst>
              <a:ext uri="{FF2B5EF4-FFF2-40B4-BE49-F238E27FC236}">
                <a16:creationId xmlns:a16="http://schemas.microsoft.com/office/drawing/2014/main" id="{FBABCEB3-FCB3-01A5-8146-7072CE5548DA}"/>
              </a:ext>
            </a:extLst>
          </p:cNvPr>
          <p:cNvSpPr>
            <a:spLocks noGrp="1" noChangeArrowheads="1"/>
          </p:cNvSpPr>
          <p:nvPr>
            <p:ph type="title"/>
          </p:nvPr>
        </p:nvSpPr>
        <p:spPr bwMode="auto">
          <a:xfrm>
            <a:off x="833438" y="77788"/>
            <a:ext cx="7477125" cy="704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The existence of goodwill</a:t>
            </a:r>
            <a:r>
              <a:rPr lang="en-US" altLang="en-US" sz="4000" b="1">
                <a:solidFill>
                  <a:srgbClr val="FF0000"/>
                </a:solidFill>
              </a:rPr>
              <a:t> </a:t>
            </a:r>
            <a:r>
              <a:rPr lang="en-US" altLang="en-US" sz="4000">
                <a:solidFill>
                  <a:srgbClr val="FF0000"/>
                </a:solidFill>
              </a:rPr>
              <a:t>2</a:t>
            </a:r>
          </a:p>
        </p:txBody>
      </p:sp>
      <p:sp>
        <p:nvSpPr>
          <p:cNvPr id="3" name="Content Placeholder 2">
            <a:extLst>
              <a:ext uri="{FF2B5EF4-FFF2-40B4-BE49-F238E27FC236}">
                <a16:creationId xmlns:a16="http://schemas.microsoft.com/office/drawing/2014/main" id="{51298A90-6B57-FF6D-696F-70F87D376AAA}"/>
              </a:ext>
            </a:extLst>
          </p:cNvPr>
          <p:cNvSpPr>
            <a:spLocks noGrp="1"/>
          </p:cNvSpPr>
          <p:nvPr>
            <p:ph sz="quarter" idx="10"/>
          </p:nvPr>
        </p:nvSpPr>
        <p:spPr>
          <a:xfrm>
            <a:off x="107950" y="1058863"/>
            <a:ext cx="8928100" cy="4006850"/>
          </a:xfrm>
        </p:spPr>
        <p:txBody>
          <a:bodyPr>
            <a:normAutofit fontScale="92500" lnSpcReduction="10000"/>
          </a:bodyPr>
          <a:lstStyle/>
          <a:p>
            <a:pPr>
              <a:lnSpc>
                <a:spcPct val="120000"/>
              </a:lnSpc>
              <a:defRPr/>
            </a:pPr>
            <a:r>
              <a:rPr lang="en-US" sz="2325" dirty="0">
                <a:solidFill>
                  <a:schemeClr val="bg1"/>
                </a:solidFill>
              </a:rPr>
              <a:t>In other words where the </a:t>
            </a:r>
            <a:r>
              <a:rPr lang="en-US" sz="2325" dirty="0">
                <a:solidFill>
                  <a:srgbClr val="FFFF00"/>
                </a:solidFill>
              </a:rPr>
              <a:t>Plaintiff’s product or service is unknown in a certain region</a:t>
            </a:r>
            <a:r>
              <a:rPr lang="en-US" sz="2325" dirty="0">
                <a:solidFill>
                  <a:schemeClr val="bg1"/>
                </a:solidFill>
              </a:rPr>
              <a:t>, it will be </a:t>
            </a:r>
            <a:r>
              <a:rPr lang="en-US" sz="2325" dirty="0">
                <a:solidFill>
                  <a:srgbClr val="FFFF00"/>
                </a:solidFill>
              </a:rPr>
              <a:t>hard for the Plaintiff to argue that customers were misled </a:t>
            </a:r>
            <a:r>
              <a:rPr lang="en-US" sz="2325" dirty="0">
                <a:solidFill>
                  <a:schemeClr val="bg1"/>
                </a:solidFill>
              </a:rPr>
              <a:t>into thinking they were purchasing the P’s products when they were purchasing those of the defendant.</a:t>
            </a:r>
            <a:endParaRPr lang="en-CA" sz="2325" dirty="0">
              <a:solidFill>
                <a:schemeClr val="bg1"/>
              </a:solidFill>
            </a:endParaRPr>
          </a:p>
          <a:p>
            <a:pPr>
              <a:lnSpc>
                <a:spcPct val="120000"/>
              </a:lnSpc>
              <a:defRPr/>
            </a:pPr>
            <a:r>
              <a:rPr lang="en-US" sz="2325" dirty="0">
                <a:solidFill>
                  <a:srgbClr val="FFFF00"/>
                </a:solidFill>
              </a:rPr>
              <a:t>Goodwill </a:t>
            </a:r>
            <a:r>
              <a:rPr lang="en-US" sz="2325" dirty="0">
                <a:solidFill>
                  <a:schemeClr val="bg1"/>
                </a:solidFill>
              </a:rPr>
              <a:t>is oddly “</a:t>
            </a:r>
            <a:r>
              <a:rPr lang="en-US" sz="2325" dirty="0">
                <a:solidFill>
                  <a:srgbClr val="FFFF00"/>
                </a:solidFill>
              </a:rPr>
              <a:t>regiona</a:t>
            </a:r>
            <a:r>
              <a:rPr lang="en-US" sz="2325" dirty="0">
                <a:solidFill>
                  <a:schemeClr val="bg1"/>
                </a:solidFill>
              </a:rPr>
              <a:t>l”, though one can string together regions to become national or even international. </a:t>
            </a:r>
          </a:p>
          <a:p>
            <a:pPr>
              <a:lnSpc>
                <a:spcPct val="120000"/>
              </a:lnSpc>
              <a:defRPr/>
            </a:pPr>
            <a:r>
              <a:rPr lang="en-US" sz="2325" dirty="0">
                <a:solidFill>
                  <a:schemeClr val="bg1"/>
                </a:solidFill>
              </a:rPr>
              <a:t>Protection against </a:t>
            </a:r>
            <a:r>
              <a:rPr lang="en-US" sz="2325" dirty="0">
                <a:solidFill>
                  <a:srgbClr val="FFFF00"/>
                </a:solidFill>
              </a:rPr>
              <a:t>passing off is available</a:t>
            </a:r>
            <a:r>
              <a:rPr lang="en-US" sz="2325" dirty="0">
                <a:solidFill>
                  <a:schemeClr val="bg1"/>
                </a:solidFill>
              </a:rPr>
              <a:t> only where there is goodwill or reputation</a:t>
            </a:r>
            <a:r>
              <a:rPr lang="en-US" sz="2325" dirty="0">
                <a:solidFill>
                  <a:srgbClr val="FFFF00"/>
                </a:solidFill>
              </a:rPr>
              <a:t> – IE </a:t>
            </a:r>
            <a:r>
              <a:rPr lang="en-US" sz="2325" dirty="0">
                <a:solidFill>
                  <a:srgbClr val="FF0000"/>
                </a:solidFill>
              </a:rPr>
              <a:t>only where the alleged offence occurs within a territory where there is goodwill.</a:t>
            </a:r>
            <a:endParaRPr lang="en-CA" sz="2325" dirty="0">
              <a:solidFill>
                <a:srgbClr val="FF0000"/>
              </a:solidFill>
            </a:endParaRPr>
          </a:p>
          <a:p>
            <a:pPr marL="0" indent="0">
              <a:buFont typeface="Arial" panose="020B0604020202020204" pitchFamily="34" charset="0"/>
              <a:buNone/>
              <a:defRPr/>
            </a:pPr>
            <a:r>
              <a:rPr lang="en-US" sz="2175" dirty="0">
                <a:solidFill>
                  <a:srgbClr val="FF0000"/>
                </a:solidFill>
              </a:rPr>
              <a:t> </a:t>
            </a:r>
            <a:endParaRPr lang="en-CA" sz="2175" dirty="0">
              <a:solidFill>
                <a:srgbClr val="FF0000"/>
              </a:solidFill>
            </a:endParaRPr>
          </a:p>
          <a:p>
            <a:pPr marL="0" indent="0">
              <a:buFont typeface="Arial" panose="020B0604020202020204" pitchFamily="34" charset="0"/>
              <a:buNone/>
              <a:defRPr/>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itle 5">
            <a:extLst>
              <a:ext uri="{FF2B5EF4-FFF2-40B4-BE49-F238E27FC236}">
                <a16:creationId xmlns:a16="http://schemas.microsoft.com/office/drawing/2014/main" id="{E2BF267E-95EB-12B8-06B4-203DD2897B81}"/>
              </a:ext>
            </a:extLst>
          </p:cNvPr>
          <p:cNvSpPr>
            <a:spLocks noGrp="1" noChangeArrowheads="1"/>
          </p:cNvSpPr>
          <p:nvPr>
            <p:ph type="title"/>
          </p:nvPr>
        </p:nvSpPr>
        <p:spPr bwMode="auto">
          <a:xfrm>
            <a:off x="179388" y="80963"/>
            <a:ext cx="8640762"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rgbClr val="FF0000"/>
                </a:solidFill>
              </a:rPr>
              <a:t>:</a:t>
            </a:r>
            <a:r>
              <a:rPr lang="en-US" altLang="en-US" b="1">
                <a:solidFill>
                  <a:srgbClr val="FFFF00"/>
                </a:solidFill>
              </a:rPr>
              <a:t> </a:t>
            </a:r>
            <a:r>
              <a:rPr lang="en-US" altLang="en-US" b="1">
                <a:solidFill>
                  <a:schemeClr val="bg1"/>
                </a:solidFill>
              </a:rPr>
              <a:t>Shared Goodwill</a:t>
            </a:r>
            <a:endParaRPr lang="en-US" altLang="en-US" b="1"/>
          </a:p>
        </p:txBody>
      </p:sp>
      <p:sp>
        <p:nvSpPr>
          <p:cNvPr id="2" name="Content Placeholder 1">
            <a:extLst>
              <a:ext uri="{FF2B5EF4-FFF2-40B4-BE49-F238E27FC236}">
                <a16:creationId xmlns:a16="http://schemas.microsoft.com/office/drawing/2014/main" id="{8225CAE2-1155-63DA-BE5A-AA45731DEFCE}"/>
              </a:ext>
            </a:extLst>
          </p:cNvPr>
          <p:cNvSpPr>
            <a:spLocks noGrp="1"/>
          </p:cNvSpPr>
          <p:nvPr>
            <p:ph idx="1"/>
          </p:nvPr>
        </p:nvSpPr>
        <p:spPr>
          <a:xfrm>
            <a:off x="71438" y="987425"/>
            <a:ext cx="9001125" cy="4076700"/>
          </a:xfrm>
        </p:spPr>
        <p:txBody>
          <a:bodyPr>
            <a:normAutofit fontScale="47500" lnSpcReduction="20000"/>
          </a:bodyPr>
          <a:lstStyle/>
          <a:p>
            <a:pPr marL="0" indent="0">
              <a:lnSpc>
                <a:spcPct val="120000"/>
              </a:lnSpc>
              <a:buFont typeface="Arial" panose="020B0604020202020204" pitchFamily="34" charset="0"/>
              <a:buNone/>
              <a:defRPr/>
            </a:pPr>
            <a:r>
              <a:rPr lang="en-US" sz="5100" b="1" i="1" dirty="0">
                <a:solidFill>
                  <a:srgbClr val="00B0F0"/>
                </a:solidFill>
              </a:rPr>
              <a:t>Institut national  des appellations </a:t>
            </a:r>
            <a:r>
              <a:rPr lang="en-US" sz="5100" b="1" i="1" dirty="0" err="1">
                <a:solidFill>
                  <a:srgbClr val="00B0F0"/>
                </a:solidFill>
              </a:rPr>
              <a:t>d’origine</a:t>
            </a:r>
            <a:r>
              <a:rPr lang="en-US" sz="5100" b="1" i="1" dirty="0">
                <a:solidFill>
                  <a:srgbClr val="00B0F0"/>
                </a:solidFill>
              </a:rPr>
              <a:t> des </a:t>
            </a:r>
            <a:r>
              <a:rPr lang="en-US" sz="5100" b="1" i="1" dirty="0" err="1">
                <a:solidFill>
                  <a:srgbClr val="00B0F0"/>
                </a:solidFill>
              </a:rPr>
              <a:t>vins</a:t>
            </a:r>
            <a:r>
              <a:rPr lang="en-US" sz="5100" b="1" i="1" dirty="0">
                <a:solidFill>
                  <a:srgbClr val="00B0F0"/>
                </a:solidFill>
              </a:rPr>
              <a:t>…v. Andres Wines Ltd </a:t>
            </a:r>
            <a:r>
              <a:rPr lang="en-US" sz="5100" i="1" dirty="0">
                <a:solidFill>
                  <a:schemeClr val="bg1"/>
                </a:solidFill>
              </a:rPr>
              <a:t>(continued) </a:t>
            </a:r>
            <a:endParaRPr lang="en-CA" sz="5100" dirty="0">
              <a:solidFill>
                <a:schemeClr val="bg1"/>
              </a:solidFill>
            </a:endParaRPr>
          </a:p>
          <a:p>
            <a:pPr>
              <a:lnSpc>
                <a:spcPct val="120000"/>
              </a:lnSpc>
              <a:defRPr/>
            </a:pPr>
            <a:r>
              <a:rPr lang="en-US" sz="5100" b="1" dirty="0">
                <a:solidFill>
                  <a:schemeClr val="bg1"/>
                </a:solidFill>
              </a:rPr>
              <a:t>Main question</a:t>
            </a:r>
            <a:r>
              <a:rPr lang="en-US" sz="5100" b="1" dirty="0">
                <a:solidFill>
                  <a:srgbClr val="FF0000"/>
                </a:solidFill>
              </a:rPr>
              <a:t>:</a:t>
            </a:r>
            <a:r>
              <a:rPr lang="en-US" sz="5100" b="1" dirty="0">
                <a:solidFill>
                  <a:schemeClr val="bg1"/>
                </a:solidFill>
              </a:rPr>
              <a:t> </a:t>
            </a:r>
            <a:r>
              <a:rPr lang="en-US" sz="5100" b="1" dirty="0">
                <a:solidFill>
                  <a:srgbClr val="FFFF00"/>
                </a:solidFill>
              </a:rPr>
              <a:t>Should the concept of “shared goodwill” should be accepted in Canada</a:t>
            </a:r>
            <a:r>
              <a:rPr lang="en-US" sz="5100" b="1" dirty="0">
                <a:solidFill>
                  <a:srgbClr val="FF0000"/>
                </a:solidFill>
              </a:rPr>
              <a:t>?</a:t>
            </a:r>
            <a:endParaRPr lang="en-CA" sz="5100" dirty="0">
              <a:solidFill>
                <a:srgbClr val="FF0000"/>
              </a:solidFill>
            </a:endParaRPr>
          </a:p>
          <a:p>
            <a:pPr>
              <a:lnSpc>
                <a:spcPct val="120000"/>
              </a:lnSpc>
              <a:defRPr/>
            </a:pPr>
            <a:r>
              <a:rPr lang="en-US" sz="5100" b="1" dirty="0">
                <a:solidFill>
                  <a:schemeClr val="bg1"/>
                </a:solidFill>
              </a:rPr>
              <a:t>The court recognized that to accept “shared goodwill” </a:t>
            </a:r>
            <a:r>
              <a:rPr lang="en-US" sz="5100" b="1" dirty="0">
                <a:solidFill>
                  <a:srgbClr val="FFFF00"/>
                </a:solidFill>
              </a:rPr>
              <a:t>would</a:t>
            </a:r>
            <a:r>
              <a:rPr lang="en-US" sz="5100" b="1" dirty="0">
                <a:solidFill>
                  <a:schemeClr val="bg1"/>
                </a:solidFill>
              </a:rPr>
              <a:t> be to </a:t>
            </a:r>
            <a:r>
              <a:rPr lang="en-US" sz="5100" b="1" dirty="0">
                <a:solidFill>
                  <a:srgbClr val="FF0000"/>
                </a:solidFill>
              </a:rPr>
              <a:t>expand </a:t>
            </a:r>
            <a:r>
              <a:rPr lang="en-US" sz="5100" b="1" dirty="0">
                <a:solidFill>
                  <a:srgbClr val="FFFF00"/>
                </a:solidFill>
              </a:rPr>
              <a:t>the tort of passing off</a:t>
            </a:r>
            <a:r>
              <a:rPr lang="en-US" sz="5100" b="1" dirty="0">
                <a:solidFill>
                  <a:schemeClr val="bg1"/>
                </a:solidFill>
              </a:rPr>
              <a:t>. </a:t>
            </a:r>
            <a:endParaRPr lang="en-CA" sz="5100" b="1" dirty="0">
              <a:solidFill>
                <a:schemeClr val="bg1"/>
              </a:solidFill>
            </a:endParaRPr>
          </a:p>
          <a:p>
            <a:pPr>
              <a:lnSpc>
                <a:spcPct val="120000"/>
              </a:lnSpc>
              <a:defRPr/>
            </a:pPr>
            <a:r>
              <a:rPr lang="en-US" sz="5100" i="1" dirty="0">
                <a:solidFill>
                  <a:schemeClr val="bg1"/>
                </a:solidFill>
              </a:rPr>
              <a:t>Parenthetically note as we explore the extent to which the tort of </a:t>
            </a:r>
            <a:r>
              <a:rPr lang="en-US" sz="5100" i="1" dirty="0">
                <a:solidFill>
                  <a:srgbClr val="FFFF00"/>
                </a:solidFill>
              </a:rPr>
              <a:t>passing off has expanded over time </a:t>
            </a:r>
            <a:r>
              <a:rPr lang="en-US" sz="5100" i="1" dirty="0">
                <a:solidFill>
                  <a:schemeClr val="bg1"/>
                </a:solidFill>
              </a:rPr>
              <a:t>– and whether or not this is a good thing for Canadian businesses and society</a:t>
            </a:r>
            <a:r>
              <a:rPr lang="en-US" sz="5100" i="1" dirty="0">
                <a:solidFill>
                  <a:srgbClr val="FFFF00"/>
                </a:solidFill>
              </a:rPr>
              <a:t>?</a:t>
            </a:r>
            <a:endParaRPr lang="en-CA" sz="5100" dirty="0">
              <a:solidFill>
                <a:srgbClr val="FFFF00"/>
              </a:solidFill>
            </a:endParaRPr>
          </a:p>
          <a:p>
            <a:pPr marL="0" indent="0">
              <a:buFont typeface="Arial" panose="020B0604020202020204" pitchFamily="34" charset="0"/>
              <a:buNone/>
              <a:defRPr/>
            </a:pPr>
            <a:r>
              <a:rPr lang="en-US" b="1" dirty="0">
                <a:solidFill>
                  <a:schemeClr val="bg1"/>
                </a:solidFill>
              </a:rPr>
              <a:t> </a:t>
            </a:r>
            <a:endParaRPr lang="en-CA" sz="1200" dirty="0">
              <a:solidFill>
                <a:schemeClr val="bg1"/>
              </a:solidFill>
            </a:endParaRPr>
          </a:p>
          <a:p>
            <a:pPr>
              <a:defRPr/>
            </a:pPr>
            <a:endParaRPr lang="en-US" dirty="0"/>
          </a:p>
        </p:txBody>
      </p:sp>
      <p:sp>
        <p:nvSpPr>
          <p:cNvPr id="369667" name="Slide Number Placeholder 3">
            <a:extLst>
              <a:ext uri="{FF2B5EF4-FFF2-40B4-BE49-F238E27FC236}">
                <a16:creationId xmlns:a16="http://schemas.microsoft.com/office/drawing/2014/main" id="{2E3F365E-3D90-8002-1016-D84ABD23991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FF867B0-3C54-C946-B1CA-56A04CB0BC24}" type="slidenum">
              <a:rPr lang="en-US" altLang="en-US" smtClean="0">
                <a:solidFill>
                  <a:srgbClr val="002040"/>
                </a:solidFill>
              </a:rPr>
              <a:pPr/>
              <a:t>65</a:t>
            </a:fld>
            <a:endParaRPr lang="en-US" altLang="en-US">
              <a:solidFill>
                <a:srgbClr val="00204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itle 5">
            <a:extLst>
              <a:ext uri="{FF2B5EF4-FFF2-40B4-BE49-F238E27FC236}">
                <a16:creationId xmlns:a16="http://schemas.microsoft.com/office/drawing/2014/main" id="{36DE4F32-46A0-101C-CEF7-728A7D7C981F}"/>
              </a:ext>
            </a:extLst>
          </p:cNvPr>
          <p:cNvSpPr>
            <a:spLocks noGrp="1" noChangeArrowheads="1"/>
          </p:cNvSpPr>
          <p:nvPr>
            <p:ph type="title"/>
          </p:nvPr>
        </p:nvSpPr>
        <p:spPr bwMode="auto">
          <a:xfrm>
            <a:off x="-17463" y="123825"/>
            <a:ext cx="8856663"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r>
              <a:rPr lang="en-US" altLang="en-US" sz="3600" b="1">
                <a:solidFill>
                  <a:srgbClr val="FF0000"/>
                </a:solidFill>
              </a:rPr>
              <a:t>:</a:t>
            </a:r>
            <a:r>
              <a:rPr lang="en-US" altLang="en-US" sz="3600" b="1">
                <a:solidFill>
                  <a:srgbClr val="FFFF00"/>
                </a:solidFill>
              </a:rPr>
              <a:t> </a:t>
            </a:r>
            <a:r>
              <a:rPr lang="en-US" altLang="en-US" sz="3600" b="1">
                <a:solidFill>
                  <a:schemeClr val="bg1"/>
                </a:solidFill>
              </a:rPr>
              <a:t>Shared Goodwill Summary</a:t>
            </a:r>
            <a:endParaRPr lang="en-US" altLang="en-US" sz="3600" b="1"/>
          </a:p>
        </p:txBody>
      </p:sp>
      <p:sp>
        <p:nvSpPr>
          <p:cNvPr id="2" name="Content Placeholder 1">
            <a:extLst>
              <a:ext uri="{FF2B5EF4-FFF2-40B4-BE49-F238E27FC236}">
                <a16:creationId xmlns:a16="http://schemas.microsoft.com/office/drawing/2014/main" id="{1855CCBA-687A-DC70-5AE1-F4FA8813AD8B}"/>
              </a:ext>
            </a:extLst>
          </p:cNvPr>
          <p:cNvSpPr>
            <a:spLocks noGrp="1"/>
          </p:cNvSpPr>
          <p:nvPr>
            <p:ph idx="1"/>
          </p:nvPr>
        </p:nvSpPr>
        <p:spPr>
          <a:xfrm>
            <a:off x="179388" y="1203325"/>
            <a:ext cx="8569325" cy="3816350"/>
          </a:xfrm>
        </p:spPr>
        <p:txBody>
          <a:bodyPr>
            <a:normAutofit/>
          </a:bodyPr>
          <a:lstStyle/>
          <a:p>
            <a:pPr marL="0" indent="0">
              <a:buFont typeface="Arial" panose="020B0604020202020204" pitchFamily="34" charset="0"/>
              <a:buNone/>
              <a:defRPr/>
            </a:pPr>
            <a:r>
              <a:rPr lang="en-US" b="1" i="1" dirty="0">
                <a:solidFill>
                  <a:srgbClr val="00B0F0"/>
                </a:solidFill>
              </a:rPr>
              <a:t>Institut National</a:t>
            </a:r>
            <a:r>
              <a:rPr lang="en-US" b="1" dirty="0">
                <a:solidFill>
                  <a:schemeClr val="bg1"/>
                </a:solidFill>
              </a:rPr>
              <a:t>:</a:t>
            </a:r>
          </a:p>
          <a:p>
            <a:pPr>
              <a:defRPr/>
            </a:pPr>
            <a:r>
              <a:rPr lang="en-US" dirty="0">
                <a:solidFill>
                  <a:schemeClr val="bg1"/>
                </a:solidFill>
              </a:rPr>
              <a:t>Plaintiff entitled to bring an action in </a:t>
            </a:r>
            <a:r>
              <a:rPr lang="en-US" dirty="0">
                <a:solidFill>
                  <a:srgbClr val="FFFF00"/>
                </a:solidFill>
              </a:rPr>
              <a:t>passing off when </a:t>
            </a:r>
            <a:r>
              <a:rPr lang="en-US" dirty="0">
                <a:solidFill>
                  <a:schemeClr val="bg1"/>
                </a:solidFill>
              </a:rPr>
              <a:t>the alleged </a:t>
            </a:r>
            <a:r>
              <a:rPr lang="en-US" dirty="0">
                <a:solidFill>
                  <a:srgbClr val="FFFF00"/>
                </a:solidFill>
              </a:rPr>
              <a:t>misrepresentation relates</a:t>
            </a:r>
            <a:r>
              <a:rPr lang="en-US" dirty="0">
                <a:solidFill>
                  <a:schemeClr val="bg1"/>
                </a:solidFill>
              </a:rPr>
              <a:t>, not to the goods or services of a particular trader, but </a:t>
            </a:r>
            <a:r>
              <a:rPr lang="en-US" dirty="0">
                <a:solidFill>
                  <a:srgbClr val="FFFF00"/>
                </a:solidFill>
              </a:rPr>
              <a:t>to a kind or quality of goods produced by a </a:t>
            </a:r>
            <a:r>
              <a:rPr lang="en-US" dirty="0">
                <a:solidFill>
                  <a:srgbClr val="FF0000"/>
                </a:solidFill>
              </a:rPr>
              <a:t>group of traders</a:t>
            </a:r>
            <a:r>
              <a:rPr lang="en-US" dirty="0">
                <a:solidFill>
                  <a:schemeClr val="bg1"/>
                </a:solidFill>
              </a:rPr>
              <a:t>.</a:t>
            </a:r>
          </a:p>
          <a:p>
            <a:pPr>
              <a:defRPr/>
            </a:pPr>
            <a:endParaRPr lang="en-US" dirty="0"/>
          </a:p>
        </p:txBody>
      </p:sp>
      <p:sp>
        <p:nvSpPr>
          <p:cNvPr id="377859" name="Slide Number Placeholder 3">
            <a:extLst>
              <a:ext uri="{FF2B5EF4-FFF2-40B4-BE49-F238E27FC236}">
                <a16:creationId xmlns:a16="http://schemas.microsoft.com/office/drawing/2014/main" id="{68F5B146-55C4-AA12-61C0-7D84AF717C1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DFA1DB1-233D-B141-8965-1D5417945BCF}" type="slidenum">
              <a:rPr lang="en-US" altLang="en-US" smtClean="0">
                <a:solidFill>
                  <a:srgbClr val="002040"/>
                </a:solidFill>
              </a:rPr>
              <a:pPr/>
              <a:t>66</a:t>
            </a:fld>
            <a:endParaRPr lang="en-US" altLang="en-US">
              <a:solidFill>
                <a:srgbClr val="00204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DF6F18-4559-E2B5-8FA0-68202F1C4FEF}"/>
              </a:ext>
            </a:extLst>
          </p:cNvPr>
          <p:cNvSpPr>
            <a:spLocks noGrp="1"/>
          </p:cNvSpPr>
          <p:nvPr>
            <p:ph type="title"/>
          </p:nvPr>
        </p:nvSpPr>
        <p:spPr>
          <a:xfrm>
            <a:off x="611188" y="73025"/>
            <a:ext cx="8064500" cy="698500"/>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endParaRPr lang="en-US" b="1" dirty="0"/>
          </a:p>
        </p:txBody>
      </p:sp>
      <p:sp>
        <p:nvSpPr>
          <p:cNvPr id="2" name="Content Placeholder 1">
            <a:extLst>
              <a:ext uri="{FF2B5EF4-FFF2-40B4-BE49-F238E27FC236}">
                <a16:creationId xmlns:a16="http://schemas.microsoft.com/office/drawing/2014/main" id="{CEDCE83B-DB04-FF1A-B516-AB0250E2884A}"/>
              </a:ext>
            </a:extLst>
          </p:cNvPr>
          <p:cNvSpPr>
            <a:spLocks noGrp="1"/>
          </p:cNvSpPr>
          <p:nvPr>
            <p:ph idx="1"/>
          </p:nvPr>
        </p:nvSpPr>
        <p:spPr>
          <a:xfrm>
            <a:off x="395288" y="1058862"/>
            <a:ext cx="8424862" cy="3961159"/>
          </a:xfrm>
        </p:spPr>
        <p:txBody>
          <a:bodyPr>
            <a:normAutofit fontScale="77500" lnSpcReduction="20000"/>
          </a:bodyPr>
          <a:lstStyle/>
          <a:p>
            <a:pPr marL="0" indent="0">
              <a:buFont typeface="Arial" panose="020B0604020202020204" pitchFamily="34" charset="0"/>
              <a:buNone/>
              <a:defRPr/>
            </a:pPr>
            <a:r>
              <a:rPr lang="en-US" sz="2700" i="1" dirty="0">
                <a:solidFill>
                  <a:srgbClr val="00B0F0"/>
                </a:solidFill>
              </a:rPr>
              <a:t>Orkin Exterminating Co. Inc. v. </a:t>
            </a:r>
            <a:r>
              <a:rPr lang="en-US" sz="2700" i="1" dirty="0" err="1">
                <a:solidFill>
                  <a:srgbClr val="00B0F0"/>
                </a:solidFill>
              </a:rPr>
              <a:t>Pestco</a:t>
            </a:r>
            <a:r>
              <a:rPr lang="en-US" sz="2700" i="1" dirty="0">
                <a:solidFill>
                  <a:srgbClr val="00B0F0"/>
                </a:solidFill>
              </a:rPr>
              <a:t> Co. of Canada Ltd </a:t>
            </a:r>
            <a:r>
              <a:rPr lang="en-US" sz="2700" dirty="0">
                <a:solidFill>
                  <a:schemeClr val="bg1"/>
                </a:solidFill>
              </a:rPr>
              <a:t>(1985), 50 OR (2d) 726 </a:t>
            </a:r>
          </a:p>
          <a:p>
            <a:pPr marL="0" indent="0">
              <a:buFont typeface="Arial" panose="020B0604020202020204" pitchFamily="34" charset="0"/>
              <a:buNone/>
              <a:defRPr/>
            </a:pPr>
            <a:r>
              <a:rPr lang="en-US" sz="2700" b="1" dirty="0">
                <a:solidFill>
                  <a:schemeClr val="bg1"/>
                </a:solidFill>
              </a:rPr>
              <a:t>Court found that a company whose </a:t>
            </a:r>
            <a:r>
              <a:rPr lang="en-US" sz="2700" b="1" dirty="0">
                <a:solidFill>
                  <a:srgbClr val="FFFF00"/>
                </a:solidFill>
              </a:rPr>
              <a:t>goods or services are well known in the U.S.</a:t>
            </a:r>
            <a:r>
              <a:rPr lang="en-US" sz="2700" b="1" dirty="0">
                <a:solidFill>
                  <a:schemeClr val="bg1"/>
                </a:solidFill>
              </a:rPr>
              <a:t>,</a:t>
            </a:r>
            <a:r>
              <a:rPr lang="en-US" sz="2700" b="1" dirty="0">
                <a:solidFill>
                  <a:srgbClr val="FFFF00"/>
                </a:solidFill>
              </a:rPr>
              <a:t> but not in Canada, </a:t>
            </a:r>
            <a:r>
              <a:rPr lang="en-US" sz="2700" b="1" dirty="0">
                <a:solidFill>
                  <a:srgbClr val="FF0000"/>
                </a:solidFill>
              </a:rPr>
              <a:t>will not be protected at common law</a:t>
            </a:r>
            <a:r>
              <a:rPr lang="en-US" sz="2700" b="1" dirty="0">
                <a:solidFill>
                  <a:srgbClr val="FFFF00"/>
                </a:solidFill>
              </a:rPr>
              <a:t> from another company </a:t>
            </a:r>
            <a:r>
              <a:rPr lang="en-US" sz="2700" b="1" dirty="0">
                <a:solidFill>
                  <a:schemeClr val="bg1"/>
                </a:solidFill>
              </a:rPr>
              <a:t>offering similarly named or branded products or services in Canada</a:t>
            </a:r>
            <a:r>
              <a:rPr lang="en-US" sz="2700" b="1" dirty="0">
                <a:solidFill>
                  <a:srgbClr val="FFFF00"/>
                </a:solidFill>
              </a:rPr>
              <a:t>.</a:t>
            </a:r>
            <a:endParaRPr lang="en-CA" sz="2700" b="1" dirty="0">
              <a:solidFill>
                <a:srgbClr val="FFFF00"/>
              </a:solidFill>
            </a:endParaRPr>
          </a:p>
          <a:p>
            <a:pPr>
              <a:defRPr/>
            </a:pPr>
            <a:r>
              <a:rPr lang="en-US" sz="2700" dirty="0">
                <a:solidFill>
                  <a:schemeClr val="bg1"/>
                </a:solidFill>
              </a:rPr>
              <a:t>Reason is because </a:t>
            </a:r>
            <a:r>
              <a:rPr lang="en-US" sz="2700" dirty="0">
                <a:solidFill>
                  <a:srgbClr val="FFFF00"/>
                </a:solidFill>
              </a:rPr>
              <a:t>confusion or misrepresentation is the essence </a:t>
            </a:r>
            <a:r>
              <a:rPr lang="en-US" sz="2700" dirty="0">
                <a:solidFill>
                  <a:schemeClr val="bg1"/>
                </a:solidFill>
              </a:rPr>
              <a:t>of the tort.</a:t>
            </a:r>
          </a:p>
          <a:p>
            <a:pPr>
              <a:defRPr/>
            </a:pPr>
            <a:r>
              <a:rPr lang="en-US" sz="2700" dirty="0">
                <a:solidFill>
                  <a:schemeClr val="bg1"/>
                </a:solidFill>
              </a:rPr>
              <a:t>Where Plaintiff’s product or service is unknown in a certain region, it is hard to argue that customers were misled into thinking they were purchasing the Plaintiff’s products.</a:t>
            </a:r>
            <a:endParaRPr lang="en-CA" sz="2700" dirty="0">
              <a:solidFill>
                <a:schemeClr val="bg1"/>
              </a:solidFill>
            </a:endParaRPr>
          </a:p>
          <a:p>
            <a:pPr>
              <a:defRPr/>
            </a:pPr>
            <a:r>
              <a:rPr lang="en-US" sz="2700" dirty="0">
                <a:solidFill>
                  <a:srgbClr val="FFFF00"/>
                </a:solidFill>
              </a:rPr>
              <a:t>That said however, </a:t>
            </a:r>
            <a:r>
              <a:rPr lang="en-US" sz="2700" b="1" dirty="0">
                <a:solidFill>
                  <a:srgbClr val="FF0000"/>
                </a:solidFill>
              </a:rPr>
              <a:t>goodwill can exist outside the area where a company carries on a business</a:t>
            </a:r>
            <a:r>
              <a:rPr lang="en-US" sz="2700" dirty="0">
                <a:solidFill>
                  <a:schemeClr val="bg1"/>
                </a:solidFill>
              </a:rPr>
              <a:t>. </a:t>
            </a:r>
            <a:endParaRPr lang="en-CA" sz="2700" dirty="0">
              <a:solidFill>
                <a:schemeClr val="bg1"/>
              </a:solidFill>
            </a:endParaRPr>
          </a:p>
          <a:p>
            <a:pPr marL="0" indent="0">
              <a:buFont typeface="Arial" panose="020B0604020202020204" pitchFamily="34" charset="0"/>
              <a:buNone/>
              <a:defRPr/>
            </a:pPr>
            <a:r>
              <a:rPr lang="en-US" sz="1650" dirty="0">
                <a:solidFill>
                  <a:schemeClr val="bg1"/>
                </a:solidFill>
              </a:rPr>
              <a:t> </a:t>
            </a:r>
            <a:endParaRPr lang="en-CA" sz="1650" dirty="0">
              <a:solidFill>
                <a:schemeClr val="bg1"/>
              </a:solidFill>
            </a:endParaRPr>
          </a:p>
          <a:p>
            <a:pPr marL="0" indent="0">
              <a:buFont typeface="Arial" panose="020B0604020202020204" pitchFamily="34" charset="0"/>
              <a:buNone/>
              <a:defRPr/>
            </a:pPr>
            <a:endParaRPr lang="en-US" dirty="0"/>
          </a:p>
        </p:txBody>
      </p:sp>
      <p:sp>
        <p:nvSpPr>
          <p:cNvPr id="386051" name="Slide Number Placeholder 3">
            <a:extLst>
              <a:ext uri="{FF2B5EF4-FFF2-40B4-BE49-F238E27FC236}">
                <a16:creationId xmlns:a16="http://schemas.microsoft.com/office/drawing/2014/main" id="{E5E713AB-F0A2-DE09-5C92-1FA9D604CFB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5F2A668-C042-3F4A-B1B8-5E4602F90231}" type="slidenum">
              <a:rPr lang="en-US" altLang="en-US" smtClean="0">
                <a:solidFill>
                  <a:srgbClr val="002040"/>
                </a:solidFill>
              </a:rPr>
              <a:pPr/>
              <a:t>67</a:t>
            </a:fld>
            <a:endParaRPr lang="en-US" altLang="en-US">
              <a:solidFill>
                <a:srgbClr val="00204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8417BF-A449-ABE4-5F39-CB101A1CD525}"/>
              </a:ext>
            </a:extLst>
          </p:cNvPr>
          <p:cNvSpPr>
            <a:spLocks noGrp="1"/>
          </p:cNvSpPr>
          <p:nvPr>
            <p:ph type="title"/>
          </p:nvPr>
        </p:nvSpPr>
        <p:spPr>
          <a:xfrm>
            <a:off x="395287" y="25824"/>
            <a:ext cx="8353425" cy="744538"/>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endParaRPr lang="en-US" b="1" dirty="0"/>
          </a:p>
        </p:txBody>
      </p:sp>
      <p:sp>
        <p:nvSpPr>
          <p:cNvPr id="2" name="Content Placeholder 1">
            <a:extLst>
              <a:ext uri="{FF2B5EF4-FFF2-40B4-BE49-F238E27FC236}">
                <a16:creationId xmlns:a16="http://schemas.microsoft.com/office/drawing/2014/main" id="{4236F2D9-2C34-0D34-76B9-D3B04BBC3753}"/>
              </a:ext>
            </a:extLst>
          </p:cNvPr>
          <p:cNvSpPr>
            <a:spLocks noGrp="1"/>
          </p:cNvSpPr>
          <p:nvPr>
            <p:ph idx="1"/>
          </p:nvPr>
        </p:nvSpPr>
        <p:spPr>
          <a:xfrm>
            <a:off x="179388" y="843558"/>
            <a:ext cx="8785225" cy="4299942"/>
          </a:xfrm>
        </p:spPr>
        <p:txBody>
          <a:bodyPr>
            <a:normAutofit fontScale="32500" lnSpcReduction="20000"/>
          </a:bodyPr>
          <a:lstStyle/>
          <a:p>
            <a:pPr marL="0" indent="0">
              <a:lnSpc>
                <a:spcPct val="110000"/>
              </a:lnSpc>
              <a:buFont typeface="Arial" panose="020B0604020202020204" pitchFamily="34" charset="0"/>
              <a:buNone/>
              <a:defRPr/>
            </a:pPr>
            <a:r>
              <a:rPr lang="en-US" sz="5200" b="1" dirty="0">
                <a:solidFill>
                  <a:schemeClr val="bg1"/>
                </a:solidFill>
              </a:rPr>
              <a:t>So how might foreign reputation be built up? </a:t>
            </a:r>
            <a:endParaRPr lang="en-CA" sz="5200" dirty="0">
              <a:solidFill>
                <a:schemeClr val="bg1"/>
              </a:solidFill>
            </a:endParaRPr>
          </a:p>
          <a:p>
            <a:pPr>
              <a:lnSpc>
                <a:spcPct val="110000"/>
              </a:lnSpc>
              <a:buFont typeface="+mj-lt"/>
              <a:buAutoNum type="arabicPeriod"/>
              <a:defRPr/>
            </a:pPr>
            <a:r>
              <a:rPr lang="en-US" sz="5200" dirty="0">
                <a:solidFill>
                  <a:srgbClr val="FFFF00"/>
                </a:solidFill>
              </a:rPr>
              <a:t>Canadians travelling in the United States were exposed </a:t>
            </a:r>
            <a:r>
              <a:rPr lang="en-US" sz="5200" dirty="0">
                <a:solidFill>
                  <a:schemeClr val="bg1"/>
                </a:solidFill>
              </a:rPr>
              <a:t>to Orkin's extensive advertising and use of its trademarks ; </a:t>
            </a:r>
          </a:p>
          <a:p>
            <a:pPr>
              <a:lnSpc>
                <a:spcPct val="110000"/>
              </a:lnSpc>
              <a:buFont typeface="+mj-lt"/>
              <a:buAutoNum type="arabicPeriod"/>
              <a:defRPr/>
            </a:pPr>
            <a:r>
              <a:rPr lang="en-US" sz="5200" dirty="0">
                <a:solidFill>
                  <a:srgbClr val="FFFF00"/>
                </a:solidFill>
              </a:rPr>
              <a:t>Canadians in Canada </a:t>
            </a:r>
            <a:r>
              <a:rPr lang="en-US" sz="5200" dirty="0">
                <a:solidFill>
                  <a:schemeClr val="bg1"/>
                </a:solidFill>
              </a:rPr>
              <a:t>were exposed to </a:t>
            </a:r>
            <a:r>
              <a:rPr lang="en-US" sz="5200" dirty="0">
                <a:solidFill>
                  <a:srgbClr val="FFFF00"/>
                </a:solidFill>
              </a:rPr>
              <a:t>Orkin's advertising and articles appearing in American publications </a:t>
            </a:r>
            <a:r>
              <a:rPr lang="en-US" sz="5200" dirty="0">
                <a:solidFill>
                  <a:schemeClr val="bg1"/>
                </a:solidFill>
              </a:rPr>
              <a:t>circulated here &amp; </a:t>
            </a:r>
            <a:r>
              <a:rPr lang="en-US" sz="5200" dirty="0">
                <a:solidFill>
                  <a:srgbClr val="FFFF00"/>
                </a:solidFill>
              </a:rPr>
              <a:t>Orkin’s ads appearing on TV and radio </a:t>
            </a:r>
            <a:r>
              <a:rPr lang="en-US" sz="5200" dirty="0">
                <a:solidFill>
                  <a:schemeClr val="bg1"/>
                </a:solidFill>
              </a:rPr>
              <a:t>broadcast </a:t>
            </a:r>
            <a:r>
              <a:rPr lang="en-US" sz="5200" dirty="0">
                <a:solidFill>
                  <a:srgbClr val="FFFF00"/>
                </a:solidFill>
              </a:rPr>
              <a:t>from American stations </a:t>
            </a:r>
            <a:r>
              <a:rPr lang="en-US" sz="5200" dirty="0">
                <a:solidFill>
                  <a:schemeClr val="bg1"/>
                </a:solidFill>
              </a:rPr>
              <a:t>but received in Canada; </a:t>
            </a:r>
          </a:p>
          <a:p>
            <a:pPr>
              <a:lnSpc>
                <a:spcPct val="110000"/>
              </a:lnSpc>
              <a:buFont typeface="+mj-lt"/>
              <a:buAutoNum type="arabicPeriod"/>
              <a:defRPr/>
            </a:pPr>
            <a:r>
              <a:rPr lang="en-US" sz="5200" dirty="0">
                <a:solidFill>
                  <a:schemeClr val="bg1"/>
                </a:solidFill>
              </a:rPr>
              <a:t>Thousands of Canadians had used Orkin services on a regular basis in connection with </a:t>
            </a:r>
            <a:r>
              <a:rPr lang="en-US" sz="5200" dirty="0">
                <a:solidFill>
                  <a:srgbClr val="FFFF00"/>
                </a:solidFill>
              </a:rPr>
              <a:t>property owned or rented by them in the United States</a:t>
            </a:r>
            <a:r>
              <a:rPr lang="en-US" sz="5200" dirty="0">
                <a:solidFill>
                  <a:schemeClr val="bg1"/>
                </a:solidFill>
              </a:rPr>
              <a:t>; </a:t>
            </a:r>
            <a:endParaRPr lang="en-CA" sz="5200" dirty="0">
              <a:solidFill>
                <a:schemeClr val="bg1"/>
              </a:solidFill>
            </a:endParaRPr>
          </a:p>
          <a:p>
            <a:pPr>
              <a:lnSpc>
                <a:spcPct val="110000"/>
              </a:lnSpc>
              <a:buFont typeface="+mj-lt"/>
              <a:buAutoNum type="arabicPeriod"/>
              <a:defRPr/>
            </a:pPr>
            <a:r>
              <a:rPr lang="en-US" sz="5200" dirty="0">
                <a:solidFill>
                  <a:schemeClr val="bg1"/>
                </a:solidFill>
              </a:rPr>
              <a:t>Orkin provides services to companies, in the U.S., which have operations in Canada </a:t>
            </a:r>
            <a:endParaRPr lang="en-CA" sz="5200" dirty="0">
              <a:solidFill>
                <a:schemeClr val="bg1"/>
              </a:solidFill>
            </a:endParaRPr>
          </a:p>
          <a:p>
            <a:pPr>
              <a:lnSpc>
                <a:spcPct val="110000"/>
              </a:lnSpc>
              <a:buFont typeface="+mj-lt"/>
              <a:buAutoNum type="arabicPeriod"/>
              <a:defRPr/>
            </a:pPr>
            <a:r>
              <a:rPr lang="en-US" sz="5200" dirty="0">
                <a:solidFill>
                  <a:srgbClr val="FFFF00"/>
                </a:solidFill>
              </a:rPr>
              <a:t>Orkin's international reputation </a:t>
            </a:r>
            <a:r>
              <a:rPr lang="en-US" sz="5200" dirty="0">
                <a:solidFill>
                  <a:schemeClr val="bg1"/>
                </a:solidFill>
              </a:rPr>
              <a:t>in the pest control field resulted in the Canadian government seeking its advice as a consultant respecting the control of pests for the Exposition in Montreal in the mid-1970’s </a:t>
            </a:r>
            <a:endParaRPr lang="en-CA" sz="5200" dirty="0">
              <a:solidFill>
                <a:schemeClr val="bg1"/>
              </a:solidFill>
            </a:endParaRPr>
          </a:p>
          <a:p>
            <a:pPr marL="0" indent="0">
              <a:lnSpc>
                <a:spcPct val="110000"/>
              </a:lnSpc>
              <a:buFont typeface="Arial" panose="020B0604020202020204" pitchFamily="34" charset="0"/>
              <a:buNone/>
              <a:defRPr/>
            </a:pPr>
            <a:r>
              <a:rPr lang="en-US" sz="5200" dirty="0">
                <a:solidFill>
                  <a:schemeClr val="bg1"/>
                </a:solidFill>
              </a:rPr>
              <a:t>Moreover the fact that </a:t>
            </a:r>
            <a:r>
              <a:rPr lang="en-US" sz="5200" dirty="0" err="1">
                <a:solidFill>
                  <a:srgbClr val="FF0000"/>
                </a:solidFill>
              </a:rPr>
              <a:t>Pestco</a:t>
            </a:r>
            <a:r>
              <a:rPr lang="en-US" sz="5200" dirty="0">
                <a:solidFill>
                  <a:srgbClr val="FF0000"/>
                </a:solidFill>
              </a:rPr>
              <a:t>, in 1967, chose to use the name Orkin in Ontario is evidence from which it may be inferred that the name Orkin had commercial value </a:t>
            </a:r>
            <a:r>
              <a:rPr lang="en-US" sz="5200" dirty="0">
                <a:solidFill>
                  <a:schemeClr val="bg1"/>
                </a:solidFill>
              </a:rPr>
              <a:t>at that time in Ontario. This, according to the Court, is an important indication of goodwill in a “foreign” territory. </a:t>
            </a:r>
            <a:endParaRPr lang="en-CA" sz="5200" dirty="0">
              <a:solidFill>
                <a:schemeClr val="bg1"/>
              </a:solidFill>
            </a:endParaRPr>
          </a:p>
          <a:p>
            <a:pPr marL="0" indent="0">
              <a:buFont typeface="Arial" panose="020B0604020202020204" pitchFamily="34" charset="0"/>
              <a:buNone/>
              <a:defRPr/>
            </a:pPr>
            <a:r>
              <a:rPr lang="en-US" dirty="0">
                <a:solidFill>
                  <a:schemeClr val="bg1"/>
                </a:solidFill>
              </a:rPr>
              <a:t> </a:t>
            </a:r>
            <a:endParaRPr lang="en-CA" dirty="0">
              <a:solidFill>
                <a:schemeClr val="bg1"/>
              </a:solidFill>
            </a:endParaRPr>
          </a:p>
          <a:p>
            <a:pPr marL="0" indent="0">
              <a:buFont typeface="Arial" panose="020B0604020202020204" pitchFamily="34" charset="0"/>
              <a:buNone/>
              <a:defRPr/>
            </a:pPr>
            <a:endParaRPr lang="en-US" dirty="0"/>
          </a:p>
        </p:txBody>
      </p:sp>
      <p:sp>
        <p:nvSpPr>
          <p:cNvPr id="388099" name="Slide Number Placeholder 3">
            <a:extLst>
              <a:ext uri="{FF2B5EF4-FFF2-40B4-BE49-F238E27FC236}">
                <a16:creationId xmlns:a16="http://schemas.microsoft.com/office/drawing/2014/main" id="{113DF89E-67C9-45B0-9EDE-737762CE01B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7769C55-733A-1441-889E-C4E70C1BFF97}" type="slidenum">
              <a:rPr lang="en-US" altLang="en-US" smtClean="0">
                <a:solidFill>
                  <a:srgbClr val="002040"/>
                </a:solidFill>
              </a:rPr>
              <a:pPr/>
              <a:t>68</a:t>
            </a:fld>
            <a:endParaRPr lang="en-US" altLang="en-US">
              <a:solidFill>
                <a:srgbClr val="00204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84BFA3-3C70-D599-05B3-997932E61CD3}"/>
              </a:ext>
            </a:extLst>
          </p:cNvPr>
          <p:cNvSpPr>
            <a:spLocks noGrp="1"/>
          </p:cNvSpPr>
          <p:nvPr>
            <p:ph type="title"/>
          </p:nvPr>
        </p:nvSpPr>
        <p:spPr>
          <a:xfrm>
            <a:off x="868363" y="123825"/>
            <a:ext cx="7407275" cy="792163"/>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br>
              <a:rPr lang="en-US" dirty="0"/>
            </a:br>
            <a:endParaRPr lang="en-US" b="1" dirty="0"/>
          </a:p>
        </p:txBody>
      </p:sp>
      <p:sp>
        <p:nvSpPr>
          <p:cNvPr id="2" name="Content Placeholder 1">
            <a:extLst>
              <a:ext uri="{FF2B5EF4-FFF2-40B4-BE49-F238E27FC236}">
                <a16:creationId xmlns:a16="http://schemas.microsoft.com/office/drawing/2014/main" id="{F4DCF6BC-2D34-92F3-D5D5-7A9E0035C208}"/>
              </a:ext>
            </a:extLst>
          </p:cNvPr>
          <p:cNvSpPr>
            <a:spLocks noGrp="1"/>
          </p:cNvSpPr>
          <p:nvPr>
            <p:ph idx="1"/>
          </p:nvPr>
        </p:nvSpPr>
        <p:spPr>
          <a:xfrm>
            <a:off x="323850" y="1131888"/>
            <a:ext cx="8496300" cy="3509962"/>
          </a:xfrm>
        </p:spPr>
        <p:txBody>
          <a:bodyPr>
            <a:normAutofit/>
          </a:bodyPr>
          <a:lstStyle/>
          <a:p>
            <a:pPr marL="0" indent="0">
              <a:buFont typeface="Arial" panose="020B0604020202020204" pitchFamily="34" charset="0"/>
              <a:buNone/>
              <a:defRPr/>
            </a:pPr>
            <a:r>
              <a:rPr lang="en-US" sz="2400" i="1" dirty="0">
                <a:solidFill>
                  <a:srgbClr val="00B0F0"/>
                </a:solidFill>
              </a:rPr>
              <a:t>Sadhu Singh Hamdard Trust v. </a:t>
            </a:r>
            <a:r>
              <a:rPr lang="en-US" sz="2400" i="1" dirty="0" err="1">
                <a:solidFill>
                  <a:srgbClr val="00B0F0"/>
                </a:solidFill>
              </a:rPr>
              <a:t>Navsun</a:t>
            </a:r>
            <a:r>
              <a:rPr lang="en-US" sz="2400" i="1" dirty="0">
                <a:solidFill>
                  <a:srgbClr val="00B0F0"/>
                </a:solidFill>
              </a:rPr>
              <a:t> Holdings Ltd. </a:t>
            </a:r>
            <a:r>
              <a:rPr lang="en-US" sz="2400" dirty="0">
                <a:solidFill>
                  <a:schemeClr val="bg1"/>
                </a:solidFill>
              </a:rPr>
              <a:t>(2016)</a:t>
            </a:r>
            <a:endParaRPr lang="en-CA" sz="2400" dirty="0">
              <a:solidFill>
                <a:schemeClr val="bg1"/>
              </a:solidFill>
            </a:endParaRPr>
          </a:p>
          <a:p>
            <a:pPr marL="0" indent="0">
              <a:buFont typeface="Arial" panose="020B0604020202020204" pitchFamily="34" charset="0"/>
              <a:buNone/>
              <a:defRPr/>
            </a:pPr>
            <a:r>
              <a:rPr lang="en-US" sz="2400" dirty="0">
                <a:solidFill>
                  <a:schemeClr val="bg1"/>
                </a:solidFill>
              </a:rPr>
              <a:t>Case explores the related </a:t>
            </a:r>
            <a:r>
              <a:rPr lang="en-US" sz="2400" dirty="0">
                <a:solidFill>
                  <a:srgbClr val="FFFF00"/>
                </a:solidFill>
              </a:rPr>
              <a:t>questions of</a:t>
            </a:r>
            <a:r>
              <a:rPr lang="en-US" sz="2400" dirty="0">
                <a:solidFill>
                  <a:schemeClr val="bg1"/>
                </a:solidFill>
              </a:rPr>
              <a:t>: </a:t>
            </a:r>
            <a:endParaRPr lang="en-CA" sz="2400" dirty="0">
              <a:solidFill>
                <a:schemeClr val="bg1"/>
              </a:solidFill>
            </a:endParaRPr>
          </a:p>
          <a:p>
            <a:pPr marL="300038" lvl="1" indent="0">
              <a:buFont typeface="Arial" panose="020B0604020202020204" pitchFamily="34" charset="0"/>
              <a:buNone/>
              <a:defRPr/>
            </a:pPr>
            <a:r>
              <a:rPr lang="en-US" sz="2400" dirty="0">
                <a:solidFill>
                  <a:schemeClr val="bg1"/>
                </a:solidFill>
              </a:rPr>
              <a:t>1. </a:t>
            </a:r>
            <a:r>
              <a:rPr lang="en-US" sz="2400" dirty="0">
                <a:solidFill>
                  <a:srgbClr val="FFFF00"/>
                </a:solidFill>
              </a:rPr>
              <a:t>Whether an entity that does minimal business in Canada but that has a website accessible </a:t>
            </a:r>
            <a:r>
              <a:rPr lang="en-US" sz="2400" dirty="0">
                <a:solidFill>
                  <a:schemeClr val="bg1"/>
                </a:solidFill>
              </a:rPr>
              <a:t>to (and accessed by) Canadians </a:t>
            </a:r>
            <a:r>
              <a:rPr lang="en-US" sz="2400" dirty="0">
                <a:solidFill>
                  <a:srgbClr val="FFFF00"/>
                </a:solidFill>
              </a:rPr>
              <a:t>can establish sufficient goodwill</a:t>
            </a:r>
            <a:r>
              <a:rPr lang="en-US" sz="2400" dirty="0">
                <a:solidFill>
                  <a:schemeClr val="bg1"/>
                </a:solidFill>
              </a:rPr>
              <a:t> for a successful action in passing off in a Canadian court? &amp;</a:t>
            </a:r>
            <a:endParaRPr lang="en-CA" sz="2400" dirty="0">
              <a:solidFill>
                <a:schemeClr val="bg1"/>
              </a:solidFill>
            </a:endParaRPr>
          </a:p>
          <a:p>
            <a:pPr marL="300038" lvl="1" indent="0">
              <a:buFont typeface="Arial" panose="020B0604020202020204" pitchFamily="34" charset="0"/>
              <a:buNone/>
              <a:defRPr/>
            </a:pPr>
            <a:r>
              <a:rPr lang="en-US" sz="2400" dirty="0">
                <a:solidFill>
                  <a:schemeClr val="bg1"/>
                </a:solidFill>
              </a:rPr>
              <a:t>2. How can such a </a:t>
            </a:r>
            <a:r>
              <a:rPr lang="en-US" sz="2400" dirty="0">
                <a:solidFill>
                  <a:srgbClr val="FFFF00"/>
                </a:solidFill>
              </a:rPr>
              <a:t>company demonstrate its reputation</a:t>
            </a:r>
            <a:r>
              <a:rPr lang="en-US" sz="2400" dirty="0">
                <a:solidFill>
                  <a:schemeClr val="bg1"/>
                </a:solidFill>
              </a:rPr>
              <a:t>?</a:t>
            </a:r>
            <a:endParaRPr lang="en-CA" sz="2400" dirty="0">
              <a:solidFill>
                <a:schemeClr val="bg1"/>
              </a:solidFill>
            </a:endParaRPr>
          </a:p>
          <a:p>
            <a:pPr marL="0" indent="0">
              <a:buFont typeface="Arial" panose="020B0604020202020204" pitchFamily="34" charset="0"/>
              <a:buNone/>
              <a:defRPr/>
            </a:pPr>
            <a:endParaRPr lang="en-US" dirty="0"/>
          </a:p>
          <a:p>
            <a:pPr>
              <a:defRPr/>
            </a:pPr>
            <a:endParaRPr lang="en-US" dirty="0"/>
          </a:p>
        </p:txBody>
      </p:sp>
      <p:sp>
        <p:nvSpPr>
          <p:cNvPr id="390147" name="Slide Number Placeholder 3">
            <a:extLst>
              <a:ext uri="{FF2B5EF4-FFF2-40B4-BE49-F238E27FC236}">
                <a16:creationId xmlns:a16="http://schemas.microsoft.com/office/drawing/2014/main" id="{109A97C9-31CC-5541-8365-B24F5933E8D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5F6E3EC-C0CA-6443-A72E-4AC72D98E63A}" type="slidenum">
              <a:rPr lang="en-US" altLang="en-US" smtClean="0">
                <a:solidFill>
                  <a:srgbClr val="002040"/>
                </a:solidFill>
              </a:rPr>
              <a:pPr/>
              <a:t>69</a:t>
            </a:fld>
            <a:endParaRPr lang="en-US" altLang="en-US">
              <a:solidFill>
                <a:srgbClr val="00204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2D5D6697-4E12-B689-66E3-9DFF2EACE18B}"/>
              </a:ext>
            </a:extLst>
          </p:cNvPr>
          <p:cNvSpPr>
            <a:spLocks noGrp="1" noChangeArrowheads="1"/>
          </p:cNvSpPr>
          <p:nvPr>
            <p:ph type="title"/>
          </p:nvPr>
        </p:nvSpPr>
        <p:spPr bwMode="auto">
          <a:xfrm>
            <a:off x="323528" y="22225"/>
            <a:ext cx="8496944"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solidFill>
                  <a:srgbClr val="FFFF00"/>
                </a:solidFill>
              </a:rPr>
              <a:t>Text</a:t>
            </a:r>
            <a:r>
              <a:rPr lang="en-US" altLang="en-US" b="1" dirty="0">
                <a:solidFill>
                  <a:srgbClr val="FF0000"/>
                </a:solidFill>
              </a:rPr>
              <a:t>:</a:t>
            </a:r>
            <a:r>
              <a:rPr lang="en-US" altLang="en-US" b="1" dirty="0">
                <a:solidFill>
                  <a:schemeClr val="bg1"/>
                </a:solidFill>
              </a:rPr>
              <a:t> Let me know if any issues </a:t>
            </a:r>
            <a:r>
              <a:rPr lang="en-US" altLang="en-US" b="1" dirty="0">
                <a:solidFill>
                  <a:srgbClr val="FF0000"/>
                </a:solidFill>
              </a:rPr>
              <a:t>@</a:t>
            </a:r>
            <a:r>
              <a:rPr lang="en-US" altLang="en-US" b="1" dirty="0">
                <a:solidFill>
                  <a:schemeClr val="bg1"/>
                </a:solidFill>
              </a:rPr>
              <a:t> Bookstore</a:t>
            </a:r>
            <a:endParaRPr lang="en-US" altLang="en-US" b="1" dirty="0">
              <a:solidFill>
                <a:srgbClr val="00B0F0"/>
              </a:solidFill>
            </a:endParaRPr>
          </a:p>
        </p:txBody>
      </p:sp>
      <p:pic>
        <p:nvPicPr>
          <p:cNvPr id="79874" name="Picture 2" descr="A picture containing text&#10;&#10;Description automatically generated">
            <a:extLst>
              <a:ext uri="{FF2B5EF4-FFF2-40B4-BE49-F238E27FC236}">
                <a16:creationId xmlns:a16="http://schemas.microsoft.com/office/drawing/2014/main" id="{1A75BD03-C966-38CE-EA80-3FA74C882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9" t="7068" r="5202" b="10800"/>
          <a:stretch>
            <a:fillRect/>
          </a:stretch>
        </p:blipFill>
        <p:spPr bwMode="auto">
          <a:xfrm rot="5400000">
            <a:off x="2483643" y="1459707"/>
            <a:ext cx="41767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992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F31CFB-0B60-F308-45C1-EA22978800A6}"/>
              </a:ext>
            </a:extLst>
          </p:cNvPr>
          <p:cNvSpPr>
            <a:spLocks noGrp="1"/>
          </p:cNvSpPr>
          <p:nvPr>
            <p:ph type="title"/>
          </p:nvPr>
        </p:nvSpPr>
        <p:spPr>
          <a:xfrm>
            <a:off x="796925" y="123825"/>
            <a:ext cx="7550150" cy="863600"/>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br>
              <a:rPr lang="en-US" dirty="0"/>
            </a:br>
            <a:endParaRPr lang="en-US" b="1" dirty="0"/>
          </a:p>
        </p:txBody>
      </p:sp>
      <p:sp>
        <p:nvSpPr>
          <p:cNvPr id="2" name="Content Placeholder 1">
            <a:extLst>
              <a:ext uri="{FF2B5EF4-FFF2-40B4-BE49-F238E27FC236}">
                <a16:creationId xmlns:a16="http://schemas.microsoft.com/office/drawing/2014/main" id="{1450F6FC-F74F-0F86-6B92-826855957C1E}"/>
              </a:ext>
            </a:extLst>
          </p:cNvPr>
          <p:cNvSpPr>
            <a:spLocks noGrp="1"/>
          </p:cNvSpPr>
          <p:nvPr>
            <p:ph idx="1"/>
          </p:nvPr>
        </p:nvSpPr>
        <p:spPr>
          <a:xfrm>
            <a:off x="684213" y="1131888"/>
            <a:ext cx="7991475" cy="3509962"/>
          </a:xfrm>
        </p:spPr>
        <p:txBody>
          <a:bodyPr>
            <a:normAutofit lnSpcReduction="10000"/>
          </a:bodyPr>
          <a:lstStyle/>
          <a:p>
            <a:pPr marL="0" indent="0">
              <a:buFont typeface="Arial" panose="020B0604020202020204" pitchFamily="34" charset="0"/>
              <a:buNone/>
              <a:defRPr/>
            </a:pPr>
            <a:r>
              <a:rPr lang="en-US" sz="2400" i="1" dirty="0">
                <a:solidFill>
                  <a:srgbClr val="00B0F0"/>
                </a:solidFill>
              </a:rPr>
              <a:t>Sadhu Singh Hamdard Trust v. </a:t>
            </a:r>
            <a:r>
              <a:rPr lang="en-US" sz="2400" i="1" dirty="0" err="1">
                <a:solidFill>
                  <a:srgbClr val="00B0F0"/>
                </a:solidFill>
              </a:rPr>
              <a:t>Navsun</a:t>
            </a:r>
            <a:r>
              <a:rPr lang="en-US" sz="2400" i="1" dirty="0">
                <a:solidFill>
                  <a:srgbClr val="00B0F0"/>
                </a:solidFill>
              </a:rPr>
              <a:t> Holdings Ltd. </a:t>
            </a:r>
            <a:r>
              <a:rPr lang="en-US" sz="2400" dirty="0">
                <a:solidFill>
                  <a:schemeClr val="bg1"/>
                </a:solidFill>
              </a:rPr>
              <a:t>(2016) (continued)</a:t>
            </a:r>
            <a:endParaRPr lang="en-CA" sz="2400" dirty="0"/>
          </a:p>
          <a:p>
            <a:pPr>
              <a:defRPr/>
            </a:pPr>
            <a:r>
              <a:rPr lang="en-CA" sz="2400" dirty="0">
                <a:solidFill>
                  <a:srgbClr val="FFFF00"/>
                </a:solidFill>
              </a:rPr>
              <a:t>Federal Court dismissed Hamdard Trust’s claim for passing off</a:t>
            </a:r>
            <a:r>
              <a:rPr lang="en-CA" sz="2400" dirty="0">
                <a:solidFill>
                  <a:schemeClr val="bg1"/>
                </a:solidFill>
              </a:rPr>
              <a:t>, finding that it had failed to establish any of the elements for a claim of passing off.</a:t>
            </a:r>
          </a:p>
          <a:p>
            <a:pPr>
              <a:defRPr/>
            </a:pPr>
            <a:r>
              <a:rPr lang="en-CA" sz="2400" dirty="0">
                <a:solidFill>
                  <a:srgbClr val="FFFF00"/>
                </a:solidFill>
              </a:rPr>
              <a:t>Federal Court of Appeal set aside that decision</a:t>
            </a:r>
            <a:r>
              <a:rPr lang="en-CA" sz="2400" dirty="0">
                <a:solidFill>
                  <a:schemeClr val="bg1"/>
                </a:solidFill>
              </a:rPr>
              <a:t>, finding that the lower court made several palpable and overriding errors in evaluating the evidence on each element of the test.</a:t>
            </a:r>
          </a:p>
          <a:p>
            <a:pPr>
              <a:defRPr/>
            </a:pPr>
            <a:endParaRPr lang="en-US" dirty="0"/>
          </a:p>
        </p:txBody>
      </p:sp>
      <p:sp>
        <p:nvSpPr>
          <p:cNvPr id="396291" name="Slide Number Placeholder 3">
            <a:extLst>
              <a:ext uri="{FF2B5EF4-FFF2-40B4-BE49-F238E27FC236}">
                <a16:creationId xmlns:a16="http://schemas.microsoft.com/office/drawing/2014/main" id="{F5BF0A6D-2EA8-235D-ADAF-0793F56515F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463BDE9-C9AB-6548-9BCA-9B7A8BC5E19E}" type="slidenum">
              <a:rPr lang="en-US" altLang="en-US" smtClean="0">
                <a:solidFill>
                  <a:srgbClr val="002040"/>
                </a:solidFill>
              </a:rPr>
              <a:pPr/>
              <a:t>70</a:t>
            </a:fld>
            <a:endParaRPr lang="en-US" altLang="en-US">
              <a:solidFill>
                <a:srgbClr val="00204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4F594C-CEE3-53E5-ADA9-5BD1578DFF6F}"/>
              </a:ext>
            </a:extLst>
          </p:cNvPr>
          <p:cNvSpPr>
            <a:spLocks noGrp="1"/>
          </p:cNvSpPr>
          <p:nvPr>
            <p:ph type="title"/>
          </p:nvPr>
        </p:nvSpPr>
        <p:spPr>
          <a:xfrm>
            <a:off x="539750" y="73025"/>
            <a:ext cx="8064500" cy="769938"/>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br>
              <a:rPr lang="en-US" dirty="0"/>
            </a:br>
            <a:endParaRPr lang="en-US" b="1" dirty="0"/>
          </a:p>
        </p:txBody>
      </p:sp>
      <p:sp>
        <p:nvSpPr>
          <p:cNvPr id="2" name="Content Placeholder 1">
            <a:extLst>
              <a:ext uri="{FF2B5EF4-FFF2-40B4-BE49-F238E27FC236}">
                <a16:creationId xmlns:a16="http://schemas.microsoft.com/office/drawing/2014/main" id="{5CD92E47-7AF9-7D6F-7F70-2CD0F1DD8269}"/>
              </a:ext>
            </a:extLst>
          </p:cNvPr>
          <p:cNvSpPr>
            <a:spLocks noGrp="1"/>
          </p:cNvSpPr>
          <p:nvPr>
            <p:ph idx="1"/>
          </p:nvPr>
        </p:nvSpPr>
        <p:spPr>
          <a:xfrm>
            <a:off x="323850" y="1058863"/>
            <a:ext cx="8569325" cy="3889375"/>
          </a:xfrm>
        </p:spPr>
        <p:txBody>
          <a:bodyPr>
            <a:normAutofit fontScale="92500"/>
          </a:bodyPr>
          <a:lstStyle/>
          <a:p>
            <a:pPr marL="0" indent="0">
              <a:buFont typeface="Arial" panose="020B0604020202020204" pitchFamily="34" charset="0"/>
              <a:buNone/>
              <a:defRPr/>
            </a:pPr>
            <a:r>
              <a:rPr lang="en-US" sz="2400" i="1" dirty="0">
                <a:solidFill>
                  <a:srgbClr val="00B0F0"/>
                </a:solidFill>
              </a:rPr>
              <a:t>Sadhu Singh Hamdard Trust v. </a:t>
            </a:r>
            <a:r>
              <a:rPr lang="en-US" sz="2400" i="1" dirty="0" err="1">
                <a:solidFill>
                  <a:srgbClr val="00B0F0"/>
                </a:solidFill>
              </a:rPr>
              <a:t>Navsun</a:t>
            </a:r>
            <a:r>
              <a:rPr lang="en-US" sz="2400" i="1" dirty="0">
                <a:solidFill>
                  <a:srgbClr val="00B0F0"/>
                </a:solidFill>
              </a:rPr>
              <a:t> Holdings Ltd. </a:t>
            </a:r>
            <a:r>
              <a:rPr lang="en-US" sz="2400" dirty="0">
                <a:solidFill>
                  <a:schemeClr val="bg1"/>
                </a:solidFill>
              </a:rPr>
              <a:t>(2016) (continued)</a:t>
            </a:r>
            <a:endParaRPr lang="en-CA" sz="2400" dirty="0">
              <a:solidFill>
                <a:schemeClr val="bg1"/>
              </a:solidFill>
            </a:endParaRPr>
          </a:p>
          <a:p>
            <a:pPr>
              <a:defRPr/>
            </a:pPr>
            <a:r>
              <a:rPr lang="en-US" sz="2400" dirty="0">
                <a:solidFill>
                  <a:schemeClr val="bg1"/>
                </a:solidFill>
              </a:rPr>
              <a:t>Number of </a:t>
            </a:r>
            <a:r>
              <a:rPr lang="en-US" sz="2400" dirty="0" err="1">
                <a:solidFill>
                  <a:schemeClr val="bg1"/>
                </a:solidFill>
              </a:rPr>
              <a:t>Ajit</a:t>
            </a:r>
            <a:r>
              <a:rPr lang="en-US" sz="2400" dirty="0">
                <a:solidFill>
                  <a:schemeClr val="bg1"/>
                </a:solidFill>
              </a:rPr>
              <a:t> Daily subscribers in Canada</a:t>
            </a:r>
            <a:r>
              <a:rPr lang="en-US" sz="2400" dirty="0">
                <a:solidFill>
                  <a:srgbClr val="FF0000"/>
                </a:solidFill>
              </a:rPr>
              <a:t>?</a:t>
            </a:r>
            <a:r>
              <a:rPr lang="en-US" sz="2400" dirty="0">
                <a:solidFill>
                  <a:schemeClr val="bg1"/>
                </a:solidFill>
              </a:rPr>
              <a:t> 7 in 2010.</a:t>
            </a:r>
            <a:endParaRPr lang="en-CA" sz="2400" dirty="0">
              <a:solidFill>
                <a:schemeClr val="bg1"/>
              </a:solidFill>
            </a:endParaRPr>
          </a:p>
          <a:p>
            <a:pPr>
              <a:defRPr/>
            </a:pPr>
            <a:r>
              <a:rPr lang="en-US" sz="2400" dirty="0">
                <a:solidFill>
                  <a:schemeClr val="bg1"/>
                </a:solidFill>
              </a:rPr>
              <a:t>FCA determined that the </a:t>
            </a:r>
            <a:r>
              <a:rPr lang="en-US" sz="2400" dirty="0">
                <a:solidFill>
                  <a:srgbClr val="FFFF00"/>
                </a:solidFill>
              </a:rPr>
              <a:t>Federal Court erred in law by analyzing the existence of goodwill solely from the perspective of those who were shown to have read the </a:t>
            </a:r>
            <a:r>
              <a:rPr lang="en-US" sz="2400" dirty="0" err="1">
                <a:solidFill>
                  <a:srgbClr val="FFFF00"/>
                </a:solidFill>
              </a:rPr>
              <a:t>Ajit</a:t>
            </a:r>
            <a:r>
              <a:rPr lang="en-US" sz="2400" dirty="0">
                <a:solidFill>
                  <a:srgbClr val="FFFF00"/>
                </a:solidFill>
              </a:rPr>
              <a:t> Daily in Canada</a:t>
            </a:r>
            <a:r>
              <a:rPr lang="en-US" sz="2400" dirty="0">
                <a:solidFill>
                  <a:schemeClr val="bg1"/>
                </a:solidFill>
              </a:rPr>
              <a:t>. </a:t>
            </a:r>
            <a:endParaRPr lang="en-CA" sz="2400" dirty="0">
              <a:solidFill>
                <a:schemeClr val="bg1"/>
              </a:solidFill>
            </a:endParaRPr>
          </a:p>
          <a:p>
            <a:pPr>
              <a:defRPr/>
            </a:pPr>
            <a:r>
              <a:rPr lang="en-US" sz="2400" dirty="0">
                <a:solidFill>
                  <a:schemeClr val="bg1"/>
                </a:solidFill>
              </a:rPr>
              <a:t>Instead, the FCA indicated the question is simply: Does the Plaintiff’s TM have a reputation in the jurisdiction, </a:t>
            </a:r>
            <a:r>
              <a:rPr lang="en-US" sz="2400" dirty="0">
                <a:solidFill>
                  <a:srgbClr val="FFFF00"/>
                </a:solidFill>
              </a:rPr>
              <a:t>even if the TM is not used by the Plaintiff in the jurisdiction</a:t>
            </a:r>
            <a:r>
              <a:rPr lang="en-US" sz="2400" dirty="0">
                <a:solidFill>
                  <a:srgbClr val="FF0000"/>
                </a:solidFill>
              </a:rPr>
              <a:t>?</a:t>
            </a:r>
            <a:endParaRPr lang="en-CA" sz="2400" dirty="0">
              <a:solidFill>
                <a:srgbClr val="FF0000"/>
              </a:solidFill>
            </a:endParaRPr>
          </a:p>
          <a:p>
            <a:pPr marL="0" indent="0">
              <a:buFont typeface="Arial" panose="020B0604020202020204" pitchFamily="34" charset="0"/>
              <a:buNone/>
              <a:defRPr/>
            </a:pPr>
            <a:r>
              <a:rPr lang="en-US" dirty="0"/>
              <a:t> </a:t>
            </a:r>
            <a:endParaRPr lang="en-CA" dirty="0"/>
          </a:p>
          <a:p>
            <a:pPr marL="0" indent="0">
              <a:buFont typeface="Arial" panose="020B0604020202020204" pitchFamily="34" charset="0"/>
              <a:buNone/>
              <a:defRPr/>
            </a:pPr>
            <a:endParaRPr lang="en-US" dirty="0"/>
          </a:p>
          <a:p>
            <a:pPr>
              <a:defRPr/>
            </a:pPr>
            <a:endParaRPr lang="en-US" dirty="0"/>
          </a:p>
        </p:txBody>
      </p:sp>
      <p:sp>
        <p:nvSpPr>
          <p:cNvPr id="398339" name="Slide Number Placeholder 3">
            <a:extLst>
              <a:ext uri="{FF2B5EF4-FFF2-40B4-BE49-F238E27FC236}">
                <a16:creationId xmlns:a16="http://schemas.microsoft.com/office/drawing/2014/main" id="{D0B68B92-13C3-DC4C-2786-A961C42DF85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1F30EAC-FACA-F64C-A85C-A195E8D7C765}" type="slidenum">
              <a:rPr lang="en-US" altLang="en-US" smtClean="0">
                <a:solidFill>
                  <a:srgbClr val="002040"/>
                </a:solidFill>
              </a:rPr>
              <a:pPr/>
              <a:t>71</a:t>
            </a:fld>
            <a:endParaRPr lang="en-US" altLang="en-US">
              <a:solidFill>
                <a:srgbClr val="00204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2DDBC7-4AFA-F091-58C6-D0B26A41B3E5}"/>
              </a:ext>
            </a:extLst>
          </p:cNvPr>
          <p:cNvSpPr>
            <a:spLocks noGrp="1"/>
          </p:cNvSpPr>
          <p:nvPr>
            <p:ph type="title"/>
          </p:nvPr>
        </p:nvSpPr>
        <p:spPr>
          <a:xfrm>
            <a:off x="1485900" y="88900"/>
            <a:ext cx="6172200" cy="1131888"/>
          </a:xfrm>
        </p:spPr>
        <p:txBody>
          <a:bodyPr>
            <a:normAutofit fontScale="90000"/>
          </a:bodyPr>
          <a:lstStyle/>
          <a:p>
            <a:pPr>
              <a:defRPr/>
            </a:pPr>
            <a:r>
              <a:rPr lang="en-US" sz="3000" b="1" dirty="0">
                <a:solidFill>
                  <a:srgbClr val="FFFF00"/>
                </a:solidFill>
                <a:latin typeface="+mn-lt"/>
              </a:rPr>
              <a:t>Passing off</a:t>
            </a:r>
            <a:r>
              <a:rPr lang="en-US" sz="3000" b="1" dirty="0">
                <a:solidFill>
                  <a:srgbClr val="FF0000"/>
                </a:solidFill>
                <a:latin typeface="+mn-lt"/>
              </a:rPr>
              <a:t>:</a:t>
            </a:r>
            <a:r>
              <a:rPr lang="en-US" sz="3000" b="1" dirty="0">
                <a:latin typeface="+mn-lt"/>
              </a:rPr>
              <a:t> </a:t>
            </a:r>
            <a:r>
              <a:rPr lang="en-US" sz="3000" b="1" dirty="0">
                <a:solidFill>
                  <a:schemeClr val="bg1"/>
                </a:solidFill>
                <a:latin typeface="+mn-lt"/>
              </a:rPr>
              <a:t>Entities doing minimal business in Canada</a:t>
            </a:r>
            <a:br>
              <a:rPr lang="en-US" dirty="0"/>
            </a:br>
            <a:endParaRPr lang="en-US" b="1" dirty="0"/>
          </a:p>
        </p:txBody>
      </p:sp>
      <p:sp>
        <p:nvSpPr>
          <p:cNvPr id="2" name="Content Placeholder 1">
            <a:extLst>
              <a:ext uri="{FF2B5EF4-FFF2-40B4-BE49-F238E27FC236}">
                <a16:creationId xmlns:a16="http://schemas.microsoft.com/office/drawing/2014/main" id="{514E6796-A377-717B-BD50-E89FCF62BA15}"/>
              </a:ext>
            </a:extLst>
          </p:cNvPr>
          <p:cNvSpPr>
            <a:spLocks noGrp="1"/>
          </p:cNvSpPr>
          <p:nvPr>
            <p:ph idx="1"/>
          </p:nvPr>
        </p:nvSpPr>
        <p:spPr>
          <a:xfrm>
            <a:off x="395288" y="1347788"/>
            <a:ext cx="8353425" cy="3706812"/>
          </a:xfrm>
        </p:spPr>
        <p:txBody>
          <a:bodyPr>
            <a:noAutofit/>
          </a:bodyPr>
          <a:lstStyle/>
          <a:p>
            <a:pPr marL="42863" indent="0">
              <a:buFont typeface="Arial" panose="020B0604020202020204" pitchFamily="34" charset="0"/>
              <a:buNone/>
              <a:defRPr/>
            </a:pPr>
            <a:r>
              <a:rPr lang="en-US" sz="2400" i="1" dirty="0">
                <a:solidFill>
                  <a:srgbClr val="00B0F0"/>
                </a:solidFill>
              </a:rPr>
              <a:t>Sadhu Singh Hamdard Trust v. </a:t>
            </a:r>
            <a:r>
              <a:rPr lang="en-US" sz="2400" i="1" dirty="0" err="1">
                <a:solidFill>
                  <a:srgbClr val="00B0F0"/>
                </a:solidFill>
              </a:rPr>
              <a:t>Navsun</a:t>
            </a:r>
            <a:r>
              <a:rPr lang="en-US" sz="2400" i="1" dirty="0">
                <a:solidFill>
                  <a:srgbClr val="00B0F0"/>
                </a:solidFill>
              </a:rPr>
              <a:t> Holdings Ltd. </a:t>
            </a:r>
            <a:r>
              <a:rPr lang="en-US" sz="2400" dirty="0">
                <a:solidFill>
                  <a:schemeClr val="bg1"/>
                </a:solidFill>
              </a:rPr>
              <a:t>(2016)</a:t>
            </a:r>
          </a:p>
          <a:p>
            <a:pPr>
              <a:defRPr/>
            </a:pPr>
            <a:r>
              <a:rPr lang="en-US" sz="2400" dirty="0">
                <a:solidFill>
                  <a:srgbClr val="FFFF00"/>
                </a:solidFill>
              </a:rPr>
              <a:t>Does Plaintiff’s TM have a reputation in the jurisdiction</a:t>
            </a:r>
            <a:r>
              <a:rPr lang="en-US" sz="2400" dirty="0">
                <a:solidFill>
                  <a:schemeClr val="bg1"/>
                </a:solidFill>
              </a:rPr>
              <a:t>, </a:t>
            </a:r>
            <a:r>
              <a:rPr lang="en-US" sz="2400" dirty="0">
                <a:solidFill>
                  <a:srgbClr val="FF0000"/>
                </a:solidFill>
              </a:rPr>
              <a:t>even if that TM is not used </a:t>
            </a:r>
            <a:r>
              <a:rPr lang="en-US" sz="2400" dirty="0">
                <a:solidFill>
                  <a:schemeClr val="bg1"/>
                </a:solidFill>
              </a:rPr>
              <a:t>in the jurisdiction</a:t>
            </a:r>
            <a:r>
              <a:rPr lang="en-US" sz="2400" dirty="0">
                <a:solidFill>
                  <a:srgbClr val="FF0000"/>
                </a:solidFill>
              </a:rPr>
              <a:t>?</a:t>
            </a:r>
          </a:p>
          <a:p>
            <a:pPr marL="0" indent="0">
              <a:buFont typeface="Arial" panose="020B0604020202020204" pitchFamily="34" charset="0"/>
              <a:buNone/>
              <a:defRPr/>
            </a:pPr>
            <a:r>
              <a:rPr lang="en-US" sz="2400" b="1" dirty="0">
                <a:solidFill>
                  <a:srgbClr val="FFFF00"/>
                </a:solidFill>
              </a:rPr>
              <a:t>Larger question</a:t>
            </a:r>
            <a:r>
              <a:rPr lang="en-US" sz="2400" b="1" dirty="0">
                <a:solidFill>
                  <a:srgbClr val="FF0000"/>
                </a:solidFill>
              </a:rPr>
              <a:t>:</a:t>
            </a:r>
            <a:r>
              <a:rPr lang="en-US" sz="2400" b="1" dirty="0">
                <a:solidFill>
                  <a:srgbClr val="FFFF00"/>
                </a:solidFill>
              </a:rPr>
              <a:t> </a:t>
            </a:r>
            <a:r>
              <a:rPr lang="en-US" sz="2400" b="1" dirty="0">
                <a:solidFill>
                  <a:schemeClr val="bg1"/>
                </a:solidFill>
              </a:rPr>
              <a:t>Should an entity that does minimal business in Canada but that has a website accessible to (and accessed by) Canadians be able to establish sufficient goodwill to make out a successful action in passing off in a Canadian court</a:t>
            </a:r>
            <a:r>
              <a:rPr lang="en-US" sz="2400" dirty="0">
                <a:solidFill>
                  <a:srgbClr val="FF0000"/>
                </a:solidFill>
              </a:rPr>
              <a:t>? </a:t>
            </a:r>
          </a:p>
        </p:txBody>
      </p:sp>
      <p:sp>
        <p:nvSpPr>
          <p:cNvPr id="403459" name="Slide Number Placeholder 3">
            <a:extLst>
              <a:ext uri="{FF2B5EF4-FFF2-40B4-BE49-F238E27FC236}">
                <a16:creationId xmlns:a16="http://schemas.microsoft.com/office/drawing/2014/main" id="{1D8D96DD-FE5B-12C6-22B3-DD05D0F1CF3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3F234D3-3974-8D44-BC1B-F52F79F79B97}" type="slidenum">
              <a:rPr lang="en-US" altLang="en-US" smtClean="0">
                <a:solidFill>
                  <a:srgbClr val="002040"/>
                </a:solidFill>
              </a:rPr>
              <a:pPr/>
              <a:t>72</a:t>
            </a:fld>
            <a:endParaRPr lang="en-US" altLang="en-US">
              <a:solidFill>
                <a:srgbClr val="00204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Title 1">
            <a:extLst>
              <a:ext uri="{FF2B5EF4-FFF2-40B4-BE49-F238E27FC236}">
                <a16:creationId xmlns:a16="http://schemas.microsoft.com/office/drawing/2014/main" id="{68F1C58E-CF8B-CE86-ACFA-175E0566131D}"/>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rPr>
              <a:t>But</a:t>
            </a:r>
            <a:r>
              <a:rPr lang="en-US" altLang="en-US"/>
              <a:t> </a:t>
            </a:r>
            <a:r>
              <a:rPr lang="en-US" altLang="en-US">
                <a:solidFill>
                  <a:srgbClr val="FFFF00"/>
                </a:solidFill>
              </a:rPr>
              <a:t>Trademarks</a:t>
            </a:r>
            <a:r>
              <a:rPr lang="en-US" altLang="en-US">
                <a:solidFill>
                  <a:schemeClr val="bg1"/>
                </a:solidFill>
              </a:rPr>
              <a:t>?</a:t>
            </a:r>
          </a:p>
        </p:txBody>
      </p:sp>
      <p:pic>
        <p:nvPicPr>
          <p:cNvPr id="405506" name="Picture 4" descr="Graphical user interface, website&#10;&#10;Description automatically generated">
            <a:extLst>
              <a:ext uri="{FF2B5EF4-FFF2-40B4-BE49-F238E27FC236}">
                <a16:creationId xmlns:a16="http://schemas.microsoft.com/office/drawing/2014/main" id="{1593B831-0F3C-7E6A-A94E-6B78CA787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88" y="762000"/>
            <a:ext cx="41878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C749-D24C-353C-22DC-FE4983880A8A}"/>
              </a:ext>
            </a:extLst>
          </p:cNvPr>
          <p:cNvSpPr>
            <a:spLocks noGrp="1"/>
          </p:cNvSpPr>
          <p:nvPr>
            <p:ph type="title"/>
          </p:nvPr>
        </p:nvSpPr>
        <p:spPr>
          <a:xfrm>
            <a:off x="684213" y="123825"/>
            <a:ext cx="7775575" cy="900113"/>
          </a:xfrm>
        </p:spPr>
        <p:txBody>
          <a:bodyPr>
            <a:normAutofit fontScale="90000"/>
          </a:bodyPr>
          <a:lstStyle/>
          <a:p>
            <a:pPr>
              <a:defRPr/>
            </a:pPr>
            <a:r>
              <a:rPr lang="en-US" b="1" dirty="0">
                <a:solidFill>
                  <a:schemeClr val="bg1"/>
                </a:solidFill>
              </a:rPr>
              <a:t>To what extent can goodwill be acquired in a purely descriptive product name</a:t>
            </a:r>
            <a:r>
              <a:rPr lang="en-US" b="1" dirty="0">
                <a:solidFill>
                  <a:srgbClr val="FF0000"/>
                </a:solidFill>
              </a:rPr>
              <a:t>?</a:t>
            </a:r>
            <a:br>
              <a:rPr lang="en-CA" dirty="0"/>
            </a:br>
            <a:endParaRPr lang="en-US" dirty="0"/>
          </a:p>
        </p:txBody>
      </p:sp>
      <p:sp>
        <p:nvSpPr>
          <p:cNvPr id="415746" name="Content Placeholder 2">
            <a:extLst>
              <a:ext uri="{FF2B5EF4-FFF2-40B4-BE49-F238E27FC236}">
                <a16:creationId xmlns:a16="http://schemas.microsoft.com/office/drawing/2014/main" id="{41514DD6-BB3F-6C4E-8609-6462A7489159}"/>
              </a:ext>
            </a:extLst>
          </p:cNvPr>
          <p:cNvSpPr>
            <a:spLocks noGrp="1" noChangeArrowheads="1"/>
          </p:cNvSpPr>
          <p:nvPr>
            <p:ph sz="quarter" idx="10"/>
          </p:nvPr>
        </p:nvSpPr>
        <p:spPr bwMode="auto">
          <a:xfrm>
            <a:off x="431800" y="1276350"/>
            <a:ext cx="8280400" cy="3609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rPr>
              <a:t>Risky</a:t>
            </a:r>
            <a:r>
              <a:rPr lang="en-US" altLang="en-US">
                <a:solidFill>
                  <a:schemeClr val="bg1"/>
                </a:solidFill>
              </a:rPr>
              <a:t> to use </a:t>
            </a:r>
            <a:r>
              <a:rPr lang="en-US" altLang="en-US">
                <a:solidFill>
                  <a:srgbClr val="FFFF00"/>
                </a:solidFill>
              </a:rPr>
              <a:t>purely descriptive terms </a:t>
            </a:r>
            <a:r>
              <a:rPr lang="en-US" altLang="en-US">
                <a:solidFill>
                  <a:schemeClr val="bg1"/>
                </a:solidFill>
              </a:rPr>
              <a:t>for a mark. </a:t>
            </a:r>
            <a:endParaRPr lang="en-CA" altLang="en-US">
              <a:solidFill>
                <a:schemeClr val="bg1"/>
              </a:solidFill>
            </a:endParaRPr>
          </a:p>
          <a:p>
            <a:r>
              <a:rPr lang="en-US" altLang="en-US">
                <a:solidFill>
                  <a:srgbClr val="FFFF00"/>
                </a:solidFill>
              </a:rPr>
              <a:t>Risk is of not acquiring goodwill or reputation </a:t>
            </a:r>
            <a:r>
              <a:rPr lang="en-US" altLang="en-US">
                <a:solidFill>
                  <a:schemeClr val="bg1"/>
                </a:solidFill>
              </a:rPr>
              <a:t>in the product simply because the name describes the good itself. </a:t>
            </a:r>
            <a:endParaRPr lang="en-CA" altLang="en-US">
              <a:solidFill>
                <a:schemeClr val="bg1"/>
              </a:solidFill>
            </a:endParaRPr>
          </a:p>
          <a:p>
            <a:r>
              <a:rPr lang="en-US" altLang="en-US">
                <a:solidFill>
                  <a:schemeClr val="bg1"/>
                </a:solidFill>
              </a:rPr>
              <a:t>Goodwill – or secondary meaning – can be acquired through a product’s name, or through a product’s appearance… </a:t>
            </a:r>
            <a:endParaRPr lang="en-CA" altLang="en-US">
              <a:solidFill>
                <a:schemeClr val="bg1"/>
              </a:solidFill>
            </a:endParaRPr>
          </a:p>
          <a:p>
            <a:r>
              <a:rPr lang="en-US" altLang="en-US">
                <a:solidFill>
                  <a:schemeClr val="bg1"/>
                </a:solidFill>
              </a:rPr>
              <a:t>A product that has a particularly distinctive appearance might come to be associated by consumers with one trade source. </a:t>
            </a:r>
            <a:r>
              <a:rPr lang="en-CA" altLang="en-US">
                <a:solidFill>
                  <a:schemeClr val="bg1"/>
                </a:solidFill>
              </a:rPr>
              <a:t>T</a:t>
            </a:r>
            <a:r>
              <a:rPr lang="en-US" altLang="en-US">
                <a:solidFill>
                  <a:schemeClr val="bg1"/>
                </a:solidFill>
              </a:rPr>
              <a:t>hen a competitor who copies the product appearance might be liable for passing off.</a:t>
            </a:r>
            <a:endParaRPr lang="en-CA" altLang="en-US">
              <a:solidFill>
                <a:schemeClr val="bg1"/>
              </a:solidFill>
            </a:endParaRPr>
          </a:p>
          <a:p>
            <a:r>
              <a:rPr lang="en-US" altLang="en-US">
                <a:solidFill>
                  <a:schemeClr val="bg1"/>
                </a:solidFill>
              </a:rPr>
              <a:t>Challenge in these cases is that </a:t>
            </a:r>
            <a:r>
              <a:rPr lang="en-US" altLang="en-US">
                <a:solidFill>
                  <a:srgbClr val="FFFF00"/>
                </a:solidFill>
              </a:rPr>
              <a:t>the Plaintiff must show that the appearance of the product has acquired a secondary meaning </a:t>
            </a:r>
            <a:r>
              <a:rPr lang="en-US" altLang="en-US">
                <a:solidFill>
                  <a:schemeClr val="bg1"/>
                </a:solidFill>
              </a:rPr>
              <a:t>– that it comes from one trade source.  </a:t>
            </a:r>
            <a:endParaRPr lang="en-CA" altLang="en-US">
              <a:solidFill>
                <a:schemeClr val="bg1"/>
              </a:solidFill>
            </a:endParaRPr>
          </a:p>
          <a:p>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2299F-CFAF-DB51-4D48-D718B498B253}"/>
              </a:ext>
            </a:extLst>
          </p:cNvPr>
          <p:cNvSpPr>
            <a:spLocks noGrp="1"/>
          </p:cNvSpPr>
          <p:nvPr>
            <p:ph type="title"/>
          </p:nvPr>
        </p:nvSpPr>
        <p:spPr>
          <a:xfrm>
            <a:off x="1485900" y="98425"/>
            <a:ext cx="6172200" cy="857250"/>
          </a:xfrm>
        </p:spPr>
        <p:txBody>
          <a:bodyPr>
            <a:normAutofit fontScale="90000"/>
          </a:bodyPr>
          <a:lstStyle/>
          <a:p>
            <a:pPr>
              <a:defRPr/>
            </a:pPr>
            <a:r>
              <a:rPr lang="en-US" sz="3675" b="1" dirty="0">
                <a:solidFill>
                  <a:srgbClr val="FFFF00"/>
                </a:solidFill>
              </a:rPr>
              <a:t>Passing off</a:t>
            </a:r>
            <a:r>
              <a:rPr lang="en-US" sz="3675" b="1" dirty="0">
                <a:solidFill>
                  <a:srgbClr val="FF0000"/>
                </a:solidFill>
              </a:rPr>
              <a:t>:</a:t>
            </a:r>
            <a:r>
              <a:rPr lang="en-US" sz="3675" b="1" dirty="0">
                <a:solidFill>
                  <a:schemeClr val="bg1"/>
                </a:solidFill>
              </a:rPr>
              <a:t> </a:t>
            </a:r>
            <a:r>
              <a:rPr lang="en-US" sz="3675" i="1" dirty="0">
                <a:solidFill>
                  <a:srgbClr val="00B0F0"/>
                </a:solidFill>
              </a:rPr>
              <a:t>Ray Plastics</a:t>
            </a:r>
            <a:br>
              <a:rPr lang="en-US" i="1" dirty="0"/>
            </a:br>
            <a:endParaRPr lang="en-US" b="1" dirty="0"/>
          </a:p>
        </p:txBody>
      </p:sp>
      <p:sp>
        <p:nvSpPr>
          <p:cNvPr id="2" name="Content Placeholder 1">
            <a:extLst>
              <a:ext uri="{FF2B5EF4-FFF2-40B4-BE49-F238E27FC236}">
                <a16:creationId xmlns:a16="http://schemas.microsoft.com/office/drawing/2014/main" id="{59440FFC-33CA-54C4-5E3C-681A47612239}"/>
              </a:ext>
            </a:extLst>
          </p:cNvPr>
          <p:cNvSpPr>
            <a:spLocks noGrp="1"/>
          </p:cNvSpPr>
          <p:nvPr>
            <p:ph idx="1"/>
          </p:nvPr>
        </p:nvSpPr>
        <p:spPr>
          <a:xfrm>
            <a:off x="250825" y="955675"/>
            <a:ext cx="8642350" cy="3919538"/>
          </a:xfrm>
        </p:spPr>
        <p:txBody>
          <a:bodyPr>
            <a:normAutofit fontScale="62500" lnSpcReduction="20000"/>
          </a:bodyPr>
          <a:lstStyle/>
          <a:p>
            <a:pPr>
              <a:defRPr/>
            </a:pPr>
            <a:r>
              <a:rPr lang="en-CA" dirty="0">
                <a:solidFill>
                  <a:schemeClr val="bg1"/>
                </a:solidFill>
              </a:rPr>
              <a:t>Product was a combination snowbrush, ice scraper and squeegee called </a:t>
            </a:r>
            <a:r>
              <a:rPr lang="en-CA" dirty="0">
                <a:solidFill>
                  <a:srgbClr val="FF0000"/>
                </a:solidFill>
              </a:rPr>
              <a:t>“</a:t>
            </a:r>
            <a:r>
              <a:rPr lang="en-CA" dirty="0">
                <a:solidFill>
                  <a:srgbClr val="00B0F0"/>
                </a:solidFill>
              </a:rPr>
              <a:t>Snow Trooper</a:t>
            </a:r>
            <a:r>
              <a:rPr lang="en-CA" dirty="0">
                <a:solidFill>
                  <a:srgbClr val="FF0000"/>
                </a:solidFill>
              </a:rPr>
              <a:t>”</a:t>
            </a:r>
            <a:r>
              <a:rPr lang="en-CA" dirty="0">
                <a:solidFill>
                  <a:srgbClr val="FFFF00"/>
                </a:solidFill>
              </a:rPr>
              <a:t>:</a:t>
            </a:r>
            <a:r>
              <a:rPr lang="en-CA" dirty="0">
                <a:solidFill>
                  <a:schemeClr val="bg1"/>
                </a:solidFill>
              </a:rPr>
              <a:t> B</a:t>
            </a:r>
            <a:r>
              <a:rPr lang="en-CA" i="1" dirty="0">
                <a:solidFill>
                  <a:schemeClr val="bg1"/>
                </a:solidFill>
              </a:rPr>
              <a:t>lack nylon scraper is 27" in overall length, has 3 rows of bristles, 5/8" hardwood painted black, and a traditional yellow brush</a:t>
            </a:r>
            <a:endParaRPr lang="en-CA" dirty="0">
              <a:solidFill>
                <a:schemeClr val="bg1"/>
              </a:solidFill>
            </a:endParaRPr>
          </a:p>
          <a:p>
            <a:pPr>
              <a:defRPr/>
            </a:pPr>
            <a:r>
              <a:rPr lang="en-CA" b="1" dirty="0">
                <a:solidFill>
                  <a:srgbClr val="FF0000"/>
                </a:solidFill>
              </a:rPr>
              <a:t>uncommon appearance</a:t>
            </a:r>
            <a:r>
              <a:rPr lang="en-CA" b="1" dirty="0">
                <a:solidFill>
                  <a:srgbClr val="FFFF00"/>
                </a:solidFill>
              </a:rPr>
              <a:t>…</a:t>
            </a:r>
            <a:r>
              <a:rPr lang="en-CA" b="1" dirty="0">
                <a:solidFill>
                  <a:schemeClr val="bg1"/>
                </a:solidFill>
              </a:rPr>
              <a:t> </a:t>
            </a:r>
            <a:endParaRPr lang="en-CA" dirty="0">
              <a:solidFill>
                <a:schemeClr val="bg1"/>
              </a:solidFill>
            </a:endParaRPr>
          </a:p>
          <a:p>
            <a:pPr>
              <a:defRPr/>
            </a:pPr>
            <a:r>
              <a:rPr lang="en-CA" b="1" dirty="0">
                <a:solidFill>
                  <a:schemeClr val="bg1"/>
                </a:solidFill>
              </a:rPr>
              <a:t>very successful seller at Canadian Tire, K Mart, Zellers and Pro Hardware in 1982 and 1983. </a:t>
            </a:r>
            <a:endParaRPr lang="en-CA" dirty="0">
              <a:solidFill>
                <a:schemeClr val="bg1"/>
              </a:solidFill>
            </a:endParaRPr>
          </a:p>
          <a:p>
            <a:pPr>
              <a:defRPr/>
            </a:pPr>
            <a:r>
              <a:rPr lang="en-CA" b="1" dirty="0">
                <a:solidFill>
                  <a:schemeClr val="bg1"/>
                </a:solidFill>
              </a:rPr>
              <a:t>Constructed by </a:t>
            </a:r>
            <a:r>
              <a:rPr lang="en-CA" b="1" dirty="0" err="1">
                <a:solidFill>
                  <a:schemeClr val="bg1"/>
                </a:solidFill>
              </a:rPr>
              <a:t>Raywares</a:t>
            </a:r>
            <a:r>
              <a:rPr lang="en-CA" b="1" dirty="0">
                <a:solidFill>
                  <a:schemeClr val="bg1"/>
                </a:solidFill>
              </a:rPr>
              <a:t>, a division of Ray Plastics Limited. </a:t>
            </a:r>
            <a:endParaRPr lang="en-CA" dirty="0">
              <a:solidFill>
                <a:schemeClr val="bg1"/>
              </a:solidFill>
            </a:endParaRPr>
          </a:p>
          <a:p>
            <a:pPr>
              <a:defRPr/>
            </a:pPr>
            <a:r>
              <a:rPr lang="en-CA" b="1" dirty="0">
                <a:solidFill>
                  <a:schemeClr val="bg1"/>
                </a:solidFill>
              </a:rPr>
              <a:t>One of </a:t>
            </a:r>
            <a:r>
              <a:rPr lang="en-CA" b="1" dirty="0" err="1">
                <a:solidFill>
                  <a:schemeClr val="bg1"/>
                </a:solidFill>
              </a:rPr>
              <a:t>Raywares</a:t>
            </a:r>
            <a:r>
              <a:rPr lang="en-CA" b="1" dirty="0">
                <a:solidFill>
                  <a:schemeClr val="bg1"/>
                </a:solidFill>
              </a:rPr>
              <a:t>’ main competitors was </a:t>
            </a:r>
            <a:r>
              <a:rPr lang="en-CA" b="1" dirty="0" err="1">
                <a:solidFill>
                  <a:schemeClr val="bg1"/>
                </a:solidFill>
              </a:rPr>
              <a:t>Brushcraft</a:t>
            </a:r>
            <a:r>
              <a:rPr lang="en-CA" b="1" dirty="0">
                <a:solidFill>
                  <a:schemeClr val="bg1"/>
                </a:solidFill>
              </a:rPr>
              <a:t>, a division of </a:t>
            </a:r>
            <a:r>
              <a:rPr lang="en-CA" b="1" dirty="0" err="1">
                <a:solidFill>
                  <a:schemeClr val="bg1"/>
                </a:solidFill>
              </a:rPr>
              <a:t>Dustbane</a:t>
            </a:r>
            <a:r>
              <a:rPr lang="en-CA" b="1" dirty="0">
                <a:solidFill>
                  <a:schemeClr val="bg1"/>
                </a:solidFill>
              </a:rPr>
              <a:t>. </a:t>
            </a:r>
            <a:endParaRPr lang="en-CA" dirty="0">
              <a:solidFill>
                <a:schemeClr val="bg1"/>
              </a:solidFill>
            </a:endParaRPr>
          </a:p>
          <a:p>
            <a:pPr>
              <a:defRPr/>
            </a:pPr>
            <a:r>
              <a:rPr lang="en-CA" b="1" dirty="0">
                <a:solidFill>
                  <a:schemeClr val="bg1"/>
                </a:solidFill>
              </a:rPr>
              <a:t>At the initiative of Canadian Tire, </a:t>
            </a:r>
            <a:r>
              <a:rPr lang="en-CA" dirty="0" err="1">
                <a:solidFill>
                  <a:schemeClr val="bg1"/>
                </a:solidFill>
              </a:rPr>
              <a:t>Brushcraft</a:t>
            </a:r>
            <a:r>
              <a:rPr lang="en-CA" dirty="0">
                <a:solidFill>
                  <a:schemeClr val="bg1"/>
                </a:solidFill>
              </a:rPr>
              <a:t> produced a similar product to the Snow Trooper for the years 1984 and following.</a:t>
            </a:r>
          </a:p>
          <a:p>
            <a:pPr>
              <a:defRPr/>
            </a:pPr>
            <a:r>
              <a:rPr lang="en-CA" dirty="0">
                <a:solidFill>
                  <a:schemeClr val="bg1"/>
                </a:solidFill>
              </a:rPr>
              <a:t>This product was described as "virtually identical", and "a virtual clone" to the Snow Trooper.</a:t>
            </a:r>
          </a:p>
          <a:p>
            <a:pPr>
              <a:defRPr/>
            </a:pPr>
            <a:endParaRPr lang="en-US" dirty="0"/>
          </a:p>
        </p:txBody>
      </p:sp>
      <p:sp>
        <p:nvSpPr>
          <p:cNvPr id="416771" name="Slide Number Placeholder 3">
            <a:extLst>
              <a:ext uri="{FF2B5EF4-FFF2-40B4-BE49-F238E27FC236}">
                <a16:creationId xmlns:a16="http://schemas.microsoft.com/office/drawing/2014/main" id="{AEB0FF90-CEEC-9A0B-1D3E-91236E72832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B54ACB3-0BDA-1147-BF8A-258226DB4E60}" type="slidenum">
              <a:rPr lang="en-US" altLang="en-US" smtClean="0">
                <a:solidFill>
                  <a:srgbClr val="002040"/>
                </a:solidFill>
              </a:rPr>
              <a:pPr/>
              <a:t>75</a:t>
            </a:fld>
            <a:endParaRPr lang="en-US" altLang="en-US">
              <a:solidFill>
                <a:srgbClr val="00204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descr="A black stick with a colorful background&#10;&#10;Description automatically generated">
            <a:extLst>
              <a:ext uri="{FF2B5EF4-FFF2-40B4-BE49-F238E27FC236}">
                <a16:creationId xmlns:a16="http://schemas.microsoft.com/office/drawing/2014/main" id="{103F66F1-0120-B36B-96AF-D3FA201AA117}"/>
              </a:ext>
            </a:extLst>
          </p:cNvPr>
          <p:cNvPicPr>
            <a:picLocks noChangeAspect="1"/>
          </p:cNvPicPr>
          <p:nvPr/>
        </p:nvPicPr>
        <p:blipFill>
          <a:blip r:embed="rId2"/>
          <a:stretch>
            <a:fillRect/>
          </a:stretch>
        </p:blipFill>
        <p:spPr>
          <a:xfrm>
            <a:off x="3079750" y="336550"/>
            <a:ext cx="2984500" cy="4470400"/>
          </a:xfrm>
          <a:prstGeom prst="rect">
            <a:avLst/>
          </a:prstGeom>
        </p:spPr>
      </p:pic>
    </p:spTree>
    <p:extLst>
      <p:ext uri="{BB962C8B-B14F-4D97-AF65-F5344CB8AC3E}">
        <p14:creationId xmlns:p14="http://schemas.microsoft.com/office/powerpoint/2010/main" val="30957035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348B8-DD35-8A2A-9B7A-7339F345CA12}"/>
              </a:ext>
            </a:extLst>
          </p:cNvPr>
          <p:cNvSpPr>
            <a:spLocks noGrp="1"/>
          </p:cNvSpPr>
          <p:nvPr>
            <p:ph type="title"/>
          </p:nvPr>
        </p:nvSpPr>
        <p:spPr>
          <a:xfrm>
            <a:off x="1485900" y="98425"/>
            <a:ext cx="6172200" cy="552450"/>
          </a:xfrm>
        </p:spPr>
        <p:txBody>
          <a:bodyPr>
            <a:normAutofit fontScale="90000"/>
          </a:bodyPr>
          <a:lstStyle/>
          <a:p>
            <a:pPr>
              <a:defRPr/>
            </a:pPr>
            <a:r>
              <a:rPr lang="en-US" sz="3675" b="1" dirty="0">
                <a:solidFill>
                  <a:srgbClr val="FFFF00"/>
                </a:solidFill>
              </a:rPr>
              <a:t>Passing off</a:t>
            </a:r>
            <a:r>
              <a:rPr lang="en-US" sz="3675" b="1" dirty="0">
                <a:solidFill>
                  <a:srgbClr val="FF0000"/>
                </a:solidFill>
              </a:rPr>
              <a:t>:</a:t>
            </a:r>
            <a:r>
              <a:rPr lang="en-US" sz="3675" b="1" dirty="0">
                <a:solidFill>
                  <a:schemeClr val="bg1"/>
                </a:solidFill>
              </a:rPr>
              <a:t> </a:t>
            </a:r>
            <a:r>
              <a:rPr lang="en-US" sz="3675" i="1" dirty="0">
                <a:solidFill>
                  <a:srgbClr val="00B0F0"/>
                </a:solidFill>
              </a:rPr>
              <a:t>Ray Plastics</a:t>
            </a:r>
            <a:br>
              <a:rPr lang="en-US" i="1" dirty="0"/>
            </a:br>
            <a:endParaRPr lang="en-US" b="1" dirty="0"/>
          </a:p>
        </p:txBody>
      </p:sp>
      <p:sp>
        <p:nvSpPr>
          <p:cNvPr id="2" name="Content Placeholder 1">
            <a:extLst>
              <a:ext uri="{FF2B5EF4-FFF2-40B4-BE49-F238E27FC236}">
                <a16:creationId xmlns:a16="http://schemas.microsoft.com/office/drawing/2014/main" id="{D880E34B-A10D-799C-F5AD-AC4DF084AD45}"/>
              </a:ext>
            </a:extLst>
          </p:cNvPr>
          <p:cNvSpPr>
            <a:spLocks noGrp="1"/>
          </p:cNvSpPr>
          <p:nvPr>
            <p:ph idx="1"/>
          </p:nvPr>
        </p:nvSpPr>
        <p:spPr>
          <a:xfrm>
            <a:off x="358775" y="915988"/>
            <a:ext cx="8426450" cy="4130675"/>
          </a:xfrm>
        </p:spPr>
        <p:txBody>
          <a:bodyPr>
            <a:normAutofit fontScale="62500" lnSpcReduction="20000"/>
          </a:bodyPr>
          <a:lstStyle/>
          <a:p>
            <a:pPr>
              <a:defRPr/>
            </a:pPr>
            <a:r>
              <a:rPr lang="en-CA" dirty="0">
                <a:solidFill>
                  <a:schemeClr val="bg1"/>
                </a:solidFill>
              </a:rPr>
              <a:t>Court notes that </a:t>
            </a:r>
            <a:r>
              <a:rPr lang="en-CA" dirty="0">
                <a:solidFill>
                  <a:srgbClr val="FFFF00"/>
                </a:solidFill>
              </a:rPr>
              <a:t>where the appearance is in some way novel or striking or unusual, it is easier to conclude that there has come to be an association of that appearance with a single trade source</a:t>
            </a:r>
          </a:p>
          <a:p>
            <a:pPr>
              <a:defRPr/>
            </a:pPr>
            <a:r>
              <a:rPr lang="en-CA" dirty="0">
                <a:solidFill>
                  <a:schemeClr val="bg1"/>
                </a:solidFill>
              </a:rPr>
              <a:t>The Snow Trooper get-up is very distinctive. </a:t>
            </a:r>
          </a:p>
          <a:p>
            <a:pPr>
              <a:defRPr/>
            </a:pPr>
            <a:r>
              <a:rPr lang="en-CA" b="1" dirty="0">
                <a:solidFill>
                  <a:schemeClr val="bg1"/>
                </a:solidFill>
              </a:rPr>
              <a:t>Other factors that the court found significant in this case: </a:t>
            </a:r>
          </a:p>
          <a:p>
            <a:pPr>
              <a:defRPr/>
            </a:pPr>
            <a:r>
              <a:rPr lang="en-CA" dirty="0">
                <a:solidFill>
                  <a:schemeClr val="bg1"/>
                </a:solidFill>
              </a:rPr>
              <a:t>1) </a:t>
            </a:r>
            <a:r>
              <a:rPr lang="en-CA" dirty="0">
                <a:solidFill>
                  <a:srgbClr val="FFFF00"/>
                </a:solidFill>
              </a:rPr>
              <a:t>Ray Plastics had done extensive advertising </a:t>
            </a:r>
            <a:r>
              <a:rPr lang="en-CA" dirty="0">
                <a:solidFill>
                  <a:schemeClr val="bg1"/>
                </a:solidFill>
              </a:rPr>
              <a:t>over two years with respect to the Snow Trooper.</a:t>
            </a:r>
          </a:p>
          <a:p>
            <a:pPr>
              <a:defRPr/>
            </a:pPr>
            <a:r>
              <a:rPr lang="en-CA" dirty="0">
                <a:solidFill>
                  <a:schemeClr val="bg1"/>
                </a:solidFill>
              </a:rPr>
              <a:t>2) </a:t>
            </a:r>
            <a:r>
              <a:rPr lang="en-CA" dirty="0">
                <a:solidFill>
                  <a:srgbClr val="FFFF00"/>
                </a:solidFill>
              </a:rPr>
              <a:t>Sales figures</a:t>
            </a:r>
          </a:p>
          <a:p>
            <a:pPr>
              <a:defRPr/>
            </a:pPr>
            <a:r>
              <a:rPr lang="en-CA" dirty="0">
                <a:solidFill>
                  <a:schemeClr val="bg1"/>
                </a:solidFill>
              </a:rPr>
              <a:t>3) There was </a:t>
            </a:r>
            <a:r>
              <a:rPr lang="en-CA" dirty="0">
                <a:solidFill>
                  <a:srgbClr val="FFFF00"/>
                </a:solidFill>
              </a:rPr>
              <a:t>evidence of intentional, direct copying</a:t>
            </a:r>
            <a:r>
              <a:rPr lang="en-CA" dirty="0">
                <a:solidFill>
                  <a:schemeClr val="bg1"/>
                </a:solidFill>
              </a:rPr>
              <a:t>. The court found that evidence of intentional, direct copying establishes a prima facie case of secondary meaning. </a:t>
            </a:r>
          </a:p>
          <a:p>
            <a:pPr>
              <a:defRPr/>
            </a:pPr>
            <a:r>
              <a:rPr lang="en-CA" b="1" dirty="0">
                <a:solidFill>
                  <a:srgbClr val="FFFF00"/>
                </a:solidFill>
              </a:rPr>
              <a:t>SO the goodwill/secondary meaning found to exist in the product appearance of the snow trooper.</a:t>
            </a:r>
            <a:endParaRPr lang="en-CA" dirty="0">
              <a:solidFill>
                <a:srgbClr val="FFFF00"/>
              </a:solidFill>
            </a:endParaRPr>
          </a:p>
          <a:p>
            <a:pPr>
              <a:defRPr/>
            </a:pPr>
            <a:endParaRPr lang="en-US" dirty="0"/>
          </a:p>
        </p:txBody>
      </p:sp>
      <p:sp>
        <p:nvSpPr>
          <p:cNvPr id="420867" name="Slide Number Placeholder 3">
            <a:extLst>
              <a:ext uri="{FF2B5EF4-FFF2-40B4-BE49-F238E27FC236}">
                <a16:creationId xmlns:a16="http://schemas.microsoft.com/office/drawing/2014/main" id="{88CB4B07-A0C0-1819-B525-311C3F63F3B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E3BEFF6-5D94-9646-8009-2A0E54C3683E}" type="slidenum">
              <a:rPr lang="en-US" altLang="en-US" smtClean="0">
                <a:solidFill>
                  <a:srgbClr val="002040"/>
                </a:solidFill>
              </a:rPr>
              <a:pPr/>
              <a:t>77</a:t>
            </a:fld>
            <a:endParaRPr lang="en-US" altLang="en-US">
              <a:solidFill>
                <a:srgbClr val="00204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4474C5-0E04-6088-C22C-E1E014CDCAFD}"/>
              </a:ext>
            </a:extLst>
          </p:cNvPr>
          <p:cNvSpPr>
            <a:spLocks noGrp="1"/>
          </p:cNvSpPr>
          <p:nvPr>
            <p:ph type="title"/>
          </p:nvPr>
        </p:nvSpPr>
        <p:spPr>
          <a:xfrm>
            <a:off x="1485900" y="98425"/>
            <a:ext cx="6172200" cy="857250"/>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chemeClr val="bg1"/>
                </a:solidFill>
              </a:rPr>
              <a:t> </a:t>
            </a:r>
            <a:r>
              <a:rPr lang="en-US" i="1" dirty="0">
                <a:solidFill>
                  <a:srgbClr val="00B0F0"/>
                </a:solidFill>
              </a:rPr>
              <a:t>Ray Plastics</a:t>
            </a:r>
            <a:br>
              <a:rPr lang="en-US" i="1" dirty="0"/>
            </a:br>
            <a:endParaRPr lang="en-US" b="1" dirty="0"/>
          </a:p>
        </p:txBody>
      </p:sp>
      <p:sp>
        <p:nvSpPr>
          <p:cNvPr id="2" name="Content Placeholder 1">
            <a:extLst>
              <a:ext uri="{FF2B5EF4-FFF2-40B4-BE49-F238E27FC236}">
                <a16:creationId xmlns:a16="http://schemas.microsoft.com/office/drawing/2014/main" id="{55C5A566-19C5-04FC-CEC0-83413FF34CF9}"/>
              </a:ext>
            </a:extLst>
          </p:cNvPr>
          <p:cNvSpPr>
            <a:spLocks noGrp="1"/>
          </p:cNvSpPr>
          <p:nvPr>
            <p:ph idx="1"/>
          </p:nvPr>
        </p:nvSpPr>
        <p:spPr>
          <a:xfrm>
            <a:off x="539750" y="1276350"/>
            <a:ext cx="7848600" cy="3117850"/>
          </a:xfrm>
        </p:spPr>
        <p:txBody>
          <a:bodyPr>
            <a:normAutofit lnSpcReduction="10000"/>
          </a:bodyPr>
          <a:lstStyle/>
          <a:p>
            <a:pPr>
              <a:defRPr/>
            </a:pPr>
            <a:r>
              <a:rPr lang="en-US" sz="3000" dirty="0">
                <a:solidFill>
                  <a:schemeClr val="bg1"/>
                </a:solidFill>
              </a:rPr>
              <a:t>A product that is particularly distinctive in its appearance may come to be associated by consumers with a particular trade source </a:t>
            </a:r>
          </a:p>
          <a:p>
            <a:pPr>
              <a:defRPr/>
            </a:pPr>
            <a:r>
              <a:rPr lang="en-US" sz="3000" dirty="0">
                <a:solidFill>
                  <a:srgbClr val="FFFF00"/>
                </a:solidFill>
              </a:rPr>
              <a:t>If the product appearance is an inherent feature of the product</a:t>
            </a:r>
            <a:r>
              <a:rPr lang="en-US" sz="3000" dirty="0">
                <a:solidFill>
                  <a:schemeClr val="bg1"/>
                </a:solidFill>
              </a:rPr>
              <a:t>, </a:t>
            </a:r>
            <a:r>
              <a:rPr lang="en-US" sz="3000" dirty="0">
                <a:solidFill>
                  <a:srgbClr val="FF0000"/>
                </a:solidFill>
              </a:rPr>
              <a:t>it can’t be relied on as a TM</a:t>
            </a:r>
          </a:p>
          <a:p>
            <a:pPr>
              <a:defRPr/>
            </a:pPr>
            <a:endParaRPr lang="en-US" dirty="0"/>
          </a:p>
        </p:txBody>
      </p:sp>
      <p:sp>
        <p:nvSpPr>
          <p:cNvPr id="422915" name="Slide Number Placeholder 3">
            <a:extLst>
              <a:ext uri="{FF2B5EF4-FFF2-40B4-BE49-F238E27FC236}">
                <a16:creationId xmlns:a16="http://schemas.microsoft.com/office/drawing/2014/main" id="{B22E337C-7DD6-E517-BDD5-6B549E670EF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2D111D-E3B0-5B46-A621-5DF1DA1F5622}" type="slidenum">
              <a:rPr lang="en-US" altLang="en-US" smtClean="0">
                <a:solidFill>
                  <a:srgbClr val="002040"/>
                </a:solidFill>
              </a:rPr>
              <a:pPr/>
              <a:t>78</a:t>
            </a:fld>
            <a:endParaRPr lang="en-US" altLang="en-US">
              <a:solidFill>
                <a:srgbClr val="00204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4DF70D-2C7E-AB00-A8F5-47096536094C}"/>
              </a:ext>
            </a:extLst>
          </p:cNvPr>
          <p:cNvSpPr>
            <a:spLocks noGrp="1"/>
          </p:cNvSpPr>
          <p:nvPr>
            <p:ph type="title"/>
          </p:nvPr>
        </p:nvSpPr>
        <p:spPr>
          <a:xfrm>
            <a:off x="1381125" y="312738"/>
            <a:ext cx="6381750" cy="857250"/>
          </a:xfrm>
        </p:spPr>
        <p:txBody>
          <a:bodyPr>
            <a:normAutofit fontScale="90000"/>
          </a:bodyPr>
          <a:lstStyle/>
          <a:p>
            <a:pPr>
              <a:defRPr/>
            </a:pPr>
            <a:r>
              <a:rPr lang="en-US" sz="3000" b="1" dirty="0">
                <a:solidFill>
                  <a:srgbClr val="FFFF00"/>
                </a:solidFill>
              </a:rPr>
              <a:t>Passing off</a:t>
            </a:r>
            <a:r>
              <a:rPr lang="en-US" sz="3000" b="1" dirty="0">
                <a:solidFill>
                  <a:srgbClr val="FF0000"/>
                </a:solidFill>
              </a:rPr>
              <a:t>: </a:t>
            </a:r>
            <a:r>
              <a:rPr lang="en-CA" sz="3000" i="1" dirty="0">
                <a:solidFill>
                  <a:srgbClr val="00B0F0"/>
                </a:solidFill>
              </a:rPr>
              <a:t>Novopharm v. Bayer Inc. </a:t>
            </a:r>
            <a:r>
              <a:rPr lang="en-CA" sz="3000" dirty="0">
                <a:solidFill>
                  <a:schemeClr val="bg1"/>
                </a:solidFill>
              </a:rPr>
              <a:t>(2000)</a:t>
            </a:r>
            <a:endParaRPr lang="en-US" sz="3000" b="1" dirty="0"/>
          </a:p>
        </p:txBody>
      </p:sp>
      <p:sp>
        <p:nvSpPr>
          <p:cNvPr id="427010" name="Slide Number Placeholder 3">
            <a:extLst>
              <a:ext uri="{FF2B5EF4-FFF2-40B4-BE49-F238E27FC236}">
                <a16:creationId xmlns:a16="http://schemas.microsoft.com/office/drawing/2014/main" id="{4F2188C1-532E-694B-16AC-DEB37AD5B54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195767-6A45-8F46-97E4-1B37B27F87C5}" type="slidenum">
              <a:rPr lang="en-US" altLang="en-US" smtClean="0">
                <a:solidFill>
                  <a:srgbClr val="002040"/>
                </a:solidFill>
              </a:rPr>
              <a:pPr/>
              <a:t>79</a:t>
            </a:fld>
            <a:endParaRPr lang="en-US" altLang="en-US">
              <a:solidFill>
                <a:srgbClr val="002040"/>
              </a:solidFill>
            </a:endParaRPr>
          </a:p>
        </p:txBody>
      </p:sp>
      <p:pic>
        <p:nvPicPr>
          <p:cNvPr id="427011" name="Picture 4">
            <a:extLst>
              <a:ext uri="{FF2B5EF4-FFF2-40B4-BE49-F238E27FC236}">
                <a16:creationId xmlns:a16="http://schemas.microsoft.com/office/drawing/2014/main" id="{EF6E9BA2-ACFA-18E5-273D-3A84DD141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1851025"/>
            <a:ext cx="34480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4839F3DE-3D51-E8E4-BDFB-03D91585B3B7}"/>
              </a:ext>
            </a:extLst>
          </p:cNvPr>
          <p:cNvSpPr>
            <a:spLocks noGrp="1" noChangeArrowheads="1"/>
          </p:cNvSpPr>
          <p:nvPr>
            <p:ph type="title"/>
          </p:nvPr>
        </p:nvSpPr>
        <p:spPr bwMode="auto">
          <a:xfrm>
            <a:off x="1485900" y="9525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Former</a:t>
            </a:r>
            <a:r>
              <a:rPr lang="en-US" altLang="en-US" b="1">
                <a:solidFill>
                  <a:schemeClr val="bg1"/>
                </a:solidFill>
              </a:rPr>
              <a:t> Text</a:t>
            </a:r>
          </a:p>
        </p:txBody>
      </p:sp>
      <p:pic>
        <p:nvPicPr>
          <p:cNvPr id="80898" name="Picture 3" descr="Text&#10;&#10;Description automatically generated">
            <a:extLst>
              <a:ext uri="{FF2B5EF4-FFF2-40B4-BE49-F238E27FC236}">
                <a16:creationId xmlns:a16="http://schemas.microsoft.com/office/drawing/2014/main" id="{DF410328-F8C7-EF42-4E9A-DF2E9BA40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987425"/>
            <a:ext cx="2835275"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440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5">
            <a:extLst>
              <a:ext uri="{FF2B5EF4-FFF2-40B4-BE49-F238E27FC236}">
                <a16:creationId xmlns:a16="http://schemas.microsoft.com/office/drawing/2014/main" id="{17F7DDAD-0E55-1089-343D-3987E96CE093}"/>
              </a:ext>
            </a:extLst>
          </p:cNvPr>
          <p:cNvSpPr>
            <a:spLocks noGrp="1" noChangeArrowheads="1"/>
          </p:cNvSpPr>
          <p:nvPr>
            <p:ph type="title"/>
          </p:nvPr>
        </p:nvSpPr>
        <p:spPr bwMode="auto">
          <a:xfrm>
            <a:off x="323850" y="123825"/>
            <a:ext cx="8496300" cy="800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 </a:t>
            </a:r>
            <a:r>
              <a:rPr lang="en-CA" altLang="en-US" sz="3200" i="1">
                <a:solidFill>
                  <a:srgbClr val="00B0F0"/>
                </a:solidFill>
              </a:rPr>
              <a:t>Novopharm v. Bayer Inc. </a:t>
            </a:r>
            <a:r>
              <a:rPr lang="en-CA" altLang="en-US" sz="3200">
                <a:solidFill>
                  <a:schemeClr val="bg1"/>
                </a:solidFill>
              </a:rPr>
              <a:t>(2000)</a:t>
            </a:r>
            <a:endParaRPr lang="en-US" altLang="en-US" sz="3200" b="1"/>
          </a:p>
        </p:txBody>
      </p:sp>
      <p:sp>
        <p:nvSpPr>
          <p:cNvPr id="177154" name="Content Placeholder 1">
            <a:extLst>
              <a:ext uri="{FF2B5EF4-FFF2-40B4-BE49-F238E27FC236}">
                <a16:creationId xmlns:a16="http://schemas.microsoft.com/office/drawing/2014/main" id="{48549F48-436A-FED2-67B1-0F828FB8E6CC}"/>
              </a:ext>
            </a:extLst>
          </p:cNvPr>
          <p:cNvSpPr>
            <a:spLocks noGrp="1" noChangeArrowheads="1"/>
          </p:cNvSpPr>
          <p:nvPr>
            <p:ph idx="1"/>
          </p:nvPr>
        </p:nvSpPr>
        <p:spPr bwMode="auto">
          <a:xfrm>
            <a:off x="323850" y="989013"/>
            <a:ext cx="8496300" cy="3959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200">
                <a:solidFill>
                  <a:srgbClr val="FFFF00"/>
                </a:solidFill>
              </a:rPr>
              <a:t>Question is whether a manufacturer of a pharmaceutical in pill, capsule or tablet form can claim goodwill or reputation in the shape, size or colour of the tablet</a:t>
            </a:r>
            <a:r>
              <a:rPr lang="en-CA" altLang="en-US" sz="2200">
                <a:solidFill>
                  <a:srgbClr val="FF0000"/>
                </a:solidFill>
              </a:rPr>
              <a:t>?</a:t>
            </a:r>
          </a:p>
          <a:p>
            <a:r>
              <a:rPr lang="en-CA" altLang="en-US" sz="2200">
                <a:solidFill>
                  <a:schemeClr val="bg1"/>
                </a:solidFill>
              </a:rPr>
              <a:t>Many prescription drugs are not sold in packages, they are dispensed by pharmacists in plain plastic vials.</a:t>
            </a:r>
          </a:p>
          <a:p>
            <a:r>
              <a:rPr lang="en-US" altLang="en-US" sz="2200" i="1">
                <a:solidFill>
                  <a:schemeClr val="bg1"/>
                </a:solidFill>
              </a:rPr>
              <a:t>“If patients identified the plaintiff's product by its appearance, the marketing by the defendant of tablets that were confusingly similar in appearance would prevent patients from exercising consumer choice by specifying which product they wished to have prescribed.” </a:t>
            </a:r>
            <a:r>
              <a:rPr lang="en-US" altLang="en-US" sz="2200">
                <a:solidFill>
                  <a:schemeClr val="bg1"/>
                </a:solidFill>
              </a:rPr>
              <a:t>(para 90) / could also have negative health impacts.</a:t>
            </a:r>
            <a:endParaRPr lang="en-CA" altLang="en-US" sz="2200">
              <a:solidFill>
                <a:schemeClr val="bg1"/>
              </a:solidFill>
            </a:endParaRPr>
          </a:p>
          <a:p>
            <a:pPr lvl="2"/>
            <a:endParaRPr lang="en-US" altLang="en-US"/>
          </a:p>
        </p:txBody>
      </p:sp>
      <p:sp>
        <p:nvSpPr>
          <p:cNvPr id="177155" name="Slide Number Placeholder 3">
            <a:extLst>
              <a:ext uri="{FF2B5EF4-FFF2-40B4-BE49-F238E27FC236}">
                <a16:creationId xmlns:a16="http://schemas.microsoft.com/office/drawing/2014/main" id="{9A6BCEEC-869D-DDEA-C17B-57CEE59E2DA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CA04D0D-0698-AF4E-B4EF-E4B56DCF8A6D}" type="slidenum">
              <a:rPr lang="en-US" altLang="en-US" smtClean="0">
                <a:solidFill>
                  <a:srgbClr val="002040"/>
                </a:solidFill>
              </a:rPr>
              <a:pPr/>
              <a:t>80</a:t>
            </a:fld>
            <a:endParaRPr lang="en-US" altLang="en-US">
              <a:solidFill>
                <a:srgbClr val="00204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5">
            <a:extLst>
              <a:ext uri="{FF2B5EF4-FFF2-40B4-BE49-F238E27FC236}">
                <a16:creationId xmlns:a16="http://schemas.microsoft.com/office/drawing/2014/main" id="{EF37CC21-F80A-A0BE-CC59-CB5A4D08A2E2}"/>
              </a:ext>
            </a:extLst>
          </p:cNvPr>
          <p:cNvSpPr>
            <a:spLocks noGrp="1" noChangeArrowheads="1"/>
          </p:cNvSpPr>
          <p:nvPr>
            <p:ph type="title"/>
          </p:nvPr>
        </p:nvSpPr>
        <p:spPr bwMode="auto">
          <a:xfrm>
            <a:off x="250825" y="123825"/>
            <a:ext cx="864235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 </a:t>
            </a:r>
            <a:r>
              <a:rPr lang="en-CA" altLang="en-US" sz="3200" i="1">
                <a:solidFill>
                  <a:srgbClr val="00B0F0"/>
                </a:solidFill>
              </a:rPr>
              <a:t>Novopharm v. Bayer Inc. </a:t>
            </a:r>
            <a:r>
              <a:rPr lang="en-CA" altLang="en-US" sz="3200">
                <a:solidFill>
                  <a:schemeClr val="bg1"/>
                </a:solidFill>
              </a:rPr>
              <a:t>(2000)</a:t>
            </a:r>
            <a:endParaRPr lang="en-US" altLang="en-US" sz="3200" b="1"/>
          </a:p>
        </p:txBody>
      </p:sp>
      <p:sp>
        <p:nvSpPr>
          <p:cNvPr id="2" name="Content Placeholder 1">
            <a:extLst>
              <a:ext uri="{FF2B5EF4-FFF2-40B4-BE49-F238E27FC236}">
                <a16:creationId xmlns:a16="http://schemas.microsoft.com/office/drawing/2014/main" id="{9A82B2D6-DCD9-2EBB-C6DF-B7CA380E3CD7}"/>
              </a:ext>
            </a:extLst>
          </p:cNvPr>
          <p:cNvSpPr>
            <a:spLocks noGrp="1"/>
          </p:cNvSpPr>
          <p:nvPr>
            <p:ph idx="1"/>
          </p:nvPr>
        </p:nvSpPr>
        <p:spPr>
          <a:xfrm>
            <a:off x="468313" y="1131888"/>
            <a:ext cx="8207375" cy="3802062"/>
          </a:xfrm>
        </p:spPr>
        <p:txBody>
          <a:bodyPr>
            <a:normAutofit lnSpcReduction="10000"/>
          </a:bodyPr>
          <a:lstStyle/>
          <a:p>
            <a:pPr marL="42863" indent="0">
              <a:buFont typeface="Arial" panose="020B0604020202020204" pitchFamily="34" charset="0"/>
              <a:buNone/>
              <a:defRPr/>
            </a:pPr>
            <a:r>
              <a:rPr lang="en-CA" sz="2625" b="1" dirty="0">
                <a:solidFill>
                  <a:srgbClr val="FFFF00"/>
                </a:solidFill>
              </a:rPr>
              <a:t>Key points (</a:t>
            </a:r>
            <a:r>
              <a:rPr lang="en-CA" sz="2625" b="1" dirty="0">
                <a:solidFill>
                  <a:schemeClr val="bg1"/>
                </a:solidFill>
              </a:rPr>
              <a:t>simplified</a:t>
            </a:r>
            <a:r>
              <a:rPr lang="en-CA" sz="2625" b="1" dirty="0">
                <a:solidFill>
                  <a:srgbClr val="FFFF00"/>
                </a:solidFill>
              </a:rPr>
              <a:t>)</a:t>
            </a:r>
            <a:r>
              <a:rPr lang="en-CA" sz="2625" dirty="0">
                <a:solidFill>
                  <a:srgbClr val="FF0000"/>
                </a:solidFill>
              </a:rPr>
              <a:t>: </a:t>
            </a:r>
          </a:p>
          <a:p>
            <a:pPr>
              <a:defRPr/>
            </a:pPr>
            <a:r>
              <a:rPr lang="en-CA" sz="2625" dirty="0">
                <a:solidFill>
                  <a:srgbClr val="FFFF00"/>
                </a:solidFill>
              </a:rPr>
              <a:t>Pink round small tablets are commonplace </a:t>
            </a:r>
            <a:r>
              <a:rPr lang="en-CA" sz="2625" dirty="0">
                <a:solidFill>
                  <a:srgbClr val="FF0000"/>
                </a:solidFill>
              </a:rPr>
              <a:t>in the marketplace</a:t>
            </a:r>
          </a:p>
          <a:p>
            <a:pPr>
              <a:defRPr/>
            </a:pPr>
            <a:r>
              <a:rPr lang="en-CA" sz="2625" dirty="0">
                <a:solidFill>
                  <a:srgbClr val="FFFF00"/>
                </a:solidFill>
              </a:rPr>
              <a:t>Only product </a:t>
            </a:r>
            <a:r>
              <a:rPr lang="en-CA" sz="2625" dirty="0">
                <a:solidFill>
                  <a:schemeClr val="bg1"/>
                </a:solidFill>
              </a:rPr>
              <a:t>in the market</a:t>
            </a:r>
            <a:r>
              <a:rPr lang="en-CA" sz="2625" dirty="0">
                <a:solidFill>
                  <a:srgbClr val="FF0000"/>
                </a:solidFill>
              </a:rPr>
              <a:t>?</a:t>
            </a:r>
            <a:r>
              <a:rPr lang="en-CA" sz="2625" dirty="0">
                <a:solidFill>
                  <a:schemeClr val="bg1"/>
                </a:solidFill>
              </a:rPr>
              <a:t> </a:t>
            </a:r>
            <a:r>
              <a:rPr lang="en-CA" sz="2625" dirty="0">
                <a:solidFill>
                  <a:srgbClr val="FFFF00"/>
                </a:solidFill>
              </a:rPr>
              <a:t>Not by itself conclusive of goodwill/distinctiveness</a:t>
            </a:r>
          </a:p>
          <a:p>
            <a:pPr>
              <a:defRPr/>
            </a:pPr>
            <a:r>
              <a:rPr lang="en-CA" sz="2625" dirty="0">
                <a:solidFill>
                  <a:srgbClr val="FFFF00"/>
                </a:solidFill>
              </a:rPr>
              <a:t>Appearance of a pharma product </a:t>
            </a:r>
            <a:r>
              <a:rPr lang="en-CA" sz="2625" dirty="0">
                <a:solidFill>
                  <a:schemeClr val="bg1"/>
                </a:solidFill>
              </a:rPr>
              <a:t>often </a:t>
            </a:r>
            <a:r>
              <a:rPr lang="en-CA" sz="2625" dirty="0">
                <a:solidFill>
                  <a:srgbClr val="FFFF00"/>
                </a:solidFill>
              </a:rPr>
              <a:t>associated with therapeutic purposes</a:t>
            </a:r>
            <a:r>
              <a:rPr lang="en-CA" sz="2625" dirty="0">
                <a:solidFill>
                  <a:schemeClr val="bg1"/>
                </a:solidFill>
              </a:rPr>
              <a:t> </a:t>
            </a:r>
            <a:r>
              <a:rPr lang="en-CA" sz="2625" dirty="0">
                <a:solidFill>
                  <a:srgbClr val="FF0000"/>
                </a:solidFill>
              </a:rPr>
              <a:t>instead of </a:t>
            </a:r>
            <a:r>
              <a:rPr lang="en-CA" sz="2625" dirty="0">
                <a:solidFill>
                  <a:schemeClr val="bg1"/>
                </a:solidFill>
              </a:rPr>
              <a:t>single </a:t>
            </a:r>
            <a:r>
              <a:rPr lang="en-CA" sz="2625" dirty="0">
                <a:solidFill>
                  <a:srgbClr val="FF0000"/>
                </a:solidFill>
              </a:rPr>
              <a:t>manufacturer</a:t>
            </a:r>
          </a:p>
          <a:p>
            <a:pPr>
              <a:defRPr/>
            </a:pPr>
            <a:r>
              <a:rPr lang="en-CA" sz="2625" dirty="0">
                <a:solidFill>
                  <a:srgbClr val="FFFF00"/>
                </a:solidFill>
              </a:rPr>
              <a:t>Physicians/pharmacists rely </a:t>
            </a:r>
            <a:r>
              <a:rPr lang="en-CA" sz="2625" dirty="0">
                <a:solidFill>
                  <a:schemeClr val="bg1"/>
                </a:solidFill>
              </a:rPr>
              <a:t>primarily </a:t>
            </a:r>
            <a:r>
              <a:rPr lang="en-CA" sz="2625" dirty="0">
                <a:solidFill>
                  <a:srgbClr val="FFFF00"/>
                </a:solidFill>
              </a:rPr>
              <a:t>on labels</a:t>
            </a:r>
          </a:p>
          <a:p>
            <a:pPr lvl="2">
              <a:defRPr/>
            </a:pPr>
            <a:endParaRPr lang="en-US" dirty="0"/>
          </a:p>
        </p:txBody>
      </p:sp>
      <p:sp>
        <p:nvSpPr>
          <p:cNvPr id="183299" name="Slide Number Placeholder 3">
            <a:extLst>
              <a:ext uri="{FF2B5EF4-FFF2-40B4-BE49-F238E27FC236}">
                <a16:creationId xmlns:a16="http://schemas.microsoft.com/office/drawing/2014/main" id="{2A9FC5ED-4732-617D-5629-D83E480A2A1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9BD2BAB-71B7-D344-9402-83EF2648EAA2}" type="slidenum">
              <a:rPr lang="en-US" altLang="en-US" smtClean="0">
                <a:solidFill>
                  <a:srgbClr val="002040"/>
                </a:solidFill>
              </a:rPr>
              <a:pPr/>
              <a:t>81</a:t>
            </a:fld>
            <a:endParaRPr lang="en-US" altLang="en-US">
              <a:solidFill>
                <a:srgbClr val="00204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5">
            <a:extLst>
              <a:ext uri="{FF2B5EF4-FFF2-40B4-BE49-F238E27FC236}">
                <a16:creationId xmlns:a16="http://schemas.microsoft.com/office/drawing/2014/main" id="{596FF565-B45D-E1A7-1357-771055A611AE}"/>
              </a:ext>
            </a:extLst>
          </p:cNvPr>
          <p:cNvSpPr>
            <a:spLocks noGrp="1" noChangeArrowheads="1"/>
          </p:cNvSpPr>
          <p:nvPr>
            <p:ph type="title"/>
          </p:nvPr>
        </p:nvSpPr>
        <p:spPr bwMode="auto">
          <a:xfrm>
            <a:off x="250825" y="107950"/>
            <a:ext cx="8642350" cy="723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 </a:t>
            </a:r>
            <a:r>
              <a:rPr lang="en-CA" altLang="en-US" sz="3200" i="1">
                <a:solidFill>
                  <a:srgbClr val="00B0F0"/>
                </a:solidFill>
              </a:rPr>
              <a:t>Novopharm v. Bayer Inc. </a:t>
            </a:r>
            <a:r>
              <a:rPr lang="en-CA" altLang="en-US" sz="3200">
                <a:solidFill>
                  <a:schemeClr val="bg1"/>
                </a:solidFill>
              </a:rPr>
              <a:t>(2000)</a:t>
            </a:r>
            <a:endParaRPr lang="en-US" altLang="en-US" sz="3200" b="1"/>
          </a:p>
        </p:txBody>
      </p:sp>
      <p:sp>
        <p:nvSpPr>
          <p:cNvPr id="2" name="Content Placeholder 1">
            <a:extLst>
              <a:ext uri="{FF2B5EF4-FFF2-40B4-BE49-F238E27FC236}">
                <a16:creationId xmlns:a16="http://schemas.microsoft.com/office/drawing/2014/main" id="{B709E312-4335-9DDB-8F28-0B1D05523DEA}"/>
              </a:ext>
            </a:extLst>
          </p:cNvPr>
          <p:cNvSpPr>
            <a:spLocks noGrp="1"/>
          </p:cNvSpPr>
          <p:nvPr>
            <p:ph idx="1"/>
          </p:nvPr>
        </p:nvSpPr>
        <p:spPr>
          <a:xfrm>
            <a:off x="107950" y="987425"/>
            <a:ext cx="8928100" cy="3887788"/>
          </a:xfrm>
        </p:spPr>
        <p:txBody>
          <a:bodyPr>
            <a:normAutofit lnSpcReduction="10000"/>
          </a:bodyPr>
          <a:lstStyle/>
          <a:p>
            <a:pPr marL="0" indent="0">
              <a:lnSpc>
                <a:spcPct val="110000"/>
              </a:lnSpc>
              <a:buFont typeface="Arial" panose="020B0604020202020204" pitchFamily="34" charset="0"/>
              <a:buNone/>
              <a:defRPr/>
            </a:pPr>
            <a:r>
              <a:rPr lang="en-CA" sz="1650" dirty="0">
                <a:solidFill>
                  <a:schemeClr val="bg1"/>
                </a:solidFill>
              </a:rPr>
              <a:t>Court also highlighted </a:t>
            </a:r>
            <a:r>
              <a:rPr lang="en-CA" sz="1650" dirty="0">
                <a:solidFill>
                  <a:srgbClr val="FF0000"/>
                </a:solidFill>
              </a:rPr>
              <a:t>two competing public policy considerations</a:t>
            </a:r>
            <a:r>
              <a:rPr lang="en-CA" sz="1650" dirty="0">
                <a:solidFill>
                  <a:schemeClr val="bg1"/>
                </a:solidFill>
              </a:rPr>
              <a:t>:</a:t>
            </a:r>
          </a:p>
          <a:p>
            <a:pPr>
              <a:lnSpc>
                <a:spcPct val="110000"/>
              </a:lnSpc>
              <a:buFont typeface="+mj-lt"/>
              <a:buAutoNum type="arabicPeriod"/>
              <a:defRPr/>
            </a:pPr>
            <a:r>
              <a:rPr lang="en-CA" sz="1650" dirty="0">
                <a:solidFill>
                  <a:srgbClr val="FFFF00"/>
                </a:solidFill>
              </a:rPr>
              <a:t>Reducing the price of medication by not limiting competition </a:t>
            </a:r>
            <a:r>
              <a:rPr lang="en-CA" sz="1650" dirty="0">
                <a:solidFill>
                  <a:schemeClr val="bg1"/>
                </a:solidFill>
              </a:rPr>
              <a:t>through the grant of a monopoly in the product’s appearance</a:t>
            </a:r>
          </a:p>
          <a:p>
            <a:pPr>
              <a:lnSpc>
                <a:spcPct val="110000"/>
              </a:lnSpc>
              <a:buFont typeface="+mj-lt"/>
              <a:buAutoNum type="arabicPeriod"/>
              <a:defRPr/>
            </a:pPr>
            <a:r>
              <a:rPr lang="en-CA" sz="1650" dirty="0">
                <a:solidFill>
                  <a:srgbClr val="FFFF00"/>
                </a:solidFill>
              </a:rPr>
              <a:t>Maximizing consumers’ freedom of choice to prefer a brand:</a:t>
            </a:r>
          </a:p>
          <a:p>
            <a:pPr lvl="1">
              <a:lnSpc>
                <a:spcPct val="110000"/>
              </a:lnSpc>
              <a:defRPr/>
            </a:pPr>
            <a:r>
              <a:rPr lang="en-CA" sz="1650" dirty="0">
                <a:solidFill>
                  <a:schemeClr val="bg1"/>
                </a:solidFill>
              </a:rPr>
              <a:t>Some patients may experience adverse side effects from one product but not from another, even though they are interchangeable.</a:t>
            </a:r>
          </a:p>
          <a:p>
            <a:pPr lvl="1">
              <a:lnSpc>
                <a:spcPct val="110000"/>
              </a:lnSpc>
              <a:defRPr/>
            </a:pPr>
            <a:r>
              <a:rPr lang="en-CA" sz="1650" dirty="0">
                <a:solidFill>
                  <a:schemeClr val="bg1"/>
                </a:solidFill>
              </a:rPr>
              <a:t>Not all manufacturers exercise the same level of quality control. In this case, a consumer may want to ensure that they receive the brand name product. </a:t>
            </a:r>
          </a:p>
          <a:p>
            <a:pPr marL="0" indent="0">
              <a:lnSpc>
                <a:spcPct val="110000"/>
              </a:lnSpc>
              <a:buFont typeface="Arial" panose="020B0604020202020204" pitchFamily="34" charset="0"/>
              <a:buNone/>
              <a:defRPr/>
            </a:pPr>
            <a:r>
              <a:rPr lang="en-CA" sz="1650" dirty="0">
                <a:solidFill>
                  <a:schemeClr val="bg1"/>
                </a:solidFill>
              </a:rPr>
              <a:t>Way the</a:t>
            </a:r>
            <a:r>
              <a:rPr lang="en-CA" sz="1650" dirty="0">
                <a:solidFill>
                  <a:srgbClr val="FFFF00"/>
                </a:solidFill>
              </a:rPr>
              <a:t> tension </a:t>
            </a:r>
            <a:r>
              <a:rPr lang="en-CA" sz="1650" dirty="0">
                <a:solidFill>
                  <a:schemeClr val="bg1"/>
                </a:solidFill>
              </a:rPr>
              <a:t>between these competing public policy considerations </a:t>
            </a:r>
            <a:r>
              <a:rPr lang="en-CA" sz="1650" dirty="0">
                <a:solidFill>
                  <a:srgbClr val="FFFF00"/>
                </a:solidFill>
              </a:rPr>
              <a:t>is resolved in passing off</a:t>
            </a:r>
            <a:r>
              <a:rPr lang="en-CA" sz="1650" dirty="0">
                <a:solidFill>
                  <a:schemeClr val="bg1"/>
                </a:solidFill>
              </a:rPr>
              <a:t> is through </a:t>
            </a:r>
            <a:r>
              <a:rPr lang="en-CA" sz="1650" dirty="0">
                <a:solidFill>
                  <a:srgbClr val="FFFF00"/>
                </a:solidFill>
              </a:rPr>
              <a:t>the requirement that in order to bring a successful passing off action, evidence must be presented before the court that clearly establishes on a balance of probabilities that a significant number of consumers </a:t>
            </a:r>
            <a:r>
              <a:rPr lang="en-CA" sz="1650" dirty="0">
                <a:solidFill>
                  <a:srgbClr val="FF0000"/>
                </a:solidFill>
              </a:rPr>
              <a:t>associate the appearance of the product with a single trade source</a:t>
            </a:r>
            <a:r>
              <a:rPr lang="en-CA" sz="1650" dirty="0">
                <a:solidFill>
                  <a:schemeClr val="bg1"/>
                </a:solidFill>
              </a:rPr>
              <a:t>. Did not happen in </a:t>
            </a:r>
            <a:r>
              <a:rPr lang="en-CA" sz="1650" i="1" u="sng" dirty="0" err="1">
                <a:solidFill>
                  <a:schemeClr val="bg1"/>
                </a:solidFill>
              </a:rPr>
              <a:t>Novopharm</a:t>
            </a:r>
            <a:r>
              <a:rPr lang="en-CA" sz="1650" i="1" u="sng" dirty="0">
                <a:solidFill>
                  <a:schemeClr val="bg1"/>
                </a:solidFill>
              </a:rPr>
              <a:t> v. Bayer</a:t>
            </a:r>
            <a:r>
              <a:rPr lang="en-CA" sz="1650" dirty="0">
                <a:solidFill>
                  <a:schemeClr val="bg1"/>
                </a:solidFill>
              </a:rPr>
              <a:t>. </a:t>
            </a:r>
          </a:p>
          <a:p>
            <a:pPr lvl="2">
              <a:defRPr/>
            </a:pPr>
            <a:endParaRPr lang="en-US" dirty="0"/>
          </a:p>
        </p:txBody>
      </p:sp>
      <p:sp>
        <p:nvSpPr>
          <p:cNvPr id="185347" name="Slide Number Placeholder 3">
            <a:extLst>
              <a:ext uri="{FF2B5EF4-FFF2-40B4-BE49-F238E27FC236}">
                <a16:creationId xmlns:a16="http://schemas.microsoft.com/office/drawing/2014/main" id="{CE226414-6ADC-A22B-B7EC-15ABE7617D5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D8DBA41-3B10-6042-8B3C-800217E00771}" type="slidenum">
              <a:rPr lang="en-US" altLang="en-US" smtClean="0">
                <a:solidFill>
                  <a:srgbClr val="002040"/>
                </a:solidFill>
              </a:rPr>
              <a:pPr/>
              <a:t>82</a:t>
            </a:fld>
            <a:endParaRPr lang="en-US" altLang="en-US">
              <a:solidFill>
                <a:srgbClr val="00204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a:extLst>
              <a:ext uri="{FF2B5EF4-FFF2-40B4-BE49-F238E27FC236}">
                <a16:creationId xmlns:a16="http://schemas.microsoft.com/office/drawing/2014/main" id="{46FC6357-6B23-4861-A4E3-EDC088DCD973}"/>
              </a:ext>
            </a:extLst>
          </p:cNvPr>
          <p:cNvSpPr>
            <a:spLocks noGrp="1" noChangeArrowheads="1"/>
          </p:cNvSpPr>
          <p:nvPr>
            <p:ph type="title"/>
          </p:nvPr>
        </p:nvSpPr>
        <p:spPr bwMode="auto">
          <a:xfrm>
            <a:off x="1485900" y="87313"/>
            <a:ext cx="6172200" cy="519112"/>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3600" b="1">
                <a:solidFill>
                  <a:srgbClr val="FFFF00"/>
                </a:solidFill>
              </a:rPr>
              <a:t>Summary</a:t>
            </a:r>
          </a:p>
        </p:txBody>
      </p:sp>
      <p:sp>
        <p:nvSpPr>
          <p:cNvPr id="187394" name="Content Placeholder 2">
            <a:extLst>
              <a:ext uri="{FF2B5EF4-FFF2-40B4-BE49-F238E27FC236}">
                <a16:creationId xmlns:a16="http://schemas.microsoft.com/office/drawing/2014/main" id="{4CA83917-6989-F4E8-0E4E-4F5EDF2E6F95}"/>
              </a:ext>
            </a:extLst>
          </p:cNvPr>
          <p:cNvSpPr>
            <a:spLocks noGrp="1" noChangeArrowheads="1"/>
          </p:cNvSpPr>
          <p:nvPr>
            <p:ph sz="quarter" idx="10"/>
          </p:nvPr>
        </p:nvSpPr>
        <p:spPr bwMode="auto">
          <a:xfrm>
            <a:off x="395288" y="842963"/>
            <a:ext cx="8353425" cy="4105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100">
                <a:solidFill>
                  <a:schemeClr val="bg1"/>
                </a:solidFill>
              </a:rPr>
              <a:t>In passing off cases dealing with product appearance or product packaging </a:t>
            </a:r>
            <a:r>
              <a:rPr lang="en-US" altLang="en-US" sz="2100">
                <a:solidFill>
                  <a:srgbClr val="FFFF00"/>
                </a:solidFill>
              </a:rPr>
              <a:t>Plaintiff must establish that the certain product feature or packaging is </a:t>
            </a:r>
            <a:r>
              <a:rPr lang="en-US" altLang="en-US" sz="2100">
                <a:solidFill>
                  <a:srgbClr val="FF0000"/>
                </a:solidFill>
              </a:rPr>
              <a:t>distinctive of a particular trade or commercial source</a:t>
            </a:r>
            <a:r>
              <a:rPr lang="en-US" altLang="en-US" sz="2100">
                <a:solidFill>
                  <a:schemeClr val="bg1"/>
                </a:solidFill>
              </a:rPr>
              <a:t>.</a:t>
            </a:r>
            <a:endParaRPr lang="en-CA" altLang="en-US" sz="2100">
              <a:solidFill>
                <a:schemeClr val="bg1"/>
              </a:solidFill>
            </a:endParaRPr>
          </a:p>
          <a:p>
            <a:r>
              <a:rPr lang="en-US" altLang="en-US" sz="2100">
                <a:solidFill>
                  <a:schemeClr val="bg1"/>
                </a:solidFill>
              </a:rPr>
              <a:t>If not established, </a:t>
            </a:r>
            <a:r>
              <a:rPr lang="en-US" altLang="en-US" sz="2100">
                <a:solidFill>
                  <a:srgbClr val="FFFF00"/>
                </a:solidFill>
              </a:rPr>
              <a:t>then secondary meaning has not been established either</a:t>
            </a:r>
            <a:r>
              <a:rPr lang="en-US" altLang="en-US" sz="2100">
                <a:solidFill>
                  <a:schemeClr val="bg1"/>
                </a:solidFill>
              </a:rPr>
              <a:t>, and there is no goodwill or reputation that the defendant can exploit. </a:t>
            </a:r>
            <a:r>
              <a:rPr lang="en-US" altLang="en-US" sz="2100" b="1">
                <a:solidFill>
                  <a:schemeClr val="bg1"/>
                </a:solidFill>
              </a:rPr>
              <a:t> </a:t>
            </a:r>
            <a:endParaRPr lang="en-CA" altLang="en-US" sz="2100">
              <a:solidFill>
                <a:schemeClr val="bg1"/>
              </a:solidFill>
            </a:endParaRPr>
          </a:p>
          <a:p>
            <a:r>
              <a:rPr lang="en-US" altLang="en-US" sz="2100" b="1">
                <a:solidFill>
                  <a:srgbClr val="FFFF00"/>
                </a:solidFill>
              </a:rPr>
              <a:t>Key from casebook</a:t>
            </a:r>
            <a:r>
              <a:rPr lang="en-US" altLang="en-US" sz="2100" b="1">
                <a:solidFill>
                  <a:srgbClr val="FF0000"/>
                </a:solidFill>
              </a:rPr>
              <a:t>:</a:t>
            </a:r>
            <a:r>
              <a:rPr lang="en-US" altLang="en-US" sz="2100" b="1">
                <a:solidFill>
                  <a:schemeClr val="bg1"/>
                </a:solidFill>
              </a:rPr>
              <a:t> </a:t>
            </a:r>
            <a:r>
              <a:rPr lang="en-US" altLang="en-US" sz="2100" i="1">
                <a:solidFill>
                  <a:schemeClr val="bg1"/>
                </a:solidFill>
              </a:rPr>
              <a:t>“IF the product appearance is an </a:t>
            </a:r>
            <a:r>
              <a:rPr lang="en-US" altLang="en-US" sz="2100" i="1">
                <a:solidFill>
                  <a:srgbClr val="FF0000"/>
                </a:solidFill>
              </a:rPr>
              <a:t>inherent feature of the product </a:t>
            </a:r>
            <a:r>
              <a:rPr lang="en-US" altLang="en-US" sz="2100" i="1">
                <a:solidFill>
                  <a:schemeClr val="bg1"/>
                </a:solidFill>
              </a:rPr>
              <a:t>– i.e. ex given – shape and configuration of a Lego block – </a:t>
            </a:r>
            <a:r>
              <a:rPr lang="en-US" altLang="en-US" sz="2100" i="1">
                <a:solidFill>
                  <a:srgbClr val="FFFF00"/>
                </a:solidFill>
              </a:rPr>
              <a:t>then it can’t be relied on as a TM</a:t>
            </a:r>
            <a:r>
              <a:rPr lang="en-US" altLang="en-US" sz="2100" i="1">
                <a:solidFill>
                  <a:schemeClr val="bg1"/>
                </a:solidFill>
              </a:rPr>
              <a:t>.”</a:t>
            </a:r>
            <a:endParaRPr lang="en-CA" altLang="en-US" sz="2100" i="1">
              <a:solidFill>
                <a:schemeClr val="bg1"/>
              </a:solidFill>
            </a:endParaRPr>
          </a:p>
          <a:p>
            <a:r>
              <a:rPr lang="en-US" altLang="en-US" sz="2100">
                <a:solidFill>
                  <a:srgbClr val="FFFF00"/>
                </a:solidFill>
              </a:rPr>
              <a:t>Why</a:t>
            </a:r>
            <a:r>
              <a:rPr lang="en-US" altLang="en-US" sz="2100">
                <a:solidFill>
                  <a:srgbClr val="FF0000"/>
                </a:solidFill>
              </a:rPr>
              <a:t>?</a:t>
            </a:r>
            <a:r>
              <a:rPr lang="en-US" altLang="en-US" sz="2100">
                <a:solidFill>
                  <a:schemeClr val="bg1"/>
                </a:solidFill>
              </a:rPr>
              <a:t> See </a:t>
            </a:r>
            <a:r>
              <a:rPr lang="en-US" altLang="en-US" sz="2100" i="1">
                <a:solidFill>
                  <a:srgbClr val="00B0F0"/>
                </a:solidFill>
              </a:rPr>
              <a:t>Kirkbi AG v. Ritvik Holdings</a:t>
            </a:r>
            <a:r>
              <a:rPr lang="en-US" altLang="en-US" sz="2100">
                <a:solidFill>
                  <a:schemeClr val="bg1"/>
                </a:solidFill>
              </a:rPr>
              <a:t>, 2005 SCC.</a:t>
            </a:r>
            <a:endParaRPr lang="en-CA" altLang="en-US" sz="2100">
              <a:solidFill>
                <a:schemeClr val="bg1"/>
              </a:solidFill>
            </a:endParaRPr>
          </a:p>
          <a:p>
            <a:endParaRPr lang="en-US"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5">
            <a:extLst>
              <a:ext uri="{FF2B5EF4-FFF2-40B4-BE49-F238E27FC236}">
                <a16:creationId xmlns:a16="http://schemas.microsoft.com/office/drawing/2014/main" id="{2D8DA0F1-4A84-E654-D532-D56F131FF691}"/>
              </a:ext>
            </a:extLst>
          </p:cNvPr>
          <p:cNvSpPr>
            <a:spLocks noGrp="1" noChangeArrowheads="1"/>
          </p:cNvSpPr>
          <p:nvPr>
            <p:ph type="title"/>
          </p:nvPr>
        </p:nvSpPr>
        <p:spPr bwMode="auto">
          <a:xfrm>
            <a:off x="1330325" y="63500"/>
            <a:ext cx="6608763" cy="1147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r>
              <a:rPr lang="en-US" altLang="en-US" sz="3600" b="1">
                <a:solidFill>
                  <a:srgbClr val="FF0000"/>
                </a:solidFill>
              </a:rPr>
              <a:t>:</a:t>
            </a:r>
            <a:r>
              <a:rPr lang="en-US" altLang="en-US" sz="3600" b="1">
                <a:solidFill>
                  <a:srgbClr val="FFFF00"/>
                </a:solidFill>
              </a:rPr>
              <a:t> </a:t>
            </a:r>
            <a:r>
              <a:rPr lang="en-US" altLang="en-US" sz="3600" i="1">
                <a:solidFill>
                  <a:srgbClr val="00B0F0"/>
                </a:solidFill>
              </a:rPr>
              <a:t>Kirkbi AG v. Ritvik Holdings</a:t>
            </a:r>
            <a:r>
              <a:rPr lang="en-US" altLang="en-US" sz="3600" i="1">
                <a:solidFill>
                  <a:schemeClr val="bg1"/>
                </a:solidFill>
              </a:rPr>
              <a:t>,</a:t>
            </a:r>
            <a:r>
              <a:rPr lang="en-US" altLang="en-US" sz="3600">
                <a:solidFill>
                  <a:schemeClr val="bg1"/>
                </a:solidFill>
              </a:rPr>
              <a:t> 2005 SCC</a:t>
            </a:r>
            <a:endParaRPr lang="en-US" altLang="en-US" sz="3600" b="1">
              <a:solidFill>
                <a:schemeClr val="bg1"/>
              </a:solidFill>
            </a:endParaRPr>
          </a:p>
        </p:txBody>
      </p:sp>
      <p:sp>
        <p:nvSpPr>
          <p:cNvPr id="2" name="Content Placeholder 1">
            <a:extLst>
              <a:ext uri="{FF2B5EF4-FFF2-40B4-BE49-F238E27FC236}">
                <a16:creationId xmlns:a16="http://schemas.microsoft.com/office/drawing/2014/main" id="{61C8ECEE-885F-B7AF-7765-E70954BE4BFA}"/>
              </a:ext>
            </a:extLst>
          </p:cNvPr>
          <p:cNvSpPr>
            <a:spLocks noGrp="1"/>
          </p:cNvSpPr>
          <p:nvPr>
            <p:ph idx="1"/>
          </p:nvPr>
        </p:nvSpPr>
        <p:spPr>
          <a:xfrm>
            <a:off x="611188" y="1433513"/>
            <a:ext cx="8208962" cy="3370262"/>
          </a:xfrm>
        </p:spPr>
        <p:txBody>
          <a:bodyPr>
            <a:normAutofit/>
          </a:bodyPr>
          <a:lstStyle/>
          <a:p>
            <a:pPr>
              <a:lnSpc>
                <a:spcPct val="120000"/>
              </a:lnSpc>
              <a:defRPr/>
            </a:pPr>
            <a:r>
              <a:rPr lang="en-US" sz="3225" dirty="0">
                <a:solidFill>
                  <a:schemeClr val="bg1"/>
                </a:solidFill>
              </a:rPr>
              <a:t>If the </a:t>
            </a:r>
            <a:r>
              <a:rPr lang="en-US" sz="3225" dirty="0">
                <a:solidFill>
                  <a:srgbClr val="FFFF00"/>
                </a:solidFill>
              </a:rPr>
              <a:t>product appearance </a:t>
            </a:r>
            <a:r>
              <a:rPr lang="en-US" sz="3225" dirty="0">
                <a:solidFill>
                  <a:schemeClr val="bg1"/>
                </a:solidFill>
              </a:rPr>
              <a:t>is an inherent feature of the product, it </a:t>
            </a:r>
            <a:r>
              <a:rPr lang="en-US" sz="3225" dirty="0">
                <a:solidFill>
                  <a:srgbClr val="FFFF00"/>
                </a:solidFill>
              </a:rPr>
              <a:t>can’t be relied on as a TM</a:t>
            </a:r>
            <a:r>
              <a:rPr lang="en-US" sz="3225" dirty="0">
                <a:solidFill>
                  <a:schemeClr val="bg1"/>
                </a:solidFill>
              </a:rPr>
              <a:t>.</a:t>
            </a:r>
          </a:p>
          <a:p>
            <a:pPr>
              <a:lnSpc>
                <a:spcPct val="120000"/>
              </a:lnSpc>
              <a:defRPr/>
            </a:pPr>
            <a:r>
              <a:rPr lang="en-US" sz="3225" dirty="0">
                <a:solidFill>
                  <a:schemeClr val="bg1"/>
                </a:solidFill>
              </a:rPr>
              <a:t>Because that would give a monopoly over the manufacture of the product.</a:t>
            </a:r>
          </a:p>
          <a:p>
            <a:pPr>
              <a:defRPr/>
            </a:pPr>
            <a:endParaRPr lang="en-US" dirty="0"/>
          </a:p>
        </p:txBody>
      </p:sp>
      <p:sp>
        <p:nvSpPr>
          <p:cNvPr id="188419" name="Slide Number Placeholder 3">
            <a:extLst>
              <a:ext uri="{FF2B5EF4-FFF2-40B4-BE49-F238E27FC236}">
                <a16:creationId xmlns:a16="http://schemas.microsoft.com/office/drawing/2014/main" id="{6172C623-4C40-BEA2-168D-00C18F460BF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C2AA9A-29CD-5543-8530-7B35D6E7CA51}" type="slidenum">
              <a:rPr lang="en-US" altLang="en-US" smtClean="0">
                <a:solidFill>
                  <a:srgbClr val="002040"/>
                </a:solidFill>
              </a:rPr>
              <a:pPr/>
              <a:t>84</a:t>
            </a:fld>
            <a:endParaRPr lang="en-US" altLang="en-US">
              <a:solidFill>
                <a:srgbClr val="00204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a:extLst>
              <a:ext uri="{FF2B5EF4-FFF2-40B4-BE49-F238E27FC236}">
                <a16:creationId xmlns:a16="http://schemas.microsoft.com/office/drawing/2014/main" id="{7744599F-FCA9-AF82-BE4F-E6380E34824C}"/>
              </a:ext>
            </a:extLst>
          </p:cNvPr>
          <p:cNvSpPr>
            <a:spLocks noGrp="1" noChangeArrowheads="1"/>
          </p:cNvSpPr>
          <p:nvPr>
            <p:ph type="title"/>
          </p:nvPr>
        </p:nvSpPr>
        <p:spPr bwMode="auto">
          <a:xfrm>
            <a:off x="733425" y="198438"/>
            <a:ext cx="7118350" cy="608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0000"/>
                </a:solidFill>
              </a:rPr>
              <a:t>Losing</a:t>
            </a:r>
            <a:r>
              <a:rPr lang="en-US" altLang="en-US" sz="3200">
                <a:solidFill>
                  <a:srgbClr val="FFFF00"/>
                </a:solidFill>
              </a:rPr>
              <a:t> Reputation </a:t>
            </a:r>
            <a:r>
              <a:rPr lang="en-US" altLang="en-US" sz="3200">
                <a:solidFill>
                  <a:srgbClr val="FF0000"/>
                </a:solidFill>
              </a:rPr>
              <a:t>or</a:t>
            </a:r>
            <a:r>
              <a:rPr lang="en-US" altLang="en-US" sz="3200">
                <a:solidFill>
                  <a:srgbClr val="FFFF00"/>
                </a:solidFill>
              </a:rPr>
              <a:t> Goodwill</a:t>
            </a:r>
            <a:r>
              <a:rPr lang="en-US" altLang="en-US" sz="3200">
                <a:solidFill>
                  <a:srgbClr val="FF0000"/>
                </a:solidFill>
              </a:rPr>
              <a:t>:</a:t>
            </a:r>
            <a:r>
              <a:rPr lang="en-US" altLang="en-US" sz="3200">
                <a:solidFill>
                  <a:srgbClr val="FFFF00"/>
                </a:solidFill>
              </a:rPr>
              <a:t> </a:t>
            </a:r>
            <a:r>
              <a:rPr lang="en-US" altLang="en-US" sz="3200">
                <a:solidFill>
                  <a:schemeClr val="bg1"/>
                </a:solidFill>
              </a:rPr>
              <a:t>HOW</a:t>
            </a:r>
            <a:r>
              <a:rPr lang="en-US" altLang="en-US" sz="3200">
                <a:solidFill>
                  <a:srgbClr val="FF0000"/>
                </a:solidFill>
              </a:rPr>
              <a:t>?</a:t>
            </a:r>
          </a:p>
        </p:txBody>
      </p:sp>
      <p:sp>
        <p:nvSpPr>
          <p:cNvPr id="3" name="Content Placeholder 2">
            <a:extLst>
              <a:ext uri="{FF2B5EF4-FFF2-40B4-BE49-F238E27FC236}">
                <a16:creationId xmlns:a16="http://schemas.microsoft.com/office/drawing/2014/main" id="{D40C7392-3A86-504D-3545-370335483ADD}"/>
              </a:ext>
            </a:extLst>
          </p:cNvPr>
          <p:cNvSpPr>
            <a:spLocks noGrp="1"/>
          </p:cNvSpPr>
          <p:nvPr>
            <p:ph sz="quarter" idx="10"/>
          </p:nvPr>
        </p:nvSpPr>
        <p:spPr>
          <a:xfrm>
            <a:off x="431800" y="987425"/>
            <a:ext cx="8280400" cy="3870325"/>
          </a:xfrm>
        </p:spPr>
        <p:txBody>
          <a:bodyPr/>
          <a:lstStyle/>
          <a:p>
            <a:pPr marL="0" indent="0">
              <a:lnSpc>
                <a:spcPct val="110000"/>
              </a:lnSpc>
              <a:buFont typeface="Arial" panose="020B0604020202020204" pitchFamily="34" charset="0"/>
              <a:buNone/>
              <a:defRPr/>
            </a:pPr>
            <a:r>
              <a:rPr lang="en-US" sz="2800" b="1" dirty="0">
                <a:solidFill>
                  <a:schemeClr val="bg1"/>
                </a:solidFill>
              </a:rPr>
              <a:t>3 ways top </a:t>
            </a:r>
            <a:r>
              <a:rPr lang="en-US" sz="2800" b="1" dirty="0">
                <a:solidFill>
                  <a:srgbClr val="FFFF00"/>
                </a:solidFill>
              </a:rPr>
              <a:t>lose goodwill or reputation</a:t>
            </a:r>
            <a:r>
              <a:rPr lang="en-US" sz="2800" b="1" dirty="0">
                <a:solidFill>
                  <a:srgbClr val="FF0000"/>
                </a:solidFill>
              </a:rPr>
              <a:t>:</a:t>
            </a:r>
          </a:p>
          <a:p>
            <a:pPr>
              <a:lnSpc>
                <a:spcPct val="110000"/>
              </a:lnSpc>
              <a:buFont typeface="+mj-lt"/>
              <a:buAutoNum type="arabicPeriod"/>
              <a:defRPr/>
            </a:pPr>
            <a:r>
              <a:rPr lang="en-US" sz="2800" dirty="0">
                <a:solidFill>
                  <a:srgbClr val="FFFF00"/>
                </a:solidFill>
              </a:rPr>
              <a:t>Acquiescence</a:t>
            </a:r>
            <a:r>
              <a:rPr lang="en-US" sz="2800" dirty="0">
                <a:solidFill>
                  <a:schemeClr val="bg1"/>
                </a:solidFill>
              </a:rPr>
              <a:t> over time </a:t>
            </a:r>
            <a:r>
              <a:rPr lang="en-US" sz="2800" dirty="0">
                <a:solidFill>
                  <a:srgbClr val="FFFF00"/>
                </a:solidFill>
              </a:rPr>
              <a:t>to competitors using identical or similar get-up </a:t>
            </a:r>
            <a:r>
              <a:rPr lang="en-US" sz="2800" dirty="0">
                <a:solidFill>
                  <a:schemeClr val="bg1"/>
                </a:solidFill>
              </a:rPr>
              <a:t>so that it’s no longer distinctive of the Plaintiff as a trade source </a:t>
            </a:r>
            <a:endParaRPr lang="en-CA" sz="2800" dirty="0">
              <a:solidFill>
                <a:schemeClr val="bg1"/>
              </a:solidFill>
            </a:endParaRPr>
          </a:p>
          <a:p>
            <a:pPr>
              <a:lnSpc>
                <a:spcPct val="110000"/>
              </a:lnSpc>
              <a:buFont typeface="+mj-lt"/>
              <a:buAutoNum type="arabicPeriod"/>
              <a:defRPr/>
            </a:pPr>
            <a:r>
              <a:rPr lang="en-US" sz="2800" dirty="0">
                <a:solidFill>
                  <a:schemeClr val="bg1"/>
                </a:solidFill>
              </a:rPr>
              <a:t>When a </a:t>
            </a:r>
            <a:r>
              <a:rPr lang="en-US" sz="2800" dirty="0">
                <a:solidFill>
                  <a:srgbClr val="FFFF00"/>
                </a:solidFill>
              </a:rPr>
              <a:t>plaintiff goes out of business </a:t>
            </a:r>
            <a:r>
              <a:rPr lang="en-US" sz="2800" dirty="0">
                <a:solidFill>
                  <a:srgbClr val="FF0000"/>
                </a:solidFill>
              </a:rPr>
              <a:t>and</a:t>
            </a:r>
            <a:r>
              <a:rPr lang="en-US" sz="2800" dirty="0">
                <a:solidFill>
                  <a:schemeClr val="bg1"/>
                </a:solidFill>
              </a:rPr>
              <a:t> is </a:t>
            </a:r>
            <a:r>
              <a:rPr lang="en-US" sz="2800" dirty="0">
                <a:solidFill>
                  <a:srgbClr val="FF0000"/>
                </a:solidFill>
              </a:rPr>
              <a:t>no longer using</a:t>
            </a:r>
            <a:r>
              <a:rPr lang="en-US" sz="2800" dirty="0">
                <a:solidFill>
                  <a:schemeClr val="bg1"/>
                </a:solidFill>
              </a:rPr>
              <a:t> a particular name…</a:t>
            </a:r>
            <a:r>
              <a:rPr lang="en-US" sz="2800" dirty="0">
                <a:solidFill>
                  <a:schemeClr val="bg1">
                    <a:lumMod val="75000"/>
                  </a:schemeClr>
                </a:solidFill>
              </a:rPr>
              <a:t>fades away</a:t>
            </a:r>
            <a:r>
              <a:rPr lang="en-US" sz="2800" dirty="0">
                <a:solidFill>
                  <a:schemeClr val="bg1"/>
                </a:solidFill>
              </a:rPr>
              <a:t>… </a:t>
            </a:r>
            <a:endParaRPr lang="en-CA" sz="2800" dirty="0">
              <a:solidFill>
                <a:schemeClr val="bg1"/>
              </a:solidFill>
            </a:endParaRPr>
          </a:p>
          <a:p>
            <a:pPr>
              <a:lnSpc>
                <a:spcPct val="110000"/>
              </a:lnSpc>
              <a:buFont typeface="+mj-lt"/>
              <a:buAutoNum type="arabicPeriod"/>
              <a:defRPr/>
            </a:pPr>
            <a:r>
              <a:rPr lang="en-US" sz="2800" dirty="0">
                <a:solidFill>
                  <a:schemeClr val="bg1"/>
                </a:solidFill>
              </a:rPr>
              <a:t>When the </a:t>
            </a:r>
            <a:r>
              <a:rPr lang="en-US" sz="2800" dirty="0">
                <a:solidFill>
                  <a:srgbClr val="FF0000"/>
                </a:solidFill>
              </a:rPr>
              <a:t>mark becomes generic</a:t>
            </a:r>
            <a:r>
              <a:rPr lang="en-US" sz="2800" dirty="0">
                <a:solidFill>
                  <a:schemeClr val="bg1"/>
                </a:solidFill>
              </a:rPr>
              <a:t>…</a:t>
            </a:r>
            <a:endParaRPr lang="en-CA" sz="2800" dirty="0">
              <a:solidFill>
                <a:schemeClr val="bg1"/>
              </a:solidFill>
            </a:endParaRPr>
          </a:p>
          <a:p>
            <a:pPr marL="0" indent="0">
              <a:buFont typeface="Arial" panose="020B0604020202020204" pitchFamily="34" charset="0"/>
              <a:buNone/>
              <a:defRPr/>
            </a:pPr>
            <a:endParaRPr lang="en-US"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2" descr="A screenshot of a social media post&#10;&#10;Description automatically generated">
            <a:extLst>
              <a:ext uri="{FF2B5EF4-FFF2-40B4-BE49-F238E27FC236}">
                <a16:creationId xmlns:a16="http://schemas.microsoft.com/office/drawing/2014/main" id="{F88AA747-61D9-8A57-1A14-A4BA8238F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176213"/>
            <a:ext cx="41973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84B019-EF92-0A19-EE0A-83AAA2815B75}"/>
              </a:ext>
            </a:extLst>
          </p:cNvPr>
          <p:cNvSpPr>
            <a:spLocks noGrp="1"/>
          </p:cNvSpPr>
          <p:nvPr>
            <p:ph type="title"/>
          </p:nvPr>
        </p:nvSpPr>
        <p:spPr>
          <a:xfrm>
            <a:off x="941388" y="50800"/>
            <a:ext cx="7261225" cy="625475"/>
          </a:xfrm>
        </p:spPr>
        <p:txBody>
          <a:bodyPr>
            <a:normAutofit fontScale="90000"/>
          </a:bodyPr>
          <a:lstStyle/>
          <a:p>
            <a:pPr>
              <a:defRPr/>
            </a:pPr>
            <a:r>
              <a:rPr lang="en-US" sz="3675" b="1" dirty="0">
                <a:solidFill>
                  <a:srgbClr val="FFFF00"/>
                </a:solidFill>
              </a:rPr>
              <a:t>Passing off</a:t>
            </a:r>
            <a:r>
              <a:rPr lang="en-US" sz="3675" b="1" dirty="0">
                <a:solidFill>
                  <a:srgbClr val="FF0000"/>
                </a:solidFill>
              </a:rPr>
              <a:t>:</a:t>
            </a:r>
            <a:r>
              <a:rPr lang="en-US" sz="3675" b="1" dirty="0">
                <a:solidFill>
                  <a:srgbClr val="FFFF00"/>
                </a:solidFill>
              </a:rPr>
              <a:t> </a:t>
            </a:r>
            <a:r>
              <a:rPr lang="en-US" sz="3675" i="1" dirty="0">
                <a:solidFill>
                  <a:srgbClr val="00B0F0"/>
                </a:solidFill>
              </a:rPr>
              <a:t>Ad-Lib Club Limited</a:t>
            </a:r>
            <a:br>
              <a:rPr lang="en-US" dirty="0"/>
            </a:br>
            <a:endParaRPr lang="en-US" b="1" dirty="0">
              <a:solidFill>
                <a:srgbClr val="FFFF00"/>
              </a:solidFill>
            </a:endParaRPr>
          </a:p>
        </p:txBody>
      </p:sp>
      <p:sp>
        <p:nvSpPr>
          <p:cNvPr id="2" name="Content Placeholder 1">
            <a:extLst>
              <a:ext uri="{FF2B5EF4-FFF2-40B4-BE49-F238E27FC236}">
                <a16:creationId xmlns:a16="http://schemas.microsoft.com/office/drawing/2014/main" id="{2F9DCD2E-D0B6-FFEA-5750-8B0A2357DED5}"/>
              </a:ext>
            </a:extLst>
          </p:cNvPr>
          <p:cNvSpPr>
            <a:spLocks noGrp="1"/>
          </p:cNvSpPr>
          <p:nvPr>
            <p:ph idx="1"/>
          </p:nvPr>
        </p:nvSpPr>
        <p:spPr>
          <a:xfrm>
            <a:off x="468313" y="915988"/>
            <a:ext cx="8207375" cy="4043362"/>
          </a:xfrm>
        </p:spPr>
        <p:txBody>
          <a:bodyPr>
            <a:normAutofit fontScale="92500"/>
          </a:bodyPr>
          <a:lstStyle/>
          <a:p>
            <a:pPr marL="0" indent="0">
              <a:lnSpc>
                <a:spcPct val="120000"/>
              </a:lnSpc>
              <a:buFont typeface="Arial" panose="020B0604020202020204" pitchFamily="34" charset="0"/>
              <a:buNone/>
              <a:defRPr/>
            </a:pPr>
            <a:r>
              <a:rPr lang="en-US" sz="2200" b="1" dirty="0">
                <a:solidFill>
                  <a:schemeClr val="bg1"/>
                </a:solidFill>
              </a:rPr>
              <a:t>I</a:t>
            </a:r>
            <a:r>
              <a:rPr lang="en-US" sz="2200" dirty="0">
                <a:solidFill>
                  <a:schemeClr val="bg1"/>
                </a:solidFill>
              </a:rPr>
              <a:t>t had been five years since Ad-Lib carried on the business of a club. </a:t>
            </a:r>
            <a:r>
              <a:rPr lang="en-US" sz="2200" b="1" dirty="0">
                <a:solidFill>
                  <a:srgbClr val="FFFF00"/>
                </a:solidFill>
              </a:rPr>
              <a:t>Court still determined that Ad-Lib had goodwill in its name because: </a:t>
            </a:r>
            <a:endParaRPr lang="en-CA" sz="2200" dirty="0">
              <a:solidFill>
                <a:srgbClr val="FFFF00"/>
              </a:solidFill>
            </a:endParaRPr>
          </a:p>
          <a:p>
            <a:pPr>
              <a:lnSpc>
                <a:spcPct val="120000"/>
              </a:lnSpc>
              <a:buFont typeface="+mj-lt"/>
              <a:buAutoNum type="arabicPeriod"/>
              <a:defRPr/>
            </a:pPr>
            <a:r>
              <a:rPr lang="en-US" sz="2200" dirty="0">
                <a:solidFill>
                  <a:srgbClr val="FFFF00"/>
                </a:solidFill>
              </a:rPr>
              <a:t>Defendants must  have chosen the name Ad-Lib Club by reason of the reputation </a:t>
            </a:r>
            <a:r>
              <a:rPr lang="en-US" sz="2200" dirty="0">
                <a:solidFill>
                  <a:schemeClr val="bg1"/>
                </a:solidFill>
              </a:rPr>
              <a:t>acquired by Ad-Lib (the Plaintiff). No evidence filed showing any other reason for the selection of the name. </a:t>
            </a:r>
            <a:endParaRPr lang="en-CA" sz="2200" dirty="0">
              <a:solidFill>
                <a:schemeClr val="bg1"/>
              </a:solidFill>
            </a:endParaRPr>
          </a:p>
          <a:p>
            <a:pPr>
              <a:lnSpc>
                <a:spcPct val="120000"/>
              </a:lnSpc>
              <a:buFont typeface="+mj-lt"/>
              <a:buAutoNum type="arabicPeriod"/>
              <a:defRPr/>
            </a:pPr>
            <a:r>
              <a:rPr lang="en-US" sz="2200" dirty="0">
                <a:solidFill>
                  <a:schemeClr val="bg1"/>
                </a:solidFill>
              </a:rPr>
              <a:t>Based on various </a:t>
            </a:r>
            <a:r>
              <a:rPr lang="en-US" sz="2200" dirty="0">
                <a:solidFill>
                  <a:srgbClr val="FFFF00"/>
                </a:solidFill>
              </a:rPr>
              <a:t>news articles</a:t>
            </a:r>
            <a:r>
              <a:rPr lang="en-US" sz="2200" dirty="0">
                <a:solidFill>
                  <a:schemeClr val="bg1"/>
                </a:solidFill>
              </a:rPr>
              <a:t>, members of </a:t>
            </a:r>
            <a:r>
              <a:rPr lang="en-US" sz="2200" dirty="0">
                <a:solidFill>
                  <a:srgbClr val="FFFF00"/>
                </a:solidFill>
              </a:rPr>
              <a:t>the public clearly seemed to see the new club as a continuation</a:t>
            </a:r>
            <a:r>
              <a:rPr lang="en-US" sz="2200" dirty="0">
                <a:solidFill>
                  <a:schemeClr val="bg1"/>
                </a:solidFill>
              </a:rPr>
              <a:t> of the Plaintiff’s club. </a:t>
            </a:r>
            <a:endParaRPr lang="en-CA" sz="2200" dirty="0">
              <a:solidFill>
                <a:schemeClr val="bg1"/>
              </a:solidFill>
            </a:endParaRPr>
          </a:p>
          <a:p>
            <a:pPr marL="0" indent="0">
              <a:lnSpc>
                <a:spcPct val="120000"/>
              </a:lnSpc>
              <a:buFont typeface="Arial" panose="020B0604020202020204" pitchFamily="34" charset="0"/>
              <a:buNone/>
              <a:defRPr/>
            </a:pPr>
            <a:r>
              <a:rPr lang="en-US" sz="2200" dirty="0">
                <a:solidFill>
                  <a:schemeClr val="bg1"/>
                </a:solidFill>
              </a:rPr>
              <a:t>Accordingly, </a:t>
            </a:r>
            <a:r>
              <a:rPr lang="en-US" sz="2200" dirty="0">
                <a:solidFill>
                  <a:srgbClr val="FF0000"/>
                </a:solidFill>
              </a:rPr>
              <a:t>Ad-Lib, the Plaintiff company, still has goodwill </a:t>
            </a:r>
            <a:r>
              <a:rPr lang="en-US" sz="2200" dirty="0">
                <a:solidFill>
                  <a:schemeClr val="bg1"/>
                </a:solidFill>
              </a:rPr>
              <a:t>and was entitled to exploit it and protect it. </a:t>
            </a:r>
            <a:endParaRPr lang="en-CA" sz="2200" dirty="0">
              <a:solidFill>
                <a:schemeClr val="bg1"/>
              </a:solidFill>
            </a:endParaRPr>
          </a:p>
          <a:p>
            <a:pPr>
              <a:defRPr/>
            </a:pPr>
            <a:endParaRPr lang="en-CA" dirty="0"/>
          </a:p>
          <a:p>
            <a:pPr>
              <a:defRPr/>
            </a:pPr>
            <a:endParaRPr lang="en-US" dirty="0"/>
          </a:p>
        </p:txBody>
      </p:sp>
      <p:sp>
        <p:nvSpPr>
          <p:cNvPr id="201731" name="Slide Number Placeholder 3">
            <a:extLst>
              <a:ext uri="{FF2B5EF4-FFF2-40B4-BE49-F238E27FC236}">
                <a16:creationId xmlns:a16="http://schemas.microsoft.com/office/drawing/2014/main" id="{B5D28E74-7220-5498-A2CF-AFC40A17ACB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06E03B9-B36F-2F43-9B91-DB94B3E0B899}" type="slidenum">
              <a:rPr lang="en-US" altLang="en-US" smtClean="0">
                <a:solidFill>
                  <a:srgbClr val="002040"/>
                </a:solidFill>
              </a:rPr>
              <a:pPr/>
              <a:t>87</a:t>
            </a:fld>
            <a:endParaRPr lang="en-US" altLang="en-US">
              <a:solidFill>
                <a:srgbClr val="00204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Title 1">
            <a:extLst>
              <a:ext uri="{FF2B5EF4-FFF2-40B4-BE49-F238E27FC236}">
                <a16:creationId xmlns:a16="http://schemas.microsoft.com/office/drawing/2014/main" id="{893EC3CC-6A2D-B55C-4802-ACA28F107C3E}"/>
              </a:ext>
            </a:extLst>
          </p:cNvPr>
          <p:cNvSpPr>
            <a:spLocks noGrp="1" noChangeArrowheads="1"/>
          </p:cNvSpPr>
          <p:nvPr>
            <p:ph type="title"/>
          </p:nvPr>
        </p:nvSpPr>
        <p:spPr bwMode="auto">
          <a:xfrm>
            <a:off x="1485900" y="155575"/>
            <a:ext cx="6172200" cy="762000"/>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4500" b="1" dirty="0">
                <a:solidFill>
                  <a:srgbClr val="FF0000"/>
                </a:solidFill>
              </a:rPr>
              <a:t>Overall principle</a:t>
            </a:r>
          </a:p>
        </p:txBody>
      </p:sp>
      <p:sp>
        <p:nvSpPr>
          <p:cNvPr id="3" name="Content Placeholder 2">
            <a:extLst>
              <a:ext uri="{FF2B5EF4-FFF2-40B4-BE49-F238E27FC236}">
                <a16:creationId xmlns:a16="http://schemas.microsoft.com/office/drawing/2014/main" id="{119BAE79-9260-91CC-4093-D212C9A47E4A}"/>
              </a:ext>
            </a:extLst>
          </p:cNvPr>
          <p:cNvSpPr>
            <a:spLocks noGrp="1"/>
          </p:cNvSpPr>
          <p:nvPr>
            <p:ph sz="quarter" idx="10"/>
          </p:nvPr>
        </p:nvSpPr>
        <p:spPr>
          <a:xfrm>
            <a:off x="457200" y="1058863"/>
            <a:ext cx="8229600" cy="3605212"/>
          </a:xfrm>
        </p:spPr>
        <p:txBody>
          <a:bodyPr/>
          <a:lstStyle/>
          <a:p>
            <a:pPr marL="0" indent="0">
              <a:lnSpc>
                <a:spcPct val="110000"/>
              </a:lnSpc>
              <a:buFont typeface="Arial" panose="020B0604020202020204" pitchFamily="34" charset="0"/>
              <a:buNone/>
              <a:defRPr/>
            </a:pPr>
            <a:r>
              <a:rPr lang="en-US" sz="3300" dirty="0">
                <a:solidFill>
                  <a:schemeClr val="bg1"/>
                </a:solidFill>
              </a:rPr>
              <a:t>An enterprise </a:t>
            </a:r>
            <a:r>
              <a:rPr lang="en-US" sz="3300" dirty="0">
                <a:solidFill>
                  <a:srgbClr val="FFFF00"/>
                </a:solidFill>
              </a:rPr>
              <a:t>can eventually lose its goodwill</a:t>
            </a:r>
            <a:r>
              <a:rPr lang="en-US" sz="3300" dirty="0">
                <a:solidFill>
                  <a:schemeClr val="bg1"/>
                </a:solidFill>
              </a:rPr>
              <a:t>, after a period of time, </a:t>
            </a:r>
            <a:r>
              <a:rPr lang="en-US" sz="3300" dirty="0">
                <a:solidFill>
                  <a:srgbClr val="FFFF00"/>
                </a:solidFill>
              </a:rPr>
              <a:t>if it shuts down</a:t>
            </a:r>
            <a:r>
              <a:rPr lang="en-US" sz="3300" dirty="0">
                <a:solidFill>
                  <a:schemeClr val="bg1"/>
                </a:solidFill>
              </a:rPr>
              <a:t>. After a period of non-use, a name or product appearance will lose its “mojo” (not a technical term) and no longer be distinctive of a certain trade source. </a:t>
            </a:r>
            <a:endParaRPr lang="en-CA" sz="3300" dirty="0">
              <a:solidFill>
                <a:schemeClr val="bg1"/>
              </a:solidFill>
            </a:endParaRPr>
          </a:p>
          <a:p>
            <a:pPr>
              <a:defRPr/>
            </a:pP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5">
            <a:extLst>
              <a:ext uri="{FF2B5EF4-FFF2-40B4-BE49-F238E27FC236}">
                <a16:creationId xmlns:a16="http://schemas.microsoft.com/office/drawing/2014/main" id="{24980777-3024-B81A-0FC7-DC4856DCDC79}"/>
              </a:ext>
            </a:extLst>
          </p:cNvPr>
          <p:cNvSpPr>
            <a:spLocks noGrp="1" noChangeArrowheads="1"/>
          </p:cNvSpPr>
          <p:nvPr>
            <p:ph type="title"/>
          </p:nvPr>
        </p:nvSpPr>
        <p:spPr bwMode="auto">
          <a:xfrm>
            <a:off x="323850" y="119063"/>
            <a:ext cx="8712200" cy="868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800" b="1">
                <a:solidFill>
                  <a:srgbClr val="FFFF00"/>
                </a:solidFill>
              </a:rPr>
              <a:t>Passing off</a:t>
            </a:r>
            <a:r>
              <a:rPr lang="en-US" altLang="en-US" sz="4800" b="1">
                <a:solidFill>
                  <a:srgbClr val="FF0000"/>
                </a:solidFill>
              </a:rPr>
              <a:t>:</a:t>
            </a:r>
            <a:r>
              <a:rPr lang="en-US" altLang="en-US" sz="4800" b="1">
                <a:solidFill>
                  <a:srgbClr val="FFFF00"/>
                </a:solidFill>
              </a:rPr>
              <a:t> </a:t>
            </a:r>
            <a:r>
              <a:rPr lang="en-US" altLang="en-US" sz="4800">
                <a:solidFill>
                  <a:schemeClr val="bg1"/>
                </a:solidFill>
              </a:rPr>
              <a:t>Genericization</a:t>
            </a:r>
          </a:p>
        </p:txBody>
      </p:sp>
      <p:sp>
        <p:nvSpPr>
          <p:cNvPr id="211970" name="Slide Number Placeholder 3">
            <a:extLst>
              <a:ext uri="{FF2B5EF4-FFF2-40B4-BE49-F238E27FC236}">
                <a16:creationId xmlns:a16="http://schemas.microsoft.com/office/drawing/2014/main" id="{CE830F71-95DF-FA5F-36E9-A5B75A772A8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6EABD7B-4FF9-1E47-A5C3-47F33260BFD1}" type="slidenum">
              <a:rPr lang="en-US" altLang="en-US" smtClean="0">
                <a:solidFill>
                  <a:srgbClr val="002040"/>
                </a:solidFill>
              </a:rPr>
              <a:pPr/>
              <a:t>89</a:t>
            </a:fld>
            <a:endParaRPr lang="en-US" altLang="en-US">
              <a:solidFill>
                <a:srgbClr val="002040"/>
              </a:solidFill>
            </a:endParaRPr>
          </a:p>
        </p:txBody>
      </p:sp>
      <p:pic>
        <p:nvPicPr>
          <p:cNvPr id="211971" name="Picture 2">
            <a:extLst>
              <a:ext uri="{FF2B5EF4-FFF2-40B4-BE49-F238E27FC236}">
                <a16:creationId xmlns:a16="http://schemas.microsoft.com/office/drawing/2014/main" id="{CB7F895E-0CF7-165B-8D22-1BA6AED36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1347788"/>
            <a:ext cx="39020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2" name="Picture 4">
            <a:extLst>
              <a:ext uri="{FF2B5EF4-FFF2-40B4-BE49-F238E27FC236}">
                <a16:creationId xmlns:a16="http://schemas.microsoft.com/office/drawing/2014/main" id="{0842EE4E-318E-BE91-5D7B-FC8C4087B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2427288"/>
            <a:ext cx="2870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3" name="Picture 6">
            <a:extLst>
              <a:ext uri="{FF2B5EF4-FFF2-40B4-BE49-F238E27FC236}">
                <a16:creationId xmlns:a16="http://schemas.microsoft.com/office/drawing/2014/main" id="{0BF4C8A9-E1A7-6EE8-69E2-D28EF7064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724275"/>
            <a:ext cx="2743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F9FE97EC-0ECD-A4FD-81B1-2EF48651AAD3}"/>
              </a:ext>
            </a:extLst>
          </p:cNvPr>
          <p:cNvSpPr>
            <a:spLocks noGrp="1" noChangeArrowheads="1"/>
          </p:cNvSpPr>
          <p:nvPr>
            <p:ph type="title"/>
          </p:nvPr>
        </p:nvSpPr>
        <p:spPr bwMode="auto">
          <a:xfrm>
            <a:off x="1485900" y="619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Course Website </a:t>
            </a:r>
            <a:endParaRPr lang="en-US" altLang="en-US" sz="3300">
              <a:solidFill>
                <a:srgbClr val="FF0000"/>
              </a:solidFill>
            </a:endParaRPr>
          </a:p>
        </p:txBody>
      </p:sp>
      <p:sp>
        <p:nvSpPr>
          <p:cNvPr id="69634" name="TextBox 2">
            <a:extLst>
              <a:ext uri="{FF2B5EF4-FFF2-40B4-BE49-F238E27FC236}">
                <a16:creationId xmlns:a16="http://schemas.microsoft.com/office/drawing/2014/main" id="{3DE864D1-5559-BB8F-8CCF-17CBEBBAF78F}"/>
              </a:ext>
            </a:extLst>
          </p:cNvPr>
          <p:cNvSpPr txBox="1">
            <a:spLocks noChangeArrowheads="1"/>
          </p:cNvSpPr>
          <p:nvPr/>
        </p:nvSpPr>
        <p:spPr bwMode="auto">
          <a:xfrm>
            <a:off x="2673350" y="4443413"/>
            <a:ext cx="3795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hlinkClick r:id="rId2"/>
              </a:rPr>
              <a:t>https://iplaw.allard.ubc.ca/</a:t>
            </a:r>
            <a:r>
              <a:rPr lang="en-US" altLang="en-US"/>
              <a:t> </a:t>
            </a:r>
          </a:p>
        </p:txBody>
      </p:sp>
      <p:pic>
        <p:nvPicPr>
          <p:cNvPr id="8" name="Content Placeholder 7" descr="Graphical user interface, text&#10;&#10;Description automatically generated">
            <a:extLst>
              <a:ext uri="{FF2B5EF4-FFF2-40B4-BE49-F238E27FC236}">
                <a16:creationId xmlns:a16="http://schemas.microsoft.com/office/drawing/2014/main" id="{A2E04DCA-8BF1-73AD-9A85-C49C668813B2}"/>
              </a:ext>
            </a:extLst>
          </p:cNvPr>
          <p:cNvPicPr>
            <a:picLocks noGrp="1" noChangeAspect="1"/>
          </p:cNvPicPr>
          <p:nvPr>
            <p:ph sz="quarter" idx="10"/>
          </p:nvPr>
        </p:nvPicPr>
        <p:blipFill>
          <a:blip r:embed="rId3"/>
          <a:stretch>
            <a:fillRect/>
          </a:stretch>
        </p:blipFill>
        <p:spPr>
          <a:xfrm>
            <a:off x="3232150" y="823913"/>
            <a:ext cx="2679700" cy="3365500"/>
          </a:xfrm>
        </p:spPr>
      </p:pic>
      <p:pic>
        <p:nvPicPr>
          <p:cNvPr id="69636" name="Picture 2" descr="Graphical user interface, website&#10;&#10;Description automatically generated">
            <a:extLst>
              <a:ext uri="{FF2B5EF4-FFF2-40B4-BE49-F238E27FC236}">
                <a16:creationId xmlns:a16="http://schemas.microsoft.com/office/drawing/2014/main" id="{4B5A0462-BC94-A578-0577-3A921A2FA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030288"/>
            <a:ext cx="3960813"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7E6126-6204-6348-260A-DD5B6E7C1AE7}"/>
              </a:ext>
            </a:extLst>
          </p:cNvPr>
          <p:cNvSpPr>
            <a:spLocks noGrp="1"/>
          </p:cNvSpPr>
          <p:nvPr>
            <p:ph type="title"/>
          </p:nvPr>
        </p:nvSpPr>
        <p:spPr>
          <a:xfrm>
            <a:off x="395288" y="84138"/>
            <a:ext cx="8064500" cy="468312"/>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Genericization</a:t>
            </a:r>
          </a:p>
        </p:txBody>
      </p:sp>
      <p:sp>
        <p:nvSpPr>
          <p:cNvPr id="2" name="Content Placeholder 1">
            <a:extLst>
              <a:ext uri="{FF2B5EF4-FFF2-40B4-BE49-F238E27FC236}">
                <a16:creationId xmlns:a16="http://schemas.microsoft.com/office/drawing/2014/main" id="{E39A3DCC-B2A3-8D3C-1181-DD564F832CC8}"/>
              </a:ext>
            </a:extLst>
          </p:cNvPr>
          <p:cNvSpPr>
            <a:spLocks noGrp="1"/>
          </p:cNvSpPr>
          <p:nvPr>
            <p:ph idx="1"/>
          </p:nvPr>
        </p:nvSpPr>
        <p:spPr>
          <a:xfrm>
            <a:off x="250825" y="1058863"/>
            <a:ext cx="8642350" cy="3722687"/>
          </a:xfrm>
        </p:spPr>
        <p:txBody>
          <a:bodyPr>
            <a:noAutofit/>
          </a:bodyPr>
          <a:lstStyle/>
          <a:p>
            <a:pPr marL="0" indent="0">
              <a:buFont typeface="Arial" panose="020B0604020202020204" pitchFamily="34" charset="0"/>
              <a:buNone/>
              <a:defRPr/>
            </a:pPr>
            <a:r>
              <a:rPr lang="en-US" sz="2000" b="1" i="1" dirty="0">
                <a:solidFill>
                  <a:srgbClr val="00B0F0"/>
                </a:solidFill>
              </a:rPr>
              <a:t>Institut national  des appellations </a:t>
            </a:r>
            <a:r>
              <a:rPr lang="en-US" sz="2000" b="1" i="1" dirty="0" err="1">
                <a:solidFill>
                  <a:srgbClr val="00B0F0"/>
                </a:solidFill>
              </a:rPr>
              <a:t>d’origine</a:t>
            </a:r>
            <a:r>
              <a:rPr lang="en-US" sz="2000" b="1" i="1" dirty="0">
                <a:solidFill>
                  <a:srgbClr val="00B0F0"/>
                </a:solidFill>
              </a:rPr>
              <a:t> des </a:t>
            </a:r>
            <a:r>
              <a:rPr lang="en-US" sz="2000" b="1" i="1" dirty="0" err="1">
                <a:solidFill>
                  <a:srgbClr val="00B0F0"/>
                </a:solidFill>
              </a:rPr>
              <a:t>vins</a:t>
            </a:r>
            <a:r>
              <a:rPr lang="en-US" sz="2000" b="1" i="1" dirty="0">
                <a:solidFill>
                  <a:srgbClr val="00B0F0"/>
                </a:solidFill>
              </a:rPr>
              <a:t>…v. Andres Wines Ltd</a:t>
            </a:r>
          </a:p>
          <a:p>
            <a:pPr marL="0" indent="0">
              <a:buFont typeface="Arial" panose="020B0604020202020204" pitchFamily="34" charset="0"/>
              <a:buNone/>
              <a:defRPr/>
            </a:pPr>
            <a:r>
              <a:rPr lang="en-US" sz="2000" dirty="0">
                <a:solidFill>
                  <a:srgbClr val="FFFF00"/>
                </a:solidFill>
              </a:rPr>
              <a:t>To wine experts Champagne has one meaning </a:t>
            </a:r>
            <a:r>
              <a:rPr lang="en-US" sz="2000" dirty="0">
                <a:solidFill>
                  <a:schemeClr val="bg1"/>
                </a:solidFill>
              </a:rPr>
              <a:t>, sparking wine product originating from a particular part of the Champagne District of France, produced from grapes grown there by methods dictated by French law.</a:t>
            </a:r>
            <a:endParaRPr lang="en-CA" sz="2000" dirty="0">
              <a:solidFill>
                <a:schemeClr val="bg1"/>
              </a:solidFill>
            </a:endParaRPr>
          </a:p>
          <a:p>
            <a:pPr marL="0" indent="0">
              <a:buFont typeface="Arial" panose="020B0604020202020204" pitchFamily="34" charset="0"/>
              <a:buNone/>
              <a:defRPr/>
            </a:pPr>
            <a:r>
              <a:rPr lang="en-US" sz="2000" dirty="0">
                <a:solidFill>
                  <a:schemeClr val="bg1"/>
                </a:solidFill>
              </a:rPr>
              <a:t>Defendant </a:t>
            </a:r>
            <a:r>
              <a:rPr lang="en-US" sz="2000" dirty="0">
                <a:solidFill>
                  <a:srgbClr val="FFFF00"/>
                </a:solidFill>
              </a:rPr>
              <a:t>Andres claims the term champagne has become generic</a:t>
            </a:r>
            <a:r>
              <a:rPr lang="en-US" sz="2000" dirty="0">
                <a:solidFill>
                  <a:schemeClr val="bg1"/>
                </a:solidFill>
              </a:rPr>
              <a:t>. </a:t>
            </a:r>
            <a:endParaRPr lang="en-CA" sz="2000" dirty="0">
              <a:solidFill>
                <a:schemeClr val="bg1"/>
              </a:solidFill>
            </a:endParaRPr>
          </a:p>
          <a:p>
            <a:pPr marL="0" indent="0">
              <a:buFont typeface="Arial" panose="020B0604020202020204" pitchFamily="34" charset="0"/>
              <a:buNone/>
              <a:defRPr/>
            </a:pPr>
            <a:r>
              <a:rPr lang="en-US" sz="2000" b="1" dirty="0">
                <a:solidFill>
                  <a:srgbClr val="FFFF00"/>
                </a:solidFill>
              </a:rPr>
              <a:t>Evidence to support this argument</a:t>
            </a:r>
            <a:r>
              <a:rPr lang="en-US" sz="2000" b="1" dirty="0">
                <a:solidFill>
                  <a:srgbClr val="FF0000"/>
                </a:solidFill>
              </a:rPr>
              <a:t>?</a:t>
            </a:r>
            <a:r>
              <a:rPr lang="en-US" sz="2000" b="1" dirty="0">
                <a:solidFill>
                  <a:schemeClr val="bg1"/>
                </a:solidFill>
              </a:rPr>
              <a:t> </a:t>
            </a:r>
            <a:endParaRPr lang="en-CA" sz="2000" dirty="0">
              <a:solidFill>
                <a:schemeClr val="bg1"/>
              </a:solidFill>
            </a:endParaRPr>
          </a:p>
          <a:p>
            <a:pPr>
              <a:defRPr/>
            </a:pPr>
            <a:r>
              <a:rPr lang="en-US" sz="2000" dirty="0">
                <a:solidFill>
                  <a:srgbClr val="FFFF00"/>
                </a:solidFill>
              </a:rPr>
              <a:t>Evidence that </a:t>
            </a:r>
            <a:r>
              <a:rPr lang="en-US" sz="2000" dirty="0">
                <a:solidFill>
                  <a:schemeClr val="bg1"/>
                </a:solidFill>
              </a:rPr>
              <a:t>both nationally and internationally </a:t>
            </a:r>
            <a:r>
              <a:rPr lang="en-US" sz="2000" dirty="0">
                <a:solidFill>
                  <a:srgbClr val="FFFF00"/>
                </a:solidFill>
              </a:rPr>
              <a:t>the term has for many years been used in connection with different commercial products to suggest high quality or excellence </a:t>
            </a:r>
            <a:r>
              <a:rPr lang="en-US" sz="2000" dirty="0">
                <a:solidFill>
                  <a:schemeClr val="bg1"/>
                </a:solidFill>
              </a:rPr>
              <a:t>– </a:t>
            </a:r>
            <a:r>
              <a:rPr lang="en-US" sz="2000" dirty="0">
                <a:solidFill>
                  <a:srgbClr val="FF0000"/>
                </a:solidFill>
              </a:rPr>
              <a:t>thus diluting the distinctiveness of the term</a:t>
            </a:r>
            <a:r>
              <a:rPr lang="en-US" sz="2000" dirty="0">
                <a:solidFill>
                  <a:schemeClr val="bg1"/>
                </a:solidFill>
              </a:rPr>
              <a:t>.  </a:t>
            </a:r>
            <a:endParaRPr lang="en-CA" sz="2000" dirty="0">
              <a:solidFill>
                <a:schemeClr val="bg1"/>
              </a:solidFill>
            </a:endParaRPr>
          </a:p>
          <a:p>
            <a:pPr marL="0" indent="0">
              <a:buFont typeface="Arial" panose="020B0604020202020204" pitchFamily="34" charset="0"/>
              <a:buNone/>
              <a:defRPr/>
            </a:pPr>
            <a:endParaRPr lang="en-US" sz="2100" dirty="0">
              <a:solidFill>
                <a:schemeClr val="bg1"/>
              </a:solidFill>
            </a:endParaRPr>
          </a:p>
        </p:txBody>
      </p:sp>
      <p:sp>
        <p:nvSpPr>
          <p:cNvPr id="216067" name="Slide Number Placeholder 3">
            <a:extLst>
              <a:ext uri="{FF2B5EF4-FFF2-40B4-BE49-F238E27FC236}">
                <a16:creationId xmlns:a16="http://schemas.microsoft.com/office/drawing/2014/main" id="{075111AC-2B88-3E00-900E-BF706F0A672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2392F4-D62D-2A4D-AFBE-2A6CDBA10E5E}" type="slidenum">
              <a:rPr lang="en-US" altLang="en-US" smtClean="0">
                <a:solidFill>
                  <a:srgbClr val="002040"/>
                </a:solidFill>
              </a:rPr>
              <a:pPr/>
              <a:t>90</a:t>
            </a:fld>
            <a:endParaRPr lang="en-US" altLang="en-US">
              <a:solidFill>
                <a:srgbClr val="00204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5">
            <a:extLst>
              <a:ext uri="{FF2B5EF4-FFF2-40B4-BE49-F238E27FC236}">
                <a16:creationId xmlns:a16="http://schemas.microsoft.com/office/drawing/2014/main" id="{1B7F809E-A6FF-AA69-AC93-93590530934D}"/>
              </a:ext>
            </a:extLst>
          </p:cNvPr>
          <p:cNvSpPr>
            <a:spLocks noGrp="1" noChangeArrowheads="1"/>
          </p:cNvSpPr>
          <p:nvPr>
            <p:ph type="title"/>
          </p:nvPr>
        </p:nvSpPr>
        <p:spPr bwMode="auto">
          <a:xfrm>
            <a:off x="250825" y="101600"/>
            <a:ext cx="7993063" cy="504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a:t>
            </a:r>
            <a:r>
              <a:rPr lang="en-US" altLang="en-US" sz="3200" b="1">
                <a:solidFill>
                  <a:srgbClr val="FFFF00"/>
                </a:solidFill>
              </a:rPr>
              <a:t> </a:t>
            </a:r>
            <a:r>
              <a:rPr lang="en-US" altLang="en-US" sz="3200">
                <a:solidFill>
                  <a:schemeClr val="bg1"/>
                </a:solidFill>
              </a:rPr>
              <a:t>Genericization</a:t>
            </a:r>
          </a:p>
        </p:txBody>
      </p:sp>
      <p:sp>
        <p:nvSpPr>
          <p:cNvPr id="2" name="Content Placeholder 1">
            <a:extLst>
              <a:ext uri="{FF2B5EF4-FFF2-40B4-BE49-F238E27FC236}">
                <a16:creationId xmlns:a16="http://schemas.microsoft.com/office/drawing/2014/main" id="{C4CD11D2-26E0-89BD-0DB3-DB848DA93E62}"/>
              </a:ext>
            </a:extLst>
          </p:cNvPr>
          <p:cNvSpPr>
            <a:spLocks noGrp="1"/>
          </p:cNvSpPr>
          <p:nvPr>
            <p:ph idx="1"/>
          </p:nvPr>
        </p:nvSpPr>
        <p:spPr>
          <a:xfrm>
            <a:off x="107950" y="606425"/>
            <a:ext cx="8928100" cy="4486275"/>
          </a:xfrm>
        </p:spPr>
        <p:txBody>
          <a:bodyPr>
            <a:noAutofit/>
          </a:bodyPr>
          <a:lstStyle/>
          <a:p>
            <a:pPr marL="0" indent="0">
              <a:buFont typeface="Arial" panose="020B0604020202020204" pitchFamily="34" charset="0"/>
              <a:buNone/>
              <a:defRPr/>
            </a:pPr>
            <a:r>
              <a:rPr lang="en-US" sz="1800" b="1" i="1" dirty="0">
                <a:solidFill>
                  <a:srgbClr val="00B0F0"/>
                </a:solidFill>
              </a:rPr>
              <a:t>Institut national  des appellations </a:t>
            </a:r>
            <a:r>
              <a:rPr lang="en-US" sz="1800" b="1" i="1" dirty="0" err="1">
                <a:solidFill>
                  <a:srgbClr val="00B0F0"/>
                </a:solidFill>
              </a:rPr>
              <a:t>d’origine</a:t>
            </a:r>
            <a:r>
              <a:rPr lang="en-US" sz="1800" b="1" i="1" dirty="0">
                <a:solidFill>
                  <a:srgbClr val="00B0F0"/>
                </a:solidFill>
              </a:rPr>
              <a:t> des </a:t>
            </a:r>
            <a:r>
              <a:rPr lang="en-US" sz="1800" b="1" i="1" dirty="0" err="1">
                <a:solidFill>
                  <a:srgbClr val="00B0F0"/>
                </a:solidFill>
              </a:rPr>
              <a:t>vins</a:t>
            </a:r>
            <a:r>
              <a:rPr lang="en-US" sz="1800" b="1" i="1" dirty="0">
                <a:solidFill>
                  <a:srgbClr val="00B0F0"/>
                </a:solidFill>
              </a:rPr>
              <a:t>…v. Andres Wines Ltd</a:t>
            </a:r>
          </a:p>
          <a:p>
            <a:pPr>
              <a:defRPr/>
            </a:pPr>
            <a:r>
              <a:rPr lang="en-US" sz="1800" dirty="0">
                <a:solidFill>
                  <a:schemeClr val="bg1"/>
                </a:solidFill>
              </a:rPr>
              <a:t>Plaintiff’s presented Survey evidence supporting the Plaintiff’s view that a meaningful percentage of the population associate champagne with France. </a:t>
            </a:r>
            <a:endParaRPr lang="en-CA" sz="1800" dirty="0">
              <a:solidFill>
                <a:schemeClr val="bg1"/>
              </a:solidFill>
            </a:endParaRPr>
          </a:p>
          <a:p>
            <a:pPr>
              <a:defRPr/>
            </a:pPr>
            <a:r>
              <a:rPr lang="en-US" sz="1800" dirty="0">
                <a:solidFill>
                  <a:schemeClr val="bg1"/>
                </a:solidFill>
              </a:rPr>
              <a:t>Court says that the word champagne has acquired generic attributes - </a:t>
            </a:r>
            <a:r>
              <a:rPr lang="en-CA" sz="1800" dirty="0">
                <a:solidFill>
                  <a:schemeClr val="bg1"/>
                </a:solidFill>
              </a:rPr>
              <a:t>u</a:t>
            </a:r>
            <a:r>
              <a:rPr lang="en-US" sz="1800" dirty="0">
                <a:solidFill>
                  <a:schemeClr val="bg1"/>
                </a:solidFill>
              </a:rPr>
              <a:t>sed widely to describe a style or type of wine.</a:t>
            </a:r>
            <a:r>
              <a:rPr lang="en-CA" sz="1800" dirty="0">
                <a:solidFill>
                  <a:schemeClr val="bg1"/>
                </a:solidFill>
              </a:rPr>
              <a:t>Notes that also</a:t>
            </a:r>
            <a:r>
              <a:rPr lang="en-US" sz="1800" dirty="0">
                <a:solidFill>
                  <a:schemeClr val="bg1"/>
                </a:solidFill>
              </a:rPr>
              <a:t> used to denote unique character, high quality and excellence. </a:t>
            </a:r>
            <a:endParaRPr lang="en-CA" sz="1800" dirty="0">
              <a:solidFill>
                <a:schemeClr val="bg1"/>
              </a:solidFill>
            </a:endParaRPr>
          </a:p>
          <a:p>
            <a:pPr>
              <a:defRPr/>
            </a:pPr>
            <a:r>
              <a:rPr lang="en-US" sz="1800" b="1" dirty="0">
                <a:solidFill>
                  <a:srgbClr val="FFFF00"/>
                </a:solidFill>
              </a:rPr>
              <a:t>Court holds that the word champagne has </a:t>
            </a:r>
            <a:r>
              <a:rPr lang="en-US" sz="1800" b="1" dirty="0">
                <a:solidFill>
                  <a:srgbClr val="FF0000"/>
                </a:solidFill>
              </a:rPr>
              <a:t>at most </a:t>
            </a:r>
            <a:r>
              <a:rPr lang="en-US" sz="1800" b="1" dirty="0">
                <a:solidFill>
                  <a:srgbClr val="FFFF00"/>
                </a:solidFill>
              </a:rPr>
              <a:t>become “</a:t>
            </a:r>
            <a:r>
              <a:rPr lang="en-US" sz="1800" b="1" dirty="0">
                <a:solidFill>
                  <a:srgbClr val="FF0000"/>
                </a:solidFill>
              </a:rPr>
              <a:t>semi-generic</a:t>
            </a:r>
            <a:r>
              <a:rPr lang="en-US" sz="1800" b="1" dirty="0">
                <a:solidFill>
                  <a:srgbClr val="FFFF00"/>
                </a:solidFill>
              </a:rPr>
              <a:t>”</a:t>
            </a:r>
            <a:endParaRPr lang="en-CA" sz="1800" dirty="0">
              <a:solidFill>
                <a:srgbClr val="FFFF00"/>
              </a:solidFill>
            </a:endParaRPr>
          </a:p>
          <a:p>
            <a:pPr>
              <a:defRPr/>
            </a:pPr>
            <a:r>
              <a:rPr lang="en-US" sz="1800" dirty="0">
                <a:solidFill>
                  <a:schemeClr val="bg1"/>
                </a:solidFill>
              </a:rPr>
              <a:t>Court </a:t>
            </a:r>
            <a:r>
              <a:rPr lang="en-US" sz="1800" dirty="0">
                <a:solidFill>
                  <a:srgbClr val="FFFF00"/>
                </a:solidFill>
              </a:rPr>
              <a:t>not persuaded that the word Champagne has become diluted </a:t>
            </a:r>
            <a:r>
              <a:rPr lang="en-US" sz="1800" dirty="0">
                <a:solidFill>
                  <a:schemeClr val="bg1"/>
                </a:solidFill>
              </a:rPr>
              <a:t>(pardon the pun) to the extent </a:t>
            </a:r>
            <a:r>
              <a:rPr lang="en-US" sz="1800" dirty="0">
                <a:solidFill>
                  <a:srgbClr val="FFFF00"/>
                </a:solidFill>
              </a:rPr>
              <a:t>that it just refers to a class or genus </a:t>
            </a:r>
            <a:r>
              <a:rPr lang="en-US" sz="1800" dirty="0">
                <a:solidFill>
                  <a:schemeClr val="bg1"/>
                </a:solidFill>
              </a:rPr>
              <a:t>of products. Still can refer to a particular merchant (group) &amp; their product</a:t>
            </a:r>
            <a:endParaRPr lang="en-CA" sz="1800" dirty="0">
              <a:solidFill>
                <a:schemeClr val="bg1"/>
              </a:solidFill>
            </a:endParaRPr>
          </a:p>
          <a:p>
            <a:pPr>
              <a:defRPr/>
            </a:pPr>
            <a:r>
              <a:rPr lang="en-US" sz="1800" dirty="0">
                <a:solidFill>
                  <a:schemeClr val="bg1"/>
                </a:solidFill>
              </a:rPr>
              <a:t>It, in part, is still considered and accepted as referring to a particular type of sparking wine produced in France.  </a:t>
            </a:r>
            <a:endParaRPr lang="en-CA" sz="1800" dirty="0">
              <a:solidFill>
                <a:schemeClr val="bg1"/>
              </a:solidFill>
            </a:endParaRPr>
          </a:p>
          <a:p>
            <a:pPr>
              <a:defRPr/>
            </a:pPr>
            <a:r>
              <a:rPr lang="en-US" sz="1800" b="1" dirty="0">
                <a:solidFill>
                  <a:schemeClr val="bg1"/>
                </a:solidFill>
              </a:rPr>
              <a:t>Conclusion is that CHAMPAGNE HAS NOT </a:t>
            </a:r>
            <a:r>
              <a:rPr lang="en-US" sz="1800" b="1" u="sng" dirty="0">
                <a:solidFill>
                  <a:schemeClr val="bg1"/>
                </a:solidFill>
              </a:rPr>
              <a:t>YET</a:t>
            </a:r>
            <a:r>
              <a:rPr lang="en-US" sz="1800" b="1" dirty="0">
                <a:solidFill>
                  <a:schemeClr val="bg1"/>
                </a:solidFill>
              </a:rPr>
              <a:t> fallen into complete generic use.</a:t>
            </a:r>
            <a:endParaRPr lang="en-CA" sz="1800" dirty="0">
              <a:solidFill>
                <a:schemeClr val="bg1"/>
              </a:solidFill>
            </a:endParaRPr>
          </a:p>
          <a:p>
            <a:pPr marL="0" indent="0">
              <a:buFont typeface="Arial" panose="020B0604020202020204" pitchFamily="34" charset="0"/>
              <a:buNone/>
              <a:defRPr/>
            </a:pPr>
            <a:endParaRPr lang="en-US" sz="2100" dirty="0">
              <a:solidFill>
                <a:schemeClr val="bg1"/>
              </a:solidFill>
            </a:endParaRPr>
          </a:p>
        </p:txBody>
      </p:sp>
      <p:sp>
        <p:nvSpPr>
          <p:cNvPr id="221187" name="Slide Number Placeholder 3">
            <a:extLst>
              <a:ext uri="{FF2B5EF4-FFF2-40B4-BE49-F238E27FC236}">
                <a16:creationId xmlns:a16="http://schemas.microsoft.com/office/drawing/2014/main" id="{C3E30319-CA7E-2384-DDA6-85C6B7BD48D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C3B1B8E-6C93-6749-AF56-03507FA57BA9}" type="slidenum">
              <a:rPr lang="en-US" altLang="en-US" smtClean="0">
                <a:solidFill>
                  <a:srgbClr val="002040"/>
                </a:solidFill>
              </a:rPr>
              <a:pPr/>
              <a:t>91</a:t>
            </a:fld>
            <a:endParaRPr lang="en-US" altLang="en-US">
              <a:solidFill>
                <a:srgbClr val="00204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extBox 1">
            <a:extLst>
              <a:ext uri="{FF2B5EF4-FFF2-40B4-BE49-F238E27FC236}">
                <a16:creationId xmlns:a16="http://schemas.microsoft.com/office/drawing/2014/main" id="{4A03307E-86CA-0CE9-DD22-EB8AB78D3D8A}"/>
              </a:ext>
            </a:extLst>
          </p:cNvPr>
          <p:cNvSpPr txBox="1">
            <a:spLocks noChangeArrowheads="1"/>
          </p:cNvSpPr>
          <p:nvPr/>
        </p:nvSpPr>
        <p:spPr bwMode="auto">
          <a:xfrm>
            <a:off x="228600" y="268288"/>
            <a:ext cx="8686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800" b="1">
                <a:solidFill>
                  <a:srgbClr val="FFFF00"/>
                </a:solidFill>
              </a:rPr>
              <a:t>Passing off</a:t>
            </a:r>
            <a:r>
              <a:rPr lang="en-US" altLang="en-US" sz="3800" b="1">
                <a:solidFill>
                  <a:srgbClr val="FF0000"/>
                </a:solidFill>
              </a:rPr>
              <a:t>: </a:t>
            </a:r>
            <a:r>
              <a:rPr lang="en-US" altLang="en-US" sz="3800" b="1">
                <a:solidFill>
                  <a:srgbClr val="FFFFFF"/>
                </a:solidFill>
              </a:rPr>
              <a:t>P</a:t>
            </a:r>
            <a:r>
              <a:rPr lang="en-US" altLang="en-US" sz="3800">
                <a:solidFill>
                  <a:srgbClr val="FFFFFF"/>
                </a:solidFill>
              </a:rPr>
              <a:t>reventing Genericization</a:t>
            </a:r>
            <a:endParaRPr lang="en-US" altLang="en-US" sz="3800">
              <a:solidFill>
                <a:srgbClr val="002040"/>
              </a:solidFill>
            </a:endParaRPr>
          </a:p>
        </p:txBody>
      </p:sp>
      <p:sp>
        <p:nvSpPr>
          <p:cNvPr id="4" name="TextBox 3">
            <a:extLst>
              <a:ext uri="{FF2B5EF4-FFF2-40B4-BE49-F238E27FC236}">
                <a16:creationId xmlns:a16="http://schemas.microsoft.com/office/drawing/2014/main" id="{79FC03B7-038F-7203-1EAE-C3C55A648DD4}"/>
              </a:ext>
            </a:extLst>
          </p:cNvPr>
          <p:cNvSpPr txBox="1"/>
          <p:nvPr/>
        </p:nvSpPr>
        <p:spPr>
          <a:xfrm>
            <a:off x="814388" y="1276350"/>
            <a:ext cx="7515225" cy="3416300"/>
          </a:xfrm>
          <a:prstGeom prst="rect">
            <a:avLst/>
          </a:prstGeom>
          <a:noFill/>
        </p:spPr>
        <p:txBody>
          <a:bodyPr>
            <a:spAutoFit/>
          </a:bodyPr>
          <a:lstStyle/>
          <a:p>
            <a:pPr>
              <a:defRPr/>
            </a:pPr>
            <a:r>
              <a:rPr lang="en-US" sz="3600" dirty="0">
                <a:solidFill>
                  <a:srgbClr val="FFFFFF"/>
                </a:solidFill>
              </a:rPr>
              <a:t>How can companies prevent their product name or company name from becoming a generic term</a:t>
            </a:r>
            <a:r>
              <a:rPr lang="en-US" sz="3600" dirty="0">
                <a:solidFill>
                  <a:srgbClr val="FF0000"/>
                </a:solidFill>
              </a:rPr>
              <a:t>?</a:t>
            </a:r>
          </a:p>
          <a:p>
            <a:pPr marL="342900" indent="-342900">
              <a:buFont typeface="Arial" panose="020B0604020202020204" pitchFamily="34" charset="0"/>
              <a:buChar char="•"/>
              <a:defRPr/>
            </a:pPr>
            <a:r>
              <a:rPr lang="en-US" sz="3600" dirty="0">
                <a:solidFill>
                  <a:srgbClr val="FFFF00"/>
                </a:solidFill>
              </a:rPr>
              <a:t>Ad campaigns</a:t>
            </a:r>
            <a:r>
              <a:rPr lang="en-US" sz="3600" dirty="0">
                <a:solidFill>
                  <a:srgbClr val="FF0000"/>
                </a:solidFill>
              </a:rPr>
              <a:t>…</a:t>
            </a:r>
            <a:endParaRPr lang="en-CA" sz="3600" dirty="0">
              <a:solidFill>
                <a:srgbClr val="FF0000"/>
              </a:solidFill>
            </a:endParaRPr>
          </a:p>
          <a:p>
            <a:pPr marL="342900" indent="-342900">
              <a:buFont typeface="Arial" panose="020B0604020202020204" pitchFamily="34" charset="0"/>
              <a:buChar char="•"/>
              <a:defRPr/>
            </a:pPr>
            <a:r>
              <a:rPr lang="en-US" sz="3600" dirty="0">
                <a:solidFill>
                  <a:srgbClr val="FFFF00"/>
                </a:solidFill>
              </a:rPr>
              <a:t>Lawsuits for passing off</a:t>
            </a:r>
            <a:r>
              <a:rPr lang="en-US" sz="3600" dirty="0">
                <a:solidFill>
                  <a:srgbClr val="FF0000"/>
                </a:solidFill>
              </a:rPr>
              <a:t>. </a:t>
            </a:r>
            <a:endParaRPr lang="en-CA" sz="3600" dirty="0">
              <a:solidFill>
                <a:srgbClr val="FF0000"/>
              </a:solidFill>
            </a:endParaRPr>
          </a:p>
          <a:p>
            <a:pPr marL="342900" indent="-342900">
              <a:buFont typeface="Arial" panose="020B0604020202020204" pitchFamily="34" charset="0"/>
              <a:buChar char="•"/>
              <a:defRPr/>
            </a:pPr>
            <a:r>
              <a:rPr lang="en-US" sz="3600" dirty="0">
                <a:solidFill>
                  <a:srgbClr val="FFFF00"/>
                </a:solidFill>
              </a:rPr>
              <a:t>Lobbying for changes to laws</a:t>
            </a:r>
            <a:r>
              <a:rPr lang="en-US" sz="3600" dirty="0">
                <a:solidFill>
                  <a:srgbClr val="FF0000"/>
                </a:solidFill>
              </a:rPr>
              <a:t>.</a:t>
            </a:r>
            <a:endParaRPr lang="en-CA" sz="3600" dirty="0">
              <a:solidFill>
                <a:srgbClr val="FF000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5">
            <a:extLst>
              <a:ext uri="{FF2B5EF4-FFF2-40B4-BE49-F238E27FC236}">
                <a16:creationId xmlns:a16="http://schemas.microsoft.com/office/drawing/2014/main" id="{E97D903B-7016-4E5F-FBA6-1224EE215D09}"/>
              </a:ext>
            </a:extLst>
          </p:cNvPr>
          <p:cNvSpPr>
            <a:spLocks noGrp="1" noChangeArrowheads="1"/>
          </p:cNvSpPr>
          <p:nvPr>
            <p:ph type="title"/>
          </p:nvPr>
        </p:nvSpPr>
        <p:spPr bwMode="auto">
          <a:xfrm>
            <a:off x="1485900" y="0"/>
            <a:ext cx="6172200"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p>
        </p:txBody>
      </p:sp>
      <p:sp>
        <p:nvSpPr>
          <p:cNvPr id="2" name="Content Placeholder 1">
            <a:extLst>
              <a:ext uri="{FF2B5EF4-FFF2-40B4-BE49-F238E27FC236}">
                <a16:creationId xmlns:a16="http://schemas.microsoft.com/office/drawing/2014/main" id="{578FD644-B96E-4B11-7D5E-8ED2252875F7}"/>
              </a:ext>
            </a:extLst>
          </p:cNvPr>
          <p:cNvSpPr>
            <a:spLocks noGrp="1"/>
          </p:cNvSpPr>
          <p:nvPr>
            <p:ph idx="1"/>
          </p:nvPr>
        </p:nvSpPr>
        <p:spPr>
          <a:xfrm>
            <a:off x="468313" y="987425"/>
            <a:ext cx="8135937" cy="3659188"/>
          </a:xfrm>
        </p:spPr>
        <p:txBody>
          <a:bodyPr>
            <a:normAutofit fontScale="92500" lnSpcReduction="10000"/>
          </a:bodyPr>
          <a:lstStyle/>
          <a:p>
            <a:pPr>
              <a:defRPr/>
            </a:pPr>
            <a:r>
              <a:rPr lang="en-US" sz="2400" dirty="0">
                <a:solidFill>
                  <a:srgbClr val="FFFF00"/>
                </a:solidFill>
              </a:rPr>
              <a:t>Deception</a:t>
            </a:r>
            <a:r>
              <a:rPr lang="en-US" sz="2400" dirty="0">
                <a:solidFill>
                  <a:schemeClr val="bg1"/>
                </a:solidFill>
              </a:rPr>
              <a:t> of the public due to a misrepresentation</a:t>
            </a:r>
          </a:p>
          <a:p>
            <a:pPr>
              <a:defRPr/>
            </a:pPr>
            <a:r>
              <a:rPr lang="en-US" sz="2400" dirty="0">
                <a:solidFill>
                  <a:schemeClr val="bg1"/>
                </a:solidFill>
              </a:rPr>
              <a:t>Means </a:t>
            </a:r>
            <a:r>
              <a:rPr lang="en-US" sz="2400" b="1" dirty="0">
                <a:solidFill>
                  <a:srgbClr val="FFFF00"/>
                </a:solidFill>
              </a:rPr>
              <a:t>misrepresentation</a:t>
            </a:r>
          </a:p>
          <a:p>
            <a:pPr lvl="1">
              <a:buFont typeface="Courier New" panose="02070309020205020404" pitchFamily="49" charset="0"/>
              <a:buChar char="o"/>
              <a:defRPr/>
            </a:pPr>
            <a:r>
              <a:rPr lang="en-US" sz="2400" dirty="0">
                <a:solidFill>
                  <a:schemeClr val="bg1"/>
                </a:solidFill>
              </a:rPr>
              <a:t>Fundamental </a:t>
            </a:r>
            <a:r>
              <a:rPr lang="en-US" sz="2400" dirty="0">
                <a:solidFill>
                  <a:srgbClr val="FFFF00"/>
                </a:solidFill>
              </a:rPr>
              <a:t>core feature of the tort </a:t>
            </a:r>
            <a:r>
              <a:rPr lang="en-US" sz="2400" dirty="0">
                <a:solidFill>
                  <a:schemeClr val="bg1"/>
                </a:solidFill>
              </a:rPr>
              <a:t>of passing off</a:t>
            </a:r>
          </a:p>
          <a:p>
            <a:pPr lvl="1">
              <a:buFont typeface="Courier New" panose="02070309020205020404" pitchFamily="49" charset="0"/>
              <a:buChar char="o"/>
              <a:defRPr/>
            </a:pPr>
            <a:r>
              <a:rPr lang="en-US" sz="2400" dirty="0">
                <a:solidFill>
                  <a:schemeClr val="bg1"/>
                </a:solidFill>
              </a:rPr>
              <a:t>Plaintiff must be able to </a:t>
            </a:r>
            <a:r>
              <a:rPr lang="en-US" sz="2400" dirty="0">
                <a:solidFill>
                  <a:srgbClr val="FFFF00"/>
                </a:solidFill>
              </a:rPr>
              <a:t>establish that the defendant misrepresented</a:t>
            </a:r>
            <a:r>
              <a:rPr lang="en-US" sz="2400" dirty="0">
                <a:solidFill>
                  <a:schemeClr val="bg1"/>
                </a:solidFill>
              </a:rPr>
              <a:t> his or her wares or services as those of the plaintiff </a:t>
            </a:r>
            <a:r>
              <a:rPr lang="en-US" sz="2400" dirty="0">
                <a:solidFill>
                  <a:srgbClr val="FFFF00"/>
                </a:solidFill>
              </a:rPr>
              <a:t>in a manner that was </a:t>
            </a:r>
            <a:r>
              <a:rPr lang="en-US" sz="2400" dirty="0">
                <a:solidFill>
                  <a:srgbClr val="FF0000"/>
                </a:solidFill>
              </a:rPr>
              <a:t>likely to cause consumer confusion</a:t>
            </a:r>
            <a:r>
              <a:rPr lang="en-US" sz="2400" dirty="0">
                <a:solidFill>
                  <a:schemeClr val="bg1"/>
                </a:solidFill>
              </a:rPr>
              <a:t>.</a:t>
            </a:r>
          </a:p>
          <a:p>
            <a:pPr lvl="1">
              <a:buFont typeface="Courier New" panose="02070309020205020404" pitchFamily="49" charset="0"/>
              <a:buChar char="o"/>
              <a:defRPr/>
            </a:pPr>
            <a:r>
              <a:rPr lang="en-US" sz="2400" dirty="0">
                <a:solidFill>
                  <a:srgbClr val="FFFF00"/>
                </a:solidFill>
              </a:rPr>
              <a:t>Not necessary to establish actual confusion</a:t>
            </a:r>
            <a:r>
              <a:rPr lang="en-US" sz="2400" dirty="0">
                <a:solidFill>
                  <a:schemeClr val="bg1"/>
                </a:solidFill>
              </a:rPr>
              <a:t>. Injunction to prevent </a:t>
            </a:r>
            <a:r>
              <a:rPr lang="en-US" sz="2400" dirty="0">
                <a:solidFill>
                  <a:srgbClr val="FFFF00"/>
                </a:solidFill>
              </a:rPr>
              <a:t>anticipated confusion </a:t>
            </a:r>
            <a:r>
              <a:rPr lang="en-US" sz="2400" dirty="0">
                <a:solidFill>
                  <a:schemeClr val="bg1"/>
                </a:solidFill>
              </a:rPr>
              <a:t>which would occur </a:t>
            </a:r>
            <a:r>
              <a:rPr lang="en-US" sz="2400" dirty="0">
                <a:solidFill>
                  <a:srgbClr val="FFFF00"/>
                </a:solidFill>
              </a:rPr>
              <a:t>if a product were allowed</a:t>
            </a:r>
            <a:r>
              <a:rPr lang="en-US" sz="2400" dirty="0">
                <a:solidFill>
                  <a:schemeClr val="bg1"/>
                </a:solidFill>
              </a:rPr>
              <a:t> to enter the market is possible. </a:t>
            </a:r>
            <a:endParaRPr lang="en-CA" sz="2400" dirty="0">
              <a:solidFill>
                <a:schemeClr val="bg1"/>
              </a:solidFill>
            </a:endParaRPr>
          </a:p>
          <a:p>
            <a:pPr>
              <a:defRPr/>
            </a:pPr>
            <a:endParaRPr lang="en-US" dirty="0"/>
          </a:p>
        </p:txBody>
      </p:sp>
      <p:sp>
        <p:nvSpPr>
          <p:cNvPr id="242691" name="Slide Number Placeholder 3">
            <a:extLst>
              <a:ext uri="{FF2B5EF4-FFF2-40B4-BE49-F238E27FC236}">
                <a16:creationId xmlns:a16="http://schemas.microsoft.com/office/drawing/2014/main" id="{25E77EB7-B942-2D5A-D994-4961EBE321F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9161BC-65A6-EB46-9680-EA5FD798BAED}" type="slidenum">
              <a:rPr lang="en-US" altLang="en-US" smtClean="0">
                <a:solidFill>
                  <a:srgbClr val="002040"/>
                </a:solidFill>
              </a:rPr>
              <a:pPr/>
              <a:t>93</a:t>
            </a:fld>
            <a:endParaRPr lang="en-US" altLang="en-US">
              <a:solidFill>
                <a:srgbClr val="002040"/>
              </a:solidFill>
            </a:endParaRPr>
          </a:p>
        </p:txBody>
      </p:sp>
    </p:spTree>
    <p:extLst>
      <p:ext uri="{BB962C8B-B14F-4D97-AF65-F5344CB8AC3E}">
        <p14:creationId xmlns:p14="http://schemas.microsoft.com/office/powerpoint/2010/main" val="35958839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15ABD6-5D0F-D6B6-C58A-9842F084F8C3}"/>
              </a:ext>
            </a:extLst>
          </p:cNvPr>
          <p:cNvSpPr>
            <a:spLocks noGrp="1"/>
          </p:cNvSpPr>
          <p:nvPr>
            <p:ph type="title"/>
          </p:nvPr>
        </p:nvSpPr>
        <p:spPr>
          <a:xfrm>
            <a:off x="1485900" y="61913"/>
            <a:ext cx="6172200" cy="615950"/>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1168D675-19DB-98D1-DFE2-5FAB74374AB3}"/>
              </a:ext>
            </a:extLst>
          </p:cNvPr>
          <p:cNvSpPr>
            <a:spLocks noGrp="1"/>
          </p:cNvSpPr>
          <p:nvPr>
            <p:ph idx="1"/>
          </p:nvPr>
        </p:nvSpPr>
        <p:spPr>
          <a:xfrm>
            <a:off x="215900" y="842963"/>
            <a:ext cx="8712200" cy="4167187"/>
          </a:xfrm>
        </p:spPr>
        <p:txBody>
          <a:bodyPr>
            <a:normAutofit fontScale="47500" lnSpcReduction="20000"/>
          </a:bodyPr>
          <a:lstStyle/>
          <a:p>
            <a:pPr>
              <a:lnSpc>
                <a:spcPct val="110000"/>
              </a:lnSpc>
              <a:buFont typeface="Arial" panose="020B0604020202020204" pitchFamily="34" charset="0"/>
              <a:buNone/>
              <a:defRPr/>
            </a:pPr>
            <a:r>
              <a:rPr lang="en-US" sz="3400" dirty="0">
                <a:solidFill>
                  <a:srgbClr val="FF0000"/>
                </a:solidFill>
              </a:rPr>
              <a:t>Back to</a:t>
            </a:r>
            <a:r>
              <a:rPr lang="en-US" sz="3400" dirty="0">
                <a:solidFill>
                  <a:schemeClr val="bg1"/>
                </a:solidFill>
              </a:rPr>
              <a:t>:</a:t>
            </a:r>
            <a:r>
              <a:rPr lang="en-US" sz="3400" dirty="0">
                <a:solidFill>
                  <a:srgbClr val="FF0000"/>
                </a:solidFill>
              </a:rPr>
              <a:t> </a:t>
            </a:r>
            <a:r>
              <a:rPr lang="en-US" sz="3400" b="1" i="1" dirty="0">
                <a:solidFill>
                  <a:srgbClr val="00B0F0"/>
                </a:solidFill>
              </a:rPr>
              <a:t>Institut national  des appellations </a:t>
            </a:r>
            <a:r>
              <a:rPr lang="en-US" sz="3400" b="1" i="1" dirty="0" err="1">
                <a:solidFill>
                  <a:srgbClr val="00B0F0"/>
                </a:solidFill>
              </a:rPr>
              <a:t>d’origine</a:t>
            </a:r>
            <a:r>
              <a:rPr lang="en-US" sz="3400" b="1" i="1" dirty="0">
                <a:solidFill>
                  <a:srgbClr val="00B0F0"/>
                </a:solidFill>
              </a:rPr>
              <a:t> des </a:t>
            </a:r>
            <a:r>
              <a:rPr lang="en-US" sz="3400" b="1" i="1" dirty="0" err="1">
                <a:solidFill>
                  <a:srgbClr val="00B0F0"/>
                </a:solidFill>
              </a:rPr>
              <a:t>vins</a:t>
            </a:r>
            <a:r>
              <a:rPr lang="en-US" sz="3400" b="1" i="1" dirty="0">
                <a:solidFill>
                  <a:srgbClr val="00B0F0"/>
                </a:solidFill>
              </a:rPr>
              <a:t>…v. Andres Wines Ltd</a:t>
            </a:r>
            <a:endParaRPr lang="en-US" sz="3400" i="1" dirty="0">
              <a:solidFill>
                <a:srgbClr val="00B0F0"/>
              </a:solidFill>
            </a:endParaRPr>
          </a:p>
          <a:p>
            <a:pPr>
              <a:lnSpc>
                <a:spcPct val="110000"/>
              </a:lnSpc>
              <a:defRPr/>
            </a:pPr>
            <a:r>
              <a:rPr lang="en-US" sz="3400" dirty="0">
                <a:solidFill>
                  <a:schemeClr val="bg1"/>
                </a:solidFill>
              </a:rPr>
              <a:t>Established that </a:t>
            </a:r>
            <a:r>
              <a:rPr lang="en-US" sz="3400" dirty="0">
                <a:solidFill>
                  <a:srgbClr val="FFFF00"/>
                </a:solidFill>
              </a:rPr>
              <a:t>Plaintiff’s have goodwill </a:t>
            </a:r>
            <a:r>
              <a:rPr lang="en-US" sz="3400" dirty="0">
                <a:solidFill>
                  <a:schemeClr val="bg1"/>
                </a:solidFill>
              </a:rPr>
              <a:t>in “champagne”</a:t>
            </a:r>
            <a:endParaRPr lang="en-CA" sz="3400" dirty="0">
              <a:solidFill>
                <a:schemeClr val="bg1"/>
              </a:solidFill>
            </a:endParaRPr>
          </a:p>
          <a:p>
            <a:pPr>
              <a:lnSpc>
                <a:spcPct val="110000"/>
              </a:lnSpc>
              <a:defRPr/>
            </a:pPr>
            <a:r>
              <a:rPr lang="en-US" sz="3400" dirty="0">
                <a:solidFill>
                  <a:schemeClr val="bg1"/>
                </a:solidFill>
              </a:rPr>
              <a:t>Thereafter in order </a:t>
            </a:r>
            <a:r>
              <a:rPr lang="en-US" sz="3400" dirty="0">
                <a:solidFill>
                  <a:srgbClr val="FFFF00"/>
                </a:solidFill>
              </a:rPr>
              <a:t>to succeed </a:t>
            </a:r>
            <a:r>
              <a:rPr lang="en-US" sz="3400" dirty="0">
                <a:solidFill>
                  <a:schemeClr val="bg1"/>
                </a:solidFill>
              </a:rPr>
              <a:t>Plaintiff </a:t>
            </a:r>
            <a:r>
              <a:rPr lang="en-US" sz="3400" dirty="0">
                <a:solidFill>
                  <a:srgbClr val="FF0000"/>
                </a:solidFill>
              </a:rPr>
              <a:t>must establish</a:t>
            </a:r>
            <a:r>
              <a:rPr lang="en-US" sz="3400" dirty="0">
                <a:solidFill>
                  <a:srgbClr val="FFFF00"/>
                </a:solidFill>
              </a:rPr>
              <a:t>:</a:t>
            </a:r>
            <a:r>
              <a:rPr lang="en-US" sz="3400" dirty="0">
                <a:solidFill>
                  <a:schemeClr val="bg1"/>
                </a:solidFill>
              </a:rPr>
              <a:t> </a:t>
            </a:r>
            <a:endParaRPr lang="en-CA" sz="3400" dirty="0">
              <a:solidFill>
                <a:schemeClr val="bg1"/>
              </a:solidFill>
            </a:endParaRPr>
          </a:p>
          <a:p>
            <a:pPr marL="642938" lvl="1" indent="-342900">
              <a:lnSpc>
                <a:spcPct val="110000"/>
              </a:lnSpc>
              <a:buFont typeface="+mj-lt"/>
              <a:buAutoNum type="arabicPeriod"/>
              <a:defRPr/>
            </a:pPr>
            <a:r>
              <a:rPr lang="en-US" sz="3400" dirty="0">
                <a:solidFill>
                  <a:schemeClr val="bg1"/>
                </a:solidFill>
              </a:rPr>
              <a:t>That </a:t>
            </a:r>
            <a:r>
              <a:rPr lang="en-US" sz="3400" dirty="0">
                <a:solidFill>
                  <a:srgbClr val="FFFF00"/>
                </a:solidFill>
              </a:rPr>
              <a:t>Defendant’s misrepresented their products as being Champagne </a:t>
            </a:r>
            <a:r>
              <a:rPr lang="en-US" sz="3400" dirty="0">
                <a:solidFill>
                  <a:schemeClr val="bg1"/>
                </a:solidFill>
              </a:rPr>
              <a:t>(sparkling wines known as champagne and produced in France); </a:t>
            </a:r>
            <a:endParaRPr lang="en-CA" sz="3400" dirty="0">
              <a:solidFill>
                <a:schemeClr val="bg1"/>
              </a:solidFill>
            </a:endParaRPr>
          </a:p>
          <a:p>
            <a:pPr marL="642938" lvl="1" indent="-342900">
              <a:lnSpc>
                <a:spcPct val="110000"/>
              </a:lnSpc>
              <a:buFont typeface="+mj-lt"/>
              <a:buAutoNum type="arabicPeriod"/>
              <a:defRPr/>
            </a:pPr>
            <a:r>
              <a:rPr lang="en-US" sz="3400" dirty="0">
                <a:solidFill>
                  <a:schemeClr val="bg1"/>
                </a:solidFill>
              </a:rPr>
              <a:t>That this </a:t>
            </a:r>
            <a:r>
              <a:rPr lang="en-US" sz="3400" dirty="0">
                <a:solidFill>
                  <a:srgbClr val="FFFF00"/>
                </a:solidFill>
              </a:rPr>
              <a:t>misrepresentation is calculated or likely to deceive the public into thinking that the Canadian product is champagne</a:t>
            </a:r>
            <a:r>
              <a:rPr lang="en-US" sz="3400" dirty="0">
                <a:solidFill>
                  <a:schemeClr val="bg1"/>
                </a:solidFill>
              </a:rPr>
              <a:t>;</a:t>
            </a:r>
            <a:endParaRPr lang="en-CA" sz="3400" dirty="0">
              <a:solidFill>
                <a:schemeClr val="bg1"/>
              </a:solidFill>
            </a:endParaRPr>
          </a:p>
          <a:p>
            <a:pPr marL="642938" lvl="1" indent="-342900">
              <a:lnSpc>
                <a:spcPct val="110000"/>
              </a:lnSpc>
              <a:buFont typeface="+mj-lt"/>
              <a:buAutoNum type="arabicPeriod"/>
              <a:defRPr/>
            </a:pPr>
            <a:r>
              <a:rPr lang="en-US" sz="3400" dirty="0">
                <a:solidFill>
                  <a:schemeClr val="bg1"/>
                </a:solidFill>
              </a:rPr>
              <a:t>And that this </a:t>
            </a:r>
            <a:r>
              <a:rPr lang="en-US" sz="3400" dirty="0">
                <a:solidFill>
                  <a:srgbClr val="FFFF00"/>
                </a:solidFill>
              </a:rPr>
              <a:t>conduct HAS or is LIKELY to injure the goodwill </a:t>
            </a:r>
            <a:r>
              <a:rPr lang="en-US" sz="3400" dirty="0">
                <a:solidFill>
                  <a:schemeClr val="bg1"/>
                </a:solidFill>
              </a:rPr>
              <a:t>of the plaintiffs’ business (</a:t>
            </a:r>
            <a:r>
              <a:rPr lang="en-US" sz="3400" dirty="0">
                <a:solidFill>
                  <a:srgbClr val="FF0000"/>
                </a:solidFill>
              </a:rPr>
              <a:t>DAMAGE</a:t>
            </a:r>
            <a:r>
              <a:rPr lang="en-US" sz="3400" dirty="0">
                <a:solidFill>
                  <a:schemeClr val="bg1"/>
                </a:solidFill>
              </a:rPr>
              <a:t>).</a:t>
            </a:r>
            <a:endParaRPr lang="en-CA" sz="3400" dirty="0">
              <a:solidFill>
                <a:schemeClr val="bg1"/>
              </a:solidFill>
            </a:endParaRPr>
          </a:p>
          <a:p>
            <a:pPr>
              <a:lnSpc>
                <a:spcPct val="110000"/>
              </a:lnSpc>
              <a:defRPr/>
            </a:pPr>
            <a:r>
              <a:rPr lang="en-US" sz="3400" dirty="0">
                <a:solidFill>
                  <a:srgbClr val="FFFF00"/>
                </a:solidFill>
              </a:rPr>
              <a:t>NOT ENOUGH for P to establish that the Defendants were BENEFITING from the use of the term champagne (which was established in the case). </a:t>
            </a:r>
            <a:r>
              <a:rPr lang="en-US" sz="3400" dirty="0">
                <a:solidFill>
                  <a:srgbClr val="FF0000"/>
                </a:solidFill>
              </a:rPr>
              <a:t>MERELY  TAKING A BENEFIT DOES NOT CONSTITUTE TORT OF PASSING OFF.  </a:t>
            </a:r>
            <a:endParaRPr lang="en-CA" sz="3400" dirty="0">
              <a:solidFill>
                <a:srgbClr val="FF0000"/>
              </a:solidFill>
            </a:endParaRPr>
          </a:p>
          <a:p>
            <a:pPr>
              <a:lnSpc>
                <a:spcPct val="110000"/>
              </a:lnSpc>
              <a:defRPr/>
            </a:pPr>
            <a:r>
              <a:rPr lang="en-US" sz="3400" b="1" dirty="0">
                <a:solidFill>
                  <a:srgbClr val="FF0000"/>
                </a:solidFill>
              </a:rPr>
              <a:t>Must prove misrepresentation </a:t>
            </a:r>
            <a:r>
              <a:rPr lang="en-US" sz="3400" dirty="0">
                <a:solidFill>
                  <a:srgbClr val="FF0000"/>
                </a:solidFill>
              </a:rPr>
              <a:t>leading to actual or potential confusion</a:t>
            </a:r>
            <a:r>
              <a:rPr lang="en-US" sz="3400" dirty="0">
                <a:solidFill>
                  <a:schemeClr val="bg1"/>
                </a:solidFill>
              </a:rPr>
              <a:t>. </a:t>
            </a:r>
            <a:endParaRPr lang="en-CA" sz="3400" dirty="0">
              <a:solidFill>
                <a:schemeClr val="bg1"/>
              </a:solidFill>
            </a:endParaRPr>
          </a:p>
          <a:p>
            <a:pPr>
              <a:lnSpc>
                <a:spcPct val="110000"/>
              </a:lnSpc>
              <a:defRPr/>
            </a:pPr>
            <a:r>
              <a:rPr lang="en-US" sz="3400" dirty="0">
                <a:solidFill>
                  <a:srgbClr val="FF0000"/>
                </a:solidFill>
              </a:rPr>
              <a:t>Court  in </a:t>
            </a:r>
            <a:r>
              <a:rPr lang="en-US" sz="3400" b="1" i="1" u="sng" dirty="0">
                <a:solidFill>
                  <a:srgbClr val="FF0000"/>
                </a:solidFill>
              </a:rPr>
              <a:t>Institut national </a:t>
            </a:r>
            <a:r>
              <a:rPr lang="en-US" sz="3400" dirty="0">
                <a:solidFill>
                  <a:srgbClr val="FF0000"/>
                </a:solidFill>
              </a:rPr>
              <a:t>held that there </a:t>
            </a:r>
            <a:r>
              <a:rPr lang="en-US" sz="3400" b="1" u="sng" dirty="0">
                <a:solidFill>
                  <a:srgbClr val="FF0000"/>
                </a:solidFill>
              </a:rPr>
              <a:t>wasn’t</a:t>
            </a:r>
            <a:r>
              <a:rPr lang="en-US" sz="3400" dirty="0">
                <a:solidFill>
                  <a:srgbClr val="FF0000"/>
                </a:solidFill>
              </a:rPr>
              <a:t> a misrepresentation leading to confusion. </a:t>
            </a:r>
            <a:endParaRPr lang="en-CA" sz="3400" dirty="0">
              <a:solidFill>
                <a:srgbClr val="FF0000"/>
              </a:solidFill>
            </a:endParaRPr>
          </a:p>
          <a:p>
            <a:pPr>
              <a:lnSpc>
                <a:spcPct val="110000"/>
              </a:lnSpc>
              <a:defRPr/>
            </a:pPr>
            <a:r>
              <a:rPr lang="en-US" sz="3400" dirty="0">
                <a:solidFill>
                  <a:srgbClr val="FF0000"/>
                </a:solidFill>
              </a:rPr>
              <a:t>Canadian champagne </a:t>
            </a:r>
            <a:r>
              <a:rPr lang="en-US" sz="3400" dirty="0">
                <a:solidFill>
                  <a:schemeClr val="bg1"/>
                </a:solidFill>
              </a:rPr>
              <a:t>is a distinct </a:t>
            </a:r>
            <a:r>
              <a:rPr lang="en-US" sz="3400" dirty="0">
                <a:solidFill>
                  <a:srgbClr val="FF0000"/>
                </a:solidFill>
              </a:rPr>
              <a:t>Canadian product </a:t>
            </a:r>
            <a:r>
              <a:rPr lang="en-US" sz="3400" dirty="0">
                <a:solidFill>
                  <a:srgbClr val="FFFF00"/>
                </a:solidFill>
              </a:rPr>
              <a:t>not likely to be confused or even compared with French Champagne</a:t>
            </a:r>
            <a:r>
              <a:rPr lang="en-US" sz="3400" dirty="0">
                <a:solidFill>
                  <a:schemeClr val="bg1"/>
                </a:solidFill>
              </a:rPr>
              <a:t>. </a:t>
            </a:r>
            <a:endParaRPr lang="en-CA" sz="3400" dirty="0"/>
          </a:p>
          <a:p>
            <a:pPr>
              <a:defRPr/>
            </a:pPr>
            <a:endParaRPr lang="en-US" dirty="0"/>
          </a:p>
        </p:txBody>
      </p:sp>
      <p:sp>
        <p:nvSpPr>
          <p:cNvPr id="244739" name="Slide Number Placeholder 3">
            <a:extLst>
              <a:ext uri="{FF2B5EF4-FFF2-40B4-BE49-F238E27FC236}">
                <a16:creationId xmlns:a16="http://schemas.microsoft.com/office/drawing/2014/main" id="{5400F2EC-FF1B-3CEA-BA18-E41C44A7ACA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B65F8AE-7EE0-5748-A83C-119C4E8619F6}" type="slidenum">
              <a:rPr lang="en-US" altLang="en-US" smtClean="0">
                <a:solidFill>
                  <a:srgbClr val="002040"/>
                </a:solidFill>
              </a:rPr>
              <a:pPr/>
              <a:t>94</a:t>
            </a:fld>
            <a:endParaRPr lang="en-US" altLang="en-US">
              <a:solidFill>
                <a:srgbClr val="002040"/>
              </a:solidFill>
            </a:endParaRPr>
          </a:p>
        </p:txBody>
      </p:sp>
    </p:spTree>
    <p:extLst>
      <p:ext uri="{BB962C8B-B14F-4D97-AF65-F5344CB8AC3E}">
        <p14:creationId xmlns:p14="http://schemas.microsoft.com/office/powerpoint/2010/main" val="19238538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8E94B6-3800-1A75-AF2B-58A3E7B7AD8D}"/>
              </a:ext>
            </a:extLst>
          </p:cNvPr>
          <p:cNvSpPr>
            <a:spLocks noGrp="1"/>
          </p:cNvSpPr>
          <p:nvPr>
            <p:ph type="title"/>
          </p:nvPr>
        </p:nvSpPr>
        <p:spPr>
          <a:xfrm>
            <a:off x="1485900" y="61913"/>
            <a:ext cx="6172200" cy="615950"/>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19313B80-A108-8503-B08A-36BAB76C82B0}"/>
              </a:ext>
            </a:extLst>
          </p:cNvPr>
          <p:cNvSpPr>
            <a:spLocks noGrp="1"/>
          </p:cNvSpPr>
          <p:nvPr>
            <p:ph idx="1"/>
          </p:nvPr>
        </p:nvSpPr>
        <p:spPr>
          <a:xfrm>
            <a:off x="215900" y="915988"/>
            <a:ext cx="8712200" cy="3959225"/>
          </a:xfrm>
        </p:spPr>
        <p:txBody>
          <a:bodyPr>
            <a:normAutofit fontScale="55000" lnSpcReduction="20000"/>
          </a:bodyPr>
          <a:lstStyle/>
          <a:p>
            <a:pPr>
              <a:lnSpc>
                <a:spcPct val="110000"/>
              </a:lnSpc>
              <a:buFont typeface="Arial" panose="020B0604020202020204" pitchFamily="34" charset="0"/>
              <a:buNone/>
              <a:defRPr/>
            </a:pPr>
            <a:r>
              <a:rPr lang="en-US" dirty="0">
                <a:solidFill>
                  <a:srgbClr val="FF0000"/>
                </a:solidFill>
              </a:rPr>
              <a:t>Back to</a:t>
            </a:r>
            <a:r>
              <a:rPr lang="en-US" dirty="0">
                <a:solidFill>
                  <a:schemeClr val="bg1"/>
                </a:solidFill>
              </a:rPr>
              <a:t>:</a:t>
            </a:r>
            <a:r>
              <a:rPr lang="en-US" dirty="0">
                <a:solidFill>
                  <a:srgbClr val="FF0000"/>
                </a:solidFill>
              </a:rPr>
              <a:t> </a:t>
            </a:r>
            <a:r>
              <a:rPr lang="en-US" b="1" i="1" dirty="0">
                <a:solidFill>
                  <a:srgbClr val="00B0F0"/>
                </a:solidFill>
              </a:rPr>
              <a:t>Institut national  des appellations </a:t>
            </a:r>
            <a:r>
              <a:rPr lang="en-US" b="1" i="1" dirty="0" err="1">
                <a:solidFill>
                  <a:srgbClr val="00B0F0"/>
                </a:solidFill>
              </a:rPr>
              <a:t>d’origine</a:t>
            </a:r>
            <a:r>
              <a:rPr lang="en-US" b="1" i="1" dirty="0">
                <a:solidFill>
                  <a:srgbClr val="00B0F0"/>
                </a:solidFill>
              </a:rPr>
              <a:t> des </a:t>
            </a:r>
            <a:r>
              <a:rPr lang="en-US" b="1" i="1" dirty="0" err="1">
                <a:solidFill>
                  <a:srgbClr val="00B0F0"/>
                </a:solidFill>
              </a:rPr>
              <a:t>vins</a:t>
            </a:r>
            <a:r>
              <a:rPr lang="en-US" b="1" i="1" dirty="0">
                <a:solidFill>
                  <a:srgbClr val="00B0F0"/>
                </a:solidFill>
              </a:rPr>
              <a:t>…v. Andres Wines Ltd</a:t>
            </a:r>
            <a:endParaRPr lang="en-US" i="1" dirty="0">
              <a:solidFill>
                <a:srgbClr val="00B0F0"/>
              </a:solidFill>
            </a:endParaRPr>
          </a:p>
          <a:p>
            <a:pPr>
              <a:defRPr/>
            </a:pPr>
            <a:r>
              <a:rPr lang="en-US" b="1" dirty="0">
                <a:solidFill>
                  <a:schemeClr val="bg1"/>
                </a:solidFill>
              </a:rPr>
              <a:t>Canadian champagne producers wanting to establish there is no misrepresentation leading to confusion could show: </a:t>
            </a:r>
          </a:p>
          <a:p>
            <a:pPr>
              <a:defRPr/>
            </a:pPr>
            <a:r>
              <a:rPr lang="en-US" dirty="0">
                <a:solidFill>
                  <a:srgbClr val="FFFF00"/>
                </a:solidFill>
              </a:rPr>
              <a:t>Marketing</a:t>
            </a:r>
            <a:r>
              <a:rPr lang="en-US" dirty="0">
                <a:solidFill>
                  <a:schemeClr val="bg1"/>
                </a:solidFill>
              </a:rPr>
              <a:t> - They had marketed </a:t>
            </a:r>
            <a:r>
              <a:rPr lang="en-US" dirty="0">
                <a:solidFill>
                  <a:srgbClr val="FFFF00"/>
                </a:solidFill>
              </a:rPr>
              <a:t>Canadian champagne </a:t>
            </a:r>
            <a:r>
              <a:rPr lang="en-US" dirty="0">
                <a:solidFill>
                  <a:schemeClr val="bg1"/>
                </a:solidFill>
              </a:rPr>
              <a:t>in Ontario for many years; </a:t>
            </a:r>
            <a:endParaRPr lang="en-CA" dirty="0">
              <a:solidFill>
                <a:schemeClr val="bg1"/>
              </a:solidFill>
            </a:endParaRPr>
          </a:p>
          <a:p>
            <a:pPr>
              <a:defRPr/>
            </a:pPr>
            <a:r>
              <a:rPr lang="en-US" dirty="0">
                <a:solidFill>
                  <a:srgbClr val="FFFF00"/>
                </a:solidFill>
              </a:rPr>
              <a:t>Labelling - Word Canadian displayed as prominently as the word “Champagne” </a:t>
            </a:r>
            <a:r>
              <a:rPr lang="en-US" dirty="0">
                <a:solidFill>
                  <a:schemeClr val="bg1"/>
                </a:solidFill>
              </a:rPr>
              <a:t>on Defendant’s products, in compliance with </a:t>
            </a:r>
            <a:r>
              <a:rPr lang="en-US" dirty="0">
                <a:solidFill>
                  <a:srgbClr val="FFFF00"/>
                </a:solidFill>
              </a:rPr>
              <a:t>government directives, </a:t>
            </a:r>
            <a:r>
              <a:rPr lang="en-US" dirty="0">
                <a:solidFill>
                  <a:schemeClr val="bg1"/>
                </a:solidFill>
              </a:rPr>
              <a:t>so as to clearly identify the products as Canadian; </a:t>
            </a:r>
            <a:endParaRPr lang="en-CA" dirty="0">
              <a:solidFill>
                <a:schemeClr val="bg1"/>
              </a:solidFill>
            </a:endParaRPr>
          </a:p>
          <a:p>
            <a:pPr>
              <a:defRPr/>
            </a:pPr>
            <a:r>
              <a:rPr lang="en-US" dirty="0">
                <a:solidFill>
                  <a:srgbClr val="FFFF00"/>
                </a:solidFill>
              </a:rPr>
              <a:t>Physical separation </a:t>
            </a:r>
            <a:r>
              <a:rPr lang="en-US" dirty="0">
                <a:solidFill>
                  <a:schemeClr val="bg1"/>
                </a:solidFill>
              </a:rPr>
              <a:t>in Liquor Control Board of Ontario (LCBO) stores – for many years, the Canadian product has been physically separated from French champagnes in L.C.B.O. stores and listed separately by them..  </a:t>
            </a:r>
            <a:endParaRPr lang="en-CA" dirty="0">
              <a:solidFill>
                <a:schemeClr val="bg1"/>
              </a:solidFill>
            </a:endParaRPr>
          </a:p>
          <a:p>
            <a:pPr>
              <a:defRPr/>
            </a:pPr>
            <a:r>
              <a:rPr lang="en-US" dirty="0">
                <a:solidFill>
                  <a:schemeClr val="bg1"/>
                </a:solidFill>
              </a:rPr>
              <a:t>ALSO evidence confirming that Canadian champagne has attained a </a:t>
            </a:r>
            <a:r>
              <a:rPr lang="en-US" dirty="0">
                <a:solidFill>
                  <a:srgbClr val="FFFF00"/>
                </a:solidFill>
              </a:rPr>
              <a:t>reputation of its own </a:t>
            </a:r>
            <a:r>
              <a:rPr lang="en-US" dirty="0">
                <a:solidFill>
                  <a:schemeClr val="bg1"/>
                </a:solidFill>
              </a:rPr>
              <a:t>in Ontario. </a:t>
            </a:r>
            <a:endParaRPr lang="en-CA" dirty="0">
              <a:solidFill>
                <a:schemeClr val="bg1"/>
              </a:solidFill>
            </a:endParaRPr>
          </a:p>
          <a:p>
            <a:pPr>
              <a:defRPr/>
            </a:pPr>
            <a:r>
              <a:rPr lang="en-US" dirty="0">
                <a:solidFill>
                  <a:schemeClr val="bg1"/>
                </a:solidFill>
              </a:rPr>
              <a:t>ALSO the </a:t>
            </a:r>
            <a:r>
              <a:rPr lang="en-US" dirty="0">
                <a:solidFill>
                  <a:srgbClr val="FFFF00"/>
                </a:solidFill>
              </a:rPr>
              <a:t>Court found there was no confusion due to the </a:t>
            </a:r>
            <a:r>
              <a:rPr lang="en-US" i="1" dirty="0">
                <a:solidFill>
                  <a:srgbClr val="FFFF00"/>
                </a:solidFill>
              </a:rPr>
              <a:t>nature of the wine consumer</a:t>
            </a:r>
            <a:r>
              <a:rPr lang="en-US" dirty="0">
                <a:solidFill>
                  <a:srgbClr val="FFFF00"/>
                </a:solidFill>
              </a:rPr>
              <a:t>. </a:t>
            </a:r>
            <a:endParaRPr lang="en-CA" dirty="0">
              <a:solidFill>
                <a:srgbClr val="FFFF00"/>
              </a:solidFill>
            </a:endParaRPr>
          </a:p>
          <a:p>
            <a:pPr>
              <a:defRPr/>
            </a:pPr>
            <a:endParaRPr lang="en-US" dirty="0"/>
          </a:p>
        </p:txBody>
      </p:sp>
      <p:sp>
        <p:nvSpPr>
          <p:cNvPr id="246787" name="Slide Number Placeholder 3">
            <a:extLst>
              <a:ext uri="{FF2B5EF4-FFF2-40B4-BE49-F238E27FC236}">
                <a16:creationId xmlns:a16="http://schemas.microsoft.com/office/drawing/2014/main" id="{EA3447C7-9962-2851-84A4-BE11A387C7B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C3637B9-FD2A-E14C-8581-61F292B63771}" type="slidenum">
              <a:rPr lang="en-US" altLang="en-US" smtClean="0">
                <a:solidFill>
                  <a:srgbClr val="002040"/>
                </a:solidFill>
              </a:rPr>
              <a:pPr/>
              <a:t>95</a:t>
            </a:fld>
            <a:endParaRPr lang="en-US" altLang="en-US">
              <a:solidFill>
                <a:srgbClr val="002040"/>
              </a:solidFill>
            </a:endParaRPr>
          </a:p>
        </p:txBody>
      </p:sp>
    </p:spTree>
    <p:extLst>
      <p:ext uri="{BB962C8B-B14F-4D97-AF65-F5344CB8AC3E}">
        <p14:creationId xmlns:p14="http://schemas.microsoft.com/office/powerpoint/2010/main" val="25408982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7FD09A-C25D-C93A-82E0-3AE9140F3A09}"/>
              </a:ext>
            </a:extLst>
          </p:cNvPr>
          <p:cNvSpPr>
            <a:spLocks noGrp="1"/>
          </p:cNvSpPr>
          <p:nvPr>
            <p:ph type="title"/>
          </p:nvPr>
        </p:nvSpPr>
        <p:spPr>
          <a:xfrm>
            <a:off x="1485900" y="61913"/>
            <a:ext cx="6172200" cy="615950"/>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DE043CB3-55FE-5A58-153E-6F6831EA0A67}"/>
              </a:ext>
            </a:extLst>
          </p:cNvPr>
          <p:cNvSpPr>
            <a:spLocks noGrp="1"/>
          </p:cNvSpPr>
          <p:nvPr>
            <p:ph idx="1"/>
          </p:nvPr>
        </p:nvSpPr>
        <p:spPr>
          <a:xfrm>
            <a:off x="287338" y="915988"/>
            <a:ext cx="8569325" cy="4103687"/>
          </a:xfrm>
        </p:spPr>
        <p:txBody>
          <a:bodyPr>
            <a:normAutofit fontScale="47500" lnSpcReduction="20000"/>
          </a:bodyPr>
          <a:lstStyle/>
          <a:p>
            <a:pPr>
              <a:lnSpc>
                <a:spcPct val="120000"/>
              </a:lnSpc>
              <a:buFont typeface="Arial" panose="020B0604020202020204" pitchFamily="34" charset="0"/>
              <a:buNone/>
              <a:defRPr/>
            </a:pPr>
            <a:r>
              <a:rPr lang="en-US" sz="3400" b="1" i="1" dirty="0">
                <a:solidFill>
                  <a:srgbClr val="00B0F0"/>
                </a:solidFill>
              </a:rPr>
              <a:t>Institut national  des appellations </a:t>
            </a:r>
            <a:r>
              <a:rPr lang="en-US" sz="3400" b="1" i="1" dirty="0" err="1">
                <a:solidFill>
                  <a:srgbClr val="00B0F0"/>
                </a:solidFill>
              </a:rPr>
              <a:t>d’origine</a:t>
            </a:r>
            <a:r>
              <a:rPr lang="en-US" sz="3400" b="1" i="1" dirty="0">
                <a:solidFill>
                  <a:srgbClr val="00B0F0"/>
                </a:solidFill>
              </a:rPr>
              <a:t> des </a:t>
            </a:r>
            <a:r>
              <a:rPr lang="en-US" sz="3400" b="1" i="1" dirty="0" err="1">
                <a:solidFill>
                  <a:srgbClr val="00B0F0"/>
                </a:solidFill>
              </a:rPr>
              <a:t>vins</a:t>
            </a:r>
            <a:r>
              <a:rPr lang="en-US" sz="3400" b="1" i="1" dirty="0">
                <a:solidFill>
                  <a:srgbClr val="00B0F0"/>
                </a:solidFill>
              </a:rPr>
              <a:t>…v. Andres Wines Ltd</a:t>
            </a:r>
            <a:endParaRPr lang="en-CA" sz="3400" dirty="0">
              <a:solidFill>
                <a:srgbClr val="00B0F0"/>
              </a:solidFill>
            </a:endParaRPr>
          </a:p>
          <a:p>
            <a:pPr>
              <a:lnSpc>
                <a:spcPct val="120000"/>
              </a:lnSpc>
              <a:defRPr/>
            </a:pPr>
            <a:r>
              <a:rPr lang="en-US" sz="3400" dirty="0">
                <a:solidFill>
                  <a:schemeClr val="bg1"/>
                </a:solidFill>
              </a:rPr>
              <a:t>The </a:t>
            </a:r>
            <a:r>
              <a:rPr lang="en-US" sz="3400" dirty="0">
                <a:solidFill>
                  <a:srgbClr val="FFFF00"/>
                </a:solidFill>
              </a:rPr>
              <a:t>Court said </a:t>
            </a:r>
            <a:r>
              <a:rPr lang="en-US" sz="3400" dirty="0">
                <a:solidFill>
                  <a:schemeClr val="bg1"/>
                </a:solidFill>
              </a:rPr>
              <a:t>that the g</a:t>
            </a:r>
            <a:r>
              <a:rPr lang="en-US" sz="3400" dirty="0">
                <a:solidFill>
                  <a:srgbClr val="FFFF00"/>
                </a:solidFill>
              </a:rPr>
              <a:t>eneral public in Ontario is knowledgeable about wine products due to increased public exposure</a:t>
            </a:r>
            <a:r>
              <a:rPr lang="en-US" sz="3400" dirty="0">
                <a:solidFill>
                  <a:schemeClr val="bg1"/>
                </a:solidFill>
              </a:rPr>
              <a:t>, educational exercises or publications on the subject, mass media ads that prevail on a daily basis </a:t>
            </a:r>
            <a:r>
              <a:rPr lang="en-US" sz="3400" dirty="0">
                <a:solidFill>
                  <a:srgbClr val="FF0000"/>
                </a:solidFill>
              </a:rPr>
              <a:t>[</a:t>
            </a:r>
            <a:r>
              <a:rPr lang="en-US" sz="3400" dirty="0">
                <a:solidFill>
                  <a:schemeClr val="bg1"/>
                </a:solidFill>
              </a:rPr>
              <a:t>different than the </a:t>
            </a:r>
            <a:r>
              <a:rPr lang="en-US" sz="3400" dirty="0">
                <a:solidFill>
                  <a:srgbClr val="FFFF00"/>
                </a:solidFill>
              </a:rPr>
              <a:t>situation in the UK in a case that dealt with Spanish Champagne - where it was found that customers would be confused</a:t>
            </a:r>
            <a:r>
              <a:rPr lang="en-US" sz="3400" dirty="0">
                <a:solidFill>
                  <a:schemeClr val="bg1"/>
                </a:solidFill>
              </a:rPr>
              <a:t>, would think that the use of the term Spanish champagne is the same as French champagne</a:t>
            </a:r>
            <a:r>
              <a:rPr lang="en-US" sz="3400" dirty="0">
                <a:solidFill>
                  <a:srgbClr val="FF0000"/>
                </a:solidFill>
              </a:rPr>
              <a:t>]</a:t>
            </a:r>
            <a:r>
              <a:rPr lang="en-US" sz="3400" dirty="0">
                <a:solidFill>
                  <a:schemeClr val="bg1"/>
                </a:solidFill>
              </a:rPr>
              <a:t>.</a:t>
            </a:r>
            <a:endParaRPr lang="en-CA" sz="3400" dirty="0">
              <a:solidFill>
                <a:schemeClr val="bg1"/>
              </a:solidFill>
            </a:endParaRPr>
          </a:p>
          <a:p>
            <a:pPr>
              <a:lnSpc>
                <a:spcPct val="120000"/>
              </a:lnSpc>
              <a:defRPr/>
            </a:pPr>
            <a:r>
              <a:rPr lang="en-US" sz="3400" dirty="0">
                <a:solidFill>
                  <a:schemeClr val="bg1"/>
                </a:solidFill>
              </a:rPr>
              <a:t>The Court also found that the </a:t>
            </a:r>
            <a:r>
              <a:rPr lang="en-US" sz="3400" dirty="0">
                <a:solidFill>
                  <a:srgbClr val="FFFF00"/>
                </a:solidFill>
              </a:rPr>
              <a:t>purchaser who is ignorant about wines and wishes to buy a bottle of champagne for a special occasion </a:t>
            </a:r>
            <a:r>
              <a:rPr lang="en-US" sz="3400" dirty="0">
                <a:solidFill>
                  <a:schemeClr val="bg1"/>
                </a:solidFill>
              </a:rPr>
              <a:t>(aware of the general reputation of champagne) </a:t>
            </a:r>
            <a:r>
              <a:rPr lang="en-US" sz="3400" dirty="0">
                <a:solidFill>
                  <a:srgbClr val="FFFF00"/>
                </a:solidFill>
              </a:rPr>
              <a:t>may</a:t>
            </a:r>
            <a:r>
              <a:rPr lang="en-US" sz="3400" dirty="0">
                <a:solidFill>
                  <a:schemeClr val="bg1"/>
                </a:solidFill>
              </a:rPr>
              <a:t> choose a Canadian champagne under the </a:t>
            </a:r>
            <a:r>
              <a:rPr lang="en-US" sz="3400" dirty="0">
                <a:solidFill>
                  <a:srgbClr val="FFFF00"/>
                </a:solidFill>
              </a:rPr>
              <a:t>mistaken belief that he is buying the champagne of high repute</a:t>
            </a:r>
            <a:r>
              <a:rPr lang="en-US" sz="3400" dirty="0">
                <a:solidFill>
                  <a:schemeClr val="bg1"/>
                </a:solidFill>
              </a:rPr>
              <a:t>. </a:t>
            </a:r>
            <a:endParaRPr lang="en-CA" sz="3400" dirty="0">
              <a:solidFill>
                <a:schemeClr val="bg1"/>
              </a:solidFill>
            </a:endParaRPr>
          </a:p>
          <a:p>
            <a:pPr>
              <a:lnSpc>
                <a:spcPct val="120000"/>
              </a:lnSpc>
              <a:defRPr/>
            </a:pPr>
            <a:r>
              <a:rPr lang="en-US" sz="3400" dirty="0">
                <a:solidFill>
                  <a:schemeClr val="bg1"/>
                </a:solidFill>
              </a:rPr>
              <a:t>That said, </a:t>
            </a:r>
            <a:r>
              <a:rPr lang="en-US" sz="3400" dirty="0">
                <a:solidFill>
                  <a:srgbClr val="FFFF00"/>
                </a:solidFill>
              </a:rPr>
              <a:t>consumers ignorant about wine would likely realize the difference</a:t>
            </a:r>
            <a:r>
              <a:rPr lang="en-US" sz="3400" dirty="0">
                <a:solidFill>
                  <a:schemeClr val="bg1"/>
                </a:solidFill>
              </a:rPr>
              <a:t> between Canadian Champagne and Champagne from France either by the clear labelling of both, or the difference in listing and physical location at the L.C.B.O. stores, or, finally, by the vast price differential between the products.</a:t>
            </a:r>
            <a:endParaRPr lang="en-CA" sz="3400" dirty="0">
              <a:solidFill>
                <a:schemeClr val="bg1"/>
              </a:solidFill>
            </a:endParaRPr>
          </a:p>
          <a:p>
            <a:pPr>
              <a:defRPr/>
            </a:pPr>
            <a:endParaRPr lang="en-US" dirty="0"/>
          </a:p>
        </p:txBody>
      </p:sp>
      <p:sp>
        <p:nvSpPr>
          <p:cNvPr id="248835" name="Slide Number Placeholder 3">
            <a:extLst>
              <a:ext uri="{FF2B5EF4-FFF2-40B4-BE49-F238E27FC236}">
                <a16:creationId xmlns:a16="http://schemas.microsoft.com/office/drawing/2014/main" id="{3F069889-3D58-287B-D06A-6ADB32245A7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300D0EE-3C46-AD46-AC17-A4BD8A5B1DD4}" type="slidenum">
              <a:rPr lang="en-US" altLang="en-US" smtClean="0">
                <a:solidFill>
                  <a:srgbClr val="002040"/>
                </a:solidFill>
              </a:rPr>
              <a:pPr/>
              <a:t>96</a:t>
            </a:fld>
            <a:endParaRPr lang="en-US" altLang="en-US">
              <a:solidFill>
                <a:srgbClr val="002040"/>
              </a:solidFill>
            </a:endParaRPr>
          </a:p>
        </p:txBody>
      </p:sp>
    </p:spTree>
    <p:extLst>
      <p:ext uri="{BB962C8B-B14F-4D97-AF65-F5344CB8AC3E}">
        <p14:creationId xmlns:p14="http://schemas.microsoft.com/office/powerpoint/2010/main" val="26886570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187C15-D655-0AF3-ECF1-C9D10D095FAD}"/>
              </a:ext>
            </a:extLst>
          </p:cNvPr>
          <p:cNvSpPr>
            <a:spLocks noGrp="1"/>
          </p:cNvSpPr>
          <p:nvPr>
            <p:ph type="title"/>
          </p:nvPr>
        </p:nvSpPr>
        <p:spPr>
          <a:xfrm>
            <a:off x="1485900" y="61913"/>
            <a:ext cx="6172200" cy="615950"/>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rgbClr val="FFFF00"/>
                </a:solidFill>
              </a:rPr>
              <a:t> </a:t>
            </a:r>
            <a:r>
              <a:rPr lang="en-US" b="1" dirty="0">
                <a:solidFill>
                  <a:schemeClr val="bg1"/>
                </a:solidFill>
              </a:rPr>
              <a:t>Recap</a:t>
            </a:r>
          </a:p>
        </p:txBody>
      </p:sp>
      <p:sp>
        <p:nvSpPr>
          <p:cNvPr id="250882" name="Content Placeholder 1">
            <a:extLst>
              <a:ext uri="{FF2B5EF4-FFF2-40B4-BE49-F238E27FC236}">
                <a16:creationId xmlns:a16="http://schemas.microsoft.com/office/drawing/2014/main" id="{BE697FB0-7C5F-A470-1C91-2D5F8CD97A99}"/>
              </a:ext>
            </a:extLst>
          </p:cNvPr>
          <p:cNvSpPr>
            <a:spLocks noGrp="1" noChangeArrowheads="1"/>
          </p:cNvSpPr>
          <p:nvPr>
            <p:ph idx="1"/>
          </p:nvPr>
        </p:nvSpPr>
        <p:spPr bwMode="auto">
          <a:xfrm>
            <a:off x="323850" y="915988"/>
            <a:ext cx="8496300" cy="3560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110000"/>
              </a:lnSpc>
              <a:buFont typeface="Arial" panose="020B0604020202020204" pitchFamily="34" charset="0"/>
              <a:buChar char="•"/>
            </a:pPr>
            <a:r>
              <a:rPr lang="en-US" altLang="en-US" sz="2700">
                <a:solidFill>
                  <a:srgbClr val="FFFF00"/>
                </a:solidFill>
              </a:rPr>
              <a:t>Not enough </a:t>
            </a:r>
            <a:r>
              <a:rPr lang="en-US" altLang="en-US" sz="2700">
                <a:solidFill>
                  <a:schemeClr val="bg1"/>
                </a:solidFill>
              </a:rPr>
              <a:t>for Plaintiff </a:t>
            </a:r>
            <a:r>
              <a:rPr lang="en-US" altLang="en-US" sz="2700">
                <a:solidFill>
                  <a:srgbClr val="FFFF00"/>
                </a:solidFill>
              </a:rPr>
              <a:t>to establish </a:t>
            </a:r>
            <a:r>
              <a:rPr lang="en-US" altLang="en-US" sz="2700">
                <a:solidFill>
                  <a:schemeClr val="bg1"/>
                </a:solidFill>
              </a:rPr>
              <a:t>Defendant was </a:t>
            </a:r>
            <a:r>
              <a:rPr lang="en-US" altLang="en-US" sz="2700">
                <a:solidFill>
                  <a:srgbClr val="FFFF00"/>
                </a:solidFill>
              </a:rPr>
              <a:t>benefit</a:t>
            </a:r>
            <a:r>
              <a:rPr lang="en-US" altLang="en-US" sz="2700">
                <a:solidFill>
                  <a:schemeClr val="bg1"/>
                </a:solidFill>
              </a:rPr>
              <a:t>ing from using the term or name</a:t>
            </a:r>
          </a:p>
          <a:p>
            <a:pPr lvl="1">
              <a:lnSpc>
                <a:spcPct val="110000"/>
              </a:lnSpc>
              <a:buFont typeface="Arial" panose="020B0604020202020204" pitchFamily="34" charset="0"/>
              <a:buChar char="•"/>
            </a:pPr>
            <a:r>
              <a:rPr lang="en-US" altLang="en-US" sz="2700">
                <a:solidFill>
                  <a:srgbClr val="FFFF00"/>
                </a:solidFill>
              </a:rPr>
              <a:t>Need to prove </a:t>
            </a:r>
            <a:r>
              <a:rPr lang="en-US" altLang="en-US" sz="2700">
                <a:solidFill>
                  <a:srgbClr val="FF0000"/>
                </a:solidFill>
              </a:rPr>
              <a:t>misrepresentation</a:t>
            </a:r>
            <a:r>
              <a:rPr lang="en-US" altLang="en-US" sz="2700">
                <a:solidFill>
                  <a:srgbClr val="FFFF00"/>
                </a:solidFill>
              </a:rPr>
              <a:t> </a:t>
            </a:r>
            <a:r>
              <a:rPr lang="en-US" altLang="en-US" sz="2700">
                <a:solidFill>
                  <a:srgbClr val="FF0000"/>
                </a:solidFill>
              </a:rPr>
              <a:t>leading to</a:t>
            </a:r>
            <a:r>
              <a:rPr lang="en-US" altLang="en-US" sz="2700">
                <a:solidFill>
                  <a:schemeClr val="bg1"/>
                </a:solidFill>
              </a:rPr>
              <a:t> actual or potential </a:t>
            </a:r>
            <a:r>
              <a:rPr lang="en-US" altLang="en-US" sz="2700">
                <a:solidFill>
                  <a:srgbClr val="FF0000"/>
                </a:solidFill>
              </a:rPr>
              <a:t>confusion</a:t>
            </a:r>
          </a:p>
          <a:p>
            <a:pPr lvl="1">
              <a:lnSpc>
                <a:spcPct val="110000"/>
              </a:lnSpc>
              <a:buFont typeface="Arial" panose="020B0604020202020204" pitchFamily="34" charset="0"/>
              <a:buChar char="•"/>
            </a:pPr>
            <a:r>
              <a:rPr lang="en-US" altLang="en-US" sz="2700">
                <a:solidFill>
                  <a:schemeClr val="bg1"/>
                </a:solidFill>
              </a:rPr>
              <a:t>Misrepresentation may take a variety of forms</a:t>
            </a:r>
          </a:p>
          <a:p>
            <a:pPr lvl="1">
              <a:lnSpc>
                <a:spcPct val="110000"/>
              </a:lnSpc>
              <a:buFont typeface="Arial" panose="020B0604020202020204" pitchFamily="34" charset="0"/>
              <a:buChar char="•"/>
            </a:pPr>
            <a:r>
              <a:rPr lang="en-US" altLang="en-US" sz="2700">
                <a:solidFill>
                  <a:srgbClr val="FFFF00"/>
                </a:solidFill>
              </a:rPr>
              <a:t>Misrepresentation may be willful, negligent or careless </a:t>
            </a:r>
            <a:r>
              <a:rPr lang="en-US" altLang="en-US" sz="2700">
                <a:solidFill>
                  <a:schemeClr val="bg1"/>
                </a:solidFill>
              </a:rPr>
              <a:t>(</a:t>
            </a:r>
            <a:r>
              <a:rPr lang="en-US" altLang="en-US" sz="2700" i="1">
                <a:solidFill>
                  <a:schemeClr val="bg1"/>
                </a:solidFill>
              </a:rPr>
              <a:t>Kirkbi v. Ritvik</a:t>
            </a:r>
            <a:r>
              <a:rPr lang="en-US" altLang="en-US" sz="2700">
                <a:solidFill>
                  <a:schemeClr val="bg1"/>
                </a:solidFill>
              </a:rPr>
              <a:t>)</a:t>
            </a:r>
          </a:p>
          <a:p>
            <a:endParaRPr lang="en-US" altLang="en-US"/>
          </a:p>
        </p:txBody>
      </p:sp>
      <p:sp>
        <p:nvSpPr>
          <p:cNvPr id="250883" name="Slide Number Placeholder 3">
            <a:extLst>
              <a:ext uri="{FF2B5EF4-FFF2-40B4-BE49-F238E27FC236}">
                <a16:creationId xmlns:a16="http://schemas.microsoft.com/office/drawing/2014/main" id="{C8A22F29-7DB5-2F79-9E04-8CDB0390A23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B29AD6-7E01-CF43-9C69-DC5104454EB1}" type="slidenum">
              <a:rPr lang="en-US" altLang="en-US" smtClean="0">
                <a:solidFill>
                  <a:srgbClr val="002040"/>
                </a:solidFill>
              </a:rPr>
              <a:pPr/>
              <a:t>97</a:t>
            </a:fld>
            <a:endParaRPr lang="en-US" altLang="en-US">
              <a:solidFill>
                <a:srgbClr val="002040"/>
              </a:solidFill>
            </a:endParaRPr>
          </a:p>
        </p:txBody>
      </p:sp>
    </p:spTree>
    <p:extLst>
      <p:ext uri="{BB962C8B-B14F-4D97-AF65-F5344CB8AC3E}">
        <p14:creationId xmlns:p14="http://schemas.microsoft.com/office/powerpoint/2010/main" val="33581844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26CF7F-E0E7-E8AE-7767-A4A97213A51C}"/>
              </a:ext>
            </a:extLst>
          </p:cNvPr>
          <p:cNvSpPr>
            <a:spLocks noGrp="1"/>
          </p:cNvSpPr>
          <p:nvPr>
            <p:ph type="title"/>
          </p:nvPr>
        </p:nvSpPr>
        <p:spPr>
          <a:xfrm>
            <a:off x="611188" y="50800"/>
            <a:ext cx="7478712" cy="588963"/>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The Test Person </a:t>
            </a:r>
            <a:endParaRPr lang="en-US" dirty="0">
              <a:solidFill>
                <a:srgbClr val="FF0000"/>
              </a:solidFill>
            </a:endParaRPr>
          </a:p>
        </p:txBody>
      </p:sp>
      <p:sp>
        <p:nvSpPr>
          <p:cNvPr id="2" name="Content Placeholder 1">
            <a:extLst>
              <a:ext uri="{FF2B5EF4-FFF2-40B4-BE49-F238E27FC236}">
                <a16:creationId xmlns:a16="http://schemas.microsoft.com/office/drawing/2014/main" id="{18CC8856-4A8A-C9F5-43AC-51F88F92DCC6}"/>
              </a:ext>
            </a:extLst>
          </p:cNvPr>
          <p:cNvSpPr>
            <a:spLocks noGrp="1"/>
          </p:cNvSpPr>
          <p:nvPr>
            <p:ph idx="1"/>
          </p:nvPr>
        </p:nvSpPr>
        <p:spPr>
          <a:xfrm>
            <a:off x="358775" y="987425"/>
            <a:ext cx="8426450" cy="3887788"/>
          </a:xfrm>
        </p:spPr>
        <p:txBody>
          <a:bodyPr>
            <a:normAutofit/>
          </a:bodyPr>
          <a:lstStyle/>
          <a:p>
            <a:pPr marL="0" indent="0">
              <a:buFont typeface="Arial" panose="020B0604020202020204" pitchFamily="34" charset="0"/>
              <a:buNone/>
              <a:defRPr/>
            </a:pPr>
            <a:r>
              <a:rPr lang="en-US" sz="1725" b="1" dirty="0">
                <a:solidFill>
                  <a:srgbClr val="FF0000"/>
                </a:solidFill>
              </a:rPr>
              <a:t>“The test person” </a:t>
            </a:r>
            <a:r>
              <a:rPr lang="en-US" sz="1725" b="1" dirty="0">
                <a:solidFill>
                  <a:srgbClr val="FFFF00"/>
                </a:solidFill>
              </a:rPr>
              <a:t>is used in assessing confusion or the likelihood of confusion  is crucial to the passing off analysis.  </a:t>
            </a:r>
            <a:endParaRPr lang="en-CA" sz="1725" b="1" dirty="0">
              <a:solidFill>
                <a:srgbClr val="FFFF00"/>
              </a:solidFill>
            </a:endParaRPr>
          </a:p>
          <a:p>
            <a:pPr>
              <a:defRPr/>
            </a:pPr>
            <a:r>
              <a:rPr lang="en-US" sz="1725" dirty="0">
                <a:solidFill>
                  <a:schemeClr val="bg1"/>
                </a:solidFill>
              </a:rPr>
              <a:t>Can vary depending on the nature of the goods or services at issue.  So in a case involving </a:t>
            </a:r>
            <a:r>
              <a:rPr lang="en-US" sz="1725" dirty="0">
                <a:solidFill>
                  <a:srgbClr val="FFFF00"/>
                </a:solidFill>
              </a:rPr>
              <a:t>lemon juice </a:t>
            </a:r>
            <a:r>
              <a:rPr lang="en-US" sz="1725" dirty="0">
                <a:solidFill>
                  <a:schemeClr val="bg1"/>
                </a:solidFill>
              </a:rPr>
              <a:t>in a squeeze bottle (</a:t>
            </a:r>
            <a:r>
              <a:rPr lang="en-US" sz="1725" i="1" u="sng" dirty="0">
                <a:solidFill>
                  <a:schemeClr val="bg1"/>
                </a:solidFill>
              </a:rPr>
              <a:t>RECKITT &amp; COLMAN</a:t>
            </a:r>
            <a:r>
              <a:rPr lang="en-US" sz="1725" dirty="0">
                <a:solidFill>
                  <a:schemeClr val="bg1"/>
                </a:solidFill>
              </a:rPr>
              <a:t>) </a:t>
            </a:r>
            <a:r>
              <a:rPr lang="en-CA" sz="1725" dirty="0">
                <a:solidFill>
                  <a:schemeClr val="bg1"/>
                </a:solidFill>
              </a:rPr>
              <a:t>t</a:t>
            </a:r>
            <a:r>
              <a:rPr lang="en-US" sz="1725" dirty="0">
                <a:solidFill>
                  <a:schemeClr val="bg1"/>
                </a:solidFill>
              </a:rPr>
              <a:t>he test person was the “</a:t>
            </a:r>
            <a:r>
              <a:rPr lang="en-US" sz="1725" dirty="0">
                <a:solidFill>
                  <a:srgbClr val="FFFF00"/>
                </a:solidFill>
              </a:rPr>
              <a:t>shopper in a hurry</a:t>
            </a:r>
            <a:r>
              <a:rPr lang="en-US" sz="1725" dirty="0">
                <a:solidFill>
                  <a:schemeClr val="bg1"/>
                </a:solidFill>
              </a:rPr>
              <a:t>”</a:t>
            </a:r>
            <a:endParaRPr lang="en-CA" sz="1725" dirty="0">
              <a:solidFill>
                <a:schemeClr val="bg1"/>
              </a:solidFill>
            </a:endParaRPr>
          </a:p>
          <a:p>
            <a:pPr>
              <a:defRPr/>
            </a:pPr>
            <a:r>
              <a:rPr lang="en-US" sz="1725" dirty="0">
                <a:solidFill>
                  <a:schemeClr val="bg1"/>
                </a:solidFill>
              </a:rPr>
              <a:t>Case suggests that if the product is an </a:t>
            </a:r>
            <a:r>
              <a:rPr lang="en-US" sz="1725" dirty="0">
                <a:solidFill>
                  <a:srgbClr val="FFFF00"/>
                </a:solidFill>
              </a:rPr>
              <a:t>inexpensive mass market item</a:t>
            </a:r>
            <a:r>
              <a:rPr lang="en-US" sz="1725" dirty="0">
                <a:solidFill>
                  <a:schemeClr val="bg1"/>
                </a:solidFill>
              </a:rPr>
              <a:t>, one usually </a:t>
            </a:r>
            <a:r>
              <a:rPr lang="en-US" sz="1725" dirty="0">
                <a:solidFill>
                  <a:srgbClr val="FFFF00"/>
                </a:solidFill>
              </a:rPr>
              <a:t>part of a shopping trip </a:t>
            </a:r>
            <a:r>
              <a:rPr lang="en-US" sz="1725" dirty="0">
                <a:solidFill>
                  <a:schemeClr val="bg1"/>
                </a:solidFill>
              </a:rPr>
              <a:t>for multiple items, where the consumer is likely to take it quickly from the shelf and toss it in their shopping cart, then  </a:t>
            </a:r>
            <a:r>
              <a:rPr lang="en-US" sz="1725" i="1" dirty="0">
                <a:solidFill>
                  <a:srgbClr val="FF0000"/>
                </a:solidFill>
              </a:rPr>
              <a:t>similarities in product appearance are more likely to lead to confusion</a:t>
            </a:r>
            <a:r>
              <a:rPr lang="en-US" sz="1725" dirty="0">
                <a:solidFill>
                  <a:schemeClr val="bg1"/>
                </a:solidFill>
              </a:rPr>
              <a:t>. </a:t>
            </a:r>
            <a:endParaRPr lang="en-CA" sz="1725" dirty="0">
              <a:solidFill>
                <a:schemeClr val="bg1"/>
              </a:solidFill>
            </a:endParaRPr>
          </a:p>
          <a:p>
            <a:pPr>
              <a:defRPr/>
            </a:pPr>
            <a:r>
              <a:rPr lang="en-US" sz="1725" dirty="0">
                <a:solidFill>
                  <a:schemeClr val="bg1"/>
                </a:solidFill>
              </a:rPr>
              <a:t>If the item in question is a </a:t>
            </a:r>
            <a:r>
              <a:rPr lang="en-US" sz="1725" dirty="0">
                <a:solidFill>
                  <a:srgbClr val="FFFF00"/>
                </a:solidFill>
              </a:rPr>
              <a:t>luxury item</a:t>
            </a:r>
            <a:r>
              <a:rPr lang="en-US" sz="1725" dirty="0">
                <a:solidFill>
                  <a:schemeClr val="bg1"/>
                </a:solidFill>
              </a:rPr>
              <a:t>, the </a:t>
            </a:r>
            <a:r>
              <a:rPr lang="en-US" sz="1725" dirty="0">
                <a:solidFill>
                  <a:srgbClr val="FFFF00"/>
                </a:solidFill>
              </a:rPr>
              <a:t>consumer may well take more time to inspect </a:t>
            </a:r>
            <a:r>
              <a:rPr lang="en-US" sz="1725" dirty="0">
                <a:solidFill>
                  <a:schemeClr val="bg1"/>
                </a:solidFill>
              </a:rPr>
              <a:t>the item, including the label, brand name, product literature. As a result, </a:t>
            </a:r>
            <a:r>
              <a:rPr lang="en-US" sz="1725" dirty="0">
                <a:solidFill>
                  <a:srgbClr val="FF0000"/>
                </a:solidFill>
              </a:rPr>
              <a:t>similarities in product appearance are less likely to lead to confusion</a:t>
            </a:r>
            <a:r>
              <a:rPr lang="en-US" sz="1725" dirty="0">
                <a:solidFill>
                  <a:schemeClr val="bg1"/>
                </a:solidFill>
              </a:rPr>
              <a:t>.</a:t>
            </a:r>
            <a:endParaRPr lang="en-CA" sz="1725" dirty="0">
              <a:solidFill>
                <a:schemeClr val="bg1"/>
              </a:solidFill>
            </a:endParaRPr>
          </a:p>
          <a:p>
            <a:pPr>
              <a:defRPr/>
            </a:pPr>
            <a:endParaRPr lang="en-US" dirty="0"/>
          </a:p>
        </p:txBody>
      </p:sp>
      <p:sp>
        <p:nvSpPr>
          <p:cNvPr id="252931" name="Slide Number Placeholder 3">
            <a:extLst>
              <a:ext uri="{FF2B5EF4-FFF2-40B4-BE49-F238E27FC236}">
                <a16:creationId xmlns:a16="http://schemas.microsoft.com/office/drawing/2014/main" id="{99F6A024-E181-B493-7D32-EDD70109CD0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F3FF574-CC33-8741-9CDD-B596E4C78A38}" type="slidenum">
              <a:rPr lang="en-US" altLang="en-US" smtClean="0">
                <a:solidFill>
                  <a:srgbClr val="002040"/>
                </a:solidFill>
              </a:rPr>
              <a:pPr/>
              <a:t>98</a:t>
            </a:fld>
            <a:endParaRPr lang="en-US" altLang="en-US">
              <a:solidFill>
                <a:srgbClr val="002040"/>
              </a:solidFill>
            </a:endParaRPr>
          </a:p>
        </p:txBody>
      </p:sp>
    </p:spTree>
    <p:extLst>
      <p:ext uri="{BB962C8B-B14F-4D97-AF65-F5344CB8AC3E}">
        <p14:creationId xmlns:p14="http://schemas.microsoft.com/office/powerpoint/2010/main" val="6591724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5">
            <a:extLst>
              <a:ext uri="{FF2B5EF4-FFF2-40B4-BE49-F238E27FC236}">
                <a16:creationId xmlns:a16="http://schemas.microsoft.com/office/drawing/2014/main" id="{888F7442-5903-DA20-E8F0-CFFC8F293D94}"/>
              </a:ext>
            </a:extLst>
          </p:cNvPr>
          <p:cNvSpPr>
            <a:spLocks noGrp="1" noChangeArrowheads="1"/>
          </p:cNvSpPr>
          <p:nvPr>
            <p:ph type="title"/>
          </p:nvPr>
        </p:nvSpPr>
        <p:spPr bwMode="auto">
          <a:xfrm>
            <a:off x="1485900" y="6191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p>
        </p:txBody>
      </p:sp>
      <p:sp>
        <p:nvSpPr>
          <p:cNvPr id="2" name="Content Placeholder 1">
            <a:extLst>
              <a:ext uri="{FF2B5EF4-FFF2-40B4-BE49-F238E27FC236}">
                <a16:creationId xmlns:a16="http://schemas.microsoft.com/office/drawing/2014/main" id="{9870D30A-85D8-5738-0B85-481391288F40}"/>
              </a:ext>
            </a:extLst>
          </p:cNvPr>
          <p:cNvSpPr>
            <a:spLocks noGrp="1"/>
          </p:cNvSpPr>
          <p:nvPr>
            <p:ph idx="1"/>
          </p:nvPr>
        </p:nvSpPr>
        <p:spPr>
          <a:xfrm>
            <a:off x="581025" y="1131888"/>
            <a:ext cx="7981950" cy="3816350"/>
          </a:xfrm>
        </p:spPr>
        <p:txBody>
          <a:bodyPr>
            <a:normAutofit lnSpcReduction="10000"/>
          </a:bodyPr>
          <a:lstStyle/>
          <a:p>
            <a:pPr marL="42863" indent="0">
              <a:buFont typeface="Arial" panose="020B0604020202020204" pitchFamily="34" charset="0"/>
              <a:buNone/>
              <a:defRPr/>
            </a:pPr>
            <a:r>
              <a:rPr lang="en-US" sz="2000" b="1" i="1" dirty="0">
                <a:solidFill>
                  <a:srgbClr val="00B0F0"/>
                </a:solidFill>
              </a:rPr>
              <a:t>British Columbia Automobile Assn. v. Office and Professional Employees' International Union, Local 378</a:t>
            </a:r>
            <a:r>
              <a:rPr lang="en-US" sz="2000" b="1" dirty="0">
                <a:solidFill>
                  <a:srgbClr val="00B0F0"/>
                </a:solidFill>
              </a:rPr>
              <a:t>, </a:t>
            </a:r>
            <a:r>
              <a:rPr lang="en-US" sz="2000" dirty="0">
                <a:solidFill>
                  <a:srgbClr val="00B0F0"/>
                </a:solidFill>
              </a:rPr>
              <a:t>2001 BCSC 156 (B.C.S.C.)</a:t>
            </a:r>
            <a:endParaRPr lang="en-CA" sz="2000" dirty="0">
              <a:solidFill>
                <a:srgbClr val="00B0F0"/>
              </a:solidFill>
            </a:endParaRPr>
          </a:p>
          <a:p>
            <a:pPr>
              <a:defRPr/>
            </a:pPr>
            <a:r>
              <a:rPr lang="en-US" sz="2000" dirty="0">
                <a:solidFill>
                  <a:schemeClr val="bg1"/>
                </a:solidFill>
              </a:rPr>
              <a:t>During a </a:t>
            </a:r>
            <a:r>
              <a:rPr lang="en-US" sz="2000" dirty="0" err="1">
                <a:solidFill>
                  <a:schemeClr val="bg1"/>
                </a:solidFill>
              </a:rPr>
              <a:t>labour</a:t>
            </a:r>
            <a:r>
              <a:rPr lang="en-US" sz="2000" dirty="0">
                <a:solidFill>
                  <a:schemeClr val="bg1"/>
                </a:solidFill>
              </a:rPr>
              <a:t> dispute, </a:t>
            </a:r>
            <a:r>
              <a:rPr lang="en-US" sz="2000" dirty="0">
                <a:solidFill>
                  <a:srgbClr val="FFFF00"/>
                </a:solidFill>
              </a:rPr>
              <a:t>Union creates various versions of websites similar to the BCAA</a:t>
            </a:r>
            <a:r>
              <a:rPr lang="ja-JP" altLang="en-US" sz="2000" dirty="0">
                <a:solidFill>
                  <a:srgbClr val="FFFF00"/>
                </a:solidFill>
              </a:rPr>
              <a:t>’</a:t>
            </a:r>
            <a:r>
              <a:rPr lang="en-US" sz="2000" dirty="0">
                <a:solidFill>
                  <a:srgbClr val="FFFF00"/>
                </a:solidFill>
              </a:rPr>
              <a:t>s website in appearance and uses the BCAA</a:t>
            </a:r>
            <a:r>
              <a:rPr lang="ja-JP" altLang="en-US" sz="2000" dirty="0">
                <a:solidFill>
                  <a:srgbClr val="FFFF00"/>
                </a:solidFill>
              </a:rPr>
              <a:t>’</a:t>
            </a:r>
            <a:r>
              <a:rPr lang="en-US" sz="2000" dirty="0">
                <a:solidFill>
                  <a:srgbClr val="FFFF00"/>
                </a:solidFill>
              </a:rPr>
              <a:t>s trademarks</a:t>
            </a:r>
            <a:r>
              <a:rPr lang="en-US" sz="2000" dirty="0">
                <a:solidFill>
                  <a:schemeClr val="bg1"/>
                </a:solidFill>
              </a:rPr>
              <a:t> in its domain name and meta tags</a:t>
            </a:r>
          </a:p>
          <a:p>
            <a:pPr>
              <a:defRPr/>
            </a:pPr>
            <a:r>
              <a:rPr lang="en-US" sz="2000" dirty="0">
                <a:solidFill>
                  <a:schemeClr val="bg1"/>
                </a:solidFill>
              </a:rPr>
              <a:t>Union used the domain names “</a:t>
            </a:r>
            <a:r>
              <a:rPr lang="en-US" sz="2000" i="1" dirty="0" err="1">
                <a:solidFill>
                  <a:schemeClr val="bg1"/>
                </a:solidFill>
              </a:rPr>
              <a:t>bcaaonstrike</a:t>
            </a:r>
            <a:r>
              <a:rPr lang="en-US" sz="2000" dirty="0">
                <a:solidFill>
                  <a:schemeClr val="bg1"/>
                </a:solidFill>
              </a:rPr>
              <a:t>” and “</a:t>
            </a:r>
            <a:r>
              <a:rPr lang="en-US" sz="2000" i="1" dirty="0" err="1">
                <a:solidFill>
                  <a:schemeClr val="bg1"/>
                </a:solidFill>
              </a:rPr>
              <a:t>bcaabacktowork</a:t>
            </a:r>
            <a:r>
              <a:rPr lang="en-US" sz="2000" dirty="0">
                <a:solidFill>
                  <a:schemeClr val="bg1"/>
                </a:solidFill>
              </a:rPr>
              <a:t>” - Websites </a:t>
            </a:r>
            <a:r>
              <a:rPr lang="en-US" sz="2000" i="1" u="sng" dirty="0">
                <a:solidFill>
                  <a:schemeClr val="bg1"/>
                </a:solidFill>
                <a:hlinkClick r:id="rId3"/>
              </a:rPr>
              <a:t>www.bcaaonstrike.com</a:t>
            </a:r>
            <a:r>
              <a:rPr lang="en-US" sz="2000" i="1" dirty="0">
                <a:solidFill>
                  <a:schemeClr val="bg1"/>
                </a:solidFill>
              </a:rPr>
              <a:t> </a:t>
            </a:r>
            <a:r>
              <a:rPr lang="en-US" sz="2000" dirty="0">
                <a:solidFill>
                  <a:schemeClr val="bg1"/>
                </a:solidFill>
              </a:rPr>
              <a:t>and </a:t>
            </a:r>
            <a:r>
              <a:rPr lang="en-US" sz="2000" i="1" dirty="0" err="1">
                <a:solidFill>
                  <a:schemeClr val="bg1"/>
                </a:solidFill>
              </a:rPr>
              <a:t>www.bcaabacktowork.com</a:t>
            </a:r>
            <a:r>
              <a:rPr lang="en-US" sz="2000" i="1" dirty="0">
                <a:solidFill>
                  <a:schemeClr val="bg1"/>
                </a:solidFill>
              </a:rPr>
              <a:t> </a:t>
            </a:r>
          </a:p>
          <a:p>
            <a:pPr>
              <a:defRPr/>
            </a:pPr>
            <a:r>
              <a:rPr lang="en-US" sz="2000" dirty="0">
                <a:solidFill>
                  <a:srgbClr val="FFFF00"/>
                </a:solidFill>
              </a:rPr>
              <a:t>Passing off</a:t>
            </a:r>
            <a:r>
              <a:rPr lang="en-US" sz="2000" dirty="0">
                <a:solidFill>
                  <a:srgbClr val="FF0000"/>
                </a:solidFill>
              </a:rPr>
              <a:t>? </a:t>
            </a:r>
          </a:p>
          <a:p>
            <a:pPr>
              <a:defRPr/>
            </a:pPr>
            <a:r>
              <a:rPr lang="en-US" sz="2000" dirty="0" err="1">
                <a:solidFill>
                  <a:schemeClr val="bg1"/>
                </a:solidFill>
              </a:rPr>
              <a:t>Sigurdson</a:t>
            </a:r>
            <a:r>
              <a:rPr lang="en-US" sz="2000" dirty="0">
                <a:solidFill>
                  <a:schemeClr val="bg1"/>
                </a:solidFill>
              </a:rPr>
              <a:t> J. finds context (</a:t>
            </a:r>
            <a:r>
              <a:rPr lang="en-US" sz="2000" dirty="0" err="1">
                <a:solidFill>
                  <a:schemeClr val="bg1"/>
                </a:solidFill>
              </a:rPr>
              <a:t>labour</a:t>
            </a:r>
            <a:r>
              <a:rPr lang="en-US" sz="2000" dirty="0">
                <a:solidFill>
                  <a:schemeClr val="bg1"/>
                </a:solidFill>
              </a:rPr>
              <a:t> dispute) significant to determination…</a:t>
            </a:r>
          </a:p>
          <a:p>
            <a:pPr>
              <a:defRPr/>
            </a:pPr>
            <a:endParaRPr lang="en-US" dirty="0"/>
          </a:p>
        </p:txBody>
      </p:sp>
      <p:sp>
        <p:nvSpPr>
          <p:cNvPr id="258051" name="Slide Number Placeholder 3">
            <a:extLst>
              <a:ext uri="{FF2B5EF4-FFF2-40B4-BE49-F238E27FC236}">
                <a16:creationId xmlns:a16="http://schemas.microsoft.com/office/drawing/2014/main" id="{991F4D29-6302-61F6-3AE5-C17415350ED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670F649-C378-8E49-AD03-04A18CA49516}" type="slidenum">
              <a:rPr lang="en-US" altLang="en-US" smtClean="0">
                <a:solidFill>
                  <a:srgbClr val="002040"/>
                </a:solidFill>
              </a:rPr>
              <a:pPr/>
              <a:t>99</a:t>
            </a:fld>
            <a:endParaRPr lang="en-US" altLang="en-US">
              <a:solidFill>
                <a:srgbClr val="002040"/>
              </a:solidFill>
            </a:endParaRPr>
          </a:p>
        </p:txBody>
      </p:sp>
    </p:spTree>
    <p:extLst>
      <p:ext uri="{BB962C8B-B14F-4D97-AF65-F5344CB8AC3E}">
        <p14:creationId xmlns:p14="http://schemas.microsoft.com/office/powerpoint/2010/main" val="2338783109"/>
      </p:ext>
    </p:extLst>
  </p:cSld>
  <p:clrMapOvr>
    <a:masterClrMapping/>
  </p:clrMapOvr>
</p:sld>
</file>

<file path=ppt/theme/theme1.xml><?xml version="1.0" encoding="utf-8"?>
<a:theme xmlns:a="http://schemas.openxmlformats.org/drawingml/2006/main" name="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11483</TotalTime>
  <Words>11629</Words>
  <Application>Microsoft Macintosh PowerPoint</Application>
  <PresentationFormat>On-screen Show (16:9)</PresentationFormat>
  <Paragraphs>897</Paragraphs>
  <Slides>231</Slides>
  <Notes>79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231</vt:i4>
      </vt:variant>
    </vt:vector>
  </HeadingPairs>
  <TitlesOfParts>
    <vt:vector size="246" baseType="lpstr">
      <vt:lpstr>ＭＳ Ｐゴシック</vt:lpstr>
      <vt:lpstr>American Typewriter</vt:lpstr>
      <vt:lpstr>APPLE CHANCERY</vt:lpstr>
      <vt:lpstr>APPLE CHANCERY</vt:lpstr>
      <vt:lpstr>Arial</vt:lpstr>
      <vt:lpstr>Calibri</vt:lpstr>
      <vt:lpstr>Courier New</vt:lpstr>
      <vt:lpstr>Lucida Console</vt:lpstr>
      <vt:lpstr>P22 Typewriter</vt:lpstr>
      <vt:lpstr>Times New Roman</vt:lpstr>
      <vt:lpstr>Verdana</vt:lpstr>
      <vt:lpstr>Whitney Book</vt:lpstr>
      <vt:lpstr>WhitneyHTF-Bold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Text: Let me know if any issues @ Bookstore</vt:lpstr>
      <vt:lpstr>Former Text</vt:lpstr>
      <vt:lpstr>Course Website </vt:lpstr>
      <vt:lpstr>PowerPoint Presentation</vt:lpstr>
      <vt:lpstr> For full privileges on the website  </vt:lpstr>
      <vt:lpstr>PowerPoint Presentation</vt:lpstr>
      <vt:lpstr>Why post?</vt:lpstr>
      <vt:lpstr>Tips:</vt:lpstr>
      <vt:lpstr>PowerPoint Presentation</vt:lpstr>
      <vt:lpstr>Anything &amp; everything can be done via email if you prefer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of this Course</vt:lpstr>
      <vt:lpstr>Let’s talk about…</vt:lpstr>
      <vt:lpstr>A modest proposal…</vt:lpstr>
      <vt:lpstr>PowerPoint Presentation</vt:lpstr>
      <vt:lpstr>PowerPoint Presentation</vt:lpstr>
      <vt:lpstr>Office “Hours”: Ideally Tuesdays  just after class but am flexible…</vt:lpstr>
      <vt:lpstr>Entirely optional but please…</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“Passing Off” Complete Review</vt:lpstr>
      <vt:lpstr>PowerPoint Presentation</vt:lpstr>
      <vt:lpstr>Passing off in contrast  to Trademarks: Think…</vt:lpstr>
      <vt:lpstr>Passing off in contrast  to Trademarks: Think…</vt:lpstr>
      <vt:lpstr>Conceptual Frameworks</vt:lpstr>
      <vt:lpstr>Passing off</vt:lpstr>
      <vt:lpstr>Category 1</vt:lpstr>
      <vt:lpstr>Category 2</vt:lpstr>
      <vt:lpstr>Category 2 Orkin Exterminating v. Pestco (1985 Ont. CA)</vt:lpstr>
      <vt:lpstr>PowerPoint Presentation</vt:lpstr>
      <vt:lpstr>Passing off</vt:lpstr>
      <vt:lpstr>Passing off: Where does goodwill come from?</vt:lpstr>
      <vt:lpstr>Passing off: Where does goodwill come from?</vt:lpstr>
      <vt:lpstr>The existence of goodwill 1</vt:lpstr>
      <vt:lpstr>The existence of goodwill 2</vt:lpstr>
      <vt:lpstr>Passing off: Shared Goodwill</vt:lpstr>
      <vt:lpstr>Passing off: Shared Goodwill Summary</vt:lpstr>
      <vt:lpstr>Passing off: Foreign goodwill </vt:lpstr>
      <vt:lpstr>Passing off: Foreign goodwill </vt:lpstr>
      <vt:lpstr>Passing off: Foreign goodwill  </vt:lpstr>
      <vt:lpstr>Passing off: Foreign goodwill  </vt:lpstr>
      <vt:lpstr>Passing off: Foreign goodwill  </vt:lpstr>
      <vt:lpstr>Passing off: Entities doing minimal business in Canada </vt:lpstr>
      <vt:lpstr>But Trademarks?</vt:lpstr>
      <vt:lpstr>To what extent can goodwill be acquired in a purely descriptive product name? </vt:lpstr>
      <vt:lpstr>Passing off: Ray Plastics </vt:lpstr>
      <vt:lpstr>PowerPoint Presentation</vt:lpstr>
      <vt:lpstr>Passing off: Ray Plastics </vt:lpstr>
      <vt:lpstr>Passing off: Ray Plastics </vt:lpstr>
      <vt:lpstr>Passing off: Novopharm v. Bayer Inc. (2000)</vt:lpstr>
      <vt:lpstr>Passing off: Novopharm v. Bayer Inc. (2000)</vt:lpstr>
      <vt:lpstr>Passing off: Novopharm v. Bayer Inc. (2000)</vt:lpstr>
      <vt:lpstr>Passing off: Novopharm v. Bayer Inc. (2000)</vt:lpstr>
      <vt:lpstr>Summary</vt:lpstr>
      <vt:lpstr>Passing off: Kirkbi AG v. Ritvik Holdings, 2005 SCC</vt:lpstr>
      <vt:lpstr>Losing Reputation or Goodwill: HOW?</vt:lpstr>
      <vt:lpstr>PowerPoint Presentation</vt:lpstr>
      <vt:lpstr>Passing off: Ad-Lib Club Limited </vt:lpstr>
      <vt:lpstr>Overall principle</vt:lpstr>
      <vt:lpstr>Passing off: Genericization</vt:lpstr>
      <vt:lpstr>Passing off: Genericization</vt:lpstr>
      <vt:lpstr>Passing off: Genericization</vt:lpstr>
      <vt:lpstr>PowerPoint Presentation</vt:lpstr>
      <vt:lpstr>Passing off</vt:lpstr>
      <vt:lpstr>Passing off</vt:lpstr>
      <vt:lpstr>Passing off</vt:lpstr>
      <vt:lpstr>Passing off</vt:lpstr>
      <vt:lpstr>Passing off: Recap</vt:lpstr>
      <vt:lpstr>Passing off: The Test Person </vt:lpstr>
      <vt:lpstr>Passing off</vt:lpstr>
      <vt:lpstr>Passing off</vt:lpstr>
      <vt:lpstr>Passing off</vt:lpstr>
      <vt:lpstr>Passing off</vt:lpstr>
      <vt:lpstr>Passing off</vt:lpstr>
      <vt:lpstr>Passing off</vt:lpstr>
      <vt:lpstr>Passing off: Initial Interest Confusion </vt:lpstr>
      <vt:lpstr>Passing off: Initial Interest Confusion Recap</vt:lpstr>
      <vt:lpstr>Passing off: Initial interest confusion SUMMARY </vt:lpstr>
      <vt:lpstr>Passing off: Damage</vt:lpstr>
      <vt:lpstr>Passing off: Damage</vt:lpstr>
      <vt:lpstr>Passing off: Defences </vt:lpstr>
      <vt:lpstr>Passing off: Remedies </vt:lpstr>
      <vt:lpstr>PowerPoint Presentation</vt:lpstr>
      <vt:lpstr>Pause</vt:lpstr>
      <vt:lpstr>PowerPoint Presentation</vt:lpstr>
      <vt:lpstr>PowerPoint Presentation</vt:lpstr>
      <vt:lpstr>PowerPoint Presentation</vt:lpstr>
      <vt:lpstr>PowerPoint Presentation</vt:lpstr>
      <vt:lpstr>PowerPoint Presentation</vt:lpstr>
      <vt:lpstr>Follow-up</vt:lpstr>
      <vt:lpstr>PowerPoint Presentation</vt:lpstr>
      <vt:lpstr>PowerPoint Presentation</vt:lpstr>
      <vt:lpstr>PowerPoint Presentation</vt:lpstr>
      <vt:lpstr>Pause</vt:lpstr>
      <vt:lpstr>PowerPoint Presentation</vt:lpstr>
      <vt:lpstr>Passing off</vt:lpstr>
      <vt:lpstr>Passing off</vt:lpstr>
      <vt:lpstr>Passing off</vt:lpstr>
      <vt:lpstr>Passing off</vt:lpstr>
      <vt:lpstr>Passing off: Recap</vt:lpstr>
      <vt:lpstr>Passing off: The Test Person 1</vt:lpstr>
      <vt:lpstr>Passing off: The Test Person 2</vt:lpstr>
      <vt:lpstr>PowerPoint Presentation</vt:lpstr>
      <vt:lpstr>Passing off</vt:lpstr>
      <vt:lpstr>Passing off</vt:lpstr>
      <vt:lpstr>Passing off</vt:lpstr>
      <vt:lpstr>Passing off</vt:lpstr>
      <vt:lpstr>Passing off</vt:lpstr>
      <vt:lpstr>Questions to Contemplate?</vt:lpstr>
      <vt:lpstr>Passing off</vt:lpstr>
      <vt:lpstr>Passing off: Initial Interest Confusion 1</vt:lpstr>
      <vt:lpstr>Passing off: Initial Interest Confusion 2</vt:lpstr>
      <vt:lpstr>PowerPoint Presentation</vt:lpstr>
      <vt:lpstr>Passing off: Initial Interest Confusion 3</vt:lpstr>
      <vt:lpstr>Passing off: Initial Interest Confusion 4</vt:lpstr>
      <vt:lpstr>Passing off: Initial Interest Confusion 5</vt:lpstr>
      <vt:lpstr>Passing off: Initial Interest Confusion 6</vt:lpstr>
      <vt:lpstr>Passing off: Initial Interest Confusion 7</vt:lpstr>
      <vt:lpstr>Passing off: Initial Interest Confusion Recap</vt:lpstr>
      <vt:lpstr>Passing off: Initial interest confusion SUMMARY </vt:lpstr>
      <vt:lpstr>PowerPoint Presentation</vt:lpstr>
      <vt:lpstr>Pause</vt:lpstr>
      <vt:lpstr>On with the show…</vt:lpstr>
      <vt:lpstr>Passing off: Damage</vt:lpstr>
      <vt:lpstr>Passing off: Damage</vt:lpstr>
      <vt:lpstr>Passing off: Damage Summary </vt:lpstr>
      <vt:lpstr>Passing off: Defences </vt:lpstr>
      <vt:lpstr>Passing off: Remedies </vt:lpstr>
      <vt:lpstr>PowerPoint Presentation</vt:lpstr>
      <vt:lpstr>Pause</vt:lpstr>
      <vt:lpstr>Passing off</vt:lpstr>
      <vt:lpstr>PowerPoint Presentation</vt:lpstr>
      <vt:lpstr>PowerPoint Presentation</vt:lpstr>
      <vt:lpstr>PowerPoint Presentation</vt:lpstr>
      <vt:lpstr>PowerPoint Presentation</vt:lpstr>
      <vt:lpstr>PowerPoint Presentation</vt:lpstr>
      <vt:lpstr>PowerPoint Presentation</vt:lpstr>
      <vt:lpstr>Pause</vt:lpstr>
      <vt:lpstr>Passing-off…elsewhere</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On with the show…</vt:lpstr>
      <vt:lpstr>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Trademarks </vt:lpstr>
      <vt:lpstr>PowerPoint Presentation</vt:lpstr>
      <vt:lpstr>Trademarks v. Passing Off*</vt:lpstr>
      <vt:lpstr>PowerPoint Presentation</vt:lpstr>
      <vt:lpstr>PowerPoint Presentation</vt:lpstr>
      <vt:lpstr>Can you think of other certification marks? </vt:lpstr>
      <vt:lpstr>Trademarks </vt:lpstr>
      <vt:lpstr>PowerPoint Presentation</vt:lpstr>
      <vt:lpstr>PowerPoint Presentation</vt:lpstr>
      <vt:lpstr>PowerPoint Presentation</vt:lpstr>
      <vt:lpstr>Pause</vt:lpstr>
      <vt:lpstr>PowerPoint Presentation</vt:lpstr>
      <vt:lpstr>PowerPoint Presentation</vt:lpstr>
      <vt:lpstr>PowerPoint Presentation</vt:lpstr>
      <vt:lpstr>PowerPoint Presentation</vt:lpstr>
      <vt:lpstr>  Always include a cat picture</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Jon Festinger</cp:lastModifiedBy>
  <cp:revision>379</cp:revision>
  <cp:lastPrinted>2016-07-11T18:15:24Z</cp:lastPrinted>
  <dcterms:created xsi:type="dcterms:W3CDTF">2010-06-15T20:07:28Z</dcterms:created>
  <dcterms:modified xsi:type="dcterms:W3CDTF">2024-03-18T07:22:19Z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8648036</vt:lpwstr>
  </property>
  <property fmtid="{D5CDD505-2E9C-101B-9397-08002B2CF9AE}" name="NXPowerLiteSettings" pid="3">
    <vt:lpwstr>C700052003A000</vt:lpwstr>
  </property>
  <property fmtid="{D5CDD505-2E9C-101B-9397-08002B2CF9AE}" name="NXPowerLiteVersion" pid="4">
    <vt:lpwstr>D8.0.8</vt:lpwstr>
  </property>
</Properties>
</file>