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tiff" Extension="tiff"/>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slide+xml" PartName="/ppt/slides/slide83.xml"/>
  <Override ContentType="application/vnd.openxmlformats-officedocument.presentationml.slide+xml" PartName="/ppt/slides/slide84.xml"/>
  <Override ContentType="application/vnd.openxmlformats-officedocument.presentationml.slide+xml" PartName="/ppt/slides/slide85.xml"/>
  <Override ContentType="application/vnd.openxmlformats-officedocument.presentationml.slide+xml" PartName="/ppt/slides/slide86.xml"/>
  <Override ContentType="application/vnd.openxmlformats-officedocument.presentationml.slide+xml" PartName="/ppt/slides/slide87.xml"/>
  <Override ContentType="application/vnd.openxmlformats-officedocument.presentationml.slide+xml" PartName="/ppt/slides/slide88.xml"/>
  <Override ContentType="application/vnd.openxmlformats-officedocument.presentationml.slide+xml" PartName="/ppt/slides/slide89.xml"/>
  <Override ContentType="application/vnd.openxmlformats-officedocument.presentationml.slide+xml" PartName="/ppt/slides/slide90.xml"/>
  <Override ContentType="application/vnd.openxmlformats-officedocument.presentationml.slide+xml" PartName="/ppt/slides/slide91.xml"/>
  <Override ContentType="application/vnd.openxmlformats-officedocument.presentationml.slide+xml" PartName="/ppt/slides/slide92.xml"/>
  <Override ContentType="application/vnd.openxmlformats-officedocument.presentationml.slide+xml" PartName="/ppt/slides/slide93.xml"/>
  <Override ContentType="application/vnd.openxmlformats-officedocument.presentationml.slide+xml" PartName="/ppt/slides/slide94.xml"/>
  <Override ContentType="application/vnd.openxmlformats-officedocument.presentationml.slide+xml" PartName="/ppt/slides/slide95.xml"/>
  <Override ContentType="application/vnd.openxmlformats-officedocument.presentationml.slide+xml" PartName="/ppt/slides/slide96.xml"/>
  <Override ContentType="application/vnd.openxmlformats-officedocument.presentationml.slide+xml" PartName="/ppt/slides/slide97.xml"/>
  <Override ContentType="application/vnd.openxmlformats-officedocument.presentationml.slide+xml" PartName="/ppt/slides/slide98.xml"/>
  <Override ContentType="application/vnd.openxmlformats-officedocument.presentationml.slide+xml" PartName="/ppt/slides/slide99.xml"/>
  <Override ContentType="application/vnd.openxmlformats-officedocument.presentationml.slide+xml" PartName="/ppt/slides/slide100.xml"/>
  <Override ContentType="application/vnd.openxmlformats-officedocument.presentationml.slide+xml" PartName="/ppt/slides/slide101.xml"/>
  <Override ContentType="application/vnd.openxmlformats-officedocument.presentationml.slide+xml" PartName="/ppt/slides/slide102.xml"/>
  <Override ContentType="application/vnd.openxmlformats-officedocument.presentationml.slide+xml" PartName="/ppt/slides/slide103.xml"/>
  <Override ContentType="application/vnd.openxmlformats-officedocument.presentationml.slide+xml" PartName="/ppt/slides/slide104.xml"/>
  <Override ContentType="application/vnd.openxmlformats-officedocument.presentationml.slide+xml" PartName="/ppt/slides/slide105.xml"/>
  <Override ContentType="application/vnd.openxmlformats-officedocument.presentationml.slide+xml" PartName="/ppt/slides/slide106.xml"/>
  <Override ContentType="application/vnd.openxmlformats-officedocument.presentationml.slide+xml" PartName="/ppt/slides/slide107.xml"/>
  <Override ContentType="application/vnd.openxmlformats-officedocument.presentationml.slide+xml" PartName="/ppt/slides/slide108.xml"/>
  <Override ContentType="application/vnd.openxmlformats-officedocument.presentationml.slide+xml" PartName="/ppt/slides/slide109.xml"/>
  <Override ContentType="application/vnd.openxmlformats-officedocument.presentationml.slide+xml" PartName="/ppt/slides/slide110.xml"/>
  <Override ContentType="application/vnd.openxmlformats-officedocument.presentationml.slide+xml" PartName="/ppt/slides/slide111.xml"/>
  <Override ContentType="application/vnd.openxmlformats-officedocument.presentationml.slide+xml" PartName="/ppt/slides/slide112.xml"/>
  <Override ContentType="application/vnd.openxmlformats-officedocument.presentationml.slide+xml" PartName="/ppt/slides/slide113.xml"/>
  <Override ContentType="application/vnd.openxmlformats-officedocument.presentationml.slide+xml" PartName="/ppt/slides/slide114.xml"/>
  <Override ContentType="application/vnd.openxmlformats-officedocument.presentationml.slide+xml" PartName="/ppt/slides/slide115.xml"/>
  <Override ContentType="application/vnd.openxmlformats-officedocument.presentationml.slide+xml" PartName="/ppt/slides/slide116.xml"/>
  <Override ContentType="application/vnd.openxmlformats-officedocument.presentationml.slide+xml" PartName="/ppt/slides/slide117.xml"/>
  <Override ContentType="application/vnd.openxmlformats-officedocument.presentationml.slide+xml" PartName="/ppt/slides/slide118.xml"/>
  <Override ContentType="application/vnd.openxmlformats-officedocument.presentationml.slide+xml" PartName="/ppt/slides/slide119.xml"/>
  <Override ContentType="application/vnd.openxmlformats-officedocument.presentationml.slide+xml" PartName="/ppt/slides/slide120.xml"/>
  <Override ContentType="application/vnd.openxmlformats-officedocument.presentationml.slide+xml" PartName="/ppt/slides/slide121.xml"/>
  <Override ContentType="application/vnd.openxmlformats-officedocument.presentationml.slide+xml" PartName="/ppt/slides/slide122.xml"/>
  <Override ContentType="application/vnd.openxmlformats-officedocument.presentationml.slide+xml" PartName="/ppt/slides/slide123.xml"/>
  <Override ContentType="application/vnd.openxmlformats-officedocument.presentationml.slide+xml" PartName="/ppt/slides/slide124.xml"/>
  <Override ContentType="application/vnd.openxmlformats-officedocument.presentationml.slide+xml" PartName="/ppt/slides/slide125.xml"/>
  <Override ContentType="application/vnd.openxmlformats-officedocument.presentationml.slide+xml" PartName="/ppt/slides/slide126.xml"/>
  <Override ContentType="application/vnd.openxmlformats-officedocument.presentationml.slide+xml" PartName="/ppt/slides/slide127.xml"/>
  <Override ContentType="application/vnd.openxmlformats-officedocument.presentationml.slide+xml" PartName="/ppt/slides/slide128.xml"/>
  <Override ContentType="application/vnd.openxmlformats-officedocument.presentationml.slide+xml" PartName="/ppt/slides/slide129.xml"/>
  <Override ContentType="application/vnd.openxmlformats-officedocument.presentationml.slide+xml" PartName="/ppt/slides/slide130.xml"/>
  <Override ContentType="application/vnd.openxmlformats-officedocument.presentationml.slide+xml" PartName="/ppt/slides/slide131.xml"/>
  <Override ContentType="application/vnd.openxmlformats-officedocument.presentationml.slide+xml" PartName="/ppt/slides/slide132.xml"/>
  <Override ContentType="application/vnd.openxmlformats-officedocument.presentationml.slide+xml" PartName="/ppt/slides/slide133.xml"/>
  <Override ContentType="application/vnd.openxmlformats-officedocument.presentationml.slide+xml" PartName="/ppt/slides/slide134.xml"/>
  <Override ContentType="application/vnd.openxmlformats-officedocument.presentationml.slide+xml" PartName="/ppt/slides/slide135.xml"/>
  <Override ContentType="application/vnd.openxmlformats-officedocument.presentationml.slide+xml" PartName="/ppt/slides/slide136.xml"/>
  <Override ContentType="application/vnd.openxmlformats-officedocument.presentationml.slide+xml" PartName="/ppt/slides/slide137.xml"/>
  <Override ContentType="application/vnd.openxmlformats-officedocument.presentationml.slide+xml" PartName="/ppt/slides/slide138.xml"/>
  <Override ContentType="application/vnd.openxmlformats-officedocument.presentationml.slide+xml" PartName="/ppt/slides/slide139.xml"/>
  <Override ContentType="application/vnd.openxmlformats-officedocument.presentationml.slide+xml" PartName="/ppt/slides/slide140.xml"/>
  <Override ContentType="application/vnd.openxmlformats-officedocument.presentationml.slide+xml" PartName="/ppt/slides/slide141.xml"/>
  <Override ContentType="application/vnd.openxmlformats-officedocument.presentationml.slide+xml" PartName="/ppt/slides/slide142.xml"/>
  <Override ContentType="application/vnd.openxmlformats-officedocument.presentationml.slide+xml" PartName="/ppt/slides/slide143.xml"/>
  <Override ContentType="application/vnd.openxmlformats-officedocument.presentationml.slide+xml" PartName="/ppt/slides/slide144.xml"/>
  <Override ContentType="application/vnd.openxmlformats-officedocument.presentationml.slide+xml" PartName="/ppt/slides/slide145.xml"/>
  <Override ContentType="application/vnd.openxmlformats-officedocument.presentationml.slide+xml" PartName="/ppt/slides/slide146.xml"/>
  <Override ContentType="application/vnd.openxmlformats-officedocument.presentationml.slide+xml" PartName="/ppt/slides/slide147.xml"/>
  <Override ContentType="application/vnd.openxmlformats-officedocument.presentationml.slide+xml" PartName="/ppt/slides/slide148.xml"/>
  <Override ContentType="application/vnd.openxmlformats-officedocument.presentationml.slide+xml" PartName="/ppt/slides/slide149.xml"/>
  <Override ContentType="application/vnd.openxmlformats-officedocument.presentationml.slide+xml" PartName="/ppt/slides/slide150.xml"/>
  <Override ContentType="application/vnd.openxmlformats-officedocument.presentationml.slide+xml" PartName="/ppt/slides/slide151.xml"/>
  <Override ContentType="application/vnd.openxmlformats-officedocument.presentationml.slide+xml" PartName="/ppt/slides/slide152.xml"/>
  <Override ContentType="application/vnd.openxmlformats-officedocument.presentationml.slide+xml" PartName="/ppt/slides/slide153.xml"/>
  <Override ContentType="application/vnd.openxmlformats-officedocument.presentationml.slide+xml" PartName="/ppt/slides/slide154.xml"/>
  <Override ContentType="application/vnd.openxmlformats-officedocument.presentationml.slide+xml" PartName="/ppt/slides/slide155.xml"/>
  <Override ContentType="application/vnd.openxmlformats-officedocument.presentationml.slide+xml" PartName="/ppt/slides/slide156.xml"/>
  <Override ContentType="application/vnd.openxmlformats-officedocument.presentationml.slide+xml" PartName="/ppt/slides/slide157.xml"/>
  <Override ContentType="application/vnd.openxmlformats-officedocument.presentationml.slide+xml" PartName="/ppt/slides/slide158.xml"/>
  <Override ContentType="application/vnd.openxmlformats-officedocument.presentationml.slide+xml" PartName="/ppt/slides/slide159.xml"/>
  <Override ContentType="application/vnd.openxmlformats-officedocument.presentationml.slide+xml" PartName="/ppt/slides/slide160.xml"/>
  <Override ContentType="application/vnd.openxmlformats-officedocument.presentationml.slide+xml" PartName="/ppt/slides/slide161.xml"/>
  <Override ContentType="application/vnd.openxmlformats-officedocument.presentationml.slide+xml" PartName="/ppt/slides/slide162.xml"/>
  <Override ContentType="application/vnd.openxmlformats-officedocument.presentationml.slide+xml" PartName="/ppt/slides/slide163.xml"/>
  <Override ContentType="application/vnd.openxmlformats-officedocument.presentationml.slide+xml" PartName="/ppt/slides/slide164.xml"/>
  <Override ContentType="application/vnd.openxmlformats-officedocument.presentationml.slide+xml" PartName="/ppt/slides/slide165.xml"/>
  <Override ContentType="application/vnd.openxmlformats-officedocument.presentationml.slide+xml" PartName="/ppt/slides/slide166.xml"/>
  <Override ContentType="application/vnd.openxmlformats-officedocument.presentationml.slide+xml" PartName="/ppt/slides/slide167.xml"/>
  <Override ContentType="application/vnd.openxmlformats-officedocument.presentationml.slide+xml" PartName="/ppt/slides/slide168.xml"/>
  <Override ContentType="application/vnd.openxmlformats-officedocument.presentationml.slide+xml" PartName="/ppt/slides/slide169.xml"/>
  <Override ContentType="application/vnd.openxmlformats-officedocument.presentationml.slide+xml" PartName="/ppt/slides/slide170.xml"/>
  <Override ContentType="application/vnd.openxmlformats-officedocument.presentationml.slide+xml" PartName="/ppt/slides/slide171.xml"/>
  <Override ContentType="application/vnd.openxmlformats-officedocument.presentationml.slide+xml" PartName="/ppt/slides/slide172.xml"/>
  <Override ContentType="application/vnd.openxmlformats-officedocument.presentationml.slide+xml" PartName="/ppt/slides/slide173.xml"/>
  <Override ContentType="application/vnd.openxmlformats-officedocument.presentationml.slide+xml" PartName="/ppt/slides/slide174.xml"/>
  <Override ContentType="application/vnd.openxmlformats-officedocument.presentationml.slide+xml" PartName="/ppt/slides/slide175.xml"/>
  <Override ContentType="application/vnd.openxmlformats-officedocument.presentationml.slide+xml" PartName="/ppt/slides/slide176.xml"/>
  <Override ContentType="application/vnd.openxmlformats-officedocument.presentationml.slide+xml" PartName="/ppt/slides/slide177.xml"/>
  <Override ContentType="application/vnd.openxmlformats-officedocument.presentationml.slide+xml" PartName="/ppt/slides/slide178.xml"/>
  <Override ContentType="application/vnd.openxmlformats-officedocument.presentationml.slide+xml" PartName="/ppt/slides/slide179.xml"/>
  <Override ContentType="application/vnd.openxmlformats-officedocument.presentationml.slide+xml" PartName="/ppt/slides/slide180.xml"/>
  <Override ContentType="application/vnd.openxmlformats-officedocument.presentationml.slide+xml" PartName="/ppt/slides/slide181.xml"/>
  <Override ContentType="application/vnd.openxmlformats-officedocument.presentationml.slide+xml" PartName="/ppt/slides/slide182.xml"/>
  <Override ContentType="application/vnd.openxmlformats-officedocument.presentationml.slide+xml" PartName="/ppt/slides/slide183.xml"/>
  <Override ContentType="application/vnd.openxmlformats-officedocument.presentationml.slide+xml" PartName="/ppt/slides/slide184.xml"/>
  <Override ContentType="application/vnd.openxmlformats-officedocument.presentationml.slide+xml" PartName="/ppt/slides/slide185.xml"/>
  <Override ContentType="application/vnd.openxmlformats-officedocument.presentationml.slide+xml" PartName="/ppt/slides/slide186.xml"/>
  <Override ContentType="application/vnd.openxmlformats-officedocument.presentationml.slide+xml" PartName="/ppt/slides/slide187.xml"/>
  <Override ContentType="application/vnd.openxmlformats-officedocument.presentationml.slide+xml" PartName="/ppt/slides/slide188.xml"/>
  <Override ContentType="application/vnd.openxmlformats-officedocument.presentationml.slide+xml" PartName="/ppt/slides/slide189.xml"/>
  <Override ContentType="application/vnd.openxmlformats-officedocument.presentationml.slide+xml" PartName="/ppt/slides/slide190.xml"/>
  <Override ContentType="application/vnd.openxmlformats-officedocument.presentationml.slide+xml" PartName="/ppt/slides/slide191.xml"/>
  <Override ContentType="application/vnd.openxmlformats-officedocument.presentationml.slide+xml" PartName="/ppt/slides/slide192.xml"/>
  <Override ContentType="application/vnd.openxmlformats-officedocument.presentationml.slide+xml" PartName="/ppt/slides/slide193.xml"/>
  <Override ContentType="application/vnd.openxmlformats-officedocument.presentationml.slide+xml" PartName="/ppt/slides/slide194.xml"/>
  <Override ContentType="application/vnd.openxmlformats-officedocument.presentationml.slide+xml" PartName="/ppt/slides/slide195.xml"/>
  <Override ContentType="application/vnd.openxmlformats-officedocument.presentationml.slide+xml" PartName="/ppt/slides/slide196.xml"/>
  <Override ContentType="application/vnd.openxmlformats-officedocument.presentationml.slide+xml" PartName="/ppt/slides/slide197.xml"/>
  <Override ContentType="application/vnd.openxmlformats-officedocument.presentationml.slide+xml" PartName="/ppt/slides/slide198.xml"/>
  <Override ContentType="application/vnd.openxmlformats-officedocument.presentationml.notesMaster+xml" PartName="/ppt/notesMasters/notesMaster1.xml"/>
  <Override ContentType="application/vnd.openxmlformats-officedocument.presentationml.handoutMaster+xml" PartName="/ppt/handoutMasters/handout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1.xml"/>
  <Override ContentType="application/inkml+xml" PartName="/ppt/ink/ink1.xml"/>
  <Override ContentType="application/inkml+xml" PartName="/ppt/ink/ink2.xml"/>
  <Override ContentType="application/inkml+xml" PartName="/ppt/ink/ink3.xml"/>
  <Override ContentType="application/inkml+xml" PartName="/ppt/ink/ink4.xml"/>
  <Override ContentType="application/inkml+xml" PartName="/ppt/ink/ink5.xml"/>
  <Override ContentType="application/inkml+xml" PartName="/ppt/ink/ink6.xml"/>
  <Override ContentType="application/inkml+xml" PartName="/ppt/ink/ink7.xml"/>
  <Override ContentType="application/inkml+xml" PartName="/ppt/ink/ink8.xml"/>
  <Override ContentType="application/inkml+xml" PartName="/ppt/ink/ink9.xml"/>
  <Override ContentType="application/inkml+xml" PartName="/ppt/ink/ink10.xml"/>
  <Override ContentType="application/inkml+xml" PartName="/ppt/ink/ink11.xml"/>
  <Override ContentType="application/inkml+xml" PartName="/ppt/ink/ink12.xml"/>
  <Override ContentType="application/inkml+xml" PartName="/ppt/ink/ink13.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inkml+xml" PartName="/ppt/ink/ink14.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notesSlide+xml" PartName="/ppt/notesSlides/notesSlide50.xml"/>
  <Override ContentType="application/inkml+xml" PartName="/ppt/ink/ink15.xml"/>
  <Override ContentType="application/vnd.openxmlformats-officedocument.presentationml.notesSlide+xml" PartName="/ppt/notesSlides/notesSlide51.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0"/>
  </p:notesMasterIdLst>
  <p:handoutMasterIdLst>
    <p:handoutMasterId r:id="rId201"/>
  </p:handoutMasterIdLst>
  <p:sldIdLst>
    <p:sldId id="298" r:id="rId2"/>
    <p:sldId id="7697" r:id="rId3"/>
    <p:sldId id="9335" r:id="rId4"/>
    <p:sldId id="9334" r:id="rId5"/>
    <p:sldId id="7698" r:id="rId6"/>
    <p:sldId id="7699" r:id="rId7"/>
    <p:sldId id="7700" r:id="rId8"/>
    <p:sldId id="3625" r:id="rId9"/>
    <p:sldId id="1087" r:id="rId10"/>
    <p:sldId id="7751" r:id="rId11"/>
    <p:sldId id="1155" r:id="rId12"/>
    <p:sldId id="1088" r:id="rId13"/>
    <p:sldId id="5447" r:id="rId14"/>
    <p:sldId id="7701" r:id="rId15"/>
    <p:sldId id="5631" r:id="rId16"/>
    <p:sldId id="5624" r:id="rId17"/>
    <p:sldId id="5625" r:id="rId18"/>
    <p:sldId id="5626" r:id="rId19"/>
    <p:sldId id="5627" r:id="rId20"/>
    <p:sldId id="5628" r:id="rId21"/>
    <p:sldId id="5629" r:id="rId22"/>
    <p:sldId id="6348" r:id="rId23"/>
    <p:sldId id="7703" r:id="rId24"/>
    <p:sldId id="5429" r:id="rId25"/>
    <p:sldId id="7636" r:id="rId26"/>
    <p:sldId id="5432" r:id="rId27"/>
    <p:sldId id="3561" r:id="rId28"/>
    <p:sldId id="3550" r:id="rId29"/>
    <p:sldId id="3565" r:id="rId30"/>
    <p:sldId id="5448" r:id="rId31"/>
    <p:sldId id="7706" r:id="rId32"/>
    <p:sldId id="1080" r:id="rId33"/>
    <p:sldId id="3549" r:id="rId34"/>
    <p:sldId id="7400" r:id="rId35"/>
    <p:sldId id="7704" r:id="rId36"/>
    <p:sldId id="7705" r:id="rId37"/>
    <p:sldId id="9329" r:id="rId38"/>
    <p:sldId id="9330" r:id="rId39"/>
    <p:sldId id="9331" r:id="rId40"/>
    <p:sldId id="9332" r:id="rId41"/>
    <p:sldId id="9333" r:id="rId42"/>
    <p:sldId id="3541" r:id="rId43"/>
    <p:sldId id="5433" r:id="rId44"/>
    <p:sldId id="8909" r:id="rId45"/>
    <p:sldId id="9025" r:id="rId46"/>
    <p:sldId id="9033" r:id="rId47"/>
    <p:sldId id="9023" r:id="rId48"/>
    <p:sldId id="8930" r:id="rId49"/>
    <p:sldId id="9272" r:id="rId50"/>
    <p:sldId id="6997" r:id="rId51"/>
    <p:sldId id="9139" r:id="rId52"/>
    <p:sldId id="8999" r:id="rId53"/>
    <p:sldId id="9018" r:id="rId54"/>
    <p:sldId id="9065" r:id="rId55"/>
    <p:sldId id="9003" r:id="rId56"/>
    <p:sldId id="9204" r:id="rId57"/>
    <p:sldId id="9273" r:id="rId58"/>
    <p:sldId id="9319" r:id="rId59"/>
    <p:sldId id="8939" r:id="rId60"/>
    <p:sldId id="8940" r:id="rId61"/>
    <p:sldId id="9100" r:id="rId62"/>
    <p:sldId id="9101" r:id="rId63"/>
    <p:sldId id="9102" r:id="rId64"/>
    <p:sldId id="9322" r:id="rId65"/>
    <p:sldId id="9323" r:id="rId66"/>
    <p:sldId id="7724" r:id="rId67"/>
    <p:sldId id="3572" r:id="rId68"/>
    <p:sldId id="6031" r:id="rId69"/>
    <p:sldId id="6234" r:id="rId70"/>
    <p:sldId id="4745" r:id="rId71"/>
    <p:sldId id="4746" r:id="rId72"/>
    <p:sldId id="4359" r:id="rId73"/>
    <p:sldId id="4747" r:id="rId74"/>
    <p:sldId id="6018" r:id="rId75"/>
    <p:sldId id="6019" r:id="rId76"/>
    <p:sldId id="6020" r:id="rId77"/>
    <p:sldId id="6233" r:id="rId78"/>
    <p:sldId id="4748" r:id="rId79"/>
    <p:sldId id="4749" r:id="rId80"/>
    <p:sldId id="6024" r:id="rId81"/>
    <p:sldId id="5644" r:id="rId82"/>
    <p:sldId id="6987" r:id="rId83"/>
    <p:sldId id="6988" r:id="rId84"/>
    <p:sldId id="8142" r:id="rId85"/>
    <p:sldId id="7105" r:id="rId86"/>
    <p:sldId id="9266" r:id="rId87"/>
    <p:sldId id="8256" r:id="rId88"/>
    <p:sldId id="9270" r:id="rId89"/>
    <p:sldId id="9271" r:id="rId90"/>
    <p:sldId id="9321" r:id="rId91"/>
    <p:sldId id="9131" r:id="rId92"/>
    <p:sldId id="9079" r:id="rId93"/>
    <p:sldId id="7027" r:id="rId94"/>
    <p:sldId id="6026" r:id="rId95"/>
    <p:sldId id="6027" r:id="rId96"/>
    <p:sldId id="9080" r:id="rId97"/>
    <p:sldId id="7028" r:id="rId98"/>
    <p:sldId id="4750" r:id="rId99"/>
    <p:sldId id="7029" r:id="rId100"/>
    <p:sldId id="7057" r:id="rId101"/>
    <p:sldId id="7107" r:id="rId102"/>
    <p:sldId id="7108" r:id="rId103"/>
    <p:sldId id="7030" r:id="rId104"/>
    <p:sldId id="4367" r:id="rId105"/>
    <p:sldId id="6028" r:id="rId106"/>
    <p:sldId id="7031" r:id="rId107"/>
    <p:sldId id="4368" r:id="rId108"/>
    <p:sldId id="4751" r:id="rId109"/>
    <p:sldId id="7032" r:id="rId110"/>
    <p:sldId id="6029" r:id="rId111"/>
    <p:sldId id="6030" r:id="rId112"/>
    <p:sldId id="7033" r:id="rId113"/>
    <p:sldId id="7034" r:id="rId114"/>
    <p:sldId id="4752" r:id="rId115"/>
    <p:sldId id="4374" r:id="rId116"/>
    <p:sldId id="4372" r:id="rId117"/>
    <p:sldId id="4376" r:id="rId118"/>
    <p:sldId id="4387" r:id="rId119"/>
    <p:sldId id="4375" r:id="rId120"/>
    <p:sldId id="4378" r:id="rId121"/>
    <p:sldId id="4370" r:id="rId122"/>
    <p:sldId id="4388" r:id="rId123"/>
    <p:sldId id="4377" r:id="rId124"/>
    <p:sldId id="393" r:id="rId125"/>
    <p:sldId id="4890" r:id="rId126"/>
    <p:sldId id="4891" r:id="rId127"/>
    <p:sldId id="4892" r:id="rId128"/>
    <p:sldId id="5973" r:id="rId129"/>
    <p:sldId id="5974" r:id="rId130"/>
    <p:sldId id="5975" r:id="rId131"/>
    <p:sldId id="5976" r:id="rId132"/>
    <p:sldId id="5977" r:id="rId133"/>
    <p:sldId id="6253" r:id="rId134"/>
    <p:sldId id="6254" r:id="rId135"/>
    <p:sldId id="4389" r:id="rId136"/>
    <p:sldId id="4753" r:id="rId137"/>
    <p:sldId id="9337" r:id="rId138"/>
    <p:sldId id="4754" r:id="rId139"/>
    <p:sldId id="4755" r:id="rId140"/>
    <p:sldId id="386" r:id="rId141"/>
    <p:sldId id="8237" r:id="rId142"/>
    <p:sldId id="8238" r:id="rId143"/>
    <p:sldId id="8239" r:id="rId144"/>
    <p:sldId id="9081" r:id="rId145"/>
    <p:sldId id="394" r:id="rId146"/>
    <p:sldId id="396" r:id="rId147"/>
    <p:sldId id="4399" r:id="rId148"/>
    <p:sldId id="4507" r:id="rId149"/>
    <p:sldId id="4756" r:id="rId150"/>
    <p:sldId id="4757" r:id="rId151"/>
    <p:sldId id="4396" r:id="rId152"/>
    <p:sldId id="395" r:id="rId153"/>
    <p:sldId id="9117" r:id="rId154"/>
    <p:sldId id="9118" r:id="rId155"/>
    <p:sldId id="6341" r:id="rId156"/>
    <p:sldId id="6342" r:id="rId157"/>
    <p:sldId id="4397" r:id="rId158"/>
    <p:sldId id="6257" r:id="rId159"/>
    <p:sldId id="6258" r:id="rId160"/>
    <p:sldId id="4598" r:id="rId161"/>
    <p:sldId id="4599" r:id="rId162"/>
    <p:sldId id="4600" r:id="rId163"/>
    <p:sldId id="4601" r:id="rId164"/>
    <p:sldId id="4602" r:id="rId165"/>
    <p:sldId id="4603" r:id="rId166"/>
    <p:sldId id="4604" r:id="rId167"/>
    <p:sldId id="4605" r:id="rId168"/>
    <p:sldId id="4606" r:id="rId169"/>
    <p:sldId id="6259" r:id="rId170"/>
    <p:sldId id="6260" r:id="rId171"/>
    <p:sldId id="4608" r:id="rId172"/>
    <p:sldId id="4609" r:id="rId173"/>
    <p:sldId id="4610" r:id="rId174"/>
    <p:sldId id="4611" r:id="rId175"/>
    <p:sldId id="4612" r:id="rId176"/>
    <p:sldId id="4613" r:id="rId177"/>
    <p:sldId id="4614" r:id="rId178"/>
    <p:sldId id="6343" r:id="rId179"/>
    <p:sldId id="4616" r:id="rId180"/>
    <p:sldId id="4617" r:id="rId181"/>
    <p:sldId id="6344" r:id="rId182"/>
    <p:sldId id="4619" r:id="rId183"/>
    <p:sldId id="4620" r:id="rId184"/>
    <p:sldId id="4621" r:id="rId185"/>
    <p:sldId id="6345" r:id="rId186"/>
    <p:sldId id="4623" r:id="rId187"/>
    <p:sldId id="4624" r:id="rId188"/>
    <p:sldId id="6346" r:id="rId189"/>
    <p:sldId id="6347" r:id="rId190"/>
    <p:sldId id="6261" r:id="rId191"/>
    <p:sldId id="6262" r:id="rId192"/>
    <p:sldId id="6121" r:id="rId193"/>
    <p:sldId id="9326" r:id="rId194"/>
    <p:sldId id="6218" r:id="rId195"/>
    <p:sldId id="6397" r:id="rId196"/>
    <p:sldId id="6398" r:id="rId197"/>
    <p:sldId id="6399" r:id="rId198"/>
    <p:sldId id="6400" r:id="rId199"/>
  </p:sldIdLst>
  <p:sldSz cx="9144000" cy="5143500" type="screen16x9"/>
  <p:notesSz cx="6858000" cy="9144000"/>
  <p:defaultTex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orient="horz" pos="1188">
          <p15:clr>
            <a:srgbClr val="A4A3A4"/>
          </p15:clr>
        </p15:guide>
        <p15:guide id="3" orient="horz" pos="972">
          <p15:clr>
            <a:srgbClr val="A4A3A4"/>
          </p15:clr>
        </p15:guide>
        <p15:guide id="4" orient="horz" pos="756">
          <p15:clr>
            <a:srgbClr val="A4A3A4"/>
          </p15:clr>
        </p15:guide>
        <p15:guide id="5" orient="horz" pos="1080">
          <p15:clr>
            <a:srgbClr val="A4A3A4"/>
          </p15:clr>
        </p15:guide>
        <p15:guide id="6" orient="horz" pos="1404">
          <p15:clr>
            <a:srgbClr val="A4A3A4"/>
          </p15:clr>
        </p15:guide>
        <p15:guide id="7" orient="horz" pos="1296">
          <p15:clr>
            <a:srgbClr val="A4A3A4"/>
          </p15:clr>
        </p15:guide>
        <p15:guide id="8" orient="horz" pos="864">
          <p15:clr>
            <a:srgbClr val="A4A3A4"/>
          </p15:clr>
        </p15:guide>
        <p15:guide id="9" pos="2880">
          <p15:clr>
            <a:srgbClr val="A4A3A4"/>
          </p15:clr>
        </p15:guide>
        <p15:guide id="10" pos="1728">
          <p15:clr>
            <a:srgbClr val="A4A3A4"/>
          </p15:clr>
        </p15:guide>
        <p15:guide id="11" pos="721">
          <p15:clr>
            <a:srgbClr val="A4A3A4"/>
          </p15:clr>
        </p15:guide>
        <p15:guide id="12" pos="1144">
          <p15:clr>
            <a:srgbClr val="A4A3A4"/>
          </p15:clr>
        </p15:guide>
        <p15:guide id="13" pos="3455">
          <p15:clr>
            <a:srgbClr val="A4A3A4"/>
          </p15:clr>
        </p15:guide>
        <p15:guide id="14" pos="5184">
          <p15:clr>
            <a:srgbClr val="A4A3A4"/>
          </p15:clr>
        </p15:guide>
        <p15:guide id="15" pos="2305">
          <p15:clr>
            <a:srgbClr val="A4A3A4"/>
          </p15:clr>
        </p15:guide>
        <p15:guide id="16" pos="403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58"/>
    <p:restoredTop sz="94830"/>
  </p:normalViewPr>
  <p:slideViewPr>
    <p:cSldViewPr snapToObjects="1">
      <p:cViewPr varScale="1">
        <p:scale>
          <a:sx n="162" d="100"/>
          <a:sy n="162" d="100"/>
        </p:scale>
        <p:origin x="552" y="176"/>
      </p:cViewPr>
      <p:guideLst>
        <p:guide orient="horz" pos="1620"/>
        <p:guide orient="horz" pos="1188"/>
        <p:guide orient="horz" pos="972"/>
        <p:guide orient="horz" pos="756"/>
        <p:guide orient="horz" pos="1080"/>
        <p:guide orient="horz" pos="1404"/>
        <p:guide orient="horz" pos="1296"/>
        <p:guide orient="horz" pos="864"/>
        <p:guide pos="2880"/>
        <p:guide pos="1728"/>
        <p:guide pos="721"/>
        <p:guide pos="1144"/>
        <p:guide pos="3455"/>
        <p:guide pos="5184"/>
        <p:guide pos="2305"/>
        <p:guide pos="403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snapToObjects="1">
      <p:cViewPr varScale="1">
        <p:scale>
          <a:sx n="121" d="100"/>
          <a:sy n="121" d="100"/>
        </p:scale>
        <p:origin x="324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tableStyles" Target="tableStyle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204"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notesMaster" Target="notesMasters/notesMaster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handoutMaster" Target="handoutMasters/handoutMaster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presProps" Target="presProps.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703B16-6862-D189-C008-62729E632E8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875C1470-7E20-0023-852B-4BF3A149ED52}"/>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151FA547-E71D-BA40-A1C6-FEBEF3A71F9D}" type="datetime1">
              <a:rPr lang="en-US" altLang="en-US"/>
              <a:pPr>
                <a:defRPr/>
              </a:pPr>
              <a:t>3/6/24</a:t>
            </a:fld>
            <a:endParaRPr lang="en-US" altLang="en-US"/>
          </a:p>
        </p:txBody>
      </p:sp>
      <p:sp>
        <p:nvSpPr>
          <p:cNvPr id="4" name="Footer Placeholder 3">
            <a:extLst>
              <a:ext uri="{FF2B5EF4-FFF2-40B4-BE49-F238E27FC236}">
                <a16:creationId xmlns:a16="http://schemas.microsoft.com/office/drawing/2014/main" id="{4385ABF8-955D-EA57-E59E-726CA20246CC}"/>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DA65FC14-1E9F-0AEE-F8E0-769963361667}"/>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F6F1340-48BF-3149-932A-4C39D19EA92F}"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11T03:07:35.279"/>
    </inkml:context>
    <inkml:brush xml:id="br0">
      <inkml:brushProperty name="width" value="0.1" units="cm"/>
      <inkml:brushProperty name="height" value="0.1" units="cm"/>
      <inkml:brushProperty name="color" value="#E71224"/>
    </inkml:brush>
  </inkml:definitions>
  <inkml:trace contextRef="#ctx0" brushRef="#br0">1 142 24575,'54'0'0,"0"0"0,21 2 0,7 2 0,-9 1 0,4 0 0,3 2 0,10 1 0,4 2 0,1-1 0,-21-2 0,2 1 0,-1-1 0,1-1 0,0 0 0,0-1 0,-1-1 0,1 0 0,20 0 0,0-1 0,-2-1 0,-7-2 0,-3 0 0,-1 0 0,-5 0 0,-3 0 0,0 0 0,-7 0 0,-2 1 0,0 1 0,26 1 0,-2 2 0,-8 3 0,-2 2 0,-13 1 0,-2 2 0,-5-1 0,-1-1 0,0-1 0,1-2 0,-1-3 0,3-2 0,17-1 0,4-1 0,10-1 0,1 0 0,2 1 0,1-1 0,1 2 0,-1 0 0,-11-1 0,-3 1 0,-7 0 0,-1 1 0,-1 1 0,-1-1 0,-4 2 0,-1-1 0,4 1 0,1-1 0,3 0 0,-1-2 0,-7 0 0,-3-1 0,-10-1 0,-2 0 0,36 0 0,-13 0 0,11 0 0,-4 0 0,8 0 0,8 0 0,-14 0 0,7 0 0,5 0 0,2 0 0,2 0-207,-6 0 0,3 0 1,2 0-1,2 0 0,-1 0 1,-1 0 206,-14 0 0,1 0 0,0 0 0,-1 0 0,1 0 0,-2 0 0,-1 0 0,9 0 0,0 0 0,-1-1 0,-2 1 0,-2 0 0,-4-1 0,18 1 0,-4-1 0,-5 0 0,-3 0 0,6 0 0,-5-1 0,-6 1 0,15-1 0,-8 1 0,-16 0 0,-5 0 0,-9 2 0,0-2 0,5-1 0,3-2 620,16-7 0,5-5-620,-16 0 0,3-3 0,2-1 0,10-3 0,3-2 0,2-1 0,-19 6 0,1-1 0,1 1 0,0 0 0,0 3 0,0 0 0,0 1 0,0 1 0,22-1 0,-1 2 0,-1 2 0,-4 3 0,-1 0 0,-2 3 0,-8 2 0,-2 1 0,-2 1 0,-8 1 0,-2 0 0,-3 0 0,19 1 0,-6 0 0,-17 0 0,-5 0 0,28 0 0,-22 0 0,-11 5 0,-8 1 0,0-1 0,0 0 0,3-5 0,2 0 0,-7 0 0,-13 0 0,-10 0 0,26 0 0,7 0 0,11 0 0,6 1 0,9 0 0,6 2 0,-1 2 0,6 2 0,3 1 0,2 1 0,-7 0 0,2 1 0,2 1 0,0 1 0,0 0 0,0 1 0,1 1 0,0-1 0,-1 2 0,-1-1 0,-4 0 0,-1 1 0,-1-1 0,-1 0 0,-1 0 0,9 1 0,0-1 0,-3-1 0,-4-1 0,12 1 0,-4-2 0,-2-1 0,-11-2 0,-2 0 0,-2-3 0,27-3 0,-4-6 0,-11-6 0,-1-3 0,-5-2 0,-1-1 0,-5-1 0,-2 1 0,-8 4 0,0 3 0,3 3 0,2 2 0,9 2 0,2 1 0,2 1 0,2 0 0,2 0 0,0 0 0,-6 0 0,-3 0 0,-12 0 0,-3 0 0,-5-1 0,-3-1 0,29-6 0,-14-4 0,-15-2 0,-15 1 0,-17 5 0,-11 4 0,-8 1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0T19:20:06.043"/>
    </inkml:context>
    <inkml:brush xml:id="br0">
      <inkml:brushProperty name="width" value="0.05" units="cm"/>
      <inkml:brushProperty name="height" value="0.05" units="cm"/>
      <inkml:brushProperty name="color" value="#E71224"/>
    </inkml:brush>
  </inkml:definitions>
  <inkml:trace contextRef="#ctx0" brushRef="#br0">689 1 24575,'-28'0'0,"-19"5"0,-22 4 0,-7 2 0,10-1 0,14-2 0,5-1 0,-6 2 0,-8 7 0,0 1 0,9 5 0,15 0 0,15 0 0,10 3 0,8 3 0,2 7 0,2 8 0,2 4 0,2-4 0,1-5 0,0-7 0,-1-1 0,-1 3 0,-1 11 0,-2 17 0,-2 11 0,-2 3 0,-1-9 0,1-13 0,2-16 0,2-11 0,0-5 0,0-2 0,0 2 0,0 1 0,0 3 0,0 1 0,1 6 0,4-1 0,3 0 0,4 2 0,5-4 0,3 0 0,6-4 0,7-7 0,9 0 0,10 1 0,9 5 0,4 4 0,-4 0 0,-7-4 0,-9-6 0,-4-7 0,4-6 0,7-3 0,5-2 0,7 0 0,5 0 0,7 0 0,14 0 0,-37 0 0,2 0 0,6 0 0,3 0 0,8 0 0,4 0 0,6 0 0,2 0 0,0 0 0,0 0 0,-2 0 0,0 0 0,-5 0 0,-1 0 0,1 0 0,0 0 0,12 0 0,2 0 0,-23 0 0,2 0 0,0 0 0,2 0 0,0 0 0,0 0 0,-2 0 0,-1 0 0,-1 0 0,24 0 0,-2 0 0,-5 0 0,-1 0 0,0-1 0,-1 0 0,-1-2 0,-1 0 0,-4-1 0,-2-1 0,-7 0 0,-2-1 0,-6 0 0,-1 1 0,-4 2 0,-1 1 0,-2-1 0,-2 2 0,43 1 0,-6 0 0,-3 0 0,-1 0 0,-6 0 0,-13 0 0,-17 0 0,-15-1 0,-14-1 0,-7-4 0,-5-5 0,-4-7 0,0-12 0,-2-10 0,0-29 0,1 18 0,0-5 0,2-11 0,1-3 0,1-10 0,0-1 0,1 4 0,-1 2 0,-2 9 0,-1 3 0,-3 8 0,-3 3 0,-11-25 0,-6 22 0,-5 20 0,-2 17 0,-2 9 0,-8 7 0,-13 5 0,-17 6 0,-22 9 0,38-8 0,-3 1 0,-3-1 0,-2-1 0,1-1 0,-1-3 0,2-1 0,1-2 0,1-1 0,1-2 0,-3-4 0,-1-2 0,-4-2 0,-1-2 0,-2-1 0,-1-1 0,0 0 0,0-1 0,3 2 0,1 1 0,2-1 0,1-1 0,0 0 0,1 0 0,-2 0 0,0 1 0,1-1 0,-2 0 0,-7 4 0,-1 1 0,-2 2 0,-2 1 0,-4 2 0,-2 1 0,-4 2 0,-1 0 0,0 0 0,0 0 0,-6 0 0,0 0 0,0 0 0,-1 0 0,1 0 0,-1 0 0,0 0 0,1 0 0,3 0 0,1 0 0,5 0 0,2 0 0,6 0 0,3 0 0,11 0 0,2 0 0,-36 0 0,20 0 0,14 0 0,10 0 0,6 0 0,6 0 0,15 0 0,8 0 0,11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6T07:12:27.923"/>
    </inkml:context>
    <inkml:brush xml:id="br0">
      <inkml:brushProperty name="width" value="0.035" units="cm"/>
      <inkml:brushProperty name="height" value="0.035" units="cm"/>
      <inkml:brushProperty name="color" value="#E71224"/>
    </inkml:brush>
  </inkml:definitions>
  <inkml:trace contextRef="#ctx0" brushRef="#br0">444 17 24575,'-15'0'0,"-9"0"0,-12 0 0,-3 0 0,3 2 0,6 1 0,5 3 0,-1 2 0,2 1 0,4-2 0,4-1 0,6-1 0,1 0 0,-1 2 0,-3 3 0,-2 3 0,-3 2 0,-3 3 0,1 2 0,2 0 0,6-2 0,7-1 0,4-1 0,1 2 0,0 3 0,0 3 0,0 4 0,0 1 0,0 1 0,0-2 0,0-2 0,0 0 0,0-3 0,0-1 0,1-3 0,1 0 0,0 1 0,1 2 0,3 2 0,4 3 0,5 1 0,7 3 0,9 2 0,6-1 0,6 1 0,2-4 0,2-3 0,1-5 0,1-4 0,1-4 0,4-4 0,8-4 0,9-3 0,1-2 0,9 0 0,4-4 0,3-10 0,3-8 0,-12-5 0,-8 0 0,-7 5 0,-6 6 0,-5 2 0,-7 2 0,-10-1 0,-6 0 0,-9-1 0,-6-7 0,-5-10 0,-6-11 0,-5-5 0,-7-4 0,-7 3 0,-6 3 0,-3 2 0,-2 2 0,3 3 0,3 5 0,2 7 0,4 7 0,0 5 0,-2 3 0,-4-1 0,-3 0 0,-6-1 0,-7-2 0,-6 3 0,-4-1 0,0 5 0,3 2 0,2 3 0,3 1 0,2 0 0,1-4 0,2-2 0,-2-3 0,-2 0 0,0 1 0,2 2 0,3 0 0,4 1 0,2 3 0,1 1 0,2 1 0,0 2 0,2-1 0,4-1 0,16-7 0,-2 6 0,12-4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3T17:09:27.690"/>
    </inkml:context>
    <inkml:brush xml:id="br0">
      <inkml:brushProperty name="width" value="0.2" units="cm"/>
      <inkml:brushProperty name="height" value="0.2" units="cm"/>
      <inkml:brushProperty name="color" value="#E71224"/>
    </inkml:brush>
  </inkml:definitions>
  <inkml:trace contextRef="#ctx0" brushRef="#br0">941 0 24575,'-6'31'0,"-19"26"0,0-10 0,-5 4 0,-7 13 0,-3 2 0,-3 5 0,0-2 0,6-9 0,3-2 0,7-9 0,1-3 0,-20 41 0,2-3 0,-2 0 0,4-10 0,7-14 0,6-8 0,4-5 0,1 6 0,-3 13 0,-1 8 0,1 4 0,6-11 0,-1-5 0,-4 2 0,-4 3 0,-1 0 0,9-12 0,8-13 0,6-12 0,3-7 0,-1-2 0,2-2 0,0-3 0,2-3 0,2 2 0,0-10 0,0 3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13T17:09:32.922"/>
    </inkml:context>
    <inkml:brush xml:id="br0">
      <inkml:brushProperty name="width" value="0.2" units="cm"/>
      <inkml:brushProperty name="height" value="0.2" units="cm"/>
      <inkml:brushProperty name="color" value="#E71224"/>
    </inkml:brush>
  </inkml:definitions>
  <inkml:trace contextRef="#ctx0" brushRef="#br0">1 0 24575,'21'68'0,"3"0"0,6 5 0,-1-8 0,-3-5 0,-1-1 0,0 4 0,-2 4 0,-3-4 0,-4-10 0,-2-12 0,-1-11 0,0-5 0,5-1 0,1-3 0,1 0 0,-1 0 0,-5 1 0,-3 1 0,-3-1 0,-2-3 0,0-2 0,0-4 0,0-2 0,0-3 0,1 0 0,-1 2 0,-1-5 0,0 3 0,-2-3 0,1-1 0,1 0 0,1 2 0,-1 2 0,-1 1 0,0-2 0,-2-1 0,0-2 0,3-1 0,-1-1 0,4-2 0,-1-1 0,-1-2 0,2 1 0,-1 0 0,2 1 0,0-2 0,2-3 0,3-3 0,2-2 0,4-4 0,3 0 0,6-2 0,7 0 0,27-2 0,30-2 0,-35 9 0,3 0 0,3-1 0,-1 1 0,-11 1 0,-4 0 0,22-6 0,-27 2 0,-12 3 0,21-6 0,30-8 0,-26 11 0,2 0 0,5-2 0,-1 1 0,-9 4 0,-4 1 0,22-5 0,-27 3 0,-18 6 0,-7 0 0,-9 4 0,-9 3 0,-21 4 0,8 0 0,-8 0 0,15-1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10:47:21.539"/>
    </inkml:context>
    <inkml:brush xml:id="br0">
      <inkml:brushProperty name="width" value="0.1" units="cm"/>
      <inkml:brushProperty name="height" value="0.1" units="cm"/>
      <inkml:brushProperty name="color" value="#E71224"/>
    </inkml:brush>
  </inkml:definitions>
  <inkml:trace contextRef="#ctx0" brushRef="#br0">7251 64 24575,'-39'0'0,"-16"0"0,-42-2 0,36 0 0,-1 0 0,-2-1 0,0 0 0,4-1 0,1 1 0,-39-1 0,15 3 0,10 1 0,6 0 0,2 0 0,-5 0 0,-9 0 0,-6 0 0,-7 0 0,-4 1 0,-1 5 0,3 0 0,1 3 0,0 0 0,0 0 0,3 0 0,9 1 0,2-2 0,-4-2 0,-1-3 0,-8-6 0,41-2 0,0-1 0,0-2 0,0-2 0,0-1 0,1-1 0,-41-12 0,9 6 0,-4 6 0,1 6 0,-3 6 0,-2 6 0,-2 6 0,0 3 0,0 2 0,-1-3 0,7-1 0,3 0 0,11-2 0,6 0 0,0 0 0,0 0 0,0-1 0,3-3 0,3-3 0,2-2 0,-1-2 0,-18 0 0,24 0 0,-3 0 0,-12 1 0,-2 0 0,-8 1 0,-2 1 0,0-1 0,2 2 0,8 0 0,2 0 0,8-1 0,2 0 0,-38 1 0,17-2 0,-6-2 0,35-1 0,-3 2 0,-11 1 0,-2 1 0,-9 2 0,0 1 0,-3 1 0,2 1 0,4 0 0,2-1 0,8-2 0,2-1 0,3-3 0,1-3 0,1-3 0,0-2 0,-2-2 0,-2-2 0,-3-2 0,-1 0 0,-1 1 0,0 2 0,3 2 0,2 1 0,7 2 0,2 1 0,-25 2 0,25 0 0,22 2 0,13 0 0,6 0 0,3 0 0,2 0 0,0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4T09:09:38.308"/>
    </inkml:context>
    <inkml:brush xml:id="br0">
      <inkml:brushProperty name="width" value="0.1" units="cm"/>
      <inkml:brushProperty name="height" value="0.1" units="cm"/>
      <inkml:brushProperty name="color" value="#E71224"/>
    </inkml:brush>
  </inkml:definitions>
  <inkml:trace contextRef="#ctx0" brushRef="#br0">178 0 24575,'-34'0'0,"7"0"0,-12 0 0,15 0 0,5 0 0,6 0 0,5 0 0,0 0 0,5 1 0,0 0 0,3 2 0,0 3 0,0 0 0,2 2 0,1 1 0,3 3 0,1 5 0,0 12 0,-1 12 0,0 9 0,-1 3 0,-2 1 0,-1 2 0,-1 1 0,-1-3 0,0-6 0,0-2 0,1-2 0,0-1 0,2-6 0,1-3 0,0 0 0,-2 1 0,-1-2 0,-1-4 0,0-7 0,0-5 0,0 0 0,0 2 0,0 4 0,1 4 0,1 3 0,0 0 0,0-2 0,-1-4 0,-1-4 0,0-4 0,0-2 0,0-2 0,0 0 0,0-1 0,0-4 0,0-1 0,-1-5 0,7 0 0,-2-1 0,6 0 0,-5 0 0,4 0 0,3 0 0,6 0 0,-5 0 0,-2 0 0,-9 0 0,1 0 0,2 0 0,5 0 0,5 2 0,3 1 0,-3 0 0,-7-1 0,-4-1 0,-1-1 0,0 0 0,1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11T03:07:41.179"/>
    </inkml:context>
    <inkml:brush xml:id="br0">
      <inkml:brushProperty name="width" value="0.1" units="cm"/>
      <inkml:brushProperty name="height" value="0.1" units="cm"/>
      <inkml:brushProperty name="color" value="#E71224"/>
    </inkml:brush>
  </inkml:definitions>
  <inkml:trace contextRef="#ctx0" brushRef="#br0">0 205 24575,'79'0'0,"-18"1"0,8 1 0,19 1 0,7 1 0,-23 0 0,2 0 0,-1 1 0,-5 2 0,-1 0 0,-1 1 0,29 4 0,-2 2 0,-4-1 0,-1 1 0,-7-3 0,-1-1 0,8-3 0,1-3 0,1-1 0,1-3 0,4-5 0,1-2 0,-4-2 0,-3-1 0,-14-1 0,-5-1 0,-11 2 0,-5 1 0,17 0 0,-21 7 0,18 5 0,-9 2 0,9 1 0,3 0 0,8 2 0,6 0 0,-5-1 0,6 1 0,2 1 0,1-1 0,-10 0 0,1-1 0,1 0 0,2 0 0,1 0-141,9-1 0,3 1 0,1-2 0,1 0 0,-1 0 141,0 0 0,1-2 0,-1 1 0,1-1 0,-1-2 0,0 1 0,-1-2 0,0 0 0,0-1 0,-1-1 0,-4-1 0,0 0 0,-1-1 0,-1-1 0,-4-1 0,6-2 0,-2 0 0,-3-2 0,-3-2 0,13-3 0,-3-2 0,-6 0 0,-17 0 0,-5 0 0,-4 1 0,6-3 0,-6 1 0,22-2 0,-27 13 705,-12 7-705,-3 0 0,-6 0 0,-13 0 0,4 0 0,37 0 0,-8 0 0,9 0 0,31 0 0,8 0 0,-20-1 0,2 0 0,2 0 0,4-1 0,1-1 0,-1 0 0,1 0 0,0-1 0,-2 1 0,-7-1 0,-2 1 0,-1-1 0,-7 2 0,-1 0 0,-3 0 0,25 0 0,-5 1 0,-9 1 0,-3 0 0,-1 0 0,-1 0 0,7 1 0,1-2 0,3 1 0,4-2 0,-17-3 0,4-1 0,0-1 0,4-2 0,0-1 0,0-1 0,0-1 0,0-1 0,0 1 0,-1 0 0,-1 1 0,-2 2 0,18-1 0,-3 4 0,-3 4 0,-2 3 0,-3 5 0,-1 4 0,-7 2 0,-2 3 0,1 4 0,-3 3 0,-6-1 0,-3 2 0,-11-3 0,-4 1 0,31 17 0,-30-6 0,-8 0 0,6 0 0,11-1 0,14-1 0,15-3 0,11-7 0,0-6 0,-8-6 0,-11-5 0,-5-2 0,-1-1 0,4 0 0,2-2 0,-3-4 0,-4 0 0,2 0 0,-3 4 0,3-1 0,-4-3 0,-11 0 0,-5 1 0,9 2 0,22 3 0,-13 0 0,9 0 0,-13 0 0,4 0 0,2 0 0,8 0 0,3 0 0,1 0 0,2 0 0,1 0 0,-3 0 0,-9 0 0,-3 0 0,0 0 0,26 0 0,-3 0 0,-11-1 0,-4-1 0,-11 1 0,-4-1 0,-12 1 0,-5-1 0,21-1 0,-32 3 0,-17 0 0,-12 0 0,-3 0 0,4 0 0,4 0 0,2 0 0,-6 0 0,-4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0T07:34:45.495"/>
    </inkml:context>
    <inkml:brush xml:id="br0">
      <inkml:brushProperty name="width" value="0.035" units="cm"/>
      <inkml:brushProperty name="height" value="0.035" units="cm"/>
      <inkml:brushProperty name="color" value="#E71224"/>
    </inkml:brush>
  </inkml:definitions>
  <inkml:trace contextRef="#ctx0" brushRef="#br0">1 128 24575,'16'0'0,"20"-5"0,20-7 0,10-5 0,-1-1 0,-8 5 0,-10 3 0,0 3 0,-5 3 0,-4 2 0,6 2 0,-1-2 0,3 0 0,4-2 0,-9 0 0,2 2 0,-2-2 0,-4 2 0,6-2 0,-5-2 0,3 2 0,2 0 0,-4 2 0,-4 2 0,-10 0 0,-10 0 0,1 0 0,2 0 0,11 0 0,5 0 0,-3 0 0,-11 0 0,-9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0T07:34:49.694"/>
    </inkml:context>
    <inkml:brush xml:id="br0">
      <inkml:brushProperty name="width" value="0.035" units="cm"/>
      <inkml:brushProperty name="height" value="0.035" units="cm"/>
      <inkml:brushProperty name="color" value="#E71224"/>
    </inkml:brush>
  </inkml:definitions>
  <inkml:trace contextRef="#ctx0" brushRef="#br0">1 47 24575,'3'-4'0,"19"2"0,27 1 0,27 1 0,13 0 0,-12 0 0,-15 0 0,-9 0 0,-3 0 0,2 0 0,-5 0 0,-10 0 0,-8 0 0,-2 0 0,-1 0 0,1 0 0,-3 0 0,-8 0 0,-8-3 0,-3 0 0,-1-1 0,2 0 0,5 1 0,2 1 0,9-3 0,4 0 0,1 0 0,-1 2 0,-9 1 0,1 2 0,0 0 0,7 0 0,6 0 0,-2 0 0,-4 0 0,-6 0 0,-2 0 0,1 0 0,0 0 0,-5 0 0,-3 0 0,-3 0 0,-5 0 0,2 0 0,-5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0T19:01:43.331"/>
    </inkml:context>
    <inkml:brush xml:id="br0">
      <inkml:brushProperty name="width" value="0.05" units="cm"/>
      <inkml:brushProperty name="height" value="0.05" units="cm"/>
      <inkml:brushProperty name="color" value="#E71224"/>
    </inkml:brush>
  </inkml:definitions>
  <inkml:trace contextRef="#ctx0" brushRef="#br0">434 298 24575,'-20'0'0,"-12"1"0,-14 6 0,-5 7 0,4 7 0,8 2 0,4-1 0,4 0 0,4-2 0,5 1 0,4-3 0,4-3 0,3-1 0,4 0 0,2 3 0,-2 4 0,-2 8 0,3 7 0,1 6 0,4 4 0,4 0 0,5 1 0,6-2 0,3-1 0,-1-2 0,2-3 0,1-4 0,0-9 0,-4-1 0,-6-4 0,-5-2 0,-4 1 0,0-5 0,0 6 0,3 6 0,3 5 0,4 5 0,3 1 0,-1-3 0,-2-2 0,-2-4 0,3-3 0,1-5 0,4-5 0,4-1 0,3-1 0,1 4 0,4 4 0,6 0 0,5-3 0,6-6 0,8-6 0,9-5 0,9-2 0,9 0 0,4 0 0,-2 0 0,-1 0 0,-2-2 0,-1-4 0,-1-3 0,-4-4 0,-2 2 0,-3 2 0,0 1 0,-2 0 0,-4-1 0,2 2 0,3 3 0,6 2 0,2 2 0,-2 0 0,-1 0 0,-5 1 0,-4 3 0,-6 1 0,-4-1 0,-6-2 0,-5-2 0,-6 0 0,-7 0 0,-5 0 0,-5 0 0,-4 0 0,0 0 0,1-2 0,0-5 0,-1-7 0,-2-8 0,-5-11 0,-3-10 0,-12-7 0,-8 1 0,-10 6 0,-2 6 0,4 2 0,5-3 0,7-6 0,3-11 0,2-13 0,1-12 0,0-6 0,0-1 0,0 1 0,-4 2 0,-5 4 0,-6 6 0,-6 7 0,-3 6 0,-3 4 0,0 4 0,-2 7 0,-2 8 0,-9 11 0,-10 9 0,-14 8 0,-1 6 0,1 3 0,6 1 0,4 2 0,-5 5 0,-1 6 0,0 3 0,1 1 0,1 0 0,8-6 0,2-2 0,-2 2 0,-6 3 0,-15 6 0,-2 3 0,2-10 0,6-2 0,5-7 0,6 0 0,7 2 0,9 3 0,6 6 0,2 3 0,0-1 0,-2-3 0,1-2 0,3 1 0,7 4 0,5 3 0,5 3 0,0-1 0,-1-6 0,1-6 0,2-8 0,6-3 0,3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0T19:05:17.795"/>
    </inkml:context>
    <inkml:brush xml:id="br0">
      <inkml:brushProperty name="width" value="0.05" units="cm"/>
      <inkml:brushProperty name="height" value="0.05" units="cm"/>
      <inkml:brushProperty name="color" value="#E71224"/>
    </inkml:brush>
  </inkml:definitions>
  <inkml:trace contextRef="#ctx0" brushRef="#br0">1226 1 24575,'-34'0'0,"-34"0"0,19 0 0,-3 0 0,-4 0 0,1 0 0,-36 0 0,24 4 0,9 6 0,-9 13 0,-4 6 0,2 2 0,14-1 0,19-7 0,9-3 0,6-2 0,4 0 0,0 2 0,-1 5 0,-4 6 0,-2 4 0,-1 5 0,0 2 0,3 5 0,0 7 0,5 5 0,5 4 0,3-3 0,-2-3 0,-1-2 0,-3-2 0,-4 5 0,-1 5 0,1-2 0,4 3 0,7 4 0,8 11 0,5-29 0,3 2 0,2 7 0,2 2 0,2 4 0,0 1 0,0 1 0,-2 0 0,-2-5 0,-3-1 0,-1-6 0,-2-2 0,1 40 0,5-11 0,13 5 0,-5-39 0,3 1 0,5 4 0,1 0 0,1 1 0,1-1 0,-3-6 0,0-3 0,19 30 0,-10-19 0,-4-15 0,-4-8 0,8-6 0,19-1 0,22 1 0,-29-13 0,4 0 0,4-1 0,2-1 0,6-1 0,1 0 0,1-2 0,1 0 0,2-2 0,0 0 0,0 0 0,-1-1 0,-2-1 0,-1-1 0,2 0 0,0-1 0,-1-1 0,1-1 0,0 1 0,1-2 0,0 1 0,-1-2 0,-2 0 0,-1 0 0,-2-3 0,-1 0 0,0 1 0,0-1 0,1 1 0,0 1 0,-1-1 0,0 0 0,-5 1 0,1 1 0,-1-1 0,0-1 0,3-2 0,1 0 0,7 0 0,1-1 0,5-1 0,-1-1 0,-3 1 0,-1 0 0,-5 0 0,-1 0 0,4-1 0,2 0 0,8 1 0,4-1 0,9 0 0,2 0 0,2 2 0,0 0 0,-8 1 0,-3-2 0,-10-1 0,-4-3 0,-5-1 0,-4-4 0,-8-2 0,-2-3 0,27-31 0,-16-27 0,-33 22 0,-3-7 0,1-19 0,-3-8 0,-8 16 0,-1-3 0,-1-3 0,-2-5 0,-2-1 0,-1-2 0,-4-5 0,-2 0 0,-2 1 0,-2 2 0,-3 1 0,-1 3 0,-1 10 0,-2 1 0,-1 4 0,-8-22 0,-3 8 0,2 22 0,-2 6 0,-19-26 0,-1 26 0,-5 14 0,-14-2 0,18 22 0,-4 2 0,-15-4 0,-6 1 0,-11-1 0,-4 3 0,-8 2 0,-2 4 0,25 7 0,-1 2 0,-1 2 0,-6 3 0,-1 2 0,-2 3 0,-12 2 0,-4 3 0,-1 1 0,18 1 0,-2 0 0,0 2 0,0 0 0,-2 0 0,-1 2 0,0 0 0,1 0 0,3-1 0,0 1 0,0 0 0,3-2 0,-18 3 0,2-1 0,2-2 0,8-2 0,3-2 0,1 0 0,9-2 0,1-1 0,2-1 0,-21 0 0,5-1 0,14-1 0,3 0 0,14 0 0,4 0 0,-26 0 0,15-4 0,7-5 0,-1-4 0,-6-4 0,-5 1 0,-2 5 0,1 5 0,7 4 0,8 2 0,6 0 0,8-2 0,8-1 0,7 0 0,4-2 0,7 3 0,0 0 0,8 2 0,0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0T19:03:20.530"/>
    </inkml:context>
    <inkml:brush xml:id="br0">
      <inkml:brushProperty name="width" value="0.05" units="cm"/>
      <inkml:brushProperty name="height" value="0.05" units="cm"/>
      <inkml:brushProperty name="color" value="#E71224"/>
    </inkml:brush>
  </inkml:definitions>
  <inkml:trace contextRef="#ctx0" brushRef="#br0">286 0 24575,'-28'3'0,"-14"9"0,-12 13 0,-4 10 0,10 4 0,17-7 0,15-7 0,10-5 0,4-4 0,2-2 0,0-2 0,0-2 0,3-2 0,2-1 0,5-1 0,2-1 0,-2 1 0,0 2 0,-4 1 0,1 4 0,-2 2 0,0 6 0,2 11 0,0 9 0,1 11 0,0 7 0,-3-1 0,1-2 0,1-6 0,1-5 0,0-3 0,2-4 0,1-2 0,-1-2 0,0-3 0,-2-4 0,0-9 0,2-5 0,4-5 0,2-3 0,4 0 0,3 4 0,8 2 0,13 5 0,13 0 0,11-2 0,6-5 0,0-3 0,-8-3 0,-14-3 0,-16 0 0,-13 0 0,-7-1 0,0-3 0,0-2 0,2-4 0,-2 0 0,-4-2 0,-5-6 0,-3-11 0,-4-8 0,-6-4 0,-5 1 0,-2 7 0,0 4 0,3 3 0,2 4 0,0 0 0,0-1 0,1-3 0,3-1 0,1 0 0,1-2 0,-1 2 0,1 0 0,-1-1 0,-1-4 0,-3-8 0,-1-6 0,-3-5 0,0-1 0,2 4 0,1 7 0,2 7 0,-2 10 0,-2 8 0,-1 4 0,-1 4 0,1 0 0,-3 0 0,-4-1 0,-4 3 0,-7 1 0,-2 3 0,-4 2 0,0 1 0,1 2 0,3-1 0,1 0 0,-5-4 0,-6-7 0,-2-3 0,5-1 0,10 4 0,9 5 0,6 3 0,4 1 0,5 0 0,1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0T19:07:42.313"/>
    </inkml:context>
    <inkml:brush xml:id="br0">
      <inkml:brushProperty name="width" value="0.05" units="cm"/>
      <inkml:brushProperty name="height" value="0.05" units="cm"/>
      <inkml:brushProperty name="color" value="#E71224"/>
    </inkml:brush>
  </inkml:definitions>
  <inkml:trace contextRef="#ctx0" brushRef="#br0">716 220 24575,'-23'0'0,"-34"2"0,9 4 0,-6 3 0,-11 4 0,-1 3 0,1 3 0,3 3 0,12-2 0,6 2 0,-11 14 0,25-9 0,9-3 0,3-2 0,-1-2 0,3 0 0,4 1 0,5 3 0,3 13 0,7 35 0,2-15 0,0 6 0,2 14 0,1 2 0,2 4 0,-1 0 0,0-6 0,-1-1 0,0-9 0,0-1 0,0-6 0,0 0 0,1-4 0,2 0 0,2-5 0,2 0 0,2-4 0,1 0 0,21 41 0,-2-12 0,-4-16 0,-4-19 0,2-20 0,11-11 0,23-8 0,26-2 0,-38 0 0,0 0 0,0 0 0,-1 0 0,32 0 0,-24-2 0,-18-5 0,-12-6 0,-4-6 0,1-6 0,2-5 0,1 2 0,-4 4 0,-6 5 0,-6 5 0,-6 1 0,-4 0 0,-3-4 0,-1-6 0,2-7 0,3-24 0,8-25 0,4-13 0,-3-1 0,-4 21 0,-14 9 0,-11-16 0,5 29 0,-2-3 0,-2-6 0,0-1 0,1-1 0,-1 2 0,2 2 0,0 2 0,1 2 0,0 0 0,2 1 0,-1 1 0,-9-43 0,-1 14 0,-6 14 0,-4 2 0,-6-2 0,-5-2 0,-2-2 0,-1 13 0,2 17 0,0 17 0,-4 17 0,1 14 0,-3 11 0,2 7 0,7 3 0,7-1 0,13-2 0,8 5 0,8 0 0,2 0 0,1-3 0,0-4 0,0-5 0,0-2 0,0-4 0,0 2 0,0-1 0,0 0 0,0-1 0,2-4 0,3-3 0,-2-3 0,0-3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0T19:16:14.277"/>
    </inkml:context>
    <inkml:brush xml:id="br0">
      <inkml:brushProperty name="width" value="0.05" units="cm"/>
      <inkml:brushProperty name="height" value="0.05" units="cm"/>
      <inkml:brushProperty name="color" value="#E71224"/>
    </inkml:brush>
  </inkml:definitions>
  <inkml:trace contextRef="#ctx0" brushRef="#br0">675 1 24575,'-50'1'0,"-29"6"0,25 0 0,-2 1 0,-2 2 0,2 2 0,-38 12 0,26-2 0,20-4 0,13-4 0,10-2 0,9-1 0,4-1 0,4 4 0,4 4 0,2 4 0,2 4 0,0 9 0,0 9 0,0 18 0,0 18 0,-2 16 0,1-39 0,0 3 0,-1 3 0,1 1 0,-1-2 0,1-1 0,2-6 0,1-4 0,3 21 0,4-26 0,3-17 0,0-4 0,2 6 0,3 10 0,4 7 0,2 2 0,0-4 0,-1-9 0,-2-7 0,1-6 0,8 3 0,5 5 0,7 6 0,0 2 0,-6-4 0,-4-5 0,-5-6 0,8-7 0,25-5 0,36-7 0,-30-4 0,4-2 0,10 1 0,2-2 0,1 1 0,1-2 0,-1-1 0,0-1 0,-3-1 0,-1-2 0,2-1 0,1 0 0,1 0 0,1 0 0,1 0 0,0 1 0,2 1 0,0 0 0,-6 0 0,-1 0 0,-7 0 0,-3-1 0,-8 1 0,-2 0 0,-7-1 0,-1 0 0,46-7 0,-6 1 0,-3 0 0,-3 2 0,4 1 0,-38 5 0,0 0 0,6 0 0,1 0 0,3 1 0,0-1 0,0 0 0,-2 1 0,-5-1 0,-2 1 0,35-7 0,-25 0 0,-20 0 0,-15 0 0,-9 0 0,-3-1 0,-1 0 0,2-1 0,6 0 0,12 0 0,5 0 0,2 3 0,-11 4 0,-13 1 0,-11-3 0,-5-7 0,-5-11 0,-5-18 0,-5-26 0,-4-23 0,10 42 0,0-1 0,-6-47 0,1 8 0,4 5 0,1 1 0,4 8 0,4 22 0,0 21 0,0 16 0,0 3 0,0 1 0,0-2 0,0-3 0,0-1 0,0-4 0,-2-2 0,-3-1 0,-4 1 0,-7 2 0,-6-2 0,-4-3 0,-5-1 0,-3 3 0,-4 5 0,-6 8 0,-1 6 0,-6 4 0,-14 4 0,-20 0 0,33 0 0,-3 0 0,-6 0 0,-2 0 0,0 1 0,-1 0 0,-3 2 0,-1 1 0,0 1 0,-1 0 0,2 0 0,-1 0 0,3-1 0,0-1 0,6-2 0,1 0 0,3-1 0,1 0 0,-44 0 0,10 0 0,2 0 0,-7 0 0,-4 0 0,46 0 0,0 0 0,-3 0 0,0 0 0,-3 0 0,0-1 0,-4 0 0,-1 0 0,-1-1 0,1-1 0,0 0 0,1 1 0,-2 0 0,1 0 0,-1 1 0,1 0 0,4 1 0,1 0 0,-41 0 0,14 0 0,14 0 0,12 0 0,19 0 0,17-4 0,10-4 0,0-3 0,-4-1 0,-7 1 0,-3 3 0,2 2 0,4 1 0,6 4 0,3 1 0,-2 0 0,-8 0 0,-13 0 0,-7 0 0,1 0 0,13 1 0,15 3 0,19 35 0,-4-25 0,8 23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A2D183-1D79-2DC5-9772-DFA4B162CCF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89208DFD-6283-49B5-F3EA-05F822B76DAD}"/>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98DFE32D-6DBA-D244-B46B-35576D592A4A}" type="datetime1">
              <a:rPr lang="en-US" altLang="en-US"/>
              <a:pPr>
                <a:defRPr/>
              </a:pPr>
              <a:t>3/6/24</a:t>
            </a:fld>
            <a:endParaRPr lang="en-US" altLang="en-US"/>
          </a:p>
        </p:txBody>
      </p:sp>
      <p:sp>
        <p:nvSpPr>
          <p:cNvPr id="4" name="Slide Image Placeholder 3">
            <a:extLst>
              <a:ext uri="{FF2B5EF4-FFF2-40B4-BE49-F238E27FC236}">
                <a16:creationId xmlns:a16="http://schemas.microsoft.com/office/drawing/2014/main" id="{3B6A6593-51CC-0E5F-D244-02D28A511C32}"/>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3973A9EA-EFFF-A2F2-FF5B-C3767C739D61}"/>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endParaRPr lang="en-US" noProof="0"/>
          </a:p>
        </p:txBody>
      </p:sp>
      <p:sp>
        <p:nvSpPr>
          <p:cNvPr id="6" name="Footer Placeholder 5">
            <a:extLst>
              <a:ext uri="{FF2B5EF4-FFF2-40B4-BE49-F238E27FC236}">
                <a16:creationId xmlns:a16="http://schemas.microsoft.com/office/drawing/2014/main" id="{EF0CABCD-7419-769D-D969-988451234774}"/>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38F44510-6270-A217-5429-4995E72ADB6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86B754A-C585-4D48-8BF6-211F2141A84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A074BAF6-DA65-8BA9-0FB6-FD202E3436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9811B8B4-C62C-D9ED-F949-F8BABF9BE3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6627" name="Slide Number Placeholder 3">
            <a:extLst>
              <a:ext uri="{FF2B5EF4-FFF2-40B4-BE49-F238E27FC236}">
                <a16:creationId xmlns:a16="http://schemas.microsoft.com/office/drawing/2014/main" id="{A47D6DD8-8A14-2889-3B0D-F663490575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45A9CB4-0E25-7840-90DA-86317BBA0090}" type="slidenum">
              <a:rPr lang="en-US" altLang="en-US" smtClean="0"/>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1" name="Slide Image Placeholder 1">
            <a:extLst>
              <a:ext uri="{FF2B5EF4-FFF2-40B4-BE49-F238E27FC236}">
                <a16:creationId xmlns:a16="http://schemas.microsoft.com/office/drawing/2014/main" id="{1FB6C00C-48C7-76A9-06D8-42F349BC6E6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3282" name="Notes Placeholder 2">
            <a:extLst>
              <a:ext uri="{FF2B5EF4-FFF2-40B4-BE49-F238E27FC236}">
                <a16:creationId xmlns:a16="http://schemas.microsoft.com/office/drawing/2014/main" id="{1275F0F5-EE5A-BB39-73A3-E545FB49784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53283" name="Slide Number Placeholder 3">
            <a:extLst>
              <a:ext uri="{FF2B5EF4-FFF2-40B4-BE49-F238E27FC236}">
                <a16:creationId xmlns:a16="http://schemas.microsoft.com/office/drawing/2014/main" id="{2C3D54BA-0CD5-6E0E-676B-17171B1DBFE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43937C4-1B5C-8749-87B4-3C1EC80B618F}" type="slidenum">
              <a:rPr lang="en-US" altLang="en-US" sz="1200" smtClean="0">
                <a:solidFill>
                  <a:srgbClr val="000000"/>
                </a:solidFill>
                <a:latin typeface="Calibri" panose="020F0502020204030204" pitchFamily="34" charset="0"/>
              </a:rPr>
              <a:pPr/>
              <a:t>93</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7" name="Slide Image Placeholder 1">
            <a:extLst>
              <a:ext uri="{FF2B5EF4-FFF2-40B4-BE49-F238E27FC236}">
                <a16:creationId xmlns:a16="http://schemas.microsoft.com/office/drawing/2014/main" id="{419CE3DE-9FEC-7A46-D0DC-0D5F0E39330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7378" name="Notes Placeholder 2">
            <a:extLst>
              <a:ext uri="{FF2B5EF4-FFF2-40B4-BE49-F238E27FC236}">
                <a16:creationId xmlns:a16="http://schemas.microsoft.com/office/drawing/2014/main" id="{050A5EF4-0565-C46A-EC4C-F61A88AD5C4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57379" name="Slide Number Placeholder 3">
            <a:extLst>
              <a:ext uri="{FF2B5EF4-FFF2-40B4-BE49-F238E27FC236}">
                <a16:creationId xmlns:a16="http://schemas.microsoft.com/office/drawing/2014/main" id="{9429A630-C927-B758-CBBC-233B18FF081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C4ED1CB-77D5-D845-8FE7-087412EEE3EC}" type="slidenum">
              <a:rPr lang="en-US" altLang="en-US" sz="1200" smtClean="0">
                <a:solidFill>
                  <a:srgbClr val="000000"/>
                </a:solidFill>
                <a:latin typeface="Calibri" panose="020F0502020204030204" pitchFamily="34" charset="0"/>
              </a:rPr>
              <a:pPr/>
              <a:t>96</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5" name="Slide Image Placeholder 1">
            <a:extLst>
              <a:ext uri="{FF2B5EF4-FFF2-40B4-BE49-F238E27FC236}">
                <a16:creationId xmlns:a16="http://schemas.microsoft.com/office/drawing/2014/main" id="{516365B7-175D-B36A-BCF7-6D29B361719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9426" name="Notes Placeholder 2">
            <a:extLst>
              <a:ext uri="{FF2B5EF4-FFF2-40B4-BE49-F238E27FC236}">
                <a16:creationId xmlns:a16="http://schemas.microsoft.com/office/drawing/2014/main" id="{EE763483-F2DC-6E90-5484-9375CB29846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59427" name="Slide Number Placeholder 3">
            <a:extLst>
              <a:ext uri="{FF2B5EF4-FFF2-40B4-BE49-F238E27FC236}">
                <a16:creationId xmlns:a16="http://schemas.microsoft.com/office/drawing/2014/main" id="{1F347020-126B-39E8-1721-8582982513C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CA77454-4565-B44D-A20C-8F2BA48FE9E0}" type="slidenum">
              <a:rPr lang="en-US" altLang="en-US" sz="1200" smtClean="0">
                <a:solidFill>
                  <a:srgbClr val="000000"/>
                </a:solidFill>
                <a:latin typeface="Calibri" panose="020F0502020204030204" pitchFamily="34" charset="0"/>
              </a:rPr>
              <a:pPr/>
              <a:t>97</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3" name="Slide Image Placeholder 1">
            <a:extLst>
              <a:ext uri="{FF2B5EF4-FFF2-40B4-BE49-F238E27FC236}">
                <a16:creationId xmlns:a16="http://schemas.microsoft.com/office/drawing/2014/main" id="{79204E9E-74C3-E145-35BF-D8B962EBDC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6594" name="Notes Placeholder 2">
            <a:extLst>
              <a:ext uri="{FF2B5EF4-FFF2-40B4-BE49-F238E27FC236}">
                <a16:creationId xmlns:a16="http://schemas.microsoft.com/office/drawing/2014/main" id="{6A516460-2FB0-7FCB-8BA3-A237B88CBF9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66595" name="Slide Number Placeholder 3">
            <a:extLst>
              <a:ext uri="{FF2B5EF4-FFF2-40B4-BE49-F238E27FC236}">
                <a16:creationId xmlns:a16="http://schemas.microsoft.com/office/drawing/2014/main" id="{2BB0A27B-6DC2-9B58-B0E6-C569E057F0A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021CCDE-362D-A143-966D-B592F9D98A2D}" type="slidenum">
              <a:rPr lang="en-US" altLang="en-US" sz="1200" smtClean="0">
                <a:solidFill>
                  <a:srgbClr val="000000"/>
                </a:solidFill>
                <a:latin typeface="Calibri" panose="020F0502020204030204" pitchFamily="34" charset="0"/>
              </a:rPr>
              <a:pPr/>
              <a:t>103</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1" name="Slide Image Placeholder 1">
            <a:extLst>
              <a:ext uri="{FF2B5EF4-FFF2-40B4-BE49-F238E27FC236}">
                <a16:creationId xmlns:a16="http://schemas.microsoft.com/office/drawing/2014/main" id="{77F8DF5C-6551-376C-B54F-C0963BA4332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42" name="Notes Placeholder 2">
            <a:extLst>
              <a:ext uri="{FF2B5EF4-FFF2-40B4-BE49-F238E27FC236}">
                <a16:creationId xmlns:a16="http://schemas.microsoft.com/office/drawing/2014/main" id="{3E26108B-0121-3A4C-9AFD-62B8418A34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68643" name="Slide Number Placeholder 3">
            <a:extLst>
              <a:ext uri="{FF2B5EF4-FFF2-40B4-BE49-F238E27FC236}">
                <a16:creationId xmlns:a16="http://schemas.microsoft.com/office/drawing/2014/main" id="{71D65692-376E-9A1C-0605-245D53E412C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409FF60-9FB8-F645-851E-CEA098B8444B}" type="slidenum">
              <a:rPr lang="en-US" altLang="en-US" sz="1200" smtClean="0">
                <a:solidFill>
                  <a:srgbClr val="000000"/>
                </a:solidFill>
                <a:latin typeface="Calibri" panose="020F0502020204030204" pitchFamily="34" charset="0"/>
              </a:rPr>
              <a:pPr/>
              <a:t>104</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89" name="Slide Image Placeholder 1">
            <a:extLst>
              <a:ext uri="{FF2B5EF4-FFF2-40B4-BE49-F238E27FC236}">
                <a16:creationId xmlns:a16="http://schemas.microsoft.com/office/drawing/2014/main" id="{2283D464-4F1B-9B77-07FE-795B3A6713F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0690" name="Notes Placeholder 2">
            <a:extLst>
              <a:ext uri="{FF2B5EF4-FFF2-40B4-BE49-F238E27FC236}">
                <a16:creationId xmlns:a16="http://schemas.microsoft.com/office/drawing/2014/main" id="{CF37F745-4FA7-2A8F-DDBD-523C954D04F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70691" name="Slide Number Placeholder 3">
            <a:extLst>
              <a:ext uri="{FF2B5EF4-FFF2-40B4-BE49-F238E27FC236}">
                <a16:creationId xmlns:a16="http://schemas.microsoft.com/office/drawing/2014/main" id="{04D90D76-3102-9C48-D525-018C8B67A81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FADC84F-2846-704D-BE7A-BC560F96ABE4}" type="slidenum">
              <a:rPr lang="en-US" altLang="en-US" sz="1200" smtClean="0">
                <a:solidFill>
                  <a:srgbClr val="000000"/>
                </a:solidFill>
                <a:latin typeface="Calibri" panose="020F0502020204030204" pitchFamily="34" charset="0"/>
              </a:rPr>
              <a:pPr/>
              <a:t>105</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7" name="Slide Image Placeholder 1">
            <a:extLst>
              <a:ext uri="{FF2B5EF4-FFF2-40B4-BE49-F238E27FC236}">
                <a16:creationId xmlns:a16="http://schemas.microsoft.com/office/drawing/2014/main" id="{34F7A215-2055-00F6-E108-0144625B552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2738" name="Notes Placeholder 2">
            <a:extLst>
              <a:ext uri="{FF2B5EF4-FFF2-40B4-BE49-F238E27FC236}">
                <a16:creationId xmlns:a16="http://schemas.microsoft.com/office/drawing/2014/main" id="{C0CD6844-7328-A01D-153A-50459C92C0B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72739" name="Slide Number Placeholder 3">
            <a:extLst>
              <a:ext uri="{FF2B5EF4-FFF2-40B4-BE49-F238E27FC236}">
                <a16:creationId xmlns:a16="http://schemas.microsoft.com/office/drawing/2014/main" id="{6AD3D65B-E15B-BD5F-027D-A614879FDB1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1FA7C7D-442E-474A-934F-A860F3D5034C}" type="slidenum">
              <a:rPr lang="en-US" altLang="en-US" sz="1200" smtClean="0">
                <a:solidFill>
                  <a:srgbClr val="000000"/>
                </a:solidFill>
                <a:latin typeface="Calibri" panose="020F0502020204030204" pitchFamily="34" charset="0"/>
              </a:rPr>
              <a:pPr/>
              <a:t>106</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5" name="Slide Image Placeholder 1">
            <a:extLst>
              <a:ext uri="{FF2B5EF4-FFF2-40B4-BE49-F238E27FC236}">
                <a16:creationId xmlns:a16="http://schemas.microsoft.com/office/drawing/2014/main" id="{81076B56-6C1B-DD47-FF0C-674EA55979D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4786" name="Notes Placeholder 2">
            <a:extLst>
              <a:ext uri="{FF2B5EF4-FFF2-40B4-BE49-F238E27FC236}">
                <a16:creationId xmlns:a16="http://schemas.microsoft.com/office/drawing/2014/main" id="{244BED32-D3CA-01AB-1EB3-727406FD954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74787" name="Slide Number Placeholder 3">
            <a:extLst>
              <a:ext uri="{FF2B5EF4-FFF2-40B4-BE49-F238E27FC236}">
                <a16:creationId xmlns:a16="http://schemas.microsoft.com/office/drawing/2014/main" id="{28483A8C-E57F-CD35-9602-8261DF69D32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9A081EF-5230-334D-A6EB-9FAC3B58F449}" type="slidenum">
              <a:rPr lang="en-US" altLang="en-US" sz="1200" smtClean="0">
                <a:solidFill>
                  <a:srgbClr val="000000"/>
                </a:solidFill>
                <a:latin typeface="Calibri" panose="020F0502020204030204" pitchFamily="34" charset="0"/>
              </a:rPr>
              <a:pPr/>
              <a:t>107</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3" name="Slide Image Placeholder 1">
            <a:extLst>
              <a:ext uri="{FF2B5EF4-FFF2-40B4-BE49-F238E27FC236}">
                <a16:creationId xmlns:a16="http://schemas.microsoft.com/office/drawing/2014/main" id="{D73C1C61-9E2A-581C-7039-63074E6376F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6834" name="Notes Placeholder 2">
            <a:extLst>
              <a:ext uri="{FF2B5EF4-FFF2-40B4-BE49-F238E27FC236}">
                <a16:creationId xmlns:a16="http://schemas.microsoft.com/office/drawing/2014/main" id="{EB1CA237-B228-1381-85D4-9DD6CFEC07F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76835" name="Slide Number Placeholder 3">
            <a:extLst>
              <a:ext uri="{FF2B5EF4-FFF2-40B4-BE49-F238E27FC236}">
                <a16:creationId xmlns:a16="http://schemas.microsoft.com/office/drawing/2014/main" id="{E8FCB12A-244E-478F-0315-BE66B0805C6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C6FC483-5535-5044-A9F2-5965CA4B75B6}" type="slidenum">
              <a:rPr lang="en-US" altLang="en-US" sz="1200" smtClean="0">
                <a:solidFill>
                  <a:srgbClr val="000000"/>
                </a:solidFill>
                <a:latin typeface="Calibri" panose="020F0502020204030204" pitchFamily="34" charset="0"/>
              </a:rPr>
              <a:pPr/>
              <a:t>108</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1" name="Slide Image Placeholder 1">
            <a:extLst>
              <a:ext uri="{FF2B5EF4-FFF2-40B4-BE49-F238E27FC236}">
                <a16:creationId xmlns:a16="http://schemas.microsoft.com/office/drawing/2014/main" id="{7C995E80-6778-BDF7-5101-7AE1B8736A5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882" name="Notes Placeholder 2">
            <a:extLst>
              <a:ext uri="{FF2B5EF4-FFF2-40B4-BE49-F238E27FC236}">
                <a16:creationId xmlns:a16="http://schemas.microsoft.com/office/drawing/2014/main" id="{459E000D-2294-93D8-5DAA-6964B390AE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78883" name="Slide Number Placeholder 3">
            <a:extLst>
              <a:ext uri="{FF2B5EF4-FFF2-40B4-BE49-F238E27FC236}">
                <a16:creationId xmlns:a16="http://schemas.microsoft.com/office/drawing/2014/main" id="{4E8C7D28-87C1-000F-8B1D-5384DD90904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5C6792E-D05F-DB47-8220-97CD2E456B2D}" type="slidenum">
              <a:rPr lang="en-US" altLang="en-US" sz="1200" smtClean="0">
                <a:solidFill>
                  <a:srgbClr val="000000"/>
                </a:solidFill>
                <a:latin typeface="Calibri" panose="020F0502020204030204" pitchFamily="34" charset="0"/>
              </a:rPr>
              <a:pPr/>
              <a:t>109</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a:extLst>
              <a:ext uri="{FF2B5EF4-FFF2-40B4-BE49-F238E27FC236}">
                <a16:creationId xmlns:a16="http://schemas.microsoft.com/office/drawing/2014/main" id="{DAC8E7D1-9747-6CA5-BD02-CE0304F7639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2" name="Notes Placeholder 2">
            <a:extLst>
              <a:ext uri="{FF2B5EF4-FFF2-40B4-BE49-F238E27FC236}">
                <a16:creationId xmlns:a16="http://schemas.microsoft.com/office/drawing/2014/main" id="{E6E708EA-8AC6-A361-8F1A-394F0031B56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2163" name="Slide Number Placeholder 3">
            <a:extLst>
              <a:ext uri="{FF2B5EF4-FFF2-40B4-BE49-F238E27FC236}">
                <a16:creationId xmlns:a16="http://schemas.microsoft.com/office/drawing/2014/main" id="{06D05A87-5375-C5C6-B1C9-07BEB7968AE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5200CE7-6EE3-B543-AD8A-DE7CB43AF0E4}" type="slidenum">
              <a:rPr lang="en-US" altLang="en-US" sz="1200" smtClean="0">
                <a:latin typeface="Calibri" panose="020F0502020204030204" pitchFamily="34" charset="0"/>
              </a:rPr>
              <a:pPr/>
              <a:t>30</a:t>
            </a:fld>
            <a:endParaRPr lang="en-US" altLang="en-US" sz="1200">
              <a:latin typeface="Calibri" panose="020F0502020204030204" pitchFamily="34" charset="0"/>
            </a:endParaRPr>
          </a:p>
        </p:txBody>
      </p:sp>
    </p:spTree>
    <p:extLst>
      <p:ext uri="{BB962C8B-B14F-4D97-AF65-F5344CB8AC3E}">
        <p14:creationId xmlns:p14="http://schemas.microsoft.com/office/powerpoint/2010/main" val="4124524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5" name="Slide Image Placeholder 1">
            <a:extLst>
              <a:ext uri="{FF2B5EF4-FFF2-40B4-BE49-F238E27FC236}">
                <a16:creationId xmlns:a16="http://schemas.microsoft.com/office/drawing/2014/main" id="{7BA4C7C8-BA27-0817-2E01-26704AC7D42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5026" name="Notes Placeholder 2">
            <a:extLst>
              <a:ext uri="{FF2B5EF4-FFF2-40B4-BE49-F238E27FC236}">
                <a16:creationId xmlns:a16="http://schemas.microsoft.com/office/drawing/2014/main" id="{54370403-A754-C381-538C-37B6443BAAD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85027" name="Slide Number Placeholder 3">
            <a:extLst>
              <a:ext uri="{FF2B5EF4-FFF2-40B4-BE49-F238E27FC236}">
                <a16:creationId xmlns:a16="http://schemas.microsoft.com/office/drawing/2014/main" id="{D17C8037-ED60-0BC0-5811-A8B14442705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B126309-EFE5-5C4A-8ED7-910DC364E603}" type="slidenum">
              <a:rPr lang="en-US" altLang="en-US" sz="1200" smtClean="0">
                <a:solidFill>
                  <a:srgbClr val="000000"/>
                </a:solidFill>
                <a:latin typeface="Calibri" panose="020F0502020204030204" pitchFamily="34" charset="0"/>
              </a:rPr>
              <a:pPr/>
              <a:t>114</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3" name="Slide Image Placeholder 1">
            <a:extLst>
              <a:ext uri="{FF2B5EF4-FFF2-40B4-BE49-F238E27FC236}">
                <a16:creationId xmlns:a16="http://schemas.microsoft.com/office/drawing/2014/main" id="{7AE922C5-3736-0DFF-5B7D-95E9BD5225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7074" name="Notes Placeholder 2">
            <a:extLst>
              <a:ext uri="{FF2B5EF4-FFF2-40B4-BE49-F238E27FC236}">
                <a16:creationId xmlns:a16="http://schemas.microsoft.com/office/drawing/2014/main" id="{FF663C2B-BA4E-07F9-9A00-0B5EE9AD752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87075" name="Slide Number Placeholder 3">
            <a:extLst>
              <a:ext uri="{FF2B5EF4-FFF2-40B4-BE49-F238E27FC236}">
                <a16:creationId xmlns:a16="http://schemas.microsoft.com/office/drawing/2014/main" id="{85E429B0-AEC9-4F1F-8E73-5E213433B18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DB8641D-9B12-464B-A1E4-031BB6985F5A}" type="slidenum">
              <a:rPr lang="en-US" altLang="en-US" sz="1200" smtClean="0">
                <a:solidFill>
                  <a:srgbClr val="000000"/>
                </a:solidFill>
                <a:latin typeface="Calibri" panose="020F0502020204030204" pitchFamily="34" charset="0"/>
              </a:rPr>
              <a:pPr/>
              <a:t>115</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1" name="Slide Image Placeholder 1">
            <a:extLst>
              <a:ext uri="{FF2B5EF4-FFF2-40B4-BE49-F238E27FC236}">
                <a16:creationId xmlns:a16="http://schemas.microsoft.com/office/drawing/2014/main" id="{772256D8-1E08-A743-88F9-287C33413EB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22" name="Notes Placeholder 2">
            <a:extLst>
              <a:ext uri="{FF2B5EF4-FFF2-40B4-BE49-F238E27FC236}">
                <a16:creationId xmlns:a16="http://schemas.microsoft.com/office/drawing/2014/main" id="{0FA396A3-7F48-F9E3-BC34-FE61509B07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89123" name="Slide Number Placeholder 3">
            <a:extLst>
              <a:ext uri="{FF2B5EF4-FFF2-40B4-BE49-F238E27FC236}">
                <a16:creationId xmlns:a16="http://schemas.microsoft.com/office/drawing/2014/main" id="{005FF623-D2DE-3D0C-07F2-B471600E11C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0BAF1F5-1008-564C-9F3F-7370B478AC5D}" type="slidenum">
              <a:rPr lang="en-US" altLang="en-US" sz="1200" smtClean="0">
                <a:solidFill>
                  <a:srgbClr val="000000"/>
                </a:solidFill>
                <a:latin typeface="Calibri" panose="020F0502020204030204" pitchFamily="34" charset="0"/>
              </a:rPr>
              <a:pPr/>
              <a:t>116</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69" name="Slide Image Placeholder 1">
            <a:extLst>
              <a:ext uri="{FF2B5EF4-FFF2-40B4-BE49-F238E27FC236}">
                <a16:creationId xmlns:a16="http://schemas.microsoft.com/office/drawing/2014/main" id="{54A548A2-EAC3-6915-7102-831472ED34D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1170" name="Notes Placeholder 2">
            <a:extLst>
              <a:ext uri="{FF2B5EF4-FFF2-40B4-BE49-F238E27FC236}">
                <a16:creationId xmlns:a16="http://schemas.microsoft.com/office/drawing/2014/main" id="{4AA64001-14C3-D60B-FCDD-501183CF284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91171" name="Slide Number Placeholder 3">
            <a:extLst>
              <a:ext uri="{FF2B5EF4-FFF2-40B4-BE49-F238E27FC236}">
                <a16:creationId xmlns:a16="http://schemas.microsoft.com/office/drawing/2014/main" id="{AE8020CA-CE74-5943-6A11-BB8ACA32E73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D71C7A1-B3B5-1344-91F4-9870FDC6CC29}" type="slidenum">
              <a:rPr lang="en-US" altLang="en-US" sz="1200" smtClean="0">
                <a:solidFill>
                  <a:srgbClr val="000000"/>
                </a:solidFill>
                <a:latin typeface="Calibri" panose="020F0502020204030204" pitchFamily="34" charset="0"/>
              </a:rPr>
              <a:pPr/>
              <a:t>117</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7" name="Slide Image Placeholder 1">
            <a:extLst>
              <a:ext uri="{FF2B5EF4-FFF2-40B4-BE49-F238E27FC236}">
                <a16:creationId xmlns:a16="http://schemas.microsoft.com/office/drawing/2014/main" id="{5DC9461C-6555-02CB-7039-98C179BFED9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3218" name="Notes Placeholder 2">
            <a:extLst>
              <a:ext uri="{FF2B5EF4-FFF2-40B4-BE49-F238E27FC236}">
                <a16:creationId xmlns:a16="http://schemas.microsoft.com/office/drawing/2014/main" id="{EF792D43-1B5B-FE1C-C30D-BFA8273931C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93219" name="Slide Number Placeholder 3">
            <a:extLst>
              <a:ext uri="{FF2B5EF4-FFF2-40B4-BE49-F238E27FC236}">
                <a16:creationId xmlns:a16="http://schemas.microsoft.com/office/drawing/2014/main" id="{D83B277B-DB93-2F98-4FF5-23DA62BD64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66B3C82-226C-1145-8531-BA87AAA35796}" type="slidenum">
              <a:rPr lang="en-US" altLang="en-US" sz="1200" smtClean="0">
                <a:solidFill>
                  <a:srgbClr val="000000"/>
                </a:solidFill>
                <a:latin typeface="Calibri" panose="020F0502020204030204" pitchFamily="34" charset="0"/>
              </a:rPr>
              <a:pPr/>
              <a:t>118</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5" name="Slide Image Placeholder 1">
            <a:extLst>
              <a:ext uri="{FF2B5EF4-FFF2-40B4-BE49-F238E27FC236}">
                <a16:creationId xmlns:a16="http://schemas.microsoft.com/office/drawing/2014/main" id="{F6BF3C95-AFF3-0D3D-FE2C-610C457A25D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5266" name="Notes Placeholder 2">
            <a:extLst>
              <a:ext uri="{FF2B5EF4-FFF2-40B4-BE49-F238E27FC236}">
                <a16:creationId xmlns:a16="http://schemas.microsoft.com/office/drawing/2014/main" id="{FF599E3C-1645-3539-B3E6-763BF6D960F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95267" name="Slide Number Placeholder 3">
            <a:extLst>
              <a:ext uri="{FF2B5EF4-FFF2-40B4-BE49-F238E27FC236}">
                <a16:creationId xmlns:a16="http://schemas.microsoft.com/office/drawing/2014/main" id="{DA3E70D6-CC27-6176-8AF3-7890DCF751D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87014AE-8AFC-F74E-9959-7B58C94DAA64}" type="slidenum">
              <a:rPr lang="en-US" altLang="en-US" sz="1200" smtClean="0">
                <a:solidFill>
                  <a:srgbClr val="000000"/>
                </a:solidFill>
                <a:latin typeface="Calibri" panose="020F0502020204030204" pitchFamily="34" charset="0"/>
              </a:rPr>
              <a:pPr/>
              <a:t>119</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3" name="Slide Image Placeholder 1">
            <a:extLst>
              <a:ext uri="{FF2B5EF4-FFF2-40B4-BE49-F238E27FC236}">
                <a16:creationId xmlns:a16="http://schemas.microsoft.com/office/drawing/2014/main" id="{328E9956-8AC3-1B9B-ED07-075BD65F962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7314" name="Notes Placeholder 2">
            <a:extLst>
              <a:ext uri="{FF2B5EF4-FFF2-40B4-BE49-F238E27FC236}">
                <a16:creationId xmlns:a16="http://schemas.microsoft.com/office/drawing/2014/main" id="{25F12018-5FC7-E982-7B98-1C1FD6DC245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97315" name="Slide Number Placeholder 3">
            <a:extLst>
              <a:ext uri="{FF2B5EF4-FFF2-40B4-BE49-F238E27FC236}">
                <a16:creationId xmlns:a16="http://schemas.microsoft.com/office/drawing/2014/main" id="{32DBB389-6314-76E3-74B2-57CED47A2FE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B1361A5-A701-7444-BD9C-37BA076320CE}" type="slidenum">
              <a:rPr lang="en-US" altLang="en-US" sz="1200" smtClean="0">
                <a:solidFill>
                  <a:srgbClr val="000000"/>
                </a:solidFill>
                <a:latin typeface="Calibri" panose="020F0502020204030204" pitchFamily="34" charset="0"/>
              </a:rPr>
              <a:pPr/>
              <a:t>120</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1" name="Slide Image Placeholder 1">
            <a:extLst>
              <a:ext uri="{FF2B5EF4-FFF2-40B4-BE49-F238E27FC236}">
                <a16:creationId xmlns:a16="http://schemas.microsoft.com/office/drawing/2014/main" id="{263BB565-9789-897C-ABAB-DCE77D248B5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62" name="Notes Placeholder 2">
            <a:extLst>
              <a:ext uri="{FF2B5EF4-FFF2-40B4-BE49-F238E27FC236}">
                <a16:creationId xmlns:a16="http://schemas.microsoft.com/office/drawing/2014/main" id="{E8A97825-D3D9-8B69-C6ED-210C1F53D8B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99363" name="Slide Number Placeholder 3">
            <a:extLst>
              <a:ext uri="{FF2B5EF4-FFF2-40B4-BE49-F238E27FC236}">
                <a16:creationId xmlns:a16="http://schemas.microsoft.com/office/drawing/2014/main" id="{E13B8B1C-548C-D756-2A96-579AC2D7415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E7E2834-0616-1A4C-BBB1-7F16C7D386D3}" type="slidenum">
              <a:rPr lang="en-US" altLang="en-US" sz="1200" smtClean="0">
                <a:solidFill>
                  <a:srgbClr val="000000"/>
                </a:solidFill>
                <a:latin typeface="Calibri" panose="020F0502020204030204" pitchFamily="34" charset="0"/>
              </a:rPr>
              <a:pPr/>
              <a:t>121</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09" name="Slide Image Placeholder 1">
            <a:extLst>
              <a:ext uri="{FF2B5EF4-FFF2-40B4-BE49-F238E27FC236}">
                <a16:creationId xmlns:a16="http://schemas.microsoft.com/office/drawing/2014/main" id="{58C2418A-8A6C-22CD-12C0-2C3AB1ABCC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1410" name="Notes Placeholder 2">
            <a:extLst>
              <a:ext uri="{FF2B5EF4-FFF2-40B4-BE49-F238E27FC236}">
                <a16:creationId xmlns:a16="http://schemas.microsoft.com/office/drawing/2014/main" id="{6089A6C7-9803-D9D0-291A-B5F3BE3ADBB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01411" name="Slide Number Placeholder 3">
            <a:extLst>
              <a:ext uri="{FF2B5EF4-FFF2-40B4-BE49-F238E27FC236}">
                <a16:creationId xmlns:a16="http://schemas.microsoft.com/office/drawing/2014/main" id="{FB1D5B48-AEFB-AEEE-37FE-3FCFC6CEC72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E516DD0-8EAA-3E43-8723-B8BD0257B779}" type="slidenum">
              <a:rPr lang="en-US" altLang="en-US" sz="1200" smtClean="0">
                <a:solidFill>
                  <a:srgbClr val="000000"/>
                </a:solidFill>
                <a:latin typeface="Calibri" panose="020F0502020204030204" pitchFamily="34" charset="0"/>
              </a:rPr>
              <a:pPr/>
              <a:t>122</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1" name="Slide Image Placeholder 1">
            <a:extLst>
              <a:ext uri="{FF2B5EF4-FFF2-40B4-BE49-F238E27FC236}">
                <a16:creationId xmlns:a16="http://schemas.microsoft.com/office/drawing/2014/main" id="{35B15389-4095-C148-1E1C-7A8880A7835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4482" name="Notes Placeholder 2">
            <a:extLst>
              <a:ext uri="{FF2B5EF4-FFF2-40B4-BE49-F238E27FC236}">
                <a16:creationId xmlns:a16="http://schemas.microsoft.com/office/drawing/2014/main" id="{CD997ED9-F996-4FE8-3D98-0A985266920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04483" name="Slide Number Placeholder 3">
            <a:extLst>
              <a:ext uri="{FF2B5EF4-FFF2-40B4-BE49-F238E27FC236}">
                <a16:creationId xmlns:a16="http://schemas.microsoft.com/office/drawing/2014/main" id="{316259D9-0564-544F-6C8F-A25BFB27874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57EC2F8-BCA6-844C-B869-E32E70CA080E}" type="slidenum">
              <a:rPr lang="en-US" altLang="en-US" sz="1200" smtClean="0">
                <a:solidFill>
                  <a:srgbClr val="000000"/>
                </a:solidFill>
                <a:latin typeface="Calibri" panose="020F0502020204030204" pitchFamily="34" charset="0"/>
              </a:rPr>
              <a:pPr/>
              <a:t>124</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a:extLst>
              <a:ext uri="{FF2B5EF4-FFF2-40B4-BE49-F238E27FC236}">
                <a16:creationId xmlns:a16="http://schemas.microsoft.com/office/drawing/2014/main" id="{9FDFEABF-7951-F10E-3BD6-E6AFE3B061B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8" name="Notes Placeholder 2">
            <a:extLst>
              <a:ext uri="{FF2B5EF4-FFF2-40B4-BE49-F238E27FC236}">
                <a16:creationId xmlns:a16="http://schemas.microsoft.com/office/drawing/2014/main" id="{E6076453-08A6-C724-6155-339AA862301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6019" name="Slide Number Placeholder 3">
            <a:extLst>
              <a:ext uri="{FF2B5EF4-FFF2-40B4-BE49-F238E27FC236}">
                <a16:creationId xmlns:a16="http://schemas.microsoft.com/office/drawing/2014/main" id="{CFA2B239-5CB3-FEF8-6558-B71FC3C8212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5990101-DEF9-9548-8793-A44863775B2D}" type="slidenum">
              <a:rPr lang="en-US" altLang="en-US" sz="1200" smtClean="0">
                <a:latin typeface="Calibri" panose="020F0502020204030204" pitchFamily="34" charset="0"/>
              </a:rPr>
              <a:pPr/>
              <a:t>32</a:t>
            </a:fld>
            <a:endParaRPr lang="en-US" altLang="en-US" sz="1200">
              <a:latin typeface="Calibri" panose="020F0502020204030204" pitchFamily="34" charset="0"/>
            </a:endParaRPr>
          </a:p>
        </p:txBody>
      </p:sp>
    </p:spTree>
    <p:extLst>
      <p:ext uri="{BB962C8B-B14F-4D97-AF65-F5344CB8AC3E}">
        <p14:creationId xmlns:p14="http://schemas.microsoft.com/office/powerpoint/2010/main" val="1050958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3" name="Slide Image Placeholder 1">
            <a:extLst>
              <a:ext uri="{FF2B5EF4-FFF2-40B4-BE49-F238E27FC236}">
                <a16:creationId xmlns:a16="http://schemas.microsoft.com/office/drawing/2014/main" id="{14BE9D86-6890-24D4-397D-314DAB223C4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7794" name="Notes Placeholder 2">
            <a:extLst>
              <a:ext uri="{FF2B5EF4-FFF2-40B4-BE49-F238E27FC236}">
                <a16:creationId xmlns:a16="http://schemas.microsoft.com/office/drawing/2014/main" id="{E1B2ED94-F810-9AEB-9517-DA51BF5F6ED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17795" name="Slide Number Placeholder 3">
            <a:extLst>
              <a:ext uri="{FF2B5EF4-FFF2-40B4-BE49-F238E27FC236}">
                <a16:creationId xmlns:a16="http://schemas.microsoft.com/office/drawing/2014/main" id="{FCBFE2D9-1218-0202-F8CA-F13DD13C3E1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5838184-1298-2041-AD0B-BF706F267AC6}" type="slidenum">
              <a:rPr lang="en-US" altLang="en-US" sz="1200" smtClean="0">
                <a:solidFill>
                  <a:srgbClr val="000000"/>
                </a:solidFill>
                <a:latin typeface="Calibri" panose="020F0502020204030204" pitchFamily="34" charset="0"/>
              </a:rPr>
              <a:pPr/>
              <a:t>136</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1" name="Slide Image Placeholder 1">
            <a:extLst>
              <a:ext uri="{FF2B5EF4-FFF2-40B4-BE49-F238E27FC236}">
                <a16:creationId xmlns:a16="http://schemas.microsoft.com/office/drawing/2014/main" id="{ACD0C045-4551-C04D-2FF9-5E90BED12CA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42" name="Notes Placeholder 2">
            <a:extLst>
              <a:ext uri="{FF2B5EF4-FFF2-40B4-BE49-F238E27FC236}">
                <a16:creationId xmlns:a16="http://schemas.microsoft.com/office/drawing/2014/main" id="{2988653E-E16C-B22D-408C-A71EC1C0669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19843" name="Slide Number Placeholder 3">
            <a:extLst>
              <a:ext uri="{FF2B5EF4-FFF2-40B4-BE49-F238E27FC236}">
                <a16:creationId xmlns:a16="http://schemas.microsoft.com/office/drawing/2014/main" id="{23716830-6C7D-4F11-7A0A-4973E929D58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4540F13-0942-FB44-8D79-C58CF67FAF72}" type="slidenum">
              <a:rPr lang="en-US" altLang="en-US" sz="1200" smtClean="0">
                <a:solidFill>
                  <a:srgbClr val="000000"/>
                </a:solidFill>
                <a:latin typeface="Calibri" panose="020F0502020204030204" pitchFamily="34" charset="0"/>
              </a:rPr>
              <a:pPr/>
              <a:t>138</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89" name="Slide Image Placeholder 1">
            <a:extLst>
              <a:ext uri="{FF2B5EF4-FFF2-40B4-BE49-F238E27FC236}">
                <a16:creationId xmlns:a16="http://schemas.microsoft.com/office/drawing/2014/main" id="{168F7620-DC3E-7545-85E6-94358A0E0D1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1890" name="Notes Placeholder 2">
            <a:extLst>
              <a:ext uri="{FF2B5EF4-FFF2-40B4-BE49-F238E27FC236}">
                <a16:creationId xmlns:a16="http://schemas.microsoft.com/office/drawing/2014/main" id="{77A47EC0-D8F7-00F5-3874-2C8F5AF5294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21891" name="Slide Number Placeholder 3">
            <a:extLst>
              <a:ext uri="{FF2B5EF4-FFF2-40B4-BE49-F238E27FC236}">
                <a16:creationId xmlns:a16="http://schemas.microsoft.com/office/drawing/2014/main" id="{3B095E96-8FA3-D7DA-972C-BABA0031B43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13681D5-BDA2-DA49-BD01-DB019F4ED33C}" type="slidenum">
              <a:rPr lang="en-US" altLang="en-US" sz="1200" smtClean="0">
                <a:solidFill>
                  <a:srgbClr val="000000"/>
                </a:solidFill>
                <a:latin typeface="Calibri" panose="020F0502020204030204" pitchFamily="34" charset="0"/>
              </a:rPr>
              <a:pPr/>
              <a:t>139</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7" name="Slide Image Placeholder 1">
            <a:extLst>
              <a:ext uri="{FF2B5EF4-FFF2-40B4-BE49-F238E27FC236}">
                <a16:creationId xmlns:a16="http://schemas.microsoft.com/office/drawing/2014/main" id="{2D0431F3-1BEC-6A3C-160B-65565EAA190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3938" name="Notes Placeholder 2">
            <a:extLst>
              <a:ext uri="{FF2B5EF4-FFF2-40B4-BE49-F238E27FC236}">
                <a16:creationId xmlns:a16="http://schemas.microsoft.com/office/drawing/2014/main" id="{F25580D6-30F5-FEE4-2814-7998DA49B12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23939" name="Slide Number Placeholder 3">
            <a:extLst>
              <a:ext uri="{FF2B5EF4-FFF2-40B4-BE49-F238E27FC236}">
                <a16:creationId xmlns:a16="http://schemas.microsoft.com/office/drawing/2014/main" id="{73F68F14-B698-9DE8-E276-9CFFCD3A3BA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3862430-32C8-DC4A-A131-E34315D47C00}" type="slidenum">
              <a:rPr lang="en-US" altLang="en-US" sz="1200" smtClean="0">
                <a:solidFill>
                  <a:srgbClr val="000000"/>
                </a:solidFill>
                <a:latin typeface="Calibri" panose="020F0502020204030204" pitchFamily="34" charset="0"/>
              </a:rPr>
              <a:pPr/>
              <a:t>140</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3" name="Slide Image Placeholder 1">
            <a:extLst>
              <a:ext uri="{FF2B5EF4-FFF2-40B4-BE49-F238E27FC236}">
                <a16:creationId xmlns:a16="http://schemas.microsoft.com/office/drawing/2014/main" id="{2BA58C42-6985-68ED-E5E0-984C492FD05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8034" name="Notes Placeholder 2">
            <a:extLst>
              <a:ext uri="{FF2B5EF4-FFF2-40B4-BE49-F238E27FC236}">
                <a16:creationId xmlns:a16="http://schemas.microsoft.com/office/drawing/2014/main" id="{F68553D5-83E8-62A8-D449-52EBAAA7BD2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28035" name="Slide Number Placeholder 3">
            <a:extLst>
              <a:ext uri="{FF2B5EF4-FFF2-40B4-BE49-F238E27FC236}">
                <a16:creationId xmlns:a16="http://schemas.microsoft.com/office/drawing/2014/main" id="{BCD39E07-4D69-9F38-24B2-014900A400C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2D448F5-AB7D-464F-95FA-1D3B2B739CF2}" type="slidenum">
              <a:rPr lang="en-US" altLang="en-US" sz="1200" smtClean="0">
                <a:solidFill>
                  <a:srgbClr val="000000"/>
                </a:solidFill>
                <a:latin typeface="Calibri" panose="020F0502020204030204" pitchFamily="34" charset="0"/>
              </a:rPr>
              <a:pPr/>
              <a:t>145</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Slide Image Placeholder 1">
            <a:extLst>
              <a:ext uri="{FF2B5EF4-FFF2-40B4-BE49-F238E27FC236}">
                <a16:creationId xmlns:a16="http://schemas.microsoft.com/office/drawing/2014/main" id="{48CAD316-F9BD-DA44-5E69-47879C3D471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8" name="Notes Placeholder 2">
            <a:extLst>
              <a:ext uri="{FF2B5EF4-FFF2-40B4-BE49-F238E27FC236}">
                <a16:creationId xmlns:a16="http://schemas.microsoft.com/office/drawing/2014/main" id="{3632A582-6028-A60E-9359-BD60E88C205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78179" name="Slide Number Placeholder 3">
            <a:extLst>
              <a:ext uri="{FF2B5EF4-FFF2-40B4-BE49-F238E27FC236}">
                <a16:creationId xmlns:a16="http://schemas.microsoft.com/office/drawing/2014/main" id="{387C410D-9F98-D80D-F32F-68B1370583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1AB72C9-379D-3144-A82C-1820144C48F2}" type="slidenum">
              <a:rPr lang="en-US" altLang="en-US" sz="1200" smtClean="0">
                <a:solidFill>
                  <a:srgbClr val="000000"/>
                </a:solidFill>
                <a:latin typeface="Calibri" panose="020F0502020204030204" pitchFamily="34" charset="0"/>
              </a:rPr>
              <a:pPr/>
              <a:t>146</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Slide Image Placeholder 1">
            <a:extLst>
              <a:ext uri="{FF2B5EF4-FFF2-40B4-BE49-F238E27FC236}">
                <a16:creationId xmlns:a16="http://schemas.microsoft.com/office/drawing/2014/main" id="{A8951168-B4C4-784F-8807-5626AA35E94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6" name="Notes Placeholder 2">
            <a:extLst>
              <a:ext uri="{FF2B5EF4-FFF2-40B4-BE49-F238E27FC236}">
                <a16:creationId xmlns:a16="http://schemas.microsoft.com/office/drawing/2014/main" id="{199542CD-4EAA-0684-FD92-5D659FDF378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80227" name="Slide Number Placeholder 3">
            <a:extLst>
              <a:ext uri="{FF2B5EF4-FFF2-40B4-BE49-F238E27FC236}">
                <a16:creationId xmlns:a16="http://schemas.microsoft.com/office/drawing/2014/main" id="{6130A70D-8D5A-3BE3-5D0F-7F83E066A4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328362F-9AD9-9641-BDC9-3077AFCAD317}" type="slidenum">
              <a:rPr lang="en-US" altLang="en-US" sz="1200" smtClean="0">
                <a:solidFill>
                  <a:srgbClr val="000000"/>
                </a:solidFill>
                <a:latin typeface="Calibri" panose="020F0502020204030204" pitchFamily="34" charset="0"/>
              </a:rPr>
              <a:pPr/>
              <a:t>147</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Slide Image Placeholder 1">
            <a:extLst>
              <a:ext uri="{FF2B5EF4-FFF2-40B4-BE49-F238E27FC236}">
                <a16:creationId xmlns:a16="http://schemas.microsoft.com/office/drawing/2014/main" id="{1383DB47-9AFE-1E96-D6F5-95F570EDFAA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4" name="Notes Placeholder 2">
            <a:extLst>
              <a:ext uri="{FF2B5EF4-FFF2-40B4-BE49-F238E27FC236}">
                <a16:creationId xmlns:a16="http://schemas.microsoft.com/office/drawing/2014/main" id="{B28B3D07-B1CC-8188-5C36-AEE0DEE7B62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82275" name="Slide Number Placeholder 3">
            <a:extLst>
              <a:ext uri="{FF2B5EF4-FFF2-40B4-BE49-F238E27FC236}">
                <a16:creationId xmlns:a16="http://schemas.microsoft.com/office/drawing/2014/main" id="{64DC19F4-A7C8-C071-BFE3-BFF4100D0CC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114A562-466D-7445-8402-E68ABFCA032C}" type="slidenum">
              <a:rPr lang="en-US" altLang="en-US" sz="1200" smtClean="0">
                <a:solidFill>
                  <a:srgbClr val="000000"/>
                </a:solidFill>
                <a:latin typeface="Calibri" panose="020F0502020204030204" pitchFamily="34" charset="0"/>
              </a:rPr>
              <a:pPr/>
              <a:t>148</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Slide Image Placeholder 1">
            <a:extLst>
              <a:ext uri="{FF2B5EF4-FFF2-40B4-BE49-F238E27FC236}">
                <a16:creationId xmlns:a16="http://schemas.microsoft.com/office/drawing/2014/main" id="{03287087-152E-7B8B-7577-772DCB92F2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2" name="Notes Placeholder 2">
            <a:extLst>
              <a:ext uri="{FF2B5EF4-FFF2-40B4-BE49-F238E27FC236}">
                <a16:creationId xmlns:a16="http://schemas.microsoft.com/office/drawing/2014/main" id="{F32EF568-A41C-8219-D6AD-68FBBB0D440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84323" name="Slide Number Placeholder 3">
            <a:extLst>
              <a:ext uri="{FF2B5EF4-FFF2-40B4-BE49-F238E27FC236}">
                <a16:creationId xmlns:a16="http://schemas.microsoft.com/office/drawing/2014/main" id="{9351ED02-5EB1-D558-2993-D8AA8DDC485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B04775E-06F1-D94B-A407-5661EA7F9756}" type="slidenum">
              <a:rPr lang="en-US" altLang="en-US" sz="1200" smtClean="0">
                <a:solidFill>
                  <a:srgbClr val="000000"/>
                </a:solidFill>
                <a:latin typeface="Calibri" panose="020F0502020204030204" pitchFamily="34" charset="0"/>
              </a:rPr>
              <a:pPr/>
              <a:t>149</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Slide Image Placeholder 1">
            <a:extLst>
              <a:ext uri="{FF2B5EF4-FFF2-40B4-BE49-F238E27FC236}">
                <a16:creationId xmlns:a16="http://schemas.microsoft.com/office/drawing/2014/main" id="{E0D0DFFF-312C-036D-7671-80777E1C48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0" name="Notes Placeholder 2">
            <a:extLst>
              <a:ext uri="{FF2B5EF4-FFF2-40B4-BE49-F238E27FC236}">
                <a16:creationId xmlns:a16="http://schemas.microsoft.com/office/drawing/2014/main" id="{A1C6CA9E-3B86-7208-A3AB-173CF21E36E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86371" name="Slide Number Placeholder 3">
            <a:extLst>
              <a:ext uri="{FF2B5EF4-FFF2-40B4-BE49-F238E27FC236}">
                <a16:creationId xmlns:a16="http://schemas.microsoft.com/office/drawing/2014/main" id="{91B4421C-2FF5-7BAD-749D-8CDE02A0D4D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4727651-E39D-934D-AFB7-EBE28B1FF3BB}" type="slidenum">
              <a:rPr lang="en-US" altLang="en-US" sz="1200" smtClean="0">
                <a:solidFill>
                  <a:srgbClr val="000000"/>
                </a:solidFill>
                <a:latin typeface="Calibri" panose="020F0502020204030204" pitchFamily="34" charset="0"/>
              </a:rPr>
              <a:pPr/>
              <a:t>150</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Slide Image Placeholder 1">
            <a:extLst>
              <a:ext uri="{FF2B5EF4-FFF2-40B4-BE49-F238E27FC236}">
                <a16:creationId xmlns:a16="http://schemas.microsoft.com/office/drawing/2014/main" id="{844D1DE5-1F99-4E43-F267-C1CAF52F5F2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682" name="Notes Placeholder 2">
            <a:extLst>
              <a:ext uri="{FF2B5EF4-FFF2-40B4-BE49-F238E27FC236}">
                <a16:creationId xmlns:a16="http://schemas.microsoft.com/office/drawing/2014/main" id="{594B6A1D-9EE9-C2F9-E8B6-275CD75DD24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27683" name="Slide Number Placeholder 3">
            <a:extLst>
              <a:ext uri="{FF2B5EF4-FFF2-40B4-BE49-F238E27FC236}">
                <a16:creationId xmlns:a16="http://schemas.microsoft.com/office/drawing/2014/main" id="{49651101-1CDB-6A82-ECD5-2A676879242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3353C67-FE6B-7B42-B3CB-F31D1FF3772D}" type="slidenum">
              <a:rPr lang="en-US" altLang="en-US" sz="1200" smtClean="0">
                <a:latin typeface="Calibri" panose="020F0502020204030204" pitchFamily="34" charset="0"/>
              </a:rPr>
              <a:pPr/>
              <a:t>70</a:t>
            </a:fld>
            <a:endParaRPr lang="en-US" altLang="en-US" sz="1200">
              <a:latin typeface="Calibri" panose="020F050202020403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Slide Image Placeholder 1">
            <a:extLst>
              <a:ext uri="{FF2B5EF4-FFF2-40B4-BE49-F238E27FC236}">
                <a16:creationId xmlns:a16="http://schemas.microsoft.com/office/drawing/2014/main" id="{9C5E15C0-F6A1-BA7F-9B4E-D002A0AE609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2" name="Notes Placeholder 2">
            <a:extLst>
              <a:ext uri="{FF2B5EF4-FFF2-40B4-BE49-F238E27FC236}">
                <a16:creationId xmlns:a16="http://schemas.microsoft.com/office/drawing/2014/main" id="{726CE611-FF24-72B5-F57D-22A7772A59D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89443" name="Slide Number Placeholder 3">
            <a:extLst>
              <a:ext uri="{FF2B5EF4-FFF2-40B4-BE49-F238E27FC236}">
                <a16:creationId xmlns:a16="http://schemas.microsoft.com/office/drawing/2014/main" id="{A2381AF1-676A-4512-6366-2990E2CF14F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F572E5F-A5DD-9246-B9EE-261BD4CF455A}" type="slidenum">
              <a:rPr lang="en-US" altLang="en-US" sz="1200" smtClean="0">
                <a:solidFill>
                  <a:srgbClr val="000000"/>
                </a:solidFill>
                <a:latin typeface="Calibri" panose="020F0502020204030204" pitchFamily="34" charset="0"/>
              </a:rPr>
              <a:pPr/>
              <a:t>152</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Slide Image Placeholder 1">
            <a:extLst>
              <a:ext uri="{FF2B5EF4-FFF2-40B4-BE49-F238E27FC236}">
                <a16:creationId xmlns:a16="http://schemas.microsoft.com/office/drawing/2014/main" id="{3566E171-CB87-10E2-AAB6-EB130C89312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6" name="Notes Placeholder 2">
            <a:extLst>
              <a:ext uri="{FF2B5EF4-FFF2-40B4-BE49-F238E27FC236}">
                <a16:creationId xmlns:a16="http://schemas.microsoft.com/office/drawing/2014/main" id="{FDABE0A0-4E1F-9218-13C1-A723055EC9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00707" name="Slide Number Placeholder 3">
            <a:extLst>
              <a:ext uri="{FF2B5EF4-FFF2-40B4-BE49-F238E27FC236}">
                <a16:creationId xmlns:a16="http://schemas.microsoft.com/office/drawing/2014/main" id="{4F4E8986-3355-CAB8-BFEA-58605C949D2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A804DAC-D175-DA44-BB5E-DEE556B965B7}" type="slidenum">
              <a:rPr lang="en-US" altLang="en-US" sz="1200" smtClean="0">
                <a:solidFill>
                  <a:srgbClr val="000000"/>
                </a:solidFill>
                <a:latin typeface="Calibri" panose="020F0502020204030204" pitchFamily="34" charset="0"/>
              </a:rPr>
              <a:pPr/>
              <a:t>162</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Slide Image Placeholder 1">
            <a:extLst>
              <a:ext uri="{FF2B5EF4-FFF2-40B4-BE49-F238E27FC236}">
                <a16:creationId xmlns:a16="http://schemas.microsoft.com/office/drawing/2014/main" id="{8BBC83DB-0328-E24A-1E6E-0E0A9966CD1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4" name="Notes Placeholder 2">
            <a:extLst>
              <a:ext uri="{FF2B5EF4-FFF2-40B4-BE49-F238E27FC236}">
                <a16:creationId xmlns:a16="http://schemas.microsoft.com/office/drawing/2014/main" id="{705A8CF5-0158-2C0F-8B12-7DB56126B3D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02755" name="Slide Number Placeholder 3">
            <a:extLst>
              <a:ext uri="{FF2B5EF4-FFF2-40B4-BE49-F238E27FC236}">
                <a16:creationId xmlns:a16="http://schemas.microsoft.com/office/drawing/2014/main" id="{92EE275C-04AD-3F51-B77E-4CF5398DCF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0E6B9D8-2E5E-0349-BF9F-BCC3CA336A82}" type="slidenum">
              <a:rPr lang="en-US" altLang="en-US" sz="1200" smtClean="0">
                <a:solidFill>
                  <a:srgbClr val="000000"/>
                </a:solidFill>
                <a:latin typeface="Calibri" panose="020F0502020204030204" pitchFamily="34" charset="0"/>
              </a:rPr>
              <a:pPr/>
              <a:t>163</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Slide Image Placeholder 1">
            <a:extLst>
              <a:ext uri="{FF2B5EF4-FFF2-40B4-BE49-F238E27FC236}">
                <a16:creationId xmlns:a16="http://schemas.microsoft.com/office/drawing/2014/main" id="{98F6069F-7BB9-46D3-5AF1-78B57ABC275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2" name="Notes Placeholder 2">
            <a:extLst>
              <a:ext uri="{FF2B5EF4-FFF2-40B4-BE49-F238E27FC236}">
                <a16:creationId xmlns:a16="http://schemas.microsoft.com/office/drawing/2014/main" id="{E04F9DCF-F44E-D6C2-9B16-28C60374E4B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04803" name="Slide Number Placeholder 3">
            <a:extLst>
              <a:ext uri="{FF2B5EF4-FFF2-40B4-BE49-F238E27FC236}">
                <a16:creationId xmlns:a16="http://schemas.microsoft.com/office/drawing/2014/main" id="{B295F327-0D2D-D7BA-E41B-674988F1C2D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D5829EA-E94A-DD4D-95B0-ACBD7B6255A2}" type="slidenum">
              <a:rPr lang="en-US" altLang="en-US" sz="1200" smtClean="0">
                <a:solidFill>
                  <a:srgbClr val="000000"/>
                </a:solidFill>
                <a:latin typeface="Calibri" panose="020F0502020204030204" pitchFamily="34" charset="0"/>
              </a:rPr>
              <a:pPr/>
              <a:t>164</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a:extLst>
              <a:ext uri="{FF2B5EF4-FFF2-40B4-BE49-F238E27FC236}">
                <a16:creationId xmlns:a16="http://schemas.microsoft.com/office/drawing/2014/main" id="{EF225AEF-8841-6249-89EC-8E0EEF0A879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4" name="Notes Placeholder 2">
            <a:extLst>
              <a:ext uri="{FF2B5EF4-FFF2-40B4-BE49-F238E27FC236}">
                <a16:creationId xmlns:a16="http://schemas.microsoft.com/office/drawing/2014/main" id="{8871CEDB-8997-9770-44EF-F4723A74453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12995" name="Slide Number Placeholder 3">
            <a:extLst>
              <a:ext uri="{FF2B5EF4-FFF2-40B4-BE49-F238E27FC236}">
                <a16:creationId xmlns:a16="http://schemas.microsoft.com/office/drawing/2014/main" id="{84162D1E-2E52-77D4-A8AA-F7133ECBE82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A84D5C3-D937-8143-A7D1-A76249CB007B}" type="slidenum">
              <a:rPr lang="en-US" altLang="en-US" sz="1200" smtClean="0">
                <a:solidFill>
                  <a:srgbClr val="000000"/>
                </a:solidFill>
                <a:latin typeface="Calibri" panose="020F0502020204030204" pitchFamily="34" charset="0"/>
              </a:rPr>
              <a:pPr/>
              <a:t>171</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Slide Image Placeholder 1">
            <a:extLst>
              <a:ext uri="{FF2B5EF4-FFF2-40B4-BE49-F238E27FC236}">
                <a16:creationId xmlns:a16="http://schemas.microsoft.com/office/drawing/2014/main" id="{0F60DFAB-5824-E61F-D8E5-8A10F9AC1A4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2" name="Notes Placeholder 2">
            <a:extLst>
              <a:ext uri="{FF2B5EF4-FFF2-40B4-BE49-F238E27FC236}">
                <a16:creationId xmlns:a16="http://schemas.microsoft.com/office/drawing/2014/main" id="{8B6CD3AF-3488-011B-64D6-7F83F3D85A8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15043" name="Slide Number Placeholder 3">
            <a:extLst>
              <a:ext uri="{FF2B5EF4-FFF2-40B4-BE49-F238E27FC236}">
                <a16:creationId xmlns:a16="http://schemas.microsoft.com/office/drawing/2014/main" id="{97F422E3-5147-49B8-6259-514D562392F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2D0DB28-F814-324D-BF37-3B68584ED649}" type="slidenum">
              <a:rPr lang="en-US" altLang="en-US" sz="1200" smtClean="0">
                <a:solidFill>
                  <a:srgbClr val="000000"/>
                </a:solidFill>
                <a:latin typeface="Calibri" panose="020F0502020204030204" pitchFamily="34" charset="0"/>
              </a:rPr>
              <a:pPr/>
              <a:t>172</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Slide Image Placeholder 1">
            <a:extLst>
              <a:ext uri="{FF2B5EF4-FFF2-40B4-BE49-F238E27FC236}">
                <a16:creationId xmlns:a16="http://schemas.microsoft.com/office/drawing/2014/main" id="{C1F4AB3F-8C66-D862-9EEF-881848FB5B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0" name="Notes Placeholder 2">
            <a:extLst>
              <a:ext uri="{FF2B5EF4-FFF2-40B4-BE49-F238E27FC236}">
                <a16:creationId xmlns:a16="http://schemas.microsoft.com/office/drawing/2014/main" id="{82A7B207-FA01-A459-87E1-B275985B588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17091" name="Slide Number Placeholder 3">
            <a:extLst>
              <a:ext uri="{FF2B5EF4-FFF2-40B4-BE49-F238E27FC236}">
                <a16:creationId xmlns:a16="http://schemas.microsoft.com/office/drawing/2014/main" id="{E9CAFD4C-790D-FB3C-8B78-C8B3CAC3DEF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4CEDB50-C7CB-4443-975E-9B7D07F10C07}" type="slidenum">
              <a:rPr lang="en-US" altLang="en-US" sz="1200" smtClean="0">
                <a:solidFill>
                  <a:srgbClr val="000000"/>
                </a:solidFill>
                <a:latin typeface="Calibri" panose="020F0502020204030204" pitchFamily="34" charset="0"/>
              </a:rPr>
              <a:pPr/>
              <a:t>173</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Slide Image Placeholder 1">
            <a:extLst>
              <a:ext uri="{FF2B5EF4-FFF2-40B4-BE49-F238E27FC236}">
                <a16:creationId xmlns:a16="http://schemas.microsoft.com/office/drawing/2014/main" id="{F75F2889-0771-860E-3A2D-76B5520E084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2" name="Notes Placeholder 2">
            <a:extLst>
              <a:ext uri="{FF2B5EF4-FFF2-40B4-BE49-F238E27FC236}">
                <a16:creationId xmlns:a16="http://schemas.microsoft.com/office/drawing/2014/main" id="{45E587E0-34CF-8B6C-5484-BD089D99BCD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20163" name="Slide Number Placeholder 3">
            <a:extLst>
              <a:ext uri="{FF2B5EF4-FFF2-40B4-BE49-F238E27FC236}">
                <a16:creationId xmlns:a16="http://schemas.microsoft.com/office/drawing/2014/main" id="{DD1ACC06-05A8-D0AD-8F59-D029B8ED02F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BA51E60-3D60-CD4D-8282-6D89C607BA68}" type="slidenum">
              <a:rPr lang="en-US" altLang="en-US" sz="1200" smtClean="0">
                <a:solidFill>
                  <a:srgbClr val="000000"/>
                </a:solidFill>
                <a:latin typeface="Calibri" panose="020F0502020204030204" pitchFamily="34" charset="0"/>
              </a:rPr>
              <a:pPr/>
              <a:t>175</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Slide Image Placeholder 1">
            <a:extLst>
              <a:ext uri="{FF2B5EF4-FFF2-40B4-BE49-F238E27FC236}">
                <a16:creationId xmlns:a16="http://schemas.microsoft.com/office/drawing/2014/main" id="{05106DA5-5A0C-B91F-D11B-13EE24FCB0C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0" name="Notes Placeholder 2">
            <a:extLst>
              <a:ext uri="{FF2B5EF4-FFF2-40B4-BE49-F238E27FC236}">
                <a16:creationId xmlns:a16="http://schemas.microsoft.com/office/drawing/2014/main" id="{63CD9464-9B77-F194-DCA2-5546C762429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22211" name="Slide Number Placeholder 3">
            <a:extLst>
              <a:ext uri="{FF2B5EF4-FFF2-40B4-BE49-F238E27FC236}">
                <a16:creationId xmlns:a16="http://schemas.microsoft.com/office/drawing/2014/main" id="{DB44AE22-561F-D531-9C39-4168917D214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F39672F-FA2A-654C-995A-D420EECF1A2F}" type="slidenum">
              <a:rPr lang="en-US" altLang="en-US" sz="1200" smtClean="0">
                <a:solidFill>
                  <a:srgbClr val="000000"/>
                </a:solidFill>
                <a:latin typeface="Calibri" panose="020F0502020204030204" pitchFamily="34" charset="0"/>
              </a:rPr>
              <a:pPr/>
              <a:t>176</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Slide Image Placeholder 1">
            <a:extLst>
              <a:ext uri="{FF2B5EF4-FFF2-40B4-BE49-F238E27FC236}">
                <a16:creationId xmlns:a16="http://schemas.microsoft.com/office/drawing/2014/main" id="{126B016A-AF22-EE1E-3520-F6F76B0E297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8" name="Notes Placeholder 2">
            <a:extLst>
              <a:ext uri="{FF2B5EF4-FFF2-40B4-BE49-F238E27FC236}">
                <a16:creationId xmlns:a16="http://schemas.microsoft.com/office/drawing/2014/main" id="{62DB6B73-914E-B962-26F6-6C900B6EAC7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24259" name="Slide Number Placeholder 3">
            <a:extLst>
              <a:ext uri="{FF2B5EF4-FFF2-40B4-BE49-F238E27FC236}">
                <a16:creationId xmlns:a16="http://schemas.microsoft.com/office/drawing/2014/main" id="{0A2BEB13-9EC7-0A24-4417-80B019D5450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C6E3C81-4653-4942-8E2A-51CEE9FD0AEE}" type="slidenum">
              <a:rPr lang="en-US" altLang="en-US" sz="1200" smtClean="0">
                <a:solidFill>
                  <a:srgbClr val="000000"/>
                </a:solidFill>
                <a:latin typeface="Calibri" panose="020F0502020204030204" pitchFamily="34" charset="0"/>
              </a:rPr>
              <a:pPr/>
              <a:t>177</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29" name="Slide Image Placeholder 1">
            <a:extLst>
              <a:ext uri="{FF2B5EF4-FFF2-40B4-BE49-F238E27FC236}">
                <a16:creationId xmlns:a16="http://schemas.microsoft.com/office/drawing/2014/main" id="{10ABAC02-0310-66EB-845E-36E8A19F8A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9730" name="Notes Placeholder 2">
            <a:extLst>
              <a:ext uri="{FF2B5EF4-FFF2-40B4-BE49-F238E27FC236}">
                <a16:creationId xmlns:a16="http://schemas.microsoft.com/office/drawing/2014/main" id="{908C46D1-190C-2463-1D0C-2BAB34EFCA7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29731" name="Slide Number Placeholder 3">
            <a:extLst>
              <a:ext uri="{FF2B5EF4-FFF2-40B4-BE49-F238E27FC236}">
                <a16:creationId xmlns:a16="http://schemas.microsoft.com/office/drawing/2014/main" id="{AF4231D0-8067-CEB3-24EC-33537E73871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3A44620-E828-DD43-910C-3526BD82C439}" type="slidenum">
              <a:rPr lang="en-US" altLang="en-US" sz="1200" smtClean="0">
                <a:latin typeface="Calibri" panose="020F0502020204030204" pitchFamily="34" charset="0"/>
              </a:rPr>
              <a:pPr/>
              <a:t>71</a:t>
            </a:fld>
            <a:endParaRPr lang="en-US" altLang="en-US" sz="1200">
              <a:latin typeface="Calibri" panose="020F050202020403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Slide Image Placeholder 1">
            <a:extLst>
              <a:ext uri="{FF2B5EF4-FFF2-40B4-BE49-F238E27FC236}">
                <a16:creationId xmlns:a16="http://schemas.microsoft.com/office/drawing/2014/main" id="{3C47521F-7858-1204-F1A4-AEF9FECFE7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4" name="Notes Placeholder 2">
            <a:extLst>
              <a:ext uri="{FF2B5EF4-FFF2-40B4-BE49-F238E27FC236}">
                <a16:creationId xmlns:a16="http://schemas.microsoft.com/office/drawing/2014/main" id="{36265795-AB27-EDB2-DFCA-7AD5CE550F6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28355" name="Slide Number Placeholder 3">
            <a:extLst>
              <a:ext uri="{FF2B5EF4-FFF2-40B4-BE49-F238E27FC236}">
                <a16:creationId xmlns:a16="http://schemas.microsoft.com/office/drawing/2014/main" id="{8C1C7F67-54A5-250B-28A0-A00527987F7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8346464-891A-574F-B6EF-4A2D8012B926}" type="slidenum">
              <a:rPr lang="en-US" altLang="en-US" sz="1200" smtClean="0">
                <a:solidFill>
                  <a:srgbClr val="000000"/>
                </a:solidFill>
                <a:latin typeface="Calibri" panose="020F0502020204030204" pitchFamily="34" charset="0"/>
              </a:rPr>
              <a:pPr/>
              <a:t>180</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Slide Image Placeholder 1">
            <a:extLst>
              <a:ext uri="{FF2B5EF4-FFF2-40B4-BE49-F238E27FC236}">
                <a16:creationId xmlns:a16="http://schemas.microsoft.com/office/drawing/2014/main" id="{930D9925-02E6-D500-9984-EEB14FEEC49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8466" name="Notes Placeholder 2">
            <a:extLst>
              <a:ext uri="{FF2B5EF4-FFF2-40B4-BE49-F238E27FC236}">
                <a16:creationId xmlns:a16="http://schemas.microsoft.com/office/drawing/2014/main" id="{921F6D82-1BBB-6831-91EF-0D537368A8D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18467" name="Slide Number Placeholder 3">
            <a:extLst>
              <a:ext uri="{FF2B5EF4-FFF2-40B4-BE49-F238E27FC236}">
                <a16:creationId xmlns:a16="http://schemas.microsoft.com/office/drawing/2014/main" id="{4F5D6DD5-364A-3F39-18F4-6453C2D233D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54DF3CD-479D-7D4E-AD72-80E419DDC4ED}" type="slidenum">
              <a:rPr lang="en-US" altLang="en-US" sz="1200" smtClean="0">
                <a:latin typeface="Calibri" panose="020F0502020204030204" pitchFamily="34" charset="0"/>
              </a:rPr>
              <a:pPr/>
              <a:t>195</a:t>
            </a:fld>
            <a:endParaRPr lang="en-US" altLang="en-US" sz="120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Slide Image Placeholder 1">
            <a:extLst>
              <a:ext uri="{FF2B5EF4-FFF2-40B4-BE49-F238E27FC236}">
                <a16:creationId xmlns:a16="http://schemas.microsoft.com/office/drawing/2014/main" id="{96E4BD1B-3BA7-0299-1F62-D5704EA3D98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2802" name="Notes Placeholder 2">
            <a:extLst>
              <a:ext uri="{FF2B5EF4-FFF2-40B4-BE49-F238E27FC236}">
                <a16:creationId xmlns:a16="http://schemas.microsoft.com/office/drawing/2014/main" id="{264610DD-C1FA-5B3F-7352-AB533CF004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32803" name="Slide Number Placeholder 3">
            <a:extLst>
              <a:ext uri="{FF2B5EF4-FFF2-40B4-BE49-F238E27FC236}">
                <a16:creationId xmlns:a16="http://schemas.microsoft.com/office/drawing/2014/main" id="{375C8BED-E3A6-3745-9221-735B6869AA1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CE3D30E-5DEE-694E-8C16-48D93958835E}" type="slidenum">
              <a:rPr lang="en-US" altLang="en-US" sz="1200" smtClean="0">
                <a:latin typeface="Calibri" panose="020F0502020204030204" pitchFamily="34" charset="0"/>
              </a:rPr>
              <a:pPr/>
              <a:t>73</a:t>
            </a:fld>
            <a:endParaRPr lang="en-US" altLang="en-US" sz="1200">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Slide Image Placeholder 1">
            <a:extLst>
              <a:ext uri="{FF2B5EF4-FFF2-40B4-BE49-F238E27FC236}">
                <a16:creationId xmlns:a16="http://schemas.microsoft.com/office/drawing/2014/main" id="{5DDB7E83-01BF-C87A-0BC1-8E46D45937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0994" name="Notes Placeholder 2">
            <a:extLst>
              <a:ext uri="{FF2B5EF4-FFF2-40B4-BE49-F238E27FC236}">
                <a16:creationId xmlns:a16="http://schemas.microsoft.com/office/drawing/2014/main" id="{7F392B3F-C9F8-7685-1533-5152D987517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40995" name="Slide Number Placeholder 3">
            <a:extLst>
              <a:ext uri="{FF2B5EF4-FFF2-40B4-BE49-F238E27FC236}">
                <a16:creationId xmlns:a16="http://schemas.microsoft.com/office/drawing/2014/main" id="{CCF37F09-7DC3-A8CE-9EE6-7E5FEC544D7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C258789-F459-F948-91C3-17BDD67CBFF4}" type="slidenum">
              <a:rPr lang="en-US" altLang="en-US" sz="1200" smtClean="0">
                <a:latin typeface="Calibri" panose="020F0502020204030204" pitchFamily="34" charset="0"/>
              </a:rPr>
              <a:pPr/>
              <a:t>78</a:t>
            </a:fld>
            <a:endParaRPr lang="en-US" altLang="en-US" sz="120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1" name="Slide Image Placeholder 1">
            <a:extLst>
              <a:ext uri="{FF2B5EF4-FFF2-40B4-BE49-F238E27FC236}">
                <a16:creationId xmlns:a16="http://schemas.microsoft.com/office/drawing/2014/main" id="{EE5454FC-9AAB-9B87-E312-1BEDE6CC8D1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62" name="Notes Placeholder 2">
            <a:extLst>
              <a:ext uri="{FF2B5EF4-FFF2-40B4-BE49-F238E27FC236}">
                <a16:creationId xmlns:a16="http://schemas.microsoft.com/office/drawing/2014/main" id="{1785597A-22A7-1357-D699-4C0B4346717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48163" name="Slide Number Placeholder 3">
            <a:extLst>
              <a:ext uri="{FF2B5EF4-FFF2-40B4-BE49-F238E27FC236}">
                <a16:creationId xmlns:a16="http://schemas.microsoft.com/office/drawing/2014/main" id="{4F212AC4-4154-20D7-D71D-6D13CDC4C80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5ACB52C-9A8B-C24A-BEC0-E7BBB1C50DDA}" type="slidenum">
              <a:rPr lang="en-US" altLang="en-US" sz="1200" smtClean="0">
                <a:latin typeface="Calibri" panose="020F0502020204030204" pitchFamily="34" charset="0"/>
              </a:rPr>
              <a:pPr/>
              <a:t>79</a:t>
            </a:fld>
            <a:endParaRPr lang="en-US" altLang="en-US" sz="120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09" name="Slide Image Placeholder 1">
            <a:extLst>
              <a:ext uri="{FF2B5EF4-FFF2-40B4-BE49-F238E27FC236}">
                <a16:creationId xmlns:a16="http://schemas.microsoft.com/office/drawing/2014/main" id="{7207B3D2-27F1-4B73-6ECE-6393E780F08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0210" name="Notes Placeholder 2">
            <a:extLst>
              <a:ext uri="{FF2B5EF4-FFF2-40B4-BE49-F238E27FC236}">
                <a16:creationId xmlns:a16="http://schemas.microsoft.com/office/drawing/2014/main" id="{718685C1-046D-A34C-8ACC-4473395F18E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50211" name="Slide Number Placeholder 3">
            <a:extLst>
              <a:ext uri="{FF2B5EF4-FFF2-40B4-BE49-F238E27FC236}">
                <a16:creationId xmlns:a16="http://schemas.microsoft.com/office/drawing/2014/main" id="{67077BA0-2EC8-2AF9-9C49-3697D4C0E50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D1AA094-95D4-584B-A318-8ED43941CC7E}" type="slidenum">
              <a:rPr lang="en-US" altLang="en-US" sz="1200" smtClean="0">
                <a:latin typeface="Calibri" panose="020F0502020204030204" pitchFamily="34" charset="0"/>
              </a:rPr>
              <a:pPr/>
              <a:t>80</a:t>
            </a:fld>
            <a:endParaRPr lang="en-US" altLang="en-US" sz="120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llard Law - Title White">
    <p:spTree>
      <p:nvGrpSpPr>
        <p:cNvPr id="1" name=""/>
        <p:cNvGrpSpPr/>
        <p:nvPr/>
      </p:nvGrpSpPr>
      <p:grpSpPr>
        <a:xfrm>
          <a:off x="0" y="0"/>
          <a:ext cx="0" cy="0"/>
          <a:chOff x="0" y="0"/>
          <a:chExt cx="0" cy="0"/>
        </a:xfrm>
      </p:grpSpPr>
      <p:pic>
        <p:nvPicPr>
          <p:cNvPr id="2" name="Picture 2" descr="2014_logo_only_reverse.png">
            <a:extLst>
              <a:ext uri="{FF2B5EF4-FFF2-40B4-BE49-F238E27FC236}">
                <a16:creationId xmlns:a16="http://schemas.microsoft.com/office/drawing/2014/main" id="{BABDFE93-6A38-5BAC-B117-1DBE7C7F68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79C2CF04-FA51-71D8-60E1-72709CF3FF4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5125" y="4156075"/>
            <a:ext cx="2478088"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18"/>
          <p:cNvSpPr>
            <a:spLocks noGrp="1"/>
          </p:cNvSpPr>
          <p:nvPr>
            <p:ph type="body" sz="quarter" idx="11"/>
          </p:nvPr>
        </p:nvSpPr>
        <p:spPr>
          <a:xfrm>
            <a:off x="365587" y="964688"/>
            <a:ext cx="5430376" cy="1823086"/>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chemeClr val="tx1"/>
                </a:solidFill>
                <a:latin typeface="Arial"/>
                <a:cs typeface="Arial"/>
              </a:defRPr>
            </a:lvl1pPr>
          </a:lstStyle>
          <a:p>
            <a:pPr lvl="0"/>
            <a:r>
              <a:rPr lang="en-CA" dirty="0"/>
              <a:t>Click to edit Master text styles</a:t>
            </a:r>
          </a:p>
        </p:txBody>
      </p:sp>
      <p:sp>
        <p:nvSpPr>
          <p:cNvPr id="11" name="Text Placeholder 14"/>
          <p:cNvSpPr>
            <a:spLocks noGrp="1"/>
          </p:cNvSpPr>
          <p:nvPr>
            <p:ph type="body" sz="quarter" idx="12"/>
          </p:nvPr>
        </p:nvSpPr>
        <p:spPr>
          <a:xfrm>
            <a:off x="365762" y="2715355"/>
            <a:ext cx="5430203" cy="321394"/>
          </a:xfrm>
          <a:prstGeom prst="rect">
            <a:avLst/>
          </a:prstGeom>
        </p:spPr>
        <p:txBody>
          <a:bodyPr vert="horz" lIns="0" tIns="0" rIns="0" bIns="0"/>
          <a:lstStyle>
            <a:lvl1pPr marL="0" indent="0">
              <a:buNone/>
              <a:defRPr sz="1800" b="0" i="0" kern="0" spc="30" baseline="0">
                <a:solidFill>
                  <a:schemeClr val="tx1"/>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12" name="Text Placeholder 14"/>
          <p:cNvSpPr>
            <a:spLocks noGrp="1"/>
          </p:cNvSpPr>
          <p:nvPr>
            <p:ph type="body" sz="quarter" idx="13"/>
          </p:nvPr>
        </p:nvSpPr>
        <p:spPr>
          <a:xfrm>
            <a:off x="365762" y="3219412"/>
            <a:ext cx="5430203" cy="321394"/>
          </a:xfrm>
          <a:prstGeom prst="rect">
            <a:avLst/>
          </a:prstGeom>
        </p:spPr>
        <p:txBody>
          <a:bodyPr vert="horz" lIns="0" tIns="0" rIns="0" bIns="0"/>
          <a:lstStyle>
            <a:lvl1pPr marL="0" indent="0">
              <a:buNone/>
              <a:defRPr sz="1000" b="1" i="0" kern="0" cap="all" spc="150" normalizeH="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Tree>
    <p:extLst>
      <p:ext uri="{BB962C8B-B14F-4D97-AF65-F5344CB8AC3E}">
        <p14:creationId xmlns:p14="http://schemas.microsoft.com/office/powerpoint/2010/main" val="1301311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lard Law - End Slide Whit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CA3D18-2828-197C-320E-927E7508494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4025" y="1439863"/>
            <a:ext cx="3048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97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lard Law - End Slide Blu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9DA90C-A876-6383-97C5-E05101C178D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9738" y="1443038"/>
            <a:ext cx="30353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6125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99492E-3515-949F-9F87-866DD9A84C6F}"/>
              </a:ext>
            </a:extLst>
          </p:cNvPr>
          <p:cNvSpPr/>
          <p:nvPr userDrawn="1"/>
        </p:nvSpPr>
        <p:spPr>
          <a:xfrm>
            <a:off x="8243888" y="1131888"/>
            <a:ext cx="900112" cy="113188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3" name="Picture 2" descr="2014_logo_only_reverse.png">
            <a:extLst>
              <a:ext uri="{FF2B5EF4-FFF2-40B4-BE49-F238E27FC236}">
                <a16:creationId xmlns:a16="http://schemas.microsoft.com/office/drawing/2014/main" id="{0D21DF24-357A-35C5-5BBE-022A319726D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18"/>
          <p:cNvSpPr>
            <a:spLocks noGrp="1"/>
          </p:cNvSpPr>
          <p:nvPr>
            <p:ph type="body" sz="quarter" idx="11"/>
          </p:nvPr>
        </p:nvSpPr>
        <p:spPr>
          <a:xfrm>
            <a:off x="365587" y="1131888"/>
            <a:ext cx="5430376" cy="1823086"/>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chemeClr val="tx1"/>
                </a:solidFill>
                <a:latin typeface="Arial"/>
                <a:cs typeface="Arial"/>
              </a:defRPr>
            </a:lvl1pPr>
          </a:lstStyle>
          <a:p>
            <a:pPr lvl="0"/>
            <a:r>
              <a:rPr lang="en-CA" dirty="0"/>
              <a:t>Click to edit Master text styles</a:t>
            </a:r>
          </a:p>
        </p:txBody>
      </p:sp>
      <p:sp>
        <p:nvSpPr>
          <p:cNvPr id="11" name="Text Placeholder 14"/>
          <p:cNvSpPr>
            <a:spLocks noGrp="1"/>
          </p:cNvSpPr>
          <p:nvPr>
            <p:ph type="body" sz="quarter" idx="12"/>
          </p:nvPr>
        </p:nvSpPr>
        <p:spPr>
          <a:xfrm>
            <a:off x="365762" y="3003798"/>
            <a:ext cx="5430203" cy="321394"/>
          </a:xfrm>
          <a:prstGeom prst="rect">
            <a:avLst/>
          </a:prstGeom>
        </p:spPr>
        <p:txBody>
          <a:bodyPr vert="horz" lIns="0" tIns="0" rIns="0" bIns="0"/>
          <a:lstStyle>
            <a:lvl1pPr marL="0" indent="0">
              <a:buNone/>
              <a:defRPr sz="1800" b="0" i="0" kern="0" spc="30" baseline="0">
                <a:solidFill>
                  <a:schemeClr val="tx1"/>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12" name="Text Placeholder 14"/>
          <p:cNvSpPr>
            <a:spLocks noGrp="1"/>
          </p:cNvSpPr>
          <p:nvPr>
            <p:ph type="body" sz="quarter" idx="13"/>
          </p:nvPr>
        </p:nvSpPr>
        <p:spPr>
          <a:xfrm>
            <a:off x="365762" y="3507855"/>
            <a:ext cx="5430203" cy="321394"/>
          </a:xfrm>
          <a:prstGeom prst="rect">
            <a:avLst/>
          </a:prstGeom>
        </p:spPr>
        <p:txBody>
          <a:bodyPr vert="horz" lIns="0" tIns="0" rIns="0" bIns="0"/>
          <a:lstStyle>
            <a:lvl1pPr marL="0" indent="0">
              <a:buNone/>
              <a:defRPr sz="1000" b="1" i="0" kern="0" cap="all" spc="150" normalizeH="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Tree>
    <p:extLst>
      <p:ext uri="{BB962C8B-B14F-4D97-AF65-F5344CB8AC3E}">
        <p14:creationId xmlns:p14="http://schemas.microsoft.com/office/powerpoint/2010/main" val="1052154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6C2592-8DD6-2C46-E33F-8D0AB936AF4D}"/>
              </a:ext>
            </a:extLst>
          </p:cNvPr>
          <p:cNvSpPr/>
          <p:nvPr userDrawn="1"/>
        </p:nvSpPr>
        <p:spPr>
          <a:xfrm>
            <a:off x="8243888" y="1131888"/>
            <a:ext cx="900112" cy="113188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3" name="Picture 3" descr="s4b282c2015.png">
            <a:extLst>
              <a:ext uri="{FF2B5EF4-FFF2-40B4-BE49-F238E27FC236}">
                <a16:creationId xmlns:a16="http://schemas.microsoft.com/office/drawing/2014/main" id="{0ED23E25-58EB-F8CD-79F3-D67487DE3D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8"/>
          <p:cNvSpPr>
            <a:spLocks noGrp="1"/>
          </p:cNvSpPr>
          <p:nvPr>
            <p:ph type="body" sz="quarter" idx="11"/>
          </p:nvPr>
        </p:nvSpPr>
        <p:spPr>
          <a:xfrm>
            <a:off x="365587" y="1131888"/>
            <a:ext cx="5430376" cy="1823086"/>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rgbClr val="FFFFFF"/>
                </a:solidFill>
                <a:latin typeface="Arial"/>
                <a:cs typeface="Arial"/>
              </a:defRPr>
            </a:lvl1pPr>
          </a:lstStyle>
          <a:p>
            <a:pPr lvl="0"/>
            <a:r>
              <a:rPr lang="en-CA" dirty="0"/>
              <a:t>Click to edit Master text styles</a:t>
            </a:r>
          </a:p>
        </p:txBody>
      </p:sp>
      <p:sp>
        <p:nvSpPr>
          <p:cNvPr id="7" name="Text Placeholder 14"/>
          <p:cNvSpPr>
            <a:spLocks noGrp="1"/>
          </p:cNvSpPr>
          <p:nvPr>
            <p:ph type="body" sz="quarter" idx="12"/>
          </p:nvPr>
        </p:nvSpPr>
        <p:spPr>
          <a:xfrm>
            <a:off x="365762" y="3003798"/>
            <a:ext cx="5430203" cy="321394"/>
          </a:xfrm>
          <a:prstGeom prst="rect">
            <a:avLst/>
          </a:prstGeom>
        </p:spPr>
        <p:txBody>
          <a:bodyPr vert="horz" lIns="0" tIns="0" rIns="0" bIns="0"/>
          <a:lstStyle>
            <a:lvl1pPr marL="0" indent="0">
              <a:buNone/>
              <a:defRPr sz="1800" b="0" i="0" kern="0" spc="30" baseline="0">
                <a:solidFill>
                  <a:srgbClr val="FFFFFF"/>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8" name="Text Placeholder 14"/>
          <p:cNvSpPr>
            <a:spLocks noGrp="1"/>
          </p:cNvSpPr>
          <p:nvPr>
            <p:ph type="body" sz="quarter" idx="13"/>
          </p:nvPr>
        </p:nvSpPr>
        <p:spPr>
          <a:xfrm>
            <a:off x="365762" y="3507855"/>
            <a:ext cx="5430203" cy="321394"/>
          </a:xfrm>
          <a:prstGeom prst="rect">
            <a:avLst/>
          </a:prstGeom>
        </p:spPr>
        <p:txBody>
          <a:bodyPr vert="horz" lIns="0" tIns="0" rIns="0" bIns="0"/>
          <a:lstStyle>
            <a:lvl1pPr marL="0" indent="0">
              <a:buNone/>
              <a:defRPr sz="1000" b="1" i="0" kern="0" cap="all" spc="150" normalizeH="0" baseline="0">
                <a:solidFill>
                  <a:srgbClr val="FFFFFF"/>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Tree>
    <p:extLst>
      <p:ext uri="{BB962C8B-B14F-4D97-AF65-F5344CB8AC3E}">
        <p14:creationId xmlns:p14="http://schemas.microsoft.com/office/powerpoint/2010/main" val="2255489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bsection Slide - 2">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F03B80E1-198C-B99F-9461-3E6B8F7B5E38}"/>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ECED51A3-31D2-D340-8C23-A6762819C51C}" type="slidenum">
              <a:rPr lang="en-US" altLang="en-US" sz="900" smtClean="0">
                <a:solidFill>
                  <a:srgbClr val="FFFFFF"/>
                </a:solidFill>
                <a:latin typeface="Whitney Book" pitchFamily="50" charset="0"/>
              </a:rPr>
              <a:pPr algn="r">
                <a:spcBef>
                  <a:spcPct val="20000"/>
                </a:spcBef>
                <a:buFont typeface="Arial" panose="020B0604020202020204" pitchFamily="34" charset="0"/>
                <a:buNone/>
                <a:defRPr/>
              </a:pPr>
              <a:t>‹#›</a:t>
            </a:fld>
            <a:endParaRPr lang="en-CA" altLang="en-US" sz="900">
              <a:solidFill>
                <a:srgbClr val="FFFFFF"/>
              </a:solidFill>
              <a:latin typeface="Whitney Book" pitchFamily="50" charset="0"/>
            </a:endParaRPr>
          </a:p>
        </p:txBody>
      </p:sp>
      <p:sp>
        <p:nvSpPr>
          <p:cNvPr id="3" name="Rectangle 2">
            <a:extLst>
              <a:ext uri="{FF2B5EF4-FFF2-40B4-BE49-F238E27FC236}">
                <a16:creationId xmlns:a16="http://schemas.microsoft.com/office/drawing/2014/main" id="{728CAFFC-F673-3FE7-8235-058D2CF5CE63}"/>
              </a:ext>
            </a:extLst>
          </p:cNvPr>
          <p:cNvSpPr/>
          <p:nvPr userDrawn="1"/>
        </p:nvSpPr>
        <p:spPr>
          <a:xfrm>
            <a:off x="8243888" y="1131888"/>
            <a:ext cx="900112" cy="113188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4" name="Picture 2" descr="2014_logo_only_reverse.png">
            <a:extLst>
              <a:ext uri="{FF2B5EF4-FFF2-40B4-BE49-F238E27FC236}">
                <a16:creationId xmlns:a16="http://schemas.microsoft.com/office/drawing/2014/main" id="{60E39552-C966-FCF2-A82D-1D3EFC88184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8"/>
          <p:cNvSpPr>
            <a:spLocks noGrp="1"/>
          </p:cNvSpPr>
          <p:nvPr>
            <p:ph type="body" sz="quarter" idx="11"/>
          </p:nvPr>
        </p:nvSpPr>
        <p:spPr>
          <a:xfrm>
            <a:off x="365587" y="1131889"/>
            <a:ext cx="5430376" cy="1060178"/>
          </a:xfrm>
          <a:prstGeom prst="rect">
            <a:avLst/>
          </a:prstGeom>
        </p:spPr>
        <p:txBody>
          <a:bodyPr vert="horz" lIns="0" tIns="0" rIns="0" bIns="0" anchor="t" anchorCtr="0"/>
          <a:lstStyle>
            <a:lvl1pPr marL="0" indent="0">
              <a:lnSpc>
                <a:spcPts val="3400"/>
              </a:lnSpc>
              <a:spcBef>
                <a:spcPts val="0"/>
              </a:spcBef>
              <a:buNone/>
              <a:defRPr sz="2800" b="1" i="0" kern="0" cap="all" spc="30" baseline="0">
                <a:solidFill>
                  <a:schemeClr val="tx1"/>
                </a:solidFill>
                <a:latin typeface="Arial"/>
                <a:cs typeface="Arial"/>
              </a:defRPr>
            </a:lvl1pPr>
          </a:lstStyle>
          <a:p>
            <a:pPr lvl="0"/>
            <a:r>
              <a:rPr lang="en-CA" dirty="0"/>
              <a:t>Click to edit Master text styles</a:t>
            </a:r>
          </a:p>
        </p:txBody>
      </p:sp>
    </p:spTree>
    <p:extLst>
      <p:ext uri="{BB962C8B-B14F-4D97-AF65-F5344CB8AC3E}">
        <p14:creationId xmlns:p14="http://schemas.microsoft.com/office/powerpoint/2010/main" val="4286607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section Slide - 3">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31A5C958-A1DD-5523-2812-600690219DFE}"/>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F0C15617-B003-9840-93C1-7734D8DEBC9C}" type="slidenum">
              <a:rPr lang="en-US" altLang="en-US" sz="900" smtClean="0">
                <a:solidFill>
                  <a:srgbClr val="FFFFFF"/>
                </a:solidFill>
                <a:latin typeface="Whitney Book" pitchFamily="50" charset="0"/>
              </a:rPr>
              <a:pPr algn="r">
                <a:spcBef>
                  <a:spcPct val="20000"/>
                </a:spcBef>
                <a:buFont typeface="Arial" panose="020B0604020202020204" pitchFamily="34" charset="0"/>
                <a:buNone/>
                <a:defRPr/>
              </a:pPr>
              <a:t>‹#›</a:t>
            </a:fld>
            <a:endParaRPr lang="en-CA" altLang="en-US" sz="900">
              <a:solidFill>
                <a:srgbClr val="FFFFFF"/>
              </a:solidFill>
              <a:latin typeface="Whitney Book" pitchFamily="50" charset="0"/>
            </a:endParaRPr>
          </a:p>
        </p:txBody>
      </p:sp>
      <p:sp>
        <p:nvSpPr>
          <p:cNvPr id="3" name="Rectangle 2">
            <a:extLst>
              <a:ext uri="{FF2B5EF4-FFF2-40B4-BE49-F238E27FC236}">
                <a16:creationId xmlns:a16="http://schemas.microsoft.com/office/drawing/2014/main" id="{DAD99ADC-0383-32C5-56E2-286C623B6626}"/>
              </a:ext>
            </a:extLst>
          </p:cNvPr>
          <p:cNvSpPr/>
          <p:nvPr userDrawn="1"/>
        </p:nvSpPr>
        <p:spPr>
          <a:xfrm>
            <a:off x="8243888" y="1131888"/>
            <a:ext cx="900112" cy="113188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4" name="Picture 3" descr="s4b282c2015.png">
            <a:extLst>
              <a:ext uri="{FF2B5EF4-FFF2-40B4-BE49-F238E27FC236}">
                <a16:creationId xmlns:a16="http://schemas.microsoft.com/office/drawing/2014/main" id="{5A1B3479-6D1E-F58F-6C13-20B64C3490C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8"/>
          <p:cNvSpPr>
            <a:spLocks noGrp="1"/>
          </p:cNvSpPr>
          <p:nvPr>
            <p:ph type="body" sz="quarter" idx="11"/>
          </p:nvPr>
        </p:nvSpPr>
        <p:spPr>
          <a:xfrm>
            <a:off x="365587" y="1131889"/>
            <a:ext cx="5430376" cy="1060178"/>
          </a:xfrm>
          <a:prstGeom prst="rect">
            <a:avLst/>
          </a:prstGeom>
        </p:spPr>
        <p:txBody>
          <a:bodyPr vert="horz" lIns="0" tIns="0" rIns="0" bIns="0" anchor="t" anchorCtr="0"/>
          <a:lstStyle>
            <a:lvl1pPr marL="0" indent="0">
              <a:lnSpc>
                <a:spcPts val="3400"/>
              </a:lnSpc>
              <a:spcBef>
                <a:spcPts val="0"/>
              </a:spcBef>
              <a:buNone/>
              <a:defRPr sz="2800" b="1" i="0" kern="0" cap="all" spc="30" baseline="0">
                <a:solidFill>
                  <a:srgbClr val="FFFFFF"/>
                </a:solidFill>
                <a:latin typeface="Arial"/>
                <a:cs typeface="Arial"/>
              </a:defRPr>
            </a:lvl1pPr>
          </a:lstStyle>
          <a:p>
            <a:pPr lvl="0"/>
            <a:r>
              <a:rPr lang="en-CA" dirty="0"/>
              <a:t>Click to edit Master text styles</a:t>
            </a:r>
          </a:p>
        </p:txBody>
      </p:sp>
    </p:spTree>
    <p:extLst>
      <p:ext uri="{BB962C8B-B14F-4D97-AF65-F5344CB8AC3E}">
        <p14:creationId xmlns:p14="http://schemas.microsoft.com/office/powerpoint/2010/main" val="580191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py Slide - 1">
    <p:spTree>
      <p:nvGrpSpPr>
        <p:cNvPr id="1" name=""/>
        <p:cNvGrpSpPr/>
        <p:nvPr/>
      </p:nvGrpSpPr>
      <p:grpSpPr>
        <a:xfrm>
          <a:off x="0" y="0"/>
          <a:ext cx="0" cy="0"/>
          <a:chOff x="0" y="0"/>
          <a:chExt cx="0" cy="0"/>
        </a:xfrm>
      </p:grpSpPr>
      <p:pic>
        <p:nvPicPr>
          <p:cNvPr id="2" name="Picture 1" descr="s4b282c2015.png">
            <a:extLst>
              <a:ext uri="{FF2B5EF4-FFF2-40B4-BE49-F238E27FC236}">
                <a16:creationId xmlns:a16="http://schemas.microsoft.com/office/drawing/2014/main" id="{EEE7DA1E-3520-5BAB-4B4C-1DBA57D7162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14">
            <a:extLst>
              <a:ext uri="{FF2B5EF4-FFF2-40B4-BE49-F238E27FC236}">
                <a16:creationId xmlns:a16="http://schemas.microsoft.com/office/drawing/2014/main" id="{567E96FA-85AB-8B89-DA9D-000105B94FD8}"/>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91E44374-8D67-294F-A580-79101C093B19}" type="slidenum">
              <a:rPr lang="en-US" altLang="en-US" sz="900" smtClean="0">
                <a:cs typeface="Arial" panose="020B0604020202020204" pitchFamily="34" charset="0"/>
              </a:rPr>
              <a:pPr algn="r">
                <a:spcBef>
                  <a:spcPct val="20000"/>
                </a:spcBef>
                <a:buFont typeface="Arial" panose="020B0604020202020204" pitchFamily="34" charset="0"/>
                <a:buNone/>
                <a:defRPr/>
              </a:pPr>
              <a:t>‹#›</a:t>
            </a:fld>
            <a:endParaRPr lang="en-CA" altLang="en-US" sz="900">
              <a:cs typeface="Arial" panose="020B0604020202020204" pitchFamily="34" charset="0"/>
            </a:endParaRPr>
          </a:p>
        </p:txBody>
      </p:sp>
      <p:sp>
        <p:nvSpPr>
          <p:cNvPr id="9" name="Text Placeholder 11"/>
          <p:cNvSpPr>
            <a:spLocks noGrp="1"/>
          </p:cNvSpPr>
          <p:nvPr>
            <p:ph type="body" sz="quarter" idx="11"/>
          </p:nvPr>
        </p:nvSpPr>
        <p:spPr>
          <a:xfrm>
            <a:off x="438954" y="411511"/>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10" name="Text Placeholder 2"/>
          <p:cNvSpPr>
            <a:spLocks noGrp="1"/>
          </p:cNvSpPr>
          <p:nvPr>
            <p:ph type="body" sz="quarter" idx="13"/>
          </p:nvPr>
        </p:nvSpPr>
        <p:spPr>
          <a:xfrm>
            <a:off x="438954" y="1131888"/>
            <a:ext cx="7661438" cy="3697288"/>
          </a:xfrm>
          <a:prstGeom prst="rect">
            <a:avLst/>
          </a:prstGeom>
        </p:spPr>
        <p:txBody>
          <a:bodyPr vert="horz" lIns="0" tIns="0" rIns="0" bIns="0"/>
          <a:lstStyle>
            <a:lvl1pPr marL="0" indent="0">
              <a:lnSpc>
                <a:spcPct val="130000"/>
              </a:lnSpc>
              <a:spcBef>
                <a:spcPts val="0"/>
              </a:spcBef>
              <a:buFontTx/>
              <a:buNone/>
              <a:defRPr sz="1500">
                <a:latin typeface="Arial"/>
                <a:cs typeface="Arial"/>
              </a:defRPr>
            </a:lvl1pPr>
            <a:lvl2pPr marL="0" indent="-180000">
              <a:lnSpc>
                <a:spcPct val="130000"/>
              </a:lnSpc>
              <a:spcBef>
                <a:spcPts val="0"/>
              </a:spcBef>
              <a:buFont typeface="Arial"/>
              <a:buChar char="•"/>
              <a:defRPr sz="1500">
                <a:latin typeface="Arial"/>
                <a:cs typeface="Arial"/>
              </a:defRPr>
            </a:lvl2pPr>
            <a:lvl3pPr marL="540000" indent="-180000">
              <a:lnSpc>
                <a:spcPct val="130000"/>
              </a:lnSpc>
              <a:spcBef>
                <a:spcPts val="0"/>
              </a:spcBef>
              <a:defRPr sz="1500" b="0" i="0">
                <a:latin typeface="Arial"/>
                <a:cs typeface="Arial"/>
              </a:defRPr>
            </a:lvl3pPr>
            <a:lvl4pPr marL="900000" indent="-180000">
              <a:lnSpc>
                <a:spcPct val="130000"/>
              </a:lnSpc>
              <a:spcBef>
                <a:spcPts val="0"/>
              </a:spcBef>
              <a:buFont typeface="Arial"/>
              <a:buChar char="•"/>
              <a:defRPr sz="1500" b="0" i="0">
                <a:latin typeface="Arial"/>
                <a:cs typeface="Arial"/>
              </a:defRPr>
            </a:lvl4pPr>
            <a:lvl5pPr marL="1260000" indent="-180000">
              <a:lnSpc>
                <a:spcPct val="130000"/>
              </a:lnSpc>
              <a:spcBef>
                <a:spcPts val="0"/>
              </a:spcBef>
              <a:buFont typeface="Arial"/>
              <a:buChar char="•"/>
              <a:defRPr sz="1500" b="0" i="0">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11174601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py Slide - 2">
    <p:spTree>
      <p:nvGrpSpPr>
        <p:cNvPr id="1" name=""/>
        <p:cNvGrpSpPr/>
        <p:nvPr/>
      </p:nvGrpSpPr>
      <p:grpSpPr>
        <a:xfrm>
          <a:off x="0" y="0"/>
          <a:ext cx="0" cy="0"/>
          <a:chOff x="0" y="0"/>
          <a:chExt cx="0" cy="0"/>
        </a:xfrm>
      </p:grpSpPr>
      <p:pic>
        <p:nvPicPr>
          <p:cNvPr id="2" name="Picture 2" descr="2014_logo_only_reverse.png">
            <a:extLst>
              <a:ext uri="{FF2B5EF4-FFF2-40B4-BE49-F238E27FC236}">
                <a16:creationId xmlns:a16="http://schemas.microsoft.com/office/drawing/2014/main" id="{D8D53BC8-1162-E92D-BCC8-FA60634ABCE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14">
            <a:extLst>
              <a:ext uri="{FF2B5EF4-FFF2-40B4-BE49-F238E27FC236}">
                <a16:creationId xmlns:a16="http://schemas.microsoft.com/office/drawing/2014/main" id="{E7DB09E1-B10E-6880-DE89-23C43769F90E}"/>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6F712716-8EE4-9343-B45D-20B925351A1E}"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a:solidFill>
                <a:srgbClr val="FFFFFF"/>
              </a:solidFill>
              <a:cs typeface="Arial" panose="020B0604020202020204" pitchFamily="34" charset="0"/>
            </a:endParaRPr>
          </a:p>
        </p:txBody>
      </p:sp>
      <p:sp>
        <p:nvSpPr>
          <p:cNvPr id="9" name="Text Placeholder 11"/>
          <p:cNvSpPr>
            <a:spLocks noGrp="1"/>
          </p:cNvSpPr>
          <p:nvPr>
            <p:ph type="body" sz="quarter" idx="11"/>
          </p:nvPr>
        </p:nvSpPr>
        <p:spPr>
          <a:xfrm>
            <a:off x="438954" y="411511"/>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FFFFFF"/>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131888"/>
            <a:ext cx="7661438" cy="369728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4138385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phics Slide - 1">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FBA75446-21E2-712B-1102-FFB75C83A088}"/>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8C7D87AA-8DA7-2C4A-A861-4A4B5C81DF58}" type="slidenum">
              <a:rPr lang="en-US" altLang="en-US" sz="900" smtClean="0">
                <a:cs typeface="Arial" panose="020B0604020202020204" pitchFamily="34" charset="0"/>
              </a:rPr>
              <a:pPr algn="r">
                <a:spcBef>
                  <a:spcPct val="20000"/>
                </a:spcBef>
                <a:buFont typeface="Arial" panose="020B0604020202020204" pitchFamily="34" charset="0"/>
                <a:buNone/>
                <a:defRPr/>
              </a:pPr>
              <a:t>‹#›</a:t>
            </a:fld>
            <a:endParaRPr lang="en-CA" altLang="en-US" sz="900">
              <a:cs typeface="Arial" panose="020B0604020202020204" pitchFamily="34" charset="0"/>
            </a:endParaRPr>
          </a:p>
        </p:txBody>
      </p:sp>
      <p:pic>
        <p:nvPicPr>
          <p:cNvPr id="3" name="Picture 3" descr="s4b282c2015.png">
            <a:extLst>
              <a:ext uri="{FF2B5EF4-FFF2-40B4-BE49-F238E27FC236}">
                <a16:creationId xmlns:a16="http://schemas.microsoft.com/office/drawing/2014/main" id="{78949BFB-8730-E561-F824-7C6449A0836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3763" y="422275"/>
            <a:ext cx="363537"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1"/>
          <p:cNvSpPr>
            <a:spLocks noGrp="1"/>
          </p:cNvSpPr>
          <p:nvPr>
            <p:ph type="body" sz="quarter" idx="11"/>
          </p:nvPr>
        </p:nvSpPr>
        <p:spPr>
          <a:xfrm>
            <a:off x="438954" y="411511"/>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8" name="Text Placeholder 2"/>
          <p:cNvSpPr>
            <a:spLocks noGrp="1"/>
          </p:cNvSpPr>
          <p:nvPr>
            <p:ph type="body" sz="quarter" idx="13"/>
          </p:nvPr>
        </p:nvSpPr>
        <p:spPr>
          <a:xfrm>
            <a:off x="438954" y="1131888"/>
            <a:ext cx="7661438" cy="3697288"/>
          </a:xfrm>
          <a:prstGeom prst="rect">
            <a:avLst/>
          </a:prstGeom>
        </p:spPr>
        <p:txBody>
          <a:bodyPr vert="horz" lIns="0" tIns="0" rIns="0" bIns="0"/>
          <a:lstStyle>
            <a:lvl1pPr marL="0" indent="0">
              <a:lnSpc>
                <a:spcPct val="130000"/>
              </a:lnSpc>
              <a:spcBef>
                <a:spcPts val="0"/>
              </a:spcBef>
              <a:buFontTx/>
              <a:buNone/>
              <a:defRPr sz="1500">
                <a:latin typeface="Arial"/>
                <a:cs typeface="Arial"/>
              </a:defRPr>
            </a:lvl1pPr>
            <a:lvl2pPr marL="0" indent="-180000">
              <a:lnSpc>
                <a:spcPct val="130000"/>
              </a:lnSpc>
              <a:spcBef>
                <a:spcPts val="0"/>
              </a:spcBef>
              <a:buFont typeface="Arial"/>
              <a:buChar char="•"/>
              <a:defRPr sz="1500">
                <a:latin typeface="Arial"/>
                <a:cs typeface="Arial"/>
              </a:defRPr>
            </a:lvl2pPr>
            <a:lvl3pPr marL="540000" indent="-180000">
              <a:lnSpc>
                <a:spcPct val="130000"/>
              </a:lnSpc>
              <a:spcBef>
                <a:spcPts val="0"/>
              </a:spcBef>
              <a:defRPr sz="1500" b="0" i="0">
                <a:latin typeface="Arial"/>
                <a:cs typeface="Arial"/>
              </a:defRPr>
            </a:lvl3pPr>
            <a:lvl4pPr marL="900000" indent="-180000">
              <a:lnSpc>
                <a:spcPct val="130000"/>
              </a:lnSpc>
              <a:spcBef>
                <a:spcPts val="0"/>
              </a:spcBef>
              <a:buFont typeface="Arial"/>
              <a:buChar char="•"/>
              <a:defRPr sz="1500" b="0" i="0">
                <a:latin typeface="Arial"/>
                <a:cs typeface="Arial"/>
              </a:defRPr>
            </a:lvl4pPr>
            <a:lvl5pPr marL="1260000" indent="-180000">
              <a:lnSpc>
                <a:spcPct val="130000"/>
              </a:lnSpc>
              <a:spcBef>
                <a:spcPts val="0"/>
              </a:spcBef>
              <a:buFont typeface="Arial"/>
              <a:buChar char="•"/>
              <a:defRPr sz="1500" b="0" i="0">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439391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aphics Slide - 2">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44AB7E68-A717-B335-9F47-81126B32CDB7}"/>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1144CD56-DD45-EF4C-AA9C-9D30325F3606}"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a:solidFill>
                <a:srgbClr val="FFFFFF"/>
              </a:solidFill>
              <a:cs typeface="Arial" panose="020B0604020202020204" pitchFamily="34" charset="0"/>
            </a:endParaRPr>
          </a:p>
        </p:txBody>
      </p:sp>
      <p:pic>
        <p:nvPicPr>
          <p:cNvPr id="3" name="Picture 2" descr="2014_logo_only_reverse.png">
            <a:extLst>
              <a:ext uri="{FF2B5EF4-FFF2-40B4-BE49-F238E27FC236}">
                <a16:creationId xmlns:a16="http://schemas.microsoft.com/office/drawing/2014/main" id="{31577997-8AC2-BB8B-2127-5FBCDD35D4F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47307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1"/>
          <p:cNvSpPr>
            <a:spLocks noGrp="1"/>
          </p:cNvSpPr>
          <p:nvPr>
            <p:ph type="body" sz="quarter" idx="11"/>
          </p:nvPr>
        </p:nvSpPr>
        <p:spPr>
          <a:xfrm>
            <a:off x="438954" y="411511"/>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FFFFFF"/>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8" name="Text Placeholder 2"/>
          <p:cNvSpPr>
            <a:spLocks noGrp="1"/>
          </p:cNvSpPr>
          <p:nvPr>
            <p:ph type="body" sz="quarter" idx="13"/>
          </p:nvPr>
        </p:nvSpPr>
        <p:spPr>
          <a:xfrm>
            <a:off x="438954" y="1131888"/>
            <a:ext cx="7661438" cy="369728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1640284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lard Law - Title Blu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035A9A-4C16-8843-3191-A3F1EAF3C5A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25" y="4164013"/>
            <a:ext cx="2478088"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8"/>
          <p:cNvSpPr>
            <a:spLocks noGrp="1"/>
          </p:cNvSpPr>
          <p:nvPr>
            <p:ph type="body" sz="quarter" idx="11"/>
          </p:nvPr>
        </p:nvSpPr>
        <p:spPr>
          <a:xfrm>
            <a:off x="365762" y="964688"/>
            <a:ext cx="5430376" cy="1823086"/>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rgbClr val="FFFFFF"/>
                </a:solidFill>
                <a:latin typeface="Arial"/>
                <a:cs typeface="Arial"/>
              </a:defRPr>
            </a:lvl1pPr>
          </a:lstStyle>
          <a:p>
            <a:pPr lvl="0"/>
            <a:r>
              <a:rPr lang="en-CA" dirty="0"/>
              <a:t>Click to edit Master text styles</a:t>
            </a:r>
          </a:p>
        </p:txBody>
      </p:sp>
      <p:sp>
        <p:nvSpPr>
          <p:cNvPr id="7" name="Text Placeholder 14"/>
          <p:cNvSpPr>
            <a:spLocks noGrp="1"/>
          </p:cNvSpPr>
          <p:nvPr>
            <p:ph type="body" sz="quarter" idx="12"/>
          </p:nvPr>
        </p:nvSpPr>
        <p:spPr>
          <a:xfrm>
            <a:off x="365937" y="2715468"/>
            <a:ext cx="5430203" cy="321394"/>
          </a:xfrm>
          <a:prstGeom prst="rect">
            <a:avLst/>
          </a:prstGeom>
        </p:spPr>
        <p:txBody>
          <a:bodyPr vert="horz" lIns="0" tIns="0" rIns="0" bIns="0"/>
          <a:lstStyle>
            <a:lvl1pPr marL="0" indent="0">
              <a:buNone/>
              <a:defRPr sz="1800" b="0" i="0" kern="0" spc="30" baseline="0">
                <a:solidFill>
                  <a:srgbClr val="FFFFFF"/>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8" name="Text Placeholder 14"/>
          <p:cNvSpPr>
            <a:spLocks noGrp="1"/>
          </p:cNvSpPr>
          <p:nvPr>
            <p:ph type="body" sz="quarter" idx="13"/>
          </p:nvPr>
        </p:nvSpPr>
        <p:spPr>
          <a:xfrm>
            <a:off x="365937" y="3219525"/>
            <a:ext cx="5430203" cy="321394"/>
          </a:xfrm>
          <a:prstGeom prst="rect">
            <a:avLst/>
          </a:prstGeom>
        </p:spPr>
        <p:txBody>
          <a:bodyPr vert="horz" lIns="0" tIns="0" rIns="0" bIns="0"/>
          <a:lstStyle>
            <a:lvl1pPr marL="0" indent="0">
              <a:buNone/>
              <a:defRPr sz="1000" b="1" i="0" kern="0" cap="all" spc="150" normalizeH="0" baseline="0">
                <a:solidFill>
                  <a:srgbClr val="FFFFFF"/>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Tree>
    <p:extLst>
      <p:ext uri="{BB962C8B-B14F-4D97-AF65-F5344CB8AC3E}">
        <p14:creationId xmlns:p14="http://schemas.microsoft.com/office/powerpoint/2010/main" val="26967518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 descr="UBC_2016_Signature_Wide_282.png">
            <a:extLst>
              <a:ext uri="{FF2B5EF4-FFF2-40B4-BE49-F238E27FC236}">
                <a16:creationId xmlns:a16="http://schemas.microsoft.com/office/drawing/2014/main" id="{51BB8D88-CA7A-A1EC-1914-B598A40D0F0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9738" y="1439863"/>
            <a:ext cx="4770437"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7330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 2">
    <p:spTree>
      <p:nvGrpSpPr>
        <p:cNvPr id="1" name=""/>
        <p:cNvGrpSpPr/>
        <p:nvPr/>
      </p:nvGrpSpPr>
      <p:grpSpPr>
        <a:xfrm>
          <a:off x="0" y="0"/>
          <a:ext cx="0" cy="0"/>
          <a:chOff x="0" y="0"/>
          <a:chExt cx="0" cy="0"/>
        </a:xfrm>
      </p:grpSpPr>
      <p:pic>
        <p:nvPicPr>
          <p:cNvPr id="2" name="Picture 1" descr="1_2016_UBCStandard_Signature_ReverseRGB72.png">
            <a:extLst>
              <a:ext uri="{FF2B5EF4-FFF2-40B4-BE49-F238E27FC236}">
                <a16:creationId xmlns:a16="http://schemas.microsoft.com/office/drawing/2014/main" id="{37D30C1E-DC1B-6903-617D-F178D4FAAA9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9738" y="1443038"/>
            <a:ext cx="4770437"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66483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resentation-Copy-B">
    <p:spTree>
      <p:nvGrpSpPr>
        <p:cNvPr id="1" name=""/>
        <p:cNvGrpSpPr/>
        <p:nvPr/>
      </p:nvGrpSpPr>
      <p:grpSpPr>
        <a:xfrm>
          <a:off x="0" y="0"/>
          <a:ext cx="0" cy="0"/>
          <a:chOff x="0" y="0"/>
          <a:chExt cx="0" cy="0"/>
        </a:xfrm>
      </p:grpSpPr>
      <p:sp>
        <p:nvSpPr>
          <p:cNvPr id="7" name="Text Placeholder 11"/>
          <p:cNvSpPr>
            <a:spLocks noGrp="1"/>
          </p:cNvSpPr>
          <p:nvPr>
            <p:ph type="body" sz="quarter" idx="10"/>
          </p:nvPr>
        </p:nvSpPr>
        <p:spPr>
          <a:xfrm>
            <a:off x="1413007" y="844551"/>
            <a:ext cx="7314109" cy="407307"/>
          </a:xfrm>
          <a:prstGeom prst="rect">
            <a:avLst/>
          </a:prstGeom>
        </p:spPr>
        <p:txBody>
          <a:bodyPr>
            <a:normAutofit/>
          </a:bodyPr>
          <a:lstStyle>
            <a:lvl1pPr marL="0" marR="0" indent="0" algn="l" defTabSz="685800"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a:ln>
                  <a:noFill/>
                </a:ln>
                <a:solidFill>
                  <a:srgbClr val="0C2344"/>
                </a:solidFill>
                <a:effectLst/>
                <a:uLnTx/>
                <a:uFillTx/>
                <a:latin typeface="Verdana" pitchFamily="34" charset="0"/>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noProof="0" dirty="0"/>
              <a:t>Edit Master text styles</a:t>
            </a:r>
          </a:p>
        </p:txBody>
      </p:sp>
      <p:sp>
        <p:nvSpPr>
          <p:cNvPr id="8" name="Text Placeholder 12"/>
          <p:cNvSpPr>
            <a:spLocks noGrp="1"/>
          </p:cNvSpPr>
          <p:nvPr>
            <p:ph type="body" sz="quarter" idx="14"/>
          </p:nvPr>
        </p:nvSpPr>
        <p:spPr>
          <a:xfrm>
            <a:off x="1413689" y="1959769"/>
            <a:ext cx="7308850" cy="2003822"/>
          </a:xfrm>
          <a:prstGeom prst="rect">
            <a:avLst/>
          </a:prstGeom>
        </p:spPr>
        <p:txBody>
          <a:bodyPr vert="horz"/>
          <a:lstStyle>
            <a:lvl1pPr marL="0" marR="0" indent="0" algn="l" defTabSz="685800" rtl="0" eaLnBrk="1" fontAlgn="auto" latinLnBrk="0" hangingPunct="1">
              <a:lnSpc>
                <a:spcPts val="2250"/>
              </a:lnSpc>
              <a:spcBef>
                <a:spcPts val="0"/>
              </a:spcBef>
              <a:spcAft>
                <a:spcPts val="0"/>
              </a:spcAft>
              <a:buClrTx/>
              <a:buSzTx/>
              <a:buFont typeface="Arial" pitchFamily="34" charset="0"/>
              <a:buNone/>
              <a:tabLst/>
              <a:defRPr sz="1350" baseline="0">
                <a:solidFill>
                  <a:srgbClr val="0C2344"/>
                </a:solidFill>
                <a:latin typeface="Verdana"/>
                <a:cs typeface="Verdana"/>
              </a:defRPr>
            </a:lvl1pPr>
            <a:lvl2pPr>
              <a:buNone/>
              <a:defRPr sz="1350" baseline="0">
                <a:solidFill>
                  <a:srgbClr val="0C2344"/>
                </a:solidFill>
                <a:latin typeface="Verdana"/>
                <a:cs typeface="Verdana"/>
              </a:defRPr>
            </a:lvl2pPr>
            <a:lvl3pPr>
              <a:buNone/>
              <a:defRPr sz="1350">
                <a:latin typeface="Verdana"/>
                <a:cs typeface="Verdana"/>
              </a:defRPr>
            </a:lvl3pPr>
          </a:lstStyle>
          <a:p>
            <a:pPr lvl="0"/>
            <a:r>
              <a:rPr lang="en-US" noProof="0"/>
              <a:t>Edit Master text styles</a:t>
            </a:r>
          </a:p>
          <a:p>
            <a:pPr lvl="1"/>
            <a:r>
              <a:rPr lang="en-US" noProof="0"/>
              <a:t>Second level</a:t>
            </a:r>
          </a:p>
        </p:txBody>
      </p:sp>
      <p:sp>
        <p:nvSpPr>
          <p:cNvPr id="9" name="Text Placeholder 14"/>
          <p:cNvSpPr>
            <a:spLocks noGrp="1"/>
          </p:cNvSpPr>
          <p:nvPr>
            <p:ph type="body" sz="quarter" idx="15"/>
          </p:nvPr>
        </p:nvSpPr>
        <p:spPr>
          <a:xfrm>
            <a:off x="1413689" y="1394222"/>
            <a:ext cx="7308850" cy="565547"/>
          </a:xfrm>
          <a:prstGeom prst="rect">
            <a:avLst/>
          </a:prstGeom>
        </p:spPr>
        <p:txBody>
          <a:bodyPr vert="horz"/>
          <a:lstStyle>
            <a:lvl1pPr>
              <a:buNone/>
              <a:defRPr sz="1350" b="1" baseline="0">
                <a:solidFill>
                  <a:srgbClr val="0C2344"/>
                </a:solidFill>
                <a:latin typeface="Verdana"/>
                <a:cs typeface="Verdana"/>
              </a:defRPr>
            </a:lvl1pPr>
            <a:lvl2pPr>
              <a:buNone/>
              <a:defRPr sz="1350"/>
            </a:lvl2pPr>
            <a:lvl3pPr>
              <a:buNone/>
              <a:defRPr sz="1350"/>
            </a:lvl3pPr>
            <a:lvl4pPr>
              <a:buNone/>
              <a:defRPr sz="1350"/>
            </a:lvl4pPr>
            <a:lvl5pPr>
              <a:buNone/>
              <a:defRPr sz="1350"/>
            </a:lvl5pPr>
          </a:lstStyle>
          <a:p>
            <a:pPr lvl="0"/>
            <a:r>
              <a:rPr lang="en-US"/>
              <a:t>Edit Master text styles</a:t>
            </a:r>
          </a:p>
        </p:txBody>
      </p:sp>
    </p:spTree>
    <p:extLst>
      <p:ext uri="{BB962C8B-B14F-4D97-AF65-F5344CB8AC3E}">
        <p14:creationId xmlns:p14="http://schemas.microsoft.com/office/powerpoint/2010/main" val="15373747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457200" y="244945"/>
            <a:ext cx="8229600" cy="762000"/>
          </a:xfrm>
        </p:spPr>
        <p:txBody>
          <a:bodyPr>
            <a:normAutofit/>
          </a:bodyPr>
          <a:lstStyle>
            <a:lvl1pPr>
              <a:defRPr sz="3000"/>
            </a:lvl1pPr>
          </a:lstStyle>
          <a:p>
            <a:r>
              <a:rPr lang="en-US"/>
              <a:t>Click to edit Master title style</a:t>
            </a:r>
            <a:endParaRPr lang="en-US" dirty="0"/>
          </a:p>
        </p:txBody>
      </p:sp>
      <p:sp>
        <p:nvSpPr>
          <p:cNvPr id="10" name="Content Placeholder 9"/>
          <p:cNvSpPr>
            <a:spLocks noGrp="1"/>
          </p:cNvSpPr>
          <p:nvPr>
            <p:ph sz="quarter" idx="10"/>
          </p:nvPr>
        </p:nvSpPr>
        <p:spPr>
          <a:xfrm>
            <a:off x="457200" y="1056101"/>
            <a:ext cx="8229600" cy="3238500"/>
          </a:xfrm>
        </p:spPr>
        <p:txBody>
          <a:bodyPr>
            <a:normAutofit/>
          </a:bodyPr>
          <a:lstStyle>
            <a:lvl1pPr>
              <a:defRPr sz="1800"/>
            </a:lvl1pPr>
            <a:lvl2pPr>
              <a:defRPr sz="1800"/>
            </a:lvl2pPr>
            <a:lvl3pPr>
              <a:defRPr sz="1800"/>
            </a:lvl3pPr>
            <a:lvl4pPr>
              <a:defRPr sz="1800"/>
            </a:lvl4pPr>
            <a:lvl5pPr>
              <a:defRPr sz="1800"/>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Tree>
    <p:extLst>
      <p:ext uri="{BB962C8B-B14F-4D97-AF65-F5344CB8AC3E}">
        <p14:creationId xmlns:p14="http://schemas.microsoft.com/office/powerpoint/2010/main" val="20859833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44945"/>
            <a:ext cx="8229600" cy="762000"/>
          </a:xfrm>
        </p:spPr>
        <p:txBody>
          <a:bodyPr>
            <a:normAutofit/>
          </a:bodyPr>
          <a:lstStyle>
            <a:lvl1pPr>
              <a:defRPr sz="3000"/>
            </a:lvl1pPr>
          </a:lstStyle>
          <a:p>
            <a:r>
              <a:rPr lang="en-US"/>
              <a:t>Click to edit Master title style</a:t>
            </a:r>
            <a:endParaRPr lang="en-US" dirty="0"/>
          </a:p>
        </p:txBody>
      </p:sp>
    </p:spTree>
    <p:extLst>
      <p:ext uri="{BB962C8B-B14F-4D97-AF65-F5344CB8AC3E}">
        <p14:creationId xmlns:p14="http://schemas.microsoft.com/office/powerpoint/2010/main" val="36570683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87597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a:extLst>
              <a:ext uri="{FF2B5EF4-FFF2-40B4-BE49-F238E27FC236}">
                <a16:creationId xmlns:a16="http://schemas.microsoft.com/office/drawing/2014/main" id="{075CF434-ED7C-077D-8A16-EEFDE81A20D3}"/>
              </a:ext>
            </a:extLst>
          </p:cNvPr>
          <p:cNvSpPr>
            <a:spLocks noGrp="1"/>
          </p:cNvSpPr>
          <p:nvPr>
            <p:ph type="dt" sz="half" idx="10"/>
          </p:nvPr>
        </p:nvSpPr>
        <p:spPr>
          <a:xfrm>
            <a:off x="0" y="0"/>
            <a:ext cx="0" cy="0"/>
          </a:xfrm>
        </p:spPr>
        <p:txBody>
          <a:bodyPr/>
          <a:lstStyle>
            <a:lvl1pPr>
              <a:defRPr/>
            </a:lvl1pPr>
          </a:lstStyle>
          <a:p>
            <a:pPr>
              <a:defRPr/>
            </a:pPr>
            <a:fld id="{CF5A45CC-6938-894F-A90C-AD0722B0A77C}" type="datetime1">
              <a:rPr lang="en-CA"/>
              <a:pPr>
                <a:defRPr/>
              </a:pPr>
              <a:t>2024-03-06</a:t>
            </a:fld>
            <a:endParaRPr lang="en-US"/>
          </a:p>
        </p:txBody>
      </p:sp>
      <p:sp>
        <p:nvSpPr>
          <p:cNvPr id="5" name="Footer Placeholder 4">
            <a:extLst>
              <a:ext uri="{FF2B5EF4-FFF2-40B4-BE49-F238E27FC236}">
                <a16:creationId xmlns:a16="http://schemas.microsoft.com/office/drawing/2014/main" id="{0B5F54DA-AC8C-C88B-1E39-21CA0C5AC415}"/>
              </a:ext>
            </a:extLst>
          </p:cNvPr>
          <p:cNvSpPr>
            <a:spLocks noGrp="1"/>
          </p:cNvSpPr>
          <p:nvPr>
            <p:ph type="ftr" sz="quarter" idx="11"/>
          </p:nvPr>
        </p:nvSpPr>
        <p:spPr>
          <a:xfrm>
            <a:off x="0" y="0"/>
            <a:ext cx="0" cy="0"/>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BF45C6F-86C1-3B26-BADD-AC418D77CA64}"/>
              </a:ext>
            </a:extLst>
          </p:cNvPr>
          <p:cNvSpPr>
            <a:spLocks noGrp="1"/>
          </p:cNvSpPr>
          <p:nvPr>
            <p:ph type="sldNum" sz="quarter" idx="12"/>
          </p:nvPr>
        </p:nvSpPr>
        <p:spPr>
          <a:xfrm>
            <a:off x="0" y="0"/>
            <a:ext cx="0" cy="0"/>
          </a:xfrm>
        </p:spPr>
        <p:txBody>
          <a:bodyPr/>
          <a:lstStyle>
            <a:lvl1pPr>
              <a:defRPr/>
            </a:lvl1pPr>
          </a:lstStyle>
          <a:p>
            <a:pPr>
              <a:defRPr/>
            </a:pPr>
            <a:fld id="{03ACF0D9-0AAF-904D-8C10-2F6E14241FDB}" type="slidenum">
              <a:rPr lang="en-US"/>
              <a:pPr>
                <a:defRPr/>
              </a:pPr>
              <a:t>‹#›</a:t>
            </a:fld>
            <a:endParaRPr lang="en-US"/>
          </a:p>
        </p:txBody>
      </p:sp>
    </p:spTree>
    <p:extLst>
      <p:ext uri="{BB962C8B-B14F-4D97-AF65-F5344CB8AC3E}">
        <p14:creationId xmlns:p14="http://schemas.microsoft.com/office/powerpoint/2010/main" val="1119585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llard Law - Building Phot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C070B0-038E-08D2-BAD6-7221D537E063}"/>
              </a:ext>
            </a:extLst>
          </p:cNvPr>
          <p:cNvSpPr/>
          <p:nvPr userDrawn="1"/>
        </p:nvSpPr>
        <p:spPr>
          <a:xfrm>
            <a:off x="0" y="0"/>
            <a:ext cx="9144000" cy="915988"/>
          </a:xfrm>
          <a:prstGeom prst="rect">
            <a:avLst/>
          </a:prstGeom>
          <a:solidFill>
            <a:schemeClr val="bg1"/>
          </a:solidFill>
          <a:effectLst>
            <a:outerShdw blurRad="40000" dist="2300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 name="Picture 2" descr="G:\Law Templates and Logos\Allard School of Law Logo Files\JPEGs\PALSOL-1.1b-Formal-UBC-Shield.jpg">
            <a:extLst>
              <a:ext uri="{FF2B5EF4-FFF2-40B4-BE49-F238E27FC236}">
                <a16:creationId xmlns:a16="http://schemas.microsoft.com/office/drawing/2014/main" id="{C29EFA95-CCDB-2CB8-23E6-2904D73E730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73825"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C:\Users\kstreel\Desktop\Pro Shots Allard Hall\Aerial Photo Shop Allard Hall\S07_1758_adj.jpg">
            <a:extLst>
              <a:ext uri="{FF2B5EF4-FFF2-40B4-BE49-F238E27FC236}">
                <a16:creationId xmlns:a16="http://schemas.microsoft.com/office/drawing/2014/main" id="{2B3088D5-A60F-5524-AD72-24774A5BA0FE}"/>
              </a:ext>
            </a:extLst>
          </p:cNvPr>
          <p:cNvPicPr>
            <a:picLocks noChangeAspect="1" noChangeArrowheads="1"/>
          </p:cNvPicPr>
          <p:nvPr userDrawn="1"/>
        </p:nvPicPr>
        <p:blipFill rotWithShape="1">
          <a:blip r:embed="rId3"/>
          <a:srcRect l="242" t="21508" r="-242" b="9224"/>
          <a:stretch/>
        </p:blipFill>
        <p:spPr bwMode="auto">
          <a:xfrm>
            <a:off x="-14288" y="915988"/>
            <a:ext cx="9170988" cy="4227512"/>
          </a:xfrm>
          <a:prstGeom prst="rect">
            <a:avLst/>
          </a:prstGeom>
          <a:noFill/>
          <a:effectLst>
            <a:outerShdw blurRad="50800" dist="50800" dir="5400000" algn="ctr" rotWithShape="0">
              <a:srgbClr val="000000">
                <a:alpha val="19000"/>
              </a:srgbClr>
            </a:outerShdw>
          </a:effec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Tree>
    <p:extLst>
      <p:ext uri="{BB962C8B-B14F-4D97-AF65-F5344CB8AC3E}">
        <p14:creationId xmlns:p14="http://schemas.microsoft.com/office/powerpoint/2010/main" val="2850559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llard Law - Body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2F3893-26C5-01AD-96F3-9536248D2964}"/>
              </a:ext>
            </a:extLst>
          </p:cNvPr>
          <p:cNvSpPr/>
          <p:nvPr userDrawn="1"/>
        </p:nvSpPr>
        <p:spPr>
          <a:xfrm>
            <a:off x="0" y="0"/>
            <a:ext cx="9144000" cy="915988"/>
          </a:xfrm>
          <a:prstGeom prst="rect">
            <a:avLst/>
          </a:prstGeom>
          <a:solidFill>
            <a:schemeClr val="bg1"/>
          </a:solidFill>
          <a:effectLst>
            <a:outerShdw blurRad="40000" dist="2300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 name="Picture 2" descr="G:\Law Templates and Logos\Allard School of Law Logo Files\JPEGs\PALSOL-1.1b-Formal-UBC-Shield.jpg">
            <a:extLst>
              <a:ext uri="{FF2B5EF4-FFF2-40B4-BE49-F238E27FC236}">
                <a16:creationId xmlns:a16="http://schemas.microsoft.com/office/drawing/2014/main" id="{E2D569ED-152A-B747-B981-372BF498998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77000"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8309510" cy="362557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1696913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lard Law - Body 2 Column Text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F7D1FE-9DA6-2B3C-97F7-254CB05F57B2}"/>
              </a:ext>
            </a:extLst>
          </p:cNvPr>
          <p:cNvSpPr/>
          <p:nvPr userDrawn="1"/>
        </p:nvSpPr>
        <p:spPr>
          <a:xfrm>
            <a:off x="0" y="0"/>
            <a:ext cx="9144000" cy="915988"/>
          </a:xfrm>
          <a:prstGeom prst="rect">
            <a:avLst/>
          </a:prstGeom>
          <a:solidFill>
            <a:schemeClr val="bg1"/>
          </a:solidFill>
          <a:effectLst>
            <a:outerShdw blurRad="40000" dist="2300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 name="Picture 2" descr="G:\Law Templates and Logos\Allard School of Law Logo Files\JPEGs\PALSOL-1.1b-Formal-UBC-Shield.jpg">
            <a:extLst>
              <a:ext uri="{FF2B5EF4-FFF2-40B4-BE49-F238E27FC236}">
                <a16:creationId xmlns:a16="http://schemas.microsoft.com/office/drawing/2014/main" id="{AB873854-2D61-5A25-30F3-15F630C3753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73825"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3917022" cy="362557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7" name="Text Placeholder 2"/>
          <p:cNvSpPr>
            <a:spLocks noGrp="1"/>
          </p:cNvSpPr>
          <p:nvPr>
            <p:ph type="body" sz="quarter" idx="14"/>
          </p:nvPr>
        </p:nvSpPr>
        <p:spPr>
          <a:xfrm>
            <a:off x="4788024" y="1203598"/>
            <a:ext cx="3917022" cy="362557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3875522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lard Law - Body 2 Column Image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96B6C4-0314-FBE4-E527-775DBDD9FAB3}"/>
              </a:ext>
            </a:extLst>
          </p:cNvPr>
          <p:cNvSpPr/>
          <p:nvPr userDrawn="1"/>
        </p:nvSpPr>
        <p:spPr>
          <a:xfrm>
            <a:off x="0" y="0"/>
            <a:ext cx="9144000" cy="915988"/>
          </a:xfrm>
          <a:prstGeom prst="rect">
            <a:avLst/>
          </a:prstGeom>
          <a:solidFill>
            <a:schemeClr val="bg1"/>
          </a:solidFill>
          <a:effectLst>
            <a:outerShdw blurRad="40000" dist="2300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 name="Picture 2" descr="G:\Law Templates and Logos\Allard School of Law Logo Files\JPEGs\PALSOL-1.1b-Formal-UBC-Shield.jpg">
            <a:extLst>
              <a:ext uri="{FF2B5EF4-FFF2-40B4-BE49-F238E27FC236}">
                <a16:creationId xmlns:a16="http://schemas.microsoft.com/office/drawing/2014/main" id="{6F2B4351-1082-0421-6DAF-D9A70DBB442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73825"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3917022" cy="362557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8" name="Picture Placeholder 8"/>
          <p:cNvSpPr>
            <a:spLocks noGrp="1"/>
          </p:cNvSpPr>
          <p:nvPr>
            <p:ph type="pic" sz="quarter" idx="15"/>
          </p:nvPr>
        </p:nvSpPr>
        <p:spPr>
          <a:xfrm>
            <a:off x="4787900" y="1203598"/>
            <a:ext cx="3916363" cy="3625577"/>
          </a:xfrm>
          <a:prstGeom prst="rect">
            <a:avLst/>
          </a:prstGeom>
        </p:spPr>
        <p:txBody>
          <a:bodyPr/>
          <a:lstStyle/>
          <a:p>
            <a:pPr lvl="0"/>
            <a:endParaRPr lang="en-US" noProof="0"/>
          </a:p>
        </p:txBody>
      </p:sp>
    </p:spTree>
    <p:extLst>
      <p:ext uri="{BB962C8B-B14F-4D97-AF65-F5344CB8AC3E}">
        <p14:creationId xmlns:p14="http://schemas.microsoft.com/office/powerpoint/2010/main" val="3591617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lard Law - Body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757D78-8484-EB53-429F-46217DA20796}"/>
              </a:ext>
            </a:extLst>
          </p:cNvPr>
          <p:cNvSpPr/>
          <p:nvPr userDrawn="1"/>
        </p:nvSpPr>
        <p:spPr>
          <a:xfrm>
            <a:off x="0" y="0"/>
            <a:ext cx="9144000" cy="915988"/>
          </a:xfrm>
          <a:prstGeom prst="rect">
            <a:avLst/>
          </a:prstGeom>
          <a:solidFill>
            <a:schemeClr val="bg1"/>
          </a:solidFill>
          <a:ln w="6350">
            <a:solidFill>
              <a:schemeClr val="accent1">
                <a:shade val="95000"/>
                <a:satMod val="105000"/>
                <a:alpha val="25000"/>
              </a:schemeClr>
            </a:solidFill>
          </a:ln>
          <a:effectLst>
            <a:outerShdw blurRad="40000" dist="23000"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 name="Picture 2" descr="G:\Law Templates and Logos\Allard School of Law Logo Files\JPEGs\PALSOL-1.1b-Formal-UBC-Shield.jpg">
            <a:extLst>
              <a:ext uri="{FF2B5EF4-FFF2-40B4-BE49-F238E27FC236}">
                <a16:creationId xmlns:a16="http://schemas.microsoft.com/office/drawing/2014/main" id="{9C0BEE87-ADC6-CE13-142E-D40BC240FDE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77000"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8309510" cy="3625578"/>
          </a:xfrm>
          <a:prstGeom prst="rect">
            <a:avLst/>
          </a:prstGeom>
        </p:spPr>
        <p:txBody>
          <a:bodyPr vert="horz" lIns="0" tIns="0" rIns="0" bIns="0"/>
          <a:lstStyle>
            <a:lvl1pPr marL="0" indent="0">
              <a:lnSpc>
                <a:spcPct val="130000"/>
              </a:lnSpc>
              <a:spcBef>
                <a:spcPts val="0"/>
              </a:spcBef>
              <a:buFontTx/>
              <a:buNone/>
              <a:defRPr sz="1500">
                <a:solidFill>
                  <a:schemeClr val="tx1"/>
                </a:solidFill>
                <a:latin typeface="Arial"/>
                <a:cs typeface="Arial"/>
              </a:defRPr>
            </a:lvl1pPr>
            <a:lvl2pPr marL="0" indent="-180000">
              <a:lnSpc>
                <a:spcPct val="130000"/>
              </a:lnSpc>
              <a:spcBef>
                <a:spcPts val="0"/>
              </a:spcBef>
              <a:buFont typeface="Arial"/>
              <a:buChar char="•"/>
              <a:defRPr sz="1500">
                <a:solidFill>
                  <a:schemeClr val="tx1"/>
                </a:solidFill>
                <a:latin typeface="Arial"/>
                <a:cs typeface="Arial"/>
              </a:defRPr>
            </a:lvl2pPr>
            <a:lvl3pPr marL="540000" indent="-180000">
              <a:lnSpc>
                <a:spcPct val="130000"/>
              </a:lnSpc>
              <a:spcBef>
                <a:spcPts val="0"/>
              </a:spcBef>
              <a:defRPr sz="1500" b="0" i="0">
                <a:solidFill>
                  <a:schemeClr val="tx1"/>
                </a:solidFill>
                <a:latin typeface="Arial"/>
                <a:cs typeface="Arial"/>
              </a:defRPr>
            </a:lvl3pPr>
            <a:lvl4pPr marL="900000" indent="-180000">
              <a:lnSpc>
                <a:spcPct val="130000"/>
              </a:lnSpc>
              <a:spcBef>
                <a:spcPts val="0"/>
              </a:spcBef>
              <a:buFont typeface="Arial"/>
              <a:buChar char="•"/>
              <a:defRPr sz="1500" b="0" i="0">
                <a:solidFill>
                  <a:schemeClr val="tx1"/>
                </a:solidFill>
                <a:latin typeface="Arial"/>
                <a:cs typeface="Arial"/>
              </a:defRPr>
            </a:lvl4pPr>
            <a:lvl5pPr marL="1260000" indent="-180000">
              <a:lnSpc>
                <a:spcPct val="130000"/>
              </a:lnSpc>
              <a:spcBef>
                <a:spcPts val="0"/>
              </a:spcBef>
              <a:buFont typeface="Arial"/>
              <a:buChar char="•"/>
              <a:defRPr sz="1500" b="0" i="0">
                <a:solidFill>
                  <a:schemeClr val="tx1"/>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4171023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llard Law - Body 2 Column Text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34A38D-A198-1245-08E7-2AD9474649C1}"/>
              </a:ext>
            </a:extLst>
          </p:cNvPr>
          <p:cNvSpPr/>
          <p:nvPr userDrawn="1"/>
        </p:nvSpPr>
        <p:spPr>
          <a:xfrm>
            <a:off x="0" y="0"/>
            <a:ext cx="9144000" cy="915988"/>
          </a:xfrm>
          <a:prstGeom prst="rect">
            <a:avLst/>
          </a:prstGeom>
          <a:solidFill>
            <a:schemeClr val="bg1"/>
          </a:solidFill>
          <a:ln w="6350">
            <a:solidFill>
              <a:schemeClr val="accent1">
                <a:shade val="95000"/>
                <a:satMod val="105000"/>
                <a:alpha val="25000"/>
              </a:schemeClr>
            </a:solidFill>
          </a:ln>
          <a:effectLst>
            <a:outerShdw blurRad="40000" dist="23000"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 name="Picture 2" descr="G:\Law Templates and Logos\Allard School of Law Logo Files\JPEGs\PALSOL-1.1b-Formal-UBC-Shield.jpg">
            <a:extLst>
              <a:ext uri="{FF2B5EF4-FFF2-40B4-BE49-F238E27FC236}">
                <a16:creationId xmlns:a16="http://schemas.microsoft.com/office/drawing/2014/main" id="{AE57E911-9EAD-B4A3-683D-8D81C87983B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73825"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3917022" cy="3625578"/>
          </a:xfrm>
          <a:prstGeom prst="rect">
            <a:avLst/>
          </a:prstGeom>
        </p:spPr>
        <p:txBody>
          <a:bodyPr vert="horz" lIns="0" tIns="0" rIns="0" bIns="0"/>
          <a:lstStyle>
            <a:lvl1pPr marL="0" indent="0">
              <a:lnSpc>
                <a:spcPct val="130000"/>
              </a:lnSpc>
              <a:spcBef>
                <a:spcPts val="0"/>
              </a:spcBef>
              <a:buFontTx/>
              <a:buNone/>
              <a:defRPr sz="1500">
                <a:solidFill>
                  <a:schemeClr val="tx1"/>
                </a:solidFill>
                <a:latin typeface="Arial"/>
                <a:cs typeface="Arial"/>
              </a:defRPr>
            </a:lvl1pPr>
            <a:lvl2pPr marL="0" indent="-180000">
              <a:lnSpc>
                <a:spcPct val="130000"/>
              </a:lnSpc>
              <a:spcBef>
                <a:spcPts val="0"/>
              </a:spcBef>
              <a:buFont typeface="Arial"/>
              <a:buChar char="•"/>
              <a:defRPr sz="1500">
                <a:solidFill>
                  <a:schemeClr val="tx1"/>
                </a:solidFill>
                <a:latin typeface="Arial"/>
                <a:cs typeface="Arial"/>
              </a:defRPr>
            </a:lvl2pPr>
            <a:lvl3pPr marL="540000" indent="-180000">
              <a:lnSpc>
                <a:spcPct val="130000"/>
              </a:lnSpc>
              <a:spcBef>
                <a:spcPts val="0"/>
              </a:spcBef>
              <a:defRPr sz="1500" b="0" i="0">
                <a:solidFill>
                  <a:schemeClr val="tx1"/>
                </a:solidFill>
                <a:latin typeface="Arial"/>
                <a:cs typeface="Arial"/>
              </a:defRPr>
            </a:lvl3pPr>
            <a:lvl4pPr marL="900000" indent="-180000">
              <a:lnSpc>
                <a:spcPct val="130000"/>
              </a:lnSpc>
              <a:spcBef>
                <a:spcPts val="0"/>
              </a:spcBef>
              <a:buFont typeface="Arial"/>
              <a:buChar char="•"/>
              <a:defRPr sz="1500" b="0" i="0">
                <a:solidFill>
                  <a:schemeClr val="tx1"/>
                </a:solidFill>
                <a:latin typeface="Arial"/>
                <a:cs typeface="Arial"/>
              </a:defRPr>
            </a:lvl4pPr>
            <a:lvl5pPr marL="1260000" indent="-180000">
              <a:lnSpc>
                <a:spcPct val="130000"/>
              </a:lnSpc>
              <a:spcBef>
                <a:spcPts val="0"/>
              </a:spcBef>
              <a:buFont typeface="Arial"/>
              <a:buChar char="•"/>
              <a:defRPr sz="1500" b="0" i="0">
                <a:solidFill>
                  <a:schemeClr val="tx1"/>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7" name="Text Placeholder 2"/>
          <p:cNvSpPr>
            <a:spLocks noGrp="1"/>
          </p:cNvSpPr>
          <p:nvPr>
            <p:ph type="body" sz="quarter" idx="14"/>
          </p:nvPr>
        </p:nvSpPr>
        <p:spPr>
          <a:xfrm>
            <a:off x="4788024" y="1203598"/>
            <a:ext cx="3917022" cy="3625578"/>
          </a:xfrm>
          <a:prstGeom prst="rect">
            <a:avLst/>
          </a:prstGeom>
        </p:spPr>
        <p:txBody>
          <a:bodyPr vert="horz" lIns="0" tIns="0" rIns="0" bIns="0"/>
          <a:lstStyle>
            <a:lvl1pPr marL="0" indent="0">
              <a:lnSpc>
                <a:spcPct val="130000"/>
              </a:lnSpc>
              <a:spcBef>
                <a:spcPts val="0"/>
              </a:spcBef>
              <a:buFontTx/>
              <a:buNone/>
              <a:defRPr sz="1500">
                <a:solidFill>
                  <a:schemeClr val="tx1"/>
                </a:solidFill>
                <a:latin typeface="Arial"/>
                <a:cs typeface="Arial"/>
              </a:defRPr>
            </a:lvl1pPr>
            <a:lvl2pPr marL="0" indent="-180000">
              <a:lnSpc>
                <a:spcPct val="130000"/>
              </a:lnSpc>
              <a:spcBef>
                <a:spcPts val="0"/>
              </a:spcBef>
              <a:buFont typeface="Arial"/>
              <a:buChar char="•"/>
              <a:defRPr sz="1500">
                <a:solidFill>
                  <a:schemeClr val="tx1"/>
                </a:solidFill>
                <a:latin typeface="Arial"/>
                <a:cs typeface="Arial"/>
              </a:defRPr>
            </a:lvl2pPr>
            <a:lvl3pPr marL="540000" indent="-180000">
              <a:lnSpc>
                <a:spcPct val="130000"/>
              </a:lnSpc>
              <a:spcBef>
                <a:spcPts val="0"/>
              </a:spcBef>
              <a:defRPr sz="1500" b="0" i="0">
                <a:solidFill>
                  <a:schemeClr val="tx1"/>
                </a:solidFill>
                <a:latin typeface="Arial"/>
                <a:cs typeface="Arial"/>
              </a:defRPr>
            </a:lvl3pPr>
            <a:lvl4pPr marL="900000" indent="-180000">
              <a:lnSpc>
                <a:spcPct val="130000"/>
              </a:lnSpc>
              <a:spcBef>
                <a:spcPts val="0"/>
              </a:spcBef>
              <a:buFont typeface="Arial"/>
              <a:buChar char="•"/>
              <a:defRPr sz="1500" b="0" i="0">
                <a:solidFill>
                  <a:schemeClr val="tx1"/>
                </a:solidFill>
                <a:latin typeface="Arial"/>
                <a:cs typeface="Arial"/>
              </a:defRPr>
            </a:lvl4pPr>
            <a:lvl5pPr marL="1260000" indent="-180000">
              <a:lnSpc>
                <a:spcPct val="130000"/>
              </a:lnSpc>
              <a:spcBef>
                <a:spcPts val="0"/>
              </a:spcBef>
              <a:buFont typeface="Arial"/>
              <a:buChar char="•"/>
              <a:defRPr sz="1500" b="0" i="0">
                <a:solidFill>
                  <a:schemeClr val="tx1"/>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71437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llard Law - Body 2 Column Image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AC9BED-0E95-25CA-3CC2-95CF7BB40ACC}"/>
              </a:ext>
            </a:extLst>
          </p:cNvPr>
          <p:cNvSpPr/>
          <p:nvPr userDrawn="1"/>
        </p:nvSpPr>
        <p:spPr>
          <a:xfrm>
            <a:off x="0" y="0"/>
            <a:ext cx="9144000" cy="915988"/>
          </a:xfrm>
          <a:prstGeom prst="rect">
            <a:avLst/>
          </a:prstGeom>
          <a:solidFill>
            <a:schemeClr val="bg1"/>
          </a:solidFill>
          <a:ln w="6350">
            <a:solidFill>
              <a:schemeClr val="accent1">
                <a:shade val="95000"/>
                <a:satMod val="105000"/>
                <a:alpha val="25000"/>
              </a:schemeClr>
            </a:solidFill>
          </a:ln>
          <a:effectLst>
            <a:outerShdw blurRad="40000" dist="23000"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 name="Picture 2" descr="G:\Law Templates and Logos\Allard School of Law Logo Files\JPEGs\PALSOL-1.1b-Formal-UBC-Shield.jpg">
            <a:extLst>
              <a:ext uri="{FF2B5EF4-FFF2-40B4-BE49-F238E27FC236}">
                <a16:creationId xmlns:a16="http://schemas.microsoft.com/office/drawing/2014/main" id="{4C4B7542-3CC3-8D23-C1A8-C2DE8D90A59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73825"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3917022" cy="3625578"/>
          </a:xfrm>
          <a:prstGeom prst="rect">
            <a:avLst/>
          </a:prstGeom>
        </p:spPr>
        <p:txBody>
          <a:bodyPr vert="horz" lIns="0" tIns="0" rIns="0" bIns="0"/>
          <a:lstStyle>
            <a:lvl1pPr marL="0" indent="0">
              <a:lnSpc>
                <a:spcPct val="130000"/>
              </a:lnSpc>
              <a:spcBef>
                <a:spcPts val="0"/>
              </a:spcBef>
              <a:buFontTx/>
              <a:buNone/>
              <a:defRPr sz="1500">
                <a:solidFill>
                  <a:schemeClr val="tx1"/>
                </a:solidFill>
                <a:latin typeface="Arial"/>
                <a:cs typeface="Arial"/>
              </a:defRPr>
            </a:lvl1pPr>
            <a:lvl2pPr marL="0" indent="-180000">
              <a:lnSpc>
                <a:spcPct val="130000"/>
              </a:lnSpc>
              <a:spcBef>
                <a:spcPts val="0"/>
              </a:spcBef>
              <a:buFont typeface="Arial"/>
              <a:buChar char="•"/>
              <a:defRPr sz="1500">
                <a:solidFill>
                  <a:schemeClr val="tx1"/>
                </a:solidFill>
                <a:latin typeface="Arial"/>
                <a:cs typeface="Arial"/>
              </a:defRPr>
            </a:lvl2pPr>
            <a:lvl3pPr marL="540000" indent="-180000">
              <a:lnSpc>
                <a:spcPct val="130000"/>
              </a:lnSpc>
              <a:spcBef>
                <a:spcPts val="0"/>
              </a:spcBef>
              <a:defRPr sz="1500" b="0" i="0">
                <a:solidFill>
                  <a:schemeClr val="tx1"/>
                </a:solidFill>
                <a:latin typeface="Arial"/>
                <a:cs typeface="Arial"/>
              </a:defRPr>
            </a:lvl3pPr>
            <a:lvl4pPr marL="900000" indent="-180000">
              <a:lnSpc>
                <a:spcPct val="130000"/>
              </a:lnSpc>
              <a:spcBef>
                <a:spcPts val="0"/>
              </a:spcBef>
              <a:buFont typeface="Arial"/>
              <a:buChar char="•"/>
              <a:defRPr sz="1500" b="0" i="0">
                <a:solidFill>
                  <a:schemeClr val="tx1"/>
                </a:solidFill>
                <a:latin typeface="Arial"/>
                <a:cs typeface="Arial"/>
              </a:defRPr>
            </a:lvl4pPr>
            <a:lvl5pPr marL="1260000" indent="-180000">
              <a:lnSpc>
                <a:spcPct val="130000"/>
              </a:lnSpc>
              <a:spcBef>
                <a:spcPts val="0"/>
              </a:spcBef>
              <a:buFont typeface="Arial"/>
              <a:buChar char="•"/>
              <a:defRPr sz="1500" b="0" i="0">
                <a:solidFill>
                  <a:schemeClr val="tx1"/>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8" name="Picture Placeholder 8"/>
          <p:cNvSpPr>
            <a:spLocks noGrp="1"/>
          </p:cNvSpPr>
          <p:nvPr>
            <p:ph type="pic" sz="quarter" idx="15"/>
          </p:nvPr>
        </p:nvSpPr>
        <p:spPr>
          <a:xfrm>
            <a:off x="4787900" y="1203598"/>
            <a:ext cx="3916363" cy="3625577"/>
          </a:xfrm>
          <a:prstGeom prst="rect">
            <a:avLst/>
          </a:prstGeom>
        </p:spPr>
        <p:txBody>
          <a:bodyPr/>
          <a:lstStyle/>
          <a:p>
            <a:pPr lvl="0"/>
            <a:endParaRPr lang="en-US" noProof="0" dirty="0"/>
          </a:p>
        </p:txBody>
      </p:sp>
    </p:spTree>
    <p:extLst>
      <p:ext uri="{BB962C8B-B14F-4D97-AF65-F5344CB8AC3E}">
        <p14:creationId xmlns:p14="http://schemas.microsoft.com/office/powerpoint/2010/main" val="2014571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893" r:id="rId1"/>
    <p:sldLayoutId id="2147485894" r:id="rId2"/>
    <p:sldLayoutId id="2147485895" r:id="rId3"/>
    <p:sldLayoutId id="2147485896" r:id="rId4"/>
    <p:sldLayoutId id="2147485897" r:id="rId5"/>
    <p:sldLayoutId id="2147485898" r:id="rId6"/>
    <p:sldLayoutId id="2147485899" r:id="rId7"/>
    <p:sldLayoutId id="2147485900" r:id="rId8"/>
    <p:sldLayoutId id="2147485901" r:id="rId9"/>
    <p:sldLayoutId id="2147485902" r:id="rId10"/>
    <p:sldLayoutId id="2147485903" r:id="rId11"/>
    <p:sldLayoutId id="2147485904" r:id="rId12"/>
    <p:sldLayoutId id="2147485905" r:id="rId13"/>
    <p:sldLayoutId id="2147485906" r:id="rId14"/>
    <p:sldLayoutId id="2147485907" r:id="rId15"/>
    <p:sldLayoutId id="2147485908" r:id="rId16"/>
    <p:sldLayoutId id="2147485909" r:id="rId17"/>
    <p:sldLayoutId id="2147485910" r:id="rId18"/>
    <p:sldLayoutId id="2147485911" r:id="rId19"/>
    <p:sldLayoutId id="2147485912" r:id="rId20"/>
    <p:sldLayoutId id="2147485913" r:id="rId21"/>
    <p:sldLayoutId id="2147485889" r:id="rId22"/>
    <p:sldLayoutId id="2147485890" r:id="rId23"/>
    <p:sldLayoutId id="2147485891" r:id="rId24"/>
    <p:sldLayoutId id="2147485892" r:id="rId25"/>
    <p:sldLayoutId id="2147485914" r:id="rId26"/>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5pPr>
      <a:lvl6pPr marL="457200" algn="ctr" defTabSz="457200" rtl="0" fontAlgn="base">
        <a:spcBef>
          <a:spcPct val="0"/>
        </a:spcBef>
        <a:spcAft>
          <a:spcPct val="0"/>
        </a:spcAft>
        <a:defRPr sz="4400">
          <a:solidFill>
            <a:schemeClr val="tx1"/>
          </a:solidFill>
          <a:latin typeface="Arial" charset="0"/>
          <a:ea typeface="ＭＳ Ｐゴシック" charset="-128"/>
        </a:defRPr>
      </a:lvl6pPr>
      <a:lvl7pPr marL="914400" algn="ctr" defTabSz="457200" rtl="0" fontAlgn="base">
        <a:spcBef>
          <a:spcPct val="0"/>
        </a:spcBef>
        <a:spcAft>
          <a:spcPct val="0"/>
        </a:spcAft>
        <a:defRPr sz="4400">
          <a:solidFill>
            <a:schemeClr val="tx1"/>
          </a:solidFill>
          <a:latin typeface="Arial" charset="0"/>
          <a:ea typeface="ＭＳ Ｐゴシック" charset="-128"/>
        </a:defRPr>
      </a:lvl7pPr>
      <a:lvl8pPr marL="1371600" algn="ctr" defTabSz="457200" rtl="0" fontAlgn="base">
        <a:spcBef>
          <a:spcPct val="0"/>
        </a:spcBef>
        <a:spcAft>
          <a:spcPct val="0"/>
        </a:spcAft>
        <a:defRPr sz="4400">
          <a:solidFill>
            <a:schemeClr val="tx1"/>
          </a:solidFill>
          <a:latin typeface="Arial" charset="0"/>
          <a:ea typeface="ＭＳ Ｐゴシック" charset="-128"/>
        </a:defRPr>
      </a:lvl8pPr>
      <a:lvl9pPr marL="1828800" algn="ctr" defTabSz="457200" rtl="0" fontAlgn="base">
        <a:spcBef>
          <a:spcPct val="0"/>
        </a:spcBef>
        <a:spcAft>
          <a:spcPct val="0"/>
        </a:spcAft>
        <a:defRPr sz="4400">
          <a:solidFill>
            <a:schemeClr val="tx1"/>
          </a:solidFill>
          <a:latin typeface="Arial" charset="0"/>
          <a:ea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ＭＳ Ｐゴシック"/>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iplaw.allard.ubc.ca/"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100.xml.rels><?xml version="1.0" encoding="UTF-8" standalone="yes" ?><Relationships xmlns="http://schemas.openxmlformats.org/package/2006/relationships"><Relationship Id="rId2" Target="../media/image82.jpeg" Type="http://schemas.openxmlformats.org/officeDocument/2006/relationships/image"/><Relationship Id="rId1" Target="../slideLayouts/slideLayout25.xml" Type="http://schemas.openxmlformats.org/officeDocument/2006/relationships/slideLayout"/></Relationships>
</file>

<file path=ppt/slides/_rels/slide101.xml.rels><?xml version="1.0" encoding="UTF-8" standalone="yes" ?><Relationships xmlns="http://schemas.openxmlformats.org/package/2006/relationships"><Relationship Id="rId2" Target="../media/image83.jpeg" Type="http://schemas.openxmlformats.org/officeDocument/2006/relationships/image"/><Relationship Id="rId1" Target="../slideLayouts/slideLayout25.xml" Type="http://schemas.openxmlformats.org/officeDocument/2006/relationships/slideLayout"/></Relationships>
</file>

<file path=ppt/slides/_rels/slide10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5.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0.xml.rels><?xml version="1.0" encoding="UTF-8" standalone="yes" ?><Relationships xmlns="http://schemas.openxmlformats.org/package/2006/relationships"><Relationship Id="rId2" Target="../media/image85.jpeg" Type="http://schemas.openxmlformats.org/officeDocument/2006/relationships/image"/><Relationship Id="rId1" Target="../slideLayouts/slideLayout24.xml" Type="http://schemas.openxmlformats.org/officeDocument/2006/relationships/slideLayout"/></Relationships>
</file>

<file path=ppt/slides/_rels/slide111.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image" Target="../media/image86.png"/><Relationship Id="rId1" Type="http://schemas.openxmlformats.org/officeDocument/2006/relationships/slideLayout" Target="../slideLayouts/slideLayout25.xml"/><Relationship Id="rId4" Type="http://schemas.openxmlformats.org/officeDocument/2006/relationships/image" Target="NUL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125.xml.rels><?xml version="1.0" encoding="UTF-8" standalone="yes" ?><Relationships xmlns="http://schemas.openxmlformats.org/package/2006/relationships"><Relationship Id="rId2" Target="../media/image87.jpeg" Type="http://schemas.openxmlformats.org/officeDocument/2006/relationships/image"/><Relationship Id="rId1" Target="../slideLayouts/slideLayout23.xml" Type="http://schemas.openxmlformats.org/officeDocument/2006/relationships/slideLayout"/></Relationships>
</file>

<file path=ppt/slides/_rels/slide126.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5.xml"/></Relationships>
</file>

<file path=ppt/slides/_rels/slide127.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5.xml"/></Relationships>
</file>

<file path=ppt/slides/_rels/slide12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5.xml"/></Relationships>
</file>

<file path=ppt/slides/_rels/slide129.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arget="../ink/ink3.xml" Type="http://schemas.openxmlformats.org/officeDocument/2006/relationships/customXml"/><Relationship Id="rId2" Target="../media/image17.jpeg" Type="http://schemas.openxmlformats.org/officeDocument/2006/relationships/image"/><Relationship Id="rId1" Target="../slideLayouts/slideLayout25.xml" Type="http://schemas.openxmlformats.org/officeDocument/2006/relationships/slideLayout"/><Relationship Id="rId6" Target="../media/image46.png" Type="http://schemas.openxmlformats.org/officeDocument/2006/relationships/image"/><Relationship Id="rId5" Target="../ink/ink4.xml" Type="http://schemas.openxmlformats.org/officeDocument/2006/relationships/customXml"/><Relationship Id="rId4" Target="../media/image45.png" Type="http://schemas.openxmlformats.org/officeDocument/2006/relationships/image"/></Relationships>
</file>

<file path=ppt/slides/_rels/slide130.xml.rels><?xml version="1.0" encoding="UTF-8" standalone="yes" ?><Relationships xmlns="http://schemas.openxmlformats.org/package/2006/relationships"><Relationship Id="rId2" Target="../media/image92.jpeg" Type="http://schemas.openxmlformats.org/officeDocument/2006/relationships/image"/><Relationship Id="rId1" Target="../slideLayouts/slideLayout25.xml" Type="http://schemas.openxmlformats.org/officeDocument/2006/relationships/slideLayout"/></Relationships>
</file>

<file path=ppt/slides/_rels/slide131.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5.xml"/></Relationships>
</file>

<file path=ppt/slides/_rels/slide132.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5.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137.xml.rels><?xml version="1.0" encoding="UTF-8" standalone="yes" ?><Relationships xmlns="http://schemas.openxmlformats.org/package/2006/relationships"><Relationship Id="rId2" Target="../media/image95.jpeg" Type="http://schemas.openxmlformats.org/officeDocument/2006/relationships/image"/><Relationship Id="rId1" Target="../slideLayouts/slideLayout25.xml" Type="http://schemas.openxmlformats.org/officeDocument/2006/relationships/slideLayout"/></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3.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3.xml"/></Relationships>
</file>

<file path=ppt/slides/_rels/slide143.xml.rels><?xml version="1.0" encoding="UTF-8" standalone="yes" ?><Relationships xmlns="http://schemas.openxmlformats.org/package/2006/relationships"><Relationship Id="rId2" Target="../media/image96.jpeg" Type="http://schemas.openxmlformats.org/officeDocument/2006/relationships/image"/><Relationship Id="rId1" Target="../slideLayouts/slideLayout25.xml" Type="http://schemas.openxmlformats.org/officeDocument/2006/relationships/slideLayout"/></Relationships>
</file>

<file path=ppt/slides/_rels/slide14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5.xml"/></Relationships>
</file>

<file path=ppt/slides/_rels/slide145.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6.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19.png"/><Relationship Id="rId1" Type="http://schemas.openxmlformats.org/officeDocument/2006/relationships/slideLayout" Target="../slideLayouts/slideLayout26.xml"/><Relationship Id="rId4" Type="http://schemas.openxmlformats.org/officeDocument/2006/relationships/image" Target="../media/image200.png"/></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6.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6.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3.xml"/></Relationships>
</file>

<file path=ppt/slides/_rels/slide155.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jpeg"/><Relationship Id="rId1" Type="http://schemas.openxmlformats.org/officeDocument/2006/relationships/slideLayout" Target="../slideLayouts/slideLayout25.xml"/></Relationships>
</file>

<file path=ppt/slides/_rels/slide156.xml.rels><?xml version="1.0" encoding="UTF-8" standalone="yes" ?><Relationships xmlns="http://schemas.openxmlformats.org/package/2006/relationships"><Relationship Id="rId2" Target="../media/image100.jpeg" Type="http://schemas.openxmlformats.org/officeDocument/2006/relationships/image"/><Relationship Id="rId1" Target="../slideLayouts/slideLayout25.xml" Type="http://schemas.openxmlformats.org/officeDocument/2006/relationships/slideLayout"/></Relationships>
</file>

<file path=ppt/slides/_rels/slide157.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5.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20.png"/><Relationship Id="rId1" Type="http://schemas.openxmlformats.org/officeDocument/2006/relationships/slideLayout" Target="../slideLayouts/slideLayout26.xml"/><Relationship Id="rId4" Type="http://schemas.openxmlformats.org/officeDocument/2006/relationships/image" Target="../media/image22.pn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1.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5.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6.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6.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6.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6.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24.xml"/></Relationships>
</file>

<file path=ppt/slides/_rels/slide167.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4.xml"/></Relationships>
</file>

<file path=ppt/slides/_rels/slide168.xml.rels><?xml version="1.0" encoding="UTF-8" standalone="yes" ?><Relationships xmlns="http://schemas.openxmlformats.org/package/2006/relationships"><Relationship Id="rId2" Target="../media/image105.jpeg" Type="http://schemas.openxmlformats.org/officeDocument/2006/relationships/image"/><Relationship Id="rId1" Target="../slideLayouts/slideLayout25.xml" Type="http://schemas.openxmlformats.org/officeDocument/2006/relationships/slideLayout"/></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19.png"/><Relationship Id="rId1" Type="http://schemas.openxmlformats.org/officeDocument/2006/relationships/slideLayout" Target="../slideLayouts/slideLayout26.xml"/><Relationship Id="rId4" Type="http://schemas.openxmlformats.org/officeDocument/2006/relationships/image" Target="../media/image23.png"/></Relationships>
</file>

<file path=ppt/slides/_rels/slide17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3.xml"/></Relationships>
</file>

<file path=ppt/slides/_rels/slide171.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44.xml"/><Relationship Id="rId1" Type="http://schemas.openxmlformats.org/officeDocument/2006/relationships/slideLayout" Target="../slideLayouts/slideLayout26.xml"/><Relationship Id="rId5" Type="http://schemas.openxmlformats.org/officeDocument/2006/relationships/image" Target="../media/image108.png"/><Relationship Id="rId4" Type="http://schemas.openxmlformats.org/officeDocument/2006/relationships/image" Target="../media/image107.png"/></Relationships>
</file>

<file path=ppt/slides/_rels/slide172.xml.rels><?xml version="1.0" encoding="UTF-8" standalone="yes" ?><Relationships xmlns="http://schemas.openxmlformats.org/package/2006/relationships"><Relationship Id="rId3" Target="../media/image109.jpeg" Type="http://schemas.openxmlformats.org/officeDocument/2006/relationships/image"/><Relationship Id="rId2" Target="../notesSlides/notesSlide45.xml" Type="http://schemas.openxmlformats.org/officeDocument/2006/relationships/notesSlide"/><Relationship Id="rId1" Target="../slideLayouts/slideLayout26.xml" Type="http://schemas.openxmlformats.org/officeDocument/2006/relationships/slideLayout"/></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6.xml"/></Relationships>
</file>

<file path=ppt/slides/_rels/slide174.xml.rels><?xml version="1.0" encoding="UTF-8" standalone="yes" ?><Relationships xmlns="http://schemas.openxmlformats.org/package/2006/relationships"><Relationship Id="rId2" Target="../media/image110.jpeg" Type="http://schemas.openxmlformats.org/officeDocument/2006/relationships/image"/><Relationship Id="rId1" Target="../slideLayouts/slideLayout25.xml" Type="http://schemas.openxmlformats.org/officeDocument/2006/relationships/slideLayout"/></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6.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6.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6.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21.png"/><Relationship Id="rId1" Type="http://schemas.openxmlformats.org/officeDocument/2006/relationships/slideLayout" Target="../slideLayouts/slideLayout26.xml"/><Relationship Id="rId4" Type="http://schemas.openxmlformats.org/officeDocument/2006/relationships/image" Target="../media/image25.png"/></Relationships>
</file>

<file path=ppt/slides/_rels/slide180.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50.xml"/><Relationship Id="rId1" Type="http://schemas.openxmlformats.org/officeDocument/2006/relationships/slideLayout" Target="../slideLayouts/slideLayout26.xml"/></Relationships>
</file>

<file path=ppt/slides/_rels/slide181.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5.xml"/></Relationships>
</file>

<file path=ppt/slides/_rels/slide182.xml.rels><?xml version="1.0" encoding="UTF-8" standalone="yes"?>
<Relationships xmlns="http://schemas.openxmlformats.org/package/2006/relationships"><Relationship Id="rId2" Type="http://schemas.openxmlformats.org/officeDocument/2006/relationships/hyperlink" Target="http://www.google.com/permissions/trademark/rules.html" TargetMode="External"/><Relationship Id="rId1" Type="http://schemas.openxmlformats.org/officeDocument/2006/relationships/slideLayout" Target="../slideLayouts/slideLayout23.xml"/></Relationships>
</file>

<file path=ppt/slides/_rels/slide183.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5.xml"/></Relationships>
</file>

<file path=ppt/slides/_rels/slide184.xml.rels><?xml version="1.0" encoding="UTF-8" standalone="yes" ?><Relationships xmlns="http://schemas.openxmlformats.org/package/2006/relationships"><Relationship Id="rId2" Target="../media/image114.jpeg" Type="http://schemas.openxmlformats.org/officeDocument/2006/relationships/image"/><Relationship Id="rId1" Target="../slideLayouts/slideLayout24.xml" Type="http://schemas.openxmlformats.org/officeDocument/2006/relationships/slideLayout"/></Relationships>
</file>

<file path=ppt/slides/_rels/slide185.xml.rels><?xml version="1.0" encoding="UTF-8" standalone="yes" ?><Relationships xmlns="http://schemas.openxmlformats.org/package/2006/relationships"><Relationship Id="rId2" Target="../media/image115.jpeg" Type="http://schemas.openxmlformats.org/officeDocument/2006/relationships/image"/><Relationship Id="rId1" Target="../slideLayouts/slideLayout25.xml" Type="http://schemas.openxmlformats.org/officeDocument/2006/relationships/slideLayout"/></Relationships>
</file>

<file path=ppt/slides/_rels/slide186.xml.rels><?xml version="1.0" encoding="UTF-8" standalone="yes" ?><Relationships xmlns="http://schemas.openxmlformats.org/package/2006/relationships"><Relationship Id="rId3" Target="https://youtu.be/rRi8LptvFZY" TargetMode="External" Type="http://schemas.openxmlformats.org/officeDocument/2006/relationships/hyperlink"/><Relationship Id="rId2" Target="../media/image116.jpeg" Type="http://schemas.openxmlformats.org/officeDocument/2006/relationships/image"/><Relationship Id="rId1" Target="../slideLayouts/slideLayout25.xml" Type="http://schemas.openxmlformats.org/officeDocument/2006/relationships/slideLayout"/></Relationships>
</file>

<file path=ppt/slides/_rels/slide187.xml.rels><?xml version="1.0" encoding="UTF-8" standalone="yes" ?><Relationships xmlns="http://schemas.openxmlformats.org/package/2006/relationships"><Relationship Id="rId3" Target="https://youtu.be/ZLWMQLMiTPk" TargetMode="External" Type="http://schemas.openxmlformats.org/officeDocument/2006/relationships/hyperlink"/><Relationship Id="rId2" Target="../media/image117.jpeg" Type="http://schemas.openxmlformats.org/officeDocument/2006/relationships/image"/><Relationship Id="rId1" Target="../slideLayouts/slideLayout24.xml" Type="http://schemas.openxmlformats.org/officeDocument/2006/relationships/slideLayout"/></Relationships>
</file>

<file path=ppt/slides/_rels/slide188.xml.rels><?xml version="1.0" encoding="UTF-8" standalone="yes" ?><Relationships xmlns="http://schemas.openxmlformats.org/package/2006/relationships"><Relationship Id="rId3" Target="../ink/ink15.xml" Type="http://schemas.openxmlformats.org/officeDocument/2006/relationships/customXml"/><Relationship Id="rId2" Target="../media/image118.jpeg" Type="http://schemas.openxmlformats.org/officeDocument/2006/relationships/image"/><Relationship Id="rId1" Target="../slideLayouts/slideLayout25.xml" Type="http://schemas.openxmlformats.org/officeDocument/2006/relationships/slideLayout"/><Relationship Id="rId4" Target="NULL" Type="http://schemas.openxmlformats.org/officeDocument/2006/relationships/image"/></Relationships>
</file>

<file path=ppt/slides/_rels/slide189.xml.rels><?xml version="1.0" encoding="UTF-8" standalone="yes" ?><Relationships xmlns="http://schemas.openxmlformats.org/package/2006/relationships"><Relationship Id="rId2" Target="../media/image119.jpeg" Type="http://schemas.openxmlformats.org/officeDocument/2006/relationships/image"/><Relationship Id="rId1" Target="../slideLayouts/slideLayout25.xml" Type="http://schemas.openxmlformats.org/officeDocument/2006/relationships/slideLayout"/></Relationships>
</file>

<file path=ppt/slides/_rels/slide19.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24.png"/><Relationship Id="rId1" Type="http://schemas.openxmlformats.org/officeDocument/2006/relationships/slideLayout" Target="../slideLayouts/slideLayout26.xml"/><Relationship Id="rId4" Type="http://schemas.openxmlformats.org/officeDocument/2006/relationships/image" Target="../media/image27.png"/></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3.xml"/></Relationships>
</file>

<file path=ppt/slides/_rels/slide192.xml.rels><?xml version="1.0" encoding="UTF-8" standalone="yes" ?><Relationships xmlns="http://schemas.openxmlformats.org/package/2006/relationships"><Relationship Id="rId2" Target="../media/image74.jpeg" Type="http://schemas.openxmlformats.org/officeDocument/2006/relationships/image"/><Relationship Id="rId1" Target="../slideLayouts/slideLayout25.xml" Type="http://schemas.openxmlformats.org/officeDocument/2006/relationships/slideLayout"/></Relationships>
</file>

<file path=ppt/slides/_rels/slide19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5.xml"/></Relationships>
</file>

<file path=ppt/slides/_rels/slide194.xml.rels><?xml version="1.0" encoding="UTF-8" standalone="yes" ?><Relationships xmlns="http://schemas.openxmlformats.org/package/2006/relationships"><Relationship Id="rId3" Target="../media/image121.jpeg" Type="http://schemas.openxmlformats.org/officeDocument/2006/relationships/image"/><Relationship Id="rId2" Target="../media/image120.png" Type="http://schemas.openxmlformats.org/officeDocument/2006/relationships/image"/><Relationship Id="rId1" Target="../slideLayouts/slideLayout23.xml" Type="http://schemas.openxmlformats.org/officeDocument/2006/relationships/slideLayout"/></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3.xml"/></Relationships>
</file>

<file path=ppt/slides/_rels/slide196.xml.rels><?xml version="1.0" encoding="UTF-8" standalone="yes"?>
<Relationships xmlns="http://schemas.openxmlformats.org/package/2006/relationships"><Relationship Id="rId2" Type="http://schemas.openxmlformats.org/officeDocument/2006/relationships/image" Target="../media/image122.jpeg"/><Relationship Id="rId1" Type="http://schemas.openxmlformats.org/officeDocument/2006/relationships/slideLayout" Target="../slideLayouts/slideLayout23.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26.xml"/><Relationship Id="rId5" Type="http://schemas.openxmlformats.org/officeDocument/2006/relationships/image" Target="../media/image30.png"/><Relationship Id="rId4" Type="http://schemas.openxmlformats.org/officeDocument/2006/relationships/customXml" Target="../ink/ink10.xml"/></Relationships>
</file>

<file path=ppt/slides/_rels/slide22.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image" Target="../media/image29.png"/><Relationship Id="rId1" Type="http://schemas.openxmlformats.org/officeDocument/2006/relationships/slideLayout" Target="../slideLayouts/slideLayout25.xml"/><Relationship Id="rId4" Type="http://schemas.openxmlformats.org/officeDocument/2006/relationships/image" Target="../media/image280.png"/></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arget="../media/image32.jpeg" Type="http://schemas.openxmlformats.org/officeDocument/2006/relationships/image"/><Relationship Id="rId1" Target="../slideLayouts/slideLayout25.xml" Type="http://schemas.openxmlformats.org/officeDocument/2006/relationships/slideLayout"/></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arget="../media/image580.png" Type="http://schemas.openxmlformats.org/officeDocument/2006/relationships/image"/><Relationship Id="rId7" Target="../media/image34.jpeg" Type="http://schemas.openxmlformats.org/officeDocument/2006/relationships/image"/><Relationship Id="rId2" Target="../ink/ink12.xml" Type="http://schemas.openxmlformats.org/officeDocument/2006/relationships/customXml"/><Relationship Id="rId1" Target="../slideLayouts/slideLayout25.xml" Type="http://schemas.openxmlformats.org/officeDocument/2006/relationships/slideLayout"/><Relationship Id="rId6" Target="../media/image33.jpeg" Type="http://schemas.openxmlformats.org/officeDocument/2006/relationships/image"/><Relationship Id="rId5" Target="../media/image59.png" Type="http://schemas.openxmlformats.org/officeDocument/2006/relationships/image"/><Relationship Id="rId4" Target="../ink/ink13.xml" Type="http://schemas.openxmlformats.org/officeDocument/2006/relationships/custom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arget="../media/image10.jpeg" Type="http://schemas.openxmlformats.org/officeDocument/2006/relationships/image"/><Relationship Id="rId1" Target="../slideLayouts/slideLayout25.xml" Type="http://schemas.openxmlformats.org/officeDocument/2006/relationships/slideLayout"/></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hyperlink" Target="mailto:jon.festinger@ubc.ca" TargetMode="External"/><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image" Target="../media/image35.jpeg"/><Relationship Id="rId4" Type="http://schemas.openxmlformats.org/officeDocument/2006/relationships/hyperlink" Target="mailto:jfestinger@telus.net"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arget="../media/image37.jpeg" Type="http://schemas.openxmlformats.org/officeDocument/2006/relationships/image"/><Relationship Id="rId1" Target="../slideLayouts/slideLayout25.xml" Type="http://schemas.openxmlformats.org/officeDocument/2006/relationships/slideLayout"/></Relationships>
</file>

<file path=ppt/slides/_rels/slide38.xml.rels><?xml version="1.0" encoding="UTF-8" standalone="yes" ?><Relationships xmlns="http://schemas.openxmlformats.org/package/2006/relationships"><Relationship Id="rId2" Target="../media/image38.jpeg" Type="http://schemas.openxmlformats.org/officeDocument/2006/relationships/image"/><Relationship Id="rId1" Target="../slideLayouts/slideLayout25.xml" Type="http://schemas.openxmlformats.org/officeDocument/2006/relationships/slideLayout"/></Relationships>
</file>

<file path=ppt/slides/_rels/slide39.xml.rels><?xml version="1.0" encoding="UTF-8" standalone="yes" ?><Relationships xmlns="http://schemas.openxmlformats.org/package/2006/relationships"><Relationship Id="rId2" Target="../media/image39.jpeg" Type="http://schemas.openxmlformats.org/officeDocument/2006/relationships/image"/><Relationship Id="rId1" Target="../slideLayouts/slideLayout25.xml" Type="http://schemas.openxmlformats.org/officeDocument/2006/relationships/slideLayout"/></Relationships>
</file>

<file path=ppt/slides/_rels/slide4.xml.rels><?xml version="1.0" encoding="UTF-8" standalone="yes" ?><Relationships xmlns="http://schemas.openxmlformats.org/package/2006/relationships"><Relationship Id="rId2" Target="../media/image11.jpeg" Type="http://schemas.openxmlformats.org/officeDocument/2006/relationships/image"/><Relationship Id="rId1" Target="../slideLayouts/slideLayout25.xml" Type="http://schemas.openxmlformats.org/officeDocument/2006/relationships/slideLayout"/></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2" Target="../media/image44.jpeg" Type="http://schemas.openxmlformats.org/officeDocument/2006/relationships/image"/><Relationship Id="rId1" Target="../slideLayouts/slideLayout25.xml" Type="http://schemas.openxmlformats.org/officeDocument/2006/relationships/slideLayout"/></Relationships>
</file>

<file path=ppt/slides/_rels/slide46.xml.rels><?xml version="1.0" encoding="UTF-8" standalone="yes" ?><Relationships xmlns="http://schemas.openxmlformats.org/package/2006/relationships"><Relationship Id="rId2" Target="../media/image47.jpeg" Type="http://schemas.openxmlformats.org/officeDocument/2006/relationships/image"/><Relationship Id="rId1" Target="../slideLayouts/slideLayout25.xml" Type="http://schemas.openxmlformats.org/officeDocument/2006/relationships/slideLayout"/></Relationships>
</file>

<file path=ppt/slides/_rels/slide4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2" Target="../media/image49.jpeg" Type="http://schemas.openxmlformats.org/officeDocument/2006/relationships/image"/><Relationship Id="rId1" Target="../slideLayouts/slideLayout25.xml" Type="http://schemas.openxmlformats.org/officeDocument/2006/relationships/slideLayout"/></Relationships>
</file>

<file path=ppt/slides/_rels/slide4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2" Target="../media/image51.jpeg" Type="http://schemas.openxmlformats.org/officeDocument/2006/relationships/image"/><Relationship Id="rId1" Target="../slideLayouts/slideLayout25.xml" Type="http://schemas.openxmlformats.org/officeDocument/2006/relationships/slideLayout"/></Relationships>
</file>

<file path=ppt/slides/_rels/slide52.xml.rels><?xml version="1.0" encoding="UTF-8" standalone="yes" ?><Relationships xmlns="http://schemas.openxmlformats.org/package/2006/relationships"><Relationship Id="rId2" Target="../media/image52.jpeg" Type="http://schemas.openxmlformats.org/officeDocument/2006/relationships/image"/><Relationship Id="rId1" Target="../slideLayouts/slideLayout25.xml" Type="http://schemas.openxmlformats.org/officeDocument/2006/relationships/slideLayout"/></Relationships>
</file>

<file path=ppt/slides/_rels/slide53.xml.rels><?xml version="1.0" encoding="UTF-8" standalone="yes" ?><Relationships xmlns="http://schemas.openxmlformats.org/package/2006/relationships"><Relationship Id="rId2" Target="../media/image53.jpeg" Type="http://schemas.openxmlformats.org/officeDocument/2006/relationships/image"/><Relationship Id="rId1" Target="../slideLayouts/slideLayout25.xml" Type="http://schemas.openxmlformats.org/officeDocument/2006/relationships/slideLayout"/></Relationships>
</file>

<file path=ppt/slides/_rels/slide54.xml.rels><?xml version="1.0" encoding="UTF-8" standalone="yes" ?><Relationships xmlns="http://schemas.openxmlformats.org/package/2006/relationships"><Relationship Id="rId2" Target="../media/image54.jpeg" Type="http://schemas.openxmlformats.org/officeDocument/2006/relationships/image"/><Relationship Id="rId1" Target="../slideLayouts/slideLayout25.xml" Type="http://schemas.openxmlformats.org/officeDocument/2006/relationships/slideLayout"/></Relationships>
</file>

<file path=ppt/slides/_rels/slide55.xml.rels><?xml version="1.0" encoding="UTF-8" standalone="yes" ?><Relationships xmlns="http://schemas.openxmlformats.org/package/2006/relationships"><Relationship Id="rId2" Target="../media/image55.jpeg" Type="http://schemas.openxmlformats.org/officeDocument/2006/relationships/image"/><Relationship Id="rId1" Target="../slideLayouts/slideLayout25.xml" Type="http://schemas.openxmlformats.org/officeDocument/2006/relationships/slideLayout"/></Relationships>
</file>

<file path=ppt/slides/_rels/slide56.xml.rels><?xml version="1.0" encoding="UTF-8" standalone="yes" ?><Relationships xmlns="http://schemas.openxmlformats.org/package/2006/relationships"><Relationship Id="rId2" Target="../media/image56.jpeg" Type="http://schemas.openxmlformats.org/officeDocument/2006/relationships/image"/><Relationship Id="rId1" Target="../slideLayouts/slideLayout25.xml" Type="http://schemas.openxmlformats.org/officeDocument/2006/relationships/slideLayout"/></Relationships>
</file>

<file path=ppt/slides/_rels/slide5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2" Target="../media/image58.jpeg" Type="http://schemas.openxmlformats.org/officeDocument/2006/relationships/image"/><Relationship Id="rId1" Target="../slideLayouts/slideLayout25.xml" Type="http://schemas.openxmlformats.org/officeDocument/2006/relationships/slideLayout"/></Relationships>
</file>

<file path=ppt/slides/_rels/slide5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2" Target="../media/image61.jpeg" Type="http://schemas.openxmlformats.org/officeDocument/2006/relationships/image"/><Relationship Id="rId1" Target="../slideLayouts/slideLayout25.xml" Type="http://schemas.openxmlformats.org/officeDocument/2006/relationships/slideLayout"/></Relationships>
</file>

<file path=ppt/slides/_rels/slide61.xml.rels><?xml version="1.0" encoding="UTF-8" standalone="yes" ?><Relationships xmlns="http://schemas.openxmlformats.org/package/2006/relationships"><Relationship Id="rId2" Target="../media/image62.jpeg" Type="http://schemas.openxmlformats.org/officeDocument/2006/relationships/image"/><Relationship Id="rId1" Target="../slideLayouts/slideLayout25.xml" Type="http://schemas.openxmlformats.org/officeDocument/2006/relationships/slideLayout"/></Relationships>
</file>

<file path=ppt/slides/_rels/slide62.xml.rels><?xml version="1.0" encoding="UTF-8" standalone="yes" ?><Relationships xmlns="http://schemas.openxmlformats.org/package/2006/relationships"><Relationship Id="rId2" Target="../media/image65.jpeg" Type="http://schemas.openxmlformats.org/officeDocument/2006/relationships/image"/><Relationship Id="rId1" Target="../slideLayouts/slideLayout25.xml" Type="http://schemas.openxmlformats.org/officeDocument/2006/relationships/slideLayout"/></Relationships>
</file>

<file path=ppt/slides/_rels/slide6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2" Target="../media/image67.jpeg" Type="http://schemas.openxmlformats.org/officeDocument/2006/relationships/image"/><Relationship Id="rId1" Target="../slideLayouts/slideLayout25.xml" Type="http://schemas.openxmlformats.org/officeDocument/2006/relationships/slideLayout"/></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8.xml.rels><?xml version="1.0" encoding="UTF-8" standalone="yes" ?><Relationships xmlns="http://schemas.openxmlformats.org/package/2006/relationships"><Relationship Id="rId2" Target="../media/image68.jpeg" Type="http://schemas.openxmlformats.org/officeDocument/2006/relationships/image"/><Relationship Id="rId1" Target="../slideLayouts/slideLayout23.xml" Type="http://schemas.openxmlformats.org/officeDocument/2006/relationships/slideLayout"/></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arget="../media/image14.jpeg" Type="http://schemas.openxmlformats.org/officeDocument/2006/relationships/image"/><Relationship Id="rId2" Target="https://iplaw.allard.ubc.ca/" TargetMode="External" Type="http://schemas.openxmlformats.org/officeDocument/2006/relationships/hyperlink"/><Relationship Id="rId1" Target="../slideLayouts/slideLayout23.xml" Type="http://schemas.openxmlformats.org/officeDocument/2006/relationships/slideLayout"/><Relationship Id="rId4" Target="../media/image15.jpeg" Type="http://schemas.openxmlformats.org/officeDocument/2006/relationships/image"/></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4.xml.rels><?xml version="1.0" encoding="UTF-8" standalone="yes" ?><Relationships xmlns="http://schemas.openxmlformats.org/package/2006/relationships"><Relationship Id="rId2" Target="../media/image69.jpeg" Type="http://schemas.openxmlformats.org/officeDocument/2006/relationships/image"/><Relationship Id="rId1" Target="../slideLayouts/slideLayout24.xml" Type="http://schemas.openxmlformats.org/officeDocument/2006/relationships/slideLayout"/></Relationships>
</file>

<file path=ppt/slides/_rels/slide75.xml.rels><?xml version="1.0" encoding="UTF-8" standalone="yes" ?><Relationships xmlns="http://schemas.openxmlformats.org/package/2006/relationships"><Relationship Id="rId3" Target="../media/image71.jpeg" Type="http://schemas.openxmlformats.org/officeDocument/2006/relationships/image"/><Relationship Id="rId2" Target="../media/image70.png" Type="http://schemas.openxmlformats.org/officeDocument/2006/relationships/image"/><Relationship Id="rId1" Target="../slideLayouts/slideLayout24.xml" Type="http://schemas.openxmlformats.org/officeDocument/2006/relationships/slideLayout"/></Relationships>
</file>

<file path=ppt/slides/_rels/slide76.xml.rels><?xml version="1.0" encoding="UTF-8" standalone="yes" ?><Relationships xmlns="http://schemas.openxmlformats.org/package/2006/relationships"><Relationship Id="rId2" Target="../media/image72.jpeg" Type="http://schemas.openxmlformats.org/officeDocument/2006/relationships/image"/><Relationship Id="rId1" Target="../slideLayouts/slideLayout23.xml" Type="http://schemas.openxmlformats.org/officeDocument/2006/relationships/slideLayout"/></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8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3.xml"/></Relationships>
</file>

<file path=ppt/slides/_rels/slide84.xml.rels><?xml version="1.0" encoding="UTF-8" standalone="yes" ?><Relationships xmlns="http://schemas.openxmlformats.org/package/2006/relationships"><Relationship Id="rId2" Target="../media/image74.jpeg" Type="http://schemas.openxmlformats.org/officeDocument/2006/relationships/image"/><Relationship Id="rId1" Target="../slideLayouts/slideLayout25.xml" Type="http://schemas.openxmlformats.org/officeDocument/2006/relationships/slideLayout"/></Relationships>
</file>

<file path=ppt/slides/_rels/slide85.xml.rels><?xml version="1.0" encoding="UTF-8" standalone="yes" ?><Relationships xmlns="http://schemas.openxmlformats.org/package/2006/relationships"><Relationship Id="rId2" Target="../media/image37.jpeg" Type="http://schemas.openxmlformats.org/officeDocument/2006/relationships/image"/><Relationship Id="rId1" Target="../slideLayouts/slideLayout25.xml" Type="http://schemas.openxmlformats.org/officeDocument/2006/relationships/slideLayout"/></Relationships>
</file>

<file path=ppt/slides/_rels/slide8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5.xml"/></Relationships>
</file>

<file path=ppt/slides/_rels/slide87.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hyperlink" Target="mailto:jon.festinger@ubc.ca" TargetMode="External"/><Relationship Id="rId7" Type="http://schemas.openxmlformats.org/officeDocument/2006/relationships/customXml" Target="../ink/ink2.xml"/><Relationship Id="rId2" Type="http://schemas.openxmlformats.org/officeDocument/2006/relationships/hyperlink" Target="http://cms.ubc.ca/" TargetMode="External"/><Relationship Id="rId1" Type="http://schemas.openxmlformats.org/officeDocument/2006/relationships/slideLayout" Target="../slideLayouts/slideLayout23.xml"/><Relationship Id="rId6" Type="http://schemas.openxmlformats.org/officeDocument/2006/relationships/image" Target="../media/image63.png"/><Relationship Id="rId5" Type="http://schemas.openxmlformats.org/officeDocument/2006/relationships/customXml" Target="../ink/ink1.xml"/><Relationship Id="rId4" Type="http://schemas.openxmlformats.org/officeDocument/2006/relationships/hyperlink" Target="mailto:jon_festinger@thecdm.ca" TargetMode="External"/></Relationships>
</file>

<file path=ppt/slides/_rels/slide90.xml.rels><?xml version="1.0" encoding="UTF-8" standalone="yes" ?><Relationships xmlns="http://schemas.openxmlformats.org/package/2006/relationships"><Relationship Id="rId2" Target="../media/image78.jpeg" Type="http://schemas.openxmlformats.org/officeDocument/2006/relationships/image"/><Relationship Id="rId1" Target="../slideLayouts/slideLayout25.xml" Type="http://schemas.openxmlformats.org/officeDocument/2006/relationships/slideLayout"/></Relationships>
</file>

<file path=ppt/slides/_rels/slide91.xml.rels><?xml version="1.0" encoding="UTF-8" standalone="yes" ?><Relationships xmlns="http://schemas.openxmlformats.org/package/2006/relationships"><Relationship Id="rId2" Target="../media/image79.jpeg" Type="http://schemas.openxmlformats.org/officeDocument/2006/relationships/image"/><Relationship Id="rId1" Target="../slideLayouts/slideLayout25.xml" Type="http://schemas.openxmlformats.org/officeDocument/2006/relationships/slideLayout"/></Relationships>
</file>

<file path=ppt/slides/_rels/slide92.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98.xml.rels><?xml version="1.0" encoding="UTF-8" standalone="yes" ?><Relationships xmlns="http://schemas.openxmlformats.org/package/2006/relationships"><Relationship Id="rId2" Target="../media/image81.jpeg" Type="http://schemas.openxmlformats.org/officeDocument/2006/relationships/image"/><Relationship Id="rId1" Target="../slideLayouts/slideLayout25.xml" Type="http://schemas.openxmlformats.org/officeDocument/2006/relationships/slideLayout"/></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Placeholder 3">
            <a:extLst>
              <a:ext uri="{FF2B5EF4-FFF2-40B4-BE49-F238E27FC236}">
                <a16:creationId xmlns:a16="http://schemas.microsoft.com/office/drawing/2014/main" id="{7C03DCDB-9D69-5581-C0E9-D29F69A59C8D}"/>
              </a:ext>
            </a:extLst>
          </p:cNvPr>
          <p:cNvSpPr>
            <a:spLocks noGrp="1"/>
          </p:cNvSpPr>
          <p:nvPr>
            <p:ph type="body" sz="quarter" idx="11"/>
          </p:nvPr>
        </p:nvSpPr>
        <p:spPr bwMode="auto">
          <a:xfrm>
            <a:off x="365125" y="52388"/>
            <a:ext cx="8778875" cy="936402"/>
          </a:xfrm>
        </p:spPr>
        <p:txBody>
          <a:bodyPr/>
          <a:lstStyle/>
          <a:p>
            <a:pPr>
              <a:defRPr/>
            </a:pPr>
            <a:endParaRPr lang="en-US" sz="6000" spc="100" dirty="0">
              <a:ea typeface="ＭＳ Ｐゴシック" charset="-128"/>
            </a:endParaRPr>
          </a:p>
          <a:p>
            <a:pPr>
              <a:defRPr/>
            </a:pPr>
            <a:r>
              <a:rPr lang="en-US" sz="4800" spc="100" dirty="0">
                <a:ea typeface="ＭＳ Ｐゴシック" charset="-128"/>
              </a:rPr>
              <a:t>Passing</a:t>
            </a:r>
            <a:r>
              <a:rPr lang="en-US" sz="4800" spc="100" dirty="0">
                <a:solidFill>
                  <a:srgbClr val="FF0000"/>
                </a:solidFill>
                <a:ea typeface="ＭＳ Ｐゴシック" charset="-128"/>
              </a:rPr>
              <a:t>-</a:t>
            </a:r>
            <a:r>
              <a:rPr lang="en-US" sz="4800" spc="100" dirty="0">
                <a:ea typeface="ＭＳ Ｐゴシック" charset="-128"/>
              </a:rPr>
              <a:t>Off </a:t>
            </a:r>
            <a:r>
              <a:rPr lang="en-US" sz="4800" spc="100" dirty="0">
                <a:solidFill>
                  <a:srgbClr val="FF0000"/>
                </a:solidFill>
                <a:ea typeface="ＭＳ Ｐゴシック" charset="-128"/>
              </a:rPr>
              <a:t>2</a:t>
            </a:r>
          </a:p>
        </p:txBody>
      </p:sp>
      <p:sp>
        <p:nvSpPr>
          <p:cNvPr id="16386" name="Text Placeholder 2">
            <a:extLst>
              <a:ext uri="{FF2B5EF4-FFF2-40B4-BE49-F238E27FC236}">
                <a16:creationId xmlns:a16="http://schemas.microsoft.com/office/drawing/2014/main" id="{47C0539B-3EAE-04A3-028A-267E117A87AB}"/>
              </a:ext>
            </a:extLst>
          </p:cNvPr>
          <p:cNvSpPr>
            <a:spLocks noGrp="1"/>
          </p:cNvSpPr>
          <p:nvPr>
            <p:ph type="body" sz="quarter" idx="12"/>
          </p:nvPr>
        </p:nvSpPr>
        <p:spPr bwMode="auto">
          <a:xfrm>
            <a:off x="366713" y="1276350"/>
            <a:ext cx="5429250" cy="1871663"/>
          </a:xfrm>
        </p:spPr>
        <p:txBody>
          <a:bodyPr/>
          <a:lstStyle/>
          <a:p>
            <a:pPr>
              <a:defRPr/>
            </a:pPr>
            <a:r>
              <a:rPr lang="en-US" b="1">
                <a:solidFill>
                  <a:srgbClr val="FFFF00"/>
                </a:solidFill>
                <a:cs typeface="Lucida Console"/>
              </a:rPr>
              <a:t>Talk </a:t>
            </a:r>
            <a:r>
              <a:rPr lang="en-US" b="1" dirty="0">
                <a:solidFill>
                  <a:srgbClr val="FF0000"/>
                </a:solidFill>
                <a:cs typeface="Lucida Console"/>
              </a:rPr>
              <a:t>8</a:t>
            </a:r>
            <a:endParaRPr lang="en-US" b="1" dirty="0">
              <a:solidFill>
                <a:srgbClr val="FFFF00"/>
              </a:solidFill>
              <a:cs typeface="Lucida Console"/>
            </a:endParaRPr>
          </a:p>
          <a:p>
            <a:pPr>
              <a:defRPr/>
            </a:pPr>
            <a:r>
              <a:rPr lang="en-US" b="1" dirty="0">
                <a:solidFill>
                  <a:srgbClr val="FFFF00"/>
                </a:solidFill>
                <a:cs typeface="Lucida Console"/>
              </a:rPr>
              <a:t>LAW 422 002</a:t>
            </a:r>
          </a:p>
          <a:p>
            <a:pPr>
              <a:defRPr/>
            </a:pPr>
            <a:r>
              <a:rPr lang="en-US" b="1" dirty="0">
                <a:solidFill>
                  <a:srgbClr val="FFFF00"/>
                </a:solidFill>
                <a:cs typeface="Lucida Console"/>
              </a:rPr>
              <a:t>Intellectual Property Law </a:t>
            </a:r>
          </a:p>
          <a:p>
            <a:pPr>
              <a:defRPr/>
            </a:pPr>
            <a:r>
              <a:rPr lang="en-US" b="1" dirty="0">
                <a:solidFill>
                  <a:srgbClr val="FFFF00"/>
                </a:solidFill>
                <a:cs typeface="Lucida Console"/>
              </a:rPr>
              <a:t>Allard School of Law</a:t>
            </a:r>
            <a:r>
              <a:rPr lang="en-US" b="1" dirty="0">
                <a:solidFill>
                  <a:srgbClr val="FF0000"/>
                </a:solidFill>
                <a:cs typeface="Lucida Console"/>
              </a:rPr>
              <a:t>,</a:t>
            </a:r>
            <a:r>
              <a:rPr lang="en-US" b="1" dirty="0">
                <a:solidFill>
                  <a:srgbClr val="FFFF00"/>
                </a:solidFill>
                <a:cs typeface="Lucida Console"/>
              </a:rPr>
              <a:t> UBC</a:t>
            </a:r>
          </a:p>
          <a:p>
            <a:pPr>
              <a:defRPr/>
            </a:pPr>
            <a:r>
              <a:rPr lang="en-US" b="1" dirty="0">
                <a:solidFill>
                  <a:srgbClr val="FFFF00"/>
                </a:solidFill>
                <a:cs typeface="Lucida Console"/>
              </a:rPr>
              <a:t>Spring</a:t>
            </a:r>
            <a:r>
              <a:rPr lang="en-US" b="1" dirty="0">
                <a:solidFill>
                  <a:srgbClr val="FF0000"/>
                </a:solidFill>
                <a:cs typeface="Lucida Console"/>
              </a:rPr>
              <a:t>,</a:t>
            </a:r>
            <a:r>
              <a:rPr lang="en-US" b="1" dirty="0">
                <a:solidFill>
                  <a:srgbClr val="FFFF00"/>
                </a:solidFill>
                <a:cs typeface="Lucida Console"/>
              </a:rPr>
              <a:t> 2024</a:t>
            </a:r>
          </a:p>
          <a:p>
            <a:pPr>
              <a:buFont typeface="Arial" charset="0"/>
              <a:buNone/>
              <a:defRPr/>
            </a:pPr>
            <a:r>
              <a:rPr lang="en-US" dirty="0">
                <a:ea typeface="ＭＳ Ｐゴシック" charset="-128"/>
              </a:rPr>
              <a:t> </a:t>
            </a:r>
          </a:p>
        </p:txBody>
      </p:sp>
      <p:sp>
        <p:nvSpPr>
          <p:cNvPr id="2" name="Text Placeholder 1">
            <a:extLst>
              <a:ext uri="{FF2B5EF4-FFF2-40B4-BE49-F238E27FC236}">
                <a16:creationId xmlns:a16="http://schemas.microsoft.com/office/drawing/2014/main" id="{4AC834AE-764E-0D2B-1885-9A99FBF114CE}"/>
              </a:ext>
            </a:extLst>
          </p:cNvPr>
          <p:cNvSpPr>
            <a:spLocks noGrp="1"/>
          </p:cNvSpPr>
          <p:nvPr>
            <p:ph type="body" sz="quarter" idx="13"/>
          </p:nvPr>
        </p:nvSpPr>
        <p:spPr>
          <a:xfrm>
            <a:off x="366713" y="3292475"/>
            <a:ext cx="5429250" cy="1079500"/>
          </a:xfrm>
        </p:spPr>
        <p:txBody>
          <a:bodyPr/>
          <a:lstStyle/>
          <a:p>
            <a:pPr>
              <a:defRPr/>
            </a:pPr>
            <a:r>
              <a:rPr lang="en-US" dirty="0">
                <a:cs typeface="Lucida Console"/>
              </a:rPr>
              <a:t>Jon Festinger K.C.</a:t>
            </a:r>
          </a:p>
          <a:p>
            <a:pPr>
              <a:defRPr/>
            </a:pPr>
            <a:r>
              <a:rPr lang="en-CA" dirty="0">
                <a:cs typeface="Lucida Console"/>
              </a:rPr>
              <a:t>Adjunct Professor, UBC Allard</a:t>
            </a:r>
          </a:p>
          <a:p>
            <a:pPr>
              <a:defRPr/>
            </a:pPr>
            <a:r>
              <a:rPr lang="en-CA" dirty="0">
                <a:cs typeface="Lucida Console"/>
              </a:rPr>
              <a:t>Of Counsel, Chandler Fogden Lyman</a:t>
            </a:r>
          </a:p>
          <a:p>
            <a:pPr>
              <a:defRPr/>
            </a:pPr>
            <a:r>
              <a:rPr lang="en-CA" dirty="0">
                <a:cs typeface="Lucida Console"/>
                <a:hlinkClick r:id="rId3"/>
              </a:rPr>
              <a:t>https://iplaw.allard.ubc.ca/</a:t>
            </a:r>
            <a:r>
              <a:rPr lang="en-CA" dirty="0">
                <a:cs typeface="Lucida Console"/>
              </a:rPr>
              <a:t> </a:t>
            </a:r>
          </a:p>
        </p:txBody>
      </p:sp>
      <p:pic>
        <p:nvPicPr>
          <p:cNvPr id="25604" name="Content Placeholder 3" descr="JF.png">
            <a:extLst>
              <a:ext uri="{FF2B5EF4-FFF2-40B4-BE49-F238E27FC236}">
                <a16:creationId xmlns:a16="http://schemas.microsoft.com/office/drawing/2014/main" id="{E25F15AB-ECB1-568F-E7F1-86FD66AB1C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0969" t="29807" r="941" b="27147"/>
          <a:stretch>
            <a:fillRect/>
          </a:stretch>
        </p:blipFill>
        <p:spPr bwMode="auto">
          <a:xfrm>
            <a:off x="6403975" y="2871788"/>
            <a:ext cx="2384425" cy="18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D01162-DE4E-8737-78FE-4B5350B919E7}"/>
              </a:ext>
            </a:extLst>
          </p:cNvPr>
          <p:cNvSpPr txBox="1"/>
          <p:nvPr/>
        </p:nvSpPr>
        <p:spPr>
          <a:xfrm>
            <a:off x="746749" y="267494"/>
            <a:ext cx="7202613" cy="1938992"/>
          </a:xfrm>
          <a:prstGeom prst="rect">
            <a:avLst/>
          </a:prstGeom>
          <a:noFill/>
        </p:spPr>
        <p:txBody>
          <a:bodyPr wrap="none" rtlCol="0">
            <a:spAutoFit/>
          </a:bodyPr>
          <a:lstStyle/>
          <a:p>
            <a:pPr algn="ctr"/>
            <a:r>
              <a:rPr lang="en-US" sz="4000" dirty="0">
                <a:solidFill>
                  <a:schemeClr val="bg1"/>
                </a:solidFill>
              </a:rPr>
              <a:t>Have responded to everyone</a:t>
            </a:r>
            <a:r>
              <a:rPr lang="en-US" sz="4000" dirty="0">
                <a:solidFill>
                  <a:srgbClr val="FF0000"/>
                </a:solidFill>
              </a:rPr>
              <a:t>? </a:t>
            </a:r>
          </a:p>
          <a:p>
            <a:pPr algn="ctr"/>
            <a:r>
              <a:rPr lang="en-US" sz="4000" b="1" dirty="0">
                <a:solidFill>
                  <a:srgbClr val="FF0000"/>
                </a:solidFill>
              </a:rPr>
              <a:t>+ </a:t>
            </a:r>
          </a:p>
          <a:p>
            <a:pPr algn="ctr"/>
            <a:r>
              <a:rPr lang="en-US" sz="4000" dirty="0">
                <a:solidFill>
                  <a:srgbClr val="FF0000"/>
                </a:solidFill>
              </a:rPr>
              <a:t>…</a:t>
            </a:r>
            <a:r>
              <a:rPr lang="en-US" sz="4000" dirty="0">
                <a:solidFill>
                  <a:schemeClr val="bg1"/>
                </a:solidFill>
              </a:rPr>
              <a:t>to some who didn</a:t>
            </a:r>
            <a:r>
              <a:rPr lang="en-US" sz="4000" dirty="0">
                <a:solidFill>
                  <a:srgbClr val="FF0000"/>
                </a:solidFill>
              </a:rPr>
              <a:t>’</a:t>
            </a:r>
            <a:r>
              <a:rPr lang="en-US" sz="4000" dirty="0">
                <a:solidFill>
                  <a:schemeClr val="bg1"/>
                </a:solidFill>
              </a:rPr>
              <a:t>t ask</a:t>
            </a:r>
            <a:r>
              <a:rPr lang="en-US" sz="4000" dirty="0">
                <a:solidFill>
                  <a:srgbClr val="FF0000"/>
                </a:solidFill>
              </a:rPr>
              <a:t>?</a:t>
            </a:r>
          </a:p>
        </p:txBody>
      </p:sp>
      <p:pic>
        <p:nvPicPr>
          <p:cNvPr id="4" name="Picture 3">
            <a:extLst>
              <a:ext uri="{FF2B5EF4-FFF2-40B4-BE49-F238E27FC236}">
                <a16:creationId xmlns:a16="http://schemas.microsoft.com/office/drawing/2014/main" id="{1B97C450-D8A1-4AB9-F8C2-948F0FBF745A}"/>
              </a:ext>
            </a:extLst>
          </p:cNvPr>
          <p:cNvPicPr>
            <a:picLocks noChangeAspect="1"/>
          </p:cNvPicPr>
          <p:nvPr/>
        </p:nvPicPr>
        <p:blipFill>
          <a:blip r:embed="rId2"/>
          <a:stretch>
            <a:fillRect/>
          </a:stretch>
        </p:blipFill>
        <p:spPr>
          <a:xfrm>
            <a:off x="3200567" y="2355726"/>
            <a:ext cx="2742865" cy="2643758"/>
          </a:xfrm>
          <a:prstGeom prst="rect">
            <a:avLst/>
          </a:prstGeom>
        </p:spPr>
      </p:pic>
    </p:spTree>
    <p:extLst>
      <p:ext uri="{BB962C8B-B14F-4D97-AF65-F5344CB8AC3E}">
        <p14:creationId xmlns:p14="http://schemas.microsoft.com/office/powerpoint/2010/main" val="112979034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2497" name="Picture 2" descr="Text&#10;&#10;Description automatically generated with low confidence">
            <a:extLst>
              <a:ext uri="{FF2B5EF4-FFF2-40B4-BE49-F238E27FC236}">
                <a16:creationId xmlns:a16="http://schemas.microsoft.com/office/drawing/2014/main" id="{4B5BA897-6A10-1B0A-414B-D51B841D91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3738" y="169863"/>
            <a:ext cx="2676525"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3521" name="Picture 2" descr="Text&#10;&#10;Description automatically generated">
            <a:extLst>
              <a:ext uri="{FF2B5EF4-FFF2-40B4-BE49-F238E27FC236}">
                <a16:creationId xmlns:a16="http://schemas.microsoft.com/office/drawing/2014/main" id="{E9C2CC43-D647-1A72-C061-721B199ABC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5725" y="169863"/>
            <a:ext cx="3892550"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4545" name="Picture 2" descr="Text, letter&#10;&#10;Description automatically generated">
            <a:extLst>
              <a:ext uri="{FF2B5EF4-FFF2-40B4-BE49-F238E27FC236}">
                <a16:creationId xmlns:a16="http://schemas.microsoft.com/office/drawing/2014/main" id="{EB6F3B7B-6876-9A6F-2F7A-9D8746EC2A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5525" y="284163"/>
            <a:ext cx="4552950" cy="457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C12CEDD-EC83-B204-2BC8-2FBBBA416F12}"/>
              </a:ext>
            </a:extLst>
          </p:cNvPr>
          <p:cNvSpPr>
            <a:spLocks noGrp="1"/>
          </p:cNvSpPr>
          <p:nvPr>
            <p:ph type="title"/>
          </p:nvPr>
        </p:nvSpPr>
        <p:spPr>
          <a:xfrm>
            <a:off x="179388" y="80963"/>
            <a:ext cx="8496300" cy="690562"/>
          </a:xfrm>
        </p:spPr>
        <p:txBody>
          <a:bodyPr>
            <a:normAutofit fontScale="90000"/>
          </a:bodyPr>
          <a:lstStyle/>
          <a:p>
            <a:pPr>
              <a:defRPr/>
            </a:pPr>
            <a:r>
              <a:rPr lang="en-US" b="1" dirty="0">
                <a:solidFill>
                  <a:srgbClr val="FFFF00"/>
                </a:solidFill>
              </a:rPr>
              <a:t>Passing off</a:t>
            </a:r>
            <a:r>
              <a:rPr lang="en-US" b="1" dirty="0">
                <a:solidFill>
                  <a:srgbClr val="FF0000"/>
                </a:solidFill>
              </a:rPr>
              <a:t>:</a:t>
            </a:r>
            <a:r>
              <a:rPr lang="en-US" b="1" dirty="0">
                <a:solidFill>
                  <a:srgbClr val="FFFF00"/>
                </a:solidFill>
              </a:rPr>
              <a:t> </a:t>
            </a:r>
            <a:r>
              <a:rPr lang="en-US" b="1" dirty="0">
                <a:solidFill>
                  <a:schemeClr val="bg1"/>
                </a:solidFill>
              </a:rPr>
              <a:t>Shared Goodwill</a:t>
            </a:r>
            <a:endParaRPr lang="en-US" b="1" dirty="0"/>
          </a:p>
        </p:txBody>
      </p:sp>
      <p:sp>
        <p:nvSpPr>
          <p:cNvPr id="2" name="Content Placeholder 1">
            <a:extLst>
              <a:ext uri="{FF2B5EF4-FFF2-40B4-BE49-F238E27FC236}">
                <a16:creationId xmlns:a16="http://schemas.microsoft.com/office/drawing/2014/main" id="{6FF5BA9C-5C81-BA0E-AB32-5AC74F771B42}"/>
              </a:ext>
            </a:extLst>
          </p:cNvPr>
          <p:cNvSpPr>
            <a:spLocks noGrp="1"/>
          </p:cNvSpPr>
          <p:nvPr>
            <p:ph idx="1"/>
          </p:nvPr>
        </p:nvSpPr>
        <p:spPr>
          <a:xfrm>
            <a:off x="179388" y="915988"/>
            <a:ext cx="8785225" cy="4146550"/>
          </a:xfrm>
        </p:spPr>
        <p:txBody>
          <a:bodyPr>
            <a:normAutofit fontScale="25000" lnSpcReduction="20000"/>
          </a:bodyPr>
          <a:lstStyle/>
          <a:p>
            <a:pPr marL="0" indent="0">
              <a:buFont typeface="Arial" panose="020B0604020202020204" pitchFamily="34" charset="0"/>
              <a:buNone/>
              <a:defRPr/>
            </a:pPr>
            <a:r>
              <a:rPr lang="en-US" sz="8000" b="1" i="1" dirty="0">
                <a:solidFill>
                  <a:srgbClr val="00B0F0"/>
                </a:solidFill>
              </a:rPr>
              <a:t>Institut national  des </a:t>
            </a:r>
            <a:r>
              <a:rPr lang="en-US" sz="8000" b="1" i="1" dirty="0" err="1">
                <a:solidFill>
                  <a:srgbClr val="00B0F0"/>
                </a:solidFill>
              </a:rPr>
              <a:t>appelations</a:t>
            </a:r>
            <a:r>
              <a:rPr lang="en-US" sz="8000" b="1" i="1" dirty="0">
                <a:solidFill>
                  <a:srgbClr val="00B0F0"/>
                </a:solidFill>
              </a:rPr>
              <a:t> </a:t>
            </a:r>
            <a:r>
              <a:rPr lang="en-US" sz="8000" b="1" i="1" dirty="0" err="1">
                <a:solidFill>
                  <a:srgbClr val="00B0F0"/>
                </a:solidFill>
              </a:rPr>
              <a:t>d’origine</a:t>
            </a:r>
            <a:r>
              <a:rPr lang="en-US" sz="8000" b="1" i="1" dirty="0">
                <a:solidFill>
                  <a:srgbClr val="00B0F0"/>
                </a:solidFill>
              </a:rPr>
              <a:t> des </a:t>
            </a:r>
            <a:r>
              <a:rPr lang="en-US" sz="8000" b="1" i="1" dirty="0" err="1">
                <a:solidFill>
                  <a:srgbClr val="00B0F0"/>
                </a:solidFill>
              </a:rPr>
              <a:t>vins</a:t>
            </a:r>
            <a:r>
              <a:rPr lang="en-US" sz="8000" b="1" i="1" dirty="0">
                <a:solidFill>
                  <a:srgbClr val="00B0F0"/>
                </a:solidFill>
              </a:rPr>
              <a:t>…v. Andres Wines Ltd </a:t>
            </a:r>
            <a:r>
              <a:rPr lang="en-US" sz="8000" i="1" dirty="0">
                <a:solidFill>
                  <a:schemeClr val="bg1"/>
                </a:solidFill>
              </a:rPr>
              <a:t>(continued) </a:t>
            </a:r>
            <a:endParaRPr lang="en-US" sz="8000" dirty="0">
              <a:solidFill>
                <a:schemeClr val="bg1"/>
              </a:solidFill>
            </a:endParaRPr>
          </a:p>
          <a:p>
            <a:pPr>
              <a:defRPr/>
            </a:pPr>
            <a:r>
              <a:rPr lang="en-US" sz="8000" dirty="0">
                <a:solidFill>
                  <a:srgbClr val="FFFF00"/>
                </a:solidFill>
              </a:rPr>
              <a:t>Plaintiff seeking injunction </a:t>
            </a:r>
            <a:r>
              <a:rPr lang="en-US" sz="8000" dirty="0">
                <a:solidFill>
                  <a:schemeClr val="bg1"/>
                </a:solidFill>
              </a:rPr>
              <a:t>to prevent Canadian wineries from selling their wine under a name which incorporates the word “champagne” (Canadian Champagne). The sparkling wine called “Champagne” is a product of the Champagne district of France. </a:t>
            </a:r>
            <a:endParaRPr lang="en-CA" sz="8000" dirty="0">
              <a:solidFill>
                <a:schemeClr val="bg1"/>
              </a:solidFill>
            </a:endParaRPr>
          </a:p>
          <a:p>
            <a:pPr>
              <a:defRPr/>
            </a:pPr>
            <a:r>
              <a:rPr lang="en-US" sz="8000" dirty="0">
                <a:solidFill>
                  <a:schemeClr val="bg1"/>
                </a:solidFill>
              </a:rPr>
              <a:t>Paras 8 – 12 go into detail on the </a:t>
            </a:r>
            <a:r>
              <a:rPr lang="en-US" sz="8000" dirty="0">
                <a:solidFill>
                  <a:srgbClr val="FFFF00"/>
                </a:solidFill>
              </a:rPr>
              <a:t>history of Champagne</a:t>
            </a:r>
            <a:r>
              <a:rPr lang="en-US" sz="8000" dirty="0">
                <a:solidFill>
                  <a:schemeClr val="bg1"/>
                </a:solidFill>
              </a:rPr>
              <a:t>; interesting stuff.</a:t>
            </a:r>
            <a:endParaRPr lang="en-CA" sz="8000" dirty="0">
              <a:solidFill>
                <a:schemeClr val="bg1"/>
              </a:solidFill>
            </a:endParaRPr>
          </a:p>
          <a:p>
            <a:pPr>
              <a:defRPr/>
            </a:pPr>
            <a:r>
              <a:rPr lang="en-US" sz="8000" dirty="0">
                <a:solidFill>
                  <a:schemeClr val="bg1"/>
                </a:solidFill>
              </a:rPr>
              <a:t>The </a:t>
            </a:r>
            <a:r>
              <a:rPr lang="en-US" sz="8000" dirty="0">
                <a:solidFill>
                  <a:srgbClr val="FFFF00"/>
                </a:solidFill>
              </a:rPr>
              <a:t>laws of France </a:t>
            </a:r>
            <a:r>
              <a:rPr lang="en-US" sz="8000" dirty="0">
                <a:solidFill>
                  <a:schemeClr val="bg1"/>
                </a:solidFill>
              </a:rPr>
              <a:t>provide for and protect all producers of sparking wine whose grapes, area of growth, method of production, marketing and standards meet the </a:t>
            </a:r>
            <a:r>
              <a:rPr lang="en-US" sz="8000" dirty="0">
                <a:solidFill>
                  <a:srgbClr val="FFFF00"/>
                </a:solidFill>
              </a:rPr>
              <a:t>stringent regulations </a:t>
            </a:r>
            <a:r>
              <a:rPr lang="en-US" sz="8000" dirty="0">
                <a:solidFill>
                  <a:schemeClr val="bg1"/>
                </a:solidFill>
              </a:rPr>
              <a:t>in France: </a:t>
            </a:r>
            <a:endParaRPr lang="en-CA" sz="8000" dirty="0">
              <a:solidFill>
                <a:schemeClr val="bg1"/>
              </a:solidFill>
            </a:endParaRPr>
          </a:p>
          <a:p>
            <a:pPr lvl="1">
              <a:buFont typeface="Courier New" panose="02070309020205020404" pitchFamily="49" charset="0"/>
              <a:buChar char="o"/>
              <a:defRPr/>
            </a:pPr>
            <a:r>
              <a:rPr lang="en-US" sz="8000" dirty="0">
                <a:solidFill>
                  <a:srgbClr val="FFFF00"/>
                </a:solidFill>
              </a:rPr>
              <a:t>Grapes</a:t>
            </a:r>
            <a:r>
              <a:rPr lang="en-US" sz="8000" dirty="0">
                <a:solidFill>
                  <a:schemeClr val="bg1"/>
                </a:solidFill>
              </a:rPr>
              <a:t> - limited to Chardonnay, Pinot Noir and Meunier</a:t>
            </a:r>
            <a:endParaRPr lang="en-CA" sz="8000" dirty="0">
              <a:solidFill>
                <a:schemeClr val="bg1"/>
              </a:solidFill>
            </a:endParaRPr>
          </a:p>
          <a:p>
            <a:pPr lvl="1">
              <a:buFont typeface="Courier New" panose="02070309020205020404" pitchFamily="49" charset="0"/>
              <a:buChar char="o"/>
              <a:defRPr/>
            </a:pPr>
            <a:r>
              <a:rPr lang="en-US" sz="8000" dirty="0">
                <a:solidFill>
                  <a:srgbClr val="FFFF00"/>
                </a:solidFill>
              </a:rPr>
              <a:t>Area of growth </a:t>
            </a:r>
            <a:r>
              <a:rPr lang="en-US" sz="8000" dirty="0">
                <a:solidFill>
                  <a:schemeClr val="bg1"/>
                </a:solidFill>
              </a:rPr>
              <a:t>- white chalky terrain with certain prevailing temperatures</a:t>
            </a:r>
            <a:endParaRPr lang="en-CA" sz="8000" dirty="0">
              <a:solidFill>
                <a:schemeClr val="bg1"/>
              </a:solidFill>
            </a:endParaRPr>
          </a:p>
          <a:p>
            <a:pPr lvl="1">
              <a:buFont typeface="Courier New" panose="02070309020205020404" pitchFamily="49" charset="0"/>
              <a:buChar char="o"/>
              <a:defRPr/>
            </a:pPr>
            <a:r>
              <a:rPr lang="en-US" sz="8000" dirty="0">
                <a:solidFill>
                  <a:srgbClr val="FFFF00"/>
                </a:solidFill>
              </a:rPr>
              <a:t>Method of production </a:t>
            </a:r>
            <a:r>
              <a:rPr lang="en-US" sz="8000" dirty="0">
                <a:solidFill>
                  <a:schemeClr val="bg1"/>
                </a:solidFill>
              </a:rPr>
              <a:t>- various acceptable planting and harvesting techniques; double fermentation process in bottles or in </a:t>
            </a:r>
            <a:r>
              <a:rPr lang="en-US" sz="8000" dirty="0" err="1">
                <a:solidFill>
                  <a:schemeClr val="bg1"/>
                </a:solidFill>
              </a:rPr>
              <a:t>cuve</a:t>
            </a:r>
            <a:r>
              <a:rPr lang="en-US" sz="8000" dirty="0">
                <a:solidFill>
                  <a:schemeClr val="bg1"/>
                </a:solidFill>
              </a:rPr>
              <a:t> close</a:t>
            </a:r>
            <a:endParaRPr lang="en-CA" sz="8000" dirty="0">
              <a:solidFill>
                <a:schemeClr val="bg1"/>
              </a:solidFill>
            </a:endParaRPr>
          </a:p>
          <a:p>
            <a:pPr marL="0" indent="0">
              <a:buFont typeface="Arial" panose="020B0604020202020204" pitchFamily="34" charset="0"/>
              <a:buNone/>
              <a:defRPr/>
            </a:pPr>
            <a:r>
              <a:rPr lang="en-US" b="1" dirty="0">
                <a:solidFill>
                  <a:schemeClr val="bg1"/>
                </a:solidFill>
              </a:rPr>
              <a:t> </a:t>
            </a:r>
            <a:endParaRPr lang="en-CA" sz="1200" dirty="0">
              <a:solidFill>
                <a:schemeClr val="bg1"/>
              </a:solidFill>
            </a:endParaRPr>
          </a:p>
          <a:p>
            <a:pPr marL="0" indent="0">
              <a:buFont typeface="Arial" panose="020B0604020202020204" pitchFamily="34" charset="0"/>
              <a:buNone/>
              <a:defRPr/>
            </a:pPr>
            <a:r>
              <a:rPr lang="en-US" b="1" dirty="0">
                <a:solidFill>
                  <a:schemeClr val="bg1"/>
                </a:solidFill>
              </a:rPr>
              <a:t> </a:t>
            </a:r>
            <a:endParaRPr lang="en-CA" sz="1200" dirty="0">
              <a:solidFill>
                <a:schemeClr val="bg1"/>
              </a:solidFill>
            </a:endParaRPr>
          </a:p>
          <a:p>
            <a:pPr>
              <a:defRPr/>
            </a:pPr>
            <a:endParaRPr lang="en-US" dirty="0"/>
          </a:p>
        </p:txBody>
      </p:sp>
      <p:sp>
        <p:nvSpPr>
          <p:cNvPr id="365571" name="Slide Number Placeholder 3">
            <a:extLst>
              <a:ext uri="{FF2B5EF4-FFF2-40B4-BE49-F238E27FC236}">
                <a16:creationId xmlns:a16="http://schemas.microsoft.com/office/drawing/2014/main" id="{E96F7CBD-2EDD-E748-D804-69F41E494F37}"/>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33EAD00-1255-F04C-B880-D9867FA54151}" type="slidenum">
              <a:rPr lang="en-US" altLang="en-US" smtClean="0">
                <a:solidFill>
                  <a:srgbClr val="002040"/>
                </a:solidFill>
              </a:rPr>
              <a:pPr/>
              <a:t>103</a:t>
            </a:fld>
            <a:endParaRPr lang="en-US" altLang="en-US">
              <a:solidFill>
                <a:srgbClr val="002040"/>
              </a:solidFill>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7" name="Title 5">
            <a:extLst>
              <a:ext uri="{FF2B5EF4-FFF2-40B4-BE49-F238E27FC236}">
                <a16:creationId xmlns:a16="http://schemas.microsoft.com/office/drawing/2014/main" id="{D3B72046-1605-D130-1955-C72DF768E86C}"/>
              </a:ext>
            </a:extLst>
          </p:cNvPr>
          <p:cNvSpPr>
            <a:spLocks noGrp="1" noChangeArrowheads="1"/>
          </p:cNvSpPr>
          <p:nvPr>
            <p:ph type="title"/>
          </p:nvPr>
        </p:nvSpPr>
        <p:spPr bwMode="auto">
          <a:xfrm>
            <a:off x="107950" y="80963"/>
            <a:ext cx="8496300" cy="835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Passing off</a:t>
            </a:r>
            <a:r>
              <a:rPr lang="en-US" altLang="en-US" b="1">
                <a:solidFill>
                  <a:srgbClr val="FF0000"/>
                </a:solidFill>
              </a:rPr>
              <a:t>:</a:t>
            </a:r>
            <a:r>
              <a:rPr lang="en-US" altLang="en-US" b="1">
                <a:solidFill>
                  <a:srgbClr val="FFFF00"/>
                </a:solidFill>
              </a:rPr>
              <a:t> </a:t>
            </a:r>
            <a:r>
              <a:rPr lang="en-US" altLang="en-US" b="1">
                <a:solidFill>
                  <a:schemeClr val="bg1"/>
                </a:solidFill>
              </a:rPr>
              <a:t>Shared Goodwill</a:t>
            </a:r>
            <a:endParaRPr lang="en-US" altLang="en-US" b="1"/>
          </a:p>
        </p:txBody>
      </p:sp>
      <p:sp>
        <p:nvSpPr>
          <p:cNvPr id="2" name="Content Placeholder 1">
            <a:extLst>
              <a:ext uri="{FF2B5EF4-FFF2-40B4-BE49-F238E27FC236}">
                <a16:creationId xmlns:a16="http://schemas.microsoft.com/office/drawing/2014/main" id="{01675B63-794E-B76D-F98C-7C93712C7A0C}"/>
              </a:ext>
            </a:extLst>
          </p:cNvPr>
          <p:cNvSpPr>
            <a:spLocks noGrp="1"/>
          </p:cNvSpPr>
          <p:nvPr>
            <p:ph idx="1"/>
          </p:nvPr>
        </p:nvSpPr>
        <p:spPr>
          <a:xfrm>
            <a:off x="179388" y="925513"/>
            <a:ext cx="8785225" cy="4105275"/>
          </a:xfrm>
        </p:spPr>
        <p:txBody>
          <a:bodyPr>
            <a:normAutofit fontScale="25000" lnSpcReduction="20000"/>
          </a:bodyPr>
          <a:lstStyle/>
          <a:p>
            <a:pPr marL="0" indent="0">
              <a:lnSpc>
                <a:spcPct val="110000"/>
              </a:lnSpc>
              <a:buFont typeface="Arial" panose="020B0604020202020204" pitchFamily="34" charset="0"/>
              <a:buNone/>
              <a:defRPr/>
            </a:pPr>
            <a:r>
              <a:rPr lang="en-US" sz="7200" b="1" i="1" dirty="0">
                <a:solidFill>
                  <a:srgbClr val="00B0F0"/>
                </a:solidFill>
              </a:rPr>
              <a:t>Institut national  des appellations </a:t>
            </a:r>
            <a:r>
              <a:rPr lang="en-US" sz="7200" b="1" i="1" dirty="0" err="1">
                <a:solidFill>
                  <a:srgbClr val="00B0F0"/>
                </a:solidFill>
              </a:rPr>
              <a:t>d’origine</a:t>
            </a:r>
            <a:r>
              <a:rPr lang="en-US" sz="7200" b="1" i="1" dirty="0">
                <a:solidFill>
                  <a:srgbClr val="00B0F0"/>
                </a:solidFill>
              </a:rPr>
              <a:t> des </a:t>
            </a:r>
            <a:r>
              <a:rPr lang="en-US" sz="7200" b="1" i="1" dirty="0" err="1">
                <a:solidFill>
                  <a:srgbClr val="00B0F0"/>
                </a:solidFill>
              </a:rPr>
              <a:t>vins</a:t>
            </a:r>
            <a:r>
              <a:rPr lang="en-US" sz="7200" b="1" i="1" dirty="0">
                <a:solidFill>
                  <a:srgbClr val="00B0F0"/>
                </a:solidFill>
              </a:rPr>
              <a:t>…v. Andres Wines Ltd </a:t>
            </a:r>
            <a:r>
              <a:rPr lang="en-US" sz="7200" i="1" dirty="0">
                <a:solidFill>
                  <a:schemeClr val="bg1"/>
                </a:solidFill>
              </a:rPr>
              <a:t>(continued) </a:t>
            </a:r>
            <a:endParaRPr lang="en-US" sz="7200" dirty="0">
              <a:solidFill>
                <a:schemeClr val="bg1"/>
              </a:solidFill>
            </a:endParaRPr>
          </a:p>
          <a:p>
            <a:pPr>
              <a:lnSpc>
                <a:spcPct val="110000"/>
              </a:lnSpc>
              <a:defRPr/>
            </a:pPr>
            <a:r>
              <a:rPr lang="en-US" sz="7200" dirty="0">
                <a:solidFill>
                  <a:schemeClr val="bg1"/>
                </a:solidFill>
              </a:rPr>
              <a:t>These </a:t>
            </a:r>
            <a:r>
              <a:rPr lang="en-US" sz="7200" dirty="0">
                <a:solidFill>
                  <a:srgbClr val="FFFF00"/>
                </a:solidFill>
              </a:rPr>
              <a:t>laws permit producers who meet the stringent regulations to advertise and market their sparkling wines as “champagne”. </a:t>
            </a:r>
            <a:r>
              <a:rPr lang="en-US" sz="7200" dirty="0">
                <a:solidFill>
                  <a:schemeClr val="bg1"/>
                </a:solidFill>
              </a:rPr>
              <a:t>If these  stringent regulations are not met, producers have to call their drink </a:t>
            </a:r>
            <a:r>
              <a:rPr lang="en-US" sz="7200" dirty="0">
                <a:solidFill>
                  <a:srgbClr val="FFFF00"/>
                </a:solidFill>
              </a:rPr>
              <a:t>sparkling wine</a:t>
            </a:r>
            <a:r>
              <a:rPr lang="en-US" sz="7200" dirty="0">
                <a:solidFill>
                  <a:schemeClr val="bg1"/>
                </a:solidFill>
              </a:rPr>
              <a:t>. </a:t>
            </a:r>
            <a:endParaRPr lang="en-CA" sz="7200" dirty="0">
              <a:solidFill>
                <a:schemeClr val="bg1"/>
              </a:solidFill>
            </a:endParaRPr>
          </a:p>
          <a:p>
            <a:pPr>
              <a:lnSpc>
                <a:spcPct val="110000"/>
              </a:lnSpc>
              <a:defRPr/>
            </a:pPr>
            <a:r>
              <a:rPr lang="en-US" sz="7200" dirty="0">
                <a:solidFill>
                  <a:schemeClr val="bg1"/>
                </a:solidFill>
              </a:rPr>
              <a:t>Over centuries, </a:t>
            </a:r>
            <a:r>
              <a:rPr lang="en-US" sz="7200" dirty="0">
                <a:solidFill>
                  <a:srgbClr val="FFFF00"/>
                </a:solidFill>
              </a:rPr>
              <a:t>considerable and economically significant goodwill </a:t>
            </a:r>
            <a:r>
              <a:rPr lang="en-US" sz="7200" dirty="0">
                <a:solidFill>
                  <a:schemeClr val="bg1"/>
                </a:solidFill>
              </a:rPr>
              <a:t>has been created in the name Champagne; both in France and internationally. </a:t>
            </a:r>
            <a:endParaRPr lang="en-CA" sz="7200" dirty="0">
              <a:solidFill>
                <a:schemeClr val="bg1"/>
              </a:solidFill>
            </a:endParaRPr>
          </a:p>
          <a:p>
            <a:pPr>
              <a:lnSpc>
                <a:spcPct val="110000"/>
              </a:lnSpc>
              <a:defRPr/>
            </a:pPr>
            <a:r>
              <a:rPr lang="en-US" sz="7200" dirty="0">
                <a:solidFill>
                  <a:srgbClr val="FFFF00"/>
                </a:solidFill>
              </a:rPr>
              <a:t>Each producer, including the plaintiff champagne houses, has a shared vested interest in the </a:t>
            </a:r>
            <a:r>
              <a:rPr lang="en-US" sz="7200" dirty="0">
                <a:solidFill>
                  <a:schemeClr val="bg1"/>
                </a:solidFill>
              </a:rPr>
              <a:t>national and international </a:t>
            </a:r>
            <a:r>
              <a:rPr lang="en-US" sz="7200" dirty="0">
                <a:solidFill>
                  <a:srgbClr val="FF0000"/>
                </a:solidFill>
              </a:rPr>
              <a:t>goodwill and reputation </a:t>
            </a:r>
            <a:r>
              <a:rPr lang="en-US" sz="7200" dirty="0">
                <a:solidFill>
                  <a:schemeClr val="bg1"/>
                </a:solidFill>
              </a:rPr>
              <a:t>of the name champagne. </a:t>
            </a:r>
            <a:endParaRPr lang="en-CA" sz="7200" dirty="0">
              <a:solidFill>
                <a:schemeClr val="bg1"/>
              </a:solidFill>
            </a:endParaRPr>
          </a:p>
          <a:p>
            <a:pPr>
              <a:lnSpc>
                <a:spcPct val="110000"/>
              </a:lnSpc>
              <a:defRPr/>
            </a:pPr>
            <a:r>
              <a:rPr lang="en-US" sz="7200" dirty="0">
                <a:solidFill>
                  <a:srgbClr val="FFFF00"/>
                </a:solidFill>
              </a:rPr>
              <a:t>Not yet existing future qualifying producers also share </a:t>
            </a:r>
            <a:r>
              <a:rPr lang="en-US" sz="7200" dirty="0">
                <a:solidFill>
                  <a:schemeClr val="bg1"/>
                </a:solidFill>
              </a:rPr>
              <a:t>in the benefits derived from the goodwill attached to the named product. So this is </a:t>
            </a:r>
            <a:r>
              <a:rPr lang="en-US" sz="7200" dirty="0">
                <a:solidFill>
                  <a:srgbClr val="FF0000"/>
                </a:solidFill>
              </a:rPr>
              <a:t>not a closed category</a:t>
            </a:r>
            <a:r>
              <a:rPr lang="en-US" sz="7200" dirty="0">
                <a:solidFill>
                  <a:schemeClr val="bg1"/>
                </a:solidFill>
              </a:rPr>
              <a:t>; other producers who will meet the requirements will also be able to share in the goodwill. </a:t>
            </a:r>
            <a:endParaRPr lang="en-CA" sz="7200" dirty="0">
              <a:solidFill>
                <a:schemeClr val="bg1"/>
              </a:solidFill>
            </a:endParaRPr>
          </a:p>
          <a:p>
            <a:pPr marL="0" indent="0">
              <a:buFont typeface="Arial" panose="020B0604020202020204" pitchFamily="34" charset="0"/>
              <a:buNone/>
              <a:defRPr/>
            </a:pPr>
            <a:r>
              <a:rPr lang="en-US" b="1" dirty="0">
                <a:solidFill>
                  <a:schemeClr val="bg1"/>
                </a:solidFill>
              </a:rPr>
              <a:t> </a:t>
            </a:r>
            <a:endParaRPr lang="en-CA" sz="1200" dirty="0">
              <a:solidFill>
                <a:schemeClr val="bg1"/>
              </a:solidFill>
            </a:endParaRPr>
          </a:p>
          <a:p>
            <a:pPr marL="0" indent="0">
              <a:buFont typeface="Arial" panose="020B0604020202020204" pitchFamily="34" charset="0"/>
              <a:buNone/>
              <a:defRPr/>
            </a:pPr>
            <a:r>
              <a:rPr lang="en-US" b="1" dirty="0">
                <a:solidFill>
                  <a:schemeClr val="bg1"/>
                </a:solidFill>
              </a:rPr>
              <a:t> </a:t>
            </a:r>
            <a:endParaRPr lang="en-CA" sz="1200" dirty="0">
              <a:solidFill>
                <a:schemeClr val="bg1"/>
              </a:solidFill>
            </a:endParaRPr>
          </a:p>
          <a:p>
            <a:pPr>
              <a:defRPr/>
            </a:pPr>
            <a:endParaRPr lang="en-US" dirty="0"/>
          </a:p>
        </p:txBody>
      </p:sp>
      <p:sp>
        <p:nvSpPr>
          <p:cNvPr id="367619" name="Slide Number Placeholder 3">
            <a:extLst>
              <a:ext uri="{FF2B5EF4-FFF2-40B4-BE49-F238E27FC236}">
                <a16:creationId xmlns:a16="http://schemas.microsoft.com/office/drawing/2014/main" id="{D83011EF-5340-A3D5-DB42-A3333FC4BDE4}"/>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05D4FFB-F349-9E4E-97FE-813BB84D5576}" type="slidenum">
              <a:rPr lang="en-US" altLang="en-US" smtClean="0">
                <a:solidFill>
                  <a:srgbClr val="002040"/>
                </a:solidFill>
              </a:rPr>
              <a:pPr/>
              <a:t>104</a:t>
            </a:fld>
            <a:endParaRPr lang="en-US" altLang="en-US">
              <a:solidFill>
                <a:srgbClr val="002040"/>
              </a:solidFil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5" name="Title 5">
            <a:extLst>
              <a:ext uri="{FF2B5EF4-FFF2-40B4-BE49-F238E27FC236}">
                <a16:creationId xmlns:a16="http://schemas.microsoft.com/office/drawing/2014/main" id="{E2BF267E-95EB-12B8-06B4-203DD2897B81}"/>
              </a:ext>
            </a:extLst>
          </p:cNvPr>
          <p:cNvSpPr>
            <a:spLocks noGrp="1" noChangeArrowheads="1"/>
          </p:cNvSpPr>
          <p:nvPr>
            <p:ph type="title"/>
          </p:nvPr>
        </p:nvSpPr>
        <p:spPr bwMode="auto">
          <a:xfrm>
            <a:off x="179388" y="80963"/>
            <a:ext cx="8640762"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Passing off</a:t>
            </a:r>
            <a:r>
              <a:rPr lang="en-US" altLang="en-US" b="1">
                <a:solidFill>
                  <a:srgbClr val="FF0000"/>
                </a:solidFill>
              </a:rPr>
              <a:t>:</a:t>
            </a:r>
            <a:r>
              <a:rPr lang="en-US" altLang="en-US" b="1">
                <a:solidFill>
                  <a:srgbClr val="FFFF00"/>
                </a:solidFill>
              </a:rPr>
              <a:t> </a:t>
            </a:r>
            <a:r>
              <a:rPr lang="en-US" altLang="en-US" b="1">
                <a:solidFill>
                  <a:schemeClr val="bg1"/>
                </a:solidFill>
              </a:rPr>
              <a:t>Shared Goodwill</a:t>
            </a:r>
            <a:endParaRPr lang="en-US" altLang="en-US" b="1"/>
          </a:p>
        </p:txBody>
      </p:sp>
      <p:sp>
        <p:nvSpPr>
          <p:cNvPr id="2" name="Content Placeholder 1">
            <a:extLst>
              <a:ext uri="{FF2B5EF4-FFF2-40B4-BE49-F238E27FC236}">
                <a16:creationId xmlns:a16="http://schemas.microsoft.com/office/drawing/2014/main" id="{8225CAE2-1155-63DA-BE5A-AA45731DEFCE}"/>
              </a:ext>
            </a:extLst>
          </p:cNvPr>
          <p:cNvSpPr>
            <a:spLocks noGrp="1"/>
          </p:cNvSpPr>
          <p:nvPr>
            <p:ph idx="1"/>
          </p:nvPr>
        </p:nvSpPr>
        <p:spPr>
          <a:xfrm>
            <a:off x="71438" y="987425"/>
            <a:ext cx="9001125" cy="4076700"/>
          </a:xfrm>
        </p:spPr>
        <p:txBody>
          <a:bodyPr>
            <a:normAutofit fontScale="47500" lnSpcReduction="20000"/>
          </a:bodyPr>
          <a:lstStyle/>
          <a:p>
            <a:pPr marL="0" indent="0">
              <a:lnSpc>
                <a:spcPct val="120000"/>
              </a:lnSpc>
              <a:buFont typeface="Arial" panose="020B0604020202020204" pitchFamily="34" charset="0"/>
              <a:buNone/>
              <a:defRPr/>
            </a:pPr>
            <a:r>
              <a:rPr lang="en-US" sz="5100" b="1" i="1" dirty="0">
                <a:solidFill>
                  <a:srgbClr val="00B0F0"/>
                </a:solidFill>
              </a:rPr>
              <a:t>Institut national  des appellations </a:t>
            </a:r>
            <a:r>
              <a:rPr lang="en-US" sz="5100" b="1" i="1" dirty="0" err="1">
                <a:solidFill>
                  <a:srgbClr val="00B0F0"/>
                </a:solidFill>
              </a:rPr>
              <a:t>d’origine</a:t>
            </a:r>
            <a:r>
              <a:rPr lang="en-US" sz="5100" b="1" i="1" dirty="0">
                <a:solidFill>
                  <a:srgbClr val="00B0F0"/>
                </a:solidFill>
              </a:rPr>
              <a:t> des </a:t>
            </a:r>
            <a:r>
              <a:rPr lang="en-US" sz="5100" b="1" i="1" dirty="0" err="1">
                <a:solidFill>
                  <a:srgbClr val="00B0F0"/>
                </a:solidFill>
              </a:rPr>
              <a:t>vins</a:t>
            </a:r>
            <a:r>
              <a:rPr lang="en-US" sz="5100" b="1" i="1" dirty="0">
                <a:solidFill>
                  <a:srgbClr val="00B0F0"/>
                </a:solidFill>
              </a:rPr>
              <a:t>…v. Andres Wines Ltd </a:t>
            </a:r>
            <a:r>
              <a:rPr lang="en-US" sz="5100" i="1" dirty="0">
                <a:solidFill>
                  <a:schemeClr val="bg1"/>
                </a:solidFill>
              </a:rPr>
              <a:t>(continued) </a:t>
            </a:r>
            <a:endParaRPr lang="en-CA" sz="5100" dirty="0">
              <a:solidFill>
                <a:schemeClr val="bg1"/>
              </a:solidFill>
            </a:endParaRPr>
          </a:p>
          <a:p>
            <a:pPr>
              <a:lnSpc>
                <a:spcPct val="120000"/>
              </a:lnSpc>
              <a:defRPr/>
            </a:pPr>
            <a:r>
              <a:rPr lang="en-US" sz="5100" b="1" dirty="0">
                <a:solidFill>
                  <a:schemeClr val="bg1"/>
                </a:solidFill>
              </a:rPr>
              <a:t>Main question</a:t>
            </a:r>
            <a:r>
              <a:rPr lang="en-US" sz="5100" b="1" dirty="0">
                <a:solidFill>
                  <a:srgbClr val="FF0000"/>
                </a:solidFill>
              </a:rPr>
              <a:t>:</a:t>
            </a:r>
            <a:r>
              <a:rPr lang="en-US" sz="5100" b="1" dirty="0">
                <a:solidFill>
                  <a:schemeClr val="bg1"/>
                </a:solidFill>
              </a:rPr>
              <a:t> </a:t>
            </a:r>
            <a:r>
              <a:rPr lang="en-US" sz="5100" b="1" dirty="0">
                <a:solidFill>
                  <a:srgbClr val="FFFF00"/>
                </a:solidFill>
              </a:rPr>
              <a:t>Should the concept of “shared goodwill” should be accepted in Canada</a:t>
            </a:r>
            <a:r>
              <a:rPr lang="en-US" sz="5100" b="1" dirty="0">
                <a:solidFill>
                  <a:srgbClr val="FF0000"/>
                </a:solidFill>
              </a:rPr>
              <a:t>?</a:t>
            </a:r>
            <a:endParaRPr lang="en-CA" sz="5100" dirty="0">
              <a:solidFill>
                <a:srgbClr val="FF0000"/>
              </a:solidFill>
            </a:endParaRPr>
          </a:p>
          <a:p>
            <a:pPr>
              <a:lnSpc>
                <a:spcPct val="120000"/>
              </a:lnSpc>
              <a:defRPr/>
            </a:pPr>
            <a:r>
              <a:rPr lang="en-US" sz="5100" b="1" dirty="0">
                <a:solidFill>
                  <a:schemeClr val="bg1"/>
                </a:solidFill>
              </a:rPr>
              <a:t>The court recognized that to accept “shared goodwill” </a:t>
            </a:r>
            <a:r>
              <a:rPr lang="en-US" sz="5100" b="1" dirty="0">
                <a:solidFill>
                  <a:srgbClr val="FFFF00"/>
                </a:solidFill>
              </a:rPr>
              <a:t>would</a:t>
            </a:r>
            <a:r>
              <a:rPr lang="en-US" sz="5100" b="1" dirty="0">
                <a:solidFill>
                  <a:schemeClr val="bg1"/>
                </a:solidFill>
              </a:rPr>
              <a:t> be to </a:t>
            </a:r>
            <a:r>
              <a:rPr lang="en-US" sz="5100" b="1" dirty="0">
                <a:solidFill>
                  <a:srgbClr val="FF0000"/>
                </a:solidFill>
              </a:rPr>
              <a:t>expand </a:t>
            </a:r>
            <a:r>
              <a:rPr lang="en-US" sz="5100" b="1" dirty="0">
                <a:solidFill>
                  <a:srgbClr val="FFFF00"/>
                </a:solidFill>
              </a:rPr>
              <a:t>the tort of passing off</a:t>
            </a:r>
            <a:r>
              <a:rPr lang="en-US" sz="5100" b="1" dirty="0">
                <a:solidFill>
                  <a:schemeClr val="bg1"/>
                </a:solidFill>
              </a:rPr>
              <a:t>. </a:t>
            </a:r>
            <a:endParaRPr lang="en-CA" sz="5100" b="1" dirty="0">
              <a:solidFill>
                <a:schemeClr val="bg1"/>
              </a:solidFill>
            </a:endParaRPr>
          </a:p>
          <a:p>
            <a:pPr>
              <a:lnSpc>
                <a:spcPct val="120000"/>
              </a:lnSpc>
              <a:defRPr/>
            </a:pPr>
            <a:r>
              <a:rPr lang="en-US" sz="5100" i="1" dirty="0">
                <a:solidFill>
                  <a:schemeClr val="bg1"/>
                </a:solidFill>
              </a:rPr>
              <a:t>Parenthetically note as we explore the extent to which the tort of </a:t>
            </a:r>
            <a:r>
              <a:rPr lang="en-US" sz="5100" i="1" dirty="0">
                <a:solidFill>
                  <a:srgbClr val="FFFF00"/>
                </a:solidFill>
              </a:rPr>
              <a:t>passing off has expanded over time </a:t>
            </a:r>
            <a:r>
              <a:rPr lang="en-US" sz="5100" i="1" dirty="0">
                <a:solidFill>
                  <a:schemeClr val="bg1"/>
                </a:solidFill>
              </a:rPr>
              <a:t>– and whether or not this is a good thing for Canadian businesses and society</a:t>
            </a:r>
            <a:r>
              <a:rPr lang="en-US" sz="5100" i="1" dirty="0">
                <a:solidFill>
                  <a:srgbClr val="FFFF00"/>
                </a:solidFill>
              </a:rPr>
              <a:t>?</a:t>
            </a:r>
            <a:endParaRPr lang="en-CA" sz="5100" dirty="0">
              <a:solidFill>
                <a:srgbClr val="FFFF00"/>
              </a:solidFill>
            </a:endParaRPr>
          </a:p>
          <a:p>
            <a:pPr marL="0" indent="0">
              <a:buFont typeface="Arial" panose="020B0604020202020204" pitchFamily="34" charset="0"/>
              <a:buNone/>
              <a:defRPr/>
            </a:pPr>
            <a:r>
              <a:rPr lang="en-US" b="1" dirty="0">
                <a:solidFill>
                  <a:schemeClr val="bg1"/>
                </a:solidFill>
              </a:rPr>
              <a:t> </a:t>
            </a:r>
            <a:endParaRPr lang="en-CA" sz="1200" dirty="0">
              <a:solidFill>
                <a:schemeClr val="bg1"/>
              </a:solidFill>
            </a:endParaRPr>
          </a:p>
          <a:p>
            <a:pPr>
              <a:defRPr/>
            </a:pPr>
            <a:endParaRPr lang="en-US" dirty="0"/>
          </a:p>
        </p:txBody>
      </p:sp>
      <p:sp>
        <p:nvSpPr>
          <p:cNvPr id="369667" name="Slide Number Placeholder 3">
            <a:extLst>
              <a:ext uri="{FF2B5EF4-FFF2-40B4-BE49-F238E27FC236}">
                <a16:creationId xmlns:a16="http://schemas.microsoft.com/office/drawing/2014/main" id="{2E3F365E-3D90-8002-1016-D84ABD239914}"/>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FF867B0-3C54-C946-B1CA-56A04CB0BC24}" type="slidenum">
              <a:rPr lang="en-US" altLang="en-US" smtClean="0">
                <a:solidFill>
                  <a:srgbClr val="002040"/>
                </a:solidFill>
              </a:rPr>
              <a:pPr/>
              <a:t>105</a:t>
            </a:fld>
            <a:endParaRPr lang="en-US" altLang="en-US">
              <a:solidFill>
                <a:srgbClr val="002040"/>
              </a:solidFill>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3" name="Title 5">
            <a:extLst>
              <a:ext uri="{FF2B5EF4-FFF2-40B4-BE49-F238E27FC236}">
                <a16:creationId xmlns:a16="http://schemas.microsoft.com/office/drawing/2014/main" id="{C0DE28F4-EA60-2AC5-2D52-9D972F4EF941}"/>
              </a:ext>
            </a:extLst>
          </p:cNvPr>
          <p:cNvSpPr>
            <a:spLocks noGrp="1" noChangeArrowheads="1"/>
          </p:cNvSpPr>
          <p:nvPr>
            <p:ph type="title"/>
          </p:nvPr>
        </p:nvSpPr>
        <p:spPr bwMode="auto">
          <a:xfrm>
            <a:off x="107950" y="73025"/>
            <a:ext cx="8785225" cy="842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Passing off</a:t>
            </a:r>
            <a:r>
              <a:rPr lang="en-US" altLang="en-US" b="1">
                <a:solidFill>
                  <a:srgbClr val="FF0000"/>
                </a:solidFill>
              </a:rPr>
              <a:t>:</a:t>
            </a:r>
            <a:r>
              <a:rPr lang="en-US" altLang="en-US" b="1">
                <a:solidFill>
                  <a:srgbClr val="FFFF00"/>
                </a:solidFill>
              </a:rPr>
              <a:t> </a:t>
            </a:r>
            <a:r>
              <a:rPr lang="en-US" altLang="en-US" b="1">
                <a:solidFill>
                  <a:schemeClr val="bg1"/>
                </a:solidFill>
              </a:rPr>
              <a:t>Shared Goodwill</a:t>
            </a:r>
            <a:endParaRPr lang="en-US" altLang="en-US" b="1"/>
          </a:p>
        </p:txBody>
      </p:sp>
      <p:sp>
        <p:nvSpPr>
          <p:cNvPr id="2" name="Content Placeholder 1">
            <a:extLst>
              <a:ext uri="{FF2B5EF4-FFF2-40B4-BE49-F238E27FC236}">
                <a16:creationId xmlns:a16="http://schemas.microsoft.com/office/drawing/2014/main" id="{CA69B523-28DB-BAA1-9DD9-375CE68AEE41}"/>
              </a:ext>
            </a:extLst>
          </p:cNvPr>
          <p:cNvSpPr>
            <a:spLocks noGrp="1"/>
          </p:cNvSpPr>
          <p:nvPr>
            <p:ph idx="1"/>
          </p:nvPr>
        </p:nvSpPr>
        <p:spPr>
          <a:xfrm>
            <a:off x="250825" y="915988"/>
            <a:ext cx="8642350" cy="4103687"/>
          </a:xfrm>
        </p:spPr>
        <p:txBody>
          <a:bodyPr>
            <a:normAutofit/>
          </a:bodyPr>
          <a:lstStyle/>
          <a:p>
            <a:pPr marL="0" indent="0">
              <a:buFont typeface="Arial" panose="020B0604020202020204" pitchFamily="34" charset="0"/>
              <a:buNone/>
              <a:defRPr/>
            </a:pPr>
            <a:r>
              <a:rPr lang="en-US" sz="1800" b="1" i="1" dirty="0">
                <a:solidFill>
                  <a:srgbClr val="00B0F0"/>
                </a:solidFill>
              </a:rPr>
              <a:t>Institut national  des appellations </a:t>
            </a:r>
            <a:r>
              <a:rPr lang="en-US" sz="1800" b="1" i="1" dirty="0" err="1">
                <a:solidFill>
                  <a:srgbClr val="00B0F0"/>
                </a:solidFill>
              </a:rPr>
              <a:t>d’origine</a:t>
            </a:r>
            <a:r>
              <a:rPr lang="en-US" sz="1800" b="1" i="1" dirty="0">
                <a:solidFill>
                  <a:srgbClr val="00B0F0"/>
                </a:solidFill>
              </a:rPr>
              <a:t> des </a:t>
            </a:r>
            <a:r>
              <a:rPr lang="en-US" sz="1800" b="1" i="1" dirty="0" err="1">
                <a:solidFill>
                  <a:srgbClr val="00B0F0"/>
                </a:solidFill>
              </a:rPr>
              <a:t>vins</a:t>
            </a:r>
            <a:r>
              <a:rPr lang="en-US" sz="1800" b="1" i="1" dirty="0">
                <a:solidFill>
                  <a:srgbClr val="00B0F0"/>
                </a:solidFill>
              </a:rPr>
              <a:t>…v. Andres Wines Ltd</a:t>
            </a:r>
            <a:r>
              <a:rPr lang="en-US" sz="1800" b="1" i="1" u="sng" dirty="0">
                <a:solidFill>
                  <a:schemeClr val="bg1"/>
                </a:solidFill>
              </a:rPr>
              <a:t> </a:t>
            </a:r>
            <a:r>
              <a:rPr lang="en-US" sz="1800" i="1" dirty="0">
                <a:solidFill>
                  <a:schemeClr val="bg1"/>
                </a:solidFill>
              </a:rPr>
              <a:t>(continued) </a:t>
            </a:r>
            <a:endParaRPr lang="en-US" sz="1800" b="1" dirty="0">
              <a:solidFill>
                <a:schemeClr val="bg1"/>
              </a:solidFill>
            </a:endParaRPr>
          </a:p>
          <a:p>
            <a:pPr>
              <a:defRPr/>
            </a:pPr>
            <a:r>
              <a:rPr lang="en-US" sz="1800" b="1" dirty="0">
                <a:solidFill>
                  <a:srgbClr val="FFFF00"/>
                </a:solidFill>
              </a:rPr>
              <a:t>As mentioned, the court recognized that to accept “shared goodwill” would be to expand the tort of passing off. </a:t>
            </a:r>
            <a:endParaRPr lang="en-CA" sz="1800" dirty="0">
              <a:solidFill>
                <a:srgbClr val="FFFF00"/>
              </a:solidFill>
            </a:endParaRPr>
          </a:p>
          <a:p>
            <a:pPr>
              <a:defRPr/>
            </a:pPr>
            <a:r>
              <a:rPr lang="en-US" sz="1800" dirty="0">
                <a:solidFill>
                  <a:schemeClr val="bg1"/>
                </a:solidFill>
              </a:rPr>
              <a:t>The </a:t>
            </a:r>
            <a:r>
              <a:rPr lang="en-US" sz="1800" dirty="0">
                <a:solidFill>
                  <a:srgbClr val="FFFF00"/>
                </a:solidFill>
              </a:rPr>
              <a:t>classic form </a:t>
            </a:r>
            <a:r>
              <a:rPr lang="en-US" sz="1800" dirty="0">
                <a:solidFill>
                  <a:schemeClr val="bg1"/>
                </a:solidFill>
              </a:rPr>
              <a:t>of the tort of </a:t>
            </a:r>
            <a:r>
              <a:rPr lang="en-US" sz="1800" dirty="0">
                <a:solidFill>
                  <a:srgbClr val="FFFF00"/>
                </a:solidFill>
              </a:rPr>
              <a:t>passing off </a:t>
            </a:r>
            <a:r>
              <a:rPr lang="en-US" sz="1800" dirty="0">
                <a:solidFill>
                  <a:schemeClr val="bg1"/>
                </a:solidFill>
              </a:rPr>
              <a:t>involves </a:t>
            </a:r>
            <a:r>
              <a:rPr lang="en-US" sz="1800" dirty="0">
                <a:solidFill>
                  <a:srgbClr val="FFFF00"/>
                </a:solidFill>
              </a:rPr>
              <a:t>Business A </a:t>
            </a:r>
            <a:r>
              <a:rPr lang="en-US" sz="1800" dirty="0">
                <a:solidFill>
                  <a:srgbClr val="FF0000"/>
                </a:solidFill>
              </a:rPr>
              <a:t>leading the public to believe</a:t>
            </a:r>
            <a:r>
              <a:rPr lang="en-US" sz="1800" dirty="0">
                <a:solidFill>
                  <a:srgbClr val="FFFF00"/>
                </a:solidFill>
              </a:rPr>
              <a:t> that his goods were in fact those of Business B</a:t>
            </a:r>
            <a:r>
              <a:rPr lang="en-US" sz="1800" dirty="0">
                <a:solidFill>
                  <a:schemeClr val="bg1"/>
                </a:solidFill>
              </a:rPr>
              <a:t>. </a:t>
            </a:r>
            <a:endParaRPr lang="en-CA" sz="1800" dirty="0">
              <a:solidFill>
                <a:schemeClr val="bg1"/>
              </a:solidFill>
            </a:endParaRPr>
          </a:p>
          <a:p>
            <a:pPr>
              <a:defRPr/>
            </a:pPr>
            <a:r>
              <a:rPr lang="en-US" sz="1800" dirty="0">
                <a:solidFill>
                  <a:schemeClr val="bg1"/>
                </a:solidFill>
              </a:rPr>
              <a:t>Not the claim here. Plaintiffs </a:t>
            </a:r>
            <a:r>
              <a:rPr lang="en-US" sz="1800" dirty="0">
                <a:solidFill>
                  <a:srgbClr val="FFFF00"/>
                </a:solidFill>
              </a:rPr>
              <a:t>not alleging </a:t>
            </a:r>
            <a:r>
              <a:rPr lang="en-US" sz="1800" dirty="0">
                <a:solidFill>
                  <a:schemeClr val="bg1"/>
                </a:solidFill>
              </a:rPr>
              <a:t>Defendants </a:t>
            </a:r>
            <a:r>
              <a:rPr lang="en-US" sz="1800" dirty="0">
                <a:solidFill>
                  <a:srgbClr val="FFFF00"/>
                </a:solidFill>
              </a:rPr>
              <a:t>passing off </a:t>
            </a:r>
            <a:r>
              <a:rPr lang="en-US" sz="1800" dirty="0">
                <a:solidFill>
                  <a:schemeClr val="bg1"/>
                </a:solidFill>
              </a:rPr>
              <a:t>their goods as the product of any </a:t>
            </a:r>
            <a:r>
              <a:rPr lang="en-US" sz="1800" dirty="0">
                <a:solidFill>
                  <a:srgbClr val="FFFF00"/>
                </a:solidFill>
              </a:rPr>
              <a:t>one of the 16 champagne houses in France</a:t>
            </a:r>
            <a:r>
              <a:rPr lang="en-US" sz="1800" dirty="0">
                <a:solidFill>
                  <a:schemeClr val="bg1"/>
                </a:solidFill>
              </a:rPr>
              <a:t>. </a:t>
            </a:r>
            <a:endParaRPr lang="en-CA" sz="1800" dirty="0">
              <a:solidFill>
                <a:schemeClr val="bg1"/>
              </a:solidFill>
            </a:endParaRPr>
          </a:p>
          <a:p>
            <a:pPr>
              <a:defRPr/>
            </a:pPr>
            <a:r>
              <a:rPr lang="en-US" sz="1800" b="1" dirty="0">
                <a:solidFill>
                  <a:srgbClr val="FF0000"/>
                </a:solidFill>
              </a:rPr>
              <a:t>So not business A is leading the public to believe that goods were those of business B</a:t>
            </a:r>
            <a:endParaRPr lang="en-CA" sz="1800" dirty="0">
              <a:solidFill>
                <a:srgbClr val="FF0000"/>
              </a:solidFill>
            </a:endParaRPr>
          </a:p>
          <a:p>
            <a:pPr>
              <a:defRPr/>
            </a:pPr>
            <a:r>
              <a:rPr lang="en-US" sz="1800" b="1" dirty="0">
                <a:solidFill>
                  <a:schemeClr val="bg1"/>
                </a:solidFill>
              </a:rPr>
              <a:t>Rather, the basis of I.N.A.O.’s  claim is </a:t>
            </a:r>
            <a:r>
              <a:rPr lang="en-US" sz="1800" b="1" dirty="0">
                <a:solidFill>
                  <a:srgbClr val="FFFF00"/>
                </a:solidFill>
              </a:rPr>
              <a:t>Defendants are passing off their wine as  “champagne”, where </a:t>
            </a:r>
            <a:r>
              <a:rPr lang="en-US" sz="1800" b="1" dirty="0">
                <a:solidFill>
                  <a:srgbClr val="FF0000"/>
                </a:solidFill>
              </a:rPr>
              <a:t>according to I.N.A.O’s own definition</a:t>
            </a:r>
            <a:r>
              <a:rPr lang="en-US" sz="1800" b="1" dirty="0">
                <a:solidFill>
                  <a:schemeClr val="bg1"/>
                </a:solidFill>
              </a:rPr>
              <a:t>, </a:t>
            </a:r>
            <a:r>
              <a:rPr lang="en-US" sz="1800" b="1" dirty="0">
                <a:solidFill>
                  <a:srgbClr val="FFFF00"/>
                </a:solidFill>
              </a:rPr>
              <a:t>it is not champagne</a:t>
            </a:r>
            <a:r>
              <a:rPr lang="en-US" sz="1800" b="1" dirty="0">
                <a:solidFill>
                  <a:schemeClr val="bg1"/>
                </a:solidFill>
              </a:rPr>
              <a:t>.  </a:t>
            </a:r>
            <a:endParaRPr lang="en-CA" sz="1800" b="1" dirty="0">
              <a:solidFill>
                <a:schemeClr val="bg1"/>
              </a:solidFill>
            </a:endParaRPr>
          </a:p>
          <a:p>
            <a:pPr>
              <a:defRPr/>
            </a:pPr>
            <a:endParaRPr lang="en-CA" sz="1200" dirty="0">
              <a:solidFill>
                <a:schemeClr val="bg1"/>
              </a:solidFill>
            </a:endParaRPr>
          </a:p>
          <a:p>
            <a:pPr>
              <a:defRPr/>
            </a:pPr>
            <a:endParaRPr lang="en-US" dirty="0"/>
          </a:p>
        </p:txBody>
      </p:sp>
      <p:sp>
        <p:nvSpPr>
          <p:cNvPr id="371715" name="Slide Number Placeholder 3">
            <a:extLst>
              <a:ext uri="{FF2B5EF4-FFF2-40B4-BE49-F238E27FC236}">
                <a16:creationId xmlns:a16="http://schemas.microsoft.com/office/drawing/2014/main" id="{C669C370-25EA-54D3-7D11-3CBC445B4036}"/>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F517B5A-2D8B-6247-B428-15E69C67DC0D}" type="slidenum">
              <a:rPr lang="en-US" altLang="en-US" smtClean="0">
                <a:solidFill>
                  <a:srgbClr val="002040"/>
                </a:solidFill>
              </a:rPr>
              <a:pPr/>
              <a:t>106</a:t>
            </a:fld>
            <a:endParaRPr lang="en-US" altLang="en-US">
              <a:solidFill>
                <a:srgbClr val="002040"/>
              </a:solidFill>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1" name="Title 5">
            <a:extLst>
              <a:ext uri="{FF2B5EF4-FFF2-40B4-BE49-F238E27FC236}">
                <a16:creationId xmlns:a16="http://schemas.microsoft.com/office/drawing/2014/main" id="{DE72BAE3-A053-9A86-C609-DBC915814F90}"/>
              </a:ext>
            </a:extLst>
          </p:cNvPr>
          <p:cNvSpPr>
            <a:spLocks noGrp="1" noChangeArrowheads="1"/>
          </p:cNvSpPr>
          <p:nvPr>
            <p:ph type="title"/>
          </p:nvPr>
        </p:nvSpPr>
        <p:spPr bwMode="auto">
          <a:xfrm>
            <a:off x="215900" y="139700"/>
            <a:ext cx="8712200" cy="625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Passing off</a:t>
            </a:r>
            <a:r>
              <a:rPr lang="en-US" altLang="en-US" b="1">
                <a:solidFill>
                  <a:srgbClr val="FF0000"/>
                </a:solidFill>
              </a:rPr>
              <a:t>:</a:t>
            </a:r>
            <a:r>
              <a:rPr lang="en-US" altLang="en-US" b="1">
                <a:solidFill>
                  <a:srgbClr val="FFFF00"/>
                </a:solidFill>
              </a:rPr>
              <a:t> </a:t>
            </a:r>
            <a:r>
              <a:rPr lang="en-US" altLang="en-US" b="1">
                <a:solidFill>
                  <a:schemeClr val="bg1"/>
                </a:solidFill>
              </a:rPr>
              <a:t>Shared Goodwill</a:t>
            </a:r>
            <a:endParaRPr lang="en-US" altLang="en-US" b="1"/>
          </a:p>
        </p:txBody>
      </p:sp>
      <p:sp>
        <p:nvSpPr>
          <p:cNvPr id="2" name="Content Placeholder 1">
            <a:extLst>
              <a:ext uri="{FF2B5EF4-FFF2-40B4-BE49-F238E27FC236}">
                <a16:creationId xmlns:a16="http://schemas.microsoft.com/office/drawing/2014/main" id="{E2A9ECD0-ED53-881E-0931-1F3B812B560E}"/>
              </a:ext>
            </a:extLst>
          </p:cNvPr>
          <p:cNvSpPr>
            <a:spLocks noGrp="1"/>
          </p:cNvSpPr>
          <p:nvPr>
            <p:ph idx="1"/>
          </p:nvPr>
        </p:nvSpPr>
        <p:spPr>
          <a:xfrm>
            <a:off x="215900" y="971550"/>
            <a:ext cx="8712200" cy="4032250"/>
          </a:xfrm>
        </p:spPr>
        <p:txBody>
          <a:bodyPr>
            <a:normAutofit/>
          </a:bodyPr>
          <a:lstStyle/>
          <a:p>
            <a:pPr marL="0" indent="0">
              <a:buFont typeface="Arial" panose="020B0604020202020204" pitchFamily="34" charset="0"/>
              <a:buNone/>
              <a:defRPr/>
            </a:pPr>
            <a:r>
              <a:rPr lang="en-US" sz="2000" b="1" i="1" dirty="0">
                <a:solidFill>
                  <a:srgbClr val="00B0F0"/>
                </a:solidFill>
              </a:rPr>
              <a:t>Institut national  des appellations </a:t>
            </a:r>
            <a:r>
              <a:rPr lang="en-US" sz="2000" b="1" i="1" dirty="0" err="1">
                <a:solidFill>
                  <a:srgbClr val="00B0F0"/>
                </a:solidFill>
              </a:rPr>
              <a:t>d’origine</a:t>
            </a:r>
            <a:r>
              <a:rPr lang="en-US" sz="2000" b="1" i="1" dirty="0">
                <a:solidFill>
                  <a:srgbClr val="00B0F0"/>
                </a:solidFill>
              </a:rPr>
              <a:t> des </a:t>
            </a:r>
            <a:r>
              <a:rPr lang="en-US" sz="2000" b="1" i="1" dirty="0" err="1">
                <a:solidFill>
                  <a:srgbClr val="00B0F0"/>
                </a:solidFill>
              </a:rPr>
              <a:t>vins</a:t>
            </a:r>
            <a:r>
              <a:rPr lang="en-US" sz="2000" b="1" i="1" dirty="0">
                <a:solidFill>
                  <a:srgbClr val="00B0F0"/>
                </a:solidFill>
              </a:rPr>
              <a:t>…v. Andres Wines Ltd </a:t>
            </a:r>
            <a:r>
              <a:rPr lang="en-US" sz="2000" i="1" dirty="0">
                <a:solidFill>
                  <a:schemeClr val="bg1"/>
                </a:solidFill>
              </a:rPr>
              <a:t>(continued) </a:t>
            </a:r>
            <a:endParaRPr lang="en-CA" sz="2000" dirty="0">
              <a:solidFill>
                <a:schemeClr val="bg1"/>
              </a:solidFill>
            </a:endParaRPr>
          </a:p>
          <a:p>
            <a:pPr>
              <a:defRPr/>
            </a:pPr>
            <a:r>
              <a:rPr lang="en-US" sz="2000" dirty="0">
                <a:solidFill>
                  <a:schemeClr val="bg1"/>
                </a:solidFill>
              </a:rPr>
              <a:t>The claim here is still </a:t>
            </a:r>
            <a:r>
              <a:rPr lang="en-US" sz="2000" dirty="0">
                <a:solidFill>
                  <a:srgbClr val="FFFF00"/>
                </a:solidFill>
              </a:rPr>
              <a:t>based on damage to goodwill</a:t>
            </a:r>
            <a:r>
              <a:rPr lang="en-US" sz="2000" dirty="0">
                <a:solidFill>
                  <a:schemeClr val="bg1"/>
                </a:solidFill>
              </a:rPr>
              <a:t>. It’s </a:t>
            </a:r>
            <a:r>
              <a:rPr lang="en-US" sz="2000" dirty="0">
                <a:solidFill>
                  <a:srgbClr val="FF0000"/>
                </a:solidFill>
              </a:rPr>
              <a:t>not however based on the damage to goodwill of one business</a:t>
            </a:r>
            <a:r>
              <a:rPr lang="en-US" sz="2000" dirty="0">
                <a:solidFill>
                  <a:schemeClr val="bg1"/>
                </a:solidFill>
              </a:rPr>
              <a:t>.</a:t>
            </a:r>
            <a:endParaRPr lang="en-CA" sz="2000" dirty="0">
              <a:solidFill>
                <a:schemeClr val="bg1"/>
              </a:solidFill>
            </a:endParaRPr>
          </a:p>
          <a:p>
            <a:pPr>
              <a:defRPr/>
            </a:pPr>
            <a:r>
              <a:rPr lang="en-US" sz="2000" b="1" dirty="0">
                <a:solidFill>
                  <a:srgbClr val="FFFF00"/>
                </a:solidFill>
              </a:rPr>
              <a:t>Rather, the claim is based on the alleged damage to the goodwill which </a:t>
            </a:r>
            <a:r>
              <a:rPr lang="en-US" sz="2000" b="1" dirty="0">
                <a:solidFill>
                  <a:srgbClr val="FF0000"/>
                </a:solidFill>
              </a:rPr>
              <a:t>each qualifying producer shares jointly </a:t>
            </a:r>
            <a:r>
              <a:rPr lang="en-US" sz="2000" b="1" dirty="0">
                <a:solidFill>
                  <a:srgbClr val="FFFF00"/>
                </a:solidFill>
              </a:rPr>
              <a:t>with the other qualifying producers</a:t>
            </a:r>
            <a:r>
              <a:rPr lang="en-US" sz="2000" b="1" dirty="0">
                <a:solidFill>
                  <a:schemeClr val="bg1"/>
                </a:solidFill>
              </a:rPr>
              <a:t>.</a:t>
            </a:r>
            <a:endParaRPr lang="en-CA" sz="2000" dirty="0">
              <a:solidFill>
                <a:schemeClr val="bg1"/>
              </a:solidFill>
            </a:endParaRPr>
          </a:p>
          <a:p>
            <a:pPr>
              <a:defRPr/>
            </a:pPr>
            <a:r>
              <a:rPr lang="en-US" sz="2000" b="1" dirty="0">
                <a:solidFill>
                  <a:schemeClr val="bg1"/>
                </a:solidFill>
              </a:rPr>
              <a:t>In this case, the </a:t>
            </a:r>
            <a:r>
              <a:rPr lang="en-US" sz="2000" b="1" dirty="0">
                <a:solidFill>
                  <a:srgbClr val="FF0000"/>
                </a:solidFill>
              </a:rPr>
              <a:t>court decided to extend the nature of the passing off action</a:t>
            </a:r>
            <a:r>
              <a:rPr lang="en-US" sz="2000" b="1" dirty="0">
                <a:solidFill>
                  <a:schemeClr val="bg1"/>
                </a:solidFill>
              </a:rPr>
              <a:t>, holding that the fact that the plaintiffs are asserting a shared right to use the name champagne does not disentitle them to protect the name Champagne by a passing off action.</a:t>
            </a:r>
            <a:endParaRPr lang="en-CA" sz="2000" dirty="0">
              <a:solidFill>
                <a:schemeClr val="bg1"/>
              </a:solidFill>
            </a:endParaRPr>
          </a:p>
          <a:p>
            <a:pPr>
              <a:defRPr/>
            </a:pPr>
            <a:endParaRPr lang="en-US" dirty="0"/>
          </a:p>
        </p:txBody>
      </p:sp>
      <p:sp>
        <p:nvSpPr>
          <p:cNvPr id="373763" name="Slide Number Placeholder 3">
            <a:extLst>
              <a:ext uri="{FF2B5EF4-FFF2-40B4-BE49-F238E27FC236}">
                <a16:creationId xmlns:a16="http://schemas.microsoft.com/office/drawing/2014/main" id="{740D3E9B-31BA-484D-0B26-F1955338780E}"/>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929BB87-D17F-0D47-9835-3157F9413255}" type="slidenum">
              <a:rPr lang="en-US" altLang="en-US" smtClean="0">
                <a:solidFill>
                  <a:srgbClr val="002040"/>
                </a:solidFill>
              </a:rPr>
              <a:pPr/>
              <a:t>107</a:t>
            </a:fld>
            <a:endParaRPr lang="en-US" altLang="en-US">
              <a:solidFill>
                <a:srgbClr val="002040"/>
              </a:solidFill>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09" name="Title 5">
            <a:extLst>
              <a:ext uri="{FF2B5EF4-FFF2-40B4-BE49-F238E27FC236}">
                <a16:creationId xmlns:a16="http://schemas.microsoft.com/office/drawing/2014/main" id="{99E05D93-499B-DB57-8822-80DC7B86B7AB}"/>
              </a:ext>
            </a:extLst>
          </p:cNvPr>
          <p:cNvSpPr>
            <a:spLocks noGrp="1" noChangeArrowheads="1"/>
          </p:cNvSpPr>
          <p:nvPr>
            <p:ph type="title"/>
          </p:nvPr>
        </p:nvSpPr>
        <p:spPr bwMode="auto">
          <a:xfrm>
            <a:off x="250825" y="73025"/>
            <a:ext cx="8424863" cy="842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Passing off</a:t>
            </a:r>
            <a:r>
              <a:rPr lang="en-US" altLang="en-US" b="1">
                <a:solidFill>
                  <a:srgbClr val="FF0000"/>
                </a:solidFill>
              </a:rPr>
              <a:t>:</a:t>
            </a:r>
            <a:r>
              <a:rPr lang="en-US" altLang="en-US" b="1">
                <a:solidFill>
                  <a:srgbClr val="FFFF00"/>
                </a:solidFill>
              </a:rPr>
              <a:t> </a:t>
            </a:r>
            <a:r>
              <a:rPr lang="en-US" altLang="en-US" b="1">
                <a:solidFill>
                  <a:schemeClr val="bg1"/>
                </a:solidFill>
              </a:rPr>
              <a:t>Shared Goodwill</a:t>
            </a:r>
            <a:endParaRPr lang="en-US" altLang="en-US" b="1"/>
          </a:p>
        </p:txBody>
      </p:sp>
      <p:sp>
        <p:nvSpPr>
          <p:cNvPr id="2" name="Content Placeholder 1">
            <a:extLst>
              <a:ext uri="{FF2B5EF4-FFF2-40B4-BE49-F238E27FC236}">
                <a16:creationId xmlns:a16="http://schemas.microsoft.com/office/drawing/2014/main" id="{307EF78C-1C5A-33EF-0662-5437F9C9FE6D}"/>
              </a:ext>
            </a:extLst>
          </p:cNvPr>
          <p:cNvSpPr>
            <a:spLocks noGrp="1"/>
          </p:cNvSpPr>
          <p:nvPr>
            <p:ph idx="1"/>
          </p:nvPr>
        </p:nvSpPr>
        <p:spPr>
          <a:xfrm>
            <a:off x="358775" y="1131888"/>
            <a:ext cx="8426450" cy="3767137"/>
          </a:xfrm>
        </p:spPr>
        <p:txBody>
          <a:bodyPr>
            <a:normAutofit/>
          </a:bodyPr>
          <a:lstStyle/>
          <a:p>
            <a:pPr marL="0" indent="0">
              <a:buFont typeface="Arial" panose="020B0604020202020204" pitchFamily="34" charset="0"/>
              <a:buNone/>
              <a:defRPr/>
            </a:pPr>
            <a:r>
              <a:rPr lang="en-US" sz="2100" b="1" i="1" dirty="0">
                <a:solidFill>
                  <a:srgbClr val="00B0F0"/>
                </a:solidFill>
              </a:rPr>
              <a:t>Institut national  des appellations </a:t>
            </a:r>
            <a:r>
              <a:rPr lang="en-US" sz="2100" b="1" i="1" dirty="0" err="1">
                <a:solidFill>
                  <a:srgbClr val="00B0F0"/>
                </a:solidFill>
              </a:rPr>
              <a:t>d’origine</a:t>
            </a:r>
            <a:r>
              <a:rPr lang="en-US" sz="2100" b="1" i="1" dirty="0">
                <a:solidFill>
                  <a:srgbClr val="00B0F0"/>
                </a:solidFill>
              </a:rPr>
              <a:t> des </a:t>
            </a:r>
            <a:r>
              <a:rPr lang="en-US" sz="2100" b="1" i="1" dirty="0" err="1">
                <a:solidFill>
                  <a:srgbClr val="00B0F0"/>
                </a:solidFill>
              </a:rPr>
              <a:t>vins</a:t>
            </a:r>
            <a:r>
              <a:rPr lang="en-US" sz="2100" b="1" i="1" dirty="0">
                <a:solidFill>
                  <a:srgbClr val="00B0F0"/>
                </a:solidFill>
              </a:rPr>
              <a:t>…v. Andres Wines Ltd </a:t>
            </a:r>
            <a:r>
              <a:rPr lang="en-US" sz="2100" i="1" dirty="0">
                <a:solidFill>
                  <a:schemeClr val="bg1"/>
                </a:solidFill>
              </a:rPr>
              <a:t>(continued) </a:t>
            </a:r>
            <a:endParaRPr lang="en-CA" sz="2100" dirty="0">
              <a:solidFill>
                <a:schemeClr val="bg1"/>
              </a:solidFill>
            </a:endParaRPr>
          </a:p>
          <a:p>
            <a:pPr>
              <a:defRPr/>
            </a:pPr>
            <a:r>
              <a:rPr lang="en-US" sz="2100" dirty="0">
                <a:solidFill>
                  <a:schemeClr val="bg1"/>
                </a:solidFill>
              </a:rPr>
              <a:t>Clear from case is </a:t>
            </a:r>
            <a:r>
              <a:rPr lang="en-US" sz="2100" dirty="0">
                <a:solidFill>
                  <a:srgbClr val="FFFF00"/>
                </a:solidFill>
              </a:rPr>
              <a:t>Court’s unwillingness to </a:t>
            </a:r>
            <a:r>
              <a:rPr lang="en-US" sz="2100" i="1" dirty="0">
                <a:solidFill>
                  <a:srgbClr val="FFFF00"/>
                </a:solidFill>
              </a:rPr>
              <a:t>limit</a:t>
            </a:r>
            <a:r>
              <a:rPr lang="en-US" sz="2100" dirty="0">
                <a:solidFill>
                  <a:srgbClr val="FFFF00"/>
                </a:solidFill>
              </a:rPr>
              <a:t> the principles of passing off </a:t>
            </a:r>
            <a:r>
              <a:rPr lang="en-US" sz="2100" dirty="0">
                <a:solidFill>
                  <a:schemeClr val="bg1"/>
                </a:solidFill>
              </a:rPr>
              <a:t>to only those situations where there is a direct or indirect connection between the goods of the plaintiffs and the defendants and where ownership of the goodwill in a mark resides in one plaintiff only.</a:t>
            </a:r>
            <a:endParaRPr lang="en-CA" sz="2100" dirty="0">
              <a:solidFill>
                <a:schemeClr val="bg1"/>
              </a:solidFill>
            </a:endParaRPr>
          </a:p>
          <a:p>
            <a:pPr>
              <a:defRPr/>
            </a:pPr>
            <a:r>
              <a:rPr lang="en-US" sz="2100" dirty="0">
                <a:solidFill>
                  <a:schemeClr val="bg1"/>
                </a:solidFill>
              </a:rPr>
              <a:t>The </a:t>
            </a:r>
            <a:r>
              <a:rPr lang="en-US" sz="2100" dirty="0">
                <a:solidFill>
                  <a:srgbClr val="FFFF00"/>
                </a:solidFill>
              </a:rPr>
              <a:t>concept of shared goodwill was indirectly approved </a:t>
            </a:r>
            <a:r>
              <a:rPr lang="en-US" sz="2100" dirty="0">
                <a:solidFill>
                  <a:schemeClr val="bg1"/>
                </a:solidFill>
              </a:rPr>
              <a:t>of by the SCC in </a:t>
            </a:r>
            <a:r>
              <a:rPr lang="en-US" sz="2100" i="1" u="sng" dirty="0">
                <a:solidFill>
                  <a:schemeClr val="bg1"/>
                </a:solidFill>
              </a:rPr>
              <a:t>Consumers Distributing Co v. Seiko Time Canada Ltd</a:t>
            </a:r>
            <a:r>
              <a:rPr lang="en-US" sz="2100" dirty="0">
                <a:solidFill>
                  <a:schemeClr val="bg1"/>
                </a:solidFill>
              </a:rPr>
              <a:t>. (1984).</a:t>
            </a:r>
            <a:endParaRPr lang="en-CA" sz="2100" dirty="0">
              <a:solidFill>
                <a:schemeClr val="bg1"/>
              </a:solidFill>
            </a:endParaRPr>
          </a:p>
          <a:p>
            <a:pPr>
              <a:defRPr/>
            </a:pPr>
            <a:endParaRPr lang="en-US" dirty="0"/>
          </a:p>
        </p:txBody>
      </p:sp>
      <p:sp>
        <p:nvSpPr>
          <p:cNvPr id="375811" name="Slide Number Placeholder 3">
            <a:extLst>
              <a:ext uri="{FF2B5EF4-FFF2-40B4-BE49-F238E27FC236}">
                <a16:creationId xmlns:a16="http://schemas.microsoft.com/office/drawing/2014/main" id="{0FD8D33C-EBC7-AA76-BB83-E5EAB38E101C}"/>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B9FB0D2-21C9-124C-B2F2-5C5EC06016B1}" type="slidenum">
              <a:rPr lang="en-US" altLang="en-US" smtClean="0">
                <a:solidFill>
                  <a:srgbClr val="002040"/>
                </a:solidFill>
              </a:rPr>
              <a:pPr/>
              <a:t>108</a:t>
            </a:fld>
            <a:endParaRPr lang="en-US" altLang="en-US">
              <a:solidFill>
                <a:srgbClr val="002040"/>
              </a:solidFill>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7" name="Title 5">
            <a:extLst>
              <a:ext uri="{FF2B5EF4-FFF2-40B4-BE49-F238E27FC236}">
                <a16:creationId xmlns:a16="http://schemas.microsoft.com/office/drawing/2014/main" id="{36DE4F32-46A0-101C-CEF7-728A7D7C981F}"/>
              </a:ext>
            </a:extLst>
          </p:cNvPr>
          <p:cNvSpPr>
            <a:spLocks noGrp="1" noChangeArrowheads="1"/>
          </p:cNvSpPr>
          <p:nvPr>
            <p:ph type="title"/>
          </p:nvPr>
        </p:nvSpPr>
        <p:spPr bwMode="auto">
          <a:xfrm>
            <a:off x="-17463" y="123825"/>
            <a:ext cx="8856663" cy="857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a:solidFill>
                  <a:srgbClr val="FFFF00"/>
                </a:solidFill>
              </a:rPr>
              <a:t>Passing off</a:t>
            </a:r>
            <a:r>
              <a:rPr lang="en-US" altLang="en-US" sz="3600" b="1">
                <a:solidFill>
                  <a:srgbClr val="FF0000"/>
                </a:solidFill>
              </a:rPr>
              <a:t>:</a:t>
            </a:r>
            <a:r>
              <a:rPr lang="en-US" altLang="en-US" sz="3600" b="1">
                <a:solidFill>
                  <a:srgbClr val="FFFF00"/>
                </a:solidFill>
              </a:rPr>
              <a:t> </a:t>
            </a:r>
            <a:r>
              <a:rPr lang="en-US" altLang="en-US" sz="3600" b="1">
                <a:solidFill>
                  <a:schemeClr val="bg1"/>
                </a:solidFill>
              </a:rPr>
              <a:t>Shared Goodwill Summary</a:t>
            </a:r>
            <a:endParaRPr lang="en-US" altLang="en-US" sz="3600" b="1"/>
          </a:p>
        </p:txBody>
      </p:sp>
      <p:sp>
        <p:nvSpPr>
          <p:cNvPr id="2" name="Content Placeholder 1">
            <a:extLst>
              <a:ext uri="{FF2B5EF4-FFF2-40B4-BE49-F238E27FC236}">
                <a16:creationId xmlns:a16="http://schemas.microsoft.com/office/drawing/2014/main" id="{1855CCBA-687A-DC70-5AE1-F4FA8813AD8B}"/>
              </a:ext>
            </a:extLst>
          </p:cNvPr>
          <p:cNvSpPr>
            <a:spLocks noGrp="1"/>
          </p:cNvSpPr>
          <p:nvPr>
            <p:ph idx="1"/>
          </p:nvPr>
        </p:nvSpPr>
        <p:spPr>
          <a:xfrm>
            <a:off x="179388" y="1203325"/>
            <a:ext cx="8569325" cy="3816350"/>
          </a:xfrm>
        </p:spPr>
        <p:txBody>
          <a:bodyPr>
            <a:normAutofit/>
          </a:bodyPr>
          <a:lstStyle/>
          <a:p>
            <a:pPr marL="0" indent="0">
              <a:buFont typeface="Arial" panose="020B0604020202020204" pitchFamily="34" charset="0"/>
              <a:buNone/>
              <a:defRPr/>
            </a:pPr>
            <a:r>
              <a:rPr lang="en-US" b="1" i="1" dirty="0">
                <a:solidFill>
                  <a:srgbClr val="00B0F0"/>
                </a:solidFill>
              </a:rPr>
              <a:t>Institut National</a:t>
            </a:r>
            <a:r>
              <a:rPr lang="en-US" b="1" dirty="0">
                <a:solidFill>
                  <a:schemeClr val="bg1"/>
                </a:solidFill>
              </a:rPr>
              <a:t>:</a:t>
            </a:r>
          </a:p>
          <a:p>
            <a:pPr>
              <a:defRPr/>
            </a:pPr>
            <a:r>
              <a:rPr lang="en-US" dirty="0">
                <a:solidFill>
                  <a:schemeClr val="bg1"/>
                </a:solidFill>
              </a:rPr>
              <a:t>Plaintiff entitled to bring an action in </a:t>
            </a:r>
            <a:r>
              <a:rPr lang="en-US" dirty="0">
                <a:solidFill>
                  <a:srgbClr val="FFFF00"/>
                </a:solidFill>
              </a:rPr>
              <a:t>passing off when </a:t>
            </a:r>
            <a:r>
              <a:rPr lang="en-US" dirty="0">
                <a:solidFill>
                  <a:schemeClr val="bg1"/>
                </a:solidFill>
              </a:rPr>
              <a:t>the alleged </a:t>
            </a:r>
            <a:r>
              <a:rPr lang="en-US" dirty="0">
                <a:solidFill>
                  <a:srgbClr val="FFFF00"/>
                </a:solidFill>
              </a:rPr>
              <a:t>misrepresentation relates</a:t>
            </a:r>
            <a:r>
              <a:rPr lang="en-US" dirty="0">
                <a:solidFill>
                  <a:schemeClr val="bg1"/>
                </a:solidFill>
              </a:rPr>
              <a:t>, not to the goods or services of a particular trader, but </a:t>
            </a:r>
            <a:r>
              <a:rPr lang="en-US" dirty="0">
                <a:solidFill>
                  <a:srgbClr val="FFFF00"/>
                </a:solidFill>
              </a:rPr>
              <a:t>to a kind or quality of goods produced by a </a:t>
            </a:r>
            <a:r>
              <a:rPr lang="en-US" dirty="0">
                <a:solidFill>
                  <a:srgbClr val="FF0000"/>
                </a:solidFill>
              </a:rPr>
              <a:t>group of traders</a:t>
            </a:r>
            <a:r>
              <a:rPr lang="en-US" dirty="0">
                <a:solidFill>
                  <a:schemeClr val="bg1"/>
                </a:solidFill>
              </a:rPr>
              <a:t>.</a:t>
            </a:r>
          </a:p>
          <a:p>
            <a:pPr>
              <a:defRPr/>
            </a:pPr>
            <a:endParaRPr lang="en-US" dirty="0"/>
          </a:p>
        </p:txBody>
      </p:sp>
      <p:sp>
        <p:nvSpPr>
          <p:cNvPr id="377859" name="Slide Number Placeholder 3">
            <a:extLst>
              <a:ext uri="{FF2B5EF4-FFF2-40B4-BE49-F238E27FC236}">
                <a16:creationId xmlns:a16="http://schemas.microsoft.com/office/drawing/2014/main" id="{68F5B146-55C4-AA12-61C0-7D84AF717C14}"/>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DFA1DB1-233D-B141-8965-1D5417945BCF}" type="slidenum">
              <a:rPr lang="en-US" altLang="en-US" smtClean="0">
                <a:solidFill>
                  <a:srgbClr val="002040"/>
                </a:solidFill>
              </a:rPr>
              <a:pPr/>
              <a:t>109</a:t>
            </a:fld>
            <a:endParaRPr lang="en-US" altLang="en-US">
              <a:solidFill>
                <a:srgbClr val="00204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1B087-575E-6BEC-61A4-117B75E801E8}"/>
              </a:ext>
            </a:extLst>
          </p:cNvPr>
          <p:cNvSpPr>
            <a:spLocks noGrp="1"/>
          </p:cNvSpPr>
          <p:nvPr>
            <p:ph type="title"/>
          </p:nvPr>
        </p:nvSpPr>
        <p:spPr>
          <a:xfrm>
            <a:off x="1811338" y="14288"/>
            <a:ext cx="5846762" cy="720725"/>
          </a:xfrm>
        </p:spPr>
        <p:txBody>
          <a:bodyPr>
            <a:noAutofit/>
          </a:bodyPr>
          <a:lstStyle/>
          <a:p>
            <a:pPr>
              <a:defRPr/>
            </a:pPr>
            <a:r>
              <a:rPr lang="en-US" sz="4500" b="1" dirty="0">
                <a:solidFill>
                  <a:srgbClr val="FFFF00"/>
                </a:solidFill>
                <a:latin typeface="+mn-lt"/>
              </a:rPr>
              <a:t>Why post?</a:t>
            </a:r>
          </a:p>
        </p:txBody>
      </p:sp>
      <p:sp>
        <p:nvSpPr>
          <p:cNvPr id="3" name="Content Placeholder 2">
            <a:extLst>
              <a:ext uri="{FF2B5EF4-FFF2-40B4-BE49-F238E27FC236}">
                <a16:creationId xmlns:a16="http://schemas.microsoft.com/office/drawing/2014/main" id="{BF0E8926-96B7-8263-066A-BB7A6AC40DC2}"/>
              </a:ext>
            </a:extLst>
          </p:cNvPr>
          <p:cNvSpPr>
            <a:spLocks noGrp="1"/>
          </p:cNvSpPr>
          <p:nvPr>
            <p:ph sz="quarter" idx="10"/>
          </p:nvPr>
        </p:nvSpPr>
        <p:spPr>
          <a:xfrm>
            <a:off x="1485900" y="885825"/>
            <a:ext cx="6515100" cy="3552825"/>
          </a:xfrm>
        </p:spPr>
        <p:txBody>
          <a:bodyPr>
            <a:normAutofit fontScale="25000" lnSpcReduction="20000"/>
          </a:bodyPr>
          <a:lstStyle/>
          <a:p>
            <a:pPr>
              <a:lnSpc>
                <a:spcPct val="120000"/>
              </a:lnSpc>
              <a:buFont typeface="Arial" panose="020B0604020202020204" pitchFamily="34" charset="0"/>
              <a:buAutoNum type="arabicPeriod"/>
              <a:defRPr/>
            </a:pPr>
            <a:r>
              <a:rPr lang="en-US" sz="10800" dirty="0">
                <a:solidFill>
                  <a:schemeClr val="bg1"/>
                </a:solidFill>
                <a:cs typeface="Lucida Console"/>
              </a:rPr>
              <a:t>Engaging and engaging others is the key.</a:t>
            </a:r>
          </a:p>
          <a:p>
            <a:pPr>
              <a:lnSpc>
                <a:spcPct val="120000"/>
              </a:lnSpc>
              <a:buFont typeface="Arial" panose="020B0604020202020204" pitchFamily="34" charset="0"/>
              <a:buAutoNum type="arabicPeriod"/>
              <a:defRPr/>
            </a:pPr>
            <a:r>
              <a:rPr lang="en-US" sz="10800" dirty="0">
                <a:solidFill>
                  <a:schemeClr val="bg1"/>
                </a:solidFill>
                <a:cs typeface="Lucida Console"/>
              </a:rPr>
              <a:t>Because you don’t love speaking up in class.</a:t>
            </a:r>
          </a:p>
          <a:p>
            <a:pPr>
              <a:lnSpc>
                <a:spcPct val="120000"/>
              </a:lnSpc>
              <a:buFont typeface="Arial" panose="020B0604020202020204" pitchFamily="34" charset="0"/>
              <a:buAutoNum type="arabicPeriod"/>
              <a:defRPr/>
            </a:pPr>
            <a:r>
              <a:rPr lang="en-US" sz="10800" dirty="0">
                <a:solidFill>
                  <a:schemeClr val="bg1"/>
                </a:solidFill>
                <a:cs typeface="Lucida Console"/>
              </a:rPr>
              <a:t>Because you just saw or realized something, and you’ll never remember it unless you post it now.</a:t>
            </a:r>
            <a:endParaRPr lang="en-US" sz="3000" dirty="0">
              <a:solidFill>
                <a:schemeClr val="bg1"/>
              </a:solidFill>
              <a:cs typeface="Lucida Console"/>
            </a:endParaRPr>
          </a:p>
          <a:p>
            <a:pPr marL="0" indent="0">
              <a:buFont typeface="Arial" panose="020B0604020202020204" pitchFamily="34" charset="0"/>
              <a:buNone/>
              <a:defRPr/>
            </a:pPr>
            <a:r>
              <a:rPr lang="en-US" sz="3000" dirty="0">
                <a:solidFill>
                  <a:schemeClr val="bg1"/>
                </a:solidFill>
                <a:cs typeface="Lucida Console"/>
              </a:rPr>
              <a:t>    </a:t>
            </a:r>
            <a:endParaRPr lang="en-US" sz="3000" dirty="0">
              <a:solidFill>
                <a:srgbClr val="FFFF00"/>
              </a:solidFill>
              <a:cs typeface="Lucida Console"/>
            </a:endParaRPr>
          </a:p>
        </p:txBody>
      </p:sp>
    </p:spTree>
    <p:extLst>
      <p:ext uri="{BB962C8B-B14F-4D97-AF65-F5344CB8AC3E}">
        <p14:creationId xmlns:p14="http://schemas.microsoft.com/office/powerpoint/2010/main" val="318522704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5" name="Title 1">
            <a:extLst>
              <a:ext uri="{FF2B5EF4-FFF2-40B4-BE49-F238E27FC236}">
                <a16:creationId xmlns:a16="http://schemas.microsoft.com/office/drawing/2014/main" id="{A1B99B02-AAB6-49A2-C20A-6CF5DA6ABEE1}"/>
              </a:ext>
            </a:extLst>
          </p:cNvPr>
          <p:cNvSpPr>
            <a:spLocks noGrp="1" noChangeArrowheads="1"/>
          </p:cNvSpPr>
          <p:nvPr>
            <p:ph type="title"/>
          </p:nvPr>
        </p:nvSpPr>
        <p:spPr bwMode="auto">
          <a:xfrm>
            <a:off x="1485900" y="0"/>
            <a:ext cx="61722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a:solidFill>
                  <a:schemeClr val="bg1"/>
                </a:solidFill>
              </a:rPr>
              <a:t>What about ice</a:t>
            </a:r>
            <a:r>
              <a:rPr lang="en-US" altLang="en-US" sz="4000">
                <a:solidFill>
                  <a:srgbClr val="FF0000"/>
                </a:solidFill>
              </a:rPr>
              <a:t>-</a:t>
            </a:r>
            <a:r>
              <a:rPr lang="en-US" altLang="en-US" sz="4000">
                <a:solidFill>
                  <a:schemeClr val="bg1"/>
                </a:solidFill>
              </a:rPr>
              <a:t>wine</a:t>
            </a:r>
            <a:r>
              <a:rPr lang="en-US" altLang="en-US" sz="4000">
                <a:solidFill>
                  <a:srgbClr val="FF0000"/>
                </a:solidFill>
              </a:rPr>
              <a:t>?</a:t>
            </a:r>
          </a:p>
        </p:txBody>
      </p:sp>
      <p:pic>
        <p:nvPicPr>
          <p:cNvPr id="379906" name="Picture 3" descr="Graphical user interface, Word, website&#10;&#10;Description automatically generated">
            <a:extLst>
              <a:ext uri="{FF2B5EF4-FFF2-40B4-BE49-F238E27FC236}">
                <a16:creationId xmlns:a16="http://schemas.microsoft.com/office/drawing/2014/main" id="{8D1D73BC-DC95-2211-5AA4-AC74CCE00A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5913" y="842963"/>
            <a:ext cx="34321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0929" name="Picture 2" descr="Text&#10;&#10;Description automatically generated">
            <a:extLst>
              <a:ext uri="{FF2B5EF4-FFF2-40B4-BE49-F238E27FC236}">
                <a16:creationId xmlns:a16="http://schemas.microsoft.com/office/drawing/2014/main" id="{BD08713A-E0C1-23DB-5DA1-FA3B4859B4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0150" y="149225"/>
            <a:ext cx="4203700" cy="484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59407799-2E58-9BA1-B08D-1EF942A65AA3}"/>
                  </a:ext>
                </a:extLst>
              </p14:cNvPr>
              <p14:cNvContentPartPr/>
              <p14:nvPr/>
            </p14:nvContentPartPr>
            <p14:xfrm>
              <a:off x="3120620" y="4948516"/>
              <a:ext cx="2610360" cy="88920"/>
            </p14:xfrm>
          </p:contentPart>
        </mc:Choice>
        <mc:Fallback xmlns="">
          <p:pic>
            <p:nvPicPr>
              <p:cNvPr id="2" name="Ink 1">
                <a:extLst>
                  <a:ext uri="{FF2B5EF4-FFF2-40B4-BE49-F238E27FC236}">
                    <a16:creationId xmlns:a16="http://schemas.microsoft.com/office/drawing/2014/main" id="{59407799-2E58-9BA1-B08D-1EF942A65AA3}"/>
                  </a:ext>
                </a:extLst>
              </p:cNvPr>
              <p:cNvPicPr/>
              <p:nvPr/>
            </p:nvPicPr>
            <p:blipFill>
              <a:blip r:embed="rId4"/>
              <a:stretch>
                <a:fillRect/>
              </a:stretch>
            </p:blipFill>
            <p:spPr>
              <a:xfrm>
                <a:off x="3102622" y="4930516"/>
                <a:ext cx="2645995" cy="124560"/>
              </a:xfrm>
              <a:prstGeom prst="rect">
                <a:avLst/>
              </a:prstGeom>
            </p:spPr>
          </p:pic>
        </mc:Fallback>
      </mc:AlternateContent>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058EB5-7274-BB68-A105-3F31498CAB9C}"/>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7" name="Title 1">
            <a:extLst>
              <a:ext uri="{FF2B5EF4-FFF2-40B4-BE49-F238E27FC236}">
                <a16:creationId xmlns:a16="http://schemas.microsoft.com/office/drawing/2014/main" id="{C7337956-F131-CB3E-40A3-1DAAD2C37950}"/>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382978" name="Content Placeholder 3" descr="Crystal_Project_pause-queue.png">
            <a:extLst>
              <a:ext uri="{FF2B5EF4-FFF2-40B4-BE49-F238E27FC236}">
                <a16:creationId xmlns:a16="http://schemas.microsoft.com/office/drawing/2014/main" id="{F2988203-9FCE-6B8F-EDBE-97FCD802E7C8}"/>
              </a:ext>
            </a:extLst>
          </p:cNvPr>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l="1729" r="296"/>
          <a:stretch>
            <a:fillRect/>
          </a:stretch>
        </p:blipFill>
        <p:spPr bwMode="auto">
          <a:xfrm>
            <a:off x="3038475" y="1331913"/>
            <a:ext cx="3067050" cy="3132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2979" name="Content Placeholder 3" descr="Crystal_Project_pause-queue.png">
            <a:extLst>
              <a:ext uri="{FF2B5EF4-FFF2-40B4-BE49-F238E27FC236}">
                <a16:creationId xmlns:a16="http://schemas.microsoft.com/office/drawing/2014/main" id="{4ECFE288-6762-077F-EF1A-70823465E0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AE19C3A-3AD8-8117-C0CC-809880561954}"/>
              </a:ext>
            </a:extLst>
          </p:cNvPr>
          <p:cNvSpPr>
            <a:spLocks noGrp="1"/>
          </p:cNvSpPr>
          <p:nvPr>
            <p:ph type="title"/>
          </p:nvPr>
        </p:nvSpPr>
        <p:spPr>
          <a:xfrm>
            <a:off x="250825" y="73025"/>
            <a:ext cx="8424863" cy="769938"/>
          </a:xfrm>
        </p:spPr>
        <p:txBody>
          <a:bodyPr>
            <a:normAutofit fontScale="90000"/>
          </a:bodyPr>
          <a:lstStyle/>
          <a:p>
            <a:pPr>
              <a:defRPr/>
            </a:pPr>
            <a:r>
              <a:rPr lang="en-US" b="1" dirty="0">
                <a:solidFill>
                  <a:srgbClr val="FFFF00"/>
                </a:solidFill>
                <a:latin typeface="+mn-lt"/>
              </a:rPr>
              <a:t>Passing off</a:t>
            </a:r>
            <a:r>
              <a:rPr lang="en-US" b="1" dirty="0">
                <a:solidFill>
                  <a:srgbClr val="FF0000"/>
                </a:solidFill>
                <a:latin typeface="+mn-lt"/>
              </a:rPr>
              <a:t>:</a:t>
            </a:r>
            <a:r>
              <a:rPr lang="en-US" b="1" dirty="0">
                <a:latin typeface="+mn-lt"/>
              </a:rPr>
              <a:t> </a:t>
            </a:r>
            <a:r>
              <a:rPr lang="en-US" b="1" dirty="0">
                <a:solidFill>
                  <a:schemeClr val="bg1"/>
                </a:solidFill>
                <a:latin typeface="+mn-lt"/>
              </a:rPr>
              <a:t>Foreign goodwill</a:t>
            </a:r>
            <a:br>
              <a:rPr lang="en-US" dirty="0"/>
            </a:br>
            <a:endParaRPr lang="en-US" b="1" dirty="0"/>
          </a:p>
        </p:txBody>
      </p:sp>
      <p:sp>
        <p:nvSpPr>
          <p:cNvPr id="2" name="Content Placeholder 1">
            <a:extLst>
              <a:ext uri="{FF2B5EF4-FFF2-40B4-BE49-F238E27FC236}">
                <a16:creationId xmlns:a16="http://schemas.microsoft.com/office/drawing/2014/main" id="{8E44820F-0069-04A8-4B6D-FDC2D43115E7}"/>
              </a:ext>
            </a:extLst>
          </p:cNvPr>
          <p:cNvSpPr>
            <a:spLocks noGrp="1"/>
          </p:cNvSpPr>
          <p:nvPr>
            <p:ph idx="1"/>
          </p:nvPr>
        </p:nvSpPr>
        <p:spPr>
          <a:xfrm>
            <a:off x="250825" y="1131888"/>
            <a:ext cx="8569325" cy="3895725"/>
          </a:xfrm>
        </p:spPr>
        <p:txBody>
          <a:bodyPr>
            <a:normAutofit/>
          </a:bodyPr>
          <a:lstStyle/>
          <a:p>
            <a:pPr>
              <a:defRPr/>
            </a:pPr>
            <a:r>
              <a:rPr lang="en-US" sz="2000" dirty="0">
                <a:solidFill>
                  <a:srgbClr val="FFFF00"/>
                </a:solidFill>
              </a:rPr>
              <a:t>Law protects </a:t>
            </a:r>
            <a:r>
              <a:rPr lang="en-US" sz="2000" dirty="0">
                <a:solidFill>
                  <a:schemeClr val="bg1"/>
                </a:solidFill>
              </a:rPr>
              <a:t>through passing off action a </a:t>
            </a:r>
            <a:r>
              <a:rPr lang="en-US" sz="2000" dirty="0">
                <a:solidFill>
                  <a:srgbClr val="FFFF00"/>
                </a:solidFill>
              </a:rPr>
              <a:t>company's property in its business or goodwill</a:t>
            </a:r>
            <a:r>
              <a:rPr lang="en-US" sz="2000" dirty="0">
                <a:solidFill>
                  <a:schemeClr val="bg1"/>
                </a:solidFill>
              </a:rPr>
              <a:t>. </a:t>
            </a:r>
            <a:endParaRPr lang="en-CA" sz="2000" dirty="0">
              <a:solidFill>
                <a:schemeClr val="bg1"/>
              </a:solidFill>
            </a:endParaRPr>
          </a:p>
          <a:p>
            <a:pPr>
              <a:defRPr/>
            </a:pPr>
            <a:r>
              <a:rPr lang="en-US" sz="2000" dirty="0">
                <a:solidFill>
                  <a:srgbClr val="FFFF00"/>
                </a:solidFill>
              </a:rPr>
              <a:t>Goodwill is the benefit and advantage of the good name</a:t>
            </a:r>
            <a:r>
              <a:rPr lang="en-US" sz="2000" dirty="0">
                <a:solidFill>
                  <a:schemeClr val="bg1"/>
                </a:solidFill>
              </a:rPr>
              <a:t>, reputation, and connection </a:t>
            </a:r>
            <a:r>
              <a:rPr lang="en-US" sz="2000" dirty="0">
                <a:solidFill>
                  <a:srgbClr val="FFFF00"/>
                </a:solidFill>
              </a:rPr>
              <a:t>of a business</a:t>
            </a:r>
            <a:r>
              <a:rPr lang="en-US" sz="2000" dirty="0">
                <a:solidFill>
                  <a:schemeClr val="bg1"/>
                </a:solidFill>
              </a:rPr>
              <a:t>.</a:t>
            </a:r>
            <a:endParaRPr lang="en-CA" sz="2000" dirty="0">
              <a:solidFill>
                <a:schemeClr val="bg1"/>
              </a:solidFill>
            </a:endParaRPr>
          </a:p>
          <a:p>
            <a:pPr>
              <a:defRPr/>
            </a:pPr>
            <a:r>
              <a:rPr lang="en-US" sz="2000" dirty="0">
                <a:solidFill>
                  <a:schemeClr val="bg1"/>
                </a:solidFill>
              </a:rPr>
              <a:t>Back to </a:t>
            </a:r>
            <a:r>
              <a:rPr lang="en-US" sz="2000" i="1" dirty="0">
                <a:solidFill>
                  <a:srgbClr val="00B0F0"/>
                </a:solidFill>
              </a:rPr>
              <a:t>Orkin Exterminating Co. Inc. v. </a:t>
            </a:r>
            <a:r>
              <a:rPr lang="en-US" sz="2000" i="1" dirty="0" err="1">
                <a:solidFill>
                  <a:srgbClr val="00B0F0"/>
                </a:solidFill>
              </a:rPr>
              <a:t>Pestco</a:t>
            </a:r>
            <a:r>
              <a:rPr lang="en-US" sz="2000" i="1" dirty="0">
                <a:solidFill>
                  <a:srgbClr val="00B0F0"/>
                </a:solidFill>
              </a:rPr>
              <a:t> Co. of Canada Ltd </a:t>
            </a:r>
            <a:r>
              <a:rPr lang="en-US" sz="2000" dirty="0">
                <a:solidFill>
                  <a:schemeClr val="bg1"/>
                </a:solidFill>
              </a:rPr>
              <a:t>(1985), 50 OR (2d) 726 [not required reading but on p344 CB]</a:t>
            </a:r>
            <a:endParaRPr lang="en-CA" sz="2000" dirty="0">
              <a:solidFill>
                <a:schemeClr val="bg1"/>
              </a:solidFill>
            </a:endParaRPr>
          </a:p>
          <a:p>
            <a:pPr>
              <a:defRPr/>
            </a:pPr>
            <a:r>
              <a:rPr lang="en-US" sz="2000" b="1" dirty="0">
                <a:solidFill>
                  <a:srgbClr val="FFFF00"/>
                </a:solidFill>
              </a:rPr>
              <a:t>Question dealt with is whether a company that doesn’t do business in Canada has goodwill in Canada for the purposes of a passing off action</a:t>
            </a:r>
            <a:r>
              <a:rPr lang="en-US" sz="2000" b="1" dirty="0">
                <a:solidFill>
                  <a:srgbClr val="FF0000"/>
                </a:solidFill>
              </a:rPr>
              <a:t>?</a:t>
            </a:r>
            <a:endParaRPr lang="en-CA" sz="2000" dirty="0">
              <a:solidFill>
                <a:srgbClr val="FF0000"/>
              </a:solidFill>
            </a:endParaRPr>
          </a:p>
          <a:p>
            <a:pPr marL="0" indent="0">
              <a:buFont typeface="Arial" panose="020B0604020202020204" pitchFamily="34" charset="0"/>
              <a:buNone/>
              <a:defRPr/>
            </a:pPr>
            <a:r>
              <a:rPr lang="en-US" dirty="0">
                <a:solidFill>
                  <a:schemeClr val="bg1"/>
                </a:solidFill>
              </a:rPr>
              <a:t> </a:t>
            </a:r>
            <a:endParaRPr lang="en-CA" dirty="0">
              <a:solidFill>
                <a:schemeClr val="bg1"/>
              </a:solidFill>
            </a:endParaRPr>
          </a:p>
          <a:p>
            <a:pPr marL="0" indent="0">
              <a:buFont typeface="Arial" panose="020B0604020202020204" pitchFamily="34" charset="0"/>
              <a:buNone/>
              <a:defRPr/>
            </a:pPr>
            <a:endParaRPr lang="en-US" dirty="0"/>
          </a:p>
        </p:txBody>
      </p:sp>
      <p:sp>
        <p:nvSpPr>
          <p:cNvPr id="384003" name="Slide Number Placeholder 3">
            <a:extLst>
              <a:ext uri="{FF2B5EF4-FFF2-40B4-BE49-F238E27FC236}">
                <a16:creationId xmlns:a16="http://schemas.microsoft.com/office/drawing/2014/main" id="{B786F2A0-31EB-93E6-8D5A-42D6BF844BC7}"/>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760460A-F9D9-584D-BA53-C109B2B09BC5}" type="slidenum">
              <a:rPr lang="en-US" altLang="en-US" smtClean="0">
                <a:solidFill>
                  <a:srgbClr val="002040"/>
                </a:solidFill>
              </a:rPr>
              <a:pPr/>
              <a:t>114</a:t>
            </a:fld>
            <a:endParaRPr lang="en-US" altLang="en-US">
              <a:solidFill>
                <a:srgbClr val="002040"/>
              </a:solidFill>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4DF6F18-4559-E2B5-8FA0-68202F1C4FEF}"/>
              </a:ext>
            </a:extLst>
          </p:cNvPr>
          <p:cNvSpPr>
            <a:spLocks noGrp="1"/>
          </p:cNvSpPr>
          <p:nvPr>
            <p:ph type="title"/>
          </p:nvPr>
        </p:nvSpPr>
        <p:spPr>
          <a:xfrm>
            <a:off x="611188" y="73025"/>
            <a:ext cx="8064500" cy="698500"/>
          </a:xfrm>
        </p:spPr>
        <p:txBody>
          <a:bodyPr>
            <a:normAutofit fontScale="90000"/>
          </a:bodyPr>
          <a:lstStyle/>
          <a:p>
            <a:pPr>
              <a:defRPr/>
            </a:pPr>
            <a:r>
              <a:rPr lang="en-US" b="1" dirty="0">
                <a:solidFill>
                  <a:srgbClr val="FFFF00"/>
                </a:solidFill>
                <a:latin typeface="+mn-lt"/>
              </a:rPr>
              <a:t>Passing off</a:t>
            </a:r>
            <a:r>
              <a:rPr lang="en-US" b="1" dirty="0">
                <a:solidFill>
                  <a:srgbClr val="FF0000"/>
                </a:solidFill>
                <a:latin typeface="+mn-lt"/>
              </a:rPr>
              <a:t>:</a:t>
            </a:r>
            <a:r>
              <a:rPr lang="en-US" b="1" dirty="0">
                <a:latin typeface="+mn-lt"/>
              </a:rPr>
              <a:t> </a:t>
            </a:r>
            <a:r>
              <a:rPr lang="en-US" b="1" dirty="0">
                <a:solidFill>
                  <a:schemeClr val="bg1"/>
                </a:solidFill>
                <a:latin typeface="+mn-lt"/>
              </a:rPr>
              <a:t>Foreign goodwill</a:t>
            </a:r>
            <a:br>
              <a:rPr lang="en-US" dirty="0"/>
            </a:br>
            <a:endParaRPr lang="en-US" b="1" dirty="0"/>
          </a:p>
        </p:txBody>
      </p:sp>
      <p:sp>
        <p:nvSpPr>
          <p:cNvPr id="2" name="Content Placeholder 1">
            <a:extLst>
              <a:ext uri="{FF2B5EF4-FFF2-40B4-BE49-F238E27FC236}">
                <a16:creationId xmlns:a16="http://schemas.microsoft.com/office/drawing/2014/main" id="{CEDCE83B-DB04-FF1A-B516-AB0250E2884A}"/>
              </a:ext>
            </a:extLst>
          </p:cNvPr>
          <p:cNvSpPr>
            <a:spLocks noGrp="1"/>
          </p:cNvSpPr>
          <p:nvPr>
            <p:ph idx="1"/>
          </p:nvPr>
        </p:nvSpPr>
        <p:spPr>
          <a:xfrm>
            <a:off x="395288" y="1058863"/>
            <a:ext cx="8424862" cy="3816350"/>
          </a:xfrm>
        </p:spPr>
        <p:txBody>
          <a:bodyPr>
            <a:normAutofit fontScale="70000" lnSpcReduction="20000"/>
          </a:bodyPr>
          <a:lstStyle/>
          <a:p>
            <a:pPr marL="0" indent="0">
              <a:buFont typeface="Arial" panose="020B0604020202020204" pitchFamily="34" charset="0"/>
              <a:buNone/>
              <a:defRPr/>
            </a:pPr>
            <a:r>
              <a:rPr lang="en-US" sz="2700" i="1" dirty="0">
                <a:solidFill>
                  <a:srgbClr val="00B0F0"/>
                </a:solidFill>
              </a:rPr>
              <a:t>Orkin Exterminating Co. Inc. v. </a:t>
            </a:r>
            <a:r>
              <a:rPr lang="en-US" sz="2700" i="1" dirty="0" err="1">
                <a:solidFill>
                  <a:srgbClr val="00B0F0"/>
                </a:solidFill>
              </a:rPr>
              <a:t>Pestco</a:t>
            </a:r>
            <a:r>
              <a:rPr lang="en-US" sz="2700" i="1" dirty="0">
                <a:solidFill>
                  <a:srgbClr val="00B0F0"/>
                </a:solidFill>
              </a:rPr>
              <a:t> Co. of Canada Ltd </a:t>
            </a:r>
            <a:r>
              <a:rPr lang="en-US" sz="2700" dirty="0">
                <a:solidFill>
                  <a:schemeClr val="bg1"/>
                </a:solidFill>
              </a:rPr>
              <a:t>(1985), 50 OR (2d) 726 (continued)</a:t>
            </a:r>
            <a:endParaRPr lang="en-CA" sz="2700" dirty="0">
              <a:solidFill>
                <a:schemeClr val="bg1"/>
              </a:solidFill>
            </a:endParaRPr>
          </a:p>
          <a:p>
            <a:pPr>
              <a:defRPr/>
            </a:pPr>
            <a:r>
              <a:rPr lang="en-US" sz="2700" b="1" dirty="0">
                <a:solidFill>
                  <a:schemeClr val="bg1"/>
                </a:solidFill>
              </a:rPr>
              <a:t>Court found that a company whose </a:t>
            </a:r>
            <a:r>
              <a:rPr lang="en-US" sz="2700" b="1" dirty="0">
                <a:solidFill>
                  <a:srgbClr val="FFFF00"/>
                </a:solidFill>
              </a:rPr>
              <a:t>goods or services are well known in the U.S.</a:t>
            </a:r>
            <a:r>
              <a:rPr lang="en-US" sz="2700" b="1" dirty="0">
                <a:solidFill>
                  <a:schemeClr val="bg1"/>
                </a:solidFill>
              </a:rPr>
              <a:t>,</a:t>
            </a:r>
            <a:r>
              <a:rPr lang="en-US" sz="2700" b="1" dirty="0">
                <a:solidFill>
                  <a:srgbClr val="FFFF00"/>
                </a:solidFill>
              </a:rPr>
              <a:t> but not in Canada, </a:t>
            </a:r>
            <a:r>
              <a:rPr lang="en-US" sz="2700" b="1" dirty="0">
                <a:solidFill>
                  <a:srgbClr val="FF0000"/>
                </a:solidFill>
              </a:rPr>
              <a:t>will not be protected at common law</a:t>
            </a:r>
            <a:r>
              <a:rPr lang="en-US" sz="2700" b="1" dirty="0">
                <a:solidFill>
                  <a:srgbClr val="FFFF00"/>
                </a:solidFill>
              </a:rPr>
              <a:t> from another company </a:t>
            </a:r>
            <a:r>
              <a:rPr lang="en-US" sz="2700" b="1" dirty="0">
                <a:solidFill>
                  <a:schemeClr val="bg1"/>
                </a:solidFill>
              </a:rPr>
              <a:t>offering similarly named or branded products or services in Canada</a:t>
            </a:r>
            <a:r>
              <a:rPr lang="en-US" sz="2700" b="1" dirty="0">
                <a:solidFill>
                  <a:srgbClr val="FFFF00"/>
                </a:solidFill>
              </a:rPr>
              <a:t>.</a:t>
            </a:r>
            <a:endParaRPr lang="en-CA" sz="2700" b="1" dirty="0">
              <a:solidFill>
                <a:srgbClr val="FFFF00"/>
              </a:solidFill>
            </a:endParaRPr>
          </a:p>
          <a:p>
            <a:pPr>
              <a:defRPr/>
            </a:pPr>
            <a:r>
              <a:rPr lang="en-US" sz="2700" dirty="0">
                <a:solidFill>
                  <a:schemeClr val="bg1"/>
                </a:solidFill>
              </a:rPr>
              <a:t>Reason is because </a:t>
            </a:r>
            <a:r>
              <a:rPr lang="en-US" sz="2700" dirty="0">
                <a:solidFill>
                  <a:srgbClr val="FFFF00"/>
                </a:solidFill>
              </a:rPr>
              <a:t>confusion or misrepresentation is the essence </a:t>
            </a:r>
            <a:r>
              <a:rPr lang="en-US" sz="2700" dirty="0">
                <a:solidFill>
                  <a:schemeClr val="bg1"/>
                </a:solidFill>
              </a:rPr>
              <a:t>of the tort.</a:t>
            </a:r>
          </a:p>
          <a:p>
            <a:pPr>
              <a:defRPr/>
            </a:pPr>
            <a:r>
              <a:rPr lang="en-US" sz="2700" dirty="0">
                <a:solidFill>
                  <a:schemeClr val="bg1"/>
                </a:solidFill>
              </a:rPr>
              <a:t>Where Plaintiff’s product or service is unknown in a certain region, it is hard to argue that customers were misled into thinking they were purchasing the Plaintiff’s products.</a:t>
            </a:r>
            <a:endParaRPr lang="en-CA" sz="2700" dirty="0">
              <a:solidFill>
                <a:schemeClr val="bg1"/>
              </a:solidFill>
            </a:endParaRPr>
          </a:p>
          <a:p>
            <a:pPr>
              <a:defRPr/>
            </a:pPr>
            <a:r>
              <a:rPr lang="en-US" sz="2700" dirty="0">
                <a:solidFill>
                  <a:srgbClr val="FFFF00"/>
                </a:solidFill>
              </a:rPr>
              <a:t>That said however, </a:t>
            </a:r>
            <a:r>
              <a:rPr lang="en-US" sz="2700" b="1" dirty="0">
                <a:solidFill>
                  <a:srgbClr val="FF0000"/>
                </a:solidFill>
              </a:rPr>
              <a:t>goodwill can exist outside the area where a company carries on a business</a:t>
            </a:r>
            <a:r>
              <a:rPr lang="en-US" sz="2700" dirty="0">
                <a:solidFill>
                  <a:schemeClr val="bg1"/>
                </a:solidFill>
              </a:rPr>
              <a:t>. </a:t>
            </a:r>
            <a:endParaRPr lang="en-CA" sz="2700" dirty="0">
              <a:solidFill>
                <a:schemeClr val="bg1"/>
              </a:solidFill>
            </a:endParaRPr>
          </a:p>
          <a:p>
            <a:pPr marL="0" indent="0">
              <a:buFont typeface="Arial" panose="020B0604020202020204" pitchFamily="34" charset="0"/>
              <a:buNone/>
              <a:defRPr/>
            </a:pPr>
            <a:r>
              <a:rPr lang="en-US" sz="1650" dirty="0">
                <a:solidFill>
                  <a:schemeClr val="bg1"/>
                </a:solidFill>
              </a:rPr>
              <a:t> </a:t>
            </a:r>
            <a:endParaRPr lang="en-CA" sz="1650" dirty="0">
              <a:solidFill>
                <a:schemeClr val="bg1"/>
              </a:solidFill>
            </a:endParaRPr>
          </a:p>
          <a:p>
            <a:pPr marL="0" indent="0">
              <a:buFont typeface="Arial" panose="020B0604020202020204" pitchFamily="34" charset="0"/>
              <a:buNone/>
              <a:defRPr/>
            </a:pPr>
            <a:endParaRPr lang="en-US" dirty="0"/>
          </a:p>
        </p:txBody>
      </p:sp>
      <p:sp>
        <p:nvSpPr>
          <p:cNvPr id="386051" name="Slide Number Placeholder 3">
            <a:extLst>
              <a:ext uri="{FF2B5EF4-FFF2-40B4-BE49-F238E27FC236}">
                <a16:creationId xmlns:a16="http://schemas.microsoft.com/office/drawing/2014/main" id="{E5E713AB-F0A2-DE09-5C92-1FA9D604CFBA}"/>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5F2A668-C042-3F4A-B1B8-5E4602F90231}" type="slidenum">
              <a:rPr lang="en-US" altLang="en-US" smtClean="0">
                <a:solidFill>
                  <a:srgbClr val="002040"/>
                </a:solidFill>
              </a:rPr>
              <a:pPr/>
              <a:t>115</a:t>
            </a:fld>
            <a:endParaRPr lang="en-US" altLang="en-US">
              <a:solidFill>
                <a:srgbClr val="002040"/>
              </a:solidFill>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38417BF-A449-ABE4-5F39-CB101A1CD525}"/>
              </a:ext>
            </a:extLst>
          </p:cNvPr>
          <p:cNvSpPr>
            <a:spLocks noGrp="1"/>
          </p:cNvSpPr>
          <p:nvPr>
            <p:ph type="title"/>
          </p:nvPr>
        </p:nvSpPr>
        <p:spPr>
          <a:xfrm>
            <a:off x="395288" y="98425"/>
            <a:ext cx="8353425" cy="744538"/>
          </a:xfrm>
        </p:spPr>
        <p:txBody>
          <a:bodyPr>
            <a:normAutofit fontScale="90000"/>
          </a:bodyPr>
          <a:lstStyle/>
          <a:p>
            <a:pPr>
              <a:defRPr/>
            </a:pPr>
            <a:r>
              <a:rPr lang="en-US" b="1" dirty="0">
                <a:solidFill>
                  <a:srgbClr val="FFFF00"/>
                </a:solidFill>
                <a:latin typeface="+mn-lt"/>
              </a:rPr>
              <a:t>Passing off</a:t>
            </a:r>
            <a:r>
              <a:rPr lang="en-US" b="1" dirty="0">
                <a:solidFill>
                  <a:srgbClr val="FF0000"/>
                </a:solidFill>
                <a:latin typeface="+mn-lt"/>
              </a:rPr>
              <a:t>:</a:t>
            </a:r>
            <a:r>
              <a:rPr lang="en-US" b="1" dirty="0">
                <a:latin typeface="+mn-lt"/>
              </a:rPr>
              <a:t> </a:t>
            </a:r>
            <a:r>
              <a:rPr lang="en-US" b="1" dirty="0">
                <a:solidFill>
                  <a:schemeClr val="bg1"/>
                </a:solidFill>
                <a:latin typeface="+mn-lt"/>
              </a:rPr>
              <a:t>Foreign goodwill</a:t>
            </a:r>
            <a:br>
              <a:rPr lang="en-US" dirty="0"/>
            </a:br>
            <a:endParaRPr lang="en-US" b="1" dirty="0"/>
          </a:p>
        </p:txBody>
      </p:sp>
      <p:sp>
        <p:nvSpPr>
          <p:cNvPr id="2" name="Content Placeholder 1">
            <a:extLst>
              <a:ext uri="{FF2B5EF4-FFF2-40B4-BE49-F238E27FC236}">
                <a16:creationId xmlns:a16="http://schemas.microsoft.com/office/drawing/2014/main" id="{4236F2D9-2C34-0D34-76B9-D3B04BBC3753}"/>
              </a:ext>
            </a:extLst>
          </p:cNvPr>
          <p:cNvSpPr>
            <a:spLocks noGrp="1"/>
          </p:cNvSpPr>
          <p:nvPr>
            <p:ph idx="1"/>
          </p:nvPr>
        </p:nvSpPr>
        <p:spPr>
          <a:xfrm>
            <a:off x="179388" y="915988"/>
            <a:ext cx="8785225" cy="4032250"/>
          </a:xfrm>
        </p:spPr>
        <p:txBody>
          <a:bodyPr>
            <a:normAutofit fontScale="70000" lnSpcReduction="20000"/>
          </a:bodyPr>
          <a:lstStyle/>
          <a:p>
            <a:pPr marL="0" indent="0">
              <a:lnSpc>
                <a:spcPct val="110000"/>
              </a:lnSpc>
              <a:buFont typeface="Arial" panose="020B0604020202020204" pitchFamily="34" charset="0"/>
              <a:buNone/>
              <a:defRPr/>
            </a:pPr>
            <a:r>
              <a:rPr lang="en-US" sz="2300" b="1" dirty="0">
                <a:solidFill>
                  <a:schemeClr val="bg1"/>
                </a:solidFill>
              </a:rPr>
              <a:t>So how might foreign reputation be built up? </a:t>
            </a:r>
            <a:endParaRPr lang="en-CA" sz="2300" dirty="0">
              <a:solidFill>
                <a:schemeClr val="bg1"/>
              </a:solidFill>
            </a:endParaRPr>
          </a:p>
          <a:p>
            <a:pPr>
              <a:lnSpc>
                <a:spcPct val="110000"/>
              </a:lnSpc>
              <a:buFont typeface="+mj-lt"/>
              <a:buAutoNum type="arabicPeriod"/>
              <a:defRPr/>
            </a:pPr>
            <a:r>
              <a:rPr lang="en-US" sz="2300" dirty="0">
                <a:solidFill>
                  <a:srgbClr val="FFFF00"/>
                </a:solidFill>
              </a:rPr>
              <a:t>Canadians travelling in the United States were exposed </a:t>
            </a:r>
            <a:r>
              <a:rPr lang="en-US" sz="2300" dirty="0">
                <a:solidFill>
                  <a:schemeClr val="bg1"/>
                </a:solidFill>
              </a:rPr>
              <a:t>to Orkin's extensive advertising and use of its trademarks ; </a:t>
            </a:r>
          </a:p>
          <a:p>
            <a:pPr>
              <a:lnSpc>
                <a:spcPct val="110000"/>
              </a:lnSpc>
              <a:buFont typeface="+mj-lt"/>
              <a:buAutoNum type="arabicPeriod"/>
              <a:defRPr/>
            </a:pPr>
            <a:r>
              <a:rPr lang="en-US" sz="2300" dirty="0">
                <a:solidFill>
                  <a:srgbClr val="FFFF00"/>
                </a:solidFill>
              </a:rPr>
              <a:t>Canadians in Canada </a:t>
            </a:r>
            <a:r>
              <a:rPr lang="en-US" sz="2300" dirty="0">
                <a:solidFill>
                  <a:schemeClr val="bg1"/>
                </a:solidFill>
              </a:rPr>
              <a:t>were exposed to </a:t>
            </a:r>
            <a:r>
              <a:rPr lang="en-US" sz="2300" dirty="0">
                <a:solidFill>
                  <a:srgbClr val="FFFF00"/>
                </a:solidFill>
              </a:rPr>
              <a:t>Orkin's advertising and articles appearing in American publications </a:t>
            </a:r>
            <a:r>
              <a:rPr lang="en-US" sz="2300" dirty="0">
                <a:solidFill>
                  <a:schemeClr val="bg1"/>
                </a:solidFill>
              </a:rPr>
              <a:t>circulated here &amp; </a:t>
            </a:r>
            <a:r>
              <a:rPr lang="en-US" sz="2300" dirty="0">
                <a:solidFill>
                  <a:srgbClr val="FFFF00"/>
                </a:solidFill>
              </a:rPr>
              <a:t>Orkin’s ads appearing on TV and radio </a:t>
            </a:r>
            <a:r>
              <a:rPr lang="en-US" sz="2300" dirty="0">
                <a:solidFill>
                  <a:schemeClr val="bg1"/>
                </a:solidFill>
              </a:rPr>
              <a:t>broadcast </a:t>
            </a:r>
            <a:r>
              <a:rPr lang="en-US" sz="2300" dirty="0">
                <a:solidFill>
                  <a:srgbClr val="FFFF00"/>
                </a:solidFill>
              </a:rPr>
              <a:t>from American stations </a:t>
            </a:r>
            <a:r>
              <a:rPr lang="en-US" sz="2300" dirty="0">
                <a:solidFill>
                  <a:schemeClr val="bg1"/>
                </a:solidFill>
              </a:rPr>
              <a:t>but received in Canada; </a:t>
            </a:r>
          </a:p>
          <a:p>
            <a:pPr>
              <a:lnSpc>
                <a:spcPct val="110000"/>
              </a:lnSpc>
              <a:buFont typeface="+mj-lt"/>
              <a:buAutoNum type="arabicPeriod"/>
              <a:defRPr/>
            </a:pPr>
            <a:r>
              <a:rPr lang="en-US" sz="2300" dirty="0">
                <a:solidFill>
                  <a:schemeClr val="bg1"/>
                </a:solidFill>
              </a:rPr>
              <a:t>Thousands of Canadians had used Orkin services on a regular basis in connection with </a:t>
            </a:r>
            <a:r>
              <a:rPr lang="en-US" sz="2300" dirty="0">
                <a:solidFill>
                  <a:srgbClr val="FFFF00"/>
                </a:solidFill>
              </a:rPr>
              <a:t>property owned or rented by them in the United States</a:t>
            </a:r>
            <a:r>
              <a:rPr lang="en-US" sz="2300" dirty="0">
                <a:solidFill>
                  <a:schemeClr val="bg1"/>
                </a:solidFill>
              </a:rPr>
              <a:t>; </a:t>
            </a:r>
            <a:endParaRPr lang="en-CA" sz="2300" dirty="0">
              <a:solidFill>
                <a:schemeClr val="bg1"/>
              </a:solidFill>
            </a:endParaRPr>
          </a:p>
          <a:p>
            <a:pPr>
              <a:lnSpc>
                <a:spcPct val="110000"/>
              </a:lnSpc>
              <a:buFont typeface="+mj-lt"/>
              <a:buAutoNum type="arabicPeriod"/>
              <a:defRPr/>
            </a:pPr>
            <a:r>
              <a:rPr lang="en-US" sz="2300" dirty="0">
                <a:solidFill>
                  <a:schemeClr val="bg1"/>
                </a:solidFill>
              </a:rPr>
              <a:t>Orkin provides services to companies, in the U.S., which have operations in Canada </a:t>
            </a:r>
            <a:endParaRPr lang="en-CA" sz="2300" dirty="0">
              <a:solidFill>
                <a:schemeClr val="bg1"/>
              </a:solidFill>
            </a:endParaRPr>
          </a:p>
          <a:p>
            <a:pPr>
              <a:lnSpc>
                <a:spcPct val="110000"/>
              </a:lnSpc>
              <a:buFont typeface="+mj-lt"/>
              <a:buAutoNum type="arabicPeriod"/>
              <a:defRPr/>
            </a:pPr>
            <a:r>
              <a:rPr lang="en-US" sz="2300" dirty="0">
                <a:solidFill>
                  <a:srgbClr val="FFFF00"/>
                </a:solidFill>
              </a:rPr>
              <a:t>Orkin's international reputation </a:t>
            </a:r>
            <a:r>
              <a:rPr lang="en-US" sz="2300" dirty="0">
                <a:solidFill>
                  <a:schemeClr val="bg1"/>
                </a:solidFill>
              </a:rPr>
              <a:t>in the pest control field resulted in the Canadian government seeking its advice as a consultant respecting the control of pests for the Exposition in Montreal in the mid-1970’s </a:t>
            </a:r>
            <a:endParaRPr lang="en-CA" sz="2300" dirty="0">
              <a:solidFill>
                <a:schemeClr val="bg1"/>
              </a:solidFill>
            </a:endParaRPr>
          </a:p>
          <a:p>
            <a:pPr marL="0" indent="0">
              <a:lnSpc>
                <a:spcPct val="110000"/>
              </a:lnSpc>
              <a:buFont typeface="Arial" panose="020B0604020202020204" pitchFamily="34" charset="0"/>
              <a:buNone/>
              <a:defRPr/>
            </a:pPr>
            <a:r>
              <a:rPr lang="en-US" sz="2300" dirty="0">
                <a:solidFill>
                  <a:schemeClr val="bg1"/>
                </a:solidFill>
              </a:rPr>
              <a:t>Moreover the fact that </a:t>
            </a:r>
            <a:r>
              <a:rPr lang="en-US" sz="2300" dirty="0" err="1">
                <a:solidFill>
                  <a:srgbClr val="FF0000"/>
                </a:solidFill>
              </a:rPr>
              <a:t>Pestco</a:t>
            </a:r>
            <a:r>
              <a:rPr lang="en-US" sz="2300" dirty="0">
                <a:solidFill>
                  <a:srgbClr val="FF0000"/>
                </a:solidFill>
              </a:rPr>
              <a:t>, in 1967, chose to use the name Orkin in Ontario is evidence from which it may be inferred that the name Orkin had commercial value </a:t>
            </a:r>
            <a:r>
              <a:rPr lang="en-US" sz="2300" dirty="0">
                <a:solidFill>
                  <a:schemeClr val="bg1"/>
                </a:solidFill>
              </a:rPr>
              <a:t>at that time in Ontario. This, according to the Court, is an important indication of goodwill in a “foreign” territory. </a:t>
            </a:r>
            <a:endParaRPr lang="en-CA" sz="2300" dirty="0">
              <a:solidFill>
                <a:schemeClr val="bg1"/>
              </a:solidFill>
            </a:endParaRPr>
          </a:p>
          <a:p>
            <a:pPr marL="0" indent="0">
              <a:buFont typeface="Arial" panose="020B0604020202020204" pitchFamily="34" charset="0"/>
              <a:buNone/>
              <a:defRPr/>
            </a:pPr>
            <a:r>
              <a:rPr lang="en-US" dirty="0">
                <a:solidFill>
                  <a:schemeClr val="bg1"/>
                </a:solidFill>
              </a:rPr>
              <a:t> </a:t>
            </a:r>
            <a:endParaRPr lang="en-CA" dirty="0">
              <a:solidFill>
                <a:schemeClr val="bg1"/>
              </a:solidFill>
            </a:endParaRPr>
          </a:p>
          <a:p>
            <a:pPr marL="0" indent="0">
              <a:buFont typeface="Arial" panose="020B0604020202020204" pitchFamily="34" charset="0"/>
              <a:buNone/>
              <a:defRPr/>
            </a:pPr>
            <a:endParaRPr lang="en-US" dirty="0"/>
          </a:p>
        </p:txBody>
      </p:sp>
      <p:sp>
        <p:nvSpPr>
          <p:cNvPr id="388099" name="Slide Number Placeholder 3">
            <a:extLst>
              <a:ext uri="{FF2B5EF4-FFF2-40B4-BE49-F238E27FC236}">
                <a16:creationId xmlns:a16="http://schemas.microsoft.com/office/drawing/2014/main" id="{113DF89E-67C9-45B0-9EDE-737762CE01BE}"/>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7769C55-733A-1441-889E-C4E70C1BFF97}" type="slidenum">
              <a:rPr lang="en-US" altLang="en-US" smtClean="0">
                <a:solidFill>
                  <a:srgbClr val="002040"/>
                </a:solidFill>
              </a:rPr>
              <a:pPr/>
              <a:t>116</a:t>
            </a:fld>
            <a:endParaRPr lang="en-US" altLang="en-US">
              <a:solidFill>
                <a:srgbClr val="002040"/>
              </a:solidFill>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84BFA3-3C70-D599-05B3-997932E61CD3}"/>
              </a:ext>
            </a:extLst>
          </p:cNvPr>
          <p:cNvSpPr>
            <a:spLocks noGrp="1"/>
          </p:cNvSpPr>
          <p:nvPr>
            <p:ph type="title"/>
          </p:nvPr>
        </p:nvSpPr>
        <p:spPr>
          <a:xfrm>
            <a:off x="868363" y="123825"/>
            <a:ext cx="7407275" cy="792163"/>
          </a:xfrm>
        </p:spPr>
        <p:txBody>
          <a:bodyPr>
            <a:normAutofit fontScale="90000"/>
          </a:bodyPr>
          <a:lstStyle/>
          <a:p>
            <a:pPr>
              <a:defRPr/>
            </a:pPr>
            <a:r>
              <a:rPr lang="en-US" b="1" dirty="0">
                <a:solidFill>
                  <a:srgbClr val="FFFF00"/>
                </a:solidFill>
                <a:latin typeface="+mn-lt"/>
              </a:rPr>
              <a:t>Passing off</a:t>
            </a:r>
            <a:r>
              <a:rPr lang="en-US" b="1" dirty="0">
                <a:solidFill>
                  <a:srgbClr val="FF0000"/>
                </a:solidFill>
                <a:latin typeface="+mn-lt"/>
              </a:rPr>
              <a:t>:</a:t>
            </a:r>
            <a:r>
              <a:rPr lang="en-US" b="1" dirty="0">
                <a:latin typeface="+mn-lt"/>
              </a:rPr>
              <a:t> </a:t>
            </a:r>
            <a:r>
              <a:rPr lang="en-US" b="1" dirty="0">
                <a:solidFill>
                  <a:schemeClr val="bg1"/>
                </a:solidFill>
                <a:latin typeface="+mn-lt"/>
              </a:rPr>
              <a:t>Foreign goodwill</a:t>
            </a:r>
            <a:br>
              <a:rPr lang="en-US" dirty="0"/>
            </a:br>
            <a:br>
              <a:rPr lang="en-US" dirty="0"/>
            </a:br>
            <a:endParaRPr lang="en-US" b="1" dirty="0"/>
          </a:p>
        </p:txBody>
      </p:sp>
      <p:sp>
        <p:nvSpPr>
          <p:cNvPr id="2" name="Content Placeholder 1">
            <a:extLst>
              <a:ext uri="{FF2B5EF4-FFF2-40B4-BE49-F238E27FC236}">
                <a16:creationId xmlns:a16="http://schemas.microsoft.com/office/drawing/2014/main" id="{F4DCF6BC-2D34-92F3-D5D5-7A9E0035C208}"/>
              </a:ext>
            </a:extLst>
          </p:cNvPr>
          <p:cNvSpPr>
            <a:spLocks noGrp="1"/>
          </p:cNvSpPr>
          <p:nvPr>
            <p:ph idx="1"/>
          </p:nvPr>
        </p:nvSpPr>
        <p:spPr>
          <a:xfrm>
            <a:off x="323850" y="1131888"/>
            <a:ext cx="8496300" cy="3509962"/>
          </a:xfrm>
        </p:spPr>
        <p:txBody>
          <a:bodyPr>
            <a:normAutofit/>
          </a:bodyPr>
          <a:lstStyle/>
          <a:p>
            <a:pPr marL="0" indent="0">
              <a:buFont typeface="Arial" panose="020B0604020202020204" pitchFamily="34" charset="0"/>
              <a:buNone/>
              <a:defRPr/>
            </a:pPr>
            <a:r>
              <a:rPr lang="en-US" sz="2400" i="1" dirty="0">
                <a:solidFill>
                  <a:srgbClr val="00B0F0"/>
                </a:solidFill>
              </a:rPr>
              <a:t>Sadhu Singh Hamdard Trust v. </a:t>
            </a:r>
            <a:r>
              <a:rPr lang="en-US" sz="2400" i="1" dirty="0" err="1">
                <a:solidFill>
                  <a:srgbClr val="00B0F0"/>
                </a:solidFill>
              </a:rPr>
              <a:t>Navsun</a:t>
            </a:r>
            <a:r>
              <a:rPr lang="en-US" sz="2400" i="1" dirty="0">
                <a:solidFill>
                  <a:srgbClr val="00B0F0"/>
                </a:solidFill>
              </a:rPr>
              <a:t> Holdings Ltd. </a:t>
            </a:r>
            <a:r>
              <a:rPr lang="en-US" sz="2400" dirty="0">
                <a:solidFill>
                  <a:schemeClr val="bg1"/>
                </a:solidFill>
              </a:rPr>
              <a:t>(2016)</a:t>
            </a:r>
            <a:endParaRPr lang="en-CA" sz="2400" dirty="0">
              <a:solidFill>
                <a:schemeClr val="bg1"/>
              </a:solidFill>
            </a:endParaRPr>
          </a:p>
          <a:p>
            <a:pPr marL="0" indent="0">
              <a:buFont typeface="Arial" panose="020B0604020202020204" pitchFamily="34" charset="0"/>
              <a:buNone/>
              <a:defRPr/>
            </a:pPr>
            <a:r>
              <a:rPr lang="en-US" sz="2400" dirty="0">
                <a:solidFill>
                  <a:schemeClr val="bg1"/>
                </a:solidFill>
              </a:rPr>
              <a:t>Case explores the related </a:t>
            </a:r>
            <a:r>
              <a:rPr lang="en-US" sz="2400" dirty="0">
                <a:solidFill>
                  <a:srgbClr val="FFFF00"/>
                </a:solidFill>
              </a:rPr>
              <a:t>questions of</a:t>
            </a:r>
            <a:r>
              <a:rPr lang="en-US" sz="2400" dirty="0">
                <a:solidFill>
                  <a:schemeClr val="bg1"/>
                </a:solidFill>
              </a:rPr>
              <a:t>: </a:t>
            </a:r>
            <a:endParaRPr lang="en-CA" sz="2400" dirty="0">
              <a:solidFill>
                <a:schemeClr val="bg1"/>
              </a:solidFill>
            </a:endParaRPr>
          </a:p>
          <a:p>
            <a:pPr marL="300038" lvl="1" indent="0">
              <a:buFont typeface="Arial" panose="020B0604020202020204" pitchFamily="34" charset="0"/>
              <a:buNone/>
              <a:defRPr/>
            </a:pPr>
            <a:r>
              <a:rPr lang="en-US" sz="2400" dirty="0">
                <a:solidFill>
                  <a:schemeClr val="bg1"/>
                </a:solidFill>
              </a:rPr>
              <a:t>1. </a:t>
            </a:r>
            <a:r>
              <a:rPr lang="en-US" sz="2400" dirty="0">
                <a:solidFill>
                  <a:srgbClr val="FFFF00"/>
                </a:solidFill>
              </a:rPr>
              <a:t>Whether an entity that does minimal business in Canada but that has a website accessible </a:t>
            </a:r>
            <a:r>
              <a:rPr lang="en-US" sz="2400" dirty="0">
                <a:solidFill>
                  <a:schemeClr val="bg1"/>
                </a:solidFill>
              </a:rPr>
              <a:t>to (and accessed by) Canadians </a:t>
            </a:r>
            <a:r>
              <a:rPr lang="en-US" sz="2400" dirty="0">
                <a:solidFill>
                  <a:srgbClr val="FFFF00"/>
                </a:solidFill>
              </a:rPr>
              <a:t>can establish sufficient goodwill</a:t>
            </a:r>
            <a:r>
              <a:rPr lang="en-US" sz="2400" dirty="0">
                <a:solidFill>
                  <a:schemeClr val="bg1"/>
                </a:solidFill>
              </a:rPr>
              <a:t> for a successful action in passing off in a Canadian court? &amp;</a:t>
            </a:r>
            <a:endParaRPr lang="en-CA" sz="2400" dirty="0">
              <a:solidFill>
                <a:schemeClr val="bg1"/>
              </a:solidFill>
            </a:endParaRPr>
          </a:p>
          <a:p>
            <a:pPr marL="300038" lvl="1" indent="0">
              <a:buFont typeface="Arial" panose="020B0604020202020204" pitchFamily="34" charset="0"/>
              <a:buNone/>
              <a:defRPr/>
            </a:pPr>
            <a:r>
              <a:rPr lang="en-US" sz="2400" dirty="0">
                <a:solidFill>
                  <a:schemeClr val="bg1"/>
                </a:solidFill>
              </a:rPr>
              <a:t>2. How can such a </a:t>
            </a:r>
            <a:r>
              <a:rPr lang="en-US" sz="2400" dirty="0">
                <a:solidFill>
                  <a:srgbClr val="FFFF00"/>
                </a:solidFill>
              </a:rPr>
              <a:t>company demonstrate its reputation</a:t>
            </a:r>
            <a:r>
              <a:rPr lang="en-US" sz="2400" dirty="0">
                <a:solidFill>
                  <a:schemeClr val="bg1"/>
                </a:solidFill>
              </a:rPr>
              <a:t>?</a:t>
            </a:r>
            <a:endParaRPr lang="en-CA" sz="2400" dirty="0">
              <a:solidFill>
                <a:schemeClr val="bg1"/>
              </a:solidFill>
            </a:endParaRPr>
          </a:p>
          <a:p>
            <a:pPr marL="0" indent="0">
              <a:buFont typeface="Arial" panose="020B0604020202020204" pitchFamily="34" charset="0"/>
              <a:buNone/>
              <a:defRPr/>
            </a:pPr>
            <a:endParaRPr lang="en-US" dirty="0"/>
          </a:p>
          <a:p>
            <a:pPr>
              <a:defRPr/>
            </a:pPr>
            <a:endParaRPr lang="en-US" dirty="0"/>
          </a:p>
        </p:txBody>
      </p:sp>
      <p:sp>
        <p:nvSpPr>
          <p:cNvPr id="390147" name="Slide Number Placeholder 3">
            <a:extLst>
              <a:ext uri="{FF2B5EF4-FFF2-40B4-BE49-F238E27FC236}">
                <a16:creationId xmlns:a16="http://schemas.microsoft.com/office/drawing/2014/main" id="{109A97C9-31CC-5541-8365-B24F5933E8DA}"/>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5F6E3EC-C0CA-6443-A72E-4AC72D98E63A}" type="slidenum">
              <a:rPr lang="en-US" altLang="en-US" smtClean="0">
                <a:solidFill>
                  <a:srgbClr val="002040"/>
                </a:solidFill>
              </a:rPr>
              <a:pPr/>
              <a:t>117</a:t>
            </a:fld>
            <a:endParaRPr lang="en-US" altLang="en-US">
              <a:solidFill>
                <a:srgbClr val="002040"/>
              </a:solidFill>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990BAB5-959B-6867-5711-6751851250A6}"/>
              </a:ext>
            </a:extLst>
          </p:cNvPr>
          <p:cNvSpPr>
            <a:spLocks noGrp="1"/>
          </p:cNvSpPr>
          <p:nvPr>
            <p:ph type="title"/>
          </p:nvPr>
        </p:nvSpPr>
        <p:spPr>
          <a:xfrm>
            <a:off x="1076325" y="123825"/>
            <a:ext cx="7334250" cy="792163"/>
          </a:xfrm>
        </p:spPr>
        <p:txBody>
          <a:bodyPr>
            <a:normAutofit fontScale="90000"/>
          </a:bodyPr>
          <a:lstStyle/>
          <a:p>
            <a:pPr>
              <a:defRPr/>
            </a:pPr>
            <a:r>
              <a:rPr lang="en-US" b="1" dirty="0">
                <a:solidFill>
                  <a:srgbClr val="FFFF00"/>
                </a:solidFill>
                <a:latin typeface="+mn-lt"/>
              </a:rPr>
              <a:t>Passing off</a:t>
            </a:r>
            <a:r>
              <a:rPr lang="en-US" b="1" dirty="0">
                <a:solidFill>
                  <a:srgbClr val="FF0000"/>
                </a:solidFill>
                <a:latin typeface="+mn-lt"/>
              </a:rPr>
              <a:t>:</a:t>
            </a:r>
            <a:r>
              <a:rPr lang="en-US" b="1" dirty="0">
                <a:latin typeface="+mn-lt"/>
              </a:rPr>
              <a:t> </a:t>
            </a:r>
            <a:r>
              <a:rPr lang="en-US" b="1" dirty="0">
                <a:solidFill>
                  <a:schemeClr val="bg1"/>
                </a:solidFill>
                <a:latin typeface="+mn-lt"/>
              </a:rPr>
              <a:t>Foreign goodwill</a:t>
            </a:r>
            <a:br>
              <a:rPr lang="en-US" dirty="0"/>
            </a:br>
            <a:br>
              <a:rPr lang="en-US" dirty="0"/>
            </a:br>
            <a:endParaRPr lang="en-US" b="1" dirty="0"/>
          </a:p>
        </p:txBody>
      </p:sp>
      <p:sp>
        <p:nvSpPr>
          <p:cNvPr id="2" name="Content Placeholder 1">
            <a:extLst>
              <a:ext uri="{FF2B5EF4-FFF2-40B4-BE49-F238E27FC236}">
                <a16:creationId xmlns:a16="http://schemas.microsoft.com/office/drawing/2014/main" id="{52C1C128-7508-AAE4-EF7F-F0B3706240BD}"/>
              </a:ext>
            </a:extLst>
          </p:cNvPr>
          <p:cNvSpPr>
            <a:spLocks noGrp="1"/>
          </p:cNvSpPr>
          <p:nvPr>
            <p:ph idx="1"/>
          </p:nvPr>
        </p:nvSpPr>
        <p:spPr>
          <a:xfrm>
            <a:off x="468313" y="1203325"/>
            <a:ext cx="8280400" cy="3744913"/>
          </a:xfrm>
        </p:spPr>
        <p:txBody>
          <a:bodyPr>
            <a:normAutofit fontScale="92500"/>
          </a:bodyPr>
          <a:lstStyle/>
          <a:p>
            <a:pPr marL="0" indent="0">
              <a:lnSpc>
                <a:spcPct val="110000"/>
              </a:lnSpc>
              <a:buFont typeface="Arial" panose="020B0604020202020204" pitchFamily="34" charset="0"/>
              <a:buNone/>
              <a:defRPr/>
            </a:pPr>
            <a:r>
              <a:rPr lang="en-US" sz="2175" i="1" dirty="0">
                <a:solidFill>
                  <a:srgbClr val="00B0F0"/>
                </a:solidFill>
              </a:rPr>
              <a:t>Sadhu Singh Hamdard Trust v. </a:t>
            </a:r>
            <a:r>
              <a:rPr lang="en-US" sz="2175" i="1" dirty="0" err="1">
                <a:solidFill>
                  <a:srgbClr val="00B0F0"/>
                </a:solidFill>
              </a:rPr>
              <a:t>Navsun</a:t>
            </a:r>
            <a:r>
              <a:rPr lang="en-US" sz="2175" i="1" dirty="0">
                <a:solidFill>
                  <a:srgbClr val="00B0F0"/>
                </a:solidFill>
              </a:rPr>
              <a:t> Holdings Ltd. </a:t>
            </a:r>
            <a:r>
              <a:rPr lang="en-US" sz="2175" dirty="0">
                <a:solidFill>
                  <a:schemeClr val="bg1"/>
                </a:solidFill>
              </a:rPr>
              <a:t>(2016) (continued)</a:t>
            </a:r>
            <a:endParaRPr lang="en-CA" sz="2175" dirty="0">
              <a:solidFill>
                <a:schemeClr val="bg1"/>
              </a:solidFill>
            </a:endParaRPr>
          </a:p>
          <a:p>
            <a:pPr marL="0" indent="0">
              <a:lnSpc>
                <a:spcPct val="110000"/>
              </a:lnSpc>
              <a:buFont typeface="Arial" panose="020B0604020202020204" pitchFamily="34" charset="0"/>
              <a:buNone/>
              <a:defRPr/>
            </a:pPr>
            <a:r>
              <a:rPr lang="en-US" sz="2175" i="1" dirty="0">
                <a:solidFill>
                  <a:schemeClr val="bg1"/>
                </a:solidFill>
              </a:rPr>
              <a:t>[4] </a:t>
            </a:r>
            <a:r>
              <a:rPr lang="en-US" sz="2175" i="1" dirty="0">
                <a:solidFill>
                  <a:srgbClr val="FFFF00"/>
                </a:solidFill>
              </a:rPr>
              <a:t>Hamdard Trust is the owner </a:t>
            </a:r>
            <a:r>
              <a:rPr lang="en-US" sz="2175" i="1" dirty="0">
                <a:solidFill>
                  <a:schemeClr val="bg1"/>
                </a:solidFill>
              </a:rPr>
              <a:t>and publisher of an Indian Punjabi-language daily newspaper called the </a:t>
            </a:r>
            <a:r>
              <a:rPr lang="en-US" sz="2175" i="1" dirty="0">
                <a:solidFill>
                  <a:srgbClr val="FF0000"/>
                </a:solidFill>
              </a:rPr>
              <a:t>“</a:t>
            </a:r>
            <a:r>
              <a:rPr lang="en-US" sz="2175" i="1" dirty="0" err="1">
                <a:solidFill>
                  <a:srgbClr val="FF0000"/>
                </a:solidFill>
              </a:rPr>
              <a:t>Ajit</a:t>
            </a:r>
            <a:r>
              <a:rPr lang="en-US" sz="2175" i="1" dirty="0">
                <a:solidFill>
                  <a:srgbClr val="FF0000"/>
                </a:solidFill>
              </a:rPr>
              <a:t> Daily”</a:t>
            </a:r>
            <a:r>
              <a:rPr lang="en-US" sz="2175" i="1" dirty="0">
                <a:solidFill>
                  <a:schemeClr val="bg1"/>
                </a:solidFill>
              </a:rPr>
              <a:t>. This paper has been </a:t>
            </a:r>
            <a:r>
              <a:rPr lang="en-US" sz="2175" i="1" dirty="0">
                <a:solidFill>
                  <a:srgbClr val="FFFF00"/>
                </a:solidFill>
              </a:rPr>
              <a:t>published in India since 1955 </a:t>
            </a:r>
            <a:r>
              <a:rPr lang="en-US" sz="2175" i="1" dirty="0">
                <a:solidFill>
                  <a:schemeClr val="bg1"/>
                </a:solidFill>
              </a:rPr>
              <a:t>and is well-known among the Punjabi population in India. An </a:t>
            </a:r>
            <a:r>
              <a:rPr lang="en-US" sz="2175" i="1" dirty="0">
                <a:solidFill>
                  <a:srgbClr val="FFFF00"/>
                </a:solidFill>
              </a:rPr>
              <a:t>online version has been available since 2002</a:t>
            </a:r>
            <a:r>
              <a:rPr lang="en-US" sz="2175" i="1" dirty="0">
                <a:solidFill>
                  <a:schemeClr val="bg1"/>
                </a:solidFill>
              </a:rPr>
              <a:t>. Only a </a:t>
            </a:r>
            <a:r>
              <a:rPr lang="en-US" sz="2175" i="1" dirty="0">
                <a:solidFill>
                  <a:srgbClr val="FFFF00"/>
                </a:solidFill>
              </a:rPr>
              <a:t>small number of subscriptions</a:t>
            </a:r>
            <a:r>
              <a:rPr lang="en-US" sz="2175" i="1" dirty="0">
                <a:solidFill>
                  <a:schemeClr val="bg1"/>
                </a:solidFill>
              </a:rPr>
              <a:t> have been sold </a:t>
            </a:r>
            <a:r>
              <a:rPr lang="en-US" sz="2175" i="1" dirty="0">
                <a:solidFill>
                  <a:srgbClr val="FFFF00"/>
                </a:solidFill>
              </a:rPr>
              <a:t>in Canada</a:t>
            </a:r>
            <a:r>
              <a:rPr lang="en-US" sz="2175" i="1" dirty="0">
                <a:solidFill>
                  <a:schemeClr val="bg1"/>
                </a:solidFill>
              </a:rPr>
              <a:t>, but several of the affiants whose affidavits were before the Federal Court on the summary trial motion lived in Canada and deposed or confirmed in cross-examination that they were aware of the </a:t>
            </a:r>
            <a:r>
              <a:rPr lang="en-US" sz="2175" i="1" dirty="0" err="1">
                <a:solidFill>
                  <a:schemeClr val="bg1"/>
                </a:solidFill>
              </a:rPr>
              <a:t>Ajit</a:t>
            </a:r>
            <a:r>
              <a:rPr lang="en-US" sz="2175" i="1" dirty="0">
                <a:solidFill>
                  <a:schemeClr val="bg1"/>
                </a:solidFill>
              </a:rPr>
              <a:t> Daily and its reputation as an important Punjabi paper in India.</a:t>
            </a:r>
            <a:endParaRPr lang="en-CA" sz="2175" i="1" dirty="0">
              <a:solidFill>
                <a:schemeClr val="bg1"/>
              </a:solidFill>
            </a:endParaRPr>
          </a:p>
          <a:p>
            <a:pPr marL="0" indent="0">
              <a:buFont typeface="Arial" panose="020B0604020202020204" pitchFamily="34" charset="0"/>
              <a:buNone/>
              <a:defRPr/>
            </a:pPr>
            <a:endParaRPr lang="en-US" dirty="0"/>
          </a:p>
          <a:p>
            <a:pPr>
              <a:defRPr/>
            </a:pPr>
            <a:endParaRPr lang="en-US" dirty="0"/>
          </a:p>
        </p:txBody>
      </p:sp>
      <p:sp>
        <p:nvSpPr>
          <p:cNvPr id="392195" name="Slide Number Placeholder 3">
            <a:extLst>
              <a:ext uri="{FF2B5EF4-FFF2-40B4-BE49-F238E27FC236}">
                <a16:creationId xmlns:a16="http://schemas.microsoft.com/office/drawing/2014/main" id="{01144491-F87C-A24D-4B89-54515CB4565B}"/>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9EC8B21-A89B-B742-806F-4FB9560DB58F}" type="slidenum">
              <a:rPr lang="en-US" altLang="en-US" smtClean="0">
                <a:solidFill>
                  <a:srgbClr val="002040"/>
                </a:solidFill>
              </a:rPr>
              <a:pPr/>
              <a:t>118</a:t>
            </a:fld>
            <a:endParaRPr lang="en-US" altLang="en-US">
              <a:solidFill>
                <a:srgbClr val="002040"/>
              </a:solidFill>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BDB6F4A-1A46-A5CE-791F-96859BF0E55C}"/>
              </a:ext>
            </a:extLst>
          </p:cNvPr>
          <p:cNvSpPr>
            <a:spLocks noGrp="1"/>
          </p:cNvSpPr>
          <p:nvPr>
            <p:ph type="title"/>
          </p:nvPr>
        </p:nvSpPr>
        <p:spPr>
          <a:xfrm>
            <a:off x="868363" y="195263"/>
            <a:ext cx="7407275" cy="792162"/>
          </a:xfrm>
        </p:spPr>
        <p:txBody>
          <a:bodyPr>
            <a:normAutofit fontScale="90000"/>
          </a:bodyPr>
          <a:lstStyle/>
          <a:p>
            <a:pPr>
              <a:defRPr/>
            </a:pPr>
            <a:r>
              <a:rPr lang="en-US" b="1" dirty="0">
                <a:solidFill>
                  <a:srgbClr val="FFFF00"/>
                </a:solidFill>
                <a:latin typeface="+mn-lt"/>
              </a:rPr>
              <a:t>Passing off</a:t>
            </a:r>
            <a:r>
              <a:rPr lang="en-US" b="1" dirty="0">
                <a:solidFill>
                  <a:srgbClr val="FF0000"/>
                </a:solidFill>
                <a:latin typeface="+mn-lt"/>
              </a:rPr>
              <a:t>:</a:t>
            </a:r>
            <a:r>
              <a:rPr lang="en-US" b="1" dirty="0">
                <a:latin typeface="+mn-lt"/>
              </a:rPr>
              <a:t> </a:t>
            </a:r>
            <a:r>
              <a:rPr lang="en-US" b="1" dirty="0">
                <a:solidFill>
                  <a:schemeClr val="bg1"/>
                </a:solidFill>
                <a:latin typeface="+mn-lt"/>
              </a:rPr>
              <a:t>Foreign goodwill</a:t>
            </a:r>
            <a:br>
              <a:rPr lang="en-US" dirty="0"/>
            </a:br>
            <a:br>
              <a:rPr lang="en-US" dirty="0"/>
            </a:br>
            <a:endParaRPr lang="en-US" b="1" dirty="0"/>
          </a:p>
        </p:txBody>
      </p:sp>
      <p:sp>
        <p:nvSpPr>
          <p:cNvPr id="2" name="Content Placeholder 1">
            <a:extLst>
              <a:ext uri="{FF2B5EF4-FFF2-40B4-BE49-F238E27FC236}">
                <a16:creationId xmlns:a16="http://schemas.microsoft.com/office/drawing/2014/main" id="{AEBD7CDD-DD2E-40C2-DC4D-A266557D770E}"/>
              </a:ext>
            </a:extLst>
          </p:cNvPr>
          <p:cNvSpPr>
            <a:spLocks noGrp="1"/>
          </p:cNvSpPr>
          <p:nvPr>
            <p:ph idx="1"/>
          </p:nvPr>
        </p:nvSpPr>
        <p:spPr>
          <a:xfrm>
            <a:off x="287338" y="1058863"/>
            <a:ext cx="8569325" cy="3960812"/>
          </a:xfrm>
        </p:spPr>
        <p:txBody>
          <a:bodyPr>
            <a:normAutofit fontScale="85000" lnSpcReduction="20000"/>
          </a:bodyPr>
          <a:lstStyle/>
          <a:p>
            <a:pPr marL="0" indent="0">
              <a:lnSpc>
                <a:spcPct val="110000"/>
              </a:lnSpc>
              <a:buFont typeface="Arial" panose="020B0604020202020204" pitchFamily="34" charset="0"/>
              <a:buNone/>
              <a:defRPr/>
            </a:pPr>
            <a:r>
              <a:rPr lang="en-US" sz="2175" i="1" dirty="0">
                <a:solidFill>
                  <a:srgbClr val="00B0F0"/>
                </a:solidFill>
              </a:rPr>
              <a:t>Sadhu Singh Hamdard Trust v. </a:t>
            </a:r>
            <a:r>
              <a:rPr lang="en-US" sz="2175" i="1" dirty="0" err="1">
                <a:solidFill>
                  <a:srgbClr val="00B0F0"/>
                </a:solidFill>
              </a:rPr>
              <a:t>Navsun</a:t>
            </a:r>
            <a:r>
              <a:rPr lang="en-US" sz="2175" i="1" dirty="0">
                <a:solidFill>
                  <a:srgbClr val="00B0F0"/>
                </a:solidFill>
              </a:rPr>
              <a:t> Holdings Ltd. </a:t>
            </a:r>
            <a:r>
              <a:rPr lang="en-US" sz="2175" dirty="0">
                <a:solidFill>
                  <a:schemeClr val="bg1"/>
                </a:solidFill>
              </a:rPr>
              <a:t>(2016) (continued)</a:t>
            </a:r>
            <a:endParaRPr lang="en-CA" sz="2175" dirty="0">
              <a:solidFill>
                <a:schemeClr val="bg1"/>
              </a:solidFill>
            </a:endParaRPr>
          </a:p>
          <a:p>
            <a:pPr marL="0" indent="0">
              <a:lnSpc>
                <a:spcPct val="110000"/>
              </a:lnSpc>
              <a:buFont typeface="Arial" panose="020B0604020202020204" pitchFamily="34" charset="0"/>
              <a:buNone/>
              <a:defRPr/>
            </a:pPr>
            <a:r>
              <a:rPr lang="en-US" sz="2175" i="1" dirty="0">
                <a:solidFill>
                  <a:schemeClr val="bg1"/>
                </a:solidFill>
              </a:rPr>
              <a:t>[5] The </a:t>
            </a:r>
            <a:r>
              <a:rPr lang="en-US" sz="2175" i="1" dirty="0">
                <a:solidFill>
                  <a:srgbClr val="FFFF00"/>
                </a:solidFill>
              </a:rPr>
              <a:t>Bains Defendants own and publish a Canadian Punjabi-language newspaper called the “</a:t>
            </a:r>
            <a:r>
              <a:rPr lang="en-US" sz="2175" i="1" dirty="0" err="1">
                <a:solidFill>
                  <a:srgbClr val="FF0000"/>
                </a:solidFill>
              </a:rPr>
              <a:t>Ajit</a:t>
            </a:r>
            <a:r>
              <a:rPr lang="en-US" sz="2175" i="1" dirty="0">
                <a:solidFill>
                  <a:srgbClr val="FF0000"/>
                </a:solidFill>
              </a:rPr>
              <a:t> Weekly”</a:t>
            </a:r>
            <a:r>
              <a:rPr lang="en-US" sz="2175" i="1" dirty="0">
                <a:solidFill>
                  <a:schemeClr val="bg1"/>
                </a:solidFill>
              </a:rPr>
              <a:t>, a free newspaper that has been published in Canada since 1993 and that is distributed at the front of supermarkets and other stores. An online version has been available since 1998. The </a:t>
            </a:r>
            <a:r>
              <a:rPr lang="en-US" sz="2175" i="1" dirty="0" err="1">
                <a:solidFill>
                  <a:schemeClr val="bg1"/>
                </a:solidFill>
              </a:rPr>
              <a:t>Ajit</a:t>
            </a:r>
            <a:r>
              <a:rPr lang="en-US" sz="2175" i="1" dirty="0">
                <a:solidFill>
                  <a:schemeClr val="bg1"/>
                </a:solidFill>
              </a:rPr>
              <a:t> Weekly has carried advertisements that Hamdard Trust believes are offensive to some of the </a:t>
            </a:r>
            <a:r>
              <a:rPr lang="en-US" sz="2175" i="1" dirty="0" err="1">
                <a:solidFill>
                  <a:schemeClr val="bg1"/>
                </a:solidFill>
              </a:rPr>
              <a:t>Ajit</a:t>
            </a:r>
            <a:r>
              <a:rPr lang="en-US" sz="2175" i="1" dirty="0">
                <a:solidFill>
                  <a:schemeClr val="bg1"/>
                </a:solidFill>
              </a:rPr>
              <a:t> Daily readership.</a:t>
            </a:r>
            <a:endParaRPr lang="en-CA" sz="2175" i="1" dirty="0">
              <a:solidFill>
                <a:schemeClr val="bg1"/>
              </a:solidFill>
            </a:endParaRPr>
          </a:p>
          <a:p>
            <a:pPr marL="0" indent="0">
              <a:lnSpc>
                <a:spcPct val="110000"/>
              </a:lnSpc>
              <a:buFont typeface="Arial" panose="020B0604020202020204" pitchFamily="34" charset="0"/>
              <a:buNone/>
              <a:defRPr/>
            </a:pPr>
            <a:r>
              <a:rPr lang="en-US" sz="2175" i="1" dirty="0">
                <a:solidFill>
                  <a:schemeClr val="bg1"/>
                </a:solidFill>
              </a:rPr>
              <a:t>[6] There has been </a:t>
            </a:r>
            <a:r>
              <a:rPr lang="en-US" sz="2175" i="1" dirty="0">
                <a:solidFill>
                  <a:srgbClr val="FFFF00"/>
                </a:solidFill>
              </a:rPr>
              <a:t>considerable litigation between Hamdard Trust and the Bains Defendants </a:t>
            </a:r>
            <a:r>
              <a:rPr lang="en-US" sz="2175" i="1" dirty="0">
                <a:solidFill>
                  <a:schemeClr val="bg1"/>
                </a:solidFill>
              </a:rPr>
              <a:t>over the use of the </a:t>
            </a:r>
            <a:r>
              <a:rPr lang="en-US" sz="2175" i="1" dirty="0" err="1">
                <a:solidFill>
                  <a:schemeClr val="bg1"/>
                </a:solidFill>
              </a:rPr>
              <a:t>Ajit</a:t>
            </a:r>
            <a:r>
              <a:rPr lang="en-US" sz="2175" i="1" dirty="0">
                <a:solidFill>
                  <a:schemeClr val="bg1"/>
                </a:solidFill>
              </a:rPr>
              <a:t> name and the stylized depiction of the name on the masthead of the </a:t>
            </a:r>
            <a:r>
              <a:rPr lang="en-US" sz="2175" i="1" dirty="0" err="1">
                <a:solidFill>
                  <a:schemeClr val="bg1"/>
                </a:solidFill>
              </a:rPr>
              <a:t>Ajit</a:t>
            </a:r>
            <a:r>
              <a:rPr lang="en-US" sz="2175" i="1" dirty="0">
                <a:solidFill>
                  <a:schemeClr val="bg1"/>
                </a:solidFill>
              </a:rPr>
              <a:t> Weekly, which Hamdard Trust alleges constitutes an unauthorized copying of the </a:t>
            </a:r>
            <a:r>
              <a:rPr lang="en-US" sz="2175" i="1" dirty="0" err="1">
                <a:solidFill>
                  <a:schemeClr val="bg1"/>
                </a:solidFill>
              </a:rPr>
              <a:t>Ajit</a:t>
            </a:r>
            <a:r>
              <a:rPr lang="en-US" sz="2175" i="1" dirty="0">
                <a:solidFill>
                  <a:schemeClr val="bg1"/>
                </a:solidFill>
              </a:rPr>
              <a:t> Daily trade-mark.</a:t>
            </a:r>
            <a:endParaRPr lang="en-CA" sz="2175" i="1" dirty="0">
              <a:solidFill>
                <a:schemeClr val="bg1"/>
              </a:solidFill>
            </a:endParaRPr>
          </a:p>
          <a:p>
            <a:pPr marL="0" indent="0">
              <a:lnSpc>
                <a:spcPct val="110000"/>
              </a:lnSpc>
              <a:buFont typeface="Arial" panose="020B0604020202020204" pitchFamily="34" charset="0"/>
              <a:buNone/>
              <a:defRPr/>
            </a:pPr>
            <a:r>
              <a:rPr lang="en-US" sz="2175" i="1" dirty="0">
                <a:solidFill>
                  <a:schemeClr val="bg1"/>
                </a:solidFill>
              </a:rPr>
              <a:t>In this case …</a:t>
            </a:r>
            <a:endParaRPr lang="en-CA" sz="2175" i="1" dirty="0">
              <a:solidFill>
                <a:schemeClr val="bg1"/>
              </a:solidFill>
            </a:endParaRPr>
          </a:p>
          <a:p>
            <a:pPr marL="0" indent="0">
              <a:lnSpc>
                <a:spcPct val="110000"/>
              </a:lnSpc>
              <a:buFont typeface="Arial" panose="020B0604020202020204" pitchFamily="34" charset="0"/>
              <a:buNone/>
              <a:defRPr/>
            </a:pPr>
            <a:r>
              <a:rPr lang="en-US" sz="2175" i="1" dirty="0">
                <a:solidFill>
                  <a:schemeClr val="bg1"/>
                </a:solidFill>
              </a:rPr>
              <a:t>[19] </a:t>
            </a:r>
            <a:r>
              <a:rPr lang="en-US" sz="2175" b="1" i="1" dirty="0">
                <a:solidFill>
                  <a:srgbClr val="FFFF00"/>
                </a:solidFill>
              </a:rPr>
              <a:t>Hamdard Trust alleges that in misappropriating the </a:t>
            </a:r>
            <a:r>
              <a:rPr lang="en-US" sz="2175" b="1" i="1" dirty="0" err="1">
                <a:solidFill>
                  <a:srgbClr val="FFFF00"/>
                </a:solidFill>
              </a:rPr>
              <a:t>Ajit</a:t>
            </a:r>
            <a:r>
              <a:rPr lang="en-US" sz="2175" b="1" i="1" dirty="0">
                <a:solidFill>
                  <a:srgbClr val="FFFF00"/>
                </a:solidFill>
              </a:rPr>
              <a:t> Daily logo the Bains Defendants were engaged in </a:t>
            </a:r>
            <a:r>
              <a:rPr lang="en-US" sz="2175" b="1" i="1" dirty="0">
                <a:solidFill>
                  <a:srgbClr val="FF0000"/>
                </a:solidFill>
              </a:rPr>
              <a:t>passing off</a:t>
            </a:r>
            <a:r>
              <a:rPr lang="en-US" sz="2175" i="1" dirty="0">
                <a:solidFill>
                  <a:schemeClr val="bg1"/>
                </a:solidFill>
              </a:rPr>
              <a:t>.</a:t>
            </a:r>
            <a:endParaRPr lang="en-CA" sz="2175" i="1" dirty="0">
              <a:solidFill>
                <a:schemeClr val="bg1"/>
              </a:solidFill>
            </a:endParaRPr>
          </a:p>
          <a:p>
            <a:pPr marL="0" indent="0">
              <a:buFont typeface="Arial" panose="020B0604020202020204" pitchFamily="34" charset="0"/>
              <a:buNone/>
              <a:defRPr/>
            </a:pPr>
            <a:endParaRPr lang="en-US" dirty="0"/>
          </a:p>
          <a:p>
            <a:pPr>
              <a:defRPr/>
            </a:pPr>
            <a:endParaRPr lang="en-US" dirty="0"/>
          </a:p>
        </p:txBody>
      </p:sp>
      <p:sp>
        <p:nvSpPr>
          <p:cNvPr id="394243" name="Slide Number Placeholder 3">
            <a:extLst>
              <a:ext uri="{FF2B5EF4-FFF2-40B4-BE49-F238E27FC236}">
                <a16:creationId xmlns:a16="http://schemas.microsoft.com/office/drawing/2014/main" id="{388961F9-485B-E763-5BBF-9CC95E379443}"/>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61DDDFE-D219-9A40-8177-7D223CD985EC}" type="slidenum">
              <a:rPr lang="en-US" altLang="en-US" smtClean="0">
                <a:solidFill>
                  <a:srgbClr val="002040"/>
                </a:solidFill>
              </a:rPr>
              <a:pPr/>
              <a:t>119</a:t>
            </a:fld>
            <a:endParaRPr lang="en-US" altLang="en-US">
              <a:solidFill>
                <a:srgbClr val="00204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85797-78F9-D092-E9C3-AD144087292D}"/>
              </a:ext>
            </a:extLst>
          </p:cNvPr>
          <p:cNvSpPr>
            <a:spLocks noGrp="1"/>
          </p:cNvSpPr>
          <p:nvPr>
            <p:ph type="title"/>
          </p:nvPr>
        </p:nvSpPr>
        <p:spPr>
          <a:xfrm>
            <a:off x="1811338" y="14288"/>
            <a:ext cx="5846762" cy="985837"/>
          </a:xfrm>
        </p:spPr>
        <p:txBody>
          <a:bodyPr>
            <a:noAutofit/>
          </a:bodyPr>
          <a:lstStyle/>
          <a:p>
            <a:pPr>
              <a:defRPr/>
            </a:pPr>
            <a:r>
              <a:rPr lang="en-US" sz="4500" b="1" dirty="0">
                <a:solidFill>
                  <a:srgbClr val="FFFF00"/>
                </a:solidFill>
                <a:latin typeface="+mn-lt"/>
              </a:rPr>
              <a:t>Tips</a:t>
            </a:r>
            <a:r>
              <a:rPr lang="en-US" sz="4500" b="1" dirty="0">
                <a:solidFill>
                  <a:schemeClr val="bg1"/>
                </a:solidFill>
                <a:latin typeface="+mn-lt"/>
              </a:rPr>
              <a:t>:</a:t>
            </a:r>
          </a:p>
        </p:txBody>
      </p:sp>
      <p:sp>
        <p:nvSpPr>
          <p:cNvPr id="75778" name="Content Placeholder 2">
            <a:extLst>
              <a:ext uri="{FF2B5EF4-FFF2-40B4-BE49-F238E27FC236}">
                <a16:creationId xmlns:a16="http://schemas.microsoft.com/office/drawing/2014/main" id="{6910D35D-6C89-AA07-3F98-7FC3D27FA1F3}"/>
              </a:ext>
            </a:extLst>
          </p:cNvPr>
          <p:cNvSpPr>
            <a:spLocks noGrp="1" noChangeArrowheads="1"/>
          </p:cNvSpPr>
          <p:nvPr>
            <p:ph sz="quarter" idx="10"/>
          </p:nvPr>
        </p:nvSpPr>
        <p:spPr bwMode="auto">
          <a:xfrm>
            <a:off x="1485900" y="1285875"/>
            <a:ext cx="6515100" cy="3152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lang="en-US" altLang="en-US" sz="4500">
                <a:solidFill>
                  <a:schemeClr val="bg1"/>
                </a:solidFill>
              </a:rPr>
              <a:t>Don’t feel your posts have to be perfect. </a:t>
            </a:r>
            <a:r>
              <a:rPr lang="en-US" altLang="en-US" sz="4500">
                <a:solidFill>
                  <a:srgbClr val="FFFF00"/>
                </a:solidFill>
              </a:rPr>
              <a:t>Engaging and engaging others is the key</a:t>
            </a:r>
            <a:r>
              <a:rPr lang="en-US" altLang="en-US" sz="4500">
                <a:solidFill>
                  <a:schemeClr val="bg1"/>
                </a:solidFill>
              </a:rPr>
              <a:t>.</a:t>
            </a:r>
          </a:p>
          <a:p>
            <a:pPr marL="0" indent="0">
              <a:buFont typeface="Arial" panose="020B0604020202020204" pitchFamily="34" charset="0"/>
              <a:buNone/>
            </a:pPr>
            <a:endParaRPr lang="en-US" altLang="en-US" sz="3600">
              <a:solidFill>
                <a:schemeClr val="bg1"/>
              </a:solidFill>
            </a:endParaRPr>
          </a:p>
        </p:txBody>
      </p:sp>
    </p:spTree>
    <p:extLst>
      <p:ext uri="{BB962C8B-B14F-4D97-AF65-F5344CB8AC3E}">
        <p14:creationId xmlns:p14="http://schemas.microsoft.com/office/powerpoint/2010/main" val="165915885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3F31CFB-0B60-F308-45C1-EA22978800A6}"/>
              </a:ext>
            </a:extLst>
          </p:cNvPr>
          <p:cNvSpPr>
            <a:spLocks noGrp="1"/>
          </p:cNvSpPr>
          <p:nvPr>
            <p:ph type="title"/>
          </p:nvPr>
        </p:nvSpPr>
        <p:spPr>
          <a:xfrm>
            <a:off x="796925" y="123825"/>
            <a:ext cx="7550150" cy="863600"/>
          </a:xfrm>
        </p:spPr>
        <p:txBody>
          <a:bodyPr>
            <a:normAutofit fontScale="90000"/>
          </a:bodyPr>
          <a:lstStyle/>
          <a:p>
            <a:pPr>
              <a:defRPr/>
            </a:pPr>
            <a:r>
              <a:rPr lang="en-US" b="1" dirty="0">
                <a:solidFill>
                  <a:srgbClr val="FFFF00"/>
                </a:solidFill>
                <a:latin typeface="+mn-lt"/>
              </a:rPr>
              <a:t>Passing off</a:t>
            </a:r>
            <a:r>
              <a:rPr lang="en-US" b="1" dirty="0">
                <a:solidFill>
                  <a:srgbClr val="FF0000"/>
                </a:solidFill>
                <a:latin typeface="+mn-lt"/>
              </a:rPr>
              <a:t>:</a:t>
            </a:r>
            <a:r>
              <a:rPr lang="en-US" b="1" dirty="0">
                <a:latin typeface="+mn-lt"/>
              </a:rPr>
              <a:t> </a:t>
            </a:r>
            <a:r>
              <a:rPr lang="en-US" b="1" dirty="0">
                <a:solidFill>
                  <a:schemeClr val="bg1"/>
                </a:solidFill>
                <a:latin typeface="+mn-lt"/>
              </a:rPr>
              <a:t>Foreign goodwill</a:t>
            </a:r>
            <a:br>
              <a:rPr lang="en-US" dirty="0"/>
            </a:br>
            <a:br>
              <a:rPr lang="en-US" dirty="0"/>
            </a:br>
            <a:endParaRPr lang="en-US" b="1" dirty="0"/>
          </a:p>
        </p:txBody>
      </p:sp>
      <p:sp>
        <p:nvSpPr>
          <p:cNvPr id="2" name="Content Placeholder 1">
            <a:extLst>
              <a:ext uri="{FF2B5EF4-FFF2-40B4-BE49-F238E27FC236}">
                <a16:creationId xmlns:a16="http://schemas.microsoft.com/office/drawing/2014/main" id="{1450F6FC-F74F-0F86-6B92-826855957C1E}"/>
              </a:ext>
            </a:extLst>
          </p:cNvPr>
          <p:cNvSpPr>
            <a:spLocks noGrp="1"/>
          </p:cNvSpPr>
          <p:nvPr>
            <p:ph idx="1"/>
          </p:nvPr>
        </p:nvSpPr>
        <p:spPr>
          <a:xfrm>
            <a:off x="684213" y="1131888"/>
            <a:ext cx="7991475" cy="3509962"/>
          </a:xfrm>
        </p:spPr>
        <p:txBody>
          <a:bodyPr>
            <a:normAutofit lnSpcReduction="10000"/>
          </a:bodyPr>
          <a:lstStyle/>
          <a:p>
            <a:pPr marL="0" indent="0">
              <a:buFont typeface="Arial" panose="020B0604020202020204" pitchFamily="34" charset="0"/>
              <a:buNone/>
              <a:defRPr/>
            </a:pPr>
            <a:r>
              <a:rPr lang="en-US" sz="2400" i="1" dirty="0">
                <a:solidFill>
                  <a:srgbClr val="00B0F0"/>
                </a:solidFill>
              </a:rPr>
              <a:t>Sadhu Singh Hamdard Trust v. </a:t>
            </a:r>
            <a:r>
              <a:rPr lang="en-US" sz="2400" i="1" dirty="0" err="1">
                <a:solidFill>
                  <a:srgbClr val="00B0F0"/>
                </a:solidFill>
              </a:rPr>
              <a:t>Navsun</a:t>
            </a:r>
            <a:r>
              <a:rPr lang="en-US" sz="2400" i="1" dirty="0">
                <a:solidFill>
                  <a:srgbClr val="00B0F0"/>
                </a:solidFill>
              </a:rPr>
              <a:t> Holdings Ltd. </a:t>
            </a:r>
            <a:r>
              <a:rPr lang="en-US" sz="2400" dirty="0">
                <a:solidFill>
                  <a:schemeClr val="bg1"/>
                </a:solidFill>
              </a:rPr>
              <a:t>(2016) (continued)</a:t>
            </a:r>
            <a:endParaRPr lang="en-CA" sz="2400" dirty="0"/>
          </a:p>
          <a:p>
            <a:pPr>
              <a:defRPr/>
            </a:pPr>
            <a:r>
              <a:rPr lang="en-CA" sz="2400" dirty="0">
                <a:solidFill>
                  <a:srgbClr val="FFFF00"/>
                </a:solidFill>
              </a:rPr>
              <a:t>Federal Court dismissed Hamdard Trust’s claim for passing off</a:t>
            </a:r>
            <a:r>
              <a:rPr lang="en-CA" sz="2400" dirty="0">
                <a:solidFill>
                  <a:schemeClr val="bg1"/>
                </a:solidFill>
              </a:rPr>
              <a:t>, finding that it had failed to establish any of the elements for a claim of passing off.</a:t>
            </a:r>
          </a:p>
          <a:p>
            <a:pPr>
              <a:defRPr/>
            </a:pPr>
            <a:r>
              <a:rPr lang="en-CA" sz="2400" dirty="0">
                <a:solidFill>
                  <a:srgbClr val="FFFF00"/>
                </a:solidFill>
              </a:rPr>
              <a:t>Federal Court of Appeal set aside that decision</a:t>
            </a:r>
            <a:r>
              <a:rPr lang="en-CA" sz="2400" dirty="0">
                <a:solidFill>
                  <a:schemeClr val="bg1"/>
                </a:solidFill>
              </a:rPr>
              <a:t>, finding that the lower court made several palpable and overriding errors in evaluating the evidence on each element of the test.</a:t>
            </a:r>
          </a:p>
          <a:p>
            <a:pPr>
              <a:defRPr/>
            </a:pPr>
            <a:endParaRPr lang="en-US" dirty="0"/>
          </a:p>
        </p:txBody>
      </p:sp>
      <p:sp>
        <p:nvSpPr>
          <p:cNvPr id="396291" name="Slide Number Placeholder 3">
            <a:extLst>
              <a:ext uri="{FF2B5EF4-FFF2-40B4-BE49-F238E27FC236}">
                <a16:creationId xmlns:a16="http://schemas.microsoft.com/office/drawing/2014/main" id="{F5BF0A6D-2EA8-235D-ADAF-0793F56515F4}"/>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463BDE9-C9AB-6548-9BCA-9B7A8BC5E19E}" type="slidenum">
              <a:rPr lang="en-US" altLang="en-US" smtClean="0">
                <a:solidFill>
                  <a:srgbClr val="002040"/>
                </a:solidFill>
              </a:rPr>
              <a:pPr/>
              <a:t>120</a:t>
            </a:fld>
            <a:endParaRPr lang="en-US" altLang="en-US">
              <a:solidFill>
                <a:srgbClr val="002040"/>
              </a:solidFill>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34F594C-CEE3-53E5-ADA9-5BD1578DFF6F}"/>
              </a:ext>
            </a:extLst>
          </p:cNvPr>
          <p:cNvSpPr>
            <a:spLocks noGrp="1"/>
          </p:cNvSpPr>
          <p:nvPr>
            <p:ph type="title"/>
          </p:nvPr>
        </p:nvSpPr>
        <p:spPr>
          <a:xfrm>
            <a:off x="539750" y="73025"/>
            <a:ext cx="8064500" cy="769938"/>
          </a:xfrm>
        </p:spPr>
        <p:txBody>
          <a:bodyPr>
            <a:normAutofit fontScale="90000"/>
          </a:bodyPr>
          <a:lstStyle/>
          <a:p>
            <a:pPr>
              <a:defRPr/>
            </a:pPr>
            <a:r>
              <a:rPr lang="en-US" b="1" dirty="0">
                <a:solidFill>
                  <a:srgbClr val="FFFF00"/>
                </a:solidFill>
                <a:latin typeface="+mn-lt"/>
              </a:rPr>
              <a:t>Passing off</a:t>
            </a:r>
            <a:r>
              <a:rPr lang="en-US" b="1" dirty="0">
                <a:solidFill>
                  <a:srgbClr val="FF0000"/>
                </a:solidFill>
                <a:latin typeface="+mn-lt"/>
              </a:rPr>
              <a:t>:</a:t>
            </a:r>
            <a:r>
              <a:rPr lang="en-US" b="1" dirty="0">
                <a:latin typeface="+mn-lt"/>
              </a:rPr>
              <a:t> </a:t>
            </a:r>
            <a:r>
              <a:rPr lang="en-US" b="1" dirty="0">
                <a:solidFill>
                  <a:schemeClr val="bg1"/>
                </a:solidFill>
                <a:latin typeface="+mn-lt"/>
              </a:rPr>
              <a:t>Foreign goodwill</a:t>
            </a:r>
            <a:br>
              <a:rPr lang="en-US" dirty="0"/>
            </a:br>
            <a:br>
              <a:rPr lang="en-US" dirty="0"/>
            </a:br>
            <a:endParaRPr lang="en-US" b="1" dirty="0"/>
          </a:p>
        </p:txBody>
      </p:sp>
      <p:sp>
        <p:nvSpPr>
          <p:cNvPr id="2" name="Content Placeholder 1">
            <a:extLst>
              <a:ext uri="{FF2B5EF4-FFF2-40B4-BE49-F238E27FC236}">
                <a16:creationId xmlns:a16="http://schemas.microsoft.com/office/drawing/2014/main" id="{5CD92E47-7AF9-7D6F-7F70-2CD0F1DD8269}"/>
              </a:ext>
            </a:extLst>
          </p:cNvPr>
          <p:cNvSpPr>
            <a:spLocks noGrp="1"/>
          </p:cNvSpPr>
          <p:nvPr>
            <p:ph idx="1"/>
          </p:nvPr>
        </p:nvSpPr>
        <p:spPr>
          <a:xfrm>
            <a:off x="323850" y="1058863"/>
            <a:ext cx="8569325" cy="3889375"/>
          </a:xfrm>
        </p:spPr>
        <p:txBody>
          <a:bodyPr>
            <a:normAutofit fontScale="92500"/>
          </a:bodyPr>
          <a:lstStyle/>
          <a:p>
            <a:pPr marL="0" indent="0">
              <a:buFont typeface="Arial" panose="020B0604020202020204" pitchFamily="34" charset="0"/>
              <a:buNone/>
              <a:defRPr/>
            </a:pPr>
            <a:r>
              <a:rPr lang="en-US" sz="2400" i="1" dirty="0">
                <a:solidFill>
                  <a:srgbClr val="00B0F0"/>
                </a:solidFill>
              </a:rPr>
              <a:t>Sadhu Singh Hamdard Trust v. </a:t>
            </a:r>
            <a:r>
              <a:rPr lang="en-US" sz="2400" i="1" dirty="0" err="1">
                <a:solidFill>
                  <a:srgbClr val="00B0F0"/>
                </a:solidFill>
              </a:rPr>
              <a:t>Navsun</a:t>
            </a:r>
            <a:r>
              <a:rPr lang="en-US" sz="2400" i="1" dirty="0">
                <a:solidFill>
                  <a:srgbClr val="00B0F0"/>
                </a:solidFill>
              </a:rPr>
              <a:t> Holdings Ltd. </a:t>
            </a:r>
            <a:r>
              <a:rPr lang="en-US" sz="2400" dirty="0">
                <a:solidFill>
                  <a:schemeClr val="bg1"/>
                </a:solidFill>
              </a:rPr>
              <a:t>(2016) (continued)</a:t>
            </a:r>
            <a:endParaRPr lang="en-CA" sz="2400" dirty="0">
              <a:solidFill>
                <a:schemeClr val="bg1"/>
              </a:solidFill>
            </a:endParaRPr>
          </a:p>
          <a:p>
            <a:pPr>
              <a:defRPr/>
            </a:pPr>
            <a:r>
              <a:rPr lang="en-US" sz="2400" dirty="0">
                <a:solidFill>
                  <a:schemeClr val="bg1"/>
                </a:solidFill>
              </a:rPr>
              <a:t>Number of </a:t>
            </a:r>
            <a:r>
              <a:rPr lang="en-US" sz="2400" dirty="0" err="1">
                <a:solidFill>
                  <a:schemeClr val="bg1"/>
                </a:solidFill>
              </a:rPr>
              <a:t>Ajit</a:t>
            </a:r>
            <a:r>
              <a:rPr lang="en-US" sz="2400" dirty="0">
                <a:solidFill>
                  <a:schemeClr val="bg1"/>
                </a:solidFill>
              </a:rPr>
              <a:t> Daily subscribers in Canada</a:t>
            </a:r>
            <a:r>
              <a:rPr lang="en-US" sz="2400" dirty="0">
                <a:solidFill>
                  <a:srgbClr val="FF0000"/>
                </a:solidFill>
              </a:rPr>
              <a:t>?</a:t>
            </a:r>
            <a:r>
              <a:rPr lang="en-US" sz="2400" dirty="0">
                <a:solidFill>
                  <a:schemeClr val="bg1"/>
                </a:solidFill>
              </a:rPr>
              <a:t> 7 in 2010.</a:t>
            </a:r>
            <a:endParaRPr lang="en-CA" sz="2400" dirty="0">
              <a:solidFill>
                <a:schemeClr val="bg1"/>
              </a:solidFill>
            </a:endParaRPr>
          </a:p>
          <a:p>
            <a:pPr>
              <a:defRPr/>
            </a:pPr>
            <a:r>
              <a:rPr lang="en-US" sz="2400" dirty="0">
                <a:solidFill>
                  <a:schemeClr val="bg1"/>
                </a:solidFill>
              </a:rPr>
              <a:t>FCA determined that the </a:t>
            </a:r>
            <a:r>
              <a:rPr lang="en-US" sz="2400" dirty="0">
                <a:solidFill>
                  <a:srgbClr val="FFFF00"/>
                </a:solidFill>
              </a:rPr>
              <a:t>Federal Court erred in law by analyzing the existence of goodwill solely from the perspective of those who were shown to have read the </a:t>
            </a:r>
            <a:r>
              <a:rPr lang="en-US" sz="2400" dirty="0" err="1">
                <a:solidFill>
                  <a:srgbClr val="FFFF00"/>
                </a:solidFill>
              </a:rPr>
              <a:t>Ajit</a:t>
            </a:r>
            <a:r>
              <a:rPr lang="en-US" sz="2400" dirty="0">
                <a:solidFill>
                  <a:srgbClr val="FFFF00"/>
                </a:solidFill>
              </a:rPr>
              <a:t> Daily in Canada</a:t>
            </a:r>
            <a:r>
              <a:rPr lang="en-US" sz="2400" dirty="0">
                <a:solidFill>
                  <a:schemeClr val="bg1"/>
                </a:solidFill>
              </a:rPr>
              <a:t>. </a:t>
            </a:r>
            <a:endParaRPr lang="en-CA" sz="2400" dirty="0">
              <a:solidFill>
                <a:schemeClr val="bg1"/>
              </a:solidFill>
            </a:endParaRPr>
          </a:p>
          <a:p>
            <a:pPr>
              <a:defRPr/>
            </a:pPr>
            <a:r>
              <a:rPr lang="en-US" sz="2400" dirty="0">
                <a:solidFill>
                  <a:schemeClr val="bg1"/>
                </a:solidFill>
              </a:rPr>
              <a:t>Instead, the FCA indicated the question is simply: Does the Plaintiff’s TM have a reputation in the jurisdiction, </a:t>
            </a:r>
            <a:r>
              <a:rPr lang="en-US" sz="2400" dirty="0">
                <a:solidFill>
                  <a:srgbClr val="FFFF00"/>
                </a:solidFill>
              </a:rPr>
              <a:t>even if the TM is not used by the Plaintiff in the jurisdiction</a:t>
            </a:r>
            <a:r>
              <a:rPr lang="en-US" sz="2400" dirty="0">
                <a:solidFill>
                  <a:srgbClr val="FF0000"/>
                </a:solidFill>
              </a:rPr>
              <a:t>?</a:t>
            </a:r>
            <a:endParaRPr lang="en-CA" sz="2400" dirty="0">
              <a:solidFill>
                <a:srgbClr val="FF0000"/>
              </a:solidFill>
            </a:endParaRPr>
          </a:p>
          <a:p>
            <a:pPr marL="0" indent="0">
              <a:buFont typeface="Arial" panose="020B0604020202020204" pitchFamily="34" charset="0"/>
              <a:buNone/>
              <a:defRPr/>
            </a:pPr>
            <a:r>
              <a:rPr lang="en-US" dirty="0"/>
              <a:t> </a:t>
            </a:r>
            <a:endParaRPr lang="en-CA" dirty="0"/>
          </a:p>
          <a:p>
            <a:pPr marL="0" indent="0">
              <a:buFont typeface="Arial" panose="020B0604020202020204" pitchFamily="34" charset="0"/>
              <a:buNone/>
              <a:defRPr/>
            </a:pPr>
            <a:endParaRPr lang="en-US" dirty="0"/>
          </a:p>
          <a:p>
            <a:pPr>
              <a:defRPr/>
            </a:pPr>
            <a:endParaRPr lang="en-US" dirty="0"/>
          </a:p>
        </p:txBody>
      </p:sp>
      <p:sp>
        <p:nvSpPr>
          <p:cNvPr id="398339" name="Slide Number Placeholder 3">
            <a:extLst>
              <a:ext uri="{FF2B5EF4-FFF2-40B4-BE49-F238E27FC236}">
                <a16:creationId xmlns:a16="http://schemas.microsoft.com/office/drawing/2014/main" id="{D0B68B92-13C3-DC4C-2786-A961C42DF850}"/>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1F30EAC-FACA-F64C-A85C-A195E8D7C765}" type="slidenum">
              <a:rPr lang="en-US" altLang="en-US" smtClean="0">
                <a:solidFill>
                  <a:srgbClr val="002040"/>
                </a:solidFill>
              </a:rPr>
              <a:pPr/>
              <a:t>121</a:t>
            </a:fld>
            <a:endParaRPr lang="en-US" altLang="en-US">
              <a:solidFill>
                <a:srgbClr val="002040"/>
              </a:solidFill>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F05CF6-3716-0B0D-5E3C-6AD6F4EDFE32}"/>
              </a:ext>
            </a:extLst>
          </p:cNvPr>
          <p:cNvSpPr>
            <a:spLocks noGrp="1"/>
          </p:cNvSpPr>
          <p:nvPr>
            <p:ph type="title"/>
          </p:nvPr>
        </p:nvSpPr>
        <p:spPr>
          <a:xfrm>
            <a:off x="742950" y="123825"/>
            <a:ext cx="7658100" cy="792163"/>
          </a:xfrm>
        </p:spPr>
        <p:txBody>
          <a:bodyPr>
            <a:normAutofit fontScale="90000"/>
          </a:bodyPr>
          <a:lstStyle/>
          <a:p>
            <a:pPr>
              <a:defRPr/>
            </a:pPr>
            <a:r>
              <a:rPr lang="en-US" b="1" dirty="0">
                <a:solidFill>
                  <a:srgbClr val="FFFF00"/>
                </a:solidFill>
                <a:latin typeface="+mn-lt"/>
              </a:rPr>
              <a:t>Passing off</a:t>
            </a:r>
            <a:r>
              <a:rPr lang="en-US" b="1" dirty="0">
                <a:solidFill>
                  <a:srgbClr val="FF0000"/>
                </a:solidFill>
                <a:latin typeface="+mn-lt"/>
              </a:rPr>
              <a:t>:</a:t>
            </a:r>
            <a:r>
              <a:rPr lang="en-US" b="1" dirty="0">
                <a:latin typeface="+mn-lt"/>
              </a:rPr>
              <a:t> </a:t>
            </a:r>
            <a:r>
              <a:rPr lang="en-US" b="1" dirty="0">
                <a:solidFill>
                  <a:schemeClr val="bg1"/>
                </a:solidFill>
                <a:latin typeface="+mn-lt"/>
              </a:rPr>
              <a:t>Foreign goodwill</a:t>
            </a:r>
            <a:br>
              <a:rPr lang="en-US" dirty="0"/>
            </a:br>
            <a:br>
              <a:rPr lang="en-US" dirty="0"/>
            </a:br>
            <a:endParaRPr lang="en-US" b="1" dirty="0"/>
          </a:p>
        </p:txBody>
      </p:sp>
      <p:sp>
        <p:nvSpPr>
          <p:cNvPr id="2" name="Content Placeholder 1">
            <a:extLst>
              <a:ext uri="{FF2B5EF4-FFF2-40B4-BE49-F238E27FC236}">
                <a16:creationId xmlns:a16="http://schemas.microsoft.com/office/drawing/2014/main" id="{80BBC4BB-4063-7D77-AA7E-935AE9D24862}"/>
              </a:ext>
            </a:extLst>
          </p:cNvPr>
          <p:cNvSpPr>
            <a:spLocks noGrp="1"/>
          </p:cNvSpPr>
          <p:nvPr>
            <p:ph idx="1"/>
          </p:nvPr>
        </p:nvSpPr>
        <p:spPr>
          <a:xfrm>
            <a:off x="395288" y="1058863"/>
            <a:ext cx="8353425" cy="3960812"/>
          </a:xfrm>
        </p:spPr>
        <p:txBody>
          <a:bodyPr>
            <a:normAutofit fontScale="32500" lnSpcReduction="20000"/>
          </a:bodyPr>
          <a:lstStyle/>
          <a:p>
            <a:pPr marL="0" indent="0">
              <a:lnSpc>
                <a:spcPct val="110000"/>
              </a:lnSpc>
              <a:buFont typeface="Arial" panose="020B0604020202020204" pitchFamily="34" charset="0"/>
              <a:buNone/>
              <a:defRPr/>
            </a:pPr>
            <a:r>
              <a:rPr lang="en-US" sz="6200" i="1" dirty="0">
                <a:solidFill>
                  <a:srgbClr val="00B0F0"/>
                </a:solidFill>
              </a:rPr>
              <a:t>Sadhu Singh Hamdard Trust v. </a:t>
            </a:r>
            <a:r>
              <a:rPr lang="en-US" sz="6200" i="1" dirty="0" err="1">
                <a:solidFill>
                  <a:srgbClr val="00B0F0"/>
                </a:solidFill>
              </a:rPr>
              <a:t>Navsun</a:t>
            </a:r>
            <a:r>
              <a:rPr lang="en-US" sz="6200" i="1" dirty="0">
                <a:solidFill>
                  <a:srgbClr val="00B0F0"/>
                </a:solidFill>
              </a:rPr>
              <a:t> Holdings Ltd. </a:t>
            </a:r>
            <a:r>
              <a:rPr lang="en-US" sz="6200" dirty="0">
                <a:solidFill>
                  <a:schemeClr val="bg1"/>
                </a:solidFill>
              </a:rPr>
              <a:t>(2016) (continued)</a:t>
            </a:r>
            <a:endParaRPr lang="en-CA" sz="6200" dirty="0">
              <a:solidFill>
                <a:schemeClr val="bg1"/>
              </a:solidFill>
            </a:endParaRPr>
          </a:p>
          <a:p>
            <a:pPr>
              <a:lnSpc>
                <a:spcPct val="110000"/>
              </a:lnSpc>
              <a:defRPr/>
            </a:pPr>
            <a:r>
              <a:rPr lang="en-US" sz="6200" b="1" dirty="0">
                <a:solidFill>
                  <a:srgbClr val="FFFF00"/>
                </a:solidFill>
              </a:rPr>
              <a:t>There was evidence that the Plaintiff’s </a:t>
            </a:r>
            <a:r>
              <a:rPr lang="en-US" sz="6200" b="1" dirty="0">
                <a:solidFill>
                  <a:srgbClr val="FF0000"/>
                </a:solidFill>
              </a:rPr>
              <a:t>TM had a reputation in the jurisdiction</a:t>
            </a:r>
            <a:r>
              <a:rPr lang="en-US" sz="6200" dirty="0">
                <a:solidFill>
                  <a:schemeClr val="bg1"/>
                </a:solidFill>
              </a:rPr>
              <a:t>:</a:t>
            </a:r>
            <a:endParaRPr lang="en-CA" sz="6200" dirty="0">
              <a:solidFill>
                <a:schemeClr val="bg1"/>
              </a:solidFill>
            </a:endParaRPr>
          </a:p>
          <a:p>
            <a:pPr marL="300038" lvl="1" indent="0">
              <a:lnSpc>
                <a:spcPct val="110000"/>
              </a:lnSpc>
              <a:buFont typeface="Arial" panose="020B0604020202020204" pitchFamily="34" charset="0"/>
              <a:buNone/>
              <a:defRPr/>
            </a:pPr>
            <a:r>
              <a:rPr lang="en-US" sz="6200" dirty="0">
                <a:solidFill>
                  <a:schemeClr val="bg1"/>
                </a:solidFill>
              </a:rPr>
              <a:t>1. The </a:t>
            </a:r>
            <a:r>
              <a:rPr lang="en-US" sz="6200" dirty="0" err="1">
                <a:solidFill>
                  <a:schemeClr val="bg1"/>
                </a:solidFill>
              </a:rPr>
              <a:t>Ajit</a:t>
            </a:r>
            <a:r>
              <a:rPr lang="en-US" sz="6200" dirty="0">
                <a:solidFill>
                  <a:schemeClr val="bg1"/>
                </a:solidFill>
              </a:rPr>
              <a:t> Daily enjoyed a reputation in the eyes of several affiants in Canada as a well-known Punjabi-language newspaper published in India</a:t>
            </a:r>
            <a:endParaRPr lang="en-CA" sz="6200" dirty="0">
              <a:solidFill>
                <a:schemeClr val="bg1"/>
              </a:solidFill>
            </a:endParaRPr>
          </a:p>
          <a:p>
            <a:pPr marL="300038" lvl="1" indent="0">
              <a:lnSpc>
                <a:spcPct val="110000"/>
              </a:lnSpc>
              <a:buFont typeface="Arial" panose="020B0604020202020204" pitchFamily="34" charset="0"/>
              <a:buNone/>
              <a:defRPr/>
            </a:pPr>
            <a:r>
              <a:rPr lang="en-US" sz="6200" dirty="0">
                <a:solidFill>
                  <a:schemeClr val="bg1"/>
                </a:solidFill>
              </a:rPr>
              <a:t>2.A number of Canadians accessed the </a:t>
            </a:r>
            <a:r>
              <a:rPr lang="en-US" sz="6200" dirty="0" err="1">
                <a:solidFill>
                  <a:schemeClr val="bg1"/>
                </a:solidFill>
              </a:rPr>
              <a:t>Ajit</a:t>
            </a:r>
            <a:r>
              <a:rPr lang="en-US" sz="6200" dirty="0">
                <a:solidFill>
                  <a:schemeClr val="bg1"/>
                </a:solidFill>
              </a:rPr>
              <a:t> Daily’s online version by visiting its website.</a:t>
            </a:r>
            <a:endParaRPr lang="en-CA" sz="6200" dirty="0">
              <a:solidFill>
                <a:schemeClr val="bg1"/>
              </a:solidFill>
            </a:endParaRPr>
          </a:p>
          <a:p>
            <a:pPr marL="300038" lvl="1" indent="0">
              <a:lnSpc>
                <a:spcPct val="110000"/>
              </a:lnSpc>
              <a:buFont typeface="Arial" panose="020B0604020202020204" pitchFamily="34" charset="0"/>
              <a:buNone/>
              <a:defRPr/>
            </a:pPr>
            <a:r>
              <a:rPr lang="en-US" sz="6200" dirty="0">
                <a:solidFill>
                  <a:schemeClr val="bg1"/>
                </a:solidFill>
              </a:rPr>
              <a:t>3. There were seven subscribers to the paper. </a:t>
            </a:r>
            <a:endParaRPr lang="en-CA" sz="6200" dirty="0">
              <a:solidFill>
                <a:schemeClr val="bg1"/>
              </a:solidFill>
            </a:endParaRPr>
          </a:p>
          <a:p>
            <a:pPr>
              <a:lnSpc>
                <a:spcPct val="110000"/>
              </a:lnSpc>
              <a:defRPr/>
            </a:pPr>
            <a:r>
              <a:rPr lang="en-US" sz="6200" dirty="0">
                <a:solidFill>
                  <a:schemeClr val="bg1"/>
                </a:solidFill>
              </a:rPr>
              <a:t>Court noted that if a wider reputation had been established, it would have been enough to establish the goodwill to meet the first step in the test for passing off.</a:t>
            </a:r>
            <a:endParaRPr lang="en-CA" sz="6200" dirty="0">
              <a:solidFill>
                <a:schemeClr val="bg1"/>
              </a:solidFill>
            </a:endParaRPr>
          </a:p>
          <a:p>
            <a:pPr marL="0" indent="0">
              <a:buFont typeface="Arial" panose="020B0604020202020204" pitchFamily="34" charset="0"/>
              <a:buNone/>
              <a:defRPr/>
            </a:pPr>
            <a:r>
              <a:rPr lang="en-US" dirty="0"/>
              <a:t> </a:t>
            </a:r>
            <a:endParaRPr lang="en-CA" dirty="0"/>
          </a:p>
          <a:p>
            <a:pPr marL="0" indent="0">
              <a:buFont typeface="Arial" panose="020B0604020202020204" pitchFamily="34" charset="0"/>
              <a:buNone/>
              <a:defRPr/>
            </a:pPr>
            <a:endParaRPr lang="en-US" dirty="0"/>
          </a:p>
          <a:p>
            <a:pPr>
              <a:defRPr/>
            </a:pPr>
            <a:endParaRPr lang="en-US" dirty="0"/>
          </a:p>
        </p:txBody>
      </p:sp>
      <p:sp>
        <p:nvSpPr>
          <p:cNvPr id="400387" name="Slide Number Placeholder 3">
            <a:extLst>
              <a:ext uri="{FF2B5EF4-FFF2-40B4-BE49-F238E27FC236}">
                <a16:creationId xmlns:a16="http://schemas.microsoft.com/office/drawing/2014/main" id="{C253A0AD-0055-4FDE-731D-58DC78FD0FE9}"/>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AEB5522-89DE-C94B-B552-4902554BE4C7}" type="slidenum">
              <a:rPr lang="en-US" altLang="en-US" smtClean="0">
                <a:solidFill>
                  <a:srgbClr val="002040"/>
                </a:solidFill>
              </a:rPr>
              <a:pPr/>
              <a:t>122</a:t>
            </a:fld>
            <a:endParaRPr lang="en-US" altLang="en-US">
              <a:solidFill>
                <a:srgbClr val="002040"/>
              </a:solidFill>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3" name="Content Placeholder 2">
            <a:extLst>
              <a:ext uri="{FF2B5EF4-FFF2-40B4-BE49-F238E27FC236}">
                <a16:creationId xmlns:a16="http://schemas.microsoft.com/office/drawing/2014/main" id="{75FC3C77-186B-B1FE-5162-AFBBFA8C323B}"/>
              </a:ext>
            </a:extLst>
          </p:cNvPr>
          <p:cNvSpPr>
            <a:spLocks noGrp="1" noChangeArrowheads="1"/>
          </p:cNvSpPr>
          <p:nvPr>
            <p:ph sz="quarter" idx="10"/>
          </p:nvPr>
        </p:nvSpPr>
        <p:spPr bwMode="auto">
          <a:xfrm>
            <a:off x="611188" y="411163"/>
            <a:ext cx="7921625" cy="43672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3200" b="1">
                <a:solidFill>
                  <a:srgbClr val="FF0000"/>
                </a:solidFill>
              </a:rPr>
              <a:t>Q</a:t>
            </a:r>
            <a:r>
              <a:rPr lang="en-US" altLang="en-US" sz="3200" b="1">
                <a:solidFill>
                  <a:srgbClr val="FFFF00"/>
                </a:solidFill>
              </a:rPr>
              <a:t>.</a:t>
            </a:r>
            <a:r>
              <a:rPr lang="en-US" altLang="en-US" sz="3200" b="1">
                <a:solidFill>
                  <a:schemeClr val="bg1"/>
                </a:solidFill>
              </a:rPr>
              <a:t>:</a:t>
            </a:r>
            <a:r>
              <a:rPr lang="en-US" altLang="en-US" sz="3200" b="1">
                <a:solidFill>
                  <a:srgbClr val="FFFF00"/>
                </a:solidFill>
              </a:rPr>
              <a:t> </a:t>
            </a:r>
            <a:r>
              <a:rPr lang="en-US" altLang="en-US" sz="3200">
                <a:solidFill>
                  <a:srgbClr val="FFFF00"/>
                </a:solidFill>
              </a:rPr>
              <a:t>Should an entity doing minimal business in Canada but having an accessible website that is accessed by Canadians be able to establish sufficient goodwill to make out a successful action </a:t>
            </a:r>
            <a:r>
              <a:rPr lang="en-US" altLang="en-US" sz="3200">
                <a:solidFill>
                  <a:srgbClr val="FF0000"/>
                </a:solidFill>
              </a:rPr>
              <a:t>in passing off </a:t>
            </a:r>
            <a:r>
              <a:rPr lang="en-US" altLang="en-US" sz="3200">
                <a:solidFill>
                  <a:srgbClr val="FFFF00"/>
                </a:solidFill>
              </a:rPr>
              <a:t>in a Canadian court? </a:t>
            </a:r>
            <a:r>
              <a:rPr lang="en-US" altLang="en-US" sz="3200">
                <a:solidFill>
                  <a:schemeClr val="bg1"/>
                </a:solidFill>
              </a:rPr>
              <a:t>If so</a:t>
            </a:r>
            <a:r>
              <a:rPr lang="en-US" altLang="en-US" sz="3200">
                <a:solidFill>
                  <a:srgbClr val="FFFF00"/>
                </a:solidFill>
              </a:rPr>
              <a:t>, how might such a company demonstrate its reputation</a:t>
            </a:r>
            <a:r>
              <a:rPr lang="en-US" altLang="en-US" sz="3200">
                <a:solidFill>
                  <a:srgbClr val="FF0000"/>
                </a:solidFill>
              </a:rPr>
              <a:t>?</a:t>
            </a:r>
            <a:endParaRPr lang="en-CA" altLang="en-US" sz="3200">
              <a:solidFill>
                <a:srgbClr val="FF0000"/>
              </a:solidFill>
            </a:endParaRPr>
          </a:p>
          <a:p>
            <a:pPr marL="0" indent="0">
              <a:buFont typeface="Arial" panose="020B0604020202020204" pitchFamily="34" charset="0"/>
              <a:buNone/>
            </a:pPr>
            <a:endParaRPr lang="en-US" altLang="en-US"/>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32DDBC7-4AFA-F091-58C6-D0B26A41B3E5}"/>
              </a:ext>
            </a:extLst>
          </p:cNvPr>
          <p:cNvSpPr>
            <a:spLocks noGrp="1"/>
          </p:cNvSpPr>
          <p:nvPr>
            <p:ph type="title"/>
          </p:nvPr>
        </p:nvSpPr>
        <p:spPr>
          <a:xfrm>
            <a:off x="1485900" y="88900"/>
            <a:ext cx="6172200" cy="1131888"/>
          </a:xfrm>
        </p:spPr>
        <p:txBody>
          <a:bodyPr>
            <a:normAutofit fontScale="90000"/>
          </a:bodyPr>
          <a:lstStyle/>
          <a:p>
            <a:pPr>
              <a:defRPr/>
            </a:pPr>
            <a:r>
              <a:rPr lang="en-US" sz="3000" b="1" dirty="0">
                <a:solidFill>
                  <a:srgbClr val="FFFF00"/>
                </a:solidFill>
                <a:latin typeface="+mn-lt"/>
              </a:rPr>
              <a:t>Passing off</a:t>
            </a:r>
            <a:r>
              <a:rPr lang="en-US" sz="3000" b="1" dirty="0">
                <a:solidFill>
                  <a:srgbClr val="FF0000"/>
                </a:solidFill>
                <a:latin typeface="+mn-lt"/>
              </a:rPr>
              <a:t>:</a:t>
            </a:r>
            <a:r>
              <a:rPr lang="en-US" sz="3000" b="1" dirty="0">
                <a:latin typeface="+mn-lt"/>
              </a:rPr>
              <a:t> </a:t>
            </a:r>
            <a:r>
              <a:rPr lang="en-US" sz="3000" b="1" dirty="0">
                <a:solidFill>
                  <a:schemeClr val="bg1"/>
                </a:solidFill>
                <a:latin typeface="+mn-lt"/>
              </a:rPr>
              <a:t>Entities doing minimal business in Canada</a:t>
            </a:r>
            <a:br>
              <a:rPr lang="en-US" dirty="0"/>
            </a:br>
            <a:endParaRPr lang="en-US" b="1" dirty="0"/>
          </a:p>
        </p:txBody>
      </p:sp>
      <p:sp>
        <p:nvSpPr>
          <p:cNvPr id="2" name="Content Placeholder 1">
            <a:extLst>
              <a:ext uri="{FF2B5EF4-FFF2-40B4-BE49-F238E27FC236}">
                <a16:creationId xmlns:a16="http://schemas.microsoft.com/office/drawing/2014/main" id="{514E6796-A377-717B-BD50-E89FCF62BA15}"/>
              </a:ext>
            </a:extLst>
          </p:cNvPr>
          <p:cNvSpPr>
            <a:spLocks noGrp="1"/>
          </p:cNvSpPr>
          <p:nvPr>
            <p:ph idx="1"/>
          </p:nvPr>
        </p:nvSpPr>
        <p:spPr>
          <a:xfrm>
            <a:off x="395288" y="1347788"/>
            <a:ext cx="8353425" cy="3706812"/>
          </a:xfrm>
        </p:spPr>
        <p:txBody>
          <a:bodyPr>
            <a:noAutofit/>
          </a:bodyPr>
          <a:lstStyle/>
          <a:p>
            <a:pPr marL="42863" indent="0">
              <a:buFont typeface="Arial" panose="020B0604020202020204" pitchFamily="34" charset="0"/>
              <a:buNone/>
              <a:defRPr/>
            </a:pPr>
            <a:r>
              <a:rPr lang="en-US" sz="2400" i="1" dirty="0">
                <a:solidFill>
                  <a:srgbClr val="00B0F0"/>
                </a:solidFill>
              </a:rPr>
              <a:t>Sadhu Singh Hamdard Trust v. </a:t>
            </a:r>
            <a:r>
              <a:rPr lang="en-US" sz="2400" i="1" dirty="0" err="1">
                <a:solidFill>
                  <a:srgbClr val="00B0F0"/>
                </a:solidFill>
              </a:rPr>
              <a:t>Navsun</a:t>
            </a:r>
            <a:r>
              <a:rPr lang="en-US" sz="2400" i="1" dirty="0">
                <a:solidFill>
                  <a:srgbClr val="00B0F0"/>
                </a:solidFill>
              </a:rPr>
              <a:t> Holdings Ltd. </a:t>
            </a:r>
            <a:r>
              <a:rPr lang="en-US" sz="2400" dirty="0">
                <a:solidFill>
                  <a:schemeClr val="bg1"/>
                </a:solidFill>
              </a:rPr>
              <a:t>(2016)</a:t>
            </a:r>
          </a:p>
          <a:p>
            <a:pPr>
              <a:defRPr/>
            </a:pPr>
            <a:r>
              <a:rPr lang="en-US" sz="2400" dirty="0">
                <a:solidFill>
                  <a:srgbClr val="FFFF00"/>
                </a:solidFill>
              </a:rPr>
              <a:t>Does Plaintiff’s TM have a reputation in the jurisdiction</a:t>
            </a:r>
            <a:r>
              <a:rPr lang="en-US" sz="2400" dirty="0">
                <a:solidFill>
                  <a:schemeClr val="bg1"/>
                </a:solidFill>
              </a:rPr>
              <a:t>, </a:t>
            </a:r>
            <a:r>
              <a:rPr lang="en-US" sz="2400" dirty="0">
                <a:solidFill>
                  <a:srgbClr val="FF0000"/>
                </a:solidFill>
              </a:rPr>
              <a:t>even if that TM is not used </a:t>
            </a:r>
            <a:r>
              <a:rPr lang="en-US" sz="2400" dirty="0">
                <a:solidFill>
                  <a:schemeClr val="bg1"/>
                </a:solidFill>
              </a:rPr>
              <a:t>in the jurisdiction</a:t>
            </a:r>
            <a:r>
              <a:rPr lang="en-US" sz="2400" dirty="0">
                <a:solidFill>
                  <a:srgbClr val="FF0000"/>
                </a:solidFill>
              </a:rPr>
              <a:t>?</a:t>
            </a:r>
          </a:p>
          <a:p>
            <a:pPr marL="0" indent="0">
              <a:buFont typeface="Arial" panose="020B0604020202020204" pitchFamily="34" charset="0"/>
              <a:buNone/>
              <a:defRPr/>
            </a:pPr>
            <a:r>
              <a:rPr lang="en-US" sz="2400" b="1" dirty="0">
                <a:solidFill>
                  <a:srgbClr val="FFFF00"/>
                </a:solidFill>
              </a:rPr>
              <a:t>Larger question</a:t>
            </a:r>
            <a:r>
              <a:rPr lang="en-US" sz="2400" b="1" dirty="0">
                <a:solidFill>
                  <a:srgbClr val="FF0000"/>
                </a:solidFill>
              </a:rPr>
              <a:t>:</a:t>
            </a:r>
            <a:r>
              <a:rPr lang="en-US" sz="2400" b="1" dirty="0">
                <a:solidFill>
                  <a:srgbClr val="FFFF00"/>
                </a:solidFill>
              </a:rPr>
              <a:t> </a:t>
            </a:r>
            <a:r>
              <a:rPr lang="en-US" sz="2400" b="1" dirty="0">
                <a:solidFill>
                  <a:schemeClr val="bg1"/>
                </a:solidFill>
              </a:rPr>
              <a:t>Should an entity that does minimal business in Canada but that has a website accessible to (and accessed by) Canadians be able to establish sufficient goodwill to make out a successful action in passing off in a Canadian court</a:t>
            </a:r>
            <a:r>
              <a:rPr lang="en-US" sz="2400" dirty="0">
                <a:solidFill>
                  <a:srgbClr val="FF0000"/>
                </a:solidFill>
              </a:rPr>
              <a:t>? </a:t>
            </a:r>
          </a:p>
        </p:txBody>
      </p:sp>
      <p:sp>
        <p:nvSpPr>
          <p:cNvPr id="403459" name="Slide Number Placeholder 3">
            <a:extLst>
              <a:ext uri="{FF2B5EF4-FFF2-40B4-BE49-F238E27FC236}">
                <a16:creationId xmlns:a16="http://schemas.microsoft.com/office/drawing/2014/main" id="{1D8D96DD-FE5B-12C6-22B3-DD05D0F1CF3C}"/>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3F234D3-3974-8D44-BC1B-F52F79F79B97}" type="slidenum">
              <a:rPr lang="en-US" altLang="en-US" smtClean="0">
                <a:solidFill>
                  <a:srgbClr val="002040"/>
                </a:solidFill>
              </a:rPr>
              <a:pPr/>
              <a:t>124</a:t>
            </a:fld>
            <a:endParaRPr lang="en-US" altLang="en-US">
              <a:solidFill>
                <a:srgbClr val="002040"/>
              </a:solidFill>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5" name="Title 1">
            <a:extLst>
              <a:ext uri="{FF2B5EF4-FFF2-40B4-BE49-F238E27FC236}">
                <a16:creationId xmlns:a16="http://schemas.microsoft.com/office/drawing/2014/main" id="{68F1C58E-CF8B-CE86-ACFA-175E0566131D}"/>
              </a:ext>
            </a:extLst>
          </p:cNvPr>
          <p:cNvSpPr>
            <a:spLocks noGrp="1" noChangeArrowheads="1"/>
          </p:cNvSpPr>
          <p:nvPr>
            <p:ph type="title"/>
          </p:nvPr>
        </p:nvSpPr>
        <p:spPr bwMode="auto">
          <a:xfrm>
            <a:off x="1485900" y="0"/>
            <a:ext cx="61722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rgbClr val="FF0000"/>
                </a:solidFill>
              </a:rPr>
              <a:t>But</a:t>
            </a:r>
            <a:r>
              <a:rPr lang="en-US" altLang="en-US"/>
              <a:t> </a:t>
            </a:r>
            <a:r>
              <a:rPr lang="en-US" altLang="en-US">
                <a:solidFill>
                  <a:srgbClr val="FFFF00"/>
                </a:solidFill>
              </a:rPr>
              <a:t>Trademarks</a:t>
            </a:r>
            <a:r>
              <a:rPr lang="en-US" altLang="en-US">
                <a:solidFill>
                  <a:schemeClr val="bg1"/>
                </a:solidFill>
              </a:rPr>
              <a:t>?</a:t>
            </a:r>
          </a:p>
        </p:txBody>
      </p:sp>
      <p:pic>
        <p:nvPicPr>
          <p:cNvPr id="405506" name="Picture 4" descr="Graphical user interface, website&#10;&#10;Description automatically generated">
            <a:extLst>
              <a:ext uri="{FF2B5EF4-FFF2-40B4-BE49-F238E27FC236}">
                <a16:creationId xmlns:a16="http://schemas.microsoft.com/office/drawing/2014/main" id="{1593B831-0F3C-7E6A-A94E-6B78CA7873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8088" y="762000"/>
            <a:ext cx="4187825" cy="362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6529" name="Picture 2" descr="Graphical user interface, application&#10;&#10;Description automatically generated">
            <a:extLst>
              <a:ext uri="{FF2B5EF4-FFF2-40B4-BE49-F238E27FC236}">
                <a16:creationId xmlns:a16="http://schemas.microsoft.com/office/drawing/2014/main" id="{B2E2E476-108C-53CE-6194-ACDF0155DF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6425" y="123825"/>
            <a:ext cx="2851150" cy="482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7553" name="Picture 2" descr="Text, letter&#10;&#10;Description automatically generated">
            <a:extLst>
              <a:ext uri="{FF2B5EF4-FFF2-40B4-BE49-F238E27FC236}">
                <a16:creationId xmlns:a16="http://schemas.microsoft.com/office/drawing/2014/main" id="{462E8E60-E00A-70BD-EEA7-C0D6E481A5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6475" y="447675"/>
            <a:ext cx="459105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8577" name="Picture 2" descr="Graphical user interface, text, application&#10;&#10;Description automatically generated">
            <a:extLst>
              <a:ext uri="{FF2B5EF4-FFF2-40B4-BE49-F238E27FC236}">
                <a16:creationId xmlns:a16="http://schemas.microsoft.com/office/drawing/2014/main" id="{F0A1F8F2-28CE-F852-EEC0-F0E2B341E2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6738" y="184150"/>
            <a:ext cx="2930525" cy="47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01" name="Picture 2" descr="Text, letter&#10;&#10;Description automatically generated">
            <a:extLst>
              <a:ext uri="{FF2B5EF4-FFF2-40B4-BE49-F238E27FC236}">
                <a16:creationId xmlns:a16="http://schemas.microsoft.com/office/drawing/2014/main" id="{346AFFAB-CB73-D2B0-AC87-2A5C0DA2D4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1613" y="115888"/>
            <a:ext cx="3660775"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2915F915-0196-DE1F-5867-B678F46684B3}"/>
              </a:ext>
            </a:extLst>
          </p:cNvPr>
          <p:cNvPicPr>
            <a:picLocks noChangeAspect="1"/>
          </p:cNvPicPr>
          <p:nvPr/>
        </p:nvPicPr>
        <p:blipFill>
          <a:blip r:embed="rId2"/>
          <a:stretch>
            <a:fillRect/>
          </a:stretch>
        </p:blipFill>
        <p:spPr>
          <a:xfrm>
            <a:off x="3095065" y="133747"/>
            <a:ext cx="2953870" cy="4876006"/>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EFC900B1-5AF0-6DE8-2D2F-13C9C5EA0B6D}"/>
                  </a:ext>
                </a:extLst>
              </p14:cNvPr>
              <p14:cNvContentPartPr/>
              <p14:nvPr/>
            </p14:nvContentPartPr>
            <p14:xfrm>
              <a:off x="4174969" y="3393562"/>
              <a:ext cx="451440" cy="46440"/>
            </p14:xfrm>
          </p:contentPart>
        </mc:Choice>
        <mc:Fallback xmlns="">
          <p:pic>
            <p:nvPicPr>
              <p:cNvPr id="5" name="Ink 4">
                <a:extLst>
                  <a:ext uri="{FF2B5EF4-FFF2-40B4-BE49-F238E27FC236}">
                    <a16:creationId xmlns:a16="http://schemas.microsoft.com/office/drawing/2014/main" id="{EFC900B1-5AF0-6DE8-2D2F-13C9C5EA0B6D}"/>
                  </a:ext>
                </a:extLst>
              </p:cNvPr>
              <p:cNvPicPr/>
              <p:nvPr/>
            </p:nvPicPr>
            <p:blipFill>
              <a:blip r:embed="rId4"/>
              <a:stretch>
                <a:fillRect/>
              </a:stretch>
            </p:blipFill>
            <p:spPr>
              <a:xfrm>
                <a:off x="4168849" y="3387442"/>
                <a:ext cx="4636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EE8D9A9E-89DF-73F2-9E1F-FEE6C0B22A62}"/>
                  </a:ext>
                </a:extLst>
              </p14:cNvPr>
              <p14:cNvContentPartPr/>
              <p14:nvPr/>
            </p14:nvContentPartPr>
            <p14:xfrm>
              <a:off x="4565209" y="1989922"/>
              <a:ext cx="426960" cy="16920"/>
            </p14:xfrm>
          </p:contentPart>
        </mc:Choice>
        <mc:Fallback xmlns="">
          <p:pic>
            <p:nvPicPr>
              <p:cNvPr id="6" name="Ink 5">
                <a:extLst>
                  <a:ext uri="{FF2B5EF4-FFF2-40B4-BE49-F238E27FC236}">
                    <a16:creationId xmlns:a16="http://schemas.microsoft.com/office/drawing/2014/main" id="{EE8D9A9E-89DF-73F2-9E1F-FEE6C0B22A62}"/>
                  </a:ext>
                </a:extLst>
              </p:cNvPr>
              <p:cNvPicPr/>
              <p:nvPr/>
            </p:nvPicPr>
            <p:blipFill>
              <a:blip r:embed="rId6"/>
              <a:stretch>
                <a:fillRect/>
              </a:stretch>
            </p:blipFill>
            <p:spPr>
              <a:xfrm>
                <a:off x="4559089" y="1983802"/>
                <a:ext cx="439200" cy="29160"/>
              </a:xfrm>
              <a:prstGeom prst="rect">
                <a:avLst/>
              </a:prstGeom>
            </p:spPr>
          </p:pic>
        </mc:Fallback>
      </mc:AlternateContent>
    </p:spTree>
    <p:extLst>
      <p:ext uri="{BB962C8B-B14F-4D97-AF65-F5344CB8AC3E}">
        <p14:creationId xmlns:p14="http://schemas.microsoft.com/office/powerpoint/2010/main" val="198321517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625" name="Picture 2" descr="Graphical user interface, website&#10;&#10;Description automatically generated">
            <a:extLst>
              <a:ext uri="{FF2B5EF4-FFF2-40B4-BE49-F238E27FC236}">
                <a16:creationId xmlns:a16="http://schemas.microsoft.com/office/drawing/2014/main" id="{3C3D264C-5DE5-54AE-4083-0D8503C2E2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5900" y="209550"/>
            <a:ext cx="3632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649" name="Picture 2" descr="Text, letter&#10;&#10;Description automatically generated">
            <a:extLst>
              <a:ext uri="{FF2B5EF4-FFF2-40B4-BE49-F238E27FC236}">
                <a16:creationId xmlns:a16="http://schemas.microsoft.com/office/drawing/2014/main" id="{DF853F69-34B8-3A72-7802-5B620C3758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5750" y="152400"/>
            <a:ext cx="34925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2673" name="Picture 2" descr="Text, letter&#10;&#10;Description automatically generated">
            <a:extLst>
              <a:ext uri="{FF2B5EF4-FFF2-40B4-BE49-F238E27FC236}">
                <a16:creationId xmlns:a16="http://schemas.microsoft.com/office/drawing/2014/main" id="{9EE52CB5-2719-4BA9-5B1A-C3954944D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8938" y="239713"/>
            <a:ext cx="3286125"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D1B246-320E-C064-0F63-97F6AB35C94F}"/>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1" name="Title 1">
            <a:extLst>
              <a:ext uri="{FF2B5EF4-FFF2-40B4-BE49-F238E27FC236}">
                <a16:creationId xmlns:a16="http://schemas.microsoft.com/office/drawing/2014/main" id="{B9FBF9A6-AFAD-7BC7-EBC7-47392EF47F39}"/>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414722" name="Content Placeholder 3" descr="Crystal_Project_pause-queue.png">
            <a:extLst>
              <a:ext uri="{FF2B5EF4-FFF2-40B4-BE49-F238E27FC236}">
                <a16:creationId xmlns:a16="http://schemas.microsoft.com/office/drawing/2014/main" id="{AC23CE0C-1636-F973-7A97-887A5872F77A}"/>
              </a:ext>
            </a:extLst>
          </p:cNvPr>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l="1729" r="296"/>
          <a:stretch>
            <a:fillRect/>
          </a:stretch>
        </p:blipFill>
        <p:spPr bwMode="auto">
          <a:xfrm>
            <a:off x="3038475" y="1331913"/>
            <a:ext cx="3067050" cy="3132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723" name="Content Placeholder 3" descr="Crystal_Project_pause-queue.png">
            <a:extLst>
              <a:ext uri="{FF2B5EF4-FFF2-40B4-BE49-F238E27FC236}">
                <a16:creationId xmlns:a16="http://schemas.microsoft.com/office/drawing/2014/main" id="{78A11C24-CE95-B54D-7E15-FA10A5E644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5C749-D24C-353C-22DC-FE4983880A8A}"/>
              </a:ext>
            </a:extLst>
          </p:cNvPr>
          <p:cNvSpPr>
            <a:spLocks noGrp="1"/>
          </p:cNvSpPr>
          <p:nvPr>
            <p:ph type="title"/>
          </p:nvPr>
        </p:nvSpPr>
        <p:spPr>
          <a:xfrm>
            <a:off x="684213" y="123825"/>
            <a:ext cx="7775575" cy="900113"/>
          </a:xfrm>
        </p:spPr>
        <p:txBody>
          <a:bodyPr>
            <a:normAutofit fontScale="90000"/>
          </a:bodyPr>
          <a:lstStyle/>
          <a:p>
            <a:pPr>
              <a:defRPr/>
            </a:pPr>
            <a:r>
              <a:rPr lang="en-US" b="1" dirty="0">
                <a:solidFill>
                  <a:schemeClr val="bg1"/>
                </a:solidFill>
              </a:rPr>
              <a:t>To what extent can goodwill be acquired in a purely descriptive product name</a:t>
            </a:r>
            <a:r>
              <a:rPr lang="en-US" b="1" dirty="0">
                <a:solidFill>
                  <a:srgbClr val="FF0000"/>
                </a:solidFill>
              </a:rPr>
              <a:t>?</a:t>
            </a:r>
            <a:br>
              <a:rPr lang="en-CA" dirty="0"/>
            </a:br>
            <a:endParaRPr lang="en-US" dirty="0"/>
          </a:p>
        </p:txBody>
      </p:sp>
      <p:sp>
        <p:nvSpPr>
          <p:cNvPr id="415746" name="Content Placeholder 2">
            <a:extLst>
              <a:ext uri="{FF2B5EF4-FFF2-40B4-BE49-F238E27FC236}">
                <a16:creationId xmlns:a16="http://schemas.microsoft.com/office/drawing/2014/main" id="{41514DD6-BB3F-6C4E-8609-6462A7489159}"/>
              </a:ext>
            </a:extLst>
          </p:cNvPr>
          <p:cNvSpPr>
            <a:spLocks noGrp="1" noChangeArrowheads="1"/>
          </p:cNvSpPr>
          <p:nvPr>
            <p:ph sz="quarter" idx="10"/>
          </p:nvPr>
        </p:nvSpPr>
        <p:spPr bwMode="auto">
          <a:xfrm>
            <a:off x="431800" y="1276350"/>
            <a:ext cx="8280400" cy="3609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rgbClr val="FF0000"/>
                </a:solidFill>
              </a:rPr>
              <a:t>Risky</a:t>
            </a:r>
            <a:r>
              <a:rPr lang="en-US" altLang="en-US">
                <a:solidFill>
                  <a:schemeClr val="bg1"/>
                </a:solidFill>
              </a:rPr>
              <a:t> to use </a:t>
            </a:r>
            <a:r>
              <a:rPr lang="en-US" altLang="en-US">
                <a:solidFill>
                  <a:srgbClr val="FFFF00"/>
                </a:solidFill>
              </a:rPr>
              <a:t>purely descriptive terms </a:t>
            </a:r>
            <a:r>
              <a:rPr lang="en-US" altLang="en-US">
                <a:solidFill>
                  <a:schemeClr val="bg1"/>
                </a:solidFill>
              </a:rPr>
              <a:t>for a mark. </a:t>
            </a:r>
            <a:endParaRPr lang="en-CA" altLang="en-US">
              <a:solidFill>
                <a:schemeClr val="bg1"/>
              </a:solidFill>
            </a:endParaRPr>
          </a:p>
          <a:p>
            <a:r>
              <a:rPr lang="en-US" altLang="en-US">
                <a:solidFill>
                  <a:srgbClr val="FFFF00"/>
                </a:solidFill>
              </a:rPr>
              <a:t>Risk is of not acquiring goodwill or reputation </a:t>
            </a:r>
            <a:r>
              <a:rPr lang="en-US" altLang="en-US">
                <a:solidFill>
                  <a:schemeClr val="bg1"/>
                </a:solidFill>
              </a:rPr>
              <a:t>in the product simply because the name describes the good itself. </a:t>
            </a:r>
            <a:endParaRPr lang="en-CA" altLang="en-US">
              <a:solidFill>
                <a:schemeClr val="bg1"/>
              </a:solidFill>
            </a:endParaRPr>
          </a:p>
          <a:p>
            <a:r>
              <a:rPr lang="en-US" altLang="en-US">
                <a:solidFill>
                  <a:schemeClr val="bg1"/>
                </a:solidFill>
              </a:rPr>
              <a:t>Goodwill – or secondary meaning – can be acquired through a product’s name, or through a product’s appearance… </a:t>
            </a:r>
            <a:endParaRPr lang="en-CA" altLang="en-US">
              <a:solidFill>
                <a:schemeClr val="bg1"/>
              </a:solidFill>
            </a:endParaRPr>
          </a:p>
          <a:p>
            <a:r>
              <a:rPr lang="en-US" altLang="en-US">
                <a:solidFill>
                  <a:schemeClr val="bg1"/>
                </a:solidFill>
              </a:rPr>
              <a:t>A product that has a particularly distinctive appearance might come to be associated by consumers with one trade source. </a:t>
            </a:r>
            <a:r>
              <a:rPr lang="en-CA" altLang="en-US">
                <a:solidFill>
                  <a:schemeClr val="bg1"/>
                </a:solidFill>
              </a:rPr>
              <a:t>T</a:t>
            </a:r>
            <a:r>
              <a:rPr lang="en-US" altLang="en-US">
                <a:solidFill>
                  <a:schemeClr val="bg1"/>
                </a:solidFill>
              </a:rPr>
              <a:t>hen a competitor who copies the product appearance might be liable for passing off.</a:t>
            </a:r>
            <a:endParaRPr lang="en-CA" altLang="en-US">
              <a:solidFill>
                <a:schemeClr val="bg1"/>
              </a:solidFill>
            </a:endParaRPr>
          </a:p>
          <a:p>
            <a:r>
              <a:rPr lang="en-US" altLang="en-US">
                <a:solidFill>
                  <a:schemeClr val="bg1"/>
                </a:solidFill>
              </a:rPr>
              <a:t>Challenge in these cases is that </a:t>
            </a:r>
            <a:r>
              <a:rPr lang="en-US" altLang="en-US">
                <a:solidFill>
                  <a:srgbClr val="FFFF00"/>
                </a:solidFill>
              </a:rPr>
              <a:t>the Plaintiff must show that the appearance of the product has acquired a secondary meaning </a:t>
            </a:r>
            <a:r>
              <a:rPr lang="en-US" altLang="en-US">
                <a:solidFill>
                  <a:schemeClr val="bg1"/>
                </a:solidFill>
              </a:rPr>
              <a:t>– that it comes from one trade source.  </a:t>
            </a:r>
            <a:endParaRPr lang="en-CA" altLang="en-US">
              <a:solidFill>
                <a:schemeClr val="bg1"/>
              </a:solidFill>
            </a:endParaRPr>
          </a:p>
          <a:p>
            <a:endParaRPr lang="en-US" altLang="en-US"/>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5C2299F-CFAF-DB51-4D48-D718B498B253}"/>
              </a:ext>
            </a:extLst>
          </p:cNvPr>
          <p:cNvSpPr>
            <a:spLocks noGrp="1"/>
          </p:cNvSpPr>
          <p:nvPr>
            <p:ph type="title"/>
          </p:nvPr>
        </p:nvSpPr>
        <p:spPr>
          <a:xfrm>
            <a:off x="1485900" y="98425"/>
            <a:ext cx="6172200" cy="857250"/>
          </a:xfrm>
        </p:spPr>
        <p:txBody>
          <a:bodyPr>
            <a:normAutofit fontScale="90000"/>
          </a:bodyPr>
          <a:lstStyle/>
          <a:p>
            <a:pPr>
              <a:defRPr/>
            </a:pPr>
            <a:r>
              <a:rPr lang="en-US" sz="3675" b="1" dirty="0">
                <a:solidFill>
                  <a:srgbClr val="FFFF00"/>
                </a:solidFill>
              </a:rPr>
              <a:t>Passing off</a:t>
            </a:r>
            <a:r>
              <a:rPr lang="en-US" sz="3675" b="1" dirty="0">
                <a:solidFill>
                  <a:srgbClr val="FF0000"/>
                </a:solidFill>
              </a:rPr>
              <a:t>:</a:t>
            </a:r>
            <a:r>
              <a:rPr lang="en-US" sz="3675" b="1" dirty="0">
                <a:solidFill>
                  <a:schemeClr val="bg1"/>
                </a:solidFill>
              </a:rPr>
              <a:t> </a:t>
            </a:r>
            <a:r>
              <a:rPr lang="en-US" sz="3675" i="1" dirty="0">
                <a:solidFill>
                  <a:srgbClr val="00B0F0"/>
                </a:solidFill>
              </a:rPr>
              <a:t>Ray Plastics</a:t>
            </a:r>
            <a:br>
              <a:rPr lang="en-US" i="1" dirty="0"/>
            </a:br>
            <a:endParaRPr lang="en-US" b="1" dirty="0"/>
          </a:p>
        </p:txBody>
      </p:sp>
      <p:sp>
        <p:nvSpPr>
          <p:cNvPr id="2" name="Content Placeholder 1">
            <a:extLst>
              <a:ext uri="{FF2B5EF4-FFF2-40B4-BE49-F238E27FC236}">
                <a16:creationId xmlns:a16="http://schemas.microsoft.com/office/drawing/2014/main" id="{59440FFC-33CA-54C4-5E3C-681A47612239}"/>
              </a:ext>
            </a:extLst>
          </p:cNvPr>
          <p:cNvSpPr>
            <a:spLocks noGrp="1"/>
          </p:cNvSpPr>
          <p:nvPr>
            <p:ph idx="1"/>
          </p:nvPr>
        </p:nvSpPr>
        <p:spPr>
          <a:xfrm>
            <a:off x="250825" y="955675"/>
            <a:ext cx="8642350" cy="3919538"/>
          </a:xfrm>
        </p:spPr>
        <p:txBody>
          <a:bodyPr>
            <a:normAutofit fontScale="62500" lnSpcReduction="20000"/>
          </a:bodyPr>
          <a:lstStyle/>
          <a:p>
            <a:pPr>
              <a:defRPr/>
            </a:pPr>
            <a:r>
              <a:rPr lang="en-CA" dirty="0">
                <a:solidFill>
                  <a:schemeClr val="bg1"/>
                </a:solidFill>
              </a:rPr>
              <a:t>Product was a combination snowbrush, ice scraper and squeegee called </a:t>
            </a:r>
            <a:r>
              <a:rPr lang="en-CA" dirty="0">
                <a:solidFill>
                  <a:srgbClr val="FF0000"/>
                </a:solidFill>
              </a:rPr>
              <a:t>“</a:t>
            </a:r>
            <a:r>
              <a:rPr lang="en-CA" dirty="0">
                <a:solidFill>
                  <a:srgbClr val="00B0F0"/>
                </a:solidFill>
              </a:rPr>
              <a:t>Snow Trooper</a:t>
            </a:r>
            <a:r>
              <a:rPr lang="en-CA" dirty="0">
                <a:solidFill>
                  <a:srgbClr val="FF0000"/>
                </a:solidFill>
              </a:rPr>
              <a:t>”</a:t>
            </a:r>
            <a:r>
              <a:rPr lang="en-CA" dirty="0">
                <a:solidFill>
                  <a:srgbClr val="FFFF00"/>
                </a:solidFill>
              </a:rPr>
              <a:t>:</a:t>
            </a:r>
            <a:r>
              <a:rPr lang="en-CA" dirty="0">
                <a:solidFill>
                  <a:schemeClr val="bg1"/>
                </a:solidFill>
              </a:rPr>
              <a:t> B</a:t>
            </a:r>
            <a:r>
              <a:rPr lang="en-CA" i="1" dirty="0">
                <a:solidFill>
                  <a:schemeClr val="bg1"/>
                </a:solidFill>
              </a:rPr>
              <a:t>lack nylon scraper is 27" in overall length, has 3 rows of bristles, 5/8" hardwood painted black, and a traditional yellow brush</a:t>
            </a:r>
            <a:endParaRPr lang="en-CA" dirty="0">
              <a:solidFill>
                <a:schemeClr val="bg1"/>
              </a:solidFill>
            </a:endParaRPr>
          </a:p>
          <a:p>
            <a:pPr>
              <a:defRPr/>
            </a:pPr>
            <a:r>
              <a:rPr lang="en-CA" b="1" dirty="0">
                <a:solidFill>
                  <a:srgbClr val="FF0000"/>
                </a:solidFill>
              </a:rPr>
              <a:t>uncommon appearance</a:t>
            </a:r>
            <a:r>
              <a:rPr lang="en-CA" b="1" dirty="0">
                <a:solidFill>
                  <a:srgbClr val="FFFF00"/>
                </a:solidFill>
              </a:rPr>
              <a:t>…</a:t>
            </a:r>
            <a:r>
              <a:rPr lang="en-CA" b="1" dirty="0">
                <a:solidFill>
                  <a:schemeClr val="bg1"/>
                </a:solidFill>
              </a:rPr>
              <a:t> </a:t>
            </a:r>
            <a:endParaRPr lang="en-CA" dirty="0">
              <a:solidFill>
                <a:schemeClr val="bg1"/>
              </a:solidFill>
            </a:endParaRPr>
          </a:p>
          <a:p>
            <a:pPr>
              <a:defRPr/>
            </a:pPr>
            <a:r>
              <a:rPr lang="en-CA" b="1" dirty="0">
                <a:solidFill>
                  <a:schemeClr val="bg1"/>
                </a:solidFill>
              </a:rPr>
              <a:t>very successful seller at Canadian Tire, K Mart, Zellers and Pro Hardware in 1982 and 1983. </a:t>
            </a:r>
            <a:endParaRPr lang="en-CA" dirty="0">
              <a:solidFill>
                <a:schemeClr val="bg1"/>
              </a:solidFill>
            </a:endParaRPr>
          </a:p>
          <a:p>
            <a:pPr>
              <a:defRPr/>
            </a:pPr>
            <a:r>
              <a:rPr lang="en-CA" b="1" dirty="0">
                <a:solidFill>
                  <a:schemeClr val="bg1"/>
                </a:solidFill>
              </a:rPr>
              <a:t>Constructed by </a:t>
            </a:r>
            <a:r>
              <a:rPr lang="en-CA" b="1" dirty="0" err="1">
                <a:solidFill>
                  <a:schemeClr val="bg1"/>
                </a:solidFill>
              </a:rPr>
              <a:t>Raywares</a:t>
            </a:r>
            <a:r>
              <a:rPr lang="en-CA" b="1" dirty="0">
                <a:solidFill>
                  <a:schemeClr val="bg1"/>
                </a:solidFill>
              </a:rPr>
              <a:t>, a division of Ray Plastics Limited. </a:t>
            </a:r>
            <a:endParaRPr lang="en-CA" dirty="0">
              <a:solidFill>
                <a:schemeClr val="bg1"/>
              </a:solidFill>
            </a:endParaRPr>
          </a:p>
          <a:p>
            <a:pPr>
              <a:defRPr/>
            </a:pPr>
            <a:r>
              <a:rPr lang="en-CA" b="1" dirty="0">
                <a:solidFill>
                  <a:schemeClr val="bg1"/>
                </a:solidFill>
              </a:rPr>
              <a:t>One of </a:t>
            </a:r>
            <a:r>
              <a:rPr lang="en-CA" b="1" dirty="0" err="1">
                <a:solidFill>
                  <a:schemeClr val="bg1"/>
                </a:solidFill>
              </a:rPr>
              <a:t>Raywares</a:t>
            </a:r>
            <a:r>
              <a:rPr lang="en-CA" b="1" dirty="0">
                <a:solidFill>
                  <a:schemeClr val="bg1"/>
                </a:solidFill>
              </a:rPr>
              <a:t>’ main competitors was </a:t>
            </a:r>
            <a:r>
              <a:rPr lang="en-CA" b="1" dirty="0" err="1">
                <a:solidFill>
                  <a:schemeClr val="bg1"/>
                </a:solidFill>
              </a:rPr>
              <a:t>Brushcraft</a:t>
            </a:r>
            <a:r>
              <a:rPr lang="en-CA" b="1" dirty="0">
                <a:solidFill>
                  <a:schemeClr val="bg1"/>
                </a:solidFill>
              </a:rPr>
              <a:t>, a division of </a:t>
            </a:r>
            <a:r>
              <a:rPr lang="en-CA" b="1" dirty="0" err="1">
                <a:solidFill>
                  <a:schemeClr val="bg1"/>
                </a:solidFill>
              </a:rPr>
              <a:t>Dustbane</a:t>
            </a:r>
            <a:r>
              <a:rPr lang="en-CA" b="1" dirty="0">
                <a:solidFill>
                  <a:schemeClr val="bg1"/>
                </a:solidFill>
              </a:rPr>
              <a:t>. </a:t>
            </a:r>
            <a:endParaRPr lang="en-CA" dirty="0">
              <a:solidFill>
                <a:schemeClr val="bg1"/>
              </a:solidFill>
            </a:endParaRPr>
          </a:p>
          <a:p>
            <a:pPr>
              <a:defRPr/>
            </a:pPr>
            <a:r>
              <a:rPr lang="en-CA" b="1" dirty="0">
                <a:solidFill>
                  <a:schemeClr val="bg1"/>
                </a:solidFill>
              </a:rPr>
              <a:t>At the initiative of Canadian Tire, </a:t>
            </a:r>
            <a:r>
              <a:rPr lang="en-CA" dirty="0" err="1">
                <a:solidFill>
                  <a:schemeClr val="bg1"/>
                </a:solidFill>
              </a:rPr>
              <a:t>Brushcraft</a:t>
            </a:r>
            <a:r>
              <a:rPr lang="en-CA" dirty="0">
                <a:solidFill>
                  <a:schemeClr val="bg1"/>
                </a:solidFill>
              </a:rPr>
              <a:t> produced a similar product to the Snow Trooper for the years 1984 and following.</a:t>
            </a:r>
          </a:p>
          <a:p>
            <a:pPr>
              <a:defRPr/>
            </a:pPr>
            <a:r>
              <a:rPr lang="en-CA" dirty="0">
                <a:solidFill>
                  <a:schemeClr val="bg1"/>
                </a:solidFill>
              </a:rPr>
              <a:t>This product was described as "virtually identical", and "a virtual clone" to the Snow Trooper.</a:t>
            </a:r>
          </a:p>
          <a:p>
            <a:pPr>
              <a:defRPr/>
            </a:pPr>
            <a:endParaRPr lang="en-US" dirty="0"/>
          </a:p>
        </p:txBody>
      </p:sp>
      <p:sp>
        <p:nvSpPr>
          <p:cNvPr id="416771" name="Slide Number Placeholder 3">
            <a:extLst>
              <a:ext uri="{FF2B5EF4-FFF2-40B4-BE49-F238E27FC236}">
                <a16:creationId xmlns:a16="http://schemas.microsoft.com/office/drawing/2014/main" id="{AEB0FF90-CEEC-9A0B-1D3E-91236E72832F}"/>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B54ACB3-0BDA-1147-BF8A-258226DB4E60}" type="slidenum">
              <a:rPr lang="en-US" altLang="en-US" smtClean="0">
                <a:solidFill>
                  <a:srgbClr val="002040"/>
                </a:solidFill>
              </a:rPr>
              <a:pPr/>
              <a:t>136</a:t>
            </a:fld>
            <a:endParaRPr lang="en-US" altLang="en-US">
              <a:solidFill>
                <a:srgbClr val="002040"/>
              </a:solidFill>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stick with a colorful background&#10;&#10;Description automatically generated">
            <a:extLst>
              <a:ext uri="{FF2B5EF4-FFF2-40B4-BE49-F238E27FC236}">
                <a16:creationId xmlns:a16="http://schemas.microsoft.com/office/drawing/2014/main" id="{103F66F1-0120-B36B-96AF-D3FA201AA117}"/>
              </a:ext>
            </a:extLst>
          </p:cNvPr>
          <p:cNvPicPr>
            <a:picLocks noChangeAspect="1"/>
          </p:cNvPicPr>
          <p:nvPr/>
        </p:nvPicPr>
        <p:blipFill>
          <a:blip r:embed="rId2"/>
          <a:stretch>
            <a:fillRect/>
          </a:stretch>
        </p:blipFill>
        <p:spPr>
          <a:xfrm>
            <a:off x="3079750" y="336550"/>
            <a:ext cx="2984500" cy="4470400"/>
          </a:xfrm>
          <a:prstGeom prst="rect">
            <a:avLst/>
          </a:prstGeom>
        </p:spPr>
      </p:pic>
    </p:spTree>
    <p:extLst>
      <p:ext uri="{BB962C8B-B14F-4D97-AF65-F5344CB8AC3E}">
        <p14:creationId xmlns:p14="http://schemas.microsoft.com/office/powerpoint/2010/main" val="309570359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BEF810C-CC8C-6F9A-1841-79D6E1DEBFCB}"/>
              </a:ext>
            </a:extLst>
          </p:cNvPr>
          <p:cNvSpPr>
            <a:spLocks noGrp="1"/>
          </p:cNvSpPr>
          <p:nvPr>
            <p:ph type="title"/>
          </p:nvPr>
        </p:nvSpPr>
        <p:spPr>
          <a:xfrm>
            <a:off x="1485900" y="98425"/>
            <a:ext cx="6172200" cy="644525"/>
          </a:xfrm>
        </p:spPr>
        <p:txBody>
          <a:bodyPr>
            <a:normAutofit fontScale="90000"/>
          </a:bodyPr>
          <a:lstStyle/>
          <a:p>
            <a:pPr>
              <a:defRPr/>
            </a:pPr>
            <a:r>
              <a:rPr lang="en-US" sz="3675" b="1" dirty="0">
                <a:solidFill>
                  <a:srgbClr val="FFFF00"/>
                </a:solidFill>
              </a:rPr>
              <a:t>Passing off</a:t>
            </a:r>
            <a:r>
              <a:rPr lang="en-US" sz="3675" b="1" dirty="0">
                <a:solidFill>
                  <a:srgbClr val="FF0000"/>
                </a:solidFill>
              </a:rPr>
              <a:t>:</a:t>
            </a:r>
            <a:r>
              <a:rPr lang="en-US" sz="3675" b="1" dirty="0">
                <a:solidFill>
                  <a:schemeClr val="bg1"/>
                </a:solidFill>
              </a:rPr>
              <a:t> </a:t>
            </a:r>
            <a:r>
              <a:rPr lang="en-US" sz="3675" i="1" dirty="0">
                <a:solidFill>
                  <a:srgbClr val="00B0F0"/>
                </a:solidFill>
              </a:rPr>
              <a:t>Ray Plastics</a:t>
            </a:r>
            <a:br>
              <a:rPr lang="en-US" i="1" dirty="0"/>
            </a:br>
            <a:endParaRPr lang="en-US" b="1" dirty="0"/>
          </a:p>
        </p:txBody>
      </p:sp>
      <p:sp>
        <p:nvSpPr>
          <p:cNvPr id="2" name="Content Placeholder 1">
            <a:extLst>
              <a:ext uri="{FF2B5EF4-FFF2-40B4-BE49-F238E27FC236}">
                <a16:creationId xmlns:a16="http://schemas.microsoft.com/office/drawing/2014/main" id="{924D7E08-95A8-B806-B553-EDB9060F58C7}"/>
              </a:ext>
            </a:extLst>
          </p:cNvPr>
          <p:cNvSpPr>
            <a:spLocks noGrp="1"/>
          </p:cNvSpPr>
          <p:nvPr>
            <p:ph idx="1"/>
          </p:nvPr>
        </p:nvSpPr>
        <p:spPr>
          <a:xfrm>
            <a:off x="323850" y="842963"/>
            <a:ext cx="8496300" cy="4105275"/>
          </a:xfrm>
        </p:spPr>
        <p:txBody>
          <a:bodyPr>
            <a:normAutofit fontScale="47500" lnSpcReduction="20000"/>
          </a:bodyPr>
          <a:lstStyle/>
          <a:p>
            <a:pPr>
              <a:lnSpc>
                <a:spcPct val="120000"/>
              </a:lnSpc>
              <a:defRPr/>
            </a:pPr>
            <a:r>
              <a:rPr lang="en-CA" sz="3400" b="1" dirty="0">
                <a:solidFill>
                  <a:srgbClr val="FFFF00"/>
                </a:solidFill>
              </a:rPr>
              <a:t>Ray Plastics sued </a:t>
            </a:r>
            <a:r>
              <a:rPr lang="en-CA" sz="3400" b="1" dirty="0" err="1">
                <a:solidFill>
                  <a:srgbClr val="FFFF00"/>
                </a:solidFill>
              </a:rPr>
              <a:t>Dustbane</a:t>
            </a:r>
            <a:r>
              <a:rPr lang="en-CA" sz="3400" b="1" dirty="0">
                <a:solidFill>
                  <a:srgbClr val="FFFF00"/>
                </a:solidFill>
              </a:rPr>
              <a:t> for passing off</a:t>
            </a:r>
            <a:r>
              <a:rPr lang="en-CA" sz="3400" b="1" dirty="0">
                <a:solidFill>
                  <a:schemeClr val="bg1"/>
                </a:solidFill>
              </a:rPr>
              <a:t>. </a:t>
            </a:r>
            <a:endParaRPr lang="en-CA" sz="3400" dirty="0">
              <a:solidFill>
                <a:schemeClr val="bg1"/>
              </a:solidFill>
            </a:endParaRPr>
          </a:p>
          <a:p>
            <a:pPr>
              <a:lnSpc>
                <a:spcPct val="120000"/>
              </a:lnSpc>
              <a:defRPr/>
            </a:pPr>
            <a:r>
              <a:rPr lang="en-CA" sz="3400" dirty="0">
                <a:solidFill>
                  <a:schemeClr val="bg1"/>
                </a:solidFill>
              </a:rPr>
              <a:t>Issue</a:t>
            </a:r>
            <a:r>
              <a:rPr lang="en-CA" sz="3400" dirty="0">
                <a:solidFill>
                  <a:srgbClr val="FF0000"/>
                </a:solidFill>
              </a:rPr>
              <a:t>: </a:t>
            </a:r>
            <a:r>
              <a:rPr lang="en-CA" sz="3400" dirty="0">
                <a:solidFill>
                  <a:schemeClr val="bg1"/>
                </a:solidFill>
              </a:rPr>
              <a:t>Did goodwill exist</a:t>
            </a:r>
            <a:r>
              <a:rPr lang="en-CA" sz="3400" dirty="0">
                <a:solidFill>
                  <a:srgbClr val="FF0000"/>
                </a:solidFill>
              </a:rPr>
              <a:t>?</a:t>
            </a:r>
            <a:r>
              <a:rPr lang="en-CA" sz="3400" dirty="0">
                <a:solidFill>
                  <a:schemeClr val="bg1"/>
                </a:solidFill>
              </a:rPr>
              <a:t> </a:t>
            </a:r>
          </a:p>
          <a:p>
            <a:pPr>
              <a:lnSpc>
                <a:spcPct val="120000"/>
              </a:lnSpc>
              <a:defRPr/>
            </a:pPr>
            <a:r>
              <a:rPr lang="en-CA" sz="3400" dirty="0">
                <a:solidFill>
                  <a:schemeClr val="bg1"/>
                </a:solidFill>
              </a:rPr>
              <a:t>Ray needed to prove that potential buyers believe that the goods being sold – here </a:t>
            </a:r>
            <a:r>
              <a:rPr lang="en-CA" sz="3400" dirty="0" err="1">
                <a:solidFill>
                  <a:schemeClr val="bg1"/>
                </a:solidFill>
              </a:rPr>
              <a:t>Brushcraft’s</a:t>
            </a:r>
            <a:r>
              <a:rPr lang="en-CA" sz="3400" dirty="0">
                <a:solidFill>
                  <a:schemeClr val="bg1"/>
                </a:solidFill>
              </a:rPr>
              <a:t> snowbrush, are either those of Ray or come from the same source as the “originals”</a:t>
            </a:r>
          </a:p>
          <a:p>
            <a:pPr>
              <a:lnSpc>
                <a:spcPct val="120000"/>
              </a:lnSpc>
              <a:defRPr/>
            </a:pPr>
            <a:r>
              <a:rPr lang="en-CA" sz="3400" dirty="0">
                <a:solidFill>
                  <a:schemeClr val="bg1"/>
                </a:solidFill>
              </a:rPr>
              <a:t>Court notes that in discussing passing off in cases of “appearance” or get-up, </a:t>
            </a:r>
            <a:r>
              <a:rPr lang="en-CA" sz="3400" i="1" dirty="0">
                <a:solidFill>
                  <a:srgbClr val="FFFF00"/>
                </a:solidFill>
              </a:rPr>
              <a:t>…</a:t>
            </a:r>
            <a:r>
              <a:rPr lang="en-CA" sz="3400" b="1" i="1" dirty="0">
                <a:solidFill>
                  <a:srgbClr val="FFFF00"/>
                </a:solidFill>
              </a:rPr>
              <a:t>what you have to establish is that consumers, by virtue of the appearance of the product – regard it as coming from one trade source; OR that the product appearance has developed a secondary meaning – that it comes from one trade source.</a:t>
            </a:r>
            <a:endParaRPr lang="en-CA" sz="3400" i="1" dirty="0">
              <a:solidFill>
                <a:srgbClr val="FFFF00"/>
              </a:solidFill>
            </a:endParaRPr>
          </a:p>
          <a:p>
            <a:pPr>
              <a:lnSpc>
                <a:spcPct val="120000"/>
              </a:lnSpc>
              <a:defRPr/>
            </a:pPr>
            <a:r>
              <a:rPr lang="en-CA" sz="3400" dirty="0">
                <a:solidFill>
                  <a:schemeClr val="bg1"/>
                </a:solidFill>
              </a:rPr>
              <a:t>Important: The consumer doesn’t have to know which company produces the original product. Just need to establish that … consumers believe that the Snowbrush made by </a:t>
            </a:r>
            <a:r>
              <a:rPr lang="en-CA" sz="3400" dirty="0" err="1">
                <a:solidFill>
                  <a:schemeClr val="bg1"/>
                </a:solidFill>
              </a:rPr>
              <a:t>Dustbane</a:t>
            </a:r>
            <a:r>
              <a:rPr lang="en-CA" sz="3400" dirty="0">
                <a:solidFill>
                  <a:schemeClr val="bg1"/>
                </a:solidFill>
              </a:rPr>
              <a:t> comes from the same source as the Snow Trooper.</a:t>
            </a:r>
          </a:p>
          <a:p>
            <a:pPr>
              <a:lnSpc>
                <a:spcPct val="120000"/>
              </a:lnSpc>
              <a:defRPr/>
            </a:pPr>
            <a:r>
              <a:rPr lang="en-CA" sz="3400" dirty="0">
                <a:solidFill>
                  <a:schemeClr val="bg1"/>
                </a:solidFill>
              </a:rPr>
              <a:t>It’s easier to establish this reputation or secondary meaning with a distinctive product. </a:t>
            </a:r>
          </a:p>
          <a:p>
            <a:pPr>
              <a:defRPr/>
            </a:pPr>
            <a:endParaRPr lang="en-US" dirty="0"/>
          </a:p>
        </p:txBody>
      </p:sp>
      <p:sp>
        <p:nvSpPr>
          <p:cNvPr id="418819" name="Slide Number Placeholder 3">
            <a:extLst>
              <a:ext uri="{FF2B5EF4-FFF2-40B4-BE49-F238E27FC236}">
                <a16:creationId xmlns:a16="http://schemas.microsoft.com/office/drawing/2014/main" id="{CC360746-E9CB-CC5A-640A-A8B3130B93E3}"/>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E54CE27-AE4C-9540-9E11-43C488427848}" type="slidenum">
              <a:rPr lang="en-US" altLang="en-US" smtClean="0">
                <a:solidFill>
                  <a:srgbClr val="002040"/>
                </a:solidFill>
              </a:rPr>
              <a:pPr/>
              <a:t>138</a:t>
            </a:fld>
            <a:endParaRPr lang="en-US" altLang="en-US">
              <a:solidFill>
                <a:srgbClr val="002040"/>
              </a:solidFill>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F4348B8-DD35-8A2A-9B7A-7339F345CA12}"/>
              </a:ext>
            </a:extLst>
          </p:cNvPr>
          <p:cNvSpPr>
            <a:spLocks noGrp="1"/>
          </p:cNvSpPr>
          <p:nvPr>
            <p:ph type="title"/>
          </p:nvPr>
        </p:nvSpPr>
        <p:spPr>
          <a:xfrm>
            <a:off x="1485900" y="98425"/>
            <a:ext cx="6172200" cy="552450"/>
          </a:xfrm>
        </p:spPr>
        <p:txBody>
          <a:bodyPr>
            <a:normAutofit fontScale="90000"/>
          </a:bodyPr>
          <a:lstStyle/>
          <a:p>
            <a:pPr>
              <a:defRPr/>
            </a:pPr>
            <a:r>
              <a:rPr lang="en-US" sz="3675" b="1" dirty="0">
                <a:solidFill>
                  <a:srgbClr val="FFFF00"/>
                </a:solidFill>
              </a:rPr>
              <a:t>Passing off</a:t>
            </a:r>
            <a:r>
              <a:rPr lang="en-US" sz="3675" b="1" dirty="0">
                <a:solidFill>
                  <a:srgbClr val="FF0000"/>
                </a:solidFill>
              </a:rPr>
              <a:t>:</a:t>
            </a:r>
            <a:r>
              <a:rPr lang="en-US" sz="3675" b="1" dirty="0">
                <a:solidFill>
                  <a:schemeClr val="bg1"/>
                </a:solidFill>
              </a:rPr>
              <a:t> </a:t>
            </a:r>
            <a:r>
              <a:rPr lang="en-US" sz="3675" i="1" dirty="0">
                <a:solidFill>
                  <a:srgbClr val="00B0F0"/>
                </a:solidFill>
              </a:rPr>
              <a:t>Ray Plastics</a:t>
            </a:r>
            <a:br>
              <a:rPr lang="en-US" i="1" dirty="0"/>
            </a:br>
            <a:endParaRPr lang="en-US" b="1" dirty="0"/>
          </a:p>
        </p:txBody>
      </p:sp>
      <p:sp>
        <p:nvSpPr>
          <p:cNvPr id="2" name="Content Placeholder 1">
            <a:extLst>
              <a:ext uri="{FF2B5EF4-FFF2-40B4-BE49-F238E27FC236}">
                <a16:creationId xmlns:a16="http://schemas.microsoft.com/office/drawing/2014/main" id="{D880E34B-A10D-799C-F5AD-AC4DF084AD45}"/>
              </a:ext>
            </a:extLst>
          </p:cNvPr>
          <p:cNvSpPr>
            <a:spLocks noGrp="1"/>
          </p:cNvSpPr>
          <p:nvPr>
            <p:ph idx="1"/>
          </p:nvPr>
        </p:nvSpPr>
        <p:spPr>
          <a:xfrm>
            <a:off x="358775" y="915988"/>
            <a:ext cx="8426450" cy="4130675"/>
          </a:xfrm>
        </p:spPr>
        <p:txBody>
          <a:bodyPr>
            <a:normAutofit fontScale="62500" lnSpcReduction="20000"/>
          </a:bodyPr>
          <a:lstStyle/>
          <a:p>
            <a:pPr>
              <a:defRPr/>
            </a:pPr>
            <a:r>
              <a:rPr lang="en-CA" dirty="0">
                <a:solidFill>
                  <a:schemeClr val="bg1"/>
                </a:solidFill>
              </a:rPr>
              <a:t>Court notes that </a:t>
            </a:r>
            <a:r>
              <a:rPr lang="en-CA" dirty="0">
                <a:solidFill>
                  <a:srgbClr val="FFFF00"/>
                </a:solidFill>
              </a:rPr>
              <a:t>where the appearance is in some way novel or striking or unusual, it is easier to conclude that there has come to be an association of that appearance with a single trade source</a:t>
            </a:r>
          </a:p>
          <a:p>
            <a:pPr>
              <a:defRPr/>
            </a:pPr>
            <a:r>
              <a:rPr lang="en-CA" dirty="0">
                <a:solidFill>
                  <a:schemeClr val="bg1"/>
                </a:solidFill>
              </a:rPr>
              <a:t>The Snow Trooper get-up is very distinctive. </a:t>
            </a:r>
          </a:p>
          <a:p>
            <a:pPr>
              <a:defRPr/>
            </a:pPr>
            <a:r>
              <a:rPr lang="en-CA" b="1" dirty="0">
                <a:solidFill>
                  <a:schemeClr val="bg1"/>
                </a:solidFill>
              </a:rPr>
              <a:t>Other factors that the court found significant in this case: </a:t>
            </a:r>
          </a:p>
          <a:p>
            <a:pPr>
              <a:defRPr/>
            </a:pPr>
            <a:r>
              <a:rPr lang="en-CA" dirty="0">
                <a:solidFill>
                  <a:schemeClr val="bg1"/>
                </a:solidFill>
              </a:rPr>
              <a:t>1) </a:t>
            </a:r>
            <a:r>
              <a:rPr lang="en-CA" dirty="0">
                <a:solidFill>
                  <a:srgbClr val="FFFF00"/>
                </a:solidFill>
              </a:rPr>
              <a:t>Ray Plastics had done extensive advertising </a:t>
            </a:r>
            <a:r>
              <a:rPr lang="en-CA" dirty="0">
                <a:solidFill>
                  <a:schemeClr val="bg1"/>
                </a:solidFill>
              </a:rPr>
              <a:t>over two years with respect to the Snow Trooper.</a:t>
            </a:r>
          </a:p>
          <a:p>
            <a:pPr>
              <a:defRPr/>
            </a:pPr>
            <a:r>
              <a:rPr lang="en-CA" dirty="0">
                <a:solidFill>
                  <a:schemeClr val="bg1"/>
                </a:solidFill>
              </a:rPr>
              <a:t>2) </a:t>
            </a:r>
            <a:r>
              <a:rPr lang="en-CA" dirty="0">
                <a:solidFill>
                  <a:srgbClr val="FFFF00"/>
                </a:solidFill>
              </a:rPr>
              <a:t>Sales figures</a:t>
            </a:r>
          </a:p>
          <a:p>
            <a:pPr>
              <a:defRPr/>
            </a:pPr>
            <a:r>
              <a:rPr lang="en-CA" dirty="0">
                <a:solidFill>
                  <a:schemeClr val="bg1"/>
                </a:solidFill>
              </a:rPr>
              <a:t>3) There was </a:t>
            </a:r>
            <a:r>
              <a:rPr lang="en-CA" dirty="0">
                <a:solidFill>
                  <a:srgbClr val="FFFF00"/>
                </a:solidFill>
              </a:rPr>
              <a:t>evidence of intentional, direct copying</a:t>
            </a:r>
            <a:r>
              <a:rPr lang="en-CA" dirty="0">
                <a:solidFill>
                  <a:schemeClr val="bg1"/>
                </a:solidFill>
              </a:rPr>
              <a:t>. The court found that evidence of intentional, direct copying establishes a prima facie case of secondary meaning. </a:t>
            </a:r>
          </a:p>
          <a:p>
            <a:pPr>
              <a:defRPr/>
            </a:pPr>
            <a:r>
              <a:rPr lang="en-CA" b="1" dirty="0">
                <a:solidFill>
                  <a:srgbClr val="FFFF00"/>
                </a:solidFill>
              </a:rPr>
              <a:t>SO the goodwill/secondary meaning found to exist in the product appearance of the snow trooper.</a:t>
            </a:r>
            <a:endParaRPr lang="en-CA" dirty="0">
              <a:solidFill>
                <a:srgbClr val="FFFF00"/>
              </a:solidFill>
            </a:endParaRPr>
          </a:p>
          <a:p>
            <a:pPr>
              <a:defRPr/>
            </a:pPr>
            <a:endParaRPr lang="en-US" dirty="0"/>
          </a:p>
        </p:txBody>
      </p:sp>
      <p:sp>
        <p:nvSpPr>
          <p:cNvPr id="420867" name="Slide Number Placeholder 3">
            <a:extLst>
              <a:ext uri="{FF2B5EF4-FFF2-40B4-BE49-F238E27FC236}">
                <a16:creationId xmlns:a16="http://schemas.microsoft.com/office/drawing/2014/main" id="{88CB4B07-A0C0-1819-B525-311C3F63F3B0}"/>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E3BEFF6-5D94-9646-8009-2A0E54C3683E}" type="slidenum">
              <a:rPr lang="en-US" altLang="en-US" smtClean="0">
                <a:solidFill>
                  <a:srgbClr val="002040"/>
                </a:solidFill>
              </a:rPr>
              <a:pPr/>
              <a:t>139</a:t>
            </a:fld>
            <a:endParaRPr lang="en-US" altLang="en-US">
              <a:solidFill>
                <a:srgbClr val="00204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a:extLst>
              <a:ext uri="{FF2B5EF4-FFF2-40B4-BE49-F238E27FC236}">
                <a16:creationId xmlns:a16="http://schemas.microsoft.com/office/drawing/2014/main" id="{E25BD1E8-D1FC-A938-FA06-DB49475AB8AD}"/>
              </a:ext>
            </a:extLst>
          </p:cNvPr>
          <p:cNvSpPr>
            <a:spLocks noGrp="1" noChangeArrowheads="1"/>
          </p:cNvSpPr>
          <p:nvPr>
            <p:ph type="title"/>
          </p:nvPr>
        </p:nvSpPr>
        <p:spPr bwMode="auto">
          <a:xfrm>
            <a:off x="1485900" y="0"/>
            <a:ext cx="6172200" cy="1211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300" b="1">
                <a:solidFill>
                  <a:srgbClr val="FFFF00"/>
                </a:solidFill>
              </a:rPr>
              <a:t>Anything </a:t>
            </a:r>
            <a:r>
              <a:rPr lang="en-US" altLang="en-US" sz="3300" b="1">
                <a:solidFill>
                  <a:schemeClr val="bg1"/>
                </a:solidFill>
              </a:rPr>
              <a:t>&amp;</a:t>
            </a:r>
            <a:r>
              <a:rPr lang="en-US" altLang="en-US" sz="3300" b="1">
                <a:solidFill>
                  <a:srgbClr val="FFFF00"/>
                </a:solidFill>
              </a:rPr>
              <a:t> everything </a:t>
            </a:r>
            <a:r>
              <a:rPr lang="en-US" altLang="en-US" sz="3300" b="1">
                <a:solidFill>
                  <a:srgbClr val="92D050"/>
                </a:solidFill>
              </a:rPr>
              <a:t>can be done via email</a:t>
            </a:r>
            <a:r>
              <a:rPr lang="en-US" altLang="en-US" sz="3300" b="1">
                <a:solidFill>
                  <a:srgbClr val="FFFF00"/>
                </a:solidFill>
              </a:rPr>
              <a:t> if you prefer</a:t>
            </a:r>
          </a:p>
        </p:txBody>
      </p:sp>
      <p:pic>
        <p:nvPicPr>
          <p:cNvPr id="6" name="Content Placeholder 5">
            <a:extLst>
              <a:ext uri="{FF2B5EF4-FFF2-40B4-BE49-F238E27FC236}">
                <a16:creationId xmlns:a16="http://schemas.microsoft.com/office/drawing/2014/main" id="{B423BF32-1885-46C5-B790-C19BA9C1CE72}"/>
              </a:ext>
            </a:extLst>
          </p:cNvPr>
          <p:cNvPicPr>
            <a:picLocks noGrp="1" noChangeAspect="1"/>
          </p:cNvPicPr>
          <p:nvPr>
            <p:ph sz="quarter" idx="10"/>
          </p:nvPr>
        </p:nvPicPr>
        <p:blipFill>
          <a:blip r:embed="rId2"/>
          <a:stretch>
            <a:fillRect/>
          </a:stretch>
        </p:blipFill>
        <p:spPr>
          <a:xfrm>
            <a:off x="2541588" y="1549400"/>
            <a:ext cx="4060825" cy="2538413"/>
          </a:xfrm>
        </p:spPr>
      </p:pic>
      <p:pic>
        <p:nvPicPr>
          <p:cNvPr id="77827" name="Content Placeholder 5">
            <a:extLst>
              <a:ext uri="{FF2B5EF4-FFF2-40B4-BE49-F238E27FC236}">
                <a16:creationId xmlns:a16="http://schemas.microsoft.com/office/drawing/2014/main" id="{F6288A0F-F636-61F2-B367-34782913F9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3725" y="1492250"/>
            <a:ext cx="541655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34474C5-0E04-6088-C22C-E1E014CDCAFD}"/>
              </a:ext>
            </a:extLst>
          </p:cNvPr>
          <p:cNvSpPr>
            <a:spLocks noGrp="1"/>
          </p:cNvSpPr>
          <p:nvPr>
            <p:ph type="title"/>
          </p:nvPr>
        </p:nvSpPr>
        <p:spPr>
          <a:xfrm>
            <a:off x="1485900" y="98425"/>
            <a:ext cx="6172200" cy="857250"/>
          </a:xfrm>
        </p:spPr>
        <p:txBody>
          <a:bodyPr>
            <a:normAutofit fontScale="90000"/>
          </a:bodyPr>
          <a:lstStyle/>
          <a:p>
            <a:pPr>
              <a:defRPr/>
            </a:pPr>
            <a:r>
              <a:rPr lang="en-US" b="1" dirty="0">
                <a:solidFill>
                  <a:srgbClr val="FFFF00"/>
                </a:solidFill>
              </a:rPr>
              <a:t>Passing off</a:t>
            </a:r>
            <a:r>
              <a:rPr lang="en-US" b="1" dirty="0">
                <a:solidFill>
                  <a:srgbClr val="FF0000"/>
                </a:solidFill>
              </a:rPr>
              <a:t>:</a:t>
            </a:r>
            <a:r>
              <a:rPr lang="en-US" b="1" dirty="0">
                <a:solidFill>
                  <a:schemeClr val="bg1"/>
                </a:solidFill>
              </a:rPr>
              <a:t> </a:t>
            </a:r>
            <a:r>
              <a:rPr lang="en-US" i="1" dirty="0">
                <a:solidFill>
                  <a:srgbClr val="00B0F0"/>
                </a:solidFill>
              </a:rPr>
              <a:t>Ray Plastics</a:t>
            </a:r>
            <a:br>
              <a:rPr lang="en-US" i="1" dirty="0"/>
            </a:br>
            <a:endParaRPr lang="en-US" b="1" dirty="0"/>
          </a:p>
        </p:txBody>
      </p:sp>
      <p:sp>
        <p:nvSpPr>
          <p:cNvPr id="2" name="Content Placeholder 1">
            <a:extLst>
              <a:ext uri="{FF2B5EF4-FFF2-40B4-BE49-F238E27FC236}">
                <a16:creationId xmlns:a16="http://schemas.microsoft.com/office/drawing/2014/main" id="{55C5A566-19C5-04FC-CEC0-83413FF34CF9}"/>
              </a:ext>
            </a:extLst>
          </p:cNvPr>
          <p:cNvSpPr>
            <a:spLocks noGrp="1"/>
          </p:cNvSpPr>
          <p:nvPr>
            <p:ph idx="1"/>
          </p:nvPr>
        </p:nvSpPr>
        <p:spPr>
          <a:xfrm>
            <a:off x="539750" y="1276350"/>
            <a:ext cx="7848600" cy="3117850"/>
          </a:xfrm>
        </p:spPr>
        <p:txBody>
          <a:bodyPr>
            <a:normAutofit lnSpcReduction="10000"/>
          </a:bodyPr>
          <a:lstStyle/>
          <a:p>
            <a:pPr>
              <a:defRPr/>
            </a:pPr>
            <a:r>
              <a:rPr lang="en-US" sz="3000" dirty="0">
                <a:solidFill>
                  <a:schemeClr val="bg1"/>
                </a:solidFill>
              </a:rPr>
              <a:t>A product that is particularly distinctive in its appearance may come to be associated by consumers with a particular trade source </a:t>
            </a:r>
          </a:p>
          <a:p>
            <a:pPr>
              <a:defRPr/>
            </a:pPr>
            <a:r>
              <a:rPr lang="en-US" sz="3000" dirty="0">
                <a:solidFill>
                  <a:srgbClr val="FFFF00"/>
                </a:solidFill>
              </a:rPr>
              <a:t>If the product appearance is an inherent feature of the product</a:t>
            </a:r>
            <a:r>
              <a:rPr lang="en-US" sz="3000" dirty="0">
                <a:solidFill>
                  <a:schemeClr val="bg1"/>
                </a:solidFill>
              </a:rPr>
              <a:t>, </a:t>
            </a:r>
            <a:r>
              <a:rPr lang="en-US" sz="3000" dirty="0">
                <a:solidFill>
                  <a:srgbClr val="FF0000"/>
                </a:solidFill>
              </a:rPr>
              <a:t>it can’t be relied on as a TM</a:t>
            </a:r>
          </a:p>
          <a:p>
            <a:pPr>
              <a:defRPr/>
            </a:pPr>
            <a:endParaRPr lang="en-US" dirty="0"/>
          </a:p>
        </p:txBody>
      </p:sp>
      <p:sp>
        <p:nvSpPr>
          <p:cNvPr id="422915" name="Slide Number Placeholder 3">
            <a:extLst>
              <a:ext uri="{FF2B5EF4-FFF2-40B4-BE49-F238E27FC236}">
                <a16:creationId xmlns:a16="http://schemas.microsoft.com/office/drawing/2014/main" id="{B22E337C-7DD6-E517-BDD5-6B549E670EFB}"/>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22D111D-E3B0-5B46-A621-5DF1DA1F5622}" type="slidenum">
              <a:rPr lang="en-US" altLang="en-US" smtClean="0">
                <a:solidFill>
                  <a:srgbClr val="002040"/>
                </a:solidFill>
              </a:rPr>
              <a:pPr/>
              <a:t>140</a:t>
            </a:fld>
            <a:endParaRPr lang="en-US" altLang="en-US">
              <a:solidFill>
                <a:srgbClr val="002040"/>
              </a:solidFill>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05BB7C-4747-5649-42EE-5448848561BF}"/>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extLst>
      <p:ext uri="{BB962C8B-B14F-4D97-AF65-F5344CB8AC3E}">
        <p14:creationId xmlns:p14="http://schemas.microsoft.com/office/powerpoint/2010/main" val="9154000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Title 1">
            <a:extLst>
              <a:ext uri="{FF2B5EF4-FFF2-40B4-BE49-F238E27FC236}">
                <a16:creationId xmlns:a16="http://schemas.microsoft.com/office/drawing/2014/main" id="{BA27C779-469F-E09B-D426-F1BED0601286}"/>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191490" name="Content Placeholder 3" descr="Crystal_Project_pause-queue.png">
            <a:extLst>
              <a:ext uri="{FF2B5EF4-FFF2-40B4-BE49-F238E27FC236}">
                <a16:creationId xmlns:a16="http://schemas.microsoft.com/office/drawing/2014/main" id="{641349AC-96C3-4697-856B-3D9BA1D6F573}"/>
              </a:ext>
            </a:extLst>
          </p:cNvPr>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l="1729" r="296"/>
          <a:stretch>
            <a:fillRect/>
          </a:stretch>
        </p:blipFill>
        <p:spPr bwMode="auto">
          <a:xfrm>
            <a:off x="3038475" y="1331913"/>
            <a:ext cx="3067050" cy="3132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491" name="Content Placeholder 3" descr="Crystal_Project_pause-queue.png">
            <a:extLst>
              <a:ext uri="{FF2B5EF4-FFF2-40B4-BE49-F238E27FC236}">
                <a16:creationId xmlns:a16="http://schemas.microsoft.com/office/drawing/2014/main" id="{DE1AC979-0FEC-6D12-E84C-172CFD8D1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068109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1" name="Picture 2">
            <a:extLst>
              <a:ext uri="{FF2B5EF4-FFF2-40B4-BE49-F238E27FC236}">
                <a16:creationId xmlns:a16="http://schemas.microsoft.com/office/drawing/2014/main" id="{4ADF6A56-1B57-9063-4573-7811E505AB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762000"/>
            <a:ext cx="476250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C8C1E8-E69E-BEB0-532D-B132D441015F}"/>
              </a:ext>
            </a:extLst>
          </p:cNvPr>
          <p:cNvPicPr>
            <a:picLocks noChangeAspect="1"/>
          </p:cNvPicPr>
          <p:nvPr/>
        </p:nvPicPr>
        <p:blipFill>
          <a:blip r:embed="rId2"/>
          <a:stretch>
            <a:fillRect/>
          </a:stretch>
        </p:blipFill>
        <p:spPr>
          <a:xfrm>
            <a:off x="1201130" y="675636"/>
            <a:ext cx="6741740" cy="3792228"/>
          </a:xfrm>
          <a:prstGeom prst="rect">
            <a:avLst/>
          </a:prstGeom>
        </p:spPr>
      </p:pic>
    </p:spTree>
    <p:extLst>
      <p:ext uri="{BB962C8B-B14F-4D97-AF65-F5344CB8AC3E}">
        <p14:creationId xmlns:p14="http://schemas.microsoft.com/office/powerpoint/2010/main" val="416002016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A4DF70D-2C7E-AB00-A8F5-47096536094C}"/>
              </a:ext>
            </a:extLst>
          </p:cNvPr>
          <p:cNvSpPr>
            <a:spLocks noGrp="1"/>
          </p:cNvSpPr>
          <p:nvPr>
            <p:ph type="title"/>
          </p:nvPr>
        </p:nvSpPr>
        <p:spPr>
          <a:xfrm>
            <a:off x="1381125" y="312738"/>
            <a:ext cx="6381750" cy="857250"/>
          </a:xfrm>
        </p:spPr>
        <p:txBody>
          <a:bodyPr>
            <a:normAutofit fontScale="90000"/>
          </a:bodyPr>
          <a:lstStyle/>
          <a:p>
            <a:pPr>
              <a:defRPr/>
            </a:pPr>
            <a:r>
              <a:rPr lang="en-US" sz="3000" b="1" dirty="0">
                <a:solidFill>
                  <a:srgbClr val="FFFF00"/>
                </a:solidFill>
              </a:rPr>
              <a:t>Passing off</a:t>
            </a:r>
            <a:r>
              <a:rPr lang="en-US" sz="3000" b="1" dirty="0">
                <a:solidFill>
                  <a:srgbClr val="FF0000"/>
                </a:solidFill>
              </a:rPr>
              <a:t>: </a:t>
            </a:r>
            <a:r>
              <a:rPr lang="en-CA" sz="3000" i="1" dirty="0">
                <a:solidFill>
                  <a:srgbClr val="00B0F0"/>
                </a:solidFill>
              </a:rPr>
              <a:t>Novopharm v. Bayer Inc. </a:t>
            </a:r>
            <a:r>
              <a:rPr lang="en-CA" sz="3000" dirty="0">
                <a:solidFill>
                  <a:schemeClr val="bg1"/>
                </a:solidFill>
              </a:rPr>
              <a:t>(2000)</a:t>
            </a:r>
            <a:endParaRPr lang="en-US" sz="3000" b="1" dirty="0"/>
          </a:p>
        </p:txBody>
      </p:sp>
      <p:sp>
        <p:nvSpPr>
          <p:cNvPr id="427010" name="Slide Number Placeholder 3">
            <a:extLst>
              <a:ext uri="{FF2B5EF4-FFF2-40B4-BE49-F238E27FC236}">
                <a16:creationId xmlns:a16="http://schemas.microsoft.com/office/drawing/2014/main" id="{4F2188C1-532E-694B-16AC-DEB37AD5B549}"/>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1195767-6A45-8F46-97E4-1B37B27F87C5}" type="slidenum">
              <a:rPr lang="en-US" altLang="en-US" smtClean="0">
                <a:solidFill>
                  <a:srgbClr val="002040"/>
                </a:solidFill>
              </a:rPr>
              <a:pPr/>
              <a:t>145</a:t>
            </a:fld>
            <a:endParaRPr lang="en-US" altLang="en-US">
              <a:solidFill>
                <a:srgbClr val="002040"/>
              </a:solidFill>
            </a:endParaRPr>
          </a:p>
        </p:txBody>
      </p:sp>
      <p:pic>
        <p:nvPicPr>
          <p:cNvPr id="427011" name="Picture 4">
            <a:extLst>
              <a:ext uri="{FF2B5EF4-FFF2-40B4-BE49-F238E27FC236}">
                <a16:creationId xmlns:a16="http://schemas.microsoft.com/office/drawing/2014/main" id="{EF6E9BA2-ACFA-18E5-273D-3A84DD141B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7975" y="1851025"/>
            <a:ext cx="3448050"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itle 5">
            <a:extLst>
              <a:ext uri="{FF2B5EF4-FFF2-40B4-BE49-F238E27FC236}">
                <a16:creationId xmlns:a16="http://schemas.microsoft.com/office/drawing/2014/main" id="{17F7DDAD-0E55-1089-343D-3987E96CE093}"/>
              </a:ext>
            </a:extLst>
          </p:cNvPr>
          <p:cNvSpPr>
            <a:spLocks noGrp="1" noChangeArrowheads="1"/>
          </p:cNvSpPr>
          <p:nvPr>
            <p:ph type="title"/>
          </p:nvPr>
        </p:nvSpPr>
        <p:spPr bwMode="auto">
          <a:xfrm>
            <a:off x="323850" y="123825"/>
            <a:ext cx="8496300" cy="8001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1">
                <a:solidFill>
                  <a:srgbClr val="FFFF00"/>
                </a:solidFill>
              </a:rPr>
              <a:t>Passing off</a:t>
            </a:r>
            <a:r>
              <a:rPr lang="en-US" altLang="en-US" sz="3200" b="1">
                <a:solidFill>
                  <a:srgbClr val="FF0000"/>
                </a:solidFill>
              </a:rPr>
              <a:t>: </a:t>
            </a:r>
            <a:r>
              <a:rPr lang="en-CA" altLang="en-US" sz="3200" i="1">
                <a:solidFill>
                  <a:srgbClr val="00B0F0"/>
                </a:solidFill>
              </a:rPr>
              <a:t>Novopharm v. Bayer Inc. </a:t>
            </a:r>
            <a:r>
              <a:rPr lang="en-CA" altLang="en-US" sz="3200">
                <a:solidFill>
                  <a:schemeClr val="bg1"/>
                </a:solidFill>
              </a:rPr>
              <a:t>(2000)</a:t>
            </a:r>
            <a:endParaRPr lang="en-US" altLang="en-US" sz="3200" b="1"/>
          </a:p>
        </p:txBody>
      </p:sp>
      <p:sp>
        <p:nvSpPr>
          <p:cNvPr id="177154" name="Content Placeholder 1">
            <a:extLst>
              <a:ext uri="{FF2B5EF4-FFF2-40B4-BE49-F238E27FC236}">
                <a16:creationId xmlns:a16="http://schemas.microsoft.com/office/drawing/2014/main" id="{48549F48-436A-FED2-67B1-0F828FB8E6CC}"/>
              </a:ext>
            </a:extLst>
          </p:cNvPr>
          <p:cNvSpPr>
            <a:spLocks noGrp="1" noChangeArrowheads="1"/>
          </p:cNvSpPr>
          <p:nvPr>
            <p:ph idx="1"/>
          </p:nvPr>
        </p:nvSpPr>
        <p:spPr bwMode="auto">
          <a:xfrm>
            <a:off x="323850" y="989013"/>
            <a:ext cx="8496300" cy="39592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sz="2200">
                <a:solidFill>
                  <a:srgbClr val="FFFF00"/>
                </a:solidFill>
              </a:rPr>
              <a:t>Question is whether a manufacturer of a pharmaceutical in pill, capsule or tablet form can claim goodwill or reputation in the shape, size or colour of the tablet</a:t>
            </a:r>
            <a:r>
              <a:rPr lang="en-CA" altLang="en-US" sz="2200">
                <a:solidFill>
                  <a:srgbClr val="FF0000"/>
                </a:solidFill>
              </a:rPr>
              <a:t>?</a:t>
            </a:r>
          </a:p>
          <a:p>
            <a:r>
              <a:rPr lang="en-CA" altLang="en-US" sz="2200">
                <a:solidFill>
                  <a:schemeClr val="bg1"/>
                </a:solidFill>
              </a:rPr>
              <a:t>Many prescription drugs are not sold in packages, they are dispensed by pharmacists in plain plastic vials.</a:t>
            </a:r>
          </a:p>
          <a:p>
            <a:r>
              <a:rPr lang="en-US" altLang="en-US" sz="2200" i="1">
                <a:solidFill>
                  <a:schemeClr val="bg1"/>
                </a:solidFill>
              </a:rPr>
              <a:t>“If patients identified the plaintiff's product by its appearance, the marketing by the defendant of tablets that were confusingly similar in appearance would prevent patients from exercising consumer choice by specifying which product they wished to have prescribed.” </a:t>
            </a:r>
            <a:r>
              <a:rPr lang="en-US" altLang="en-US" sz="2200">
                <a:solidFill>
                  <a:schemeClr val="bg1"/>
                </a:solidFill>
              </a:rPr>
              <a:t>(para 90) / could also have negative health impacts.</a:t>
            </a:r>
            <a:endParaRPr lang="en-CA" altLang="en-US" sz="2200">
              <a:solidFill>
                <a:schemeClr val="bg1"/>
              </a:solidFill>
            </a:endParaRPr>
          </a:p>
          <a:p>
            <a:pPr lvl="2"/>
            <a:endParaRPr lang="en-US" altLang="en-US"/>
          </a:p>
        </p:txBody>
      </p:sp>
      <p:sp>
        <p:nvSpPr>
          <p:cNvPr id="177155" name="Slide Number Placeholder 3">
            <a:extLst>
              <a:ext uri="{FF2B5EF4-FFF2-40B4-BE49-F238E27FC236}">
                <a16:creationId xmlns:a16="http://schemas.microsoft.com/office/drawing/2014/main" id="{9A6BCEEC-869D-DDEA-C17B-57CEE59E2DA5}"/>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CA04D0D-0698-AF4E-B4EF-E4B56DCF8A6D}" type="slidenum">
              <a:rPr lang="en-US" altLang="en-US" smtClean="0">
                <a:solidFill>
                  <a:srgbClr val="002040"/>
                </a:solidFill>
              </a:rPr>
              <a:pPr/>
              <a:t>146</a:t>
            </a:fld>
            <a:endParaRPr lang="en-US" altLang="en-US">
              <a:solidFill>
                <a:srgbClr val="002040"/>
              </a:solidFill>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Title 5">
            <a:extLst>
              <a:ext uri="{FF2B5EF4-FFF2-40B4-BE49-F238E27FC236}">
                <a16:creationId xmlns:a16="http://schemas.microsoft.com/office/drawing/2014/main" id="{7913EB05-A67D-BCBC-55B8-15A29BAF14CB}"/>
              </a:ext>
            </a:extLst>
          </p:cNvPr>
          <p:cNvSpPr>
            <a:spLocks noGrp="1" noChangeArrowheads="1"/>
          </p:cNvSpPr>
          <p:nvPr>
            <p:ph type="title"/>
          </p:nvPr>
        </p:nvSpPr>
        <p:spPr bwMode="auto">
          <a:xfrm>
            <a:off x="142875" y="107950"/>
            <a:ext cx="8858250" cy="5730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1">
                <a:solidFill>
                  <a:srgbClr val="FFFF00"/>
                </a:solidFill>
              </a:rPr>
              <a:t>Passing off</a:t>
            </a:r>
            <a:r>
              <a:rPr lang="en-US" altLang="en-US" sz="3200" b="1">
                <a:solidFill>
                  <a:srgbClr val="FF0000"/>
                </a:solidFill>
              </a:rPr>
              <a:t>: </a:t>
            </a:r>
            <a:r>
              <a:rPr lang="en-CA" altLang="en-US" sz="3200" i="1">
                <a:solidFill>
                  <a:srgbClr val="00B0F0"/>
                </a:solidFill>
              </a:rPr>
              <a:t>Novopharm v. Bayer Inc. </a:t>
            </a:r>
            <a:r>
              <a:rPr lang="en-CA" altLang="en-US" sz="3200">
                <a:solidFill>
                  <a:srgbClr val="FFFF00"/>
                </a:solidFill>
              </a:rPr>
              <a:t>Court </a:t>
            </a:r>
            <a:r>
              <a:rPr lang="en-CA" altLang="en-US" sz="3200">
                <a:solidFill>
                  <a:srgbClr val="FF0000"/>
                </a:solidFill>
              </a:rPr>
              <a:t>1</a:t>
            </a:r>
            <a:endParaRPr lang="en-US" altLang="en-US" sz="3200" b="1">
              <a:solidFill>
                <a:srgbClr val="FF0000"/>
              </a:solidFill>
            </a:endParaRPr>
          </a:p>
        </p:txBody>
      </p:sp>
      <p:sp>
        <p:nvSpPr>
          <p:cNvPr id="2" name="Content Placeholder 1">
            <a:extLst>
              <a:ext uri="{FF2B5EF4-FFF2-40B4-BE49-F238E27FC236}">
                <a16:creationId xmlns:a16="http://schemas.microsoft.com/office/drawing/2014/main" id="{A70062F8-C65E-57A3-0552-1F732580CF4B}"/>
              </a:ext>
            </a:extLst>
          </p:cNvPr>
          <p:cNvSpPr>
            <a:spLocks noGrp="1"/>
          </p:cNvSpPr>
          <p:nvPr>
            <p:ph idx="1"/>
          </p:nvPr>
        </p:nvSpPr>
        <p:spPr>
          <a:xfrm>
            <a:off x="158750" y="842963"/>
            <a:ext cx="8821738" cy="3984625"/>
          </a:xfrm>
        </p:spPr>
        <p:txBody>
          <a:bodyPr>
            <a:noAutofit/>
          </a:bodyPr>
          <a:lstStyle/>
          <a:p>
            <a:pPr marL="0" indent="0">
              <a:buFont typeface="Arial" panose="020B0604020202020204" pitchFamily="34" charset="0"/>
              <a:buNone/>
              <a:defRPr/>
            </a:pPr>
            <a:r>
              <a:rPr lang="en-CA" sz="2000" b="1" dirty="0">
                <a:solidFill>
                  <a:srgbClr val="FFFF00"/>
                </a:solidFill>
              </a:rPr>
              <a:t>Issue was whether consumers, by virtue of the appearance of the pill, regard it as coming from one trade source</a:t>
            </a:r>
            <a:r>
              <a:rPr lang="en-CA" sz="2000" b="1" dirty="0">
                <a:solidFill>
                  <a:srgbClr val="FF0000"/>
                </a:solidFill>
              </a:rPr>
              <a:t>?</a:t>
            </a:r>
          </a:p>
          <a:p>
            <a:pPr marL="0" indent="0">
              <a:buFont typeface="Arial" panose="020B0604020202020204" pitchFamily="34" charset="0"/>
              <a:buNone/>
              <a:defRPr/>
            </a:pPr>
            <a:r>
              <a:rPr lang="en-CA" sz="2000" dirty="0">
                <a:solidFill>
                  <a:schemeClr val="bg1"/>
                </a:solidFill>
              </a:rPr>
              <a:t>Points made by the court in answering this question</a:t>
            </a:r>
            <a:r>
              <a:rPr lang="en-CA" sz="2000" dirty="0">
                <a:solidFill>
                  <a:srgbClr val="FF0000"/>
                </a:solidFill>
              </a:rPr>
              <a:t>:</a:t>
            </a:r>
          </a:p>
          <a:p>
            <a:pPr>
              <a:defRPr/>
            </a:pPr>
            <a:r>
              <a:rPr lang="en-CA" sz="2000" dirty="0">
                <a:solidFill>
                  <a:schemeClr val="bg1"/>
                </a:solidFill>
              </a:rPr>
              <a:t>Pink </a:t>
            </a:r>
            <a:r>
              <a:rPr lang="en-CA" sz="2000" dirty="0">
                <a:solidFill>
                  <a:srgbClr val="FFFF00"/>
                </a:solidFill>
              </a:rPr>
              <a:t>round small tablets are commonplace </a:t>
            </a:r>
            <a:r>
              <a:rPr lang="en-CA" sz="2000" dirty="0">
                <a:solidFill>
                  <a:schemeClr val="bg1"/>
                </a:solidFill>
              </a:rPr>
              <a:t>in the pharmaceutical market. (40 medications available in Canada for treatment of high blood pressure and angina that were pink in colour – Macdonald (Pharmacist)). Accordingly, </a:t>
            </a:r>
            <a:r>
              <a:rPr lang="en-CA" sz="2000" dirty="0">
                <a:solidFill>
                  <a:srgbClr val="FFFF00"/>
                </a:solidFill>
              </a:rPr>
              <a:t>Bayer has a heavy burden to discharge to prove that they have a secondary meaning </a:t>
            </a:r>
            <a:r>
              <a:rPr lang="en-CA" sz="2000" dirty="0">
                <a:solidFill>
                  <a:schemeClr val="bg1"/>
                </a:solidFill>
              </a:rPr>
              <a:t>(that ordinary consumers associate them with a single trade source).</a:t>
            </a:r>
          </a:p>
          <a:p>
            <a:pPr>
              <a:defRPr/>
            </a:pPr>
            <a:r>
              <a:rPr lang="en-CA" sz="2000" dirty="0">
                <a:solidFill>
                  <a:schemeClr val="bg1"/>
                </a:solidFill>
              </a:rPr>
              <a:t>The fact that in 1992 Adalat was the only extended-release nifedipine product on the market does not necessarily mean that consumers have identified its appearance with a single source. </a:t>
            </a:r>
          </a:p>
        </p:txBody>
      </p:sp>
      <p:sp>
        <p:nvSpPr>
          <p:cNvPr id="179203" name="Slide Number Placeholder 3">
            <a:extLst>
              <a:ext uri="{FF2B5EF4-FFF2-40B4-BE49-F238E27FC236}">
                <a16:creationId xmlns:a16="http://schemas.microsoft.com/office/drawing/2014/main" id="{05FF7DB8-1158-F9DD-9FA2-CC4AF2A1C831}"/>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A9F970B-B8A9-BC4B-8C55-22AD6E8ECB09}" type="slidenum">
              <a:rPr lang="en-US" altLang="en-US" smtClean="0">
                <a:solidFill>
                  <a:srgbClr val="002040"/>
                </a:solidFill>
              </a:rPr>
              <a:pPr/>
              <a:t>147</a:t>
            </a:fld>
            <a:endParaRPr lang="en-US" altLang="en-US">
              <a:solidFill>
                <a:srgbClr val="002040"/>
              </a:solidFill>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Title 5">
            <a:extLst>
              <a:ext uri="{FF2B5EF4-FFF2-40B4-BE49-F238E27FC236}">
                <a16:creationId xmlns:a16="http://schemas.microsoft.com/office/drawing/2014/main" id="{C12B39AA-9D8E-68B2-171B-8F5975B8B53A}"/>
              </a:ext>
            </a:extLst>
          </p:cNvPr>
          <p:cNvSpPr>
            <a:spLocks noGrp="1" noChangeArrowheads="1"/>
          </p:cNvSpPr>
          <p:nvPr>
            <p:ph type="title"/>
          </p:nvPr>
        </p:nvSpPr>
        <p:spPr bwMode="auto">
          <a:xfrm>
            <a:off x="250825" y="134938"/>
            <a:ext cx="8642350" cy="573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1">
                <a:solidFill>
                  <a:srgbClr val="FFFF00"/>
                </a:solidFill>
              </a:rPr>
              <a:t>Passing off</a:t>
            </a:r>
            <a:r>
              <a:rPr lang="en-US" altLang="en-US" sz="3200" b="1">
                <a:solidFill>
                  <a:srgbClr val="FF0000"/>
                </a:solidFill>
              </a:rPr>
              <a:t>: </a:t>
            </a:r>
            <a:r>
              <a:rPr lang="en-CA" altLang="en-US" sz="3200" i="1">
                <a:solidFill>
                  <a:srgbClr val="00B0F0"/>
                </a:solidFill>
              </a:rPr>
              <a:t>Novopharm v. Bayer Inc. </a:t>
            </a:r>
            <a:r>
              <a:rPr lang="en-CA" altLang="en-US" sz="3200">
                <a:solidFill>
                  <a:srgbClr val="FFFF00"/>
                </a:solidFill>
              </a:rPr>
              <a:t>Court </a:t>
            </a:r>
            <a:r>
              <a:rPr lang="en-CA" altLang="en-US" sz="3200">
                <a:solidFill>
                  <a:srgbClr val="FF0000"/>
                </a:solidFill>
              </a:rPr>
              <a:t>2</a:t>
            </a:r>
            <a:endParaRPr lang="en-US" altLang="en-US" sz="3200" b="1"/>
          </a:p>
        </p:txBody>
      </p:sp>
      <p:sp>
        <p:nvSpPr>
          <p:cNvPr id="2" name="Content Placeholder 1">
            <a:extLst>
              <a:ext uri="{FF2B5EF4-FFF2-40B4-BE49-F238E27FC236}">
                <a16:creationId xmlns:a16="http://schemas.microsoft.com/office/drawing/2014/main" id="{5A462117-2FDE-661C-9F59-01459521AEB5}"/>
              </a:ext>
            </a:extLst>
          </p:cNvPr>
          <p:cNvSpPr>
            <a:spLocks noGrp="1"/>
          </p:cNvSpPr>
          <p:nvPr>
            <p:ph idx="1"/>
          </p:nvPr>
        </p:nvSpPr>
        <p:spPr>
          <a:xfrm>
            <a:off x="358775" y="990600"/>
            <a:ext cx="8426450" cy="4019550"/>
          </a:xfrm>
        </p:spPr>
        <p:txBody>
          <a:bodyPr>
            <a:noAutofit/>
          </a:bodyPr>
          <a:lstStyle/>
          <a:p>
            <a:pPr marL="0" indent="0">
              <a:buFont typeface="Arial" panose="020B0604020202020204" pitchFamily="34" charset="0"/>
              <a:buNone/>
              <a:defRPr/>
            </a:pPr>
            <a:r>
              <a:rPr lang="en-CA" sz="2000" b="1" dirty="0">
                <a:solidFill>
                  <a:srgbClr val="FFFF00"/>
                </a:solidFill>
              </a:rPr>
              <a:t>Issue was whether consumers, by virtue of the appearance of the pill, regard it as coming from one trade source</a:t>
            </a:r>
            <a:r>
              <a:rPr lang="en-CA" sz="2000" b="1" dirty="0">
                <a:solidFill>
                  <a:srgbClr val="FF0000"/>
                </a:solidFill>
              </a:rPr>
              <a:t>?</a:t>
            </a:r>
          </a:p>
          <a:p>
            <a:pPr marL="0" indent="0">
              <a:buFont typeface="Arial" panose="020B0604020202020204" pitchFamily="34" charset="0"/>
              <a:buNone/>
              <a:defRPr/>
            </a:pPr>
            <a:r>
              <a:rPr lang="en-CA" sz="2000" dirty="0">
                <a:solidFill>
                  <a:schemeClr val="bg1"/>
                </a:solidFill>
              </a:rPr>
              <a:t>Points made by the court in answering this question</a:t>
            </a:r>
            <a:r>
              <a:rPr lang="en-CA" sz="2000" dirty="0">
                <a:solidFill>
                  <a:srgbClr val="FF0000"/>
                </a:solidFill>
              </a:rPr>
              <a:t>:</a:t>
            </a:r>
          </a:p>
          <a:p>
            <a:pPr>
              <a:defRPr/>
            </a:pPr>
            <a:r>
              <a:rPr lang="en-CA" sz="2000" dirty="0">
                <a:solidFill>
                  <a:schemeClr val="bg1"/>
                </a:solidFill>
              </a:rPr>
              <a:t>Consumers often identify the appearance of a pharmaceutical product with its therapeutic purposes, instead of with a single manufacturer. I.e. </a:t>
            </a:r>
            <a:r>
              <a:rPr lang="en-CA" sz="2000" dirty="0">
                <a:solidFill>
                  <a:srgbClr val="FFFF00"/>
                </a:solidFill>
              </a:rPr>
              <a:t>“Colour/shape = pill I take for condition X; as opposed to colour/shape = same manufacturer.” </a:t>
            </a:r>
          </a:p>
          <a:p>
            <a:pPr>
              <a:defRPr/>
            </a:pPr>
            <a:r>
              <a:rPr lang="en-CA" sz="2000" dirty="0">
                <a:solidFill>
                  <a:schemeClr val="bg1"/>
                </a:solidFill>
              </a:rPr>
              <a:t>Evidence did not prove that </a:t>
            </a:r>
            <a:r>
              <a:rPr lang="en-CA" sz="2000" dirty="0">
                <a:solidFill>
                  <a:srgbClr val="FFFF00"/>
                </a:solidFill>
              </a:rPr>
              <a:t>physicians or pharmacists </a:t>
            </a:r>
            <a:r>
              <a:rPr lang="en-CA" sz="2000" dirty="0">
                <a:solidFill>
                  <a:schemeClr val="bg1"/>
                </a:solidFill>
              </a:rPr>
              <a:t>to any significant degree identified Adalat by colour or shape (they relied </a:t>
            </a:r>
            <a:r>
              <a:rPr lang="en-CA" sz="2000" dirty="0">
                <a:solidFill>
                  <a:srgbClr val="FFFF00"/>
                </a:solidFill>
              </a:rPr>
              <a:t>primarily on labels</a:t>
            </a:r>
            <a:r>
              <a:rPr lang="en-CA" sz="2000" dirty="0">
                <a:solidFill>
                  <a:schemeClr val="bg1"/>
                </a:solidFill>
              </a:rPr>
              <a:t>).</a:t>
            </a:r>
          </a:p>
          <a:p>
            <a:pPr>
              <a:defRPr/>
            </a:pPr>
            <a:r>
              <a:rPr lang="en-CA" sz="2000" b="1" dirty="0">
                <a:solidFill>
                  <a:srgbClr val="FF0000"/>
                </a:solidFill>
              </a:rPr>
              <a:t>Bayer was unable to establish that patients associate pink round angina pills with the brand name Adalat</a:t>
            </a:r>
            <a:r>
              <a:rPr lang="en-CA" sz="1800" dirty="0">
                <a:solidFill>
                  <a:schemeClr val="bg1"/>
                </a:solidFill>
              </a:rPr>
              <a:t>.</a:t>
            </a:r>
            <a:endParaRPr lang="en-US" sz="1800" dirty="0"/>
          </a:p>
        </p:txBody>
      </p:sp>
      <p:sp>
        <p:nvSpPr>
          <p:cNvPr id="181251" name="Slide Number Placeholder 3">
            <a:extLst>
              <a:ext uri="{FF2B5EF4-FFF2-40B4-BE49-F238E27FC236}">
                <a16:creationId xmlns:a16="http://schemas.microsoft.com/office/drawing/2014/main" id="{DD3D0C68-C8AD-04CB-272B-4C9EE062513E}"/>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7CE314C-E2D8-0C4F-A0C6-7CFCED319F40}" type="slidenum">
              <a:rPr lang="en-US" altLang="en-US" smtClean="0">
                <a:solidFill>
                  <a:srgbClr val="002040"/>
                </a:solidFill>
              </a:rPr>
              <a:pPr/>
              <a:t>148</a:t>
            </a:fld>
            <a:endParaRPr lang="en-US" altLang="en-US">
              <a:solidFill>
                <a:srgbClr val="002040"/>
              </a:solidFill>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Title 5">
            <a:extLst>
              <a:ext uri="{FF2B5EF4-FFF2-40B4-BE49-F238E27FC236}">
                <a16:creationId xmlns:a16="http://schemas.microsoft.com/office/drawing/2014/main" id="{EF37CC21-F80A-A0BE-CC59-CB5A4D08A2E2}"/>
              </a:ext>
            </a:extLst>
          </p:cNvPr>
          <p:cNvSpPr>
            <a:spLocks noGrp="1" noChangeArrowheads="1"/>
          </p:cNvSpPr>
          <p:nvPr>
            <p:ph type="title"/>
          </p:nvPr>
        </p:nvSpPr>
        <p:spPr bwMode="auto">
          <a:xfrm>
            <a:off x="250825" y="123825"/>
            <a:ext cx="8642350" cy="857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1">
                <a:solidFill>
                  <a:srgbClr val="FFFF00"/>
                </a:solidFill>
              </a:rPr>
              <a:t>Passing off</a:t>
            </a:r>
            <a:r>
              <a:rPr lang="en-US" altLang="en-US" sz="3200" b="1">
                <a:solidFill>
                  <a:srgbClr val="FF0000"/>
                </a:solidFill>
              </a:rPr>
              <a:t>: </a:t>
            </a:r>
            <a:r>
              <a:rPr lang="en-CA" altLang="en-US" sz="3200" i="1">
                <a:solidFill>
                  <a:srgbClr val="00B0F0"/>
                </a:solidFill>
              </a:rPr>
              <a:t>Novopharm v. Bayer Inc. </a:t>
            </a:r>
            <a:r>
              <a:rPr lang="en-CA" altLang="en-US" sz="3200">
                <a:solidFill>
                  <a:schemeClr val="bg1"/>
                </a:solidFill>
              </a:rPr>
              <a:t>(2000)</a:t>
            </a:r>
            <a:endParaRPr lang="en-US" altLang="en-US" sz="3200" b="1"/>
          </a:p>
        </p:txBody>
      </p:sp>
      <p:sp>
        <p:nvSpPr>
          <p:cNvPr id="2" name="Content Placeholder 1">
            <a:extLst>
              <a:ext uri="{FF2B5EF4-FFF2-40B4-BE49-F238E27FC236}">
                <a16:creationId xmlns:a16="http://schemas.microsoft.com/office/drawing/2014/main" id="{9A82B2D6-DCD9-2EBB-C6DF-B7CA380E3CD7}"/>
              </a:ext>
            </a:extLst>
          </p:cNvPr>
          <p:cNvSpPr>
            <a:spLocks noGrp="1"/>
          </p:cNvSpPr>
          <p:nvPr>
            <p:ph idx="1"/>
          </p:nvPr>
        </p:nvSpPr>
        <p:spPr>
          <a:xfrm>
            <a:off x="468313" y="1131888"/>
            <a:ext cx="8207375" cy="3802062"/>
          </a:xfrm>
        </p:spPr>
        <p:txBody>
          <a:bodyPr>
            <a:normAutofit lnSpcReduction="10000"/>
          </a:bodyPr>
          <a:lstStyle/>
          <a:p>
            <a:pPr marL="42863" indent="0">
              <a:buFont typeface="Arial" panose="020B0604020202020204" pitchFamily="34" charset="0"/>
              <a:buNone/>
              <a:defRPr/>
            </a:pPr>
            <a:r>
              <a:rPr lang="en-CA" sz="2625" b="1" dirty="0">
                <a:solidFill>
                  <a:srgbClr val="FFFF00"/>
                </a:solidFill>
              </a:rPr>
              <a:t>Key points (</a:t>
            </a:r>
            <a:r>
              <a:rPr lang="en-CA" sz="2625" b="1" dirty="0">
                <a:solidFill>
                  <a:schemeClr val="bg1"/>
                </a:solidFill>
              </a:rPr>
              <a:t>simplified</a:t>
            </a:r>
            <a:r>
              <a:rPr lang="en-CA" sz="2625" b="1" dirty="0">
                <a:solidFill>
                  <a:srgbClr val="FFFF00"/>
                </a:solidFill>
              </a:rPr>
              <a:t>)</a:t>
            </a:r>
            <a:r>
              <a:rPr lang="en-CA" sz="2625" dirty="0">
                <a:solidFill>
                  <a:srgbClr val="FF0000"/>
                </a:solidFill>
              </a:rPr>
              <a:t>: </a:t>
            </a:r>
          </a:p>
          <a:p>
            <a:pPr>
              <a:defRPr/>
            </a:pPr>
            <a:r>
              <a:rPr lang="en-CA" sz="2625" dirty="0">
                <a:solidFill>
                  <a:srgbClr val="FFFF00"/>
                </a:solidFill>
              </a:rPr>
              <a:t>Pink round small tablets are commonplace </a:t>
            </a:r>
            <a:r>
              <a:rPr lang="en-CA" sz="2625" dirty="0">
                <a:solidFill>
                  <a:srgbClr val="FF0000"/>
                </a:solidFill>
              </a:rPr>
              <a:t>in the marketplace</a:t>
            </a:r>
          </a:p>
          <a:p>
            <a:pPr>
              <a:defRPr/>
            </a:pPr>
            <a:r>
              <a:rPr lang="en-CA" sz="2625" dirty="0">
                <a:solidFill>
                  <a:srgbClr val="FFFF00"/>
                </a:solidFill>
              </a:rPr>
              <a:t>Only product </a:t>
            </a:r>
            <a:r>
              <a:rPr lang="en-CA" sz="2625" dirty="0">
                <a:solidFill>
                  <a:schemeClr val="bg1"/>
                </a:solidFill>
              </a:rPr>
              <a:t>in the market</a:t>
            </a:r>
            <a:r>
              <a:rPr lang="en-CA" sz="2625" dirty="0">
                <a:solidFill>
                  <a:srgbClr val="FF0000"/>
                </a:solidFill>
              </a:rPr>
              <a:t>?</a:t>
            </a:r>
            <a:r>
              <a:rPr lang="en-CA" sz="2625" dirty="0">
                <a:solidFill>
                  <a:schemeClr val="bg1"/>
                </a:solidFill>
              </a:rPr>
              <a:t> </a:t>
            </a:r>
            <a:r>
              <a:rPr lang="en-CA" sz="2625" dirty="0">
                <a:solidFill>
                  <a:srgbClr val="FFFF00"/>
                </a:solidFill>
              </a:rPr>
              <a:t>Not by itself conclusive of goodwill/distinctiveness</a:t>
            </a:r>
          </a:p>
          <a:p>
            <a:pPr>
              <a:defRPr/>
            </a:pPr>
            <a:r>
              <a:rPr lang="en-CA" sz="2625" dirty="0">
                <a:solidFill>
                  <a:srgbClr val="FFFF00"/>
                </a:solidFill>
              </a:rPr>
              <a:t>Appearance of a pharma product </a:t>
            </a:r>
            <a:r>
              <a:rPr lang="en-CA" sz="2625" dirty="0">
                <a:solidFill>
                  <a:schemeClr val="bg1"/>
                </a:solidFill>
              </a:rPr>
              <a:t>often </a:t>
            </a:r>
            <a:r>
              <a:rPr lang="en-CA" sz="2625" dirty="0">
                <a:solidFill>
                  <a:srgbClr val="FFFF00"/>
                </a:solidFill>
              </a:rPr>
              <a:t>associated with therapeutic purposes</a:t>
            </a:r>
            <a:r>
              <a:rPr lang="en-CA" sz="2625" dirty="0">
                <a:solidFill>
                  <a:schemeClr val="bg1"/>
                </a:solidFill>
              </a:rPr>
              <a:t> </a:t>
            </a:r>
            <a:r>
              <a:rPr lang="en-CA" sz="2625" dirty="0">
                <a:solidFill>
                  <a:srgbClr val="FF0000"/>
                </a:solidFill>
              </a:rPr>
              <a:t>instead of </a:t>
            </a:r>
            <a:r>
              <a:rPr lang="en-CA" sz="2625" dirty="0">
                <a:solidFill>
                  <a:schemeClr val="bg1"/>
                </a:solidFill>
              </a:rPr>
              <a:t>single </a:t>
            </a:r>
            <a:r>
              <a:rPr lang="en-CA" sz="2625" dirty="0">
                <a:solidFill>
                  <a:srgbClr val="FF0000"/>
                </a:solidFill>
              </a:rPr>
              <a:t>manufacturer</a:t>
            </a:r>
          </a:p>
          <a:p>
            <a:pPr>
              <a:defRPr/>
            </a:pPr>
            <a:r>
              <a:rPr lang="en-CA" sz="2625" dirty="0">
                <a:solidFill>
                  <a:srgbClr val="FFFF00"/>
                </a:solidFill>
              </a:rPr>
              <a:t>Physicians/pharmacists rely </a:t>
            </a:r>
            <a:r>
              <a:rPr lang="en-CA" sz="2625" dirty="0">
                <a:solidFill>
                  <a:schemeClr val="bg1"/>
                </a:solidFill>
              </a:rPr>
              <a:t>primarily </a:t>
            </a:r>
            <a:r>
              <a:rPr lang="en-CA" sz="2625" dirty="0">
                <a:solidFill>
                  <a:srgbClr val="FFFF00"/>
                </a:solidFill>
              </a:rPr>
              <a:t>on labels</a:t>
            </a:r>
          </a:p>
          <a:p>
            <a:pPr lvl="2">
              <a:defRPr/>
            </a:pPr>
            <a:endParaRPr lang="en-US" dirty="0"/>
          </a:p>
        </p:txBody>
      </p:sp>
      <p:sp>
        <p:nvSpPr>
          <p:cNvPr id="183299" name="Slide Number Placeholder 3">
            <a:extLst>
              <a:ext uri="{FF2B5EF4-FFF2-40B4-BE49-F238E27FC236}">
                <a16:creationId xmlns:a16="http://schemas.microsoft.com/office/drawing/2014/main" id="{2A9FC5ED-4732-617D-5629-D83E480A2A16}"/>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9BD2BAB-71B7-D344-9402-83EF2648EAA2}" type="slidenum">
              <a:rPr lang="en-US" altLang="en-US" smtClean="0">
                <a:solidFill>
                  <a:srgbClr val="002040"/>
                </a:solidFill>
              </a:rPr>
              <a:pPr/>
              <a:t>149</a:t>
            </a:fld>
            <a:endParaRPr lang="en-US" altLang="en-US">
              <a:solidFill>
                <a:srgbClr val="00204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4C38A8D6-D0DA-C00A-64C9-406DD870FDA5}"/>
              </a:ext>
            </a:extLst>
          </p:cNvPr>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pic>
        <p:nvPicPr>
          <p:cNvPr id="5" name="Content Placeholder 4" descr="Graphical user interface, text, application, email&#10;&#10;Description automatically generated">
            <a:extLst>
              <a:ext uri="{FF2B5EF4-FFF2-40B4-BE49-F238E27FC236}">
                <a16:creationId xmlns:a16="http://schemas.microsoft.com/office/drawing/2014/main" id="{8326E74B-D43A-6658-5522-A7F125686DBA}"/>
              </a:ext>
            </a:extLst>
          </p:cNvPr>
          <p:cNvPicPr>
            <a:picLocks noGrp="1" noChangeAspect="1"/>
          </p:cNvPicPr>
          <p:nvPr>
            <p:ph idx="1"/>
          </p:nvPr>
        </p:nvPicPr>
        <p:blipFill>
          <a:blip r:embed="rId2"/>
          <a:stretch>
            <a:fillRect/>
          </a:stretch>
        </p:blipFill>
        <p:spPr/>
      </p:pic>
      <p:pic>
        <p:nvPicPr>
          <p:cNvPr id="47107" name="Picture 6" descr="Graphical user interface, text, application, email&#10;&#10;Description automatically generated">
            <a:extLst>
              <a:ext uri="{FF2B5EF4-FFF2-40B4-BE49-F238E27FC236}">
                <a16:creationId xmlns:a16="http://schemas.microsoft.com/office/drawing/2014/main" id="{1C41A3C7-A928-CD5B-1F81-47038BD71E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3588" y="987425"/>
            <a:ext cx="5076825"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D6971F89-D4D6-9FC9-2C98-BFBF05D7CCEA}"/>
                  </a:ext>
                </a:extLst>
              </p14:cNvPr>
              <p14:cNvContentPartPr/>
              <p14:nvPr/>
            </p14:nvContentPartPr>
            <p14:xfrm>
              <a:off x="2033571" y="1635646"/>
              <a:ext cx="927360" cy="565920"/>
            </p14:xfrm>
          </p:contentPart>
        </mc:Choice>
        <mc:Fallback xmlns="">
          <p:pic>
            <p:nvPicPr>
              <p:cNvPr id="8" name="Ink 7">
                <a:extLst>
                  <a:ext uri="{FF2B5EF4-FFF2-40B4-BE49-F238E27FC236}">
                    <a16:creationId xmlns:a16="http://schemas.microsoft.com/office/drawing/2014/main" id="{D6971F89-D4D6-9FC9-2C98-BFBF05D7CCEA}"/>
                  </a:ext>
                </a:extLst>
              </p:cNvPr>
              <p:cNvPicPr/>
              <p:nvPr/>
            </p:nvPicPr>
            <p:blipFill>
              <a:blip r:embed="rId4"/>
              <a:stretch>
                <a:fillRect/>
              </a:stretch>
            </p:blipFill>
            <p:spPr>
              <a:xfrm>
                <a:off x="2024571" y="1626646"/>
                <a:ext cx="945000" cy="583560"/>
              </a:xfrm>
              <a:prstGeom prst="rect">
                <a:avLst/>
              </a:prstGeom>
            </p:spPr>
          </p:pic>
        </mc:Fallback>
      </mc:AlternateContent>
      <p:sp>
        <p:nvSpPr>
          <p:cNvPr id="47109" name="TextBox 8">
            <a:extLst>
              <a:ext uri="{FF2B5EF4-FFF2-40B4-BE49-F238E27FC236}">
                <a16:creationId xmlns:a16="http://schemas.microsoft.com/office/drawing/2014/main" id="{3315B342-E043-C4D6-1E57-380DB6BAE4C4}"/>
              </a:ext>
            </a:extLst>
          </p:cNvPr>
          <p:cNvSpPr txBox="1">
            <a:spLocks noChangeArrowheads="1"/>
          </p:cNvSpPr>
          <p:nvPr/>
        </p:nvSpPr>
        <p:spPr bwMode="auto">
          <a:xfrm>
            <a:off x="2768600" y="77788"/>
            <a:ext cx="3606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a:solidFill>
                  <a:srgbClr val="FFFF00"/>
                </a:solidFill>
              </a:rPr>
              <a:t>Adding Images</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Title 5">
            <a:extLst>
              <a:ext uri="{FF2B5EF4-FFF2-40B4-BE49-F238E27FC236}">
                <a16:creationId xmlns:a16="http://schemas.microsoft.com/office/drawing/2014/main" id="{596FF565-B45D-E1A7-1357-771055A611AE}"/>
              </a:ext>
            </a:extLst>
          </p:cNvPr>
          <p:cNvSpPr>
            <a:spLocks noGrp="1" noChangeArrowheads="1"/>
          </p:cNvSpPr>
          <p:nvPr>
            <p:ph type="title"/>
          </p:nvPr>
        </p:nvSpPr>
        <p:spPr bwMode="auto">
          <a:xfrm>
            <a:off x="250825" y="107950"/>
            <a:ext cx="8642350" cy="723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1">
                <a:solidFill>
                  <a:srgbClr val="FFFF00"/>
                </a:solidFill>
              </a:rPr>
              <a:t>Passing off</a:t>
            </a:r>
            <a:r>
              <a:rPr lang="en-US" altLang="en-US" sz="3200" b="1">
                <a:solidFill>
                  <a:srgbClr val="FF0000"/>
                </a:solidFill>
              </a:rPr>
              <a:t>: </a:t>
            </a:r>
            <a:r>
              <a:rPr lang="en-CA" altLang="en-US" sz="3200" i="1">
                <a:solidFill>
                  <a:srgbClr val="00B0F0"/>
                </a:solidFill>
              </a:rPr>
              <a:t>Novopharm v. Bayer Inc. </a:t>
            </a:r>
            <a:r>
              <a:rPr lang="en-CA" altLang="en-US" sz="3200">
                <a:solidFill>
                  <a:schemeClr val="bg1"/>
                </a:solidFill>
              </a:rPr>
              <a:t>(2000)</a:t>
            </a:r>
            <a:endParaRPr lang="en-US" altLang="en-US" sz="3200" b="1"/>
          </a:p>
        </p:txBody>
      </p:sp>
      <p:sp>
        <p:nvSpPr>
          <p:cNvPr id="2" name="Content Placeholder 1">
            <a:extLst>
              <a:ext uri="{FF2B5EF4-FFF2-40B4-BE49-F238E27FC236}">
                <a16:creationId xmlns:a16="http://schemas.microsoft.com/office/drawing/2014/main" id="{B709E312-4335-9DDB-8F28-0B1D05523DEA}"/>
              </a:ext>
            </a:extLst>
          </p:cNvPr>
          <p:cNvSpPr>
            <a:spLocks noGrp="1"/>
          </p:cNvSpPr>
          <p:nvPr>
            <p:ph idx="1"/>
          </p:nvPr>
        </p:nvSpPr>
        <p:spPr>
          <a:xfrm>
            <a:off x="107950" y="987425"/>
            <a:ext cx="8928100" cy="3887788"/>
          </a:xfrm>
        </p:spPr>
        <p:txBody>
          <a:bodyPr>
            <a:normAutofit lnSpcReduction="10000"/>
          </a:bodyPr>
          <a:lstStyle/>
          <a:p>
            <a:pPr marL="0" indent="0">
              <a:lnSpc>
                <a:spcPct val="110000"/>
              </a:lnSpc>
              <a:buFont typeface="Arial" panose="020B0604020202020204" pitchFamily="34" charset="0"/>
              <a:buNone/>
              <a:defRPr/>
            </a:pPr>
            <a:r>
              <a:rPr lang="en-CA" sz="1650" dirty="0">
                <a:solidFill>
                  <a:schemeClr val="bg1"/>
                </a:solidFill>
              </a:rPr>
              <a:t>Court also highlighted </a:t>
            </a:r>
            <a:r>
              <a:rPr lang="en-CA" sz="1650" dirty="0">
                <a:solidFill>
                  <a:srgbClr val="FF0000"/>
                </a:solidFill>
              </a:rPr>
              <a:t>two competing public policy considerations</a:t>
            </a:r>
            <a:r>
              <a:rPr lang="en-CA" sz="1650" dirty="0">
                <a:solidFill>
                  <a:schemeClr val="bg1"/>
                </a:solidFill>
              </a:rPr>
              <a:t>:</a:t>
            </a:r>
          </a:p>
          <a:p>
            <a:pPr>
              <a:lnSpc>
                <a:spcPct val="110000"/>
              </a:lnSpc>
              <a:buFont typeface="+mj-lt"/>
              <a:buAutoNum type="arabicPeriod"/>
              <a:defRPr/>
            </a:pPr>
            <a:r>
              <a:rPr lang="en-CA" sz="1650" dirty="0">
                <a:solidFill>
                  <a:srgbClr val="FFFF00"/>
                </a:solidFill>
              </a:rPr>
              <a:t>Reducing the price of medication by not limiting competition </a:t>
            </a:r>
            <a:r>
              <a:rPr lang="en-CA" sz="1650" dirty="0">
                <a:solidFill>
                  <a:schemeClr val="bg1"/>
                </a:solidFill>
              </a:rPr>
              <a:t>through the grant of a monopoly in the product’s appearance</a:t>
            </a:r>
          </a:p>
          <a:p>
            <a:pPr>
              <a:lnSpc>
                <a:spcPct val="110000"/>
              </a:lnSpc>
              <a:buFont typeface="+mj-lt"/>
              <a:buAutoNum type="arabicPeriod"/>
              <a:defRPr/>
            </a:pPr>
            <a:r>
              <a:rPr lang="en-CA" sz="1650" dirty="0">
                <a:solidFill>
                  <a:srgbClr val="FFFF00"/>
                </a:solidFill>
              </a:rPr>
              <a:t>Maximizing consumers’ freedom of choice to prefer a brand:</a:t>
            </a:r>
          </a:p>
          <a:p>
            <a:pPr lvl="1">
              <a:lnSpc>
                <a:spcPct val="110000"/>
              </a:lnSpc>
              <a:defRPr/>
            </a:pPr>
            <a:r>
              <a:rPr lang="en-CA" sz="1650" dirty="0">
                <a:solidFill>
                  <a:schemeClr val="bg1"/>
                </a:solidFill>
              </a:rPr>
              <a:t>Some patients may experience adverse side effects from one product but not from another, even though they are interchangeable.</a:t>
            </a:r>
          </a:p>
          <a:p>
            <a:pPr lvl="1">
              <a:lnSpc>
                <a:spcPct val="110000"/>
              </a:lnSpc>
              <a:defRPr/>
            </a:pPr>
            <a:r>
              <a:rPr lang="en-CA" sz="1650" dirty="0">
                <a:solidFill>
                  <a:schemeClr val="bg1"/>
                </a:solidFill>
              </a:rPr>
              <a:t>Not all manufacturers exercise the same level of quality control. In this case, a consumer may want to ensure that they receive the brand name product. </a:t>
            </a:r>
          </a:p>
          <a:p>
            <a:pPr marL="0" indent="0">
              <a:lnSpc>
                <a:spcPct val="110000"/>
              </a:lnSpc>
              <a:buFont typeface="Arial" panose="020B0604020202020204" pitchFamily="34" charset="0"/>
              <a:buNone/>
              <a:defRPr/>
            </a:pPr>
            <a:r>
              <a:rPr lang="en-CA" sz="1650" dirty="0">
                <a:solidFill>
                  <a:schemeClr val="bg1"/>
                </a:solidFill>
              </a:rPr>
              <a:t>Way the</a:t>
            </a:r>
            <a:r>
              <a:rPr lang="en-CA" sz="1650" dirty="0">
                <a:solidFill>
                  <a:srgbClr val="FFFF00"/>
                </a:solidFill>
              </a:rPr>
              <a:t> tension </a:t>
            </a:r>
            <a:r>
              <a:rPr lang="en-CA" sz="1650" dirty="0">
                <a:solidFill>
                  <a:schemeClr val="bg1"/>
                </a:solidFill>
              </a:rPr>
              <a:t>between these competing public policy considerations </a:t>
            </a:r>
            <a:r>
              <a:rPr lang="en-CA" sz="1650" dirty="0">
                <a:solidFill>
                  <a:srgbClr val="FFFF00"/>
                </a:solidFill>
              </a:rPr>
              <a:t>is resolved in passing off</a:t>
            </a:r>
            <a:r>
              <a:rPr lang="en-CA" sz="1650" dirty="0">
                <a:solidFill>
                  <a:schemeClr val="bg1"/>
                </a:solidFill>
              </a:rPr>
              <a:t> is through </a:t>
            </a:r>
            <a:r>
              <a:rPr lang="en-CA" sz="1650" dirty="0">
                <a:solidFill>
                  <a:srgbClr val="FFFF00"/>
                </a:solidFill>
              </a:rPr>
              <a:t>the requirement that in order to bring a successful passing off action, evidence must be presented before the court that clearly establishes on a balance of probabilities that a significant number of consumers </a:t>
            </a:r>
            <a:r>
              <a:rPr lang="en-CA" sz="1650" dirty="0">
                <a:solidFill>
                  <a:srgbClr val="FF0000"/>
                </a:solidFill>
              </a:rPr>
              <a:t>associate the appearance of the product with a single trade source</a:t>
            </a:r>
            <a:r>
              <a:rPr lang="en-CA" sz="1650" dirty="0">
                <a:solidFill>
                  <a:schemeClr val="bg1"/>
                </a:solidFill>
              </a:rPr>
              <a:t>. Did not happen in </a:t>
            </a:r>
            <a:r>
              <a:rPr lang="en-CA" sz="1650" i="1" u="sng" dirty="0" err="1">
                <a:solidFill>
                  <a:schemeClr val="bg1"/>
                </a:solidFill>
              </a:rPr>
              <a:t>Novopharm</a:t>
            </a:r>
            <a:r>
              <a:rPr lang="en-CA" sz="1650" i="1" u="sng" dirty="0">
                <a:solidFill>
                  <a:schemeClr val="bg1"/>
                </a:solidFill>
              </a:rPr>
              <a:t> v. Bayer</a:t>
            </a:r>
            <a:r>
              <a:rPr lang="en-CA" sz="1650" dirty="0">
                <a:solidFill>
                  <a:schemeClr val="bg1"/>
                </a:solidFill>
              </a:rPr>
              <a:t>. </a:t>
            </a:r>
          </a:p>
          <a:p>
            <a:pPr lvl="2">
              <a:defRPr/>
            </a:pPr>
            <a:endParaRPr lang="en-US" dirty="0"/>
          </a:p>
        </p:txBody>
      </p:sp>
      <p:sp>
        <p:nvSpPr>
          <p:cNvPr id="185347" name="Slide Number Placeholder 3">
            <a:extLst>
              <a:ext uri="{FF2B5EF4-FFF2-40B4-BE49-F238E27FC236}">
                <a16:creationId xmlns:a16="http://schemas.microsoft.com/office/drawing/2014/main" id="{CE226414-6ADC-A22B-B7EC-15ABE7617D57}"/>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D8DBA41-3B10-6042-8B3C-800217E00771}" type="slidenum">
              <a:rPr lang="en-US" altLang="en-US" smtClean="0">
                <a:solidFill>
                  <a:srgbClr val="002040"/>
                </a:solidFill>
              </a:rPr>
              <a:pPr/>
              <a:t>150</a:t>
            </a:fld>
            <a:endParaRPr lang="en-US" altLang="en-US">
              <a:solidFill>
                <a:srgbClr val="002040"/>
              </a:solidFill>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Title 1">
            <a:extLst>
              <a:ext uri="{FF2B5EF4-FFF2-40B4-BE49-F238E27FC236}">
                <a16:creationId xmlns:a16="http://schemas.microsoft.com/office/drawing/2014/main" id="{46FC6357-6B23-4861-A4E3-EDC088DCD973}"/>
              </a:ext>
            </a:extLst>
          </p:cNvPr>
          <p:cNvSpPr>
            <a:spLocks noGrp="1" noChangeArrowheads="1"/>
          </p:cNvSpPr>
          <p:nvPr>
            <p:ph type="title"/>
          </p:nvPr>
        </p:nvSpPr>
        <p:spPr bwMode="auto">
          <a:xfrm>
            <a:off x="1485900" y="87313"/>
            <a:ext cx="6172200" cy="519112"/>
          </a:xfrm>
          <a:prstGeom prst="rect">
            <a:avLst/>
          </a:prstGeom>
        </p:spPr>
        <p:txBody>
          <a:bodyPr vert="horz" wrap="square" lIns="91440" tIns="45720" rIns="91440" bIns="45720" numCol="1" anchor="t" anchorCtr="0" compatLnSpc="1">
            <a:prstTxWarp prst="textNoShape">
              <a:avLst/>
            </a:prstTxWarp>
            <a:normAutofit fontScale="90000"/>
          </a:bodyPr>
          <a:lstStyle/>
          <a:p>
            <a:pPr>
              <a:defRPr/>
            </a:pPr>
            <a:r>
              <a:rPr lang="en-US" altLang="en-US" sz="3600" b="1">
                <a:solidFill>
                  <a:srgbClr val="FFFF00"/>
                </a:solidFill>
              </a:rPr>
              <a:t>Summary</a:t>
            </a:r>
          </a:p>
        </p:txBody>
      </p:sp>
      <p:sp>
        <p:nvSpPr>
          <p:cNvPr id="187394" name="Content Placeholder 2">
            <a:extLst>
              <a:ext uri="{FF2B5EF4-FFF2-40B4-BE49-F238E27FC236}">
                <a16:creationId xmlns:a16="http://schemas.microsoft.com/office/drawing/2014/main" id="{4CA83917-6989-F4E8-0E4E-4F5EDF2E6F95}"/>
              </a:ext>
            </a:extLst>
          </p:cNvPr>
          <p:cNvSpPr>
            <a:spLocks noGrp="1" noChangeArrowheads="1"/>
          </p:cNvSpPr>
          <p:nvPr>
            <p:ph sz="quarter" idx="10"/>
          </p:nvPr>
        </p:nvSpPr>
        <p:spPr bwMode="auto">
          <a:xfrm>
            <a:off x="395288" y="842963"/>
            <a:ext cx="8353425" cy="41052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100">
                <a:solidFill>
                  <a:schemeClr val="bg1"/>
                </a:solidFill>
              </a:rPr>
              <a:t>In passing off cases dealing with product appearance or product packaging </a:t>
            </a:r>
            <a:r>
              <a:rPr lang="en-US" altLang="en-US" sz="2100">
                <a:solidFill>
                  <a:srgbClr val="FFFF00"/>
                </a:solidFill>
              </a:rPr>
              <a:t>Plaintiff must establish that the certain product feature or packaging is </a:t>
            </a:r>
            <a:r>
              <a:rPr lang="en-US" altLang="en-US" sz="2100">
                <a:solidFill>
                  <a:srgbClr val="FF0000"/>
                </a:solidFill>
              </a:rPr>
              <a:t>distinctive of a particular trade or commercial source</a:t>
            </a:r>
            <a:r>
              <a:rPr lang="en-US" altLang="en-US" sz="2100">
                <a:solidFill>
                  <a:schemeClr val="bg1"/>
                </a:solidFill>
              </a:rPr>
              <a:t>.</a:t>
            </a:r>
            <a:endParaRPr lang="en-CA" altLang="en-US" sz="2100">
              <a:solidFill>
                <a:schemeClr val="bg1"/>
              </a:solidFill>
            </a:endParaRPr>
          </a:p>
          <a:p>
            <a:r>
              <a:rPr lang="en-US" altLang="en-US" sz="2100">
                <a:solidFill>
                  <a:schemeClr val="bg1"/>
                </a:solidFill>
              </a:rPr>
              <a:t>If not established, </a:t>
            </a:r>
            <a:r>
              <a:rPr lang="en-US" altLang="en-US" sz="2100">
                <a:solidFill>
                  <a:srgbClr val="FFFF00"/>
                </a:solidFill>
              </a:rPr>
              <a:t>then secondary meaning has not been established either</a:t>
            </a:r>
            <a:r>
              <a:rPr lang="en-US" altLang="en-US" sz="2100">
                <a:solidFill>
                  <a:schemeClr val="bg1"/>
                </a:solidFill>
              </a:rPr>
              <a:t>, and there is no goodwill or reputation that the defendant can exploit. </a:t>
            </a:r>
            <a:r>
              <a:rPr lang="en-US" altLang="en-US" sz="2100" b="1">
                <a:solidFill>
                  <a:schemeClr val="bg1"/>
                </a:solidFill>
              </a:rPr>
              <a:t> </a:t>
            </a:r>
            <a:endParaRPr lang="en-CA" altLang="en-US" sz="2100">
              <a:solidFill>
                <a:schemeClr val="bg1"/>
              </a:solidFill>
            </a:endParaRPr>
          </a:p>
          <a:p>
            <a:r>
              <a:rPr lang="en-US" altLang="en-US" sz="2100" b="1">
                <a:solidFill>
                  <a:srgbClr val="FFFF00"/>
                </a:solidFill>
              </a:rPr>
              <a:t>Key from casebook</a:t>
            </a:r>
            <a:r>
              <a:rPr lang="en-US" altLang="en-US" sz="2100" b="1">
                <a:solidFill>
                  <a:srgbClr val="FF0000"/>
                </a:solidFill>
              </a:rPr>
              <a:t>:</a:t>
            </a:r>
            <a:r>
              <a:rPr lang="en-US" altLang="en-US" sz="2100" b="1">
                <a:solidFill>
                  <a:schemeClr val="bg1"/>
                </a:solidFill>
              </a:rPr>
              <a:t> </a:t>
            </a:r>
            <a:r>
              <a:rPr lang="en-US" altLang="en-US" sz="2100" i="1">
                <a:solidFill>
                  <a:schemeClr val="bg1"/>
                </a:solidFill>
              </a:rPr>
              <a:t>“IF the product appearance is an </a:t>
            </a:r>
            <a:r>
              <a:rPr lang="en-US" altLang="en-US" sz="2100" i="1">
                <a:solidFill>
                  <a:srgbClr val="FF0000"/>
                </a:solidFill>
              </a:rPr>
              <a:t>inherent feature of the product </a:t>
            </a:r>
            <a:r>
              <a:rPr lang="en-US" altLang="en-US" sz="2100" i="1">
                <a:solidFill>
                  <a:schemeClr val="bg1"/>
                </a:solidFill>
              </a:rPr>
              <a:t>– i.e. ex given – shape and configuration of a Lego block – </a:t>
            </a:r>
            <a:r>
              <a:rPr lang="en-US" altLang="en-US" sz="2100" i="1">
                <a:solidFill>
                  <a:srgbClr val="FFFF00"/>
                </a:solidFill>
              </a:rPr>
              <a:t>then it can’t be relied on as a TM</a:t>
            </a:r>
            <a:r>
              <a:rPr lang="en-US" altLang="en-US" sz="2100" i="1">
                <a:solidFill>
                  <a:schemeClr val="bg1"/>
                </a:solidFill>
              </a:rPr>
              <a:t>.”</a:t>
            </a:r>
            <a:endParaRPr lang="en-CA" altLang="en-US" sz="2100" i="1">
              <a:solidFill>
                <a:schemeClr val="bg1"/>
              </a:solidFill>
            </a:endParaRPr>
          </a:p>
          <a:p>
            <a:r>
              <a:rPr lang="en-US" altLang="en-US" sz="2100">
                <a:solidFill>
                  <a:srgbClr val="FFFF00"/>
                </a:solidFill>
              </a:rPr>
              <a:t>Why</a:t>
            </a:r>
            <a:r>
              <a:rPr lang="en-US" altLang="en-US" sz="2100">
                <a:solidFill>
                  <a:srgbClr val="FF0000"/>
                </a:solidFill>
              </a:rPr>
              <a:t>?</a:t>
            </a:r>
            <a:r>
              <a:rPr lang="en-US" altLang="en-US" sz="2100">
                <a:solidFill>
                  <a:schemeClr val="bg1"/>
                </a:solidFill>
              </a:rPr>
              <a:t> See </a:t>
            </a:r>
            <a:r>
              <a:rPr lang="en-US" altLang="en-US" sz="2100" i="1">
                <a:solidFill>
                  <a:srgbClr val="00B0F0"/>
                </a:solidFill>
              </a:rPr>
              <a:t>Kirkbi AG v. Ritvik Holdings</a:t>
            </a:r>
            <a:r>
              <a:rPr lang="en-US" altLang="en-US" sz="2100">
                <a:solidFill>
                  <a:schemeClr val="bg1"/>
                </a:solidFill>
              </a:rPr>
              <a:t>, 2005 SCC.</a:t>
            </a:r>
            <a:endParaRPr lang="en-CA" altLang="en-US" sz="2100">
              <a:solidFill>
                <a:schemeClr val="bg1"/>
              </a:solidFill>
            </a:endParaRPr>
          </a:p>
          <a:p>
            <a:endParaRPr lang="en-US" altLang="en-US"/>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Title 5">
            <a:extLst>
              <a:ext uri="{FF2B5EF4-FFF2-40B4-BE49-F238E27FC236}">
                <a16:creationId xmlns:a16="http://schemas.microsoft.com/office/drawing/2014/main" id="{2D8DA0F1-4A84-E654-D532-D56F131FF691}"/>
              </a:ext>
            </a:extLst>
          </p:cNvPr>
          <p:cNvSpPr>
            <a:spLocks noGrp="1" noChangeArrowheads="1"/>
          </p:cNvSpPr>
          <p:nvPr>
            <p:ph type="title"/>
          </p:nvPr>
        </p:nvSpPr>
        <p:spPr bwMode="auto">
          <a:xfrm>
            <a:off x="1330325" y="63500"/>
            <a:ext cx="6608763" cy="11477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a:solidFill>
                  <a:srgbClr val="FFFF00"/>
                </a:solidFill>
              </a:rPr>
              <a:t>Passing off</a:t>
            </a:r>
            <a:r>
              <a:rPr lang="en-US" altLang="en-US" sz="3600" b="1">
                <a:solidFill>
                  <a:srgbClr val="FF0000"/>
                </a:solidFill>
              </a:rPr>
              <a:t>:</a:t>
            </a:r>
            <a:r>
              <a:rPr lang="en-US" altLang="en-US" sz="3600" b="1">
                <a:solidFill>
                  <a:srgbClr val="FFFF00"/>
                </a:solidFill>
              </a:rPr>
              <a:t> </a:t>
            </a:r>
            <a:r>
              <a:rPr lang="en-US" altLang="en-US" sz="3600" i="1">
                <a:solidFill>
                  <a:srgbClr val="00B0F0"/>
                </a:solidFill>
              </a:rPr>
              <a:t>Kirkbi AG v. Ritvik Holdings</a:t>
            </a:r>
            <a:r>
              <a:rPr lang="en-US" altLang="en-US" sz="3600" i="1">
                <a:solidFill>
                  <a:schemeClr val="bg1"/>
                </a:solidFill>
              </a:rPr>
              <a:t>,</a:t>
            </a:r>
            <a:r>
              <a:rPr lang="en-US" altLang="en-US" sz="3600">
                <a:solidFill>
                  <a:schemeClr val="bg1"/>
                </a:solidFill>
              </a:rPr>
              <a:t> 2005 SCC</a:t>
            </a:r>
            <a:endParaRPr lang="en-US" altLang="en-US" sz="3600" b="1">
              <a:solidFill>
                <a:schemeClr val="bg1"/>
              </a:solidFill>
            </a:endParaRPr>
          </a:p>
        </p:txBody>
      </p:sp>
      <p:sp>
        <p:nvSpPr>
          <p:cNvPr id="2" name="Content Placeholder 1">
            <a:extLst>
              <a:ext uri="{FF2B5EF4-FFF2-40B4-BE49-F238E27FC236}">
                <a16:creationId xmlns:a16="http://schemas.microsoft.com/office/drawing/2014/main" id="{61C8ECEE-885F-B7AF-7765-E70954BE4BFA}"/>
              </a:ext>
            </a:extLst>
          </p:cNvPr>
          <p:cNvSpPr>
            <a:spLocks noGrp="1"/>
          </p:cNvSpPr>
          <p:nvPr>
            <p:ph idx="1"/>
          </p:nvPr>
        </p:nvSpPr>
        <p:spPr>
          <a:xfrm>
            <a:off x="611188" y="1433513"/>
            <a:ext cx="8208962" cy="3370262"/>
          </a:xfrm>
        </p:spPr>
        <p:txBody>
          <a:bodyPr>
            <a:normAutofit/>
          </a:bodyPr>
          <a:lstStyle/>
          <a:p>
            <a:pPr>
              <a:lnSpc>
                <a:spcPct val="120000"/>
              </a:lnSpc>
              <a:defRPr/>
            </a:pPr>
            <a:r>
              <a:rPr lang="en-US" sz="3225" dirty="0">
                <a:solidFill>
                  <a:schemeClr val="bg1"/>
                </a:solidFill>
              </a:rPr>
              <a:t>If the </a:t>
            </a:r>
            <a:r>
              <a:rPr lang="en-US" sz="3225" dirty="0">
                <a:solidFill>
                  <a:srgbClr val="FFFF00"/>
                </a:solidFill>
              </a:rPr>
              <a:t>product appearance </a:t>
            </a:r>
            <a:r>
              <a:rPr lang="en-US" sz="3225" dirty="0">
                <a:solidFill>
                  <a:schemeClr val="bg1"/>
                </a:solidFill>
              </a:rPr>
              <a:t>is an inherent feature of the product, it </a:t>
            </a:r>
            <a:r>
              <a:rPr lang="en-US" sz="3225" dirty="0">
                <a:solidFill>
                  <a:srgbClr val="FFFF00"/>
                </a:solidFill>
              </a:rPr>
              <a:t>can’t be relied on as a TM</a:t>
            </a:r>
            <a:r>
              <a:rPr lang="en-US" sz="3225" dirty="0">
                <a:solidFill>
                  <a:schemeClr val="bg1"/>
                </a:solidFill>
              </a:rPr>
              <a:t>.</a:t>
            </a:r>
          </a:p>
          <a:p>
            <a:pPr>
              <a:lnSpc>
                <a:spcPct val="120000"/>
              </a:lnSpc>
              <a:defRPr/>
            </a:pPr>
            <a:r>
              <a:rPr lang="en-US" sz="3225" dirty="0">
                <a:solidFill>
                  <a:schemeClr val="bg1"/>
                </a:solidFill>
              </a:rPr>
              <a:t>Because that would give a monopoly over the manufacture of the product.</a:t>
            </a:r>
          </a:p>
          <a:p>
            <a:pPr>
              <a:defRPr/>
            </a:pPr>
            <a:endParaRPr lang="en-US" dirty="0"/>
          </a:p>
        </p:txBody>
      </p:sp>
      <p:sp>
        <p:nvSpPr>
          <p:cNvPr id="188419" name="Slide Number Placeholder 3">
            <a:extLst>
              <a:ext uri="{FF2B5EF4-FFF2-40B4-BE49-F238E27FC236}">
                <a16:creationId xmlns:a16="http://schemas.microsoft.com/office/drawing/2014/main" id="{6172C623-4C40-BEA2-168D-00C18F460BFB}"/>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6C2AA9A-29CD-5543-8530-7B35D6E7CA51}" type="slidenum">
              <a:rPr lang="en-US" altLang="en-US" smtClean="0">
                <a:solidFill>
                  <a:srgbClr val="002040"/>
                </a:solidFill>
              </a:rPr>
              <a:pPr/>
              <a:t>152</a:t>
            </a:fld>
            <a:endParaRPr lang="en-US" altLang="en-US">
              <a:solidFill>
                <a:srgbClr val="002040"/>
              </a:solidFill>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05BB7C-4747-5649-42EE-5448848561BF}"/>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Title 1">
            <a:extLst>
              <a:ext uri="{FF2B5EF4-FFF2-40B4-BE49-F238E27FC236}">
                <a16:creationId xmlns:a16="http://schemas.microsoft.com/office/drawing/2014/main" id="{BA27C779-469F-E09B-D426-F1BED0601286}"/>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191490" name="Content Placeholder 3" descr="Crystal_Project_pause-queue.png">
            <a:extLst>
              <a:ext uri="{FF2B5EF4-FFF2-40B4-BE49-F238E27FC236}">
                <a16:creationId xmlns:a16="http://schemas.microsoft.com/office/drawing/2014/main" id="{641349AC-96C3-4697-856B-3D9BA1D6F573}"/>
              </a:ext>
            </a:extLst>
          </p:cNvPr>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l="1729" r="296"/>
          <a:stretch>
            <a:fillRect/>
          </a:stretch>
        </p:blipFill>
        <p:spPr bwMode="auto">
          <a:xfrm>
            <a:off x="3038475" y="1331913"/>
            <a:ext cx="3067050" cy="3132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491" name="Content Placeholder 3" descr="Crystal_Project_pause-queue.png">
            <a:extLst>
              <a:ext uri="{FF2B5EF4-FFF2-40B4-BE49-F238E27FC236}">
                <a16:creationId xmlns:a16="http://schemas.microsoft.com/office/drawing/2014/main" id="{DE1AC979-0FEC-6D12-E84C-172CFD8D1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TextBox 2">
            <a:extLst>
              <a:ext uri="{FF2B5EF4-FFF2-40B4-BE49-F238E27FC236}">
                <a16:creationId xmlns:a16="http://schemas.microsoft.com/office/drawing/2014/main" id="{10C8851E-8307-38B3-A45B-9A1C8A2E0047}"/>
              </a:ext>
            </a:extLst>
          </p:cNvPr>
          <p:cNvSpPr txBox="1">
            <a:spLocks noChangeArrowheads="1"/>
          </p:cNvSpPr>
          <p:nvPr/>
        </p:nvSpPr>
        <p:spPr bwMode="auto">
          <a:xfrm>
            <a:off x="1233488" y="123825"/>
            <a:ext cx="66770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3200">
                <a:solidFill>
                  <a:srgbClr val="FF0000"/>
                </a:solidFill>
              </a:rPr>
              <a:t>U</a:t>
            </a:r>
            <a:r>
              <a:rPr lang="en-US" altLang="en-US" sz="3200">
                <a:solidFill>
                  <a:srgbClr val="FFFFFF"/>
                </a:solidFill>
              </a:rPr>
              <a:t>.</a:t>
            </a:r>
            <a:r>
              <a:rPr lang="en-US" altLang="en-US" sz="3200">
                <a:solidFill>
                  <a:srgbClr val="00B0F0"/>
                </a:solidFill>
              </a:rPr>
              <a:t>S</a:t>
            </a:r>
            <a:r>
              <a:rPr lang="en-US" altLang="en-US" sz="3200">
                <a:solidFill>
                  <a:srgbClr val="FFFFFF"/>
                </a:solidFill>
              </a:rPr>
              <a:t>.</a:t>
            </a:r>
            <a:r>
              <a:rPr lang="en-US" altLang="en-US" sz="3200">
                <a:solidFill>
                  <a:srgbClr val="FF0000"/>
                </a:solidFill>
              </a:rPr>
              <a:t> </a:t>
            </a:r>
            <a:r>
              <a:rPr lang="en-US" altLang="en-US" sz="3200">
                <a:solidFill>
                  <a:srgbClr val="FFFFFF"/>
                </a:solidFill>
                <a:cs typeface="Arial" panose="020B0604020202020204" pitchFamily="34" charset="0"/>
              </a:rPr>
              <a:t>Copyright analogy </a:t>
            </a:r>
            <a:r>
              <a:rPr lang="en-US" altLang="en-US" sz="3200">
                <a:solidFill>
                  <a:srgbClr val="FF0000"/>
                </a:solidFill>
                <a:cs typeface="Arial" panose="020B0604020202020204" pitchFamily="34" charset="0"/>
              </a:rPr>
              <a:t>1</a:t>
            </a:r>
            <a:r>
              <a:rPr lang="en-US" altLang="en-US" sz="3200">
                <a:solidFill>
                  <a:srgbClr val="FFFFFF"/>
                </a:solidFill>
                <a:cs typeface="Arial" panose="020B0604020202020204" pitchFamily="34" charset="0"/>
              </a:rPr>
              <a:t>:</a:t>
            </a:r>
            <a:r>
              <a:rPr lang="en-US" altLang="en-US" sz="3200">
                <a:solidFill>
                  <a:srgbClr val="FFFF00"/>
                </a:solidFill>
                <a:cs typeface="Arial" panose="020B0604020202020204" pitchFamily="34" charset="0"/>
              </a:rPr>
              <a:t> </a:t>
            </a:r>
            <a:br>
              <a:rPr lang="en-US" altLang="en-US" sz="3200">
                <a:solidFill>
                  <a:srgbClr val="FFFF00"/>
                </a:solidFill>
                <a:cs typeface="Arial" panose="020B0604020202020204" pitchFamily="34" charset="0"/>
              </a:rPr>
            </a:br>
            <a:r>
              <a:rPr lang="en-US" altLang="en-US" sz="3200" i="1">
                <a:solidFill>
                  <a:srgbClr val="FFFF00"/>
                </a:solidFill>
                <a:cs typeface="Arial" panose="020B0604020202020204" pitchFamily="34" charset="0"/>
              </a:rPr>
              <a:t>Golden Tee v. PGA Tour Golf</a:t>
            </a:r>
            <a:endParaRPr lang="en-US" altLang="en-US" sz="3200">
              <a:solidFill>
                <a:srgbClr val="002040"/>
              </a:solidFill>
            </a:endParaRPr>
          </a:p>
        </p:txBody>
      </p:sp>
      <p:pic>
        <p:nvPicPr>
          <p:cNvPr id="192514" name="Picture 4" descr="imgres-1.jpg">
            <a:extLst>
              <a:ext uri="{FF2B5EF4-FFF2-40B4-BE49-F238E27FC236}">
                <a16:creationId xmlns:a16="http://schemas.microsoft.com/office/drawing/2014/main" id="{9BBC1512-6925-6573-55B8-6DD929D90D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1420813"/>
            <a:ext cx="1716087"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515" name="TextBox 4">
            <a:extLst>
              <a:ext uri="{FF2B5EF4-FFF2-40B4-BE49-F238E27FC236}">
                <a16:creationId xmlns:a16="http://schemas.microsoft.com/office/drawing/2014/main" id="{B1AAC94B-D9FE-BD6B-A7AF-54CE07275B17}"/>
              </a:ext>
            </a:extLst>
          </p:cNvPr>
          <p:cNvSpPr txBox="1">
            <a:spLocks noChangeArrowheads="1"/>
          </p:cNvSpPr>
          <p:nvPr/>
        </p:nvSpPr>
        <p:spPr bwMode="auto">
          <a:xfrm>
            <a:off x="4129088" y="4530725"/>
            <a:ext cx="47625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b="1">
                <a:solidFill>
                  <a:srgbClr val="FFFFFF"/>
                </a:solidFill>
              </a:rPr>
              <a:t>Defendant PGA Tour Golf WINS</a:t>
            </a:r>
          </a:p>
        </p:txBody>
      </p:sp>
      <p:pic>
        <p:nvPicPr>
          <p:cNvPr id="192516" name="Content Placeholder 3" descr="imgres.jpg">
            <a:extLst>
              <a:ext uri="{FF2B5EF4-FFF2-40B4-BE49-F238E27FC236}">
                <a16:creationId xmlns:a16="http://schemas.microsoft.com/office/drawing/2014/main" id="{061F434D-463A-E313-DAC1-32B9B35B39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9" r="-1598" b="-5099"/>
          <a:stretch>
            <a:fillRect/>
          </a:stretch>
        </p:blipFill>
        <p:spPr bwMode="auto">
          <a:xfrm>
            <a:off x="2124075" y="1387475"/>
            <a:ext cx="1546225" cy="311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extBox 1">
            <a:extLst>
              <a:ext uri="{FF2B5EF4-FFF2-40B4-BE49-F238E27FC236}">
                <a16:creationId xmlns:a16="http://schemas.microsoft.com/office/drawing/2014/main" id="{E62DBBDA-BB6A-F212-6936-804EBE33A08E}"/>
              </a:ext>
            </a:extLst>
          </p:cNvPr>
          <p:cNvSpPr txBox="1">
            <a:spLocks noChangeArrowheads="1"/>
          </p:cNvSpPr>
          <p:nvPr/>
        </p:nvSpPr>
        <p:spPr bwMode="auto">
          <a:xfrm>
            <a:off x="2051050" y="195263"/>
            <a:ext cx="46148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a:solidFill>
                  <a:srgbClr val="FF0000"/>
                </a:solidFill>
              </a:rPr>
              <a:t>U</a:t>
            </a:r>
            <a:r>
              <a:rPr lang="en-US" altLang="en-US">
                <a:solidFill>
                  <a:srgbClr val="FFFFFF"/>
                </a:solidFill>
              </a:rPr>
              <a:t>.</a:t>
            </a:r>
            <a:r>
              <a:rPr lang="en-US" altLang="en-US">
                <a:solidFill>
                  <a:srgbClr val="00B0F0"/>
                </a:solidFill>
              </a:rPr>
              <a:t>S</a:t>
            </a:r>
            <a:r>
              <a:rPr lang="en-US" altLang="en-US">
                <a:solidFill>
                  <a:srgbClr val="FFFFFF"/>
                </a:solidFill>
              </a:rPr>
              <a:t>.</a:t>
            </a:r>
            <a:r>
              <a:rPr lang="en-US" altLang="en-US">
                <a:solidFill>
                  <a:srgbClr val="FF0000"/>
                </a:solidFill>
              </a:rPr>
              <a:t> Trademark analogy</a:t>
            </a:r>
            <a:r>
              <a:rPr lang="en-US" altLang="en-US">
                <a:solidFill>
                  <a:srgbClr val="FFFF00"/>
                </a:solidFill>
              </a:rPr>
              <a:t>:</a:t>
            </a:r>
            <a:br>
              <a:rPr lang="en-US" altLang="en-US">
                <a:solidFill>
                  <a:srgbClr val="FFFF00"/>
                </a:solidFill>
              </a:rPr>
            </a:br>
            <a:r>
              <a:rPr lang="en-US" altLang="en-US">
                <a:solidFill>
                  <a:srgbClr val="FFFF00"/>
                </a:solidFill>
              </a:rPr>
              <a:t>ESS Entertainment </a:t>
            </a:r>
            <a:r>
              <a:rPr lang="en-US" altLang="en-US">
                <a:solidFill>
                  <a:srgbClr val="FFFFFF"/>
                </a:solidFill>
              </a:rPr>
              <a:t>&amp;</a:t>
            </a:r>
            <a:r>
              <a:rPr lang="en-US" altLang="en-US">
                <a:solidFill>
                  <a:srgbClr val="FFFF00"/>
                </a:solidFill>
              </a:rPr>
              <a:t> Rock Star </a:t>
            </a:r>
            <a:br>
              <a:rPr lang="en-US" altLang="en-US">
                <a:solidFill>
                  <a:srgbClr val="FFFF00"/>
                </a:solidFill>
              </a:rPr>
            </a:br>
            <a:r>
              <a:rPr lang="en-US" altLang="en-US">
                <a:solidFill>
                  <a:srgbClr val="FFFF00"/>
                </a:solidFill>
              </a:rPr>
              <a:t>The Play Pen </a:t>
            </a:r>
            <a:r>
              <a:rPr lang="en-US" altLang="en-US">
                <a:solidFill>
                  <a:srgbClr val="FFFFFF"/>
                </a:solidFill>
              </a:rPr>
              <a:t>&amp;</a:t>
            </a:r>
            <a:r>
              <a:rPr lang="en-US" altLang="en-US">
                <a:solidFill>
                  <a:srgbClr val="FFFF00"/>
                </a:solidFill>
              </a:rPr>
              <a:t> The Pig Pen</a:t>
            </a:r>
            <a:endParaRPr lang="en-US" altLang="en-US">
              <a:solidFill>
                <a:srgbClr val="002040"/>
              </a:solidFill>
            </a:endParaRPr>
          </a:p>
        </p:txBody>
      </p:sp>
      <p:pic>
        <p:nvPicPr>
          <p:cNvPr id="3" name="Picture 2">
            <a:extLst>
              <a:ext uri="{FF2B5EF4-FFF2-40B4-BE49-F238E27FC236}">
                <a16:creationId xmlns:a16="http://schemas.microsoft.com/office/drawing/2014/main" id="{33F5B7DE-566A-A80E-EA5D-A0D6A7E442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52" r="-107"/>
          <a:stretch>
            <a:fillRect/>
          </a:stretch>
        </p:blipFill>
        <p:spPr bwMode="auto">
          <a:xfrm>
            <a:off x="2771775" y="1492250"/>
            <a:ext cx="3871913" cy="273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3539" name="TextBox 4">
            <a:extLst>
              <a:ext uri="{FF2B5EF4-FFF2-40B4-BE49-F238E27FC236}">
                <a16:creationId xmlns:a16="http://schemas.microsoft.com/office/drawing/2014/main" id="{30C0FD73-C729-8410-C391-514050674A6B}"/>
              </a:ext>
            </a:extLst>
          </p:cNvPr>
          <p:cNvSpPr txBox="1">
            <a:spLocks noChangeArrowheads="1"/>
          </p:cNvSpPr>
          <p:nvPr/>
        </p:nvSpPr>
        <p:spPr bwMode="auto">
          <a:xfrm>
            <a:off x="1622425" y="4443413"/>
            <a:ext cx="54721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5613">
              <a:defRPr sz="2400">
                <a:solidFill>
                  <a:schemeClr val="tx1"/>
                </a:solidFill>
                <a:latin typeface="Arial" panose="020B0604020202020204" pitchFamily="34" charset="0"/>
                <a:ea typeface="MS PGothic" panose="020B0600070205080204" pitchFamily="34" charset="-128"/>
              </a:defRPr>
            </a:lvl1pPr>
            <a:lvl2pPr marL="742950" indent="-285750" defTabSz="455613">
              <a:defRPr sz="2400">
                <a:solidFill>
                  <a:schemeClr val="tx1"/>
                </a:solidFill>
                <a:latin typeface="Arial" panose="020B0604020202020204" pitchFamily="34" charset="0"/>
                <a:ea typeface="MS PGothic" panose="020B0600070205080204" pitchFamily="34" charset="-128"/>
              </a:defRPr>
            </a:lvl2pPr>
            <a:lvl3pPr marL="1143000" indent="-228600" defTabSz="455613">
              <a:defRPr sz="2400">
                <a:solidFill>
                  <a:schemeClr val="tx1"/>
                </a:solidFill>
                <a:latin typeface="Arial" panose="020B0604020202020204" pitchFamily="34" charset="0"/>
                <a:ea typeface="MS PGothic" panose="020B0600070205080204" pitchFamily="34" charset="-128"/>
              </a:defRPr>
            </a:lvl3pPr>
            <a:lvl4pPr marL="1600200" indent="-228600" defTabSz="455613">
              <a:defRPr sz="2400">
                <a:solidFill>
                  <a:schemeClr val="tx1"/>
                </a:solidFill>
                <a:latin typeface="Arial" panose="020B0604020202020204" pitchFamily="34" charset="0"/>
                <a:ea typeface="MS PGothic" panose="020B0600070205080204" pitchFamily="34" charset="-128"/>
              </a:defRPr>
            </a:lvl4pPr>
            <a:lvl5pPr marL="2057400" indent="-228600" defTabSz="455613">
              <a:defRPr sz="2400">
                <a:solidFill>
                  <a:schemeClr val="tx1"/>
                </a:solidFill>
                <a:latin typeface="Arial" panose="020B0604020202020204" pitchFamily="34" charset="0"/>
                <a:ea typeface="MS PGothic" panose="020B0600070205080204" pitchFamily="34" charset="-128"/>
              </a:defRPr>
            </a:lvl5pPr>
            <a:lvl6pPr marL="25146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56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b="1">
                <a:solidFill>
                  <a:srgbClr val="FFFFFF"/>
                </a:solidFill>
              </a:rPr>
              <a:t>Defendant Rock Star (Pig Pen) WINS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1" name="Picture 2" descr="A screenshot of a social media post&#10;&#10;Description automatically generated">
            <a:extLst>
              <a:ext uri="{FF2B5EF4-FFF2-40B4-BE49-F238E27FC236}">
                <a16:creationId xmlns:a16="http://schemas.microsoft.com/office/drawing/2014/main" id="{2EEE7BC5-1F90-1ED9-EE8D-9F22C08BE8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763" y="244475"/>
            <a:ext cx="6086475"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1FF7BE-9A05-7639-4358-EFD28F95FE8B}"/>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Title 1">
            <a:extLst>
              <a:ext uri="{FF2B5EF4-FFF2-40B4-BE49-F238E27FC236}">
                <a16:creationId xmlns:a16="http://schemas.microsoft.com/office/drawing/2014/main" id="{778191BE-5E22-F56D-0157-3AFC8CA6DA01}"/>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196610" name="Content Placeholder 3" descr="Crystal_Project_pause-queue.png">
            <a:extLst>
              <a:ext uri="{FF2B5EF4-FFF2-40B4-BE49-F238E27FC236}">
                <a16:creationId xmlns:a16="http://schemas.microsoft.com/office/drawing/2014/main" id="{2B5F740B-D2CA-97CF-9676-CA71F7CA69F9}"/>
              </a:ext>
            </a:extLst>
          </p:cNvPr>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l="1729" r="296"/>
          <a:stretch>
            <a:fillRect/>
          </a:stretch>
        </p:blipFill>
        <p:spPr bwMode="auto">
          <a:xfrm>
            <a:off x="3038475" y="1331913"/>
            <a:ext cx="3067050" cy="3132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611" name="Content Placeholder 3" descr="Crystal_Project_pause-queue.png">
            <a:extLst>
              <a:ext uri="{FF2B5EF4-FFF2-40B4-BE49-F238E27FC236}">
                <a16:creationId xmlns:a16="http://schemas.microsoft.com/office/drawing/2014/main" id="{7496DF7E-B7D7-4A5B-E7A6-04DBCC22A8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D77017F6-A6FF-88D2-3F9C-41F07AF3FBBD}"/>
              </a:ext>
            </a:extLst>
          </p:cNvPr>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pic>
        <p:nvPicPr>
          <p:cNvPr id="5" name="Content Placeholder 4" descr="Graphical user interface, application&#10;&#10;Description automatically generated">
            <a:extLst>
              <a:ext uri="{FF2B5EF4-FFF2-40B4-BE49-F238E27FC236}">
                <a16:creationId xmlns:a16="http://schemas.microsoft.com/office/drawing/2014/main" id="{C9EC0406-F016-E2D0-9A6C-B7FEFE777E05}"/>
              </a:ext>
            </a:extLst>
          </p:cNvPr>
          <p:cNvPicPr>
            <a:picLocks noGrp="1" noChangeAspect="1"/>
          </p:cNvPicPr>
          <p:nvPr>
            <p:ph idx="1"/>
          </p:nvPr>
        </p:nvPicPr>
        <p:blipFill>
          <a:blip r:embed="rId2"/>
          <a:stretch>
            <a:fillRect/>
          </a:stretch>
        </p:blipFill>
        <p:spPr/>
      </p:pic>
      <p:pic>
        <p:nvPicPr>
          <p:cNvPr id="48131" name="Picture 6" descr="Graphical user interface, application&#10;&#10;Description automatically generated">
            <a:extLst>
              <a:ext uri="{FF2B5EF4-FFF2-40B4-BE49-F238E27FC236}">
                <a16:creationId xmlns:a16="http://schemas.microsoft.com/office/drawing/2014/main" id="{330DAF1D-2BF7-8B42-DC71-9E852A2A88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2163" y="520700"/>
            <a:ext cx="5019675"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D86E2EC0-A0B5-F9BF-68FC-B971140C672E}"/>
                  </a:ext>
                </a:extLst>
              </p14:cNvPr>
              <p14:cNvContentPartPr/>
              <p14:nvPr/>
            </p14:nvContentPartPr>
            <p14:xfrm>
              <a:off x="5053372" y="2922380"/>
              <a:ext cx="1798560" cy="1087920"/>
            </p14:xfrm>
          </p:contentPart>
        </mc:Choice>
        <mc:Fallback xmlns="">
          <p:pic>
            <p:nvPicPr>
              <p:cNvPr id="8" name="Ink 7">
                <a:extLst>
                  <a:ext uri="{FF2B5EF4-FFF2-40B4-BE49-F238E27FC236}">
                    <a16:creationId xmlns:a16="http://schemas.microsoft.com/office/drawing/2014/main" id="{D86E2EC0-A0B5-F9BF-68FC-B971140C672E}"/>
                  </a:ext>
                </a:extLst>
              </p:cNvPr>
              <p:cNvPicPr/>
              <p:nvPr/>
            </p:nvPicPr>
            <p:blipFill>
              <a:blip r:embed="rId4"/>
              <a:stretch>
                <a:fillRect/>
              </a:stretch>
            </p:blipFill>
            <p:spPr>
              <a:xfrm>
                <a:off x="5044370" y="2913380"/>
                <a:ext cx="1816204" cy="1105560"/>
              </a:xfrm>
              <a:prstGeom prst="rect">
                <a:avLst/>
              </a:prstGeom>
            </p:spPr>
          </p:pic>
        </mc:Fallback>
      </mc:AlternateContent>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Title 1">
            <a:extLst>
              <a:ext uri="{FF2B5EF4-FFF2-40B4-BE49-F238E27FC236}">
                <a16:creationId xmlns:a16="http://schemas.microsoft.com/office/drawing/2014/main" id="{7744599F-FCA9-AF82-BE4F-E6380E34824C}"/>
              </a:ext>
            </a:extLst>
          </p:cNvPr>
          <p:cNvSpPr>
            <a:spLocks noGrp="1" noChangeArrowheads="1"/>
          </p:cNvSpPr>
          <p:nvPr>
            <p:ph type="title"/>
          </p:nvPr>
        </p:nvSpPr>
        <p:spPr bwMode="auto">
          <a:xfrm>
            <a:off x="733425" y="198438"/>
            <a:ext cx="7118350" cy="6080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a:solidFill>
                  <a:srgbClr val="FF0000"/>
                </a:solidFill>
              </a:rPr>
              <a:t>Losing</a:t>
            </a:r>
            <a:r>
              <a:rPr lang="en-US" altLang="en-US" sz="3200">
                <a:solidFill>
                  <a:srgbClr val="FFFF00"/>
                </a:solidFill>
              </a:rPr>
              <a:t> Reputation </a:t>
            </a:r>
            <a:r>
              <a:rPr lang="en-US" altLang="en-US" sz="3200">
                <a:solidFill>
                  <a:srgbClr val="FF0000"/>
                </a:solidFill>
              </a:rPr>
              <a:t>or</a:t>
            </a:r>
            <a:r>
              <a:rPr lang="en-US" altLang="en-US" sz="3200">
                <a:solidFill>
                  <a:srgbClr val="FFFF00"/>
                </a:solidFill>
              </a:rPr>
              <a:t> Goodwill</a:t>
            </a:r>
            <a:r>
              <a:rPr lang="en-US" altLang="en-US" sz="3200">
                <a:solidFill>
                  <a:srgbClr val="FF0000"/>
                </a:solidFill>
              </a:rPr>
              <a:t>:</a:t>
            </a:r>
            <a:r>
              <a:rPr lang="en-US" altLang="en-US" sz="3200">
                <a:solidFill>
                  <a:srgbClr val="FFFF00"/>
                </a:solidFill>
              </a:rPr>
              <a:t> </a:t>
            </a:r>
            <a:r>
              <a:rPr lang="en-US" altLang="en-US" sz="3200">
                <a:solidFill>
                  <a:schemeClr val="bg1"/>
                </a:solidFill>
              </a:rPr>
              <a:t>HOW</a:t>
            </a:r>
            <a:r>
              <a:rPr lang="en-US" altLang="en-US" sz="3200">
                <a:solidFill>
                  <a:srgbClr val="FF0000"/>
                </a:solidFill>
              </a:rPr>
              <a:t>?</a:t>
            </a:r>
          </a:p>
        </p:txBody>
      </p:sp>
      <p:sp>
        <p:nvSpPr>
          <p:cNvPr id="3" name="Content Placeholder 2">
            <a:extLst>
              <a:ext uri="{FF2B5EF4-FFF2-40B4-BE49-F238E27FC236}">
                <a16:creationId xmlns:a16="http://schemas.microsoft.com/office/drawing/2014/main" id="{D40C7392-3A86-504D-3545-370335483ADD}"/>
              </a:ext>
            </a:extLst>
          </p:cNvPr>
          <p:cNvSpPr>
            <a:spLocks noGrp="1"/>
          </p:cNvSpPr>
          <p:nvPr>
            <p:ph sz="quarter" idx="10"/>
          </p:nvPr>
        </p:nvSpPr>
        <p:spPr>
          <a:xfrm>
            <a:off x="431800" y="987425"/>
            <a:ext cx="8280400" cy="3870325"/>
          </a:xfrm>
        </p:spPr>
        <p:txBody>
          <a:bodyPr/>
          <a:lstStyle/>
          <a:p>
            <a:pPr marL="0" indent="0">
              <a:lnSpc>
                <a:spcPct val="110000"/>
              </a:lnSpc>
              <a:buFont typeface="Arial" panose="020B0604020202020204" pitchFamily="34" charset="0"/>
              <a:buNone/>
              <a:defRPr/>
            </a:pPr>
            <a:r>
              <a:rPr lang="en-US" sz="2800" b="1" dirty="0">
                <a:solidFill>
                  <a:schemeClr val="bg1"/>
                </a:solidFill>
              </a:rPr>
              <a:t>3 ways top </a:t>
            </a:r>
            <a:r>
              <a:rPr lang="en-US" sz="2800" b="1" dirty="0">
                <a:solidFill>
                  <a:srgbClr val="FFFF00"/>
                </a:solidFill>
              </a:rPr>
              <a:t>lose goodwill or reputation</a:t>
            </a:r>
            <a:r>
              <a:rPr lang="en-US" sz="2800" b="1" dirty="0">
                <a:solidFill>
                  <a:srgbClr val="FF0000"/>
                </a:solidFill>
              </a:rPr>
              <a:t>:</a:t>
            </a:r>
          </a:p>
          <a:p>
            <a:pPr>
              <a:lnSpc>
                <a:spcPct val="110000"/>
              </a:lnSpc>
              <a:buFont typeface="+mj-lt"/>
              <a:buAutoNum type="arabicPeriod"/>
              <a:defRPr/>
            </a:pPr>
            <a:r>
              <a:rPr lang="en-US" sz="2800" dirty="0">
                <a:solidFill>
                  <a:srgbClr val="FFFF00"/>
                </a:solidFill>
              </a:rPr>
              <a:t>Acquiescence</a:t>
            </a:r>
            <a:r>
              <a:rPr lang="en-US" sz="2800" dirty="0">
                <a:solidFill>
                  <a:schemeClr val="bg1"/>
                </a:solidFill>
              </a:rPr>
              <a:t> over time </a:t>
            </a:r>
            <a:r>
              <a:rPr lang="en-US" sz="2800" dirty="0">
                <a:solidFill>
                  <a:srgbClr val="FFFF00"/>
                </a:solidFill>
              </a:rPr>
              <a:t>to competitors using identical or similar get-up </a:t>
            </a:r>
            <a:r>
              <a:rPr lang="en-US" sz="2800" dirty="0">
                <a:solidFill>
                  <a:schemeClr val="bg1"/>
                </a:solidFill>
              </a:rPr>
              <a:t>so that it’s no longer distinctive of the Plaintiff as a trade source </a:t>
            </a:r>
            <a:endParaRPr lang="en-CA" sz="2800" dirty="0">
              <a:solidFill>
                <a:schemeClr val="bg1"/>
              </a:solidFill>
            </a:endParaRPr>
          </a:p>
          <a:p>
            <a:pPr>
              <a:lnSpc>
                <a:spcPct val="110000"/>
              </a:lnSpc>
              <a:buFont typeface="+mj-lt"/>
              <a:buAutoNum type="arabicPeriod"/>
              <a:defRPr/>
            </a:pPr>
            <a:r>
              <a:rPr lang="en-US" sz="2800" dirty="0">
                <a:solidFill>
                  <a:schemeClr val="bg1"/>
                </a:solidFill>
              </a:rPr>
              <a:t>When a </a:t>
            </a:r>
            <a:r>
              <a:rPr lang="en-US" sz="2800" dirty="0">
                <a:solidFill>
                  <a:srgbClr val="FFFF00"/>
                </a:solidFill>
              </a:rPr>
              <a:t>plaintiff goes out of business </a:t>
            </a:r>
            <a:r>
              <a:rPr lang="en-US" sz="2800" dirty="0">
                <a:solidFill>
                  <a:srgbClr val="FF0000"/>
                </a:solidFill>
              </a:rPr>
              <a:t>and</a:t>
            </a:r>
            <a:r>
              <a:rPr lang="en-US" sz="2800" dirty="0">
                <a:solidFill>
                  <a:schemeClr val="bg1"/>
                </a:solidFill>
              </a:rPr>
              <a:t> is </a:t>
            </a:r>
            <a:r>
              <a:rPr lang="en-US" sz="2800" dirty="0">
                <a:solidFill>
                  <a:srgbClr val="FF0000"/>
                </a:solidFill>
              </a:rPr>
              <a:t>no longer using</a:t>
            </a:r>
            <a:r>
              <a:rPr lang="en-US" sz="2800" dirty="0">
                <a:solidFill>
                  <a:schemeClr val="bg1"/>
                </a:solidFill>
              </a:rPr>
              <a:t> a particular name…</a:t>
            </a:r>
            <a:r>
              <a:rPr lang="en-US" sz="2800" dirty="0">
                <a:solidFill>
                  <a:schemeClr val="bg1">
                    <a:lumMod val="75000"/>
                  </a:schemeClr>
                </a:solidFill>
              </a:rPr>
              <a:t>fades away</a:t>
            </a:r>
            <a:r>
              <a:rPr lang="en-US" sz="2800" dirty="0">
                <a:solidFill>
                  <a:schemeClr val="bg1"/>
                </a:solidFill>
              </a:rPr>
              <a:t>… </a:t>
            </a:r>
            <a:endParaRPr lang="en-CA" sz="2800" dirty="0">
              <a:solidFill>
                <a:schemeClr val="bg1"/>
              </a:solidFill>
            </a:endParaRPr>
          </a:p>
          <a:p>
            <a:pPr>
              <a:lnSpc>
                <a:spcPct val="110000"/>
              </a:lnSpc>
              <a:buFont typeface="+mj-lt"/>
              <a:buAutoNum type="arabicPeriod"/>
              <a:defRPr/>
            </a:pPr>
            <a:r>
              <a:rPr lang="en-US" sz="2800" dirty="0">
                <a:solidFill>
                  <a:schemeClr val="bg1"/>
                </a:solidFill>
              </a:rPr>
              <a:t>When the </a:t>
            </a:r>
            <a:r>
              <a:rPr lang="en-US" sz="2800" dirty="0">
                <a:solidFill>
                  <a:srgbClr val="FF0000"/>
                </a:solidFill>
              </a:rPr>
              <a:t>mark becomes generic</a:t>
            </a:r>
            <a:r>
              <a:rPr lang="en-US" sz="2800" dirty="0">
                <a:solidFill>
                  <a:schemeClr val="bg1"/>
                </a:solidFill>
              </a:rPr>
              <a:t>…</a:t>
            </a:r>
            <a:endParaRPr lang="en-CA" sz="2800" dirty="0">
              <a:solidFill>
                <a:schemeClr val="bg1"/>
              </a:solidFill>
            </a:endParaRPr>
          </a:p>
          <a:p>
            <a:pPr marL="0" indent="0">
              <a:buFont typeface="Arial" panose="020B0604020202020204" pitchFamily="34" charset="0"/>
              <a:buNone/>
              <a:defRPr/>
            </a:pPr>
            <a:endParaRPr lang="en-US" b="1" dirty="0"/>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7" name="Picture 2" descr="A screenshot of a social media post&#10;&#10;Description automatically generated">
            <a:extLst>
              <a:ext uri="{FF2B5EF4-FFF2-40B4-BE49-F238E27FC236}">
                <a16:creationId xmlns:a16="http://schemas.microsoft.com/office/drawing/2014/main" id="{F88AA747-61D9-8A57-1A14-A4BA8238FE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3325" y="176213"/>
            <a:ext cx="4197350"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361AA2D-D172-448A-781D-8926E10D3024}"/>
              </a:ext>
            </a:extLst>
          </p:cNvPr>
          <p:cNvSpPr>
            <a:spLocks noGrp="1"/>
          </p:cNvSpPr>
          <p:nvPr>
            <p:ph type="title"/>
          </p:nvPr>
        </p:nvSpPr>
        <p:spPr>
          <a:xfrm>
            <a:off x="904875" y="123825"/>
            <a:ext cx="7334250" cy="625475"/>
          </a:xfrm>
        </p:spPr>
        <p:txBody>
          <a:bodyPr>
            <a:normAutofit fontScale="90000"/>
          </a:bodyPr>
          <a:lstStyle/>
          <a:p>
            <a:pPr>
              <a:defRPr/>
            </a:pPr>
            <a:r>
              <a:rPr lang="en-US" sz="4000" b="1" dirty="0">
                <a:solidFill>
                  <a:srgbClr val="FFFF00"/>
                </a:solidFill>
              </a:rPr>
              <a:t>Passing off</a:t>
            </a:r>
            <a:r>
              <a:rPr lang="en-US" sz="4000" b="1" dirty="0">
                <a:solidFill>
                  <a:srgbClr val="FF0000"/>
                </a:solidFill>
              </a:rPr>
              <a:t>:</a:t>
            </a:r>
            <a:r>
              <a:rPr lang="en-US" sz="4000" b="1" dirty="0">
                <a:solidFill>
                  <a:srgbClr val="FFFF00"/>
                </a:solidFill>
              </a:rPr>
              <a:t> </a:t>
            </a:r>
            <a:r>
              <a:rPr lang="en-US" sz="4000" i="1" dirty="0">
                <a:solidFill>
                  <a:srgbClr val="00B0F0"/>
                </a:solidFill>
              </a:rPr>
              <a:t>Ad-Lib Club Limited</a:t>
            </a:r>
            <a:br>
              <a:rPr lang="en-US" dirty="0"/>
            </a:br>
            <a:endParaRPr lang="en-US" b="1" dirty="0">
              <a:solidFill>
                <a:srgbClr val="FFFF00"/>
              </a:solidFill>
            </a:endParaRPr>
          </a:p>
        </p:txBody>
      </p:sp>
      <p:sp>
        <p:nvSpPr>
          <p:cNvPr id="199682" name="Content Placeholder 1">
            <a:extLst>
              <a:ext uri="{FF2B5EF4-FFF2-40B4-BE49-F238E27FC236}">
                <a16:creationId xmlns:a16="http://schemas.microsoft.com/office/drawing/2014/main" id="{C5E3217D-515D-C00C-CA2C-5A07FE35B2BF}"/>
              </a:ext>
            </a:extLst>
          </p:cNvPr>
          <p:cNvSpPr>
            <a:spLocks noGrp="1" noChangeArrowheads="1"/>
          </p:cNvSpPr>
          <p:nvPr>
            <p:ph idx="1"/>
          </p:nvPr>
        </p:nvSpPr>
        <p:spPr bwMode="auto">
          <a:xfrm>
            <a:off x="490538" y="987425"/>
            <a:ext cx="8162925" cy="39608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800" i="1">
                <a:solidFill>
                  <a:schemeClr val="bg1"/>
                </a:solidFill>
                <a:latin typeface="Posterama" panose="020B0504020200020000" pitchFamily="34" charset="0"/>
                <a:cs typeface="Posterama" panose="020B0504020200020000" pitchFamily="34" charset="0"/>
              </a:rPr>
              <a:t>By 1964, the </a:t>
            </a:r>
            <a:r>
              <a:rPr lang="en-US" altLang="en-US" sz="1800" i="1">
                <a:solidFill>
                  <a:srgbClr val="FFFF00"/>
                </a:solidFill>
                <a:latin typeface="Posterama" panose="020B0504020200020000" pitchFamily="34" charset="0"/>
                <a:cs typeface="Posterama" panose="020B0504020200020000" pitchFamily="34" charset="0"/>
              </a:rPr>
              <a:t>Ad-Lib Club </a:t>
            </a:r>
            <a:r>
              <a:rPr lang="en-US" altLang="en-US" sz="1800" i="1">
                <a:solidFill>
                  <a:schemeClr val="bg1"/>
                </a:solidFill>
                <a:latin typeface="Posterama" panose="020B0504020200020000" pitchFamily="34" charset="0"/>
                <a:cs typeface="Posterama" panose="020B0504020200020000" pitchFamily="34" charset="0"/>
              </a:rPr>
              <a:t>was a </a:t>
            </a:r>
            <a:r>
              <a:rPr lang="en-US" altLang="en-US" sz="1800" i="1">
                <a:solidFill>
                  <a:srgbClr val="FFFF00"/>
                </a:solidFill>
                <a:latin typeface="Posterama" panose="020B0504020200020000" pitchFamily="34" charset="0"/>
                <a:cs typeface="Posterama" panose="020B0504020200020000" pitchFamily="34" charset="0"/>
              </a:rPr>
              <a:t>widely known &amp; popular night club</a:t>
            </a:r>
            <a:r>
              <a:rPr lang="en-US" altLang="en-US" sz="1800" i="1">
                <a:solidFill>
                  <a:schemeClr val="bg1"/>
                </a:solidFill>
                <a:latin typeface="Posterama" panose="020B0504020200020000" pitchFamily="34" charset="0"/>
                <a:cs typeface="Posterama" panose="020B0504020200020000" pitchFamily="34" charset="0"/>
              </a:rPr>
              <a:t> in London, U.K., that had established a </a:t>
            </a:r>
            <a:r>
              <a:rPr lang="en-US" altLang="en-US" sz="1800" i="1">
                <a:solidFill>
                  <a:srgbClr val="FFFF00"/>
                </a:solidFill>
                <a:latin typeface="Posterama" panose="020B0504020200020000" pitchFamily="34" charset="0"/>
                <a:cs typeface="Posterama" panose="020B0504020200020000" pitchFamily="34" charset="0"/>
              </a:rPr>
              <a:t>substantial goodwill </a:t>
            </a:r>
            <a:r>
              <a:rPr lang="en-US" altLang="en-US" sz="1800" i="1">
                <a:solidFill>
                  <a:schemeClr val="bg1"/>
                </a:solidFill>
                <a:latin typeface="Posterama" panose="020B0504020200020000" pitchFamily="34" charset="0"/>
                <a:cs typeface="Posterama" panose="020B0504020200020000" pitchFamily="34" charset="0"/>
              </a:rPr>
              <a:t>attached to the name. </a:t>
            </a:r>
          </a:p>
          <a:p>
            <a:r>
              <a:rPr lang="en-US" altLang="en-US" sz="1800" i="1">
                <a:solidFill>
                  <a:schemeClr val="bg1"/>
                </a:solidFill>
                <a:latin typeface="Posterama" panose="020B0504020200020000" pitchFamily="34" charset="0"/>
                <a:cs typeface="Posterama" panose="020B0504020200020000" pitchFamily="34" charset="0"/>
              </a:rPr>
              <a:t>Forced to </a:t>
            </a:r>
            <a:r>
              <a:rPr lang="en-US" altLang="en-US" sz="1800" i="1">
                <a:solidFill>
                  <a:srgbClr val="FF0000"/>
                </a:solidFill>
                <a:latin typeface="Posterama" panose="020B0504020200020000" pitchFamily="34" charset="0"/>
                <a:cs typeface="Posterama" panose="020B0504020200020000" pitchFamily="34" charset="0"/>
              </a:rPr>
              <a:t>close</a:t>
            </a:r>
            <a:r>
              <a:rPr lang="en-US" altLang="en-US" sz="1800" i="1">
                <a:solidFill>
                  <a:schemeClr val="bg1"/>
                </a:solidFill>
                <a:latin typeface="Posterama" panose="020B0504020200020000" pitchFamily="34" charset="0"/>
                <a:cs typeface="Posterama" panose="020B0504020200020000" pitchFamily="34" charset="0"/>
              </a:rPr>
              <a:t> in </a:t>
            </a:r>
            <a:r>
              <a:rPr lang="en-US" altLang="en-US" sz="1800" i="1">
                <a:solidFill>
                  <a:srgbClr val="FF0000"/>
                </a:solidFill>
                <a:latin typeface="Posterama" panose="020B0504020200020000" pitchFamily="34" charset="0"/>
                <a:cs typeface="Posterama" panose="020B0504020200020000" pitchFamily="34" charset="0"/>
              </a:rPr>
              <a:t>1966 </a:t>
            </a:r>
            <a:r>
              <a:rPr lang="en-US" altLang="en-US" sz="1800" i="1">
                <a:solidFill>
                  <a:srgbClr val="FFFF00"/>
                </a:solidFill>
                <a:latin typeface="Posterama" panose="020B0504020200020000" pitchFamily="34" charset="0"/>
                <a:cs typeface="Posterama" panose="020B0504020200020000" pitchFamily="34" charset="0"/>
              </a:rPr>
              <a:t>due to noise violations</a:t>
            </a:r>
            <a:r>
              <a:rPr lang="en-US" altLang="en-US" sz="1800" i="1">
                <a:solidFill>
                  <a:schemeClr val="bg1"/>
                </a:solidFill>
                <a:latin typeface="Posterama" panose="020B0504020200020000" pitchFamily="34" charset="0"/>
                <a:cs typeface="Posterama" panose="020B0504020200020000" pitchFamily="34" charset="0"/>
              </a:rPr>
              <a:t>. After that it was looking for alternative premises to re-open.</a:t>
            </a:r>
            <a:endParaRPr lang="en-CA" altLang="en-US" sz="1800" i="1">
              <a:solidFill>
                <a:schemeClr val="bg1"/>
              </a:solidFill>
              <a:latin typeface="Posterama" panose="020B0504020200020000" pitchFamily="34" charset="0"/>
              <a:cs typeface="Posterama" panose="020B0504020200020000" pitchFamily="34" charset="0"/>
            </a:endParaRPr>
          </a:p>
          <a:p>
            <a:r>
              <a:rPr lang="en-US" altLang="en-US" sz="1800" i="1">
                <a:solidFill>
                  <a:schemeClr val="bg1"/>
                </a:solidFill>
                <a:latin typeface="Posterama" panose="020B0504020200020000" pitchFamily="34" charset="0"/>
                <a:cs typeface="Posterama" panose="020B0504020200020000" pitchFamily="34" charset="0"/>
              </a:rPr>
              <a:t>Then, </a:t>
            </a:r>
            <a:r>
              <a:rPr lang="en-US" altLang="en-US" sz="1800" i="1">
                <a:solidFill>
                  <a:srgbClr val="FFFF00"/>
                </a:solidFill>
                <a:latin typeface="Posterama" panose="020B0504020200020000" pitchFamily="34" charset="0"/>
                <a:cs typeface="Posterama" panose="020B0504020200020000" pitchFamily="34" charset="0"/>
              </a:rPr>
              <a:t>1970 </a:t>
            </a:r>
            <a:r>
              <a:rPr lang="en-US" altLang="en-US" sz="1800" i="1">
                <a:solidFill>
                  <a:schemeClr val="bg1"/>
                </a:solidFill>
                <a:latin typeface="Posterama" panose="020B0504020200020000" pitchFamily="34" charset="0"/>
                <a:cs typeface="Posterama" panose="020B0504020200020000" pitchFamily="34" charset="0"/>
              </a:rPr>
              <a:t>– </a:t>
            </a:r>
            <a:r>
              <a:rPr lang="en-US" altLang="en-US" sz="1800" i="1">
                <a:solidFill>
                  <a:srgbClr val="FFFF00"/>
                </a:solidFill>
                <a:latin typeface="Posterama" panose="020B0504020200020000" pitchFamily="34" charset="0"/>
                <a:cs typeface="Posterama" panose="020B0504020200020000" pitchFamily="34" charset="0"/>
              </a:rPr>
              <a:t>on the same premises </a:t>
            </a:r>
            <a:r>
              <a:rPr lang="en-US" altLang="en-US" sz="1800" i="1">
                <a:solidFill>
                  <a:schemeClr val="bg1"/>
                </a:solidFill>
                <a:latin typeface="Posterama" panose="020B0504020200020000" pitchFamily="34" charset="0"/>
                <a:cs typeface="Posterama" panose="020B0504020200020000" pitchFamily="34" charset="0"/>
              </a:rPr>
              <a:t>– it seemed as if the Ad-Lib Club is re-opening. Article stated: “</a:t>
            </a:r>
            <a:r>
              <a:rPr lang="en-US" altLang="en-US" sz="1800" i="1">
                <a:solidFill>
                  <a:srgbClr val="FFFF00"/>
                </a:solidFill>
                <a:latin typeface="Posterama" panose="020B0504020200020000" pitchFamily="34" charset="0"/>
                <a:cs typeface="Posterama" panose="020B0504020200020000" pitchFamily="34" charset="0"/>
              </a:rPr>
              <a:t>The AD-LIB, first and most successful of London’s swinging discotheques of the 1960s will reopen this month”</a:t>
            </a:r>
            <a:r>
              <a:rPr lang="en-US" altLang="en-US" sz="1800" i="1">
                <a:solidFill>
                  <a:schemeClr val="bg1"/>
                </a:solidFill>
                <a:latin typeface="Posterama" panose="020B0504020200020000" pitchFamily="34" charset="0"/>
                <a:cs typeface="Posterama" panose="020B0504020200020000" pitchFamily="34" charset="0"/>
              </a:rPr>
              <a:t>.</a:t>
            </a:r>
            <a:endParaRPr lang="en-CA" altLang="en-US" sz="1800" i="1">
              <a:solidFill>
                <a:schemeClr val="bg1"/>
              </a:solidFill>
              <a:latin typeface="Posterama" panose="020B0504020200020000" pitchFamily="34" charset="0"/>
              <a:cs typeface="Posterama" panose="020B0504020200020000" pitchFamily="34" charset="0"/>
            </a:endParaRPr>
          </a:p>
          <a:p>
            <a:r>
              <a:rPr lang="en-US" altLang="en-US" sz="1800" i="1">
                <a:solidFill>
                  <a:schemeClr val="bg1"/>
                </a:solidFill>
                <a:latin typeface="Posterama" panose="020B0504020200020000" pitchFamily="34" charset="0"/>
                <a:cs typeface="Posterama" panose="020B0504020200020000" pitchFamily="34" charset="0"/>
              </a:rPr>
              <a:t>Ad-Lib, after seeing this article, asked the court for an injunction that would prevent the Defendant from passing off the Defendant’s business as the business of the Plaintiff.</a:t>
            </a:r>
            <a:endParaRPr lang="en-CA" altLang="en-US" sz="1800" i="1">
              <a:solidFill>
                <a:schemeClr val="bg1"/>
              </a:solidFill>
              <a:latin typeface="Posterama" panose="020B0504020200020000" pitchFamily="34" charset="0"/>
              <a:cs typeface="Posterama" panose="020B0504020200020000" pitchFamily="34" charset="0"/>
            </a:endParaRPr>
          </a:p>
          <a:p>
            <a:r>
              <a:rPr lang="en-US" altLang="en-US" sz="1800" i="1">
                <a:solidFill>
                  <a:schemeClr val="bg1"/>
                </a:solidFill>
                <a:latin typeface="Posterama" panose="020B0504020200020000" pitchFamily="34" charset="0"/>
                <a:cs typeface="Posterama" panose="020B0504020200020000" pitchFamily="34" charset="0"/>
              </a:rPr>
              <a:t>The judge noted that in 1965, the Ad-Lib Club had substantial goodwill in its name. However, Ad-Lib closed in 1966. </a:t>
            </a:r>
            <a:endParaRPr lang="en-CA" altLang="en-US" sz="1800" i="1">
              <a:solidFill>
                <a:schemeClr val="bg1"/>
              </a:solidFill>
              <a:latin typeface="Posterama" panose="020B0504020200020000" pitchFamily="34" charset="0"/>
              <a:cs typeface="Posterama" panose="020B0504020200020000" pitchFamily="34" charset="0"/>
            </a:endParaRPr>
          </a:p>
          <a:p>
            <a:endParaRPr lang="en-US" altLang="en-US"/>
          </a:p>
        </p:txBody>
      </p:sp>
      <p:sp>
        <p:nvSpPr>
          <p:cNvPr id="199683" name="Slide Number Placeholder 3">
            <a:extLst>
              <a:ext uri="{FF2B5EF4-FFF2-40B4-BE49-F238E27FC236}">
                <a16:creationId xmlns:a16="http://schemas.microsoft.com/office/drawing/2014/main" id="{21D3EBE4-B835-EE71-E612-FA121C65DD03}"/>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BD33813-E451-364E-B1E5-CAA769A87B7D}" type="slidenum">
              <a:rPr lang="en-US" altLang="en-US" smtClean="0">
                <a:solidFill>
                  <a:srgbClr val="002040"/>
                </a:solidFill>
              </a:rPr>
              <a:pPr/>
              <a:t>162</a:t>
            </a:fld>
            <a:endParaRPr lang="en-US" altLang="en-US">
              <a:solidFill>
                <a:srgbClr val="002040"/>
              </a:solidFill>
            </a:endParaRP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C84B019-EF92-0A19-EE0A-83AAA2815B75}"/>
              </a:ext>
            </a:extLst>
          </p:cNvPr>
          <p:cNvSpPr>
            <a:spLocks noGrp="1"/>
          </p:cNvSpPr>
          <p:nvPr>
            <p:ph type="title"/>
          </p:nvPr>
        </p:nvSpPr>
        <p:spPr>
          <a:xfrm>
            <a:off x="941388" y="50800"/>
            <a:ext cx="7261225" cy="625475"/>
          </a:xfrm>
        </p:spPr>
        <p:txBody>
          <a:bodyPr>
            <a:normAutofit fontScale="90000"/>
          </a:bodyPr>
          <a:lstStyle/>
          <a:p>
            <a:pPr>
              <a:defRPr/>
            </a:pPr>
            <a:r>
              <a:rPr lang="en-US" sz="3675" b="1" dirty="0">
                <a:solidFill>
                  <a:srgbClr val="FFFF00"/>
                </a:solidFill>
              </a:rPr>
              <a:t>Passing off</a:t>
            </a:r>
            <a:r>
              <a:rPr lang="en-US" sz="3675" b="1" dirty="0">
                <a:solidFill>
                  <a:srgbClr val="FF0000"/>
                </a:solidFill>
              </a:rPr>
              <a:t>:</a:t>
            </a:r>
            <a:r>
              <a:rPr lang="en-US" sz="3675" b="1" dirty="0">
                <a:solidFill>
                  <a:srgbClr val="FFFF00"/>
                </a:solidFill>
              </a:rPr>
              <a:t> </a:t>
            </a:r>
            <a:r>
              <a:rPr lang="en-US" sz="3675" i="1" dirty="0">
                <a:solidFill>
                  <a:srgbClr val="00B0F0"/>
                </a:solidFill>
              </a:rPr>
              <a:t>Ad-Lib Club Limited</a:t>
            </a:r>
            <a:br>
              <a:rPr lang="en-US" dirty="0"/>
            </a:br>
            <a:endParaRPr lang="en-US" b="1" dirty="0">
              <a:solidFill>
                <a:srgbClr val="FFFF00"/>
              </a:solidFill>
            </a:endParaRPr>
          </a:p>
        </p:txBody>
      </p:sp>
      <p:sp>
        <p:nvSpPr>
          <p:cNvPr id="2" name="Content Placeholder 1">
            <a:extLst>
              <a:ext uri="{FF2B5EF4-FFF2-40B4-BE49-F238E27FC236}">
                <a16:creationId xmlns:a16="http://schemas.microsoft.com/office/drawing/2014/main" id="{2F9DCD2E-D0B6-FFEA-5750-8B0A2357DED5}"/>
              </a:ext>
            </a:extLst>
          </p:cNvPr>
          <p:cNvSpPr>
            <a:spLocks noGrp="1"/>
          </p:cNvSpPr>
          <p:nvPr>
            <p:ph idx="1"/>
          </p:nvPr>
        </p:nvSpPr>
        <p:spPr>
          <a:xfrm>
            <a:off x="468313" y="915988"/>
            <a:ext cx="8207375" cy="4043362"/>
          </a:xfrm>
        </p:spPr>
        <p:txBody>
          <a:bodyPr>
            <a:normAutofit fontScale="92500"/>
          </a:bodyPr>
          <a:lstStyle/>
          <a:p>
            <a:pPr marL="0" indent="0">
              <a:lnSpc>
                <a:spcPct val="120000"/>
              </a:lnSpc>
              <a:buFont typeface="Arial" panose="020B0604020202020204" pitchFamily="34" charset="0"/>
              <a:buNone/>
              <a:defRPr/>
            </a:pPr>
            <a:r>
              <a:rPr lang="en-US" sz="2200" b="1" dirty="0">
                <a:solidFill>
                  <a:schemeClr val="bg1"/>
                </a:solidFill>
              </a:rPr>
              <a:t>I</a:t>
            </a:r>
            <a:r>
              <a:rPr lang="en-US" sz="2200" dirty="0">
                <a:solidFill>
                  <a:schemeClr val="bg1"/>
                </a:solidFill>
              </a:rPr>
              <a:t>t had been five years since Ad-Lib carried on the business of a club. </a:t>
            </a:r>
            <a:r>
              <a:rPr lang="en-US" sz="2200" b="1" dirty="0">
                <a:solidFill>
                  <a:srgbClr val="FFFF00"/>
                </a:solidFill>
              </a:rPr>
              <a:t>Court still determined that Ad-Lib had goodwill in its name because: </a:t>
            </a:r>
            <a:endParaRPr lang="en-CA" sz="2200" dirty="0">
              <a:solidFill>
                <a:srgbClr val="FFFF00"/>
              </a:solidFill>
            </a:endParaRPr>
          </a:p>
          <a:p>
            <a:pPr>
              <a:lnSpc>
                <a:spcPct val="120000"/>
              </a:lnSpc>
              <a:buFont typeface="+mj-lt"/>
              <a:buAutoNum type="arabicPeriod"/>
              <a:defRPr/>
            </a:pPr>
            <a:r>
              <a:rPr lang="en-US" sz="2200" dirty="0">
                <a:solidFill>
                  <a:srgbClr val="FFFF00"/>
                </a:solidFill>
              </a:rPr>
              <a:t>Defendants must  have chosen the name Ad-Lib Club by reason of the reputation </a:t>
            </a:r>
            <a:r>
              <a:rPr lang="en-US" sz="2200" dirty="0">
                <a:solidFill>
                  <a:schemeClr val="bg1"/>
                </a:solidFill>
              </a:rPr>
              <a:t>acquired by Ad-Lib (the Plaintiff). No evidence filed showing any other reason for the selection of the name. </a:t>
            </a:r>
            <a:endParaRPr lang="en-CA" sz="2200" dirty="0">
              <a:solidFill>
                <a:schemeClr val="bg1"/>
              </a:solidFill>
            </a:endParaRPr>
          </a:p>
          <a:p>
            <a:pPr>
              <a:lnSpc>
                <a:spcPct val="120000"/>
              </a:lnSpc>
              <a:buFont typeface="+mj-lt"/>
              <a:buAutoNum type="arabicPeriod"/>
              <a:defRPr/>
            </a:pPr>
            <a:r>
              <a:rPr lang="en-US" sz="2200" dirty="0">
                <a:solidFill>
                  <a:schemeClr val="bg1"/>
                </a:solidFill>
              </a:rPr>
              <a:t>Based on various </a:t>
            </a:r>
            <a:r>
              <a:rPr lang="en-US" sz="2200" dirty="0">
                <a:solidFill>
                  <a:srgbClr val="FFFF00"/>
                </a:solidFill>
              </a:rPr>
              <a:t>news articles</a:t>
            </a:r>
            <a:r>
              <a:rPr lang="en-US" sz="2200" dirty="0">
                <a:solidFill>
                  <a:schemeClr val="bg1"/>
                </a:solidFill>
              </a:rPr>
              <a:t>, members of </a:t>
            </a:r>
            <a:r>
              <a:rPr lang="en-US" sz="2200" dirty="0">
                <a:solidFill>
                  <a:srgbClr val="FFFF00"/>
                </a:solidFill>
              </a:rPr>
              <a:t>the public clearly seemed to see the new club as a continuation</a:t>
            </a:r>
            <a:r>
              <a:rPr lang="en-US" sz="2200" dirty="0">
                <a:solidFill>
                  <a:schemeClr val="bg1"/>
                </a:solidFill>
              </a:rPr>
              <a:t> of the Plaintiff’s club. </a:t>
            </a:r>
            <a:endParaRPr lang="en-CA" sz="2200" dirty="0">
              <a:solidFill>
                <a:schemeClr val="bg1"/>
              </a:solidFill>
            </a:endParaRPr>
          </a:p>
          <a:p>
            <a:pPr marL="0" indent="0">
              <a:lnSpc>
                <a:spcPct val="120000"/>
              </a:lnSpc>
              <a:buFont typeface="Arial" panose="020B0604020202020204" pitchFamily="34" charset="0"/>
              <a:buNone/>
              <a:defRPr/>
            </a:pPr>
            <a:r>
              <a:rPr lang="en-US" sz="2200" dirty="0">
                <a:solidFill>
                  <a:schemeClr val="bg1"/>
                </a:solidFill>
              </a:rPr>
              <a:t>Accordingly, </a:t>
            </a:r>
            <a:r>
              <a:rPr lang="en-US" sz="2200" dirty="0">
                <a:solidFill>
                  <a:srgbClr val="FF0000"/>
                </a:solidFill>
              </a:rPr>
              <a:t>Ad-Lib, the Plaintiff company, still has goodwill </a:t>
            </a:r>
            <a:r>
              <a:rPr lang="en-US" sz="2200" dirty="0">
                <a:solidFill>
                  <a:schemeClr val="bg1"/>
                </a:solidFill>
              </a:rPr>
              <a:t>and was entitled to exploit it and protect it. </a:t>
            </a:r>
            <a:endParaRPr lang="en-CA" sz="2200" dirty="0">
              <a:solidFill>
                <a:schemeClr val="bg1"/>
              </a:solidFill>
            </a:endParaRPr>
          </a:p>
          <a:p>
            <a:pPr>
              <a:defRPr/>
            </a:pPr>
            <a:endParaRPr lang="en-CA" dirty="0"/>
          </a:p>
          <a:p>
            <a:pPr>
              <a:defRPr/>
            </a:pPr>
            <a:endParaRPr lang="en-US" dirty="0"/>
          </a:p>
        </p:txBody>
      </p:sp>
      <p:sp>
        <p:nvSpPr>
          <p:cNvPr id="201731" name="Slide Number Placeholder 3">
            <a:extLst>
              <a:ext uri="{FF2B5EF4-FFF2-40B4-BE49-F238E27FC236}">
                <a16:creationId xmlns:a16="http://schemas.microsoft.com/office/drawing/2014/main" id="{B5D28E74-7220-5498-A2CF-AFC40A17ACBD}"/>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06E03B9-B36F-2F43-9B91-DB94B3E0B899}" type="slidenum">
              <a:rPr lang="en-US" altLang="en-US" smtClean="0">
                <a:solidFill>
                  <a:srgbClr val="002040"/>
                </a:solidFill>
              </a:rPr>
              <a:pPr/>
              <a:t>163</a:t>
            </a:fld>
            <a:endParaRPr lang="en-US" altLang="en-US">
              <a:solidFill>
                <a:srgbClr val="002040"/>
              </a:solidFill>
            </a:endParaRP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A584542-CA60-947A-C9B1-59CF6C0E0862}"/>
              </a:ext>
            </a:extLst>
          </p:cNvPr>
          <p:cNvSpPr>
            <a:spLocks noGrp="1"/>
          </p:cNvSpPr>
          <p:nvPr>
            <p:ph type="title"/>
          </p:nvPr>
        </p:nvSpPr>
        <p:spPr>
          <a:xfrm>
            <a:off x="250825" y="134938"/>
            <a:ext cx="8424863" cy="676275"/>
          </a:xfrm>
        </p:spPr>
        <p:txBody>
          <a:bodyPr>
            <a:normAutofit fontScale="90000"/>
          </a:bodyPr>
          <a:lstStyle/>
          <a:p>
            <a:pPr>
              <a:defRPr/>
            </a:pPr>
            <a:r>
              <a:rPr lang="en-US" sz="3600" b="1" dirty="0">
                <a:solidFill>
                  <a:srgbClr val="FFFF00"/>
                </a:solidFill>
              </a:rPr>
              <a:t>Passing off</a:t>
            </a:r>
            <a:r>
              <a:rPr lang="en-US" sz="3600" b="1" dirty="0">
                <a:solidFill>
                  <a:srgbClr val="FF0000"/>
                </a:solidFill>
              </a:rPr>
              <a:t>:</a:t>
            </a:r>
            <a:r>
              <a:rPr lang="en-US" sz="3600" b="1" dirty="0">
                <a:solidFill>
                  <a:srgbClr val="FFFF00"/>
                </a:solidFill>
              </a:rPr>
              <a:t> </a:t>
            </a:r>
            <a:r>
              <a:rPr lang="en-US" sz="3600" dirty="0">
                <a:solidFill>
                  <a:schemeClr val="bg1"/>
                </a:solidFill>
              </a:rPr>
              <a:t>Principles from </a:t>
            </a:r>
            <a:r>
              <a:rPr lang="en-US" sz="3600" i="1" dirty="0">
                <a:solidFill>
                  <a:srgbClr val="00B0F0"/>
                </a:solidFill>
              </a:rPr>
              <a:t>Ad-Lib Club </a:t>
            </a:r>
            <a:br>
              <a:rPr lang="en-US" dirty="0"/>
            </a:br>
            <a:endParaRPr lang="en-US" b="1" dirty="0">
              <a:solidFill>
                <a:srgbClr val="FFFF00"/>
              </a:solidFill>
            </a:endParaRPr>
          </a:p>
        </p:txBody>
      </p:sp>
      <p:sp>
        <p:nvSpPr>
          <p:cNvPr id="2" name="Content Placeholder 1">
            <a:extLst>
              <a:ext uri="{FF2B5EF4-FFF2-40B4-BE49-F238E27FC236}">
                <a16:creationId xmlns:a16="http://schemas.microsoft.com/office/drawing/2014/main" id="{C6A9597A-3B5F-72F0-F87E-22D561BF0035}"/>
              </a:ext>
            </a:extLst>
          </p:cNvPr>
          <p:cNvSpPr>
            <a:spLocks noGrp="1"/>
          </p:cNvSpPr>
          <p:nvPr>
            <p:ph idx="1"/>
          </p:nvPr>
        </p:nvSpPr>
        <p:spPr>
          <a:xfrm>
            <a:off x="395288" y="1058863"/>
            <a:ext cx="8353425" cy="3482975"/>
          </a:xfrm>
        </p:spPr>
        <p:txBody>
          <a:bodyPr>
            <a:normAutofit fontScale="92500" lnSpcReduction="20000"/>
          </a:bodyPr>
          <a:lstStyle/>
          <a:p>
            <a:pPr>
              <a:lnSpc>
                <a:spcPct val="120000"/>
              </a:lnSpc>
              <a:defRPr/>
            </a:pPr>
            <a:r>
              <a:rPr lang="en-US" sz="3075" dirty="0">
                <a:solidFill>
                  <a:srgbClr val="FFFF00"/>
                </a:solidFill>
              </a:rPr>
              <a:t>Where someone stops carrying on a business</a:t>
            </a:r>
            <a:r>
              <a:rPr lang="en-US" sz="3075" dirty="0">
                <a:solidFill>
                  <a:schemeClr val="bg1"/>
                </a:solidFill>
              </a:rPr>
              <a:t>, </a:t>
            </a:r>
            <a:r>
              <a:rPr lang="en-US" sz="3075" dirty="0">
                <a:solidFill>
                  <a:srgbClr val="FF0000"/>
                </a:solidFill>
              </a:rPr>
              <a:t>they keep, for a period of time, the goodwill attached to that business</a:t>
            </a:r>
            <a:r>
              <a:rPr lang="en-US" sz="3075" dirty="0">
                <a:solidFill>
                  <a:schemeClr val="bg1"/>
                </a:solidFill>
              </a:rPr>
              <a:t>. </a:t>
            </a:r>
          </a:p>
          <a:p>
            <a:pPr>
              <a:lnSpc>
                <a:spcPct val="120000"/>
              </a:lnSpc>
              <a:defRPr/>
            </a:pPr>
            <a:r>
              <a:rPr lang="en-US" sz="3075" dirty="0">
                <a:solidFill>
                  <a:schemeClr val="bg1"/>
                </a:solidFill>
              </a:rPr>
              <a:t>As long as that goodwill remains, the person should be able to enforce his rights in respect to any name attached to that goodwill.</a:t>
            </a:r>
          </a:p>
          <a:p>
            <a:pPr>
              <a:lnSpc>
                <a:spcPct val="120000"/>
              </a:lnSpc>
              <a:defRPr/>
            </a:pPr>
            <a:r>
              <a:rPr lang="en-US" sz="3075" dirty="0">
                <a:solidFill>
                  <a:srgbClr val="FFFF00"/>
                </a:solidFill>
              </a:rPr>
              <a:t> When goodwill expires is a question of fact. </a:t>
            </a:r>
          </a:p>
          <a:p>
            <a:pPr>
              <a:defRPr/>
            </a:pPr>
            <a:endParaRPr lang="en-US" dirty="0"/>
          </a:p>
        </p:txBody>
      </p:sp>
      <p:sp>
        <p:nvSpPr>
          <p:cNvPr id="203779" name="Slide Number Placeholder 3">
            <a:extLst>
              <a:ext uri="{FF2B5EF4-FFF2-40B4-BE49-F238E27FC236}">
                <a16:creationId xmlns:a16="http://schemas.microsoft.com/office/drawing/2014/main" id="{80A209BC-E294-AB0B-6C8A-C794B57BAF4F}"/>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5E0EF06-B3C3-324D-A751-C1C5F966F1BA}" type="slidenum">
              <a:rPr lang="en-US" altLang="en-US" smtClean="0">
                <a:solidFill>
                  <a:srgbClr val="002040"/>
                </a:solidFill>
              </a:rPr>
              <a:pPr/>
              <a:t>164</a:t>
            </a:fld>
            <a:endParaRPr lang="en-US" altLang="en-US">
              <a:solidFill>
                <a:srgbClr val="002040"/>
              </a:solidFill>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7" name="Title 1">
            <a:extLst>
              <a:ext uri="{FF2B5EF4-FFF2-40B4-BE49-F238E27FC236}">
                <a16:creationId xmlns:a16="http://schemas.microsoft.com/office/drawing/2014/main" id="{893EC3CC-6A2D-B55C-4802-ACA28F107C3E}"/>
              </a:ext>
            </a:extLst>
          </p:cNvPr>
          <p:cNvSpPr>
            <a:spLocks noGrp="1" noChangeArrowheads="1"/>
          </p:cNvSpPr>
          <p:nvPr>
            <p:ph type="title"/>
          </p:nvPr>
        </p:nvSpPr>
        <p:spPr bwMode="auto">
          <a:xfrm>
            <a:off x="1485900" y="155575"/>
            <a:ext cx="6172200" cy="762000"/>
          </a:xfrm>
          <a:prstGeom prst="rect">
            <a:avLst/>
          </a:prstGeom>
        </p:spPr>
        <p:txBody>
          <a:bodyPr vert="horz" wrap="square" lIns="91440" tIns="45720" rIns="91440" bIns="45720" numCol="1" anchor="t" anchorCtr="0" compatLnSpc="1">
            <a:prstTxWarp prst="textNoShape">
              <a:avLst/>
            </a:prstTxWarp>
            <a:normAutofit fontScale="90000"/>
          </a:bodyPr>
          <a:lstStyle/>
          <a:p>
            <a:pPr>
              <a:defRPr/>
            </a:pPr>
            <a:r>
              <a:rPr lang="en-US" altLang="en-US" sz="4500" b="1" dirty="0">
                <a:solidFill>
                  <a:srgbClr val="FF0000"/>
                </a:solidFill>
              </a:rPr>
              <a:t>Overall principle</a:t>
            </a:r>
          </a:p>
        </p:txBody>
      </p:sp>
      <p:sp>
        <p:nvSpPr>
          <p:cNvPr id="3" name="Content Placeholder 2">
            <a:extLst>
              <a:ext uri="{FF2B5EF4-FFF2-40B4-BE49-F238E27FC236}">
                <a16:creationId xmlns:a16="http://schemas.microsoft.com/office/drawing/2014/main" id="{119BAE79-9260-91CC-4093-D212C9A47E4A}"/>
              </a:ext>
            </a:extLst>
          </p:cNvPr>
          <p:cNvSpPr>
            <a:spLocks noGrp="1"/>
          </p:cNvSpPr>
          <p:nvPr>
            <p:ph sz="quarter" idx="10"/>
          </p:nvPr>
        </p:nvSpPr>
        <p:spPr>
          <a:xfrm>
            <a:off x="457200" y="1058863"/>
            <a:ext cx="8229600" cy="3605212"/>
          </a:xfrm>
        </p:spPr>
        <p:txBody>
          <a:bodyPr/>
          <a:lstStyle/>
          <a:p>
            <a:pPr marL="0" indent="0">
              <a:lnSpc>
                <a:spcPct val="110000"/>
              </a:lnSpc>
              <a:buFont typeface="Arial" panose="020B0604020202020204" pitchFamily="34" charset="0"/>
              <a:buNone/>
              <a:defRPr/>
            </a:pPr>
            <a:r>
              <a:rPr lang="en-US" sz="3300" dirty="0">
                <a:solidFill>
                  <a:schemeClr val="bg1"/>
                </a:solidFill>
              </a:rPr>
              <a:t>An enterprise </a:t>
            </a:r>
            <a:r>
              <a:rPr lang="en-US" sz="3300" dirty="0">
                <a:solidFill>
                  <a:srgbClr val="FFFF00"/>
                </a:solidFill>
              </a:rPr>
              <a:t>can eventually lose its goodwill</a:t>
            </a:r>
            <a:r>
              <a:rPr lang="en-US" sz="3300" dirty="0">
                <a:solidFill>
                  <a:schemeClr val="bg1"/>
                </a:solidFill>
              </a:rPr>
              <a:t>, after a period of time, </a:t>
            </a:r>
            <a:r>
              <a:rPr lang="en-US" sz="3300" dirty="0">
                <a:solidFill>
                  <a:srgbClr val="FFFF00"/>
                </a:solidFill>
              </a:rPr>
              <a:t>if it shuts down</a:t>
            </a:r>
            <a:r>
              <a:rPr lang="en-US" sz="3300" dirty="0">
                <a:solidFill>
                  <a:schemeClr val="bg1"/>
                </a:solidFill>
              </a:rPr>
              <a:t>. After a period of non-use, a name or product appearance will lose its “mojo” (not a technical term) and no longer be distinctive of a certain trade source. </a:t>
            </a:r>
            <a:endParaRPr lang="en-CA" sz="3300" dirty="0">
              <a:solidFill>
                <a:schemeClr val="bg1"/>
              </a:solidFill>
            </a:endParaRPr>
          </a:p>
          <a:p>
            <a:pPr>
              <a:defRPr/>
            </a:pPr>
            <a:endParaRPr lang="en-US" dirty="0"/>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49" name="Picture 3" descr="A lit up city at night&#10;&#10;Description automatically generated">
            <a:extLst>
              <a:ext uri="{FF2B5EF4-FFF2-40B4-BE49-F238E27FC236}">
                <a16:creationId xmlns:a16="http://schemas.microsoft.com/office/drawing/2014/main" id="{08ECC854-50F7-C757-EA4C-5D5CFD4797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4638" y="531813"/>
            <a:ext cx="6054725"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3" name="Picture 3" descr="A screenshot of a cell phone&#10;&#10;Description automatically generated">
            <a:extLst>
              <a:ext uri="{FF2B5EF4-FFF2-40B4-BE49-F238E27FC236}">
                <a16:creationId xmlns:a16="http://schemas.microsoft.com/office/drawing/2014/main" id="{D61F42B8-719F-C415-DDE4-FE565E90D0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4175" y="123825"/>
            <a:ext cx="5835650"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897" name="Picture 4" descr="A close up of a map&#10;&#10;Description automatically generated">
            <a:extLst>
              <a:ext uri="{FF2B5EF4-FFF2-40B4-BE49-F238E27FC236}">
                <a16:creationId xmlns:a16="http://schemas.microsoft.com/office/drawing/2014/main" id="{4A10A91C-A2FA-32F1-3B0E-927F22978F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7663" y="330200"/>
            <a:ext cx="5908675" cy="44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C755BD-B81E-A288-34AE-3F30CFE5DDBD}"/>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2BDA8716-0CF3-3928-9540-F03D4BAA22E5}"/>
              </a:ext>
            </a:extLst>
          </p:cNvPr>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pic>
        <p:nvPicPr>
          <p:cNvPr id="5" name="Content Placeholder 4" descr="Graphical user interface, text, application, email&#10;&#10;Description automatically generated">
            <a:extLst>
              <a:ext uri="{FF2B5EF4-FFF2-40B4-BE49-F238E27FC236}">
                <a16:creationId xmlns:a16="http://schemas.microsoft.com/office/drawing/2014/main" id="{0B73629D-49EC-A8E2-7787-D8E9F747C888}"/>
              </a:ext>
            </a:extLst>
          </p:cNvPr>
          <p:cNvPicPr>
            <a:picLocks noGrp="1" noChangeAspect="1"/>
          </p:cNvPicPr>
          <p:nvPr>
            <p:ph idx="1"/>
          </p:nvPr>
        </p:nvPicPr>
        <p:blipFill>
          <a:blip r:embed="rId2"/>
          <a:stretch>
            <a:fillRect/>
          </a:stretch>
        </p:blipFill>
        <p:spPr/>
      </p:pic>
      <p:pic>
        <p:nvPicPr>
          <p:cNvPr id="49155" name="Picture 6" descr="Graphical user interface, text, application, email&#10;&#10;Description automatically generated">
            <a:extLst>
              <a:ext uri="{FF2B5EF4-FFF2-40B4-BE49-F238E27FC236}">
                <a16:creationId xmlns:a16="http://schemas.microsoft.com/office/drawing/2014/main" id="{8A0214D4-9C02-857E-D164-2507985A28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2938" y="1063625"/>
            <a:ext cx="5318125"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499C9363-B0BD-2944-689D-3B28AB243E31}"/>
                  </a:ext>
                </a:extLst>
              </p14:cNvPr>
              <p14:cNvContentPartPr/>
              <p14:nvPr/>
            </p14:nvContentPartPr>
            <p14:xfrm>
              <a:off x="4307016" y="2067694"/>
              <a:ext cx="326880" cy="387360"/>
            </p14:xfrm>
          </p:contentPart>
        </mc:Choice>
        <mc:Fallback xmlns="">
          <p:pic>
            <p:nvPicPr>
              <p:cNvPr id="8" name="Ink 7">
                <a:extLst>
                  <a:ext uri="{FF2B5EF4-FFF2-40B4-BE49-F238E27FC236}">
                    <a16:creationId xmlns:a16="http://schemas.microsoft.com/office/drawing/2014/main" id="{499C9363-B0BD-2944-689D-3B28AB243E31}"/>
                  </a:ext>
                </a:extLst>
              </p:cNvPr>
              <p:cNvPicPr/>
              <p:nvPr/>
            </p:nvPicPr>
            <p:blipFill>
              <a:blip r:embed="rId4"/>
              <a:stretch>
                <a:fillRect/>
              </a:stretch>
            </p:blipFill>
            <p:spPr>
              <a:xfrm>
                <a:off x="4298016" y="2058694"/>
                <a:ext cx="344520" cy="405000"/>
              </a:xfrm>
              <a:prstGeom prst="rect">
                <a:avLst/>
              </a:prstGeom>
            </p:spPr>
          </p:pic>
        </mc:Fallback>
      </mc:AlternateContent>
      <p:sp>
        <p:nvSpPr>
          <p:cNvPr id="49157" name="TextBox 8">
            <a:extLst>
              <a:ext uri="{FF2B5EF4-FFF2-40B4-BE49-F238E27FC236}">
                <a16:creationId xmlns:a16="http://schemas.microsoft.com/office/drawing/2014/main" id="{D5D4C5A8-E93C-5350-66DD-3892924D1299}"/>
              </a:ext>
            </a:extLst>
          </p:cNvPr>
          <p:cNvSpPr txBox="1">
            <a:spLocks noChangeArrowheads="1"/>
          </p:cNvSpPr>
          <p:nvPr/>
        </p:nvSpPr>
        <p:spPr bwMode="auto">
          <a:xfrm>
            <a:off x="2743200" y="163513"/>
            <a:ext cx="312102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a:solidFill>
                  <a:srgbClr val="FFFF00"/>
                </a:solidFill>
              </a:rPr>
              <a:t>Adding Links</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Title 1">
            <a:extLst>
              <a:ext uri="{FF2B5EF4-FFF2-40B4-BE49-F238E27FC236}">
                <a16:creationId xmlns:a16="http://schemas.microsoft.com/office/drawing/2014/main" id="{1A427126-6019-F701-CEDD-03A72E2752AC}"/>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210946" name="Content Placeholder 3" descr="Crystal_Project_pause-queue.png">
            <a:extLst>
              <a:ext uri="{FF2B5EF4-FFF2-40B4-BE49-F238E27FC236}">
                <a16:creationId xmlns:a16="http://schemas.microsoft.com/office/drawing/2014/main" id="{03E9AA69-224B-A363-5E59-66024E93B0DF}"/>
              </a:ext>
            </a:extLst>
          </p:cNvPr>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l="1729" r="296"/>
          <a:stretch>
            <a:fillRect/>
          </a:stretch>
        </p:blipFill>
        <p:spPr bwMode="auto">
          <a:xfrm>
            <a:off x="3038475" y="1331913"/>
            <a:ext cx="3067050" cy="3132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947" name="Content Placeholder 3" descr="Crystal_Project_pause-queue.png">
            <a:extLst>
              <a:ext uri="{FF2B5EF4-FFF2-40B4-BE49-F238E27FC236}">
                <a16:creationId xmlns:a16="http://schemas.microsoft.com/office/drawing/2014/main" id="{B784D26F-D870-A0E1-8AEF-E27AC4EE2B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Title 5">
            <a:extLst>
              <a:ext uri="{FF2B5EF4-FFF2-40B4-BE49-F238E27FC236}">
                <a16:creationId xmlns:a16="http://schemas.microsoft.com/office/drawing/2014/main" id="{24980777-3024-B81A-0FC7-DC4856DCDC79}"/>
              </a:ext>
            </a:extLst>
          </p:cNvPr>
          <p:cNvSpPr>
            <a:spLocks noGrp="1" noChangeArrowheads="1"/>
          </p:cNvSpPr>
          <p:nvPr>
            <p:ph type="title"/>
          </p:nvPr>
        </p:nvSpPr>
        <p:spPr bwMode="auto">
          <a:xfrm>
            <a:off x="323850" y="119063"/>
            <a:ext cx="8712200" cy="8683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800" b="1">
                <a:solidFill>
                  <a:srgbClr val="FFFF00"/>
                </a:solidFill>
              </a:rPr>
              <a:t>Passing off</a:t>
            </a:r>
            <a:r>
              <a:rPr lang="en-US" altLang="en-US" sz="4800" b="1">
                <a:solidFill>
                  <a:srgbClr val="FF0000"/>
                </a:solidFill>
              </a:rPr>
              <a:t>:</a:t>
            </a:r>
            <a:r>
              <a:rPr lang="en-US" altLang="en-US" sz="4800" b="1">
                <a:solidFill>
                  <a:srgbClr val="FFFF00"/>
                </a:solidFill>
              </a:rPr>
              <a:t> </a:t>
            </a:r>
            <a:r>
              <a:rPr lang="en-US" altLang="en-US" sz="4800">
                <a:solidFill>
                  <a:schemeClr val="bg1"/>
                </a:solidFill>
              </a:rPr>
              <a:t>Genericization</a:t>
            </a:r>
          </a:p>
        </p:txBody>
      </p:sp>
      <p:sp>
        <p:nvSpPr>
          <p:cNvPr id="211970" name="Slide Number Placeholder 3">
            <a:extLst>
              <a:ext uri="{FF2B5EF4-FFF2-40B4-BE49-F238E27FC236}">
                <a16:creationId xmlns:a16="http://schemas.microsoft.com/office/drawing/2014/main" id="{CE830F71-95DF-FA5F-36E9-A5B75A772A85}"/>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6EABD7B-4FF9-1E47-A5C3-47F33260BFD1}" type="slidenum">
              <a:rPr lang="en-US" altLang="en-US" smtClean="0">
                <a:solidFill>
                  <a:srgbClr val="002040"/>
                </a:solidFill>
              </a:rPr>
              <a:pPr/>
              <a:t>171</a:t>
            </a:fld>
            <a:endParaRPr lang="en-US" altLang="en-US">
              <a:solidFill>
                <a:srgbClr val="002040"/>
              </a:solidFill>
            </a:endParaRPr>
          </a:p>
        </p:txBody>
      </p:sp>
      <p:pic>
        <p:nvPicPr>
          <p:cNvPr id="211971" name="Picture 2">
            <a:extLst>
              <a:ext uri="{FF2B5EF4-FFF2-40B4-BE49-F238E27FC236}">
                <a16:creationId xmlns:a16="http://schemas.microsoft.com/office/drawing/2014/main" id="{CB7F895E-0CF7-165B-8D22-1BA6AED36B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0963" y="1347788"/>
            <a:ext cx="39020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972" name="Picture 4">
            <a:extLst>
              <a:ext uri="{FF2B5EF4-FFF2-40B4-BE49-F238E27FC236}">
                <a16:creationId xmlns:a16="http://schemas.microsoft.com/office/drawing/2014/main" id="{0842EE4E-318E-BE91-5D7B-FC8C4087BF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6900" y="2427288"/>
            <a:ext cx="2870200"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973" name="Picture 6">
            <a:extLst>
              <a:ext uri="{FF2B5EF4-FFF2-40B4-BE49-F238E27FC236}">
                <a16:creationId xmlns:a16="http://schemas.microsoft.com/office/drawing/2014/main" id="{0BF4C8A9-E1A7-6EE8-69E2-D28EF70645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3724275"/>
            <a:ext cx="274320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Title 5">
            <a:extLst>
              <a:ext uri="{FF2B5EF4-FFF2-40B4-BE49-F238E27FC236}">
                <a16:creationId xmlns:a16="http://schemas.microsoft.com/office/drawing/2014/main" id="{8563E526-7A48-F876-D6E4-31D98B1EAFBD}"/>
              </a:ext>
            </a:extLst>
          </p:cNvPr>
          <p:cNvSpPr>
            <a:spLocks noGrp="1" noChangeArrowheads="1"/>
          </p:cNvSpPr>
          <p:nvPr>
            <p:ph type="title"/>
          </p:nvPr>
        </p:nvSpPr>
        <p:spPr bwMode="auto">
          <a:xfrm>
            <a:off x="725488" y="138113"/>
            <a:ext cx="7693025" cy="6937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Passing off</a:t>
            </a:r>
            <a:r>
              <a:rPr lang="en-US" altLang="en-US" b="1">
                <a:solidFill>
                  <a:srgbClr val="FF0000"/>
                </a:solidFill>
              </a:rPr>
              <a:t>:</a:t>
            </a:r>
            <a:r>
              <a:rPr lang="en-US" altLang="en-US" b="1">
                <a:solidFill>
                  <a:srgbClr val="FFFF00"/>
                </a:solidFill>
              </a:rPr>
              <a:t> </a:t>
            </a:r>
            <a:r>
              <a:rPr lang="en-US" altLang="en-US">
                <a:solidFill>
                  <a:schemeClr val="bg1"/>
                </a:solidFill>
              </a:rPr>
              <a:t>Genericization</a:t>
            </a:r>
          </a:p>
        </p:txBody>
      </p:sp>
      <p:sp>
        <p:nvSpPr>
          <p:cNvPr id="214018" name="Content Placeholder 1">
            <a:extLst>
              <a:ext uri="{FF2B5EF4-FFF2-40B4-BE49-F238E27FC236}">
                <a16:creationId xmlns:a16="http://schemas.microsoft.com/office/drawing/2014/main" id="{1255636C-4490-ABCC-31B0-EFDD1BA60D80}"/>
              </a:ext>
            </a:extLst>
          </p:cNvPr>
          <p:cNvSpPr>
            <a:spLocks noGrp="1" noChangeArrowheads="1"/>
          </p:cNvSpPr>
          <p:nvPr>
            <p:ph idx="1"/>
          </p:nvPr>
        </p:nvSpPr>
        <p:spPr bwMode="auto">
          <a:xfrm>
            <a:off x="1211263" y="1058863"/>
            <a:ext cx="6759575" cy="3905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lang="en-US" altLang="en-US" sz="2400">
                <a:solidFill>
                  <a:srgbClr val="FF0000"/>
                </a:solidFill>
              </a:rPr>
              <a:t>Back to</a:t>
            </a:r>
            <a:r>
              <a:rPr lang="en-US" altLang="en-US" sz="2400">
                <a:solidFill>
                  <a:srgbClr val="FFFF00"/>
                </a:solidFill>
              </a:rPr>
              <a:t>:</a:t>
            </a:r>
            <a:r>
              <a:rPr lang="en-US" altLang="en-US" sz="2400">
                <a:solidFill>
                  <a:schemeClr val="bg1"/>
                </a:solidFill>
              </a:rPr>
              <a:t> </a:t>
            </a:r>
            <a:r>
              <a:rPr lang="en-US" altLang="en-US" sz="2400" b="1" i="1">
                <a:solidFill>
                  <a:srgbClr val="00B0F0"/>
                </a:solidFill>
              </a:rPr>
              <a:t>Institut national  des appellations d’origine des vins…v. Andres Wines Ltd</a:t>
            </a:r>
            <a:endParaRPr lang="en-US" altLang="en-US" sz="2400">
              <a:solidFill>
                <a:srgbClr val="00B0F0"/>
              </a:solidFill>
            </a:endParaRPr>
          </a:p>
        </p:txBody>
      </p:sp>
      <p:sp>
        <p:nvSpPr>
          <p:cNvPr id="214019" name="Slide Number Placeholder 3">
            <a:extLst>
              <a:ext uri="{FF2B5EF4-FFF2-40B4-BE49-F238E27FC236}">
                <a16:creationId xmlns:a16="http://schemas.microsoft.com/office/drawing/2014/main" id="{14EC1FA4-8F34-5C84-6B80-2BB465159627}"/>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27182B1-3113-FD47-9DFE-A6DDF74F04B9}" type="slidenum">
              <a:rPr lang="en-US" altLang="en-US" smtClean="0">
                <a:solidFill>
                  <a:srgbClr val="002040"/>
                </a:solidFill>
              </a:rPr>
              <a:pPr/>
              <a:t>172</a:t>
            </a:fld>
            <a:endParaRPr lang="en-US" altLang="en-US">
              <a:solidFill>
                <a:srgbClr val="002040"/>
              </a:solidFill>
            </a:endParaRPr>
          </a:p>
        </p:txBody>
      </p:sp>
      <p:pic>
        <p:nvPicPr>
          <p:cNvPr id="214020" name="Picture 4" descr="A bottle of wine&#10;&#10;Description automatically generated">
            <a:extLst>
              <a:ext uri="{FF2B5EF4-FFF2-40B4-BE49-F238E27FC236}">
                <a16:creationId xmlns:a16="http://schemas.microsoft.com/office/drawing/2014/main" id="{6427312C-B4E3-5CCB-FA2C-6A02C4375E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0" y="2178050"/>
            <a:ext cx="1079500"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A7E6126-6204-6348-260A-DD5B6E7C1AE7}"/>
              </a:ext>
            </a:extLst>
          </p:cNvPr>
          <p:cNvSpPr>
            <a:spLocks noGrp="1"/>
          </p:cNvSpPr>
          <p:nvPr>
            <p:ph type="title"/>
          </p:nvPr>
        </p:nvSpPr>
        <p:spPr>
          <a:xfrm>
            <a:off x="395288" y="84138"/>
            <a:ext cx="8064500" cy="468312"/>
          </a:xfrm>
        </p:spPr>
        <p:txBody>
          <a:bodyPr>
            <a:normAutofit fontScale="90000"/>
          </a:bodyPr>
          <a:lstStyle/>
          <a:p>
            <a:pPr>
              <a:defRPr/>
            </a:pPr>
            <a:r>
              <a:rPr lang="en-US" b="1" dirty="0">
                <a:solidFill>
                  <a:srgbClr val="FFFF00"/>
                </a:solidFill>
              </a:rPr>
              <a:t>Passing off</a:t>
            </a:r>
            <a:r>
              <a:rPr lang="en-US" b="1" dirty="0">
                <a:solidFill>
                  <a:srgbClr val="FF0000"/>
                </a:solidFill>
              </a:rPr>
              <a:t>:</a:t>
            </a:r>
            <a:r>
              <a:rPr lang="en-US" b="1" dirty="0">
                <a:solidFill>
                  <a:srgbClr val="FFFF00"/>
                </a:solidFill>
              </a:rPr>
              <a:t> </a:t>
            </a:r>
            <a:r>
              <a:rPr lang="en-US" dirty="0">
                <a:solidFill>
                  <a:schemeClr val="bg1"/>
                </a:solidFill>
              </a:rPr>
              <a:t>Genericization</a:t>
            </a:r>
          </a:p>
        </p:txBody>
      </p:sp>
      <p:sp>
        <p:nvSpPr>
          <p:cNvPr id="2" name="Content Placeholder 1">
            <a:extLst>
              <a:ext uri="{FF2B5EF4-FFF2-40B4-BE49-F238E27FC236}">
                <a16:creationId xmlns:a16="http://schemas.microsoft.com/office/drawing/2014/main" id="{E39A3DCC-B2A3-8D3C-1181-DD564F832CC8}"/>
              </a:ext>
            </a:extLst>
          </p:cNvPr>
          <p:cNvSpPr>
            <a:spLocks noGrp="1"/>
          </p:cNvSpPr>
          <p:nvPr>
            <p:ph idx="1"/>
          </p:nvPr>
        </p:nvSpPr>
        <p:spPr>
          <a:xfrm>
            <a:off x="250825" y="1058863"/>
            <a:ext cx="8642350" cy="3722687"/>
          </a:xfrm>
        </p:spPr>
        <p:txBody>
          <a:bodyPr>
            <a:noAutofit/>
          </a:bodyPr>
          <a:lstStyle/>
          <a:p>
            <a:pPr marL="0" indent="0">
              <a:buFont typeface="Arial" panose="020B0604020202020204" pitchFamily="34" charset="0"/>
              <a:buNone/>
              <a:defRPr/>
            </a:pPr>
            <a:r>
              <a:rPr lang="en-US" sz="2000" b="1" i="1" dirty="0">
                <a:solidFill>
                  <a:srgbClr val="00B0F0"/>
                </a:solidFill>
              </a:rPr>
              <a:t>Institut national  des appellations </a:t>
            </a:r>
            <a:r>
              <a:rPr lang="en-US" sz="2000" b="1" i="1" dirty="0" err="1">
                <a:solidFill>
                  <a:srgbClr val="00B0F0"/>
                </a:solidFill>
              </a:rPr>
              <a:t>d’origine</a:t>
            </a:r>
            <a:r>
              <a:rPr lang="en-US" sz="2000" b="1" i="1" dirty="0">
                <a:solidFill>
                  <a:srgbClr val="00B0F0"/>
                </a:solidFill>
              </a:rPr>
              <a:t> des </a:t>
            </a:r>
            <a:r>
              <a:rPr lang="en-US" sz="2000" b="1" i="1" dirty="0" err="1">
                <a:solidFill>
                  <a:srgbClr val="00B0F0"/>
                </a:solidFill>
              </a:rPr>
              <a:t>vins</a:t>
            </a:r>
            <a:r>
              <a:rPr lang="en-US" sz="2000" b="1" i="1" dirty="0">
                <a:solidFill>
                  <a:srgbClr val="00B0F0"/>
                </a:solidFill>
              </a:rPr>
              <a:t>…v. Andres Wines Ltd</a:t>
            </a:r>
          </a:p>
          <a:p>
            <a:pPr marL="0" indent="0">
              <a:buFont typeface="Arial" panose="020B0604020202020204" pitchFamily="34" charset="0"/>
              <a:buNone/>
              <a:defRPr/>
            </a:pPr>
            <a:r>
              <a:rPr lang="en-US" sz="2000" dirty="0">
                <a:solidFill>
                  <a:srgbClr val="FFFF00"/>
                </a:solidFill>
              </a:rPr>
              <a:t>To wine experts Champagne has one meaning </a:t>
            </a:r>
            <a:r>
              <a:rPr lang="en-US" sz="2000" dirty="0">
                <a:solidFill>
                  <a:schemeClr val="bg1"/>
                </a:solidFill>
              </a:rPr>
              <a:t>, sparking wine product originating from a particular part of the Champagne District of France, produced from grapes grown there by methods dictated by French law.</a:t>
            </a:r>
            <a:endParaRPr lang="en-CA" sz="2000" dirty="0">
              <a:solidFill>
                <a:schemeClr val="bg1"/>
              </a:solidFill>
            </a:endParaRPr>
          </a:p>
          <a:p>
            <a:pPr marL="0" indent="0">
              <a:buFont typeface="Arial" panose="020B0604020202020204" pitchFamily="34" charset="0"/>
              <a:buNone/>
              <a:defRPr/>
            </a:pPr>
            <a:r>
              <a:rPr lang="en-US" sz="2000" dirty="0">
                <a:solidFill>
                  <a:schemeClr val="bg1"/>
                </a:solidFill>
              </a:rPr>
              <a:t>Defendant </a:t>
            </a:r>
            <a:r>
              <a:rPr lang="en-US" sz="2000" dirty="0">
                <a:solidFill>
                  <a:srgbClr val="FFFF00"/>
                </a:solidFill>
              </a:rPr>
              <a:t>Andres claims the term champagne has become generic</a:t>
            </a:r>
            <a:r>
              <a:rPr lang="en-US" sz="2000" dirty="0">
                <a:solidFill>
                  <a:schemeClr val="bg1"/>
                </a:solidFill>
              </a:rPr>
              <a:t>. </a:t>
            </a:r>
            <a:endParaRPr lang="en-CA" sz="2000" dirty="0">
              <a:solidFill>
                <a:schemeClr val="bg1"/>
              </a:solidFill>
            </a:endParaRPr>
          </a:p>
          <a:p>
            <a:pPr marL="0" indent="0">
              <a:buFont typeface="Arial" panose="020B0604020202020204" pitchFamily="34" charset="0"/>
              <a:buNone/>
              <a:defRPr/>
            </a:pPr>
            <a:r>
              <a:rPr lang="en-US" sz="2000" b="1" dirty="0">
                <a:solidFill>
                  <a:srgbClr val="FFFF00"/>
                </a:solidFill>
              </a:rPr>
              <a:t>Evidence to support this argument</a:t>
            </a:r>
            <a:r>
              <a:rPr lang="en-US" sz="2000" b="1" dirty="0">
                <a:solidFill>
                  <a:srgbClr val="FF0000"/>
                </a:solidFill>
              </a:rPr>
              <a:t>?</a:t>
            </a:r>
            <a:r>
              <a:rPr lang="en-US" sz="2000" b="1" dirty="0">
                <a:solidFill>
                  <a:schemeClr val="bg1"/>
                </a:solidFill>
              </a:rPr>
              <a:t> </a:t>
            </a:r>
            <a:endParaRPr lang="en-CA" sz="2000" dirty="0">
              <a:solidFill>
                <a:schemeClr val="bg1"/>
              </a:solidFill>
            </a:endParaRPr>
          </a:p>
          <a:p>
            <a:pPr>
              <a:defRPr/>
            </a:pPr>
            <a:r>
              <a:rPr lang="en-US" sz="2000" dirty="0">
                <a:solidFill>
                  <a:srgbClr val="FFFF00"/>
                </a:solidFill>
              </a:rPr>
              <a:t>Evidence that </a:t>
            </a:r>
            <a:r>
              <a:rPr lang="en-US" sz="2000" dirty="0">
                <a:solidFill>
                  <a:schemeClr val="bg1"/>
                </a:solidFill>
              </a:rPr>
              <a:t>both nationally and internationally </a:t>
            </a:r>
            <a:r>
              <a:rPr lang="en-US" sz="2000" dirty="0">
                <a:solidFill>
                  <a:srgbClr val="FFFF00"/>
                </a:solidFill>
              </a:rPr>
              <a:t>the term has for many years been used in connection with different commercial products to suggest high quality or excellence </a:t>
            </a:r>
            <a:r>
              <a:rPr lang="en-US" sz="2000" dirty="0">
                <a:solidFill>
                  <a:schemeClr val="bg1"/>
                </a:solidFill>
              </a:rPr>
              <a:t>– </a:t>
            </a:r>
            <a:r>
              <a:rPr lang="en-US" sz="2000" dirty="0">
                <a:solidFill>
                  <a:srgbClr val="FF0000"/>
                </a:solidFill>
              </a:rPr>
              <a:t>thus diluting the distinctiveness of the term</a:t>
            </a:r>
            <a:r>
              <a:rPr lang="en-US" sz="2000" dirty="0">
                <a:solidFill>
                  <a:schemeClr val="bg1"/>
                </a:solidFill>
              </a:rPr>
              <a:t>.  </a:t>
            </a:r>
            <a:endParaRPr lang="en-CA" sz="2000" dirty="0">
              <a:solidFill>
                <a:schemeClr val="bg1"/>
              </a:solidFill>
            </a:endParaRPr>
          </a:p>
          <a:p>
            <a:pPr marL="0" indent="0">
              <a:buFont typeface="Arial" panose="020B0604020202020204" pitchFamily="34" charset="0"/>
              <a:buNone/>
              <a:defRPr/>
            </a:pPr>
            <a:endParaRPr lang="en-US" sz="2100" dirty="0">
              <a:solidFill>
                <a:schemeClr val="bg1"/>
              </a:solidFill>
            </a:endParaRPr>
          </a:p>
        </p:txBody>
      </p:sp>
      <p:sp>
        <p:nvSpPr>
          <p:cNvPr id="216067" name="Slide Number Placeholder 3">
            <a:extLst>
              <a:ext uri="{FF2B5EF4-FFF2-40B4-BE49-F238E27FC236}">
                <a16:creationId xmlns:a16="http://schemas.microsoft.com/office/drawing/2014/main" id="{075111AC-2B88-3E00-900E-BF706F0A672A}"/>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92392F4-D62D-2A4D-AFBE-2A6CDBA10E5E}" type="slidenum">
              <a:rPr lang="en-US" altLang="en-US" smtClean="0">
                <a:solidFill>
                  <a:srgbClr val="002040"/>
                </a:solidFill>
              </a:rPr>
              <a:pPr/>
              <a:t>173</a:t>
            </a:fld>
            <a:endParaRPr lang="en-US" altLang="en-US">
              <a:solidFill>
                <a:srgbClr val="002040"/>
              </a:solidFill>
            </a:endParaRP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3" name="Picture 1">
            <a:extLst>
              <a:ext uri="{FF2B5EF4-FFF2-40B4-BE49-F238E27FC236}">
                <a16:creationId xmlns:a16="http://schemas.microsoft.com/office/drawing/2014/main" id="{3C634A08-364C-4E90-6F12-21434C8694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2763" y="300038"/>
            <a:ext cx="3038475"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114" name="TextBox 2">
            <a:extLst>
              <a:ext uri="{FF2B5EF4-FFF2-40B4-BE49-F238E27FC236}">
                <a16:creationId xmlns:a16="http://schemas.microsoft.com/office/drawing/2014/main" id="{E28413E0-6E56-00B6-4C69-09317122BD34}"/>
              </a:ext>
            </a:extLst>
          </p:cNvPr>
          <p:cNvSpPr txBox="1">
            <a:spLocks noChangeArrowheads="1"/>
          </p:cNvSpPr>
          <p:nvPr/>
        </p:nvSpPr>
        <p:spPr bwMode="auto">
          <a:xfrm>
            <a:off x="4078288" y="4300538"/>
            <a:ext cx="9874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800">
                <a:solidFill>
                  <a:srgbClr val="FFFFFF"/>
                </a:solidFill>
              </a:rPr>
              <a:t>1934</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1104407-6BCD-A22A-E244-8566F0798125}"/>
              </a:ext>
            </a:extLst>
          </p:cNvPr>
          <p:cNvSpPr>
            <a:spLocks noGrp="1"/>
          </p:cNvSpPr>
          <p:nvPr>
            <p:ph type="title"/>
          </p:nvPr>
        </p:nvSpPr>
        <p:spPr>
          <a:xfrm>
            <a:off x="107950" y="93663"/>
            <a:ext cx="8280400" cy="476250"/>
          </a:xfrm>
        </p:spPr>
        <p:txBody>
          <a:bodyPr>
            <a:normAutofit fontScale="90000"/>
          </a:bodyPr>
          <a:lstStyle/>
          <a:p>
            <a:pPr>
              <a:defRPr/>
            </a:pPr>
            <a:r>
              <a:rPr lang="en-US" b="1" dirty="0">
                <a:solidFill>
                  <a:srgbClr val="FFFF00"/>
                </a:solidFill>
              </a:rPr>
              <a:t>Passing off</a:t>
            </a:r>
            <a:r>
              <a:rPr lang="en-US" b="1" dirty="0">
                <a:solidFill>
                  <a:srgbClr val="FF0000"/>
                </a:solidFill>
              </a:rPr>
              <a:t>:</a:t>
            </a:r>
            <a:r>
              <a:rPr lang="en-US" b="1" dirty="0">
                <a:solidFill>
                  <a:srgbClr val="FFFF00"/>
                </a:solidFill>
              </a:rPr>
              <a:t> </a:t>
            </a:r>
            <a:r>
              <a:rPr lang="en-US" dirty="0">
                <a:solidFill>
                  <a:schemeClr val="bg1"/>
                </a:solidFill>
              </a:rPr>
              <a:t>Genericization</a:t>
            </a:r>
          </a:p>
        </p:txBody>
      </p:sp>
      <p:sp>
        <p:nvSpPr>
          <p:cNvPr id="2" name="Content Placeholder 1">
            <a:extLst>
              <a:ext uri="{FF2B5EF4-FFF2-40B4-BE49-F238E27FC236}">
                <a16:creationId xmlns:a16="http://schemas.microsoft.com/office/drawing/2014/main" id="{37685AD9-1E71-0B77-160B-8104CF0A59FA}"/>
              </a:ext>
            </a:extLst>
          </p:cNvPr>
          <p:cNvSpPr>
            <a:spLocks noGrp="1"/>
          </p:cNvSpPr>
          <p:nvPr>
            <p:ph idx="1"/>
          </p:nvPr>
        </p:nvSpPr>
        <p:spPr>
          <a:xfrm>
            <a:off x="395288" y="1058863"/>
            <a:ext cx="8569325" cy="3990975"/>
          </a:xfrm>
        </p:spPr>
        <p:txBody>
          <a:bodyPr>
            <a:noAutofit/>
          </a:bodyPr>
          <a:lstStyle/>
          <a:p>
            <a:pPr marL="0" indent="0">
              <a:buFont typeface="Arial" panose="020B0604020202020204" pitchFamily="34" charset="0"/>
              <a:buNone/>
              <a:defRPr/>
            </a:pPr>
            <a:r>
              <a:rPr lang="en-US" sz="1800" b="1" i="1" dirty="0">
                <a:solidFill>
                  <a:srgbClr val="00B0F0"/>
                </a:solidFill>
              </a:rPr>
              <a:t>Institut national  des appellations </a:t>
            </a:r>
            <a:r>
              <a:rPr lang="en-US" sz="1800" b="1" i="1" dirty="0" err="1">
                <a:solidFill>
                  <a:srgbClr val="00B0F0"/>
                </a:solidFill>
              </a:rPr>
              <a:t>d’origine</a:t>
            </a:r>
            <a:r>
              <a:rPr lang="en-US" sz="1800" b="1" i="1" dirty="0">
                <a:solidFill>
                  <a:srgbClr val="00B0F0"/>
                </a:solidFill>
              </a:rPr>
              <a:t> des </a:t>
            </a:r>
            <a:r>
              <a:rPr lang="en-US" sz="1800" b="1" i="1" dirty="0" err="1">
                <a:solidFill>
                  <a:srgbClr val="00B0F0"/>
                </a:solidFill>
              </a:rPr>
              <a:t>vins</a:t>
            </a:r>
            <a:r>
              <a:rPr lang="en-US" sz="1800" b="1" i="1" dirty="0">
                <a:solidFill>
                  <a:srgbClr val="00B0F0"/>
                </a:solidFill>
              </a:rPr>
              <a:t>…v. Andres Wines Ltd</a:t>
            </a:r>
          </a:p>
          <a:p>
            <a:pPr>
              <a:defRPr/>
            </a:pPr>
            <a:r>
              <a:rPr lang="en-US" sz="1800" i="1" dirty="0">
                <a:solidFill>
                  <a:schemeClr val="bg1"/>
                </a:solidFill>
              </a:rPr>
              <a:t>Champagne of ginger ales</a:t>
            </a:r>
            <a:endParaRPr lang="en-CA" sz="1800" dirty="0">
              <a:solidFill>
                <a:schemeClr val="bg1"/>
              </a:solidFill>
            </a:endParaRPr>
          </a:p>
          <a:p>
            <a:pPr>
              <a:defRPr/>
            </a:pPr>
            <a:r>
              <a:rPr lang="en-US" sz="1800" i="1" dirty="0">
                <a:solidFill>
                  <a:schemeClr val="bg1"/>
                </a:solidFill>
              </a:rPr>
              <a:t>Used to describe a </a:t>
            </a:r>
            <a:r>
              <a:rPr lang="en-US" sz="1800" i="1" dirty="0" err="1">
                <a:solidFill>
                  <a:schemeClr val="bg1"/>
                </a:solidFill>
              </a:rPr>
              <a:t>colour</a:t>
            </a:r>
            <a:r>
              <a:rPr lang="en-US" sz="1800" i="1" dirty="0">
                <a:solidFill>
                  <a:schemeClr val="bg1"/>
                </a:solidFill>
              </a:rPr>
              <a:t> </a:t>
            </a:r>
            <a:endParaRPr lang="en-CA" sz="1800" dirty="0">
              <a:solidFill>
                <a:schemeClr val="bg1"/>
              </a:solidFill>
            </a:endParaRPr>
          </a:p>
          <a:p>
            <a:pPr>
              <a:defRPr/>
            </a:pPr>
            <a:r>
              <a:rPr lang="en-US" sz="1800" i="1" dirty="0">
                <a:solidFill>
                  <a:schemeClr val="bg1"/>
                </a:solidFill>
              </a:rPr>
              <a:t>Foreign production of sparking wine under the label champagne – with a qualification that the product’s origin is not France. </a:t>
            </a:r>
            <a:endParaRPr lang="en-CA" sz="1800" dirty="0">
              <a:solidFill>
                <a:schemeClr val="bg1"/>
              </a:solidFill>
            </a:endParaRPr>
          </a:p>
          <a:p>
            <a:pPr>
              <a:defRPr/>
            </a:pPr>
            <a:r>
              <a:rPr lang="en-US" sz="1800" i="1" dirty="0">
                <a:solidFill>
                  <a:schemeClr val="bg1"/>
                </a:solidFill>
              </a:rPr>
              <a:t>Canadian Champagne, Spanish Champagne, US, Argentina, Brazil, India, Australia. </a:t>
            </a:r>
            <a:endParaRPr lang="en-CA" sz="1800" dirty="0">
              <a:solidFill>
                <a:schemeClr val="bg1"/>
              </a:solidFill>
            </a:endParaRPr>
          </a:p>
          <a:p>
            <a:pPr>
              <a:defRPr/>
            </a:pPr>
            <a:r>
              <a:rPr lang="en-US" sz="1800" i="1" dirty="0">
                <a:solidFill>
                  <a:schemeClr val="bg1"/>
                </a:solidFill>
              </a:rPr>
              <a:t>Term also misused by certain champagne houses. </a:t>
            </a:r>
            <a:endParaRPr lang="en-CA" sz="1800" dirty="0">
              <a:solidFill>
                <a:schemeClr val="bg1"/>
              </a:solidFill>
            </a:endParaRPr>
          </a:p>
          <a:p>
            <a:pPr>
              <a:defRPr/>
            </a:pPr>
            <a:r>
              <a:rPr lang="en-US" sz="1800" i="1" dirty="0">
                <a:solidFill>
                  <a:schemeClr val="bg1"/>
                </a:solidFill>
              </a:rPr>
              <a:t>Dictionary definitions show the diluted term.</a:t>
            </a:r>
            <a:endParaRPr lang="en-CA" sz="1800" dirty="0">
              <a:solidFill>
                <a:schemeClr val="bg1"/>
              </a:solidFill>
            </a:endParaRPr>
          </a:p>
          <a:p>
            <a:pPr>
              <a:defRPr/>
            </a:pPr>
            <a:r>
              <a:rPr lang="en-US" sz="1800" dirty="0">
                <a:solidFill>
                  <a:srgbClr val="FFFF00"/>
                </a:solidFill>
              </a:rPr>
              <a:t>Used the Google Search Engine to search for “the champagne of”….</a:t>
            </a:r>
            <a:endParaRPr lang="en-CA" sz="1800" dirty="0">
              <a:solidFill>
                <a:srgbClr val="FFFF00"/>
              </a:solidFill>
            </a:endParaRPr>
          </a:p>
          <a:p>
            <a:pPr marL="0" indent="0">
              <a:buFont typeface="Arial" panose="020B0604020202020204" pitchFamily="34" charset="0"/>
              <a:buNone/>
              <a:defRPr/>
            </a:pPr>
            <a:r>
              <a:rPr lang="en-US" sz="1800" b="1" dirty="0">
                <a:solidFill>
                  <a:schemeClr val="bg1"/>
                </a:solidFill>
              </a:rPr>
              <a:t>This evidence supports the Defendant’s view – that the word champagne has assumed generic characteristics.</a:t>
            </a:r>
            <a:endParaRPr lang="en-CA" sz="1800" dirty="0">
              <a:solidFill>
                <a:schemeClr val="bg1"/>
              </a:solidFill>
            </a:endParaRPr>
          </a:p>
          <a:p>
            <a:pPr marL="0" indent="0">
              <a:buFont typeface="Arial" panose="020B0604020202020204" pitchFamily="34" charset="0"/>
              <a:buNone/>
              <a:defRPr/>
            </a:pPr>
            <a:endParaRPr lang="en-US" sz="2100" dirty="0">
              <a:solidFill>
                <a:schemeClr val="bg1"/>
              </a:solidFill>
            </a:endParaRPr>
          </a:p>
        </p:txBody>
      </p:sp>
      <p:sp>
        <p:nvSpPr>
          <p:cNvPr id="219139" name="Slide Number Placeholder 3">
            <a:extLst>
              <a:ext uri="{FF2B5EF4-FFF2-40B4-BE49-F238E27FC236}">
                <a16:creationId xmlns:a16="http://schemas.microsoft.com/office/drawing/2014/main" id="{5A709141-BE78-F600-FAFC-AE16293205FD}"/>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E85CBC5-44FC-8A45-9DA3-079A54FC9417}" type="slidenum">
              <a:rPr lang="en-US" altLang="en-US" smtClean="0">
                <a:solidFill>
                  <a:srgbClr val="002040"/>
                </a:solidFill>
              </a:rPr>
              <a:pPr/>
              <a:t>175</a:t>
            </a:fld>
            <a:endParaRPr lang="en-US" altLang="en-US">
              <a:solidFill>
                <a:srgbClr val="002040"/>
              </a:solidFill>
            </a:endParaRP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Title 5">
            <a:extLst>
              <a:ext uri="{FF2B5EF4-FFF2-40B4-BE49-F238E27FC236}">
                <a16:creationId xmlns:a16="http://schemas.microsoft.com/office/drawing/2014/main" id="{1B7F809E-A6FF-AA69-AC93-93590530934D}"/>
              </a:ext>
            </a:extLst>
          </p:cNvPr>
          <p:cNvSpPr>
            <a:spLocks noGrp="1" noChangeArrowheads="1"/>
          </p:cNvSpPr>
          <p:nvPr>
            <p:ph type="title"/>
          </p:nvPr>
        </p:nvSpPr>
        <p:spPr bwMode="auto">
          <a:xfrm>
            <a:off x="250825" y="101600"/>
            <a:ext cx="7993063" cy="5048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1">
                <a:solidFill>
                  <a:srgbClr val="FFFF00"/>
                </a:solidFill>
              </a:rPr>
              <a:t>Passing off</a:t>
            </a:r>
            <a:r>
              <a:rPr lang="en-US" altLang="en-US" sz="3200" b="1">
                <a:solidFill>
                  <a:srgbClr val="FF0000"/>
                </a:solidFill>
              </a:rPr>
              <a:t>:</a:t>
            </a:r>
            <a:r>
              <a:rPr lang="en-US" altLang="en-US" sz="3200" b="1">
                <a:solidFill>
                  <a:srgbClr val="FFFF00"/>
                </a:solidFill>
              </a:rPr>
              <a:t> </a:t>
            </a:r>
            <a:r>
              <a:rPr lang="en-US" altLang="en-US" sz="3200">
                <a:solidFill>
                  <a:schemeClr val="bg1"/>
                </a:solidFill>
              </a:rPr>
              <a:t>Genericization</a:t>
            </a:r>
          </a:p>
        </p:txBody>
      </p:sp>
      <p:sp>
        <p:nvSpPr>
          <p:cNvPr id="2" name="Content Placeholder 1">
            <a:extLst>
              <a:ext uri="{FF2B5EF4-FFF2-40B4-BE49-F238E27FC236}">
                <a16:creationId xmlns:a16="http://schemas.microsoft.com/office/drawing/2014/main" id="{C4CD11D2-26E0-89BD-0DB3-DB848DA93E62}"/>
              </a:ext>
            </a:extLst>
          </p:cNvPr>
          <p:cNvSpPr>
            <a:spLocks noGrp="1"/>
          </p:cNvSpPr>
          <p:nvPr>
            <p:ph idx="1"/>
          </p:nvPr>
        </p:nvSpPr>
        <p:spPr>
          <a:xfrm>
            <a:off x="107950" y="606425"/>
            <a:ext cx="8928100" cy="4486275"/>
          </a:xfrm>
        </p:spPr>
        <p:txBody>
          <a:bodyPr>
            <a:noAutofit/>
          </a:bodyPr>
          <a:lstStyle/>
          <a:p>
            <a:pPr marL="0" indent="0">
              <a:buFont typeface="Arial" panose="020B0604020202020204" pitchFamily="34" charset="0"/>
              <a:buNone/>
              <a:defRPr/>
            </a:pPr>
            <a:r>
              <a:rPr lang="en-US" sz="1800" b="1" i="1" dirty="0">
                <a:solidFill>
                  <a:srgbClr val="00B0F0"/>
                </a:solidFill>
              </a:rPr>
              <a:t>Institut national  des appellations </a:t>
            </a:r>
            <a:r>
              <a:rPr lang="en-US" sz="1800" b="1" i="1" dirty="0" err="1">
                <a:solidFill>
                  <a:srgbClr val="00B0F0"/>
                </a:solidFill>
              </a:rPr>
              <a:t>d’origine</a:t>
            </a:r>
            <a:r>
              <a:rPr lang="en-US" sz="1800" b="1" i="1" dirty="0">
                <a:solidFill>
                  <a:srgbClr val="00B0F0"/>
                </a:solidFill>
              </a:rPr>
              <a:t> des </a:t>
            </a:r>
            <a:r>
              <a:rPr lang="en-US" sz="1800" b="1" i="1" dirty="0" err="1">
                <a:solidFill>
                  <a:srgbClr val="00B0F0"/>
                </a:solidFill>
              </a:rPr>
              <a:t>vins</a:t>
            </a:r>
            <a:r>
              <a:rPr lang="en-US" sz="1800" b="1" i="1" dirty="0">
                <a:solidFill>
                  <a:srgbClr val="00B0F0"/>
                </a:solidFill>
              </a:rPr>
              <a:t>…v. Andres Wines Ltd</a:t>
            </a:r>
          </a:p>
          <a:p>
            <a:pPr>
              <a:defRPr/>
            </a:pPr>
            <a:r>
              <a:rPr lang="en-US" sz="1800" dirty="0">
                <a:solidFill>
                  <a:schemeClr val="bg1"/>
                </a:solidFill>
              </a:rPr>
              <a:t>Plaintiff’s countered this evidence by</a:t>
            </a:r>
            <a:r>
              <a:rPr lang="en-US" sz="1800" dirty="0">
                <a:solidFill>
                  <a:srgbClr val="FFFF00"/>
                </a:solidFill>
              </a:rPr>
              <a:t> </a:t>
            </a:r>
            <a:r>
              <a:rPr lang="en-US" sz="1800" dirty="0">
                <a:solidFill>
                  <a:schemeClr val="bg1"/>
                </a:solidFill>
              </a:rPr>
              <a:t>Survey evidence supporting the Plaintiff’s view that a meaningful percentage of the population associate champagne with France. </a:t>
            </a:r>
            <a:endParaRPr lang="en-CA" sz="1800" dirty="0">
              <a:solidFill>
                <a:schemeClr val="bg1"/>
              </a:solidFill>
            </a:endParaRPr>
          </a:p>
          <a:p>
            <a:pPr>
              <a:defRPr/>
            </a:pPr>
            <a:r>
              <a:rPr lang="en-US" sz="1800" dirty="0">
                <a:solidFill>
                  <a:schemeClr val="bg1"/>
                </a:solidFill>
              </a:rPr>
              <a:t>Court says that the word champagne has acquired generic attributes - </a:t>
            </a:r>
            <a:r>
              <a:rPr lang="en-CA" sz="1800" dirty="0">
                <a:solidFill>
                  <a:schemeClr val="bg1"/>
                </a:solidFill>
              </a:rPr>
              <a:t>u</a:t>
            </a:r>
            <a:r>
              <a:rPr lang="en-US" sz="1800" dirty="0">
                <a:solidFill>
                  <a:schemeClr val="bg1"/>
                </a:solidFill>
              </a:rPr>
              <a:t>sed widely to describe a style or type of wine.</a:t>
            </a:r>
            <a:r>
              <a:rPr lang="en-CA" sz="1800" dirty="0">
                <a:solidFill>
                  <a:schemeClr val="bg1"/>
                </a:solidFill>
              </a:rPr>
              <a:t>Notes that also</a:t>
            </a:r>
            <a:r>
              <a:rPr lang="en-US" sz="1800" dirty="0">
                <a:solidFill>
                  <a:schemeClr val="bg1"/>
                </a:solidFill>
              </a:rPr>
              <a:t> used to denote unique character, high quality and excellence. </a:t>
            </a:r>
            <a:endParaRPr lang="en-CA" sz="1800" dirty="0">
              <a:solidFill>
                <a:schemeClr val="bg1"/>
              </a:solidFill>
            </a:endParaRPr>
          </a:p>
          <a:p>
            <a:pPr>
              <a:defRPr/>
            </a:pPr>
            <a:r>
              <a:rPr lang="en-US" sz="1800" b="1" dirty="0">
                <a:solidFill>
                  <a:srgbClr val="FFFF00"/>
                </a:solidFill>
              </a:rPr>
              <a:t>Court holds that the word champagne has </a:t>
            </a:r>
            <a:r>
              <a:rPr lang="en-US" sz="1800" b="1" dirty="0">
                <a:solidFill>
                  <a:srgbClr val="FF0000"/>
                </a:solidFill>
              </a:rPr>
              <a:t>at most </a:t>
            </a:r>
            <a:r>
              <a:rPr lang="en-US" sz="1800" b="1" dirty="0">
                <a:solidFill>
                  <a:srgbClr val="FFFF00"/>
                </a:solidFill>
              </a:rPr>
              <a:t>become “</a:t>
            </a:r>
            <a:r>
              <a:rPr lang="en-US" sz="1800" b="1" dirty="0">
                <a:solidFill>
                  <a:srgbClr val="FF0000"/>
                </a:solidFill>
              </a:rPr>
              <a:t>semi-generic</a:t>
            </a:r>
            <a:r>
              <a:rPr lang="en-US" sz="1800" b="1" dirty="0">
                <a:solidFill>
                  <a:srgbClr val="FFFF00"/>
                </a:solidFill>
              </a:rPr>
              <a:t>”</a:t>
            </a:r>
            <a:endParaRPr lang="en-CA" sz="1800" dirty="0">
              <a:solidFill>
                <a:srgbClr val="FFFF00"/>
              </a:solidFill>
            </a:endParaRPr>
          </a:p>
          <a:p>
            <a:pPr>
              <a:defRPr/>
            </a:pPr>
            <a:r>
              <a:rPr lang="en-US" sz="1800" dirty="0">
                <a:solidFill>
                  <a:schemeClr val="bg1"/>
                </a:solidFill>
              </a:rPr>
              <a:t>Court </a:t>
            </a:r>
            <a:r>
              <a:rPr lang="en-US" sz="1800" dirty="0">
                <a:solidFill>
                  <a:srgbClr val="FFFF00"/>
                </a:solidFill>
              </a:rPr>
              <a:t>not persuaded that the word Champagne has become diluted </a:t>
            </a:r>
            <a:r>
              <a:rPr lang="en-US" sz="1800" dirty="0">
                <a:solidFill>
                  <a:schemeClr val="bg1"/>
                </a:solidFill>
              </a:rPr>
              <a:t>(pardon the pun) to the extent </a:t>
            </a:r>
            <a:r>
              <a:rPr lang="en-US" sz="1800" dirty="0">
                <a:solidFill>
                  <a:srgbClr val="FFFF00"/>
                </a:solidFill>
              </a:rPr>
              <a:t>that it just refers to a class or genus </a:t>
            </a:r>
            <a:r>
              <a:rPr lang="en-US" sz="1800" dirty="0">
                <a:solidFill>
                  <a:schemeClr val="bg1"/>
                </a:solidFill>
              </a:rPr>
              <a:t>of products. Still can refer to a particular merchant (group) &amp; their product</a:t>
            </a:r>
            <a:endParaRPr lang="en-CA" sz="1800" dirty="0">
              <a:solidFill>
                <a:schemeClr val="bg1"/>
              </a:solidFill>
            </a:endParaRPr>
          </a:p>
          <a:p>
            <a:pPr>
              <a:defRPr/>
            </a:pPr>
            <a:r>
              <a:rPr lang="en-US" sz="1800" dirty="0">
                <a:solidFill>
                  <a:schemeClr val="bg1"/>
                </a:solidFill>
              </a:rPr>
              <a:t>It, in part, is still considered and accepted as referring to a particular type of sparking wine produced in France.  </a:t>
            </a:r>
            <a:endParaRPr lang="en-CA" sz="1800" dirty="0">
              <a:solidFill>
                <a:schemeClr val="bg1"/>
              </a:solidFill>
            </a:endParaRPr>
          </a:p>
          <a:p>
            <a:pPr>
              <a:defRPr/>
            </a:pPr>
            <a:r>
              <a:rPr lang="en-US" sz="1800" b="1" dirty="0">
                <a:solidFill>
                  <a:schemeClr val="bg1"/>
                </a:solidFill>
              </a:rPr>
              <a:t>Conclusion is that CHAMPAGNE HAS NOT </a:t>
            </a:r>
            <a:r>
              <a:rPr lang="en-US" sz="1800" b="1" u="sng" dirty="0">
                <a:solidFill>
                  <a:schemeClr val="bg1"/>
                </a:solidFill>
              </a:rPr>
              <a:t>YET</a:t>
            </a:r>
            <a:r>
              <a:rPr lang="en-US" sz="1800" b="1" dirty="0">
                <a:solidFill>
                  <a:schemeClr val="bg1"/>
                </a:solidFill>
              </a:rPr>
              <a:t> fallen into complete generic use.</a:t>
            </a:r>
            <a:endParaRPr lang="en-CA" sz="1800" dirty="0">
              <a:solidFill>
                <a:schemeClr val="bg1"/>
              </a:solidFill>
            </a:endParaRPr>
          </a:p>
          <a:p>
            <a:pPr marL="0" indent="0">
              <a:buFont typeface="Arial" panose="020B0604020202020204" pitchFamily="34" charset="0"/>
              <a:buNone/>
              <a:defRPr/>
            </a:pPr>
            <a:endParaRPr lang="en-US" sz="2100" dirty="0">
              <a:solidFill>
                <a:schemeClr val="bg1"/>
              </a:solidFill>
            </a:endParaRPr>
          </a:p>
        </p:txBody>
      </p:sp>
      <p:sp>
        <p:nvSpPr>
          <p:cNvPr id="221187" name="Slide Number Placeholder 3">
            <a:extLst>
              <a:ext uri="{FF2B5EF4-FFF2-40B4-BE49-F238E27FC236}">
                <a16:creationId xmlns:a16="http://schemas.microsoft.com/office/drawing/2014/main" id="{C3E30319-CA7E-2384-DDA6-85C6B7BD48DB}"/>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C3B1B8E-6C93-6749-AF56-03507FA57BA9}" type="slidenum">
              <a:rPr lang="en-US" altLang="en-US" smtClean="0">
                <a:solidFill>
                  <a:srgbClr val="002040"/>
                </a:solidFill>
              </a:rPr>
              <a:pPr/>
              <a:t>176</a:t>
            </a:fld>
            <a:endParaRPr lang="en-US" altLang="en-US">
              <a:solidFill>
                <a:srgbClr val="002040"/>
              </a:solidFill>
            </a:endParaRP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Title 5">
            <a:extLst>
              <a:ext uri="{FF2B5EF4-FFF2-40B4-BE49-F238E27FC236}">
                <a16:creationId xmlns:a16="http://schemas.microsoft.com/office/drawing/2014/main" id="{6975A501-A343-204B-BAD5-FBD37AD1155A}"/>
              </a:ext>
            </a:extLst>
          </p:cNvPr>
          <p:cNvSpPr>
            <a:spLocks noGrp="1" noChangeArrowheads="1"/>
          </p:cNvSpPr>
          <p:nvPr>
            <p:ph type="title"/>
          </p:nvPr>
        </p:nvSpPr>
        <p:spPr bwMode="auto">
          <a:xfrm>
            <a:off x="868363" y="150813"/>
            <a:ext cx="7407275" cy="6937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Passing off</a:t>
            </a:r>
            <a:r>
              <a:rPr lang="en-US" altLang="en-US" b="1">
                <a:solidFill>
                  <a:srgbClr val="FF0000"/>
                </a:solidFill>
              </a:rPr>
              <a:t>:</a:t>
            </a:r>
            <a:r>
              <a:rPr lang="en-US" altLang="en-US" b="1">
                <a:solidFill>
                  <a:srgbClr val="FFFF00"/>
                </a:solidFill>
              </a:rPr>
              <a:t> </a:t>
            </a:r>
            <a:r>
              <a:rPr lang="en-US" altLang="en-US">
                <a:solidFill>
                  <a:schemeClr val="bg1"/>
                </a:solidFill>
              </a:rPr>
              <a:t>Genericization</a:t>
            </a:r>
          </a:p>
        </p:txBody>
      </p:sp>
      <p:sp>
        <p:nvSpPr>
          <p:cNvPr id="223234" name="Content Placeholder 1">
            <a:extLst>
              <a:ext uri="{FF2B5EF4-FFF2-40B4-BE49-F238E27FC236}">
                <a16:creationId xmlns:a16="http://schemas.microsoft.com/office/drawing/2014/main" id="{57CAF0FB-4C42-FE54-0E81-BA8EC8B3F096}"/>
              </a:ext>
            </a:extLst>
          </p:cNvPr>
          <p:cNvSpPr>
            <a:spLocks noGrp="1" noChangeArrowheads="1"/>
          </p:cNvSpPr>
          <p:nvPr>
            <p:ph idx="1"/>
          </p:nvPr>
        </p:nvSpPr>
        <p:spPr bwMode="auto">
          <a:xfrm>
            <a:off x="539750" y="1131888"/>
            <a:ext cx="8064500" cy="39036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2400" b="1">
                <a:solidFill>
                  <a:srgbClr val="FFFF00"/>
                </a:solidFill>
                <a:cs typeface="Arial" panose="020B0604020202020204" pitchFamily="34" charset="0"/>
              </a:rPr>
              <a:t>Product names becoming generic: </a:t>
            </a:r>
          </a:p>
          <a:p>
            <a:pPr lvl="1">
              <a:buFont typeface="Arial" panose="020B0604020202020204" pitchFamily="34" charset="0"/>
              <a:buChar char="•"/>
            </a:pPr>
            <a:r>
              <a:rPr lang="en-US" altLang="en-US" sz="2400">
                <a:solidFill>
                  <a:srgbClr val="FF0000"/>
                </a:solidFill>
              </a:rPr>
              <a:t>Q</a:t>
            </a:r>
            <a:r>
              <a:rPr lang="en-US" altLang="en-US" sz="2400">
                <a:solidFill>
                  <a:srgbClr val="FFFF00"/>
                </a:solidFill>
              </a:rPr>
              <a:t>:</a:t>
            </a:r>
            <a:r>
              <a:rPr lang="en-US" altLang="en-US" sz="2400">
                <a:solidFill>
                  <a:srgbClr val="FF0000"/>
                </a:solidFill>
              </a:rPr>
              <a:t> </a:t>
            </a:r>
            <a:r>
              <a:rPr lang="en-US" altLang="en-US" sz="2400">
                <a:solidFill>
                  <a:schemeClr val="bg1"/>
                </a:solidFill>
              </a:rPr>
              <a:t>Does the word refer merely to a class or genus of products?</a:t>
            </a:r>
          </a:p>
          <a:p>
            <a:pPr lvl="1">
              <a:buFont typeface="Arial" panose="020B0604020202020204" pitchFamily="34" charset="0"/>
              <a:buChar char="•"/>
            </a:pPr>
            <a:r>
              <a:rPr lang="en-US" altLang="en-US" sz="2400">
                <a:solidFill>
                  <a:schemeClr val="bg1"/>
                </a:solidFill>
              </a:rPr>
              <a:t>Examples of product names that have become generic? </a:t>
            </a:r>
          </a:p>
          <a:p>
            <a:pPr lvl="1">
              <a:buFont typeface="Arial" panose="020B0604020202020204" pitchFamily="34" charset="0"/>
              <a:buChar char="•"/>
            </a:pPr>
            <a:r>
              <a:rPr lang="en-US" altLang="en-US" sz="2400" i="1" u="sng">
                <a:solidFill>
                  <a:schemeClr val="bg1"/>
                </a:solidFill>
              </a:rPr>
              <a:t>Institut National</a:t>
            </a:r>
            <a:r>
              <a:rPr lang="en-US" altLang="en-US" sz="2400" i="1">
                <a:solidFill>
                  <a:schemeClr val="bg1"/>
                </a:solidFill>
              </a:rPr>
              <a:t> - </a:t>
            </a:r>
            <a:r>
              <a:rPr lang="en-US" altLang="en-US" sz="2400">
                <a:solidFill>
                  <a:schemeClr val="bg1"/>
                </a:solidFill>
              </a:rPr>
              <a:t>Has “champagne” now become a generic term</a:t>
            </a:r>
            <a:r>
              <a:rPr lang="en-US" altLang="en-US" sz="2400">
                <a:solidFill>
                  <a:srgbClr val="FF0000"/>
                </a:solidFill>
              </a:rPr>
              <a:t>?</a:t>
            </a:r>
          </a:p>
          <a:p>
            <a:pPr lvl="1">
              <a:buFont typeface="Arial" panose="020B0604020202020204" pitchFamily="34" charset="0"/>
              <a:buChar char="•"/>
            </a:pPr>
            <a:r>
              <a:rPr lang="en-US" altLang="en-US" sz="2400">
                <a:solidFill>
                  <a:srgbClr val="FFFF00"/>
                </a:solidFill>
              </a:rPr>
              <a:t>Xerox </a:t>
            </a:r>
            <a:r>
              <a:rPr lang="en-US" altLang="en-US" sz="2400">
                <a:solidFill>
                  <a:schemeClr val="bg1"/>
                </a:solidFill>
              </a:rPr>
              <a:t>was in danger</a:t>
            </a:r>
          </a:p>
        </p:txBody>
      </p:sp>
      <p:sp>
        <p:nvSpPr>
          <p:cNvPr id="223235" name="Slide Number Placeholder 3">
            <a:extLst>
              <a:ext uri="{FF2B5EF4-FFF2-40B4-BE49-F238E27FC236}">
                <a16:creationId xmlns:a16="http://schemas.microsoft.com/office/drawing/2014/main" id="{4937A16E-86E9-2257-F24B-D2A21D413852}"/>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8961390-BD08-1846-AEC5-5E3D0B1AF596}" type="slidenum">
              <a:rPr lang="en-US" altLang="en-US" smtClean="0">
                <a:solidFill>
                  <a:srgbClr val="002040"/>
                </a:solidFill>
              </a:rPr>
              <a:pPr/>
              <a:t>177</a:t>
            </a:fld>
            <a:endParaRPr lang="en-US" altLang="en-US">
              <a:solidFill>
                <a:srgbClr val="002040"/>
              </a:solidFill>
            </a:endParaRP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TextBox 1">
            <a:extLst>
              <a:ext uri="{FF2B5EF4-FFF2-40B4-BE49-F238E27FC236}">
                <a16:creationId xmlns:a16="http://schemas.microsoft.com/office/drawing/2014/main" id="{4A03307E-86CA-0CE9-DD22-EB8AB78D3D8A}"/>
              </a:ext>
            </a:extLst>
          </p:cNvPr>
          <p:cNvSpPr txBox="1">
            <a:spLocks noChangeArrowheads="1"/>
          </p:cNvSpPr>
          <p:nvPr/>
        </p:nvSpPr>
        <p:spPr bwMode="auto">
          <a:xfrm>
            <a:off x="228600" y="268288"/>
            <a:ext cx="86868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3800" b="1">
                <a:solidFill>
                  <a:srgbClr val="FFFF00"/>
                </a:solidFill>
              </a:rPr>
              <a:t>Passing off</a:t>
            </a:r>
            <a:r>
              <a:rPr lang="en-US" altLang="en-US" sz="3800" b="1">
                <a:solidFill>
                  <a:srgbClr val="FF0000"/>
                </a:solidFill>
              </a:rPr>
              <a:t>: </a:t>
            </a:r>
            <a:r>
              <a:rPr lang="en-US" altLang="en-US" sz="3800" b="1">
                <a:solidFill>
                  <a:srgbClr val="FFFFFF"/>
                </a:solidFill>
              </a:rPr>
              <a:t>P</a:t>
            </a:r>
            <a:r>
              <a:rPr lang="en-US" altLang="en-US" sz="3800">
                <a:solidFill>
                  <a:srgbClr val="FFFFFF"/>
                </a:solidFill>
              </a:rPr>
              <a:t>reventing Genericization</a:t>
            </a:r>
            <a:endParaRPr lang="en-US" altLang="en-US" sz="3800">
              <a:solidFill>
                <a:srgbClr val="002040"/>
              </a:solidFill>
            </a:endParaRPr>
          </a:p>
        </p:txBody>
      </p:sp>
      <p:sp>
        <p:nvSpPr>
          <p:cNvPr id="4" name="TextBox 3">
            <a:extLst>
              <a:ext uri="{FF2B5EF4-FFF2-40B4-BE49-F238E27FC236}">
                <a16:creationId xmlns:a16="http://schemas.microsoft.com/office/drawing/2014/main" id="{79FC03B7-038F-7203-1EAE-C3C55A648DD4}"/>
              </a:ext>
            </a:extLst>
          </p:cNvPr>
          <p:cNvSpPr txBox="1"/>
          <p:nvPr/>
        </p:nvSpPr>
        <p:spPr>
          <a:xfrm>
            <a:off x="814388" y="1276350"/>
            <a:ext cx="7515225" cy="3416300"/>
          </a:xfrm>
          <a:prstGeom prst="rect">
            <a:avLst/>
          </a:prstGeom>
          <a:noFill/>
        </p:spPr>
        <p:txBody>
          <a:bodyPr>
            <a:spAutoFit/>
          </a:bodyPr>
          <a:lstStyle/>
          <a:p>
            <a:pPr>
              <a:defRPr/>
            </a:pPr>
            <a:r>
              <a:rPr lang="en-US" sz="3600" dirty="0">
                <a:solidFill>
                  <a:srgbClr val="FFFFFF"/>
                </a:solidFill>
              </a:rPr>
              <a:t>How can companies prevent their product name or company name from becoming a generic term</a:t>
            </a:r>
            <a:r>
              <a:rPr lang="en-US" sz="3600" dirty="0">
                <a:solidFill>
                  <a:srgbClr val="FF0000"/>
                </a:solidFill>
              </a:rPr>
              <a:t>?</a:t>
            </a:r>
          </a:p>
          <a:p>
            <a:pPr marL="342900" indent="-342900">
              <a:buFont typeface="Arial" panose="020B0604020202020204" pitchFamily="34" charset="0"/>
              <a:buChar char="•"/>
              <a:defRPr/>
            </a:pPr>
            <a:r>
              <a:rPr lang="en-US" sz="3600" dirty="0">
                <a:solidFill>
                  <a:srgbClr val="FFFF00"/>
                </a:solidFill>
              </a:rPr>
              <a:t>Ad campaigns</a:t>
            </a:r>
            <a:r>
              <a:rPr lang="en-US" sz="3600" dirty="0">
                <a:solidFill>
                  <a:srgbClr val="FF0000"/>
                </a:solidFill>
              </a:rPr>
              <a:t>…</a:t>
            </a:r>
            <a:endParaRPr lang="en-CA" sz="3600" dirty="0">
              <a:solidFill>
                <a:srgbClr val="FF0000"/>
              </a:solidFill>
            </a:endParaRPr>
          </a:p>
          <a:p>
            <a:pPr marL="342900" indent="-342900">
              <a:buFont typeface="Arial" panose="020B0604020202020204" pitchFamily="34" charset="0"/>
              <a:buChar char="•"/>
              <a:defRPr/>
            </a:pPr>
            <a:r>
              <a:rPr lang="en-US" sz="3600" dirty="0">
                <a:solidFill>
                  <a:srgbClr val="FFFF00"/>
                </a:solidFill>
              </a:rPr>
              <a:t>Lawsuits for passing off</a:t>
            </a:r>
            <a:r>
              <a:rPr lang="en-US" sz="3600" dirty="0">
                <a:solidFill>
                  <a:srgbClr val="FF0000"/>
                </a:solidFill>
              </a:rPr>
              <a:t>. </a:t>
            </a:r>
            <a:endParaRPr lang="en-CA" sz="3600" dirty="0">
              <a:solidFill>
                <a:srgbClr val="FF0000"/>
              </a:solidFill>
            </a:endParaRPr>
          </a:p>
          <a:p>
            <a:pPr marL="342900" indent="-342900">
              <a:buFont typeface="Arial" panose="020B0604020202020204" pitchFamily="34" charset="0"/>
              <a:buChar char="•"/>
              <a:defRPr/>
            </a:pPr>
            <a:r>
              <a:rPr lang="en-US" sz="3600" dirty="0">
                <a:solidFill>
                  <a:srgbClr val="FFFF00"/>
                </a:solidFill>
              </a:rPr>
              <a:t>Lobbying for changes to laws</a:t>
            </a:r>
            <a:r>
              <a:rPr lang="en-US" sz="3600" dirty="0">
                <a:solidFill>
                  <a:srgbClr val="FF0000"/>
                </a:solidFill>
              </a:rPr>
              <a:t>.</a:t>
            </a:r>
            <a:endParaRPr lang="en-CA" sz="3600" dirty="0">
              <a:solidFill>
                <a:srgbClr val="FF0000"/>
              </a:solidFill>
            </a:endParaRP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Title 1">
            <a:extLst>
              <a:ext uri="{FF2B5EF4-FFF2-40B4-BE49-F238E27FC236}">
                <a16:creationId xmlns:a16="http://schemas.microsoft.com/office/drawing/2014/main" id="{2514FCB8-705C-0F55-0FF0-37FD51C6C873}"/>
              </a:ext>
            </a:extLst>
          </p:cNvPr>
          <p:cNvSpPr>
            <a:spLocks noGrp="1" noChangeArrowheads="1"/>
          </p:cNvSpPr>
          <p:nvPr>
            <p:ph type="title"/>
          </p:nvPr>
        </p:nvSpPr>
        <p:spPr bwMode="auto">
          <a:xfrm>
            <a:off x="1485900" y="130175"/>
            <a:ext cx="61722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Speaking of </a:t>
            </a:r>
            <a:r>
              <a:rPr lang="en-US" altLang="en-US" b="1">
                <a:solidFill>
                  <a:srgbClr val="FF0000"/>
                </a:solidFill>
              </a:rPr>
              <a:t>“</a:t>
            </a:r>
            <a:r>
              <a:rPr lang="en-US" altLang="en-US" b="1">
                <a:solidFill>
                  <a:schemeClr val="bg1"/>
                </a:solidFill>
              </a:rPr>
              <a:t>Champagne</a:t>
            </a:r>
            <a:r>
              <a:rPr lang="en-US" altLang="en-US" b="1">
                <a:solidFill>
                  <a:srgbClr val="FF0000"/>
                </a:solidFill>
              </a:rPr>
              <a:t>”</a:t>
            </a:r>
            <a:r>
              <a:rPr lang="en-US" altLang="en-US" b="1">
                <a:solidFill>
                  <a:srgbClr val="FFFF00"/>
                </a:solidFill>
              </a:rPr>
              <a:t>…</a:t>
            </a:r>
          </a:p>
        </p:txBody>
      </p:sp>
      <p:sp>
        <p:nvSpPr>
          <p:cNvPr id="226306" name="Content Placeholder 2">
            <a:extLst>
              <a:ext uri="{FF2B5EF4-FFF2-40B4-BE49-F238E27FC236}">
                <a16:creationId xmlns:a16="http://schemas.microsoft.com/office/drawing/2014/main" id="{0D3E0090-4A79-3650-FCA4-3AEFA8D6E482}"/>
              </a:ext>
            </a:extLst>
          </p:cNvPr>
          <p:cNvSpPr>
            <a:spLocks noGrp="1" noChangeArrowheads="1"/>
          </p:cNvSpPr>
          <p:nvPr>
            <p:ph sz="quarter" idx="10"/>
          </p:nvPr>
        </p:nvSpPr>
        <p:spPr bwMode="auto">
          <a:xfrm>
            <a:off x="250825" y="1058863"/>
            <a:ext cx="8208963" cy="37433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solidFill>
                  <a:schemeClr val="bg1"/>
                </a:solidFill>
              </a:rPr>
              <a:t>With respect to the Champagne industry the French Champagne industry has tried to protect the name champagne through</a:t>
            </a:r>
            <a:r>
              <a:rPr lang="en-CA" altLang="en-US" sz="2400">
                <a:solidFill>
                  <a:schemeClr val="bg1"/>
                </a:solidFill>
              </a:rPr>
              <a:t> </a:t>
            </a:r>
            <a:r>
              <a:rPr lang="en-US" altLang="en-US" sz="2400">
                <a:solidFill>
                  <a:srgbClr val="FFFF00"/>
                </a:solidFill>
              </a:rPr>
              <a:t>lobbying efforts &amp; </a:t>
            </a:r>
            <a:r>
              <a:rPr lang="en-CA" altLang="en-US" sz="2400">
                <a:solidFill>
                  <a:srgbClr val="FFFF00"/>
                </a:solidFill>
              </a:rPr>
              <a:t>legal</a:t>
            </a:r>
            <a:r>
              <a:rPr lang="en-US" altLang="en-US" sz="2400">
                <a:solidFill>
                  <a:srgbClr val="FFFF00"/>
                </a:solidFill>
              </a:rPr>
              <a:t> actions </a:t>
            </a:r>
            <a:r>
              <a:rPr lang="en-US" altLang="en-US" sz="2400">
                <a:solidFill>
                  <a:schemeClr val="bg1"/>
                </a:solidFill>
              </a:rPr>
              <a:t>since the early </a:t>
            </a:r>
            <a:r>
              <a:rPr lang="en-US" altLang="en-US" sz="2400">
                <a:solidFill>
                  <a:srgbClr val="FFFF00"/>
                </a:solidFill>
              </a:rPr>
              <a:t>1900’s </a:t>
            </a:r>
            <a:endParaRPr lang="en-CA" altLang="en-US" sz="2400">
              <a:solidFill>
                <a:srgbClr val="FFFF00"/>
              </a:solidFill>
            </a:endParaRPr>
          </a:p>
          <a:p>
            <a:r>
              <a:rPr lang="en-US" altLang="en-US" sz="2400" b="1">
                <a:solidFill>
                  <a:schemeClr val="bg1"/>
                </a:solidFill>
              </a:rPr>
              <a:t>In </a:t>
            </a:r>
            <a:r>
              <a:rPr lang="en-US" altLang="en-US" sz="2400" b="1">
                <a:solidFill>
                  <a:srgbClr val="FFFF00"/>
                </a:solidFill>
              </a:rPr>
              <a:t>2003</a:t>
            </a:r>
            <a:r>
              <a:rPr lang="en-US" altLang="en-US" sz="2400" b="1">
                <a:solidFill>
                  <a:schemeClr val="bg1"/>
                </a:solidFill>
              </a:rPr>
              <a:t> they </a:t>
            </a:r>
            <a:r>
              <a:rPr lang="en-US" altLang="en-US" sz="2400" b="1">
                <a:solidFill>
                  <a:srgbClr val="FFFF00"/>
                </a:solidFill>
              </a:rPr>
              <a:t>started</a:t>
            </a:r>
            <a:r>
              <a:rPr lang="en-US" altLang="en-US" sz="2400" b="1">
                <a:solidFill>
                  <a:schemeClr val="bg1"/>
                </a:solidFill>
              </a:rPr>
              <a:t> to use </a:t>
            </a:r>
            <a:r>
              <a:rPr lang="en-US" altLang="en-US" sz="2400" b="1">
                <a:solidFill>
                  <a:srgbClr val="FFFF00"/>
                </a:solidFill>
              </a:rPr>
              <a:t>consumer advertising</a:t>
            </a:r>
            <a:r>
              <a:rPr lang="en-US" altLang="en-US" sz="2400" b="1">
                <a:solidFill>
                  <a:schemeClr val="bg1"/>
                </a:solidFill>
              </a:rPr>
              <a:t> to protect the name champagne from use by foreign wine producers or makers of non-wine products. </a:t>
            </a:r>
            <a:endParaRPr lang="en-CA" altLang="en-US" sz="2400">
              <a:solidFill>
                <a:schemeClr val="bg1"/>
              </a:solidFill>
            </a:endParaRPr>
          </a:p>
          <a:p>
            <a:r>
              <a:rPr lang="en-US" altLang="en-US" sz="2400">
                <a:solidFill>
                  <a:srgbClr val="FFFF00"/>
                </a:solidFill>
              </a:rPr>
              <a:t>For example</a:t>
            </a:r>
            <a:r>
              <a:rPr lang="en-US" altLang="en-US" sz="2400">
                <a:solidFill>
                  <a:srgbClr val="FF0000"/>
                </a:solidFill>
              </a:rPr>
              <a:t>… </a:t>
            </a:r>
            <a:endParaRPr lang="en-CA" altLang="en-US" sz="2400">
              <a:solidFill>
                <a:srgbClr val="FF0000"/>
              </a:solidFill>
            </a:endParaRPr>
          </a:p>
          <a:p>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E247774B-C3BF-67BA-3208-AFDC9B0A2AFC}"/>
              </a:ext>
            </a:extLst>
          </p:cNvPr>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pic>
        <p:nvPicPr>
          <p:cNvPr id="5" name="Content Placeholder 4" descr="Graphical user interface, text, application, email&#10;&#10;Description automatically generated">
            <a:extLst>
              <a:ext uri="{FF2B5EF4-FFF2-40B4-BE49-F238E27FC236}">
                <a16:creationId xmlns:a16="http://schemas.microsoft.com/office/drawing/2014/main" id="{36CAB712-C55F-7C40-4B1B-6F4FDFB6C81B}"/>
              </a:ext>
            </a:extLst>
          </p:cNvPr>
          <p:cNvPicPr>
            <a:picLocks noGrp="1" noChangeAspect="1"/>
          </p:cNvPicPr>
          <p:nvPr>
            <p:ph idx="1"/>
          </p:nvPr>
        </p:nvPicPr>
        <p:blipFill>
          <a:blip r:embed="rId2"/>
          <a:stretch>
            <a:fillRect/>
          </a:stretch>
        </p:blipFill>
        <p:spPr/>
      </p:pic>
      <p:pic>
        <p:nvPicPr>
          <p:cNvPr id="50179" name="Picture 6" descr="Graphical user interface, text, application, email&#10;&#10;Description automatically generated">
            <a:extLst>
              <a:ext uri="{FF2B5EF4-FFF2-40B4-BE49-F238E27FC236}">
                <a16:creationId xmlns:a16="http://schemas.microsoft.com/office/drawing/2014/main" id="{E3C9D9C5-C76F-5639-265A-066C3F4090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6550" y="609600"/>
            <a:ext cx="59309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FBAFE7DC-8B7D-920D-9725-CB819FF57E34}"/>
                  </a:ext>
                </a:extLst>
              </p14:cNvPr>
              <p14:cNvContentPartPr/>
              <p14:nvPr/>
            </p14:nvContentPartPr>
            <p14:xfrm>
              <a:off x="4876252" y="3198500"/>
              <a:ext cx="438840" cy="758520"/>
            </p14:xfrm>
          </p:contentPart>
        </mc:Choice>
        <mc:Fallback xmlns="">
          <p:pic>
            <p:nvPicPr>
              <p:cNvPr id="8" name="Ink 7">
                <a:extLst>
                  <a:ext uri="{FF2B5EF4-FFF2-40B4-BE49-F238E27FC236}">
                    <a16:creationId xmlns:a16="http://schemas.microsoft.com/office/drawing/2014/main" id="{FBAFE7DC-8B7D-920D-9725-CB819FF57E34}"/>
                  </a:ext>
                </a:extLst>
              </p:cNvPr>
              <p:cNvPicPr/>
              <p:nvPr/>
            </p:nvPicPr>
            <p:blipFill>
              <a:blip r:embed="rId4"/>
              <a:stretch>
                <a:fillRect/>
              </a:stretch>
            </p:blipFill>
            <p:spPr>
              <a:xfrm>
                <a:off x="4867259" y="3189500"/>
                <a:ext cx="456466" cy="776160"/>
              </a:xfrm>
              <a:prstGeom prst="rect">
                <a:avLst/>
              </a:prstGeom>
            </p:spPr>
          </p:pic>
        </mc:Fallback>
      </mc:AlternateContent>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Slide Number Placeholder 3">
            <a:extLst>
              <a:ext uri="{FF2B5EF4-FFF2-40B4-BE49-F238E27FC236}">
                <a16:creationId xmlns:a16="http://schemas.microsoft.com/office/drawing/2014/main" id="{ECAEA86C-2338-F29D-779F-BD9EB4F53E4A}"/>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CB6149A-01B9-154C-B16F-75E6B1611E1B}" type="slidenum">
              <a:rPr lang="en-US" altLang="en-US" smtClean="0">
                <a:solidFill>
                  <a:srgbClr val="002040"/>
                </a:solidFill>
              </a:rPr>
              <a:pPr/>
              <a:t>180</a:t>
            </a:fld>
            <a:endParaRPr lang="en-US" altLang="en-US">
              <a:solidFill>
                <a:srgbClr val="002040"/>
              </a:solidFill>
            </a:endParaRPr>
          </a:p>
        </p:txBody>
      </p:sp>
      <p:pic>
        <p:nvPicPr>
          <p:cNvPr id="227330" name="Picture 5" descr="Champagne%20Masquerade%20Ad4">
            <a:extLst>
              <a:ext uri="{FF2B5EF4-FFF2-40B4-BE49-F238E27FC236}">
                <a16:creationId xmlns:a16="http://schemas.microsoft.com/office/drawing/2014/main" id="{6BD019FC-0C6B-9F10-F2C7-1633E1B13F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2300" y="411163"/>
            <a:ext cx="2819400"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377" name="Content Placeholder 6">
            <a:extLst>
              <a:ext uri="{FF2B5EF4-FFF2-40B4-BE49-F238E27FC236}">
                <a16:creationId xmlns:a16="http://schemas.microsoft.com/office/drawing/2014/main" id="{FE822B34-0E66-5336-97FC-E6656AB6B7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8273" b="8273"/>
          <a:stretch>
            <a:fillRect/>
          </a:stretch>
        </p:blipFill>
        <p:spPr bwMode="auto">
          <a:xfrm>
            <a:off x="893763" y="1058863"/>
            <a:ext cx="7356475" cy="385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378" name="TextBox 2">
            <a:extLst>
              <a:ext uri="{FF2B5EF4-FFF2-40B4-BE49-F238E27FC236}">
                <a16:creationId xmlns:a16="http://schemas.microsoft.com/office/drawing/2014/main" id="{D412B45B-DB7B-0F3A-7A5D-B8935A838B87}"/>
              </a:ext>
            </a:extLst>
          </p:cNvPr>
          <p:cNvSpPr txBox="1">
            <a:spLocks noChangeArrowheads="1"/>
          </p:cNvSpPr>
          <p:nvPr/>
        </p:nvSpPr>
        <p:spPr bwMode="auto">
          <a:xfrm>
            <a:off x="728663" y="123825"/>
            <a:ext cx="76866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b="1">
                <a:solidFill>
                  <a:srgbClr val="00B0F0"/>
                </a:solidFill>
              </a:rPr>
              <a:t>????</a:t>
            </a:r>
            <a:r>
              <a:rPr lang="en-US" altLang="en-US" sz="4000" b="1">
                <a:solidFill>
                  <a:srgbClr val="FF0000"/>
                </a:solidFill>
              </a:rPr>
              <a:t>????</a:t>
            </a:r>
            <a:r>
              <a:rPr lang="en-US" altLang="en-US" sz="4000" b="1">
                <a:solidFill>
                  <a:srgbClr val="FFFF00"/>
                </a:solidFill>
              </a:rPr>
              <a:t>????</a:t>
            </a:r>
            <a:r>
              <a:rPr lang="en-US" altLang="en-US" sz="4000" b="1">
                <a:solidFill>
                  <a:srgbClr val="00B0F0"/>
                </a:solidFill>
              </a:rPr>
              <a:t>????</a:t>
            </a:r>
            <a:r>
              <a:rPr lang="en-US" altLang="en-US" sz="4000" b="1">
                <a:solidFill>
                  <a:srgbClr val="92D050"/>
                </a:solidFill>
              </a:rPr>
              <a:t>????</a:t>
            </a:r>
            <a:r>
              <a:rPr lang="en-US" altLang="en-US" sz="4000" b="1">
                <a:solidFill>
                  <a:srgbClr val="FF0000"/>
                </a:solidFill>
              </a:rPr>
              <a:t>????</a:t>
            </a:r>
            <a:endParaRPr lang="en-US" altLang="en-US" sz="4000">
              <a:solidFill>
                <a:srgbClr val="002040"/>
              </a:solidFill>
            </a:endParaRP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Content Placeholder 2">
            <a:extLst>
              <a:ext uri="{FF2B5EF4-FFF2-40B4-BE49-F238E27FC236}">
                <a16:creationId xmlns:a16="http://schemas.microsoft.com/office/drawing/2014/main" id="{A0C641C8-5030-E72F-1FAA-C8A25D0C89C6}"/>
              </a:ext>
            </a:extLst>
          </p:cNvPr>
          <p:cNvSpPr>
            <a:spLocks noGrp="1" noChangeArrowheads="1"/>
          </p:cNvSpPr>
          <p:nvPr>
            <p:ph sz="quarter" idx="10"/>
          </p:nvPr>
        </p:nvSpPr>
        <p:spPr bwMode="auto">
          <a:xfrm>
            <a:off x="323850" y="268288"/>
            <a:ext cx="8496300" cy="45640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000">
                <a:solidFill>
                  <a:schemeClr val="bg1"/>
                </a:solidFill>
              </a:rPr>
              <a:t>Google is an </a:t>
            </a:r>
            <a:r>
              <a:rPr lang="en-US" altLang="en-US" sz="2000">
                <a:solidFill>
                  <a:srgbClr val="FFFF00"/>
                </a:solidFill>
              </a:rPr>
              <a:t>internet search engine</a:t>
            </a:r>
            <a:r>
              <a:rPr lang="en-US" altLang="en-US" sz="2000">
                <a:solidFill>
                  <a:schemeClr val="bg1"/>
                </a:solidFill>
              </a:rPr>
              <a:t>. Also a </a:t>
            </a:r>
            <a:r>
              <a:rPr lang="en-US" altLang="en-US" sz="2000">
                <a:solidFill>
                  <a:srgbClr val="FFFF00"/>
                </a:solidFill>
              </a:rPr>
              <a:t>news aggregator, map provider, storehouse for images, library</a:t>
            </a:r>
            <a:r>
              <a:rPr lang="en-US" altLang="en-US" sz="2000">
                <a:solidFill>
                  <a:srgbClr val="FF0000"/>
                </a:solidFill>
              </a:rPr>
              <a:t>…</a:t>
            </a:r>
            <a:r>
              <a:rPr lang="en-US" altLang="en-US" sz="2000">
                <a:solidFill>
                  <a:srgbClr val="FFFF00"/>
                </a:solidFill>
              </a:rPr>
              <a:t> </a:t>
            </a:r>
            <a:endParaRPr lang="en-CA" altLang="en-US" sz="2000">
              <a:solidFill>
                <a:srgbClr val="FFFF00"/>
              </a:solidFill>
            </a:endParaRPr>
          </a:p>
          <a:p>
            <a:r>
              <a:rPr lang="en-US" altLang="en-US" sz="2000">
                <a:solidFill>
                  <a:srgbClr val="FF0000"/>
                </a:solidFill>
              </a:rPr>
              <a:t>Is it a verb</a:t>
            </a:r>
            <a:r>
              <a:rPr lang="en-US" altLang="en-US" sz="2000">
                <a:solidFill>
                  <a:srgbClr val="FFFF00"/>
                </a:solidFill>
              </a:rPr>
              <a:t>?</a:t>
            </a:r>
            <a:r>
              <a:rPr lang="en-US" altLang="en-US" sz="2000">
                <a:solidFill>
                  <a:schemeClr val="bg1"/>
                </a:solidFill>
              </a:rPr>
              <a:t> (Googling, being Googled). </a:t>
            </a:r>
            <a:endParaRPr lang="en-CA" altLang="en-US" sz="2000">
              <a:solidFill>
                <a:schemeClr val="bg1"/>
              </a:solidFill>
            </a:endParaRPr>
          </a:p>
          <a:p>
            <a:r>
              <a:rPr lang="en-US" altLang="en-US" sz="2000">
                <a:solidFill>
                  <a:schemeClr val="bg1"/>
                </a:solidFill>
              </a:rPr>
              <a:t>At least one </a:t>
            </a:r>
            <a:r>
              <a:rPr lang="en-US" altLang="en-US" sz="2000">
                <a:solidFill>
                  <a:srgbClr val="FFFF00"/>
                </a:solidFill>
              </a:rPr>
              <a:t>lexicography site </a:t>
            </a:r>
            <a:r>
              <a:rPr lang="en-US" altLang="en-US" sz="2000">
                <a:solidFill>
                  <a:schemeClr val="bg1"/>
                </a:solidFill>
              </a:rPr>
              <a:t>received a letter in response to the addition of the word “google” (as a verb) asking the site manager to delete the definition or </a:t>
            </a:r>
            <a:r>
              <a:rPr lang="en-US" altLang="en-US" sz="2000" i="1">
                <a:solidFill>
                  <a:srgbClr val="FFFF00"/>
                </a:solidFill>
              </a:rPr>
              <a:t>“revise it to take account of the trademark status of Google”  </a:t>
            </a:r>
            <a:endParaRPr lang="en-CA" altLang="en-US" sz="2000" i="1">
              <a:solidFill>
                <a:srgbClr val="FFFF00"/>
              </a:solidFill>
            </a:endParaRPr>
          </a:p>
          <a:p>
            <a:r>
              <a:rPr lang="en-CA" altLang="en-US" sz="2000">
                <a:solidFill>
                  <a:schemeClr val="bg1"/>
                </a:solidFill>
              </a:rPr>
              <a:t>Aside from sending </a:t>
            </a:r>
            <a:r>
              <a:rPr lang="en-CA" altLang="en-US" sz="2000">
                <a:solidFill>
                  <a:srgbClr val="FFFF00"/>
                </a:solidFill>
              </a:rPr>
              <a:t>letters from their legal department</a:t>
            </a:r>
            <a:r>
              <a:rPr lang="en-CA" altLang="en-US" sz="2000">
                <a:solidFill>
                  <a:schemeClr val="bg1"/>
                </a:solidFill>
              </a:rPr>
              <a:t>, </a:t>
            </a:r>
            <a:r>
              <a:rPr lang="en-CA" altLang="en-US" sz="2000">
                <a:solidFill>
                  <a:srgbClr val="FFFF00"/>
                </a:solidFill>
              </a:rPr>
              <a:t>Google places policies</a:t>
            </a:r>
            <a:r>
              <a:rPr lang="en-CA" altLang="en-US" sz="2000">
                <a:solidFill>
                  <a:schemeClr val="bg1"/>
                </a:solidFill>
              </a:rPr>
              <a:t> for third party use of its trademark on the web</a:t>
            </a:r>
          </a:p>
          <a:p>
            <a:r>
              <a:rPr lang="en-US" altLang="en-US" sz="2000" u="sng">
                <a:solidFill>
                  <a:schemeClr val="bg1"/>
                </a:solidFill>
                <a:hlinkClick r:id="rId2"/>
              </a:rPr>
              <a:t>http://www.google.com/permissions/trademark/rules.html</a:t>
            </a:r>
            <a:r>
              <a:rPr lang="en-US" altLang="en-US" sz="2000" u="sng">
                <a:solidFill>
                  <a:schemeClr val="bg1"/>
                </a:solidFill>
              </a:rPr>
              <a:t> </a:t>
            </a:r>
            <a:endParaRPr lang="en-CA" altLang="en-US" sz="2000">
              <a:solidFill>
                <a:schemeClr val="bg1"/>
              </a:solidFill>
            </a:endParaRPr>
          </a:p>
          <a:p>
            <a:r>
              <a:rPr lang="en-US" altLang="en-US" sz="2000" b="1">
                <a:solidFill>
                  <a:srgbClr val="FF0000"/>
                </a:solidFill>
              </a:rPr>
              <a:t>… </a:t>
            </a:r>
            <a:r>
              <a:rPr lang="en-US" altLang="en-US" sz="2000" b="1">
                <a:solidFill>
                  <a:schemeClr val="bg1"/>
                </a:solidFill>
              </a:rPr>
              <a:t>use the Google Brand Search Engine to find “Rules for proper usage”</a:t>
            </a:r>
            <a:endParaRPr lang="en-CA" altLang="en-US" sz="2000">
              <a:solidFill>
                <a:schemeClr val="bg1"/>
              </a:solidFill>
            </a:endParaRPr>
          </a:p>
          <a:p>
            <a:r>
              <a:rPr lang="en-US" altLang="en-US" sz="2000" b="1">
                <a:solidFill>
                  <a:srgbClr val="FF0000"/>
                </a:solidFill>
              </a:rPr>
              <a:t>Has the word Google become generic</a:t>
            </a:r>
            <a:r>
              <a:rPr lang="en-US" altLang="en-US" sz="2000" b="1">
                <a:solidFill>
                  <a:srgbClr val="FFFF00"/>
                </a:solidFill>
              </a:rPr>
              <a:t>?</a:t>
            </a:r>
            <a:endParaRPr lang="en-CA" altLang="en-US" sz="2000">
              <a:solidFill>
                <a:srgbClr val="FFFF00"/>
              </a:solidFill>
            </a:endParaRPr>
          </a:p>
          <a:p>
            <a:endParaRPr lang="en-US" altLang="en-US"/>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425" name="Picture 2" descr="A screenshot of a cell phone&#10;&#10;Description automatically generated">
            <a:extLst>
              <a:ext uri="{FF2B5EF4-FFF2-40B4-BE49-F238E27FC236}">
                <a16:creationId xmlns:a16="http://schemas.microsoft.com/office/drawing/2014/main" id="{61468F0D-C61A-32E9-4EFF-BA8C1365F6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2350" y="123825"/>
            <a:ext cx="45593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Title 1">
            <a:extLst>
              <a:ext uri="{FF2B5EF4-FFF2-40B4-BE49-F238E27FC236}">
                <a16:creationId xmlns:a16="http://schemas.microsoft.com/office/drawing/2014/main" id="{39BD3309-173A-AA3F-D034-52B3EBA8B0A4}"/>
              </a:ext>
            </a:extLst>
          </p:cNvPr>
          <p:cNvSpPr>
            <a:spLocks noGrp="1" noChangeArrowheads="1"/>
          </p:cNvSpPr>
          <p:nvPr>
            <p:ph type="title"/>
          </p:nvPr>
        </p:nvSpPr>
        <p:spPr bwMode="auto">
          <a:xfrm>
            <a:off x="287338" y="50800"/>
            <a:ext cx="8569325"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rgbClr val="FFFF00"/>
                </a:solidFill>
              </a:rPr>
              <a:t>Corporate Strategy </a:t>
            </a:r>
            <a:r>
              <a:rPr lang="en-US" altLang="en-US">
                <a:solidFill>
                  <a:srgbClr val="FF0000"/>
                </a:solidFill>
              </a:rPr>
              <a:t>&amp; </a:t>
            </a:r>
            <a:r>
              <a:rPr lang="en-US" altLang="en-US">
                <a:solidFill>
                  <a:srgbClr val="FFFF00"/>
                </a:solidFill>
              </a:rPr>
              <a:t>Strategic Replacement</a:t>
            </a:r>
            <a:r>
              <a:rPr lang="en-US" altLang="en-US">
                <a:solidFill>
                  <a:srgbClr val="FF0000"/>
                </a:solidFill>
              </a:rPr>
              <a:t>?</a:t>
            </a:r>
          </a:p>
        </p:txBody>
      </p:sp>
      <p:pic>
        <p:nvPicPr>
          <p:cNvPr id="232450" name="Picture 3" descr="A screenshot of a cell phone&#10;&#10;Description automatically generated">
            <a:extLst>
              <a:ext uri="{FF2B5EF4-FFF2-40B4-BE49-F238E27FC236}">
                <a16:creationId xmlns:a16="http://schemas.microsoft.com/office/drawing/2014/main" id="{59A90C79-668C-EED4-D283-5CCAB559C9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213" y="987425"/>
            <a:ext cx="3649662" cy="385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3" name="Content Placeholder 6">
            <a:extLst>
              <a:ext uri="{FF2B5EF4-FFF2-40B4-BE49-F238E27FC236}">
                <a16:creationId xmlns:a16="http://schemas.microsoft.com/office/drawing/2014/main" id="{D6ADE2B7-8A5B-E733-9FA2-163F35D0B3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331" r="-12331"/>
          <a:stretch>
            <a:fillRect/>
          </a:stretch>
        </p:blipFill>
        <p:spPr bwMode="auto">
          <a:xfrm>
            <a:off x="457200" y="309563"/>
            <a:ext cx="8229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497" name="Picture 2" descr="A screenshot of a cell phone screen with text&#10;&#10;Description automatically generated">
            <a:extLst>
              <a:ext uri="{FF2B5EF4-FFF2-40B4-BE49-F238E27FC236}">
                <a16:creationId xmlns:a16="http://schemas.microsoft.com/office/drawing/2014/main" id="{BA9EC1E7-F0C6-961F-EBEC-65C33B1342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7125" y="92075"/>
            <a:ext cx="434975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4498" name="TextBox 3">
            <a:extLst>
              <a:ext uri="{FF2B5EF4-FFF2-40B4-BE49-F238E27FC236}">
                <a16:creationId xmlns:a16="http://schemas.microsoft.com/office/drawing/2014/main" id="{2BED549C-F600-D8E6-D6A0-906E670076C5}"/>
              </a:ext>
            </a:extLst>
          </p:cNvPr>
          <p:cNvSpPr txBox="1">
            <a:spLocks noChangeArrowheads="1"/>
          </p:cNvSpPr>
          <p:nvPr/>
        </p:nvSpPr>
        <p:spPr bwMode="auto">
          <a:xfrm>
            <a:off x="2195513" y="4371975"/>
            <a:ext cx="48529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800">
                <a:solidFill>
                  <a:srgbClr val="FFFFFF"/>
                </a:solidFill>
                <a:hlinkClick r:id="rId3"/>
              </a:rPr>
              <a:t>https://youtu.be/rRi8LptvFZY</a:t>
            </a:r>
            <a:r>
              <a:rPr lang="en-US" altLang="en-US" sz="2800">
                <a:solidFill>
                  <a:srgbClr val="FFFFFF"/>
                </a:solidFill>
              </a:rPr>
              <a:t> </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Title 1">
            <a:extLst>
              <a:ext uri="{FF2B5EF4-FFF2-40B4-BE49-F238E27FC236}">
                <a16:creationId xmlns:a16="http://schemas.microsoft.com/office/drawing/2014/main" id="{8CAB2480-D5B3-7003-7CC3-233ADDDAF218}"/>
              </a:ext>
            </a:extLst>
          </p:cNvPr>
          <p:cNvSpPr>
            <a:spLocks noGrp="1" noChangeArrowheads="1"/>
          </p:cNvSpPr>
          <p:nvPr>
            <p:ph type="title"/>
          </p:nvPr>
        </p:nvSpPr>
        <p:spPr bwMode="auto">
          <a:xfrm>
            <a:off x="1485900" y="76200"/>
            <a:ext cx="6172200" cy="600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chemeClr val="bg1"/>
                </a:solidFill>
              </a:rPr>
              <a:t>Follow</a:t>
            </a:r>
            <a:r>
              <a:rPr lang="en-US" altLang="en-US">
                <a:solidFill>
                  <a:srgbClr val="FF0000"/>
                </a:solidFill>
              </a:rPr>
              <a:t>-</a:t>
            </a:r>
            <a:r>
              <a:rPr lang="en-US" altLang="en-US">
                <a:solidFill>
                  <a:schemeClr val="bg1"/>
                </a:solidFill>
              </a:rPr>
              <a:t>up</a:t>
            </a:r>
          </a:p>
        </p:txBody>
      </p:sp>
      <p:pic>
        <p:nvPicPr>
          <p:cNvPr id="235522" name="Picture 7" descr="A screenshot of a person&#10;&#10;Description automatically generated">
            <a:extLst>
              <a:ext uri="{FF2B5EF4-FFF2-40B4-BE49-F238E27FC236}">
                <a16:creationId xmlns:a16="http://schemas.microsoft.com/office/drawing/2014/main" id="{9C70B938-F894-4E07-A82C-F86E1BE794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4313" y="768350"/>
            <a:ext cx="3784600" cy="360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23" name="TextBox 9">
            <a:extLst>
              <a:ext uri="{FF2B5EF4-FFF2-40B4-BE49-F238E27FC236}">
                <a16:creationId xmlns:a16="http://schemas.microsoft.com/office/drawing/2014/main" id="{84AA2AD0-BCB9-AA65-3F57-5856EE1F043D}"/>
              </a:ext>
            </a:extLst>
          </p:cNvPr>
          <p:cNvSpPr txBox="1">
            <a:spLocks noChangeArrowheads="1"/>
          </p:cNvSpPr>
          <p:nvPr/>
        </p:nvSpPr>
        <p:spPr bwMode="auto">
          <a:xfrm>
            <a:off x="2335213" y="4516438"/>
            <a:ext cx="4622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solidFill>
                  <a:srgbClr val="002040"/>
                </a:solidFill>
                <a:hlinkClick r:id="rId3"/>
              </a:rPr>
              <a:t>https://youtu.be/ZLWMQLMiTPk</a:t>
            </a:r>
            <a:r>
              <a:rPr lang="en-US" altLang="en-US">
                <a:solidFill>
                  <a:srgbClr val="002040"/>
                </a:solidFill>
              </a:rPr>
              <a:t> </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545" name="Picture 2">
            <a:extLst>
              <a:ext uri="{FF2B5EF4-FFF2-40B4-BE49-F238E27FC236}">
                <a16:creationId xmlns:a16="http://schemas.microsoft.com/office/drawing/2014/main" id="{8750BB2F-CB3A-A2C2-8ED9-6A717ACFF3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9225" y="195263"/>
            <a:ext cx="3765550" cy="459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F6C8D4DB-69F9-ED0B-0F47-EAF8E4C4B0DA}"/>
                  </a:ext>
                </a:extLst>
              </p14:cNvPr>
              <p14:cNvContentPartPr/>
              <p14:nvPr/>
            </p14:nvContentPartPr>
            <p14:xfrm>
              <a:off x="2832937" y="4287355"/>
              <a:ext cx="90000" cy="428040"/>
            </p14:xfrm>
          </p:contentPart>
        </mc:Choice>
        <mc:Fallback xmlns="">
          <p:pic>
            <p:nvPicPr>
              <p:cNvPr id="4" name="Ink 3">
                <a:extLst>
                  <a:ext uri="{FF2B5EF4-FFF2-40B4-BE49-F238E27FC236}">
                    <a16:creationId xmlns:a16="http://schemas.microsoft.com/office/drawing/2014/main" id="{F6C8D4DB-69F9-ED0B-0F47-EAF8E4C4B0DA}"/>
                  </a:ext>
                </a:extLst>
              </p:cNvPr>
              <p:cNvPicPr/>
              <p:nvPr/>
            </p:nvPicPr>
            <p:blipFill>
              <a:blip r:embed="rId4"/>
              <a:stretch>
                <a:fillRect/>
              </a:stretch>
            </p:blipFill>
            <p:spPr>
              <a:xfrm>
                <a:off x="2814937" y="4269355"/>
                <a:ext cx="125640" cy="463680"/>
              </a:xfrm>
              <a:prstGeom prst="rect">
                <a:avLst/>
              </a:prstGeom>
            </p:spPr>
          </p:pic>
        </mc:Fallback>
      </mc:AlternateContent>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569" name="Picture 2">
            <a:extLst>
              <a:ext uri="{FF2B5EF4-FFF2-40B4-BE49-F238E27FC236}">
                <a16:creationId xmlns:a16="http://schemas.microsoft.com/office/drawing/2014/main" id="{F908D95E-F625-9D23-8752-6809FCF245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0763" y="206375"/>
            <a:ext cx="2022475"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4E5E1AA1-9BAC-AFFB-681F-5E11FBF29581}"/>
              </a:ext>
            </a:extLst>
          </p:cNvPr>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pic>
        <p:nvPicPr>
          <p:cNvPr id="6" name="Content Placeholder 5" descr="Graphical user interface, text, application&#10;&#10;Description automatically generated">
            <a:extLst>
              <a:ext uri="{FF2B5EF4-FFF2-40B4-BE49-F238E27FC236}">
                <a16:creationId xmlns:a16="http://schemas.microsoft.com/office/drawing/2014/main" id="{B6D103D3-D60F-9A84-D38C-A6B2FCDCAE1C}"/>
              </a:ext>
            </a:extLst>
          </p:cNvPr>
          <p:cNvPicPr>
            <a:picLocks noGrp="1" noChangeAspect="1"/>
          </p:cNvPicPr>
          <p:nvPr>
            <p:ph idx="1"/>
          </p:nvPr>
        </p:nvPicPr>
        <p:blipFill>
          <a:blip r:embed="rId2"/>
          <a:stretch>
            <a:fillRect/>
          </a:stretch>
        </p:blipFill>
        <p:spPr/>
      </p:pic>
      <p:sp>
        <p:nvSpPr>
          <p:cNvPr id="51203" name="TextBox 3">
            <a:extLst>
              <a:ext uri="{FF2B5EF4-FFF2-40B4-BE49-F238E27FC236}">
                <a16:creationId xmlns:a16="http://schemas.microsoft.com/office/drawing/2014/main" id="{62363111-52F0-4457-BBD0-A6840DB30688}"/>
              </a:ext>
            </a:extLst>
          </p:cNvPr>
          <p:cNvSpPr txBox="1">
            <a:spLocks noChangeArrowheads="1"/>
          </p:cNvSpPr>
          <p:nvPr/>
        </p:nvSpPr>
        <p:spPr bwMode="auto">
          <a:xfrm>
            <a:off x="1412875" y="0"/>
            <a:ext cx="63182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a:solidFill>
                  <a:srgbClr val="FFFF00"/>
                </a:solidFill>
              </a:rPr>
              <a:t>Adding a </a:t>
            </a:r>
            <a:r>
              <a:rPr lang="en-US" altLang="en-US" sz="4000">
                <a:solidFill>
                  <a:srgbClr val="FF0000"/>
                </a:solidFill>
              </a:rPr>
              <a:t>“</a:t>
            </a:r>
            <a:r>
              <a:rPr lang="en-US" altLang="en-US" sz="4000">
                <a:solidFill>
                  <a:schemeClr val="bg1"/>
                </a:solidFill>
              </a:rPr>
              <a:t>Featured Image</a:t>
            </a:r>
            <a:r>
              <a:rPr lang="en-US" altLang="en-US" sz="4000">
                <a:solidFill>
                  <a:srgbClr val="FF0000"/>
                </a:solidFill>
              </a:rPr>
              <a:t>”</a:t>
            </a:r>
            <a:endParaRPr lang="en-US" altLang="en-US" sz="4000">
              <a:solidFill>
                <a:srgbClr val="FFFF00"/>
              </a:solidFill>
            </a:endParaRPr>
          </a:p>
        </p:txBody>
      </p:sp>
      <p:pic>
        <p:nvPicPr>
          <p:cNvPr id="51204" name="Picture 7" descr="Graphical user interface, text, application&#10;&#10;Description automatically generated">
            <a:extLst>
              <a:ext uri="{FF2B5EF4-FFF2-40B4-BE49-F238E27FC236}">
                <a16:creationId xmlns:a16="http://schemas.microsoft.com/office/drawing/2014/main" id="{B3709E10-E0B4-700E-6180-17B8B7DE19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6513" y="708025"/>
            <a:ext cx="145097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7D3F0030-5AD4-C79B-EBE9-3629999A0441}"/>
                  </a:ext>
                </a:extLst>
              </p14:cNvPr>
              <p14:cNvContentPartPr/>
              <p14:nvPr/>
            </p14:nvContentPartPr>
            <p14:xfrm>
              <a:off x="3802372" y="4372460"/>
              <a:ext cx="1469520" cy="639000"/>
            </p14:xfrm>
          </p:contentPart>
        </mc:Choice>
        <mc:Fallback xmlns="">
          <p:pic>
            <p:nvPicPr>
              <p:cNvPr id="9" name="Ink 8">
                <a:extLst>
                  <a:ext uri="{FF2B5EF4-FFF2-40B4-BE49-F238E27FC236}">
                    <a16:creationId xmlns:a16="http://schemas.microsoft.com/office/drawing/2014/main" id="{7D3F0030-5AD4-C79B-EBE9-3629999A0441}"/>
                  </a:ext>
                </a:extLst>
              </p:cNvPr>
              <p:cNvPicPr/>
              <p:nvPr/>
            </p:nvPicPr>
            <p:blipFill>
              <a:blip r:embed="rId4"/>
              <a:stretch>
                <a:fillRect/>
              </a:stretch>
            </p:blipFill>
            <p:spPr>
              <a:xfrm>
                <a:off x="3793374" y="4363460"/>
                <a:ext cx="1487156" cy="656640"/>
              </a:xfrm>
              <a:prstGeom prst="rect">
                <a:avLst/>
              </a:prstGeom>
            </p:spPr>
          </p:pic>
        </mc:Fallback>
      </mc:AlternateContent>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F624AF-3B92-B391-EB22-75FFF5F87E13}"/>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Title 1">
            <a:extLst>
              <a:ext uri="{FF2B5EF4-FFF2-40B4-BE49-F238E27FC236}">
                <a16:creationId xmlns:a16="http://schemas.microsoft.com/office/drawing/2014/main" id="{B924004F-B5C1-12EE-E7CE-2BAA5279A80F}"/>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239618" name="Content Placeholder 3" descr="Crystal_Project_pause-queue.png">
            <a:extLst>
              <a:ext uri="{FF2B5EF4-FFF2-40B4-BE49-F238E27FC236}">
                <a16:creationId xmlns:a16="http://schemas.microsoft.com/office/drawing/2014/main" id="{1A580286-3661-5494-818D-0C70A222BA88}"/>
              </a:ext>
            </a:extLst>
          </p:cNvPr>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l="1729" r="296"/>
          <a:stretch>
            <a:fillRect/>
          </a:stretch>
        </p:blipFill>
        <p:spPr bwMode="auto">
          <a:xfrm>
            <a:off x="3038475" y="1331913"/>
            <a:ext cx="3067050" cy="3132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9619" name="Content Placeholder 3" descr="Crystal_Project_pause-queue.png">
            <a:extLst>
              <a:ext uri="{FF2B5EF4-FFF2-40B4-BE49-F238E27FC236}">
                <a16:creationId xmlns:a16="http://schemas.microsoft.com/office/drawing/2014/main" id="{A5273808-AC06-B1E0-C4CB-0F86774D06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857" name="Picture 2">
            <a:extLst>
              <a:ext uri="{FF2B5EF4-FFF2-40B4-BE49-F238E27FC236}">
                <a16:creationId xmlns:a16="http://schemas.microsoft.com/office/drawing/2014/main" id="{EE370076-9638-A05B-EABB-D3B81D3AE3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4150" y="838200"/>
            <a:ext cx="369570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C8C1E8-E69E-BEB0-532D-B132D441015F}"/>
              </a:ext>
            </a:extLst>
          </p:cNvPr>
          <p:cNvPicPr>
            <a:picLocks noChangeAspect="1"/>
          </p:cNvPicPr>
          <p:nvPr/>
        </p:nvPicPr>
        <p:blipFill>
          <a:blip r:embed="rId2"/>
          <a:stretch>
            <a:fillRect/>
          </a:stretch>
        </p:blipFill>
        <p:spPr>
          <a:xfrm>
            <a:off x="1201130" y="675636"/>
            <a:ext cx="6741740" cy="3792228"/>
          </a:xfrm>
          <a:prstGeom prst="rect">
            <a:avLst/>
          </a:prstGeom>
        </p:spPr>
      </p:pic>
    </p:spTree>
    <p:extLst>
      <p:ext uri="{BB962C8B-B14F-4D97-AF65-F5344CB8AC3E}">
        <p14:creationId xmlns:p14="http://schemas.microsoft.com/office/powerpoint/2010/main" val="2298980496"/>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2129" name="Title 1">
            <a:extLst>
              <a:ext uri="{FF2B5EF4-FFF2-40B4-BE49-F238E27FC236}">
                <a16:creationId xmlns:a16="http://schemas.microsoft.com/office/drawing/2014/main" id="{4D49BF7C-68CA-C7DC-DD34-829E65837487}"/>
              </a:ext>
            </a:extLst>
          </p:cNvPr>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2305050" y="133350"/>
            <a:ext cx="4533900" cy="8493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2130" name="Picture 7">
            <a:extLst>
              <a:ext uri="{FF2B5EF4-FFF2-40B4-BE49-F238E27FC236}">
                <a16:creationId xmlns:a16="http://schemas.microsoft.com/office/drawing/2014/main" id="{DFF92643-C037-06AD-FEB2-111AA4F335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2600" y="1127112"/>
            <a:ext cx="3098800" cy="310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2131" name="TextBox 3">
            <a:extLst>
              <a:ext uri="{FF2B5EF4-FFF2-40B4-BE49-F238E27FC236}">
                <a16:creationId xmlns:a16="http://schemas.microsoft.com/office/drawing/2014/main" id="{A8245843-5FFA-39CD-44BF-18B4653DABEA}"/>
              </a:ext>
            </a:extLst>
          </p:cNvPr>
          <p:cNvSpPr txBox="1">
            <a:spLocks noChangeArrowheads="1"/>
          </p:cNvSpPr>
          <p:nvPr/>
        </p:nvSpPr>
        <p:spPr bwMode="auto">
          <a:xfrm>
            <a:off x="3042071" y="4371949"/>
            <a:ext cx="30598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b="1" dirty="0">
                <a:solidFill>
                  <a:srgbClr val="FFFF00"/>
                </a:solidFill>
              </a:rPr>
              <a:t>Trademarks </a:t>
            </a:r>
            <a:endParaRPr lang="en-US" altLang="en-US" sz="4000" dirty="0">
              <a:solidFill>
                <a:srgbClr val="FF0000"/>
              </a:solidFill>
            </a:endParaRP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Content Placeholder 2">
            <a:extLst>
              <a:ext uri="{FF2B5EF4-FFF2-40B4-BE49-F238E27FC236}">
                <a16:creationId xmlns:a16="http://schemas.microsoft.com/office/drawing/2014/main" id="{BB8BC7D8-D660-2BB4-8502-F2703174475A}"/>
              </a:ext>
            </a:extLst>
          </p:cNvPr>
          <p:cNvSpPr>
            <a:spLocks noGrp="1" noChangeArrowheads="1"/>
          </p:cNvSpPr>
          <p:nvPr>
            <p:ph sz="quarter" idx="10"/>
          </p:nvPr>
        </p:nvSpPr>
        <p:spPr bwMode="auto">
          <a:xfrm>
            <a:off x="1495425" y="446088"/>
            <a:ext cx="6172200" cy="3990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defTabSz="685800">
              <a:spcBef>
                <a:spcPct val="0"/>
              </a:spcBef>
              <a:buFont typeface="Arial" panose="020B0604020202020204" pitchFamily="34" charset="0"/>
              <a:buNone/>
            </a:pPr>
            <a:r>
              <a:rPr lang="en-US" altLang="en-US" sz="7800" dirty="0">
                <a:solidFill>
                  <a:srgbClr val="FFFF00"/>
                </a:solidFill>
                <a:latin typeface="Apple Chancery" panose="03020702040506060504" pitchFamily="66" charset="-79"/>
                <a:cs typeface="Apple Chancery" panose="03020702040506060504" pitchFamily="66" charset="-79"/>
              </a:rPr>
              <a:t>SEE YOU NEXT WEEK</a:t>
            </a:r>
            <a:r>
              <a:rPr lang="en-US" altLang="en-US" sz="7800" dirty="0">
                <a:solidFill>
                  <a:srgbClr val="FF0000"/>
                </a:solidFill>
                <a:latin typeface="Apple Chancery" panose="03020702040506060504" pitchFamily="66" charset="-79"/>
                <a:cs typeface="Apple Chancery" panose="03020702040506060504" pitchFamily="66" charset="-79"/>
              </a:rPr>
              <a:t>!</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EDE12-C7AB-DBDF-4A24-EC7CC38E93DA}"/>
              </a:ext>
            </a:extLst>
          </p:cNvPr>
          <p:cNvSpPr>
            <a:spLocks noGrp="1"/>
          </p:cNvSpPr>
          <p:nvPr>
            <p:ph type="title"/>
          </p:nvPr>
        </p:nvSpPr>
        <p:spPr>
          <a:xfrm>
            <a:off x="1143000" y="4763"/>
            <a:ext cx="6858000" cy="938212"/>
          </a:xfrm>
        </p:spPr>
        <p:txBody>
          <a:bodyPr>
            <a:noAutofit/>
          </a:bodyPr>
          <a:lstStyle/>
          <a:p>
            <a:pPr>
              <a:defRPr/>
            </a:pPr>
            <a:r>
              <a:rPr lang="en-US" sz="3600" b="1" dirty="0">
                <a:solidFill>
                  <a:srgbClr val="FFFF00"/>
                </a:solidFill>
                <a:latin typeface="+mn-lt"/>
                <a:cs typeface="Times New Roman"/>
              </a:rPr>
              <a:t>  </a:t>
            </a:r>
            <a:r>
              <a:rPr lang="en-US" b="1" dirty="0">
                <a:solidFill>
                  <a:srgbClr val="FFFF00"/>
                </a:solidFill>
                <a:latin typeface="+mn-lt"/>
                <a:cs typeface="Times New Roman"/>
              </a:rPr>
              <a:t>Always include a cat picture</a:t>
            </a:r>
          </a:p>
        </p:txBody>
      </p:sp>
      <p:sp>
        <p:nvSpPr>
          <p:cNvPr id="319490" name="Content Placeholder 2">
            <a:extLst>
              <a:ext uri="{FF2B5EF4-FFF2-40B4-BE49-F238E27FC236}">
                <a16:creationId xmlns:a16="http://schemas.microsoft.com/office/drawing/2014/main" id="{389E4392-E3D4-6891-8F5C-3277E530A17A}"/>
              </a:ext>
            </a:extLst>
          </p:cNvPr>
          <p:cNvSpPr>
            <a:spLocks noGrp="1" noChangeArrowheads="1"/>
          </p:cNvSpPr>
          <p:nvPr>
            <p:ph sz="quarter" idx="10"/>
          </p:nvPr>
        </p:nvSpPr>
        <p:spPr bwMode="auto">
          <a:xfrm>
            <a:off x="1485900" y="942975"/>
            <a:ext cx="6172200" cy="33512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2400" b="1">
                <a:solidFill>
                  <a:schemeClr val="bg1"/>
                </a:solidFill>
                <a:cs typeface="Times New Roman" panose="02020603050405020304" pitchFamily="18" charset="0"/>
              </a:rPr>
              <a:t>          </a:t>
            </a:r>
            <a:endParaRPr lang="en-US" altLang="en-US" sz="2400">
              <a:solidFill>
                <a:schemeClr val="bg1"/>
              </a:solidFill>
              <a:cs typeface="Times New Roman" panose="02020603050405020304" pitchFamily="18" charset="0"/>
            </a:endParaRPr>
          </a:p>
          <a:p>
            <a:pPr marL="0" indent="0">
              <a:buFont typeface="Arial" panose="020B0604020202020204" pitchFamily="34" charset="0"/>
              <a:buNone/>
            </a:pPr>
            <a:r>
              <a:rPr lang="en-US" altLang="en-US"/>
              <a:t> </a:t>
            </a:r>
          </a:p>
        </p:txBody>
      </p:sp>
      <p:pic>
        <p:nvPicPr>
          <p:cNvPr id="319491" name="Content Placeholder 3" descr="cat-1382015906Wuw.jpg">
            <a:extLst>
              <a:ext uri="{FF2B5EF4-FFF2-40B4-BE49-F238E27FC236}">
                <a16:creationId xmlns:a16="http://schemas.microsoft.com/office/drawing/2014/main" id="{7E82CE1C-87F4-EDA2-1CD4-3A906BC6CF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9" r="-270"/>
          <a:stretch>
            <a:fillRect/>
          </a:stretch>
        </p:blipFill>
        <p:spPr bwMode="auto">
          <a:xfrm>
            <a:off x="2120900" y="1055688"/>
            <a:ext cx="4911725"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AC10AD-B80C-FFA3-BC00-B05188113EB3}"/>
              </a:ext>
            </a:extLst>
          </p:cNvPr>
          <p:cNvSpPr>
            <a:spLocks noGrp="1"/>
          </p:cNvSpPr>
          <p:nvPr>
            <p:ph sz="quarter" idx="10"/>
          </p:nvPr>
        </p:nvSpPr>
        <p:spPr>
          <a:xfrm>
            <a:off x="1485900" y="1651000"/>
            <a:ext cx="6172200" cy="2643188"/>
          </a:xfrm>
        </p:spPr>
        <p:txBody>
          <a:bodyPr/>
          <a:lstStyle/>
          <a:p>
            <a:pPr marL="0" indent="0" algn="ctr">
              <a:buFont typeface="Arial" panose="020B0604020202020204" pitchFamily="34" charset="0"/>
              <a:buNone/>
              <a:defRPr/>
            </a:pPr>
            <a:r>
              <a:rPr lang="en-CA" i="1" dirty="0">
                <a:solidFill>
                  <a:schemeClr val="bg1"/>
                </a:solidFill>
              </a:rPr>
              <a:t>In learning you will teach</a:t>
            </a:r>
          </a:p>
          <a:p>
            <a:pPr marL="0" indent="0" algn="ctr">
              <a:buFont typeface="Arial" panose="020B0604020202020204" pitchFamily="34" charset="0"/>
              <a:buNone/>
              <a:defRPr/>
            </a:pPr>
            <a:r>
              <a:rPr lang="en-CA" i="1" dirty="0">
                <a:solidFill>
                  <a:schemeClr val="bg1"/>
                </a:solidFill>
              </a:rPr>
              <a:t>And in teaching you will learn</a:t>
            </a:r>
          </a:p>
          <a:p>
            <a:pPr marL="0" indent="0" algn="ctr">
              <a:buFont typeface="Arial" panose="020B0604020202020204" pitchFamily="34" charset="0"/>
              <a:buNone/>
              <a:defRPr/>
            </a:pPr>
            <a:endParaRPr lang="en-US" dirty="0"/>
          </a:p>
          <a:p>
            <a:pPr marL="0" indent="0" algn="ctr">
              <a:buFont typeface="Arial" panose="020B0604020202020204" pitchFamily="34" charset="0"/>
              <a:buNone/>
              <a:defRPr/>
            </a:pPr>
            <a:r>
              <a:rPr lang="en-CA" dirty="0">
                <a:solidFill>
                  <a:schemeClr val="bg1">
                    <a:lumMod val="65000"/>
                  </a:schemeClr>
                </a:solidFill>
              </a:rPr>
              <a:t>Phil Collins' </a:t>
            </a:r>
            <a:r>
              <a:rPr lang="en-CA" i="1" dirty="0">
                <a:solidFill>
                  <a:schemeClr val="bg1">
                    <a:lumMod val="65000"/>
                  </a:schemeClr>
                </a:solidFill>
              </a:rPr>
              <a:t>Son of Man  </a:t>
            </a:r>
            <a:r>
              <a:rPr lang="en-CA" dirty="0">
                <a:solidFill>
                  <a:schemeClr val="bg1">
                    <a:lumMod val="65000"/>
                  </a:schemeClr>
                </a:solidFill>
              </a:rPr>
              <a:t>(1999)</a:t>
            </a:r>
            <a:endParaRPr lang="en-US" dirty="0">
              <a:solidFill>
                <a:schemeClr val="bg1">
                  <a:lumMod val="65000"/>
                </a:schemeClr>
              </a:solidFill>
            </a:endParaRP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112B52-7BCC-8AB2-8E5E-4E043AF9AD37}"/>
              </a:ext>
            </a:extLst>
          </p:cNvPr>
          <p:cNvSpPr>
            <a:spLocks noGrp="1"/>
          </p:cNvSpPr>
          <p:nvPr>
            <p:ph sz="quarter" idx="10"/>
          </p:nvPr>
        </p:nvSpPr>
        <p:spPr>
          <a:xfrm>
            <a:off x="1240972" y="1459851"/>
            <a:ext cx="6656423" cy="2834749"/>
          </a:xfrm>
        </p:spPr>
        <p:txBody>
          <a:bodyPr/>
          <a:lstStyle/>
          <a:p>
            <a:pPr marL="0" indent="0" algn="ctr">
              <a:buFont typeface="Arial" panose="020B0604020202020204" pitchFamily="34" charset="0"/>
              <a:buNone/>
              <a:defRPr/>
            </a:pPr>
            <a:r>
              <a:rPr lang="en-US" sz="10875"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5">
                      <a:satMod val="175000"/>
                      <a:alpha val="40000"/>
                    </a:schemeClr>
                  </a:glow>
                  <a:outerShdw blurRad="50800" algn="tl" rotWithShape="0">
                    <a:srgbClr val="000000"/>
                  </a:outerShdw>
                </a:effectLst>
              </a:rPr>
              <a:t>Logistics</a:t>
            </a:r>
            <a:endParaRPr lang="en-US" sz="10875"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10ED5E2C-9659-0100-7481-EA9FE55B94CE}"/>
              </a:ext>
            </a:extLst>
          </p:cNvPr>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pic>
        <p:nvPicPr>
          <p:cNvPr id="5" name="Content Placeholder 4" descr="Graphical user interface, text, application, email&#10;&#10;Description automatically generated">
            <a:extLst>
              <a:ext uri="{FF2B5EF4-FFF2-40B4-BE49-F238E27FC236}">
                <a16:creationId xmlns:a16="http://schemas.microsoft.com/office/drawing/2014/main" id="{70E4592D-C4D2-D7D0-F184-56E1FEF1D485}"/>
              </a:ext>
            </a:extLst>
          </p:cNvPr>
          <p:cNvPicPr>
            <a:picLocks noGrp="1" noChangeAspect="1"/>
          </p:cNvPicPr>
          <p:nvPr>
            <p:ph idx="1"/>
          </p:nvPr>
        </p:nvPicPr>
        <p:blipFill>
          <a:blip r:embed="rId2"/>
          <a:stretch>
            <a:fillRect/>
          </a:stretch>
        </p:blipFill>
        <p:spPr/>
      </p:pic>
      <p:pic>
        <p:nvPicPr>
          <p:cNvPr id="52227" name="Picture 6" descr="Graphical user interface, text, application, email&#10;&#10;Description automatically generated">
            <a:extLst>
              <a:ext uri="{FF2B5EF4-FFF2-40B4-BE49-F238E27FC236}">
                <a16:creationId xmlns:a16="http://schemas.microsoft.com/office/drawing/2014/main" id="{7DCC2619-BADF-46EE-C27B-0905FCD254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850" y="273050"/>
            <a:ext cx="6210300"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F74A7AB4-FEAB-39AF-8596-EE2090B9D879}"/>
              </a:ext>
            </a:extLst>
          </p:cNvPr>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pic>
        <p:nvPicPr>
          <p:cNvPr id="6" name="Content Placeholder 5" descr="Graphical user interface, text, application&#10;&#10;Description automatically generated">
            <a:extLst>
              <a:ext uri="{FF2B5EF4-FFF2-40B4-BE49-F238E27FC236}">
                <a16:creationId xmlns:a16="http://schemas.microsoft.com/office/drawing/2014/main" id="{FD01AC69-9E39-B15C-2D8F-C992E593BA00}"/>
              </a:ext>
            </a:extLst>
          </p:cNvPr>
          <p:cNvPicPr>
            <a:picLocks noGrp="1" noChangeAspect="1"/>
          </p:cNvPicPr>
          <p:nvPr>
            <p:ph idx="1"/>
          </p:nvPr>
        </p:nvPicPr>
        <p:blipFill>
          <a:blip r:embed="rId2"/>
          <a:stretch>
            <a:fillRect/>
          </a:stretch>
        </p:blipFill>
        <p:spPr/>
      </p:pic>
      <p:sp>
        <p:nvSpPr>
          <p:cNvPr id="53251" name="TextBox 3">
            <a:extLst>
              <a:ext uri="{FF2B5EF4-FFF2-40B4-BE49-F238E27FC236}">
                <a16:creationId xmlns:a16="http://schemas.microsoft.com/office/drawing/2014/main" id="{C0BB79AE-9574-A6C6-7ED4-DF2147B2D7AC}"/>
              </a:ext>
            </a:extLst>
          </p:cNvPr>
          <p:cNvSpPr txBox="1">
            <a:spLocks noChangeArrowheads="1"/>
          </p:cNvSpPr>
          <p:nvPr/>
        </p:nvSpPr>
        <p:spPr bwMode="auto">
          <a:xfrm>
            <a:off x="2368550" y="268288"/>
            <a:ext cx="44069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a:solidFill>
                  <a:srgbClr val="FFFF00"/>
                </a:solidFill>
              </a:rPr>
              <a:t>Setting Categories</a:t>
            </a:r>
          </a:p>
        </p:txBody>
      </p:sp>
      <p:pic>
        <p:nvPicPr>
          <p:cNvPr id="53252" name="Picture 9" descr="Graphical user interface, application&#10;&#10;Description automatically generated">
            <a:extLst>
              <a:ext uri="{FF2B5EF4-FFF2-40B4-BE49-F238E27FC236}">
                <a16:creationId xmlns:a16="http://schemas.microsoft.com/office/drawing/2014/main" id="{FE39062A-A56A-0FA6-68CA-05F687390D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492250"/>
            <a:ext cx="3048000"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85890020-BC2C-92F5-D65A-78DDED5A7FE3}"/>
                  </a:ext>
                </a:extLst>
              </p14:cNvPr>
              <p14:cNvContentPartPr/>
              <p14:nvPr/>
            </p14:nvContentPartPr>
            <p14:xfrm>
              <a:off x="3238972" y="2459060"/>
              <a:ext cx="1778400" cy="534600"/>
            </p14:xfrm>
          </p:contentPart>
        </mc:Choice>
        <mc:Fallback xmlns="">
          <p:pic>
            <p:nvPicPr>
              <p:cNvPr id="11" name="Ink 10">
                <a:extLst>
                  <a:ext uri="{FF2B5EF4-FFF2-40B4-BE49-F238E27FC236}">
                    <a16:creationId xmlns:a16="http://schemas.microsoft.com/office/drawing/2014/main" id="{85890020-BC2C-92F5-D65A-78DDED5A7FE3}"/>
                  </a:ext>
                </a:extLst>
              </p:cNvPr>
              <p:cNvPicPr/>
              <p:nvPr/>
            </p:nvPicPr>
            <p:blipFill>
              <a:blip r:embed="rId5"/>
              <a:stretch>
                <a:fillRect/>
              </a:stretch>
            </p:blipFill>
            <p:spPr>
              <a:xfrm>
                <a:off x="3229972" y="2450060"/>
                <a:ext cx="1796040" cy="552240"/>
              </a:xfrm>
              <a:prstGeom prst="rect">
                <a:avLst/>
              </a:prstGeom>
            </p:spPr>
          </p:pic>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Box 3">
            <a:extLst>
              <a:ext uri="{FF2B5EF4-FFF2-40B4-BE49-F238E27FC236}">
                <a16:creationId xmlns:a16="http://schemas.microsoft.com/office/drawing/2014/main" id="{7D381E1F-5903-B8F6-0BB4-329B72A4B33E}"/>
              </a:ext>
            </a:extLst>
          </p:cNvPr>
          <p:cNvSpPr txBox="1">
            <a:spLocks noChangeArrowheads="1"/>
          </p:cNvSpPr>
          <p:nvPr/>
        </p:nvSpPr>
        <p:spPr bwMode="auto">
          <a:xfrm>
            <a:off x="1645558" y="134848"/>
            <a:ext cx="58528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3600" dirty="0">
                <a:solidFill>
                  <a:srgbClr val="FFFF00"/>
                </a:solidFill>
              </a:rPr>
              <a:t>Creative Commons License</a:t>
            </a:r>
          </a:p>
        </p:txBody>
      </p:sp>
      <p:pic>
        <p:nvPicPr>
          <p:cNvPr id="5" name="Picture 4" descr="A screenshot of a website&#10;&#10;Description automatically generated">
            <a:extLst>
              <a:ext uri="{FF2B5EF4-FFF2-40B4-BE49-F238E27FC236}">
                <a16:creationId xmlns:a16="http://schemas.microsoft.com/office/drawing/2014/main" id="{64F1839C-B052-AE66-315D-172A29234033}"/>
              </a:ext>
            </a:extLst>
          </p:cNvPr>
          <p:cNvPicPr>
            <a:picLocks noChangeAspect="1"/>
          </p:cNvPicPr>
          <p:nvPr/>
        </p:nvPicPr>
        <p:blipFill>
          <a:blip r:embed="rId2"/>
          <a:stretch>
            <a:fillRect/>
          </a:stretch>
        </p:blipFill>
        <p:spPr>
          <a:xfrm>
            <a:off x="2524757" y="875741"/>
            <a:ext cx="4094485" cy="4132911"/>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47CE886F-7E75-43C4-E940-F438C0BB273D}"/>
                  </a:ext>
                </a:extLst>
              </p14:cNvPr>
              <p14:cNvContentPartPr/>
              <p14:nvPr/>
            </p14:nvContentPartPr>
            <p14:xfrm>
              <a:off x="5267091" y="3803006"/>
              <a:ext cx="541080" cy="326880"/>
            </p14:xfrm>
          </p:contentPart>
        </mc:Choice>
        <mc:Fallback xmlns="">
          <p:pic>
            <p:nvPicPr>
              <p:cNvPr id="6" name="Ink 5">
                <a:extLst>
                  <a:ext uri="{FF2B5EF4-FFF2-40B4-BE49-F238E27FC236}">
                    <a16:creationId xmlns:a16="http://schemas.microsoft.com/office/drawing/2014/main" id="{47CE886F-7E75-43C4-E940-F438C0BB273D}"/>
                  </a:ext>
                </a:extLst>
              </p:cNvPr>
              <p:cNvPicPr/>
              <p:nvPr/>
            </p:nvPicPr>
            <p:blipFill>
              <a:blip r:embed="rId4"/>
              <a:stretch>
                <a:fillRect/>
              </a:stretch>
            </p:blipFill>
            <p:spPr>
              <a:xfrm>
                <a:off x="5260971" y="3796886"/>
                <a:ext cx="553320" cy="339120"/>
              </a:xfrm>
              <a:prstGeom prst="rect">
                <a:avLst/>
              </a:prstGeom>
            </p:spPr>
          </p:pic>
        </mc:Fallback>
      </mc:AlternateContent>
    </p:spTree>
    <p:extLst>
      <p:ext uri="{BB962C8B-B14F-4D97-AF65-F5344CB8AC3E}">
        <p14:creationId xmlns:p14="http://schemas.microsoft.com/office/powerpoint/2010/main" val="1023928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BE6A0A-C3E6-6CBD-4B18-B3A0916DB148}"/>
              </a:ext>
            </a:extLst>
          </p:cNvPr>
          <p:cNvSpPr txBox="1"/>
          <p:nvPr/>
        </p:nvSpPr>
        <p:spPr>
          <a:xfrm>
            <a:off x="2359342" y="111190"/>
            <a:ext cx="4374018" cy="646331"/>
          </a:xfrm>
          <a:prstGeom prst="rect">
            <a:avLst/>
          </a:prstGeom>
          <a:noFill/>
        </p:spPr>
        <p:txBody>
          <a:bodyPr wrap="none" rtlCol="0">
            <a:spAutoFit/>
          </a:bodyPr>
          <a:lstStyle/>
          <a:p>
            <a:r>
              <a:rPr lang="en-US" sz="3600" dirty="0">
                <a:solidFill>
                  <a:schemeClr val="bg1"/>
                </a:solidFill>
              </a:rPr>
              <a:t>What CTLT will do</a:t>
            </a:r>
            <a:r>
              <a:rPr lang="en-US" sz="3600" dirty="0">
                <a:solidFill>
                  <a:srgbClr val="FF0000"/>
                </a:solidFill>
              </a:rPr>
              <a:t>…</a:t>
            </a:r>
          </a:p>
        </p:txBody>
      </p:sp>
      <p:pic>
        <p:nvPicPr>
          <p:cNvPr id="4" name="Picture 3" descr="A screenshot of a document&#10;&#10;Description automatically generated">
            <a:extLst>
              <a:ext uri="{FF2B5EF4-FFF2-40B4-BE49-F238E27FC236}">
                <a16:creationId xmlns:a16="http://schemas.microsoft.com/office/drawing/2014/main" id="{FBEA02D8-E220-507B-C7DF-E9646CBD2398}"/>
              </a:ext>
            </a:extLst>
          </p:cNvPr>
          <p:cNvPicPr>
            <a:picLocks noChangeAspect="1"/>
          </p:cNvPicPr>
          <p:nvPr/>
        </p:nvPicPr>
        <p:blipFill>
          <a:blip r:embed="rId2"/>
          <a:stretch>
            <a:fillRect/>
          </a:stretch>
        </p:blipFill>
        <p:spPr>
          <a:xfrm>
            <a:off x="3239700" y="876384"/>
            <a:ext cx="2664599" cy="4155926"/>
          </a:xfrm>
          <a:prstGeom prst="rect">
            <a:avLst/>
          </a:prstGeom>
        </p:spPr>
      </p:pic>
    </p:spTree>
    <p:extLst>
      <p:ext uri="{BB962C8B-B14F-4D97-AF65-F5344CB8AC3E}">
        <p14:creationId xmlns:p14="http://schemas.microsoft.com/office/powerpoint/2010/main" val="12964738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extBox 1">
            <a:extLst>
              <a:ext uri="{FF2B5EF4-FFF2-40B4-BE49-F238E27FC236}">
                <a16:creationId xmlns:a16="http://schemas.microsoft.com/office/drawing/2014/main" id="{658884F5-A4EA-E6BB-86A4-AC2F93120ED0}"/>
              </a:ext>
            </a:extLst>
          </p:cNvPr>
          <p:cNvSpPr txBox="1">
            <a:spLocks noChangeArrowheads="1"/>
          </p:cNvSpPr>
          <p:nvPr/>
        </p:nvSpPr>
        <p:spPr bwMode="auto">
          <a:xfrm>
            <a:off x="2825750" y="123825"/>
            <a:ext cx="3492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3600">
                <a:solidFill>
                  <a:srgbClr val="FFFF00"/>
                </a:solidFill>
              </a:rPr>
              <a:t>Lecture Capture</a:t>
            </a:r>
          </a:p>
        </p:txBody>
      </p:sp>
      <p:pic>
        <p:nvPicPr>
          <p:cNvPr id="4" name="Picture 3" descr="A screenshot of a video conference&#10;&#10;Description automatically generated">
            <a:extLst>
              <a:ext uri="{FF2B5EF4-FFF2-40B4-BE49-F238E27FC236}">
                <a16:creationId xmlns:a16="http://schemas.microsoft.com/office/drawing/2014/main" id="{87E45916-7F79-6A21-973E-190A2A841446}"/>
              </a:ext>
            </a:extLst>
          </p:cNvPr>
          <p:cNvPicPr>
            <a:picLocks noChangeAspect="1"/>
          </p:cNvPicPr>
          <p:nvPr/>
        </p:nvPicPr>
        <p:blipFill>
          <a:blip r:embed="rId2"/>
          <a:stretch>
            <a:fillRect/>
          </a:stretch>
        </p:blipFill>
        <p:spPr>
          <a:xfrm>
            <a:off x="2385154" y="915566"/>
            <a:ext cx="4373692" cy="3930787"/>
          </a:xfrm>
          <a:prstGeom prst="rect">
            <a:avLst/>
          </a:prstGeom>
        </p:spPr>
      </p:pic>
    </p:spTree>
    <p:extLst>
      <p:ext uri="{BB962C8B-B14F-4D97-AF65-F5344CB8AC3E}">
        <p14:creationId xmlns:p14="http://schemas.microsoft.com/office/powerpoint/2010/main" val="13719575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243806" y="1347614"/>
            <a:ext cx="6656388" cy="2833688"/>
          </a:xfrm>
          <a:prstGeom prst="rect">
            <a:avLst/>
          </a:prstGeom>
        </p:spPr>
        <p:txBody>
          <a:bodyPr>
            <a:normAutofit/>
          </a:bodyPr>
          <a:lstStyle/>
          <a:p>
            <a:pPr marL="0" indent="0" algn="ctr">
              <a:buNone/>
            </a:pPr>
            <a:r>
              <a:rPr lang="en-US" sz="10875"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5">
                      <a:satMod val="175000"/>
                      <a:alpha val="40000"/>
                    </a:schemeClr>
                  </a:glow>
                  <a:outerShdw blurRad="50800" algn="tl" rotWithShape="0">
                    <a:srgbClr val="000000"/>
                  </a:outerShdw>
                </a:effectLst>
              </a:rPr>
              <a:t>Syllabus</a:t>
            </a:r>
            <a:endParaRPr lang="en-US" sz="10875" dirty="0"/>
          </a:p>
        </p:txBody>
      </p:sp>
    </p:spTree>
    <p:extLst>
      <p:ext uri="{BB962C8B-B14F-4D97-AF65-F5344CB8AC3E}">
        <p14:creationId xmlns:p14="http://schemas.microsoft.com/office/powerpoint/2010/main" val="30618696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EDAB919C-6CEB-764F-A411-44FD131F6B22}"/>
                  </a:ext>
                </a:extLst>
              </p14:cNvPr>
              <p14:cNvContentPartPr/>
              <p14:nvPr/>
            </p14:nvContentPartPr>
            <p14:xfrm>
              <a:off x="3219741" y="834364"/>
              <a:ext cx="338760" cy="720720"/>
            </p14:xfrm>
          </p:contentPart>
        </mc:Choice>
        <mc:Fallback xmlns="">
          <p:pic>
            <p:nvPicPr>
              <p:cNvPr id="6" name="Ink 5">
                <a:extLst>
                  <a:ext uri="{FF2B5EF4-FFF2-40B4-BE49-F238E27FC236}">
                    <a16:creationId xmlns:a16="http://schemas.microsoft.com/office/drawing/2014/main" id="{EDAB919C-6CEB-764F-A411-44FD131F6B22}"/>
                  </a:ext>
                </a:extLst>
              </p:cNvPr>
              <p:cNvPicPr/>
              <p:nvPr/>
            </p:nvPicPr>
            <p:blipFill>
              <a:blip r:embed="rId3"/>
              <a:stretch>
                <a:fillRect/>
              </a:stretch>
            </p:blipFill>
            <p:spPr>
              <a:xfrm>
                <a:off x="3183779" y="798382"/>
                <a:ext cx="410324" cy="792324"/>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4333601F-32F0-CACB-16A9-5CE7BE234746}"/>
                  </a:ext>
                </a:extLst>
              </p14:cNvPr>
              <p14:cNvContentPartPr/>
              <p14:nvPr/>
            </p14:nvContentPartPr>
            <p14:xfrm>
              <a:off x="3019941" y="1220644"/>
              <a:ext cx="713160" cy="376920"/>
            </p14:xfrm>
          </p:contentPart>
        </mc:Choice>
        <mc:Fallback xmlns="">
          <p:pic>
            <p:nvPicPr>
              <p:cNvPr id="7" name="Ink 6">
                <a:extLst>
                  <a:ext uri="{FF2B5EF4-FFF2-40B4-BE49-F238E27FC236}">
                    <a16:creationId xmlns:a16="http://schemas.microsoft.com/office/drawing/2014/main" id="{4333601F-32F0-CACB-16A9-5CE7BE234746}"/>
                  </a:ext>
                </a:extLst>
              </p:cNvPr>
              <p:cNvPicPr/>
              <p:nvPr/>
            </p:nvPicPr>
            <p:blipFill>
              <a:blip r:embed="rId5"/>
              <a:stretch>
                <a:fillRect/>
              </a:stretch>
            </p:blipFill>
            <p:spPr>
              <a:xfrm>
                <a:off x="2983941" y="1184644"/>
                <a:ext cx="784800" cy="448560"/>
              </a:xfrm>
              <a:prstGeom prst="rect">
                <a:avLst/>
              </a:prstGeom>
            </p:spPr>
          </p:pic>
        </mc:Fallback>
      </mc:AlternateContent>
      <p:pic>
        <p:nvPicPr>
          <p:cNvPr id="4" name="Picture 3" descr="A blue background with white text&#10;&#10;Description automatically generated">
            <a:extLst>
              <a:ext uri="{FF2B5EF4-FFF2-40B4-BE49-F238E27FC236}">
                <a16:creationId xmlns:a16="http://schemas.microsoft.com/office/drawing/2014/main" id="{28D6BB16-BD1D-2FCA-36F1-F628BBABB38E}"/>
              </a:ext>
            </a:extLst>
          </p:cNvPr>
          <p:cNvPicPr>
            <a:picLocks noChangeAspect="1"/>
          </p:cNvPicPr>
          <p:nvPr/>
        </p:nvPicPr>
        <p:blipFill>
          <a:blip r:embed="rId6"/>
          <a:stretch>
            <a:fillRect/>
          </a:stretch>
        </p:blipFill>
        <p:spPr>
          <a:xfrm>
            <a:off x="1124604" y="1992835"/>
            <a:ext cx="3870457" cy="1157829"/>
          </a:xfrm>
          <a:prstGeom prst="rect">
            <a:avLst/>
          </a:prstGeom>
        </p:spPr>
      </p:pic>
      <p:pic>
        <p:nvPicPr>
          <p:cNvPr id="9" name="Picture 8" descr="A screenshot of a phone&#10;&#10;Description automatically generated">
            <a:extLst>
              <a:ext uri="{FF2B5EF4-FFF2-40B4-BE49-F238E27FC236}">
                <a16:creationId xmlns:a16="http://schemas.microsoft.com/office/drawing/2014/main" id="{484435FC-B541-CEBC-0564-601B4FC97B0E}"/>
              </a:ext>
            </a:extLst>
          </p:cNvPr>
          <p:cNvPicPr>
            <a:picLocks noChangeAspect="1"/>
          </p:cNvPicPr>
          <p:nvPr/>
        </p:nvPicPr>
        <p:blipFill>
          <a:blip r:embed="rId7"/>
          <a:stretch>
            <a:fillRect/>
          </a:stretch>
        </p:blipFill>
        <p:spPr>
          <a:xfrm>
            <a:off x="6084168" y="1264437"/>
            <a:ext cx="2200276" cy="298259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a:extLst>
              <a:ext uri="{FF2B5EF4-FFF2-40B4-BE49-F238E27FC236}">
                <a16:creationId xmlns:a16="http://schemas.microsoft.com/office/drawing/2014/main" id="{02FB9958-5266-071D-E280-B0E86C396281}"/>
              </a:ext>
            </a:extLst>
          </p:cNvPr>
          <p:cNvSpPr>
            <a:spLocks noGrp="1" noChangeArrowheads="1"/>
          </p:cNvSpPr>
          <p:nvPr>
            <p:ph type="title"/>
          </p:nvPr>
        </p:nvSpPr>
        <p:spPr bwMode="auto">
          <a:xfrm>
            <a:off x="457200" y="244475"/>
            <a:ext cx="82296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a:solidFill>
                  <a:srgbClr val="FFFF00"/>
                </a:solidFill>
              </a:rPr>
              <a:t>Features of this Course</a:t>
            </a:r>
          </a:p>
        </p:txBody>
      </p:sp>
      <p:sp>
        <p:nvSpPr>
          <p:cNvPr id="3" name="Content Placeholder 2">
            <a:extLst>
              <a:ext uri="{FF2B5EF4-FFF2-40B4-BE49-F238E27FC236}">
                <a16:creationId xmlns:a16="http://schemas.microsoft.com/office/drawing/2014/main" id="{7B672CA1-FC7A-ACA9-5D4A-00EE3FCFBD8F}"/>
              </a:ext>
            </a:extLst>
          </p:cNvPr>
          <p:cNvSpPr>
            <a:spLocks noGrp="1"/>
          </p:cNvSpPr>
          <p:nvPr>
            <p:ph sz="quarter" idx="10"/>
          </p:nvPr>
        </p:nvSpPr>
        <p:spPr>
          <a:xfrm>
            <a:off x="1485900" y="1779588"/>
            <a:ext cx="6172200" cy="2638425"/>
          </a:xfrm>
        </p:spPr>
        <p:txBody>
          <a:bodyPr/>
          <a:lstStyle/>
          <a:p>
            <a:pPr algn="ctr">
              <a:defRPr/>
            </a:pPr>
            <a:r>
              <a:rPr lang="en-US" sz="3600" dirty="0">
                <a:solidFill>
                  <a:schemeClr val="bg1"/>
                </a:solidFill>
              </a:rPr>
              <a:t>70% Exam not 100%</a:t>
            </a:r>
          </a:p>
          <a:p>
            <a:pPr algn="ctr">
              <a:defRPr/>
            </a:pPr>
            <a:r>
              <a:rPr lang="en-US" sz="3600" dirty="0">
                <a:solidFill>
                  <a:schemeClr val="bg1"/>
                </a:solidFill>
              </a:rPr>
              <a:t>IP Law </a:t>
            </a:r>
            <a:r>
              <a:rPr lang="en-US" sz="3600" dirty="0">
                <a:solidFill>
                  <a:srgbClr val="FF0000"/>
                </a:solidFill>
              </a:rPr>
              <a:t>“</a:t>
            </a:r>
            <a:r>
              <a:rPr lang="en-US" sz="3600" dirty="0">
                <a:solidFill>
                  <a:schemeClr val="bg1"/>
                </a:solidFill>
              </a:rPr>
              <a:t>In Context</a:t>
            </a:r>
            <a:r>
              <a:rPr lang="en-US" sz="3600" dirty="0">
                <a:solidFill>
                  <a:srgbClr val="FF0000"/>
                </a:solidFill>
              </a:rPr>
              <a:t>”</a:t>
            </a:r>
          </a:p>
          <a:p>
            <a:pPr algn="ctr">
              <a:defRPr/>
            </a:pPr>
            <a:r>
              <a:rPr lang="en-US" sz="3600" dirty="0">
                <a:solidFill>
                  <a:schemeClr val="bg1"/>
                </a:solidFill>
              </a:rPr>
              <a:t>Website </a:t>
            </a:r>
          </a:p>
          <a:p>
            <a:pPr marL="0" indent="0">
              <a:buFont typeface="Arial" panose="020B0604020202020204" pitchFamily="34" charset="0"/>
              <a:buNone/>
              <a:defRPr/>
            </a:pPr>
            <a:endParaRPr lang="en-US" sz="3300" dirty="0">
              <a:solidFill>
                <a:schemeClr val="bg1"/>
              </a:solidFill>
            </a:endParaRPr>
          </a:p>
        </p:txBody>
      </p:sp>
    </p:spTree>
    <p:extLst>
      <p:ext uri="{BB962C8B-B14F-4D97-AF65-F5344CB8AC3E}">
        <p14:creationId xmlns:p14="http://schemas.microsoft.com/office/powerpoint/2010/main" val="1402776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a:extLst>
              <a:ext uri="{FF2B5EF4-FFF2-40B4-BE49-F238E27FC236}">
                <a16:creationId xmlns:a16="http://schemas.microsoft.com/office/drawing/2014/main" id="{9C88D6B4-48B1-1F9B-DCD0-E8658064AE0F}"/>
              </a:ext>
            </a:extLst>
          </p:cNvPr>
          <p:cNvSpPr>
            <a:spLocks noGrp="1" noChangeArrowheads="1"/>
          </p:cNvSpPr>
          <p:nvPr>
            <p:ph type="title"/>
          </p:nvPr>
        </p:nvSpPr>
        <p:spPr bwMode="auto">
          <a:xfrm>
            <a:off x="1485900" y="176213"/>
            <a:ext cx="61722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chemeClr val="bg1"/>
                </a:solidFill>
              </a:rPr>
              <a:t>Let’s talk about</a:t>
            </a:r>
            <a:r>
              <a:rPr lang="en-US" altLang="en-US">
                <a:solidFill>
                  <a:srgbClr val="FF0000"/>
                </a:solidFill>
              </a:rPr>
              <a:t>…</a:t>
            </a:r>
          </a:p>
        </p:txBody>
      </p:sp>
      <p:sp>
        <p:nvSpPr>
          <p:cNvPr id="3" name="TextBox 2">
            <a:extLst>
              <a:ext uri="{FF2B5EF4-FFF2-40B4-BE49-F238E27FC236}">
                <a16:creationId xmlns:a16="http://schemas.microsoft.com/office/drawing/2014/main" id="{0A0A81FE-3B64-2B37-2108-A838D73AD70A}"/>
              </a:ext>
            </a:extLst>
          </p:cNvPr>
          <p:cNvSpPr txBox="1"/>
          <p:nvPr/>
        </p:nvSpPr>
        <p:spPr>
          <a:xfrm>
            <a:off x="3633952" y="1237594"/>
            <a:ext cx="3034862" cy="2308324"/>
          </a:xfrm>
          <a:prstGeom prst="rect">
            <a:avLst/>
          </a:prstGeom>
          <a:noFill/>
        </p:spPr>
        <p:txBody>
          <a:bodyPr>
            <a:spAutoFit/>
          </a:bodyPr>
          <a:lstStyle/>
          <a:p>
            <a:pPr>
              <a:defRPr/>
            </a:pPr>
            <a:r>
              <a:rPr lang="en-US" sz="7200" dirty="0">
                <a:highlight>
                  <a:srgbClr val="FFFF00"/>
                </a:highlight>
              </a:rPr>
              <a:t>The 30%</a:t>
            </a:r>
          </a:p>
        </p:txBody>
      </p:sp>
    </p:spTree>
    <p:extLst>
      <p:ext uri="{BB962C8B-B14F-4D97-AF65-F5344CB8AC3E}">
        <p14:creationId xmlns:p14="http://schemas.microsoft.com/office/powerpoint/2010/main" val="14124934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3">
            <a:extLst>
              <a:ext uri="{FF2B5EF4-FFF2-40B4-BE49-F238E27FC236}">
                <a16:creationId xmlns:a16="http://schemas.microsoft.com/office/drawing/2014/main" id="{062B64EC-AAD9-2EB1-8C76-F19359102BAA}"/>
              </a:ext>
            </a:extLst>
          </p:cNvPr>
          <p:cNvSpPr>
            <a:spLocks noGrp="1" noChangeArrowheads="1"/>
          </p:cNvSpPr>
          <p:nvPr>
            <p:ph type="title"/>
          </p:nvPr>
        </p:nvSpPr>
        <p:spPr bwMode="auto">
          <a:xfrm>
            <a:off x="457200" y="244475"/>
            <a:ext cx="82296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a:solidFill>
                  <a:srgbClr val="00B0F0"/>
                </a:solidFill>
              </a:rPr>
              <a:t>A modest proposal</a:t>
            </a:r>
            <a:r>
              <a:rPr lang="en-US" altLang="en-US" sz="3600" b="1">
                <a:solidFill>
                  <a:srgbClr val="FF0000"/>
                </a:solidFill>
              </a:rPr>
              <a:t>…</a:t>
            </a:r>
          </a:p>
        </p:txBody>
      </p:sp>
      <p:sp>
        <p:nvSpPr>
          <p:cNvPr id="3" name="Content Placeholder 2">
            <a:extLst>
              <a:ext uri="{FF2B5EF4-FFF2-40B4-BE49-F238E27FC236}">
                <a16:creationId xmlns:a16="http://schemas.microsoft.com/office/drawing/2014/main" id="{CD443C03-496C-3453-9BA2-711A193EE3D5}"/>
              </a:ext>
            </a:extLst>
          </p:cNvPr>
          <p:cNvSpPr>
            <a:spLocks noGrp="1"/>
          </p:cNvSpPr>
          <p:nvPr>
            <p:ph sz="quarter" idx="10"/>
          </p:nvPr>
        </p:nvSpPr>
        <p:spPr>
          <a:xfrm>
            <a:off x="457200" y="1055688"/>
            <a:ext cx="8229600" cy="3676650"/>
          </a:xfrm>
        </p:spPr>
        <p:txBody>
          <a:bodyPr>
            <a:normAutofit fontScale="92500" lnSpcReduction="10000"/>
          </a:bodyPr>
          <a:lstStyle/>
          <a:p>
            <a:pPr marL="0" indent="0">
              <a:buFont typeface="Arial" panose="020B0604020202020204" pitchFamily="34" charset="0"/>
              <a:buNone/>
              <a:defRPr/>
            </a:pPr>
            <a:endParaRPr lang="en-US" dirty="0"/>
          </a:p>
          <a:p>
            <a:pPr>
              <a:defRPr/>
            </a:pPr>
            <a:r>
              <a:rPr lang="en-US" sz="3225" dirty="0">
                <a:solidFill>
                  <a:schemeClr val="bg1"/>
                </a:solidFill>
              </a:rPr>
              <a:t>Approximately 1000 words </a:t>
            </a:r>
            <a:r>
              <a:rPr lang="en-US" sz="3225" dirty="0">
                <a:solidFill>
                  <a:srgbClr val="00B0F0"/>
                </a:solidFill>
              </a:rPr>
              <a:t>(</a:t>
            </a:r>
            <a:r>
              <a:rPr lang="en-US" sz="3225" dirty="0">
                <a:solidFill>
                  <a:schemeClr val="bg1"/>
                </a:solidFill>
              </a:rPr>
              <a:t>or equivalent</a:t>
            </a:r>
            <a:r>
              <a:rPr lang="en-US" sz="3225" dirty="0">
                <a:solidFill>
                  <a:srgbClr val="00B0F0"/>
                </a:solidFill>
              </a:rPr>
              <a:t>)</a:t>
            </a:r>
            <a:r>
              <a:rPr lang="en-US" sz="3225" dirty="0">
                <a:solidFill>
                  <a:schemeClr val="bg1"/>
                </a:solidFill>
              </a:rPr>
              <a:t> per person </a:t>
            </a:r>
          </a:p>
          <a:p>
            <a:pPr>
              <a:defRPr/>
            </a:pPr>
            <a:r>
              <a:rPr lang="en-US" sz="3225" dirty="0">
                <a:solidFill>
                  <a:schemeClr val="bg1"/>
                </a:solidFill>
              </a:rPr>
              <a:t>written</a:t>
            </a:r>
            <a:r>
              <a:rPr lang="en-US" sz="3225" dirty="0">
                <a:solidFill>
                  <a:srgbClr val="00B0F0"/>
                </a:solidFill>
              </a:rPr>
              <a:t>,</a:t>
            </a:r>
            <a:r>
              <a:rPr lang="en-US" sz="3225" dirty="0">
                <a:solidFill>
                  <a:schemeClr val="bg1"/>
                </a:solidFill>
              </a:rPr>
              <a:t> video</a:t>
            </a:r>
            <a:r>
              <a:rPr lang="en-US" sz="3225" dirty="0">
                <a:solidFill>
                  <a:srgbClr val="00B0F0"/>
                </a:solidFill>
              </a:rPr>
              <a:t>, </a:t>
            </a:r>
            <a:r>
              <a:rPr lang="en-US" sz="3225" dirty="0">
                <a:solidFill>
                  <a:schemeClr val="bg1"/>
                </a:solidFill>
              </a:rPr>
              <a:t>podcast</a:t>
            </a:r>
            <a:r>
              <a:rPr lang="en-US" sz="3225" dirty="0">
                <a:solidFill>
                  <a:srgbClr val="00B0F0"/>
                </a:solidFill>
              </a:rPr>
              <a:t>,</a:t>
            </a:r>
            <a:r>
              <a:rPr lang="en-US" sz="3225" dirty="0">
                <a:solidFill>
                  <a:schemeClr val="bg1"/>
                </a:solidFill>
              </a:rPr>
              <a:t> in-class presentation </a:t>
            </a:r>
            <a:r>
              <a:rPr lang="en-US" sz="3225" dirty="0">
                <a:solidFill>
                  <a:srgbClr val="FFFF00"/>
                </a:solidFill>
              </a:rPr>
              <a:t>(</a:t>
            </a:r>
            <a:r>
              <a:rPr lang="en-US" sz="3225" dirty="0">
                <a:solidFill>
                  <a:srgbClr val="00B0F0"/>
                </a:solidFill>
              </a:rPr>
              <a:t>?</a:t>
            </a:r>
            <a:r>
              <a:rPr lang="en-US" sz="3225" dirty="0">
                <a:solidFill>
                  <a:srgbClr val="FFFF00"/>
                </a:solidFill>
              </a:rPr>
              <a:t>)</a:t>
            </a:r>
            <a:r>
              <a:rPr lang="en-US" sz="3225" dirty="0">
                <a:solidFill>
                  <a:srgbClr val="00B0F0"/>
                </a:solidFill>
              </a:rPr>
              <a:t>,</a:t>
            </a:r>
            <a:r>
              <a:rPr lang="en-US" sz="3225" dirty="0">
                <a:solidFill>
                  <a:schemeClr val="bg1"/>
                </a:solidFill>
              </a:rPr>
              <a:t> </a:t>
            </a:r>
            <a:r>
              <a:rPr lang="en-US" sz="3225" i="1" dirty="0">
                <a:solidFill>
                  <a:schemeClr val="bg1"/>
                </a:solidFill>
              </a:rPr>
              <a:t>interpretive dance</a:t>
            </a:r>
          </a:p>
          <a:p>
            <a:pPr>
              <a:defRPr/>
            </a:pPr>
            <a:r>
              <a:rPr lang="en-US" sz="3225" dirty="0">
                <a:solidFill>
                  <a:schemeClr val="bg1"/>
                </a:solidFill>
              </a:rPr>
              <a:t>Website or not</a:t>
            </a:r>
          </a:p>
          <a:p>
            <a:pPr>
              <a:defRPr/>
            </a:pPr>
            <a:r>
              <a:rPr lang="en-US" sz="3225" dirty="0">
                <a:solidFill>
                  <a:schemeClr val="bg1"/>
                </a:solidFill>
              </a:rPr>
              <a:t>Groups </a:t>
            </a:r>
            <a:r>
              <a:rPr lang="en-US" sz="3225" dirty="0">
                <a:solidFill>
                  <a:srgbClr val="FFFF00"/>
                </a:solidFill>
              </a:rPr>
              <a:t>or</a:t>
            </a:r>
            <a:r>
              <a:rPr lang="en-US" sz="3225" dirty="0">
                <a:solidFill>
                  <a:schemeClr val="bg1"/>
                </a:solidFill>
              </a:rPr>
              <a:t> individually</a:t>
            </a:r>
          </a:p>
          <a:p>
            <a:pPr>
              <a:defRPr/>
            </a:pPr>
            <a:r>
              <a:rPr lang="en-US" sz="3225" dirty="0">
                <a:solidFill>
                  <a:srgbClr val="FFFF00"/>
                </a:solidFill>
              </a:rPr>
              <a:t>LLM Students </a:t>
            </a:r>
            <a:r>
              <a:rPr lang="en-US" sz="3225" dirty="0">
                <a:solidFill>
                  <a:srgbClr val="00B0F0"/>
                </a:solidFill>
              </a:rPr>
              <a:t>–</a:t>
            </a:r>
            <a:r>
              <a:rPr lang="en-US" sz="3225" dirty="0">
                <a:solidFill>
                  <a:schemeClr val="bg1"/>
                </a:solidFill>
              </a:rPr>
              <a:t> one extra post</a:t>
            </a:r>
          </a:p>
        </p:txBody>
      </p:sp>
    </p:spTree>
    <p:extLst>
      <p:ext uri="{BB962C8B-B14F-4D97-AF65-F5344CB8AC3E}">
        <p14:creationId xmlns:p14="http://schemas.microsoft.com/office/powerpoint/2010/main" val="1293766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AC0D45-9E79-A409-F3B1-E814BE601762}"/>
              </a:ext>
            </a:extLst>
          </p:cNvPr>
          <p:cNvPicPr>
            <a:picLocks noChangeAspect="1"/>
          </p:cNvPicPr>
          <p:nvPr/>
        </p:nvPicPr>
        <p:blipFill>
          <a:blip r:embed="rId2"/>
          <a:stretch>
            <a:fillRect/>
          </a:stretch>
        </p:blipFill>
        <p:spPr>
          <a:xfrm>
            <a:off x="1346200" y="762000"/>
            <a:ext cx="6451600" cy="3619500"/>
          </a:xfrm>
          <a:prstGeom prst="rect">
            <a:avLst/>
          </a:prstGeom>
        </p:spPr>
      </p:pic>
    </p:spTree>
    <p:extLst>
      <p:ext uri="{BB962C8B-B14F-4D97-AF65-F5344CB8AC3E}">
        <p14:creationId xmlns:p14="http://schemas.microsoft.com/office/powerpoint/2010/main" val="33118700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Box 2">
            <a:extLst>
              <a:ext uri="{FF2B5EF4-FFF2-40B4-BE49-F238E27FC236}">
                <a16:creationId xmlns:a16="http://schemas.microsoft.com/office/drawing/2014/main" id="{FC965560-84B7-4048-828B-E976E3F1B659}"/>
              </a:ext>
            </a:extLst>
          </p:cNvPr>
          <p:cNvSpPr txBox="1">
            <a:spLocks noChangeArrowheads="1"/>
          </p:cNvSpPr>
          <p:nvPr/>
        </p:nvSpPr>
        <p:spPr bwMode="auto">
          <a:xfrm>
            <a:off x="1619250" y="1509713"/>
            <a:ext cx="6391275" cy="21240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4400" b="1" dirty="0">
                <a:solidFill>
                  <a:srgbClr val="FFFF00"/>
                </a:solidFill>
              </a:rPr>
              <a:t>Past Presentations</a:t>
            </a:r>
            <a:r>
              <a:rPr lang="en-US" altLang="en-US" sz="4400" b="1">
                <a:solidFill>
                  <a:srgbClr val="FF0000"/>
                </a:solidFill>
              </a:rPr>
              <a:t>:</a:t>
            </a:r>
            <a:r>
              <a:rPr lang="en-US" altLang="en-US" sz="4400" b="1">
                <a:solidFill>
                  <a:srgbClr val="FFFF00"/>
                </a:solidFill>
              </a:rPr>
              <a:t> Most </a:t>
            </a:r>
            <a:r>
              <a:rPr lang="en-US" altLang="en-US" sz="4400" b="1" dirty="0">
                <a:solidFill>
                  <a:srgbClr val="FFFF00"/>
                </a:solidFill>
              </a:rPr>
              <a:t>are on the course website</a:t>
            </a:r>
            <a:r>
              <a:rPr lang="en-US" altLang="en-US" sz="4400" b="1" dirty="0">
                <a:solidFill>
                  <a:srgbClr val="FF0000"/>
                </a:solidFill>
              </a:rPr>
              <a:t>…</a:t>
            </a:r>
          </a:p>
        </p:txBody>
      </p:sp>
    </p:spTree>
    <p:extLst>
      <p:ext uri="{BB962C8B-B14F-4D97-AF65-F5344CB8AC3E}">
        <p14:creationId xmlns:p14="http://schemas.microsoft.com/office/powerpoint/2010/main" val="23449656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895F96-81D5-304C-E890-29851333B49A}"/>
              </a:ext>
            </a:extLst>
          </p:cNvPr>
          <p:cNvSpPr txBox="1"/>
          <p:nvPr/>
        </p:nvSpPr>
        <p:spPr>
          <a:xfrm>
            <a:off x="143508" y="267494"/>
            <a:ext cx="8856984" cy="1015663"/>
          </a:xfrm>
          <a:prstGeom prst="rect">
            <a:avLst/>
          </a:prstGeom>
          <a:noFill/>
        </p:spPr>
        <p:txBody>
          <a:bodyPr wrap="square" rtlCol="0">
            <a:spAutoFit/>
          </a:bodyPr>
          <a:lstStyle/>
          <a:p>
            <a:pPr algn="ctr"/>
            <a:r>
              <a:rPr lang="en-US" sz="6000" dirty="0">
                <a:solidFill>
                  <a:srgbClr val="FFFF00"/>
                </a:solidFill>
              </a:rPr>
              <a:t>Generative A</a:t>
            </a:r>
            <a:r>
              <a:rPr lang="en-US" sz="6000" dirty="0">
                <a:solidFill>
                  <a:srgbClr val="FF0000"/>
                </a:solidFill>
              </a:rPr>
              <a:t>.</a:t>
            </a:r>
            <a:r>
              <a:rPr lang="en-US" sz="6000" dirty="0">
                <a:solidFill>
                  <a:srgbClr val="FFFF00"/>
                </a:solidFill>
              </a:rPr>
              <a:t>I</a:t>
            </a:r>
            <a:r>
              <a:rPr lang="en-US" sz="6000" dirty="0">
                <a:solidFill>
                  <a:srgbClr val="FF0000"/>
                </a:solidFill>
              </a:rPr>
              <a:t>.</a:t>
            </a:r>
            <a:r>
              <a:rPr lang="en-US" sz="6000" dirty="0">
                <a:solidFill>
                  <a:srgbClr val="FFFF00"/>
                </a:solidFill>
              </a:rPr>
              <a:t> Policy</a:t>
            </a:r>
            <a:endParaRPr lang="en-US" sz="6000" dirty="0">
              <a:solidFill>
                <a:srgbClr val="FF0000"/>
              </a:solidFill>
            </a:endParaRPr>
          </a:p>
        </p:txBody>
      </p:sp>
      <p:sp>
        <p:nvSpPr>
          <p:cNvPr id="3" name="TextBox 2">
            <a:extLst>
              <a:ext uri="{FF2B5EF4-FFF2-40B4-BE49-F238E27FC236}">
                <a16:creationId xmlns:a16="http://schemas.microsoft.com/office/drawing/2014/main" id="{4A856C38-E7AA-8F1F-EAEE-01498388B53D}"/>
              </a:ext>
            </a:extLst>
          </p:cNvPr>
          <p:cNvSpPr txBox="1"/>
          <p:nvPr/>
        </p:nvSpPr>
        <p:spPr>
          <a:xfrm>
            <a:off x="539552" y="1635646"/>
            <a:ext cx="7777065" cy="3416320"/>
          </a:xfrm>
          <a:prstGeom prst="rect">
            <a:avLst/>
          </a:prstGeom>
          <a:noFill/>
        </p:spPr>
        <p:txBody>
          <a:bodyPr wrap="none" rtlCol="0">
            <a:spAutoFit/>
          </a:bodyPr>
          <a:lstStyle/>
          <a:p>
            <a:r>
              <a:rPr lang="en-US" sz="3600" dirty="0">
                <a:solidFill>
                  <a:srgbClr val="FF0000"/>
                </a:solidFill>
              </a:rPr>
              <a:t>1. </a:t>
            </a:r>
            <a:r>
              <a:rPr lang="en-US" sz="3600" dirty="0">
                <a:solidFill>
                  <a:schemeClr val="bg1"/>
                </a:solidFill>
              </a:rPr>
              <a:t>It is </a:t>
            </a:r>
            <a:r>
              <a:rPr lang="en-US" sz="3600" dirty="0">
                <a:solidFill>
                  <a:srgbClr val="FFFF00"/>
                </a:solidFill>
              </a:rPr>
              <a:t>source material</a:t>
            </a:r>
            <a:r>
              <a:rPr lang="en-US" sz="3600" dirty="0">
                <a:solidFill>
                  <a:srgbClr val="FF0000"/>
                </a:solidFill>
              </a:rPr>
              <a:t>,</a:t>
            </a:r>
            <a:r>
              <a:rPr lang="en-US" sz="3600" dirty="0">
                <a:solidFill>
                  <a:schemeClr val="bg1"/>
                </a:solidFill>
              </a:rPr>
              <a:t> therefore </a:t>
            </a:r>
          </a:p>
          <a:p>
            <a:r>
              <a:rPr lang="en-US" sz="3600" dirty="0">
                <a:solidFill>
                  <a:schemeClr val="bg1"/>
                </a:solidFill>
              </a:rPr>
              <a:t>must be </a:t>
            </a:r>
            <a:r>
              <a:rPr lang="en-US" sz="3600" dirty="0">
                <a:solidFill>
                  <a:srgbClr val="FFFF00"/>
                </a:solidFill>
              </a:rPr>
              <a:t>cited</a:t>
            </a:r>
          </a:p>
          <a:p>
            <a:r>
              <a:rPr lang="en-US" sz="3600" dirty="0">
                <a:solidFill>
                  <a:srgbClr val="FF0000"/>
                </a:solidFill>
              </a:rPr>
              <a:t>2. </a:t>
            </a:r>
            <a:r>
              <a:rPr lang="en-US" sz="3600" dirty="0">
                <a:solidFill>
                  <a:schemeClr val="bg1"/>
                </a:solidFill>
              </a:rPr>
              <a:t>You are </a:t>
            </a:r>
            <a:r>
              <a:rPr lang="en-US" sz="3600" dirty="0">
                <a:solidFill>
                  <a:srgbClr val="FFFF00"/>
                </a:solidFill>
              </a:rPr>
              <a:t>responsible for the quality </a:t>
            </a:r>
          </a:p>
          <a:p>
            <a:r>
              <a:rPr lang="en-US" sz="3600" dirty="0">
                <a:solidFill>
                  <a:srgbClr val="FFFF00"/>
                </a:solidFill>
              </a:rPr>
              <a:t>of  your source material</a:t>
            </a:r>
            <a:r>
              <a:rPr lang="en-US" sz="3600" dirty="0">
                <a:solidFill>
                  <a:srgbClr val="FF0000"/>
                </a:solidFill>
              </a:rPr>
              <a:t>,</a:t>
            </a:r>
            <a:r>
              <a:rPr lang="en-US" sz="3600" dirty="0">
                <a:solidFill>
                  <a:schemeClr val="bg1"/>
                </a:solidFill>
              </a:rPr>
              <a:t> so check</a:t>
            </a:r>
            <a:r>
              <a:rPr lang="en-US" sz="3600" dirty="0">
                <a:solidFill>
                  <a:srgbClr val="FF0000"/>
                </a:solidFill>
              </a:rPr>
              <a:t>…</a:t>
            </a:r>
          </a:p>
          <a:p>
            <a:pPr marL="342900" indent="-342900">
              <a:buFont typeface="Arial" panose="020B0604020202020204" pitchFamily="34" charset="0"/>
              <a:buChar char="•"/>
            </a:pPr>
            <a:r>
              <a:rPr lang="en-US" sz="3600" dirty="0">
                <a:solidFill>
                  <a:schemeClr val="bg1"/>
                </a:solidFill>
              </a:rPr>
              <a:t>If it is wrong</a:t>
            </a:r>
            <a:r>
              <a:rPr lang="en-US" sz="3600" dirty="0">
                <a:solidFill>
                  <a:srgbClr val="FF0000"/>
                </a:solidFill>
              </a:rPr>
              <a:t>,</a:t>
            </a:r>
            <a:r>
              <a:rPr lang="en-US" sz="3600" dirty="0">
                <a:solidFill>
                  <a:schemeClr val="bg1"/>
                </a:solidFill>
              </a:rPr>
              <a:t> you are wrong</a:t>
            </a:r>
          </a:p>
          <a:p>
            <a:pPr marL="342900" indent="-342900">
              <a:buFont typeface="Arial" panose="020B0604020202020204" pitchFamily="34" charset="0"/>
              <a:buChar char="•"/>
            </a:pPr>
            <a:r>
              <a:rPr lang="en-US" sz="3600" dirty="0">
                <a:solidFill>
                  <a:schemeClr val="bg1"/>
                </a:solidFill>
              </a:rPr>
              <a:t>If it plagiarized</a:t>
            </a:r>
            <a:r>
              <a:rPr lang="en-US" sz="3600" dirty="0">
                <a:solidFill>
                  <a:srgbClr val="FF0000"/>
                </a:solidFill>
              </a:rPr>
              <a:t>,</a:t>
            </a:r>
            <a:r>
              <a:rPr lang="en-US" sz="3600" dirty="0">
                <a:solidFill>
                  <a:schemeClr val="bg1"/>
                </a:solidFill>
              </a:rPr>
              <a:t> you</a:t>
            </a:r>
            <a:r>
              <a:rPr lang="en-US" sz="3600" dirty="0">
                <a:solidFill>
                  <a:srgbClr val="FF0000"/>
                </a:solidFill>
              </a:rPr>
              <a:t>’</a:t>
            </a:r>
            <a:r>
              <a:rPr lang="en-US" sz="3600" dirty="0">
                <a:solidFill>
                  <a:schemeClr val="bg1"/>
                </a:solidFill>
              </a:rPr>
              <a:t>ve plagiarized</a:t>
            </a:r>
          </a:p>
        </p:txBody>
      </p:sp>
    </p:spTree>
    <p:extLst>
      <p:ext uri="{BB962C8B-B14F-4D97-AF65-F5344CB8AC3E}">
        <p14:creationId xmlns:p14="http://schemas.microsoft.com/office/powerpoint/2010/main" val="9051615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9FBC5-8BE8-0AED-0F30-F9A26DF3CCBE}"/>
              </a:ext>
            </a:extLst>
          </p:cNvPr>
          <p:cNvSpPr>
            <a:spLocks noGrp="1"/>
          </p:cNvSpPr>
          <p:nvPr>
            <p:ph type="title"/>
          </p:nvPr>
        </p:nvSpPr>
        <p:spPr>
          <a:xfrm>
            <a:off x="357374" y="227806"/>
            <a:ext cx="8568952" cy="1263824"/>
          </a:xfrm>
        </p:spPr>
        <p:txBody>
          <a:bodyPr>
            <a:noAutofit/>
          </a:bodyPr>
          <a:lstStyle/>
          <a:p>
            <a:pPr>
              <a:defRPr/>
            </a:pPr>
            <a:r>
              <a:rPr lang="en-US" sz="3600" b="1" dirty="0">
                <a:solidFill>
                  <a:srgbClr val="FFFF00"/>
                </a:solidFill>
              </a:rPr>
              <a:t>Office </a:t>
            </a:r>
            <a:r>
              <a:rPr lang="en-US" sz="3600" b="1" dirty="0">
                <a:solidFill>
                  <a:schemeClr val="bg1"/>
                </a:solidFill>
              </a:rPr>
              <a:t>“</a:t>
            </a:r>
            <a:r>
              <a:rPr lang="en-US" sz="3600" b="1" dirty="0">
                <a:solidFill>
                  <a:srgbClr val="FFFF00"/>
                </a:solidFill>
              </a:rPr>
              <a:t>Hours</a:t>
            </a:r>
            <a:r>
              <a:rPr lang="en-US" sz="3600" b="1" dirty="0">
                <a:solidFill>
                  <a:schemeClr val="bg1"/>
                </a:solidFill>
              </a:rPr>
              <a:t>”</a:t>
            </a:r>
            <a:r>
              <a:rPr lang="en-US" sz="3600" b="1" dirty="0">
                <a:solidFill>
                  <a:srgbClr val="FF0000"/>
                </a:solidFill>
              </a:rPr>
              <a:t>:</a:t>
            </a:r>
            <a:r>
              <a:rPr lang="en-US" sz="3600" b="1" dirty="0">
                <a:solidFill>
                  <a:srgbClr val="FFFF00"/>
                </a:solidFill>
              </a:rPr>
              <a:t> </a:t>
            </a:r>
            <a:r>
              <a:rPr lang="en-US" sz="3600" b="1" dirty="0">
                <a:solidFill>
                  <a:schemeClr val="bg1"/>
                </a:solidFill>
              </a:rPr>
              <a:t>Ideally Tuesdays </a:t>
            </a:r>
            <a:br>
              <a:rPr lang="en-US" sz="3600" b="1" dirty="0">
                <a:solidFill>
                  <a:schemeClr val="bg1"/>
                </a:solidFill>
              </a:rPr>
            </a:br>
            <a:r>
              <a:rPr lang="en-US" sz="3600" b="1" dirty="0">
                <a:solidFill>
                  <a:schemeClr val="bg1"/>
                </a:solidFill>
              </a:rPr>
              <a:t>just after class but </a:t>
            </a:r>
            <a:r>
              <a:rPr lang="en-US" sz="3600" b="1" dirty="0">
                <a:solidFill>
                  <a:srgbClr val="FFFF00"/>
                </a:solidFill>
              </a:rPr>
              <a:t>am flexible</a:t>
            </a:r>
            <a:r>
              <a:rPr lang="mr-IN" sz="3600" b="1" dirty="0">
                <a:solidFill>
                  <a:srgbClr val="FF0000"/>
                </a:solidFill>
              </a:rPr>
              <a:t>…</a:t>
            </a:r>
            <a:endParaRPr lang="en-US" sz="3600" b="1" dirty="0">
              <a:solidFill>
                <a:srgbClr val="FF0000"/>
              </a:solidFill>
            </a:endParaRPr>
          </a:p>
        </p:txBody>
      </p:sp>
      <p:sp>
        <p:nvSpPr>
          <p:cNvPr id="84994" name="Content Placeholder 2">
            <a:extLst>
              <a:ext uri="{FF2B5EF4-FFF2-40B4-BE49-F238E27FC236}">
                <a16:creationId xmlns:a16="http://schemas.microsoft.com/office/drawing/2014/main" id="{31CDF2B7-DCF9-4998-A6D2-2B569E22C608}"/>
              </a:ext>
            </a:extLst>
          </p:cNvPr>
          <p:cNvSpPr>
            <a:spLocks noGrp="1" noChangeArrowheads="1"/>
          </p:cNvSpPr>
          <p:nvPr>
            <p:ph sz="quarter" idx="10"/>
          </p:nvPr>
        </p:nvSpPr>
        <p:spPr bwMode="auto">
          <a:xfrm>
            <a:off x="674012" y="1783756"/>
            <a:ext cx="7795976" cy="3131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2700" dirty="0">
                <a:solidFill>
                  <a:srgbClr val="CCFFCC"/>
                </a:solidFill>
              </a:rPr>
              <a:t>Email</a:t>
            </a:r>
            <a:r>
              <a:rPr lang="en-US" altLang="en-US" sz="2700" dirty="0">
                <a:solidFill>
                  <a:srgbClr val="FF0000"/>
                </a:solidFill>
              </a:rPr>
              <a:t>:</a:t>
            </a:r>
            <a:r>
              <a:rPr lang="en-US" altLang="en-US" sz="2700" dirty="0">
                <a:solidFill>
                  <a:schemeClr val="bg1"/>
                </a:solidFill>
              </a:rPr>
              <a:t> </a:t>
            </a:r>
            <a:r>
              <a:rPr lang="en-US" altLang="en-US" sz="2700" dirty="0">
                <a:solidFill>
                  <a:schemeClr val="bg1"/>
                </a:solidFill>
                <a:hlinkClick r:id="rId3"/>
              </a:rPr>
              <a:t>jon.festinger@ubc.ca</a:t>
            </a:r>
            <a:r>
              <a:rPr lang="en-US" altLang="en-US" sz="2700" dirty="0">
                <a:solidFill>
                  <a:schemeClr val="bg1"/>
                </a:solidFill>
              </a:rPr>
              <a:t>; </a:t>
            </a:r>
            <a:r>
              <a:rPr lang="en-US" altLang="en-US" sz="2700" dirty="0">
                <a:solidFill>
                  <a:schemeClr val="bg1"/>
                </a:solidFill>
                <a:hlinkClick r:id="rId4"/>
              </a:rPr>
              <a:t>jfestinger@telus.net</a:t>
            </a:r>
            <a:r>
              <a:rPr lang="en-US" altLang="en-US" sz="2700" dirty="0">
                <a:solidFill>
                  <a:schemeClr val="bg1"/>
                </a:solidFill>
              </a:rPr>
              <a:t> </a:t>
            </a:r>
          </a:p>
          <a:p>
            <a:pPr marL="0" indent="0">
              <a:buFont typeface="Arial" panose="020B0604020202020204" pitchFamily="34" charset="0"/>
              <a:buNone/>
            </a:pPr>
            <a:r>
              <a:rPr lang="en-US" altLang="en-US" sz="2700" dirty="0">
                <a:solidFill>
                  <a:srgbClr val="CCFFCC"/>
                </a:solidFill>
              </a:rPr>
              <a:t>Office</a:t>
            </a:r>
            <a:r>
              <a:rPr lang="en-US" altLang="en-US" sz="2700" dirty="0">
                <a:solidFill>
                  <a:srgbClr val="FF0000"/>
                </a:solidFill>
              </a:rPr>
              <a:t>:</a:t>
            </a:r>
            <a:r>
              <a:rPr lang="en-US" altLang="en-US" sz="2700" dirty="0">
                <a:solidFill>
                  <a:schemeClr val="bg1"/>
                </a:solidFill>
              </a:rPr>
              <a:t> 449</a:t>
            </a:r>
          </a:p>
          <a:p>
            <a:pPr marL="0" indent="0">
              <a:buFont typeface="Arial" panose="020B0604020202020204" pitchFamily="34" charset="0"/>
              <a:buNone/>
            </a:pPr>
            <a:r>
              <a:rPr lang="en-US" altLang="en-US" sz="2700" dirty="0">
                <a:solidFill>
                  <a:srgbClr val="CCFFCC"/>
                </a:solidFill>
              </a:rPr>
              <a:t>Phone</a:t>
            </a:r>
            <a:r>
              <a:rPr lang="en-US" altLang="en-US" sz="2700" dirty="0">
                <a:solidFill>
                  <a:srgbClr val="FF0000"/>
                </a:solidFill>
              </a:rPr>
              <a:t>:</a:t>
            </a:r>
            <a:r>
              <a:rPr lang="en-US" altLang="en-US" sz="2700" dirty="0">
                <a:solidFill>
                  <a:schemeClr val="bg1"/>
                </a:solidFill>
              </a:rPr>
              <a:t> </a:t>
            </a:r>
          </a:p>
          <a:p>
            <a:pPr marL="0" indent="0">
              <a:buFont typeface="Arial" panose="020B0604020202020204" pitchFamily="34" charset="0"/>
              <a:buNone/>
            </a:pPr>
            <a:r>
              <a:rPr lang="en-US" altLang="en-US" sz="2700" dirty="0">
                <a:solidFill>
                  <a:schemeClr val="bg1"/>
                </a:solidFill>
              </a:rPr>
              <a:t>c</a:t>
            </a:r>
            <a:r>
              <a:rPr lang="en-US" altLang="en-US" sz="2700" dirty="0">
                <a:solidFill>
                  <a:srgbClr val="FF0000"/>
                </a:solidFill>
              </a:rPr>
              <a:t>.</a:t>
            </a:r>
            <a:r>
              <a:rPr lang="en-US" altLang="en-US" sz="2700" dirty="0">
                <a:solidFill>
                  <a:schemeClr val="bg1"/>
                </a:solidFill>
              </a:rPr>
              <a:t> 604-837-6426</a:t>
            </a:r>
          </a:p>
          <a:p>
            <a:pPr marL="0" indent="0">
              <a:buFont typeface="Arial" panose="020B0604020202020204" pitchFamily="34" charset="0"/>
              <a:buNone/>
            </a:pPr>
            <a:r>
              <a:rPr lang="en-US" altLang="en-US" sz="2700" dirty="0">
                <a:solidFill>
                  <a:srgbClr val="FF0000"/>
                </a:solidFill>
              </a:rPr>
              <a:t>(</a:t>
            </a:r>
            <a:r>
              <a:rPr lang="en-US" altLang="en-US" sz="2700" dirty="0">
                <a:solidFill>
                  <a:schemeClr val="bg1"/>
                </a:solidFill>
              </a:rPr>
              <a:t>please text if urgent</a:t>
            </a:r>
            <a:r>
              <a:rPr lang="en-US" altLang="en-US" sz="2700" dirty="0">
                <a:solidFill>
                  <a:srgbClr val="FF0000"/>
                </a:solidFill>
              </a:rPr>
              <a:t>)</a:t>
            </a:r>
          </a:p>
          <a:p>
            <a:pPr marL="0" indent="0">
              <a:buFont typeface="Arial" panose="020B0604020202020204" pitchFamily="34" charset="0"/>
              <a:buNone/>
            </a:pPr>
            <a:endParaRPr lang="en-US" altLang="en-US" sz="3000" dirty="0">
              <a:solidFill>
                <a:schemeClr val="bg1"/>
              </a:solidFill>
            </a:endParaRPr>
          </a:p>
        </p:txBody>
      </p:sp>
      <p:pic>
        <p:nvPicPr>
          <p:cNvPr id="84995" name="Picture 5">
            <a:extLst>
              <a:ext uri="{FF2B5EF4-FFF2-40B4-BE49-F238E27FC236}">
                <a16:creationId xmlns:a16="http://schemas.microsoft.com/office/drawing/2014/main" id="{7EBA2DC7-CD2C-7072-4F03-125792FC5F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1850" y="3214688"/>
            <a:ext cx="3016250"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69015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a:extLst>
              <a:ext uri="{FF2B5EF4-FFF2-40B4-BE49-F238E27FC236}">
                <a16:creationId xmlns:a16="http://schemas.microsoft.com/office/drawing/2014/main" id="{D5B11F7C-BC4B-8898-6093-0DA3E4426DF3}"/>
              </a:ext>
            </a:extLst>
          </p:cNvPr>
          <p:cNvSpPr>
            <a:spLocks noGrp="1" noChangeArrowheads="1"/>
          </p:cNvSpPr>
          <p:nvPr>
            <p:ph type="title"/>
          </p:nvPr>
        </p:nvSpPr>
        <p:spPr bwMode="auto">
          <a:xfrm>
            <a:off x="1485900" y="0"/>
            <a:ext cx="61722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rgbClr val="FFFF00"/>
                </a:solidFill>
              </a:rPr>
              <a:t>Entirely optional but please</a:t>
            </a:r>
            <a:r>
              <a:rPr lang="en-US" altLang="en-US">
                <a:solidFill>
                  <a:schemeClr val="bg1"/>
                </a:solidFill>
              </a:rPr>
              <a:t>…</a:t>
            </a:r>
          </a:p>
        </p:txBody>
      </p:sp>
      <p:sp>
        <p:nvSpPr>
          <p:cNvPr id="3" name="Content Placeholder 2">
            <a:extLst>
              <a:ext uri="{FF2B5EF4-FFF2-40B4-BE49-F238E27FC236}">
                <a16:creationId xmlns:a16="http://schemas.microsoft.com/office/drawing/2014/main" id="{953DEDD7-93F1-7D18-FF16-129EFAA6AA4F}"/>
              </a:ext>
            </a:extLst>
          </p:cNvPr>
          <p:cNvSpPr>
            <a:spLocks noGrp="1"/>
          </p:cNvSpPr>
          <p:nvPr>
            <p:ph sz="quarter" idx="10"/>
          </p:nvPr>
        </p:nvSpPr>
        <p:spPr>
          <a:xfrm>
            <a:off x="1485900" y="762000"/>
            <a:ext cx="6172200" cy="3684588"/>
          </a:xfrm>
        </p:spPr>
        <p:txBody>
          <a:bodyPr>
            <a:normAutofit fontScale="85000" lnSpcReduction="10000"/>
          </a:bodyPr>
          <a:lstStyle/>
          <a:p>
            <a:pPr marL="0" indent="0">
              <a:lnSpc>
                <a:spcPct val="110000"/>
              </a:lnSpc>
              <a:buFont typeface="Arial" panose="020B0604020202020204" pitchFamily="34" charset="0"/>
              <a:buNone/>
              <a:defRPr/>
            </a:pPr>
            <a:r>
              <a:rPr lang="en-US" sz="2700" dirty="0">
                <a:solidFill>
                  <a:srgbClr val="FFFF00"/>
                </a:solidFill>
              </a:rPr>
              <a:t>…</a:t>
            </a:r>
            <a:r>
              <a:rPr lang="en-US" sz="2700" dirty="0">
                <a:solidFill>
                  <a:schemeClr val="bg1"/>
                </a:solidFill>
              </a:rPr>
              <a:t>email me a short bio of yourself referencing:</a:t>
            </a:r>
          </a:p>
          <a:p>
            <a:pPr marL="385763" indent="-385763">
              <a:lnSpc>
                <a:spcPct val="110000"/>
              </a:lnSpc>
              <a:buFont typeface="+mj-lt"/>
              <a:buAutoNum type="arabicPeriod"/>
              <a:defRPr/>
            </a:pPr>
            <a:r>
              <a:rPr lang="en-US" sz="2700" dirty="0">
                <a:solidFill>
                  <a:schemeClr val="bg1"/>
                </a:solidFill>
              </a:rPr>
              <a:t>Anything at all you want to say about yourself</a:t>
            </a:r>
          </a:p>
          <a:p>
            <a:pPr marL="385763" indent="-385763">
              <a:lnSpc>
                <a:spcPct val="110000"/>
              </a:lnSpc>
              <a:buFont typeface="+mj-lt"/>
              <a:buAutoNum type="arabicPeriod"/>
              <a:defRPr/>
            </a:pPr>
            <a:r>
              <a:rPr lang="en-US" sz="2700" dirty="0">
                <a:solidFill>
                  <a:schemeClr val="bg1"/>
                </a:solidFill>
              </a:rPr>
              <a:t>Your academic interests</a:t>
            </a:r>
          </a:p>
          <a:p>
            <a:pPr marL="385763" indent="-385763">
              <a:lnSpc>
                <a:spcPct val="110000"/>
              </a:lnSpc>
              <a:buFont typeface="+mj-lt"/>
              <a:buAutoNum type="arabicPeriod"/>
              <a:defRPr/>
            </a:pPr>
            <a:r>
              <a:rPr lang="en-US" sz="2700" dirty="0">
                <a:solidFill>
                  <a:schemeClr val="bg1"/>
                </a:solidFill>
              </a:rPr>
              <a:t>What you might like to get out of this course   (I.E., interest in a type of patent, or a copyright issue etc.) </a:t>
            </a:r>
          </a:p>
          <a:p>
            <a:pPr marL="385763" indent="-385763">
              <a:lnSpc>
                <a:spcPct val="110000"/>
              </a:lnSpc>
              <a:buFont typeface="+mj-lt"/>
              <a:buAutoNum type="arabicPeriod"/>
              <a:defRPr/>
            </a:pPr>
            <a:r>
              <a:rPr lang="en-US" sz="2700" b="1" dirty="0">
                <a:solidFill>
                  <a:srgbClr val="FFFF00"/>
                </a:solidFill>
              </a:rPr>
              <a:t>Favorite Intellectual Property </a:t>
            </a:r>
            <a:r>
              <a:rPr lang="en-US" sz="2700" b="1" dirty="0">
                <a:solidFill>
                  <a:schemeClr val="bg1"/>
                </a:solidFill>
              </a:rPr>
              <a:t>(</a:t>
            </a:r>
            <a:r>
              <a:rPr lang="en-US" sz="2700" b="1" dirty="0" err="1">
                <a:solidFill>
                  <a:srgbClr val="FFFF00"/>
                </a:solidFill>
              </a:rPr>
              <a:t>ies</a:t>
            </a:r>
            <a:r>
              <a:rPr lang="en-US" sz="2700" b="1" dirty="0">
                <a:solidFill>
                  <a:schemeClr val="bg1"/>
                </a:solidFill>
              </a:rPr>
              <a:t>)</a:t>
            </a:r>
            <a:r>
              <a:rPr lang="en-US" sz="2700" b="1" dirty="0">
                <a:solidFill>
                  <a:srgbClr val="FFFF00"/>
                </a:solidFill>
              </a:rPr>
              <a:t> </a:t>
            </a:r>
            <a:r>
              <a:rPr lang="en-US" sz="2700" dirty="0">
                <a:solidFill>
                  <a:srgbClr val="FF0000"/>
                </a:solidFill>
              </a:rPr>
              <a:t>-</a:t>
            </a:r>
            <a:r>
              <a:rPr lang="en-US" sz="2700" dirty="0">
                <a:solidFill>
                  <a:srgbClr val="FFFF00"/>
                </a:solidFill>
              </a:rPr>
              <a:t> </a:t>
            </a:r>
            <a:r>
              <a:rPr lang="en-US" sz="2700" dirty="0">
                <a:solidFill>
                  <a:schemeClr val="bg1"/>
                </a:solidFill>
              </a:rPr>
              <a:t>current or all-time</a:t>
            </a:r>
          </a:p>
          <a:p>
            <a:pPr marL="0" indent="0">
              <a:buFont typeface="Arial" panose="020B0604020202020204" pitchFamily="34" charset="0"/>
              <a:buNone/>
              <a:defRPr/>
            </a:pPr>
            <a:endParaRPr lang="en-US" sz="2400" dirty="0">
              <a:solidFill>
                <a:schemeClr val="bg1"/>
              </a:solidFill>
            </a:endParaRPr>
          </a:p>
          <a:p>
            <a:pPr marL="385763" indent="-385763">
              <a:buFont typeface="+mj-lt"/>
              <a:buAutoNum type="arabicPeriod"/>
              <a:defRPr/>
            </a:pPr>
            <a:endParaRPr lang="en-US" sz="2400" dirty="0">
              <a:solidFill>
                <a:schemeClr val="bg1"/>
              </a:solidFill>
            </a:endParaRPr>
          </a:p>
        </p:txBody>
      </p:sp>
    </p:spTree>
    <p:extLst>
      <p:ext uri="{BB962C8B-B14F-4D97-AF65-F5344CB8AC3E}">
        <p14:creationId xmlns:p14="http://schemas.microsoft.com/office/powerpoint/2010/main" val="12385352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extBox 1">
            <a:extLst>
              <a:ext uri="{FF2B5EF4-FFF2-40B4-BE49-F238E27FC236}">
                <a16:creationId xmlns:a16="http://schemas.microsoft.com/office/drawing/2014/main" id="{E4523C31-C4EE-C031-0C36-A81E8F3B7A4D}"/>
              </a:ext>
            </a:extLst>
          </p:cNvPr>
          <p:cNvSpPr txBox="1">
            <a:spLocks noChangeArrowheads="1"/>
          </p:cNvSpPr>
          <p:nvPr/>
        </p:nvSpPr>
        <p:spPr bwMode="auto">
          <a:xfrm>
            <a:off x="344488" y="1909763"/>
            <a:ext cx="84550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4000">
                <a:solidFill>
                  <a:srgbClr val="FFFF00"/>
                </a:solidFill>
              </a:rPr>
              <a:t>Zoom </a:t>
            </a:r>
            <a:r>
              <a:rPr lang="en-US" altLang="en-US" sz="4000">
                <a:solidFill>
                  <a:srgbClr val="FF0000"/>
                </a:solidFill>
              </a:rPr>
              <a:t>Q&amp;A </a:t>
            </a:r>
            <a:r>
              <a:rPr lang="en-US" altLang="en-US" sz="4000">
                <a:solidFill>
                  <a:srgbClr val="FFFF00"/>
                </a:solidFill>
              </a:rPr>
              <a:t>Sessions</a:t>
            </a:r>
          </a:p>
          <a:p>
            <a:pPr algn="ctr"/>
            <a:r>
              <a:rPr lang="en-US" altLang="en-US" sz="4000">
                <a:solidFill>
                  <a:srgbClr val="FF0000"/>
                </a:solidFill>
              </a:rPr>
              <a:t>(</a:t>
            </a:r>
            <a:r>
              <a:rPr lang="en-US" altLang="en-US" sz="4000">
                <a:solidFill>
                  <a:schemeClr val="bg1"/>
                </a:solidFill>
              </a:rPr>
              <a:t>Study Groups Preferred If Possible</a:t>
            </a:r>
            <a:r>
              <a:rPr lang="en-US" altLang="en-US" sz="4000">
                <a:solidFill>
                  <a:srgbClr val="FF0000"/>
                </a:solidFill>
              </a:rPr>
              <a:t>)</a:t>
            </a:r>
          </a:p>
        </p:txBody>
      </p:sp>
    </p:spTree>
    <p:extLst>
      <p:ext uri="{BB962C8B-B14F-4D97-AF65-F5344CB8AC3E}">
        <p14:creationId xmlns:p14="http://schemas.microsoft.com/office/powerpoint/2010/main" val="38285782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1888CD-F0AF-2917-8CDE-E361D19A1877}"/>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extLst>
      <p:ext uri="{BB962C8B-B14F-4D97-AF65-F5344CB8AC3E}">
        <p14:creationId xmlns:p14="http://schemas.microsoft.com/office/powerpoint/2010/main" val="33004400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a:extLst>
              <a:ext uri="{FF2B5EF4-FFF2-40B4-BE49-F238E27FC236}">
                <a16:creationId xmlns:a16="http://schemas.microsoft.com/office/drawing/2014/main" id="{AFCE1AED-4CDF-7AC0-5EDC-F502746FF12D}"/>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4" name="Content Placeholder 3" descr="Crystal_Project_pause-queue.png">
            <a:extLst>
              <a:ext uri="{FF2B5EF4-FFF2-40B4-BE49-F238E27FC236}">
                <a16:creationId xmlns:a16="http://schemas.microsoft.com/office/drawing/2014/main" id="{C0DBFEC8-9823-BACA-DF52-2B5E3C37FAD7}"/>
              </a:ext>
            </a:extLst>
          </p:cNvPr>
          <p:cNvPicPr>
            <a:picLocks noGrp="1" noChangeAspect="1"/>
          </p:cNvPicPr>
          <p:nvPr>
            <p:ph sz="quarter" idx="10"/>
          </p:nvPr>
        </p:nvPicPr>
        <p:blipFill rotWithShape="1">
          <a:blip r:embed="rId2" cstate="print"/>
          <a:srcRect l="1729" r="296"/>
          <a:stretch/>
        </p:blipFill>
        <p:spPr>
          <a:xfrm>
            <a:off x="3038475" y="1331913"/>
            <a:ext cx="3067050" cy="3132137"/>
          </a:xfrm>
        </p:spPr>
      </p:pic>
      <p:pic>
        <p:nvPicPr>
          <p:cNvPr id="87043" name="Content Placeholder 3" descr="Crystal_Project_pause-queue.png">
            <a:extLst>
              <a:ext uri="{FF2B5EF4-FFF2-40B4-BE49-F238E27FC236}">
                <a16:creationId xmlns:a16="http://schemas.microsoft.com/office/drawing/2014/main" id="{1EED4356-7720-E82A-D099-B0A99AC36A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40422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extBox 1">
            <a:extLst>
              <a:ext uri="{FF2B5EF4-FFF2-40B4-BE49-F238E27FC236}">
                <a16:creationId xmlns:a16="http://schemas.microsoft.com/office/drawing/2014/main" id="{CD06953E-8598-DE13-5CCD-5958D37AF12D}"/>
              </a:ext>
            </a:extLst>
          </p:cNvPr>
          <p:cNvSpPr txBox="1">
            <a:spLocks noChangeArrowheads="1"/>
          </p:cNvSpPr>
          <p:nvPr/>
        </p:nvSpPr>
        <p:spPr bwMode="auto">
          <a:xfrm>
            <a:off x="1894023" y="339502"/>
            <a:ext cx="535595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6000" b="0" i="0" u="none" strike="noStrike" kern="1200" cap="none" spc="0" normalizeH="0" baseline="0" noProof="0" dirty="0">
                <a:ln>
                  <a:noFill/>
                </a:ln>
                <a:solidFill>
                  <a:srgbClr val="FFFF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Random Notes </a:t>
            </a:r>
            <a:r>
              <a:rPr lang="en-US" altLang="en-US" sz="6000" dirty="0">
                <a:solidFill>
                  <a:srgbClr val="FF0000"/>
                </a:solidFill>
                <a:latin typeface="Times New Roman" panose="02020603050405020304" pitchFamily="18" charset="0"/>
                <a:cs typeface="Times New Roman" panose="02020603050405020304" pitchFamily="18" charset="0"/>
              </a:rPr>
              <a:t>1</a:t>
            </a:r>
            <a:endParaRPr kumimoji="0" lang="en-US" altLang="en-US" sz="6000" b="0" i="0" u="none" strike="noStrike" kern="1200" cap="none" spc="0" normalizeH="0" baseline="0" noProof="0" dirty="0">
              <a:ln>
                <a:noFill/>
              </a:ln>
              <a:solidFill>
                <a:srgbClr val="FF0000"/>
              </a:solidFill>
              <a:effectLst/>
              <a:uLnTx/>
              <a:uFillTx/>
              <a:latin typeface="Times New Roman" panose="02020603050405020304" pitchFamily="18" charset="0"/>
              <a:ea typeface="MS PGothic" panose="020B0600070205080204" pitchFamily="34" charset="-128"/>
              <a:cs typeface="Times New Roman" panose="02020603050405020304" pitchFamily="18" charset="0"/>
            </a:endParaRPr>
          </a:p>
        </p:txBody>
      </p:sp>
      <p:pic>
        <p:nvPicPr>
          <p:cNvPr id="142338" name="Picture 4">
            <a:extLst>
              <a:ext uri="{FF2B5EF4-FFF2-40B4-BE49-F238E27FC236}">
                <a16:creationId xmlns:a16="http://schemas.microsoft.com/office/drawing/2014/main" id="{2F6EB971-2CE8-7605-9FC6-E8794858C9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4675" y="1708150"/>
            <a:ext cx="2914650" cy="291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19167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news article&#10;&#10;Description automatically generated">
            <a:extLst>
              <a:ext uri="{FF2B5EF4-FFF2-40B4-BE49-F238E27FC236}">
                <a16:creationId xmlns:a16="http://schemas.microsoft.com/office/drawing/2014/main" id="{725D75AB-75FF-5F08-70CF-509C4A7CEC66}"/>
              </a:ext>
            </a:extLst>
          </p:cNvPr>
          <p:cNvPicPr>
            <a:picLocks noChangeAspect="1"/>
          </p:cNvPicPr>
          <p:nvPr/>
        </p:nvPicPr>
        <p:blipFill>
          <a:blip r:embed="rId2"/>
          <a:stretch>
            <a:fillRect/>
          </a:stretch>
        </p:blipFill>
        <p:spPr>
          <a:xfrm>
            <a:off x="2449906" y="270931"/>
            <a:ext cx="4244188" cy="4601637"/>
          </a:xfrm>
          <a:prstGeom prst="rect">
            <a:avLst/>
          </a:prstGeom>
        </p:spPr>
      </p:pic>
    </p:spTree>
    <p:extLst>
      <p:ext uri="{BB962C8B-B14F-4D97-AF65-F5344CB8AC3E}">
        <p14:creationId xmlns:p14="http://schemas.microsoft.com/office/powerpoint/2010/main" val="14327193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unter in a store&#10;&#10;Description automatically generated">
            <a:extLst>
              <a:ext uri="{FF2B5EF4-FFF2-40B4-BE49-F238E27FC236}">
                <a16:creationId xmlns:a16="http://schemas.microsoft.com/office/drawing/2014/main" id="{C46493C6-8008-C790-2F56-D7A2D7FB4C3A}"/>
              </a:ext>
            </a:extLst>
          </p:cNvPr>
          <p:cNvPicPr>
            <a:picLocks noChangeAspect="1"/>
          </p:cNvPicPr>
          <p:nvPr/>
        </p:nvPicPr>
        <p:blipFill>
          <a:blip r:embed="rId2"/>
          <a:stretch>
            <a:fillRect/>
          </a:stretch>
        </p:blipFill>
        <p:spPr>
          <a:xfrm>
            <a:off x="3476116" y="133747"/>
            <a:ext cx="2191767" cy="4876006"/>
          </a:xfrm>
          <a:prstGeom prst="rect">
            <a:avLst/>
          </a:prstGeom>
        </p:spPr>
      </p:pic>
    </p:spTree>
    <p:extLst>
      <p:ext uri="{BB962C8B-B14F-4D97-AF65-F5344CB8AC3E}">
        <p14:creationId xmlns:p14="http://schemas.microsoft.com/office/powerpoint/2010/main" val="3817081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8EC34A-0D59-0B5F-FF71-C23FCA998AE6}"/>
              </a:ext>
            </a:extLst>
          </p:cNvPr>
          <p:cNvPicPr>
            <a:picLocks noChangeAspect="1"/>
          </p:cNvPicPr>
          <p:nvPr/>
        </p:nvPicPr>
        <p:blipFill>
          <a:blip r:embed="rId2"/>
          <a:stretch>
            <a:fillRect/>
          </a:stretch>
        </p:blipFill>
        <p:spPr>
          <a:xfrm>
            <a:off x="2539074" y="195486"/>
            <a:ext cx="4065851" cy="4752528"/>
          </a:xfrm>
          <a:prstGeom prst="rect">
            <a:avLst/>
          </a:prstGeom>
        </p:spPr>
      </p:pic>
    </p:spTree>
    <p:extLst>
      <p:ext uri="{BB962C8B-B14F-4D97-AF65-F5344CB8AC3E}">
        <p14:creationId xmlns:p14="http://schemas.microsoft.com/office/powerpoint/2010/main" val="36738078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per with text on it&#10;&#10;Description automatically generated">
            <a:extLst>
              <a:ext uri="{FF2B5EF4-FFF2-40B4-BE49-F238E27FC236}">
                <a16:creationId xmlns:a16="http://schemas.microsoft.com/office/drawing/2014/main" id="{66834EDE-30C9-0DCF-F412-9604DC2E5D26}"/>
              </a:ext>
            </a:extLst>
          </p:cNvPr>
          <p:cNvPicPr>
            <a:picLocks noChangeAspect="1"/>
          </p:cNvPicPr>
          <p:nvPr/>
        </p:nvPicPr>
        <p:blipFill>
          <a:blip r:embed="rId2"/>
          <a:stretch>
            <a:fillRect/>
          </a:stretch>
        </p:blipFill>
        <p:spPr>
          <a:xfrm>
            <a:off x="2592997" y="108012"/>
            <a:ext cx="3958005" cy="4927476"/>
          </a:xfrm>
          <a:prstGeom prst="rect">
            <a:avLst/>
          </a:prstGeom>
        </p:spPr>
      </p:pic>
    </p:spTree>
    <p:extLst>
      <p:ext uri="{BB962C8B-B14F-4D97-AF65-F5344CB8AC3E}">
        <p14:creationId xmlns:p14="http://schemas.microsoft.com/office/powerpoint/2010/main" val="39212730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etter of a lawyer&#10;&#10;Description automatically generated with medium confidence">
            <a:extLst>
              <a:ext uri="{FF2B5EF4-FFF2-40B4-BE49-F238E27FC236}">
                <a16:creationId xmlns:a16="http://schemas.microsoft.com/office/drawing/2014/main" id="{0AB670E5-F664-6109-5115-E859C5B67848}"/>
              </a:ext>
            </a:extLst>
          </p:cNvPr>
          <p:cNvPicPr>
            <a:picLocks noChangeAspect="1"/>
          </p:cNvPicPr>
          <p:nvPr/>
        </p:nvPicPr>
        <p:blipFill>
          <a:blip r:embed="rId2"/>
          <a:stretch>
            <a:fillRect/>
          </a:stretch>
        </p:blipFill>
        <p:spPr>
          <a:xfrm>
            <a:off x="1390650" y="203200"/>
            <a:ext cx="6362700" cy="4737100"/>
          </a:xfrm>
          <a:prstGeom prst="rect">
            <a:avLst/>
          </a:prstGeom>
        </p:spPr>
      </p:pic>
    </p:spTree>
    <p:extLst>
      <p:ext uri="{BB962C8B-B14F-4D97-AF65-F5344CB8AC3E}">
        <p14:creationId xmlns:p14="http://schemas.microsoft.com/office/powerpoint/2010/main" val="26750696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Content Placeholder 2">
            <a:extLst>
              <a:ext uri="{FF2B5EF4-FFF2-40B4-BE49-F238E27FC236}">
                <a16:creationId xmlns:a16="http://schemas.microsoft.com/office/drawing/2014/main" id="{CB157263-3EA7-CD02-1C82-36B1523F4FC1}"/>
              </a:ext>
            </a:extLst>
          </p:cNvPr>
          <p:cNvSpPr>
            <a:spLocks noGrp="1" noChangeArrowheads="1"/>
          </p:cNvSpPr>
          <p:nvPr>
            <p:ph sz="quarter" idx="10"/>
          </p:nvPr>
        </p:nvSpPr>
        <p:spPr bwMode="auto">
          <a:xfrm>
            <a:off x="1485900" y="1296988"/>
            <a:ext cx="6172200" cy="31384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lang="en-US" altLang="en-US" sz="7200">
                <a:solidFill>
                  <a:schemeClr val="bg1"/>
                </a:solidFill>
                <a:latin typeface="American Typewriter" panose="02090604020004020304" pitchFamily="18" charset="77"/>
              </a:rPr>
              <a:t>News of </a:t>
            </a:r>
          </a:p>
          <a:p>
            <a:pPr marL="0" indent="0" algn="ctr">
              <a:buFont typeface="Arial" panose="020B0604020202020204" pitchFamily="34" charset="0"/>
              <a:buNone/>
            </a:pPr>
            <a:r>
              <a:rPr lang="en-US" altLang="en-US" sz="7200">
                <a:solidFill>
                  <a:schemeClr val="bg1"/>
                </a:solidFill>
                <a:latin typeface="American Typewriter" panose="02090604020004020304" pitchFamily="18" charset="77"/>
              </a:rPr>
              <a:t>the Week</a:t>
            </a:r>
            <a:endParaRPr lang="en-US" altLang="en-US"/>
          </a:p>
        </p:txBody>
      </p:sp>
    </p:spTree>
    <p:extLst>
      <p:ext uri="{BB962C8B-B14F-4D97-AF65-F5344CB8AC3E}">
        <p14:creationId xmlns:p14="http://schemas.microsoft.com/office/powerpoint/2010/main" val="30562414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C844DA-0D1B-5E79-A919-68D07B893165}"/>
              </a:ext>
            </a:extLst>
          </p:cNvPr>
          <p:cNvSpPr txBox="1"/>
          <p:nvPr/>
        </p:nvSpPr>
        <p:spPr>
          <a:xfrm>
            <a:off x="2816391" y="123478"/>
            <a:ext cx="3511218" cy="707886"/>
          </a:xfrm>
          <a:prstGeom prst="rect">
            <a:avLst/>
          </a:prstGeom>
          <a:noFill/>
        </p:spPr>
        <p:txBody>
          <a:bodyPr wrap="none" rtlCol="0">
            <a:spAutoFit/>
          </a:bodyPr>
          <a:lstStyle/>
          <a:p>
            <a:r>
              <a:rPr lang="en-US" sz="4000" b="1" dirty="0">
                <a:solidFill>
                  <a:srgbClr val="FFFF00"/>
                </a:solidFill>
              </a:rPr>
              <a:t>On Website</a:t>
            </a:r>
            <a:r>
              <a:rPr lang="en-US" sz="4000" b="1" dirty="0">
                <a:solidFill>
                  <a:srgbClr val="FF0000"/>
                </a:solidFill>
              </a:rPr>
              <a:t>!!!</a:t>
            </a:r>
          </a:p>
        </p:txBody>
      </p:sp>
      <p:pic>
        <p:nvPicPr>
          <p:cNvPr id="5" name="Picture 4" descr="A blue background with text and a cartoon character&#10;&#10;Description automatically generated">
            <a:extLst>
              <a:ext uri="{FF2B5EF4-FFF2-40B4-BE49-F238E27FC236}">
                <a16:creationId xmlns:a16="http://schemas.microsoft.com/office/drawing/2014/main" id="{DA2C6A12-B569-29F8-2D65-C04D9532F148}"/>
              </a:ext>
            </a:extLst>
          </p:cNvPr>
          <p:cNvPicPr>
            <a:picLocks noChangeAspect="1"/>
          </p:cNvPicPr>
          <p:nvPr/>
        </p:nvPicPr>
        <p:blipFill>
          <a:blip r:embed="rId2"/>
          <a:stretch>
            <a:fillRect/>
          </a:stretch>
        </p:blipFill>
        <p:spPr>
          <a:xfrm>
            <a:off x="1135596" y="987574"/>
            <a:ext cx="6872808" cy="3865955"/>
          </a:xfrm>
          <a:prstGeom prst="rect">
            <a:avLst/>
          </a:prstGeom>
        </p:spPr>
      </p:pic>
    </p:spTree>
    <p:extLst>
      <p:ext uri="{BB962C8B-B14F-4D97-AF65-F5344CB8AC3E}">
        <p14:creationId xmlns:p14="http://schemas.microsoft.com/office/powerpoint/2010/main" val="28149421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descr="A screenshot of a web page&#10;&#10;Description automatically generated">
            <a:extLst>
              <a:ext uri="{FF2B5EF4-FFF2-40B4-BE49-F238E27FC236}">
                <a16:creationId xmlns:a16="http://schemas.microsoft.com/office/drawing/2014/main" id="{10FEF4A3-BADE-7CB5-7F1A-FB421B80EE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7275" y="133747"/>
            <a:ext cx="2269449" cy="487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descr="A screenshot of a movie&#10;&#10;Description automatically generated">
            <a:extLst>
              <a:ext uri="{FF2B5EF4-FFF2-40B4-BE49-F238E27FC236}">
                <a16:creationId xmlns:a16="http://schemas.microsoft.com/office/drawing/2014/main" id="{9CC61F61-66A4-56FA-67BB-88CE3B7E8D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7083" y="133747"/>
            <a:ext cx="3909834" cy="487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2" descr="A screenshot of a social media post&#10;&#10;Description automatically generated">
            <a:extLst>
              <a:ext uri="{FF2B5EF4-FFF2-40B4-BE49-F238E27FC236}">
                <a16:creationId xmlns:a16="http://schemas.microsoft.com/office/drawing/2014/main" id="{188037A5-9E07-270E-E1FF-4B35A939CF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8187" y="133747"/>
            <a:ext cx="2627625" cy="487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descr="A screenshot of a social media post&#10;&#10;Description automatically generated">
            <a:extLst>
              <a:ext uri="{FF2B5EF4-FFF2-40B4-BE49-F238E27FC236}">
                <a16:creationId xmlns:a16="http://schemas.microsoft.com/office/drawing/2014/main" id="{9B2CC498-06D9-BAFF-95F2-144153AC8C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5003" y="169751"/>
            <a:ext cx="2573994" cy="480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2" descr="A screenshot of a cell phone&#10;&#10;Description automatically generated">
            <a:extLst>
              <a:ext uri="{FF2B5EF4-FFF2-40B4-BE49-F238E27FC236}">
                <a16:creationId xmlns:a16="http://schemas.microsoft.com/office/drawing/2014/main" id="{13B2148A-890F-7BC6-84E1-EFC709DF0C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4657" y="169751"/>
            <a:ext cx="2514685" cy="480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2" descr="A screen shot of a black shirt&#10;&#10;Description automatically generated">
            <a:extLst>
              <a:ext uri="{FF2B5EF4-FFF2-40B4-BE49-F238E27FC236}">
                <a16:creationId xmlns:a16="http://schemas.microsoft.com/office/drawing/2014/main" id="{2E417C87-4756-B103-2967-4442762FEE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3527" y="220551"/>
            <a:ext cx="6356945" cy="4702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a:extLst>
              <a:ext uri="{FF2B5EF4-FFF2-40B4-BE49-F238E27FC236}">
                <a16:creationId xmlns:a16="http://schemas.microsoft.com/office/drawing/2014/main" id="{2D5D6697-4E12-B689-66E3-9DFF2EACE18B}"/>
              </a:ext>
            </a:extLst>
          </p:cNvPr>
          <p:cNvSpPr>
            <a:spLocks noGrp="1" noChangeArrowheads="1"/>
          </p:cNvSpPr>
          <p:nvPr>
            <p:ph type="title"/>
          </p:nvPr>
        </p:nvSpPr>
        <p:spPr bwMode="auto">
          <a:xfrm>
            <a:off x="323528" y="22225"/>
            <a:ext cx="8496944"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b="1" dirty="0">
                <a:solidFill>
                  <a:srgbClr val="FFFF00"/>
                </a:solidFill>
              </a:rPr>
              <a:t>Text</a:t>
            </a:r>
            <a:r>
              <a:rPr lang="en-US" altLang="en-US" b="1" dirty="0">
                <a:solidFill>
                  <a:srgbClr val="FF0000"/>
                </a:solidFill>
              </a:rPr>
              <a:t>:</a:t>
            </a:r>
            <a:r>
              <a:rPr lang="en-US" altLang="en-US" b="1" dirty="0">
                <a:solidFill>
                  <a:schemeClr val="bg1"/>
                </a:solidFill>
              </a:rPr>
              <a:t> Let me know if any issues </a:t>
            </a:r>
            <a:r>
              <a:rPr lang="en-US" altLang="en-US" b="1" dirty="0">
                <a:solidFill>
                  <a:srgbClr val="FF0000"/>
                </a:solidFill>
              </a:rPr>
              <a:t>@</a:t>
            </a:r>
            <a:r>
              <a:rPr lang="en-US" altLang="en-US" b="1" dirty="0">
                <a:solidFill>
                  <a:schemeClr val="bg1"/>
                </a:solidFill>
              </a:rPr>
              <a:t> Bookstore</a:t>
            </a:r>
            <a:endParaRPr lang="en-US" altLang="en-US" b="1" dirty="0">
              <a:solidFill>
                <a:srgbClr val="00B0F0"/>
              </a:solidFill>
            </a:endParaRPr>
          </a:p>
        </p:txBody>
      </p:sp>
      <p:pic>
        <p:nvPicPr>
          <p:cNvPr id="79874" name="Picture 2" descr="A picture containing text&#10;&#10;Description automatically generated">
            <a:extLst>
              <a:ext uri="{FF2B5EF4-FFF2-40B4-BE49-F238E27FC236}">
                <a16:creationId xmlns:a16="http://schemas.microsoft.com/office/drawing/2014/main" id="{1A75BD03-C966-38CE-EA80-3FA74C882B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799" t="7068" r="5202" b="10800"/>
          <a:stretch>
            <a:fillRect/>
          </a:stretch>
        </p:blipFill>
        <p:spPr bwMode="auto">
          <a:xfrm rot="5400000">
            <a:off x="2483643" y="1459707"/>
            <a:ext cx="4176713"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89926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extBox 1">
            <a:extLst>
              <a:ext uri="{FF2B5EF4-FFF2-40B4-BE49-F238E27FC236}">
                <a16:creationId xmlns:a16="http://schemas.microsoft.com/office/drawing/2014/main" id="{E12E5D9E-3FD9-F41E-BBE5-1E486A8C7CC9}"/>
              </a:ext>
            </a:extLst>
          </p:cNvPr>
          <p:cNvSpPr txBox="1">
            <a:spLocks noChangeArrowheads="1"/>
          </p:cNvSpPr>
          <p:nvPr/>
        </p:nvSpPr>
        <p:spPr bwMode="auto">
          <a:xfrm>
            <a:off x="2120046" y="1971585"/>
            <a:ext cx="490390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7200" dirty="0">
                <a:solidFill>
                  <a:schemeClr val="bg1"/>
                </a:solidFill>
                <a:latin typeface="Times New Roman" panose="02020603050405020304" pitchFamily="18" charset="0"/>
                <a:cs typeface="Times New Roman" panose="02020603050405020304" pitchFamily="18" charset="0"/>
              </a:rPr>
              <a:t>A</a:t>
            </a:r>
            <a:r>
              <a:rPr lang="en-US" altLang="en-US" sz="7200" dirty="0">
                <a:solidFill>
                  <a:srgbClr val="FF0000"/>
                </a:solidFill>
                <a:latin typeface="Times New Roman" panose="02020603050405020304" pitchFamily="18" charset="0"/>
                <a:cs typeface="Times New Roman" panose="02020603050405020304" pitchFamily="18" charset="0"/>
              </a:rPr>
              <a:t>.</a:t>
            </a:r>
            <a:r>
              <a:rPr lang="en-US" altLang="en-US" sz="7200" dirty="0">
                <a:solidFill>
                  <a:schemeClr val="bg1"/>
                </a:solidFill>
                <a:latin typeface="Times New Roman" panose="02020603050405020304" pitchFamily="18" charset="0"/>
                <a:cs typeface="Times New Roman" panose="02020603050405020304" pitchFamily="18" charset="0"/>
              </a:rPr>
              <a:t>I</a:t>
            </a:r>
            <a:r>
              <a:rPr lang="en-US" altLang="en-US" sz="7200" dirty="0">
                <a:solidFill>
                  <a:srgbClr val="FF0000"/>
                </a:solidFill>
                <a:latin typeface="Times New Roman" panose="02020603050405020304" pitchFamily="18" charset="0"/>
                <a:cs typeface="Times New Roman" panose="02020603050405020304" pitchFamily="18" charset="0"/>
              </a:rPr>
              <a:t>. &amp; </a:t>
            </a:r>
            <a:r>
              <a:rPr lang="en-US" altLang="en-US" sz="7200" dirty="0">
                <a:solidFill>
                  <a:schemeClr val="bg1"/>
                </a:solidFill>
                <a:latin typeface="Times New Roman" panose="02020603050405020304" pitchFamily="18" charset="0"/>
                <a:cs typeface="Times New Roman" panose="02020603050405020304" pitchFamily="18" charset="0"/>
              </a:rPr>
              <a:t>Other</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2" descr="A screenshot of a video game&#10;&#10;Description automatically generated">
            <a:extLst>
              <a:ext uri="{FF2B5EF4-FFF2-40B4-BE49-F238E27FC236}">
                <a16:creationId xmlns:a16="http://schemas.microsoft.com/office/drawing/2014/main" id="{C8C3D740-441F-4ADC-62F4-A6925DB377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2945" y="133747"/>
            <a:ext cx="4298109" cy="487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2" descr="A screen shot of a computer&#10;&#10;Description automatically generated">
            <a:extLst>
              <a:ext uri="{FF2B5EF4-FFF2-40B4-BE49-F238E27FC236}">
                <a16:creationId xmlns:a16="http://schemas.microsoft.com/office/drawing/2014/main" id="{59E44DE1-8E8A-7B6D-D747-BEC1F6B18A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8811" y="205755"/>
            <a:ext cx="2906377" cy="4731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Picture 2" descr="A close-up of a paper&#10;&#10;Description automatically generated">
            <a:extLst>
              <a:ext uri="{FF2B5EF4-FFF2-40B4-BE49-F238E27FC236}">
                <a16:creationId xmlns:a16="http://schemas.microsoft.com/office/drawing/2014/main" id="{32A9909A-B6C6-FD7B-9238-40C5F092B2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3074" y="133747"/>
            <a:ext cx="1477851" cy="487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1" name="Picture 2" descr="A screenshot of a social media post&#10;&#10;Description automatically generated">
            <a:extLst>
              <a:ext uri="{FF2B5EF4-FFF2-40B4-BE49-F238E27FC236}">
                <a16:creationId xmlns:a16="http://schemas.microsoft.com/office/drawing/2014/main" id="{039DE478-0D18-323D-096E-1ADE1AB81D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360" y="133747"/>
            <a:ext cx="4045279" cy="487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2" descr="A close-up of a chess board&#10;&#10;Description automatically generated">
            <a:extLst>
              <a:ext uri="{FF2B5EF4-FFF2-40B4-BE49-F238E27FC236}">
                <a16:creationId xmlns:a16="http://schemas.microsoft.com/office/drawing/2014/main" id="{E418FD6B-4825-3BDF-75D3-957F74C489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6288" y="205755"/>
            <a:ext cx="2091423" cy="4731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2" descr="A screenshot of a website&#10;&#10;Description automatically generated">
            <a:extLst>
              <a:ext uri="{FF2B5EF4-FFF2-40B4-BE49-F238E27FC236}">
                <a16:creationId xmlns:a16="http://schemas.microsoft.com/office/drawing/2014/main" id="{4295FD7F-63F9-2B47-10E3-3343CB1AB5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7213" y="134938"/>
            <a:ext cx="5489575"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7" name="Picture 2" descr="A screenshot of a website&#10;&#10;Description automatically generated">
            <a:extLst>
              <a:ext uri="{FF2B5EF4-FFF2-40B4-BE49-F238E27FC236}">
                <a16:creationId xmlns:a16="http://schemas.microsoft.com/office/drawing/2014/main" id="{5DCF463D-6222-ECF6-AC38-4EED8C403C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3305" y="216318"/>
            <a:ext cx="4757390" cy="471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1" name="Picture 2" descr="A person in a black jacket&#10;&#10;Description automatically generated">
            <a:extLst>
              <a:ext uri="{FF2B5EF4-FFF2-40B4-BE49-F238E27FC236}">
                <a16:creationId xmlns:a16="http://schemas.microsoft.com/office/drawing/2014/main" id="{2E1C7908-0638-DFCE-F44F-3F9D3BFA40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0267" y="169751"/>
            <a:ext cx="4163465" cy="480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5" name="Picture 2" descr="A screenshot of a computer&#10;&#10;Description automatically generated">
            <a:extLst>
              <a:ext uri="{FF2B5EF4-FFF2-40B4-BE49-F238E27FC236}">
                <a16:creationId xmlns:a16="http://schemas.microsoft.com/office/drawing/2014/main" id="{91026CCE-E5DE-A583-3F87-B946716D95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2762" y="169751"/>
            <a:ext cx="2618475" cy="480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a:extLst>
              <a:ext uri="{FF2B5EF4-FFF2-40B4-BE49-F238E27FC236}">
                <a16:creationId xmlns:a16="http://schemas.microsoft.com/office/drawing/2014/main" id="{4839F3DE-3D51-E8E4-BDFB-03D91585B3B7}"/>
              </a:ext>
            </a:extLst>
          </p:cNvPr>
          <p:cNvSpPr>
            <a:spLocks noGrp="1" noChangeArrowheads="1"/>
          </p:cNvSpPr>
          <p:nvPr>
            <p:ph type="title"/>
          </p:nvPr>
        </p:nvSpPr>
        <p:spPr bwMode="auto">
          <a:xfrm>
            <a:off x="1485900" y="95250"/>
            <a:ext cx="61722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Former</a:t>
            </a:r>
            <a:r>
              <a:rPr lang="en-US" altLang="en-US" b="1">
                <a:solidFill>
                  <a:schemeClr val="bg1"/>
                </a:solidFill>
              </a:rPr>
              <a:t> Text</a:t>
            </a:r>
          </a:p>
        </p:txBody>
      </p:sp>
      <p:pic>
        <p:nvPicPr>
          <p:cNvPr id="80898" name="Picture 3" descr="Text&#10;&#10;Description automatically generated">
            <a:extLst>
              <a:ext uri="{FF2B5EF4-FFF2-40B4-BE49-F238E27FC236}">
                <a16:creationId xmlns:a16="http://schemas.microsoft.com/office/drawing/2014/main" id="{DF410328-F8C7-EF42-4E9A-DF2E9BA402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4363" y="987425"/>
            <a:ext cx="2835275" cy="378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50440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29" name="Picture 2" descr="A document with text on it&#10;&#10;Description automatically generated">
            <a:extLst>
              <a:ext uri="{FF2B5EF4-FFF2-40B4-BE49-F238E27FC236}">
                <a16:creationId xmlns:a16="http://schemas.microsoft.com/office/drawing/2014/main" id="{14483B35-7A67-8489-822C-6F71EC427B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8739" y="133747"/>
            <a:ext cx="1986521" cy="487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3" name="Picture 2" descr="A screenshot of a person&#10;&#10;Description automatically generated">
            <a:extLst>
              <a:ext uri="{FF2B5EF4-FFF2-40B4-BE49-F238E27FC236}">
                <a16:creationId xmlns:a16="http://schemas.microsoft.com/office/drawing/2014/main" id="{9CB1C5E6-E6B2-CBF6-09BE-A205FFD14F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946" y="133747"/>
            <a:ext cx="4602107" cy="487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7" name="Picture 2" descr="A screenshot of a social media post&#10;&#10;Description automatically generated">
            <a:extLst>
              <a:ext uri="{FF2B5EF4-FFF2-40B4-BE49-F238E27FC236}">
                <a16:creationId xmlns:a16="http://schemas.microsoft.com/office/drawing/2014/main" id="{3DD1DD3C-754F-4A69-3097-DE7177F0A4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4926" y="168629"/>
            <a:ext cx="4734148" cy="4806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1" name="Picture 2" descr="A screenshot of a social media post&#10;&#10;Description automatically generated">
            <a:extLst>
              <a:ext uri="{FF2B5EF4-FFF2-40B4-BE49-F238E27FC236}">
                <a16:creationId xmlns:a16="http://schemas.microsoft.com/office/drawing/2014/main" id="{4F6A4476-4D55-B3E8-7807-DF7EEF2FDF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7830" y="205755"/>
            <a:ext cx="3388339" cy="4731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1888CD-F0AF-2917-8CDE-E361D19A1877}"/>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extLst>
      <p:ext uri="{BB962C8B-B14F-4D97-AF65-F5344CB8AC3E}">
        <p14:creationId xmlns:p14="http://schemas.microsoft.com/office/powerpoint/2010/main" val="35077206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a:extLst>
              <a:ext uri="{FF2B5EF4-FFF2-40B4-BE49-F238E27FC236}">
                <a16:creationId xmlns:a16="http://schemas.microsoft.com/office/drawing/2014/main" id="{AFCE1AED-4CDF-7AC0-5EDC-F502746FF12D}"/>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4" name="Content Placeholder 3" descr="Crystal_Project_pause-queue.png">
            <a:extLst>
              <a:ext uri="{FF2B5EF4-FFF2-40B4-BE49-F238E27FC236}">
                <a16:creationId xmlns:a16="http://schemas.microsoft.com/office/drawing/2014/main" id="{C0DBFEC8-9823-BACA-DF52-2B5E3C37FAD7}"/>
              </a:ext>
            </a:extLst>
          </p:cNvPr>
          <p:cNvPicPr>
            <a:picLocks noGrp="1" noChangeAspect="1"/>
          </p:cNvPicPr>
          <p:nvPr>
            <p:ph sz="quarter" idx="10"/>
          </p:nvPr>
        </p:nvPicPr>
        <p:blipFill rotWithShape="1">
          <a:blip r:embed="rId2" cstate="print"/>
          <a:srcRect l="1729" r="296"/>
          <a:stretch/>
        </p:blipFill>
        <p:spPr>
          <a:xfrm>
            <a:off x="3038475" y="1331913"/>
            <a:ext cx="3067050" cy="3132137"/>
          </a:xfrm>
        </p:spPr>
      </p:pic>
      <p:pic>
        <p:nvPicPr>
          <p:cNvPr id="87043" name="Content Placeholder 3" descr="Crystal_Project_pause-queue.png">
            <a:extLst>
              <a:ext uri="{FF2B5EF4-FFF2-40B4-BE49-F238E27FC236}">
                <a16:creationId xmlns:a16="http://schemas.microsoft.com/office/drawing/2014/main" id="{1EED4356-7720-E82A-D099-B0A99AC36A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75628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16175-106A-0967-9DD3-6B70CAEC5CBC}"/>
            </a:ext>
          </a:extLst>
        </p:cNvPr>
        <p:cNvGrpSpPr/>
        <p:nvPr/>
      </p:nvGrpSpPr>
      <p:grpSpPr>
        <a:xfrm>
          <a:off x="0" y="0"/>
          <a:ext cx="0" cy="0"/>
          <a:chOff x="0" y="0"/>
          <a:chExt cx="0" cy="0"/>
        </a:xfrm>
      </p:grpSpPr>
      <p:pic>
        <p:nvPicPr>
          <p:cNvPr id="86017" name="Picture 1">
            <a:extLst>
              <a:ext uri="{FF2B5EF4-FFF2-40B4-BE49-F238E27FC236}">
                <a16:creationId xmlns:a16="http://schemas.microsoft.com/office/drawing/2014/main" id="{19F23C17-B760-4C57-8AB2-4AA808DC39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0813" y="1347788"/>
            <a:ext cx="630237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8" name="TextBox 2">
            <a:extLst>
              <a:ext uri="{FF2B5EF4-FFF2-40B4-BE49-F238E27FC236}">
                <a16:creationId xmlns:a16="http://schemas.microsoft.com/office/drawing/2014/main" id="{A9CA7DE2-6758-5691-29B2-18154546D951}"/>
              </a:ext>
            </a:extLst>
          </p:cNvPr>
          <p:cNvSpPr txBox="1">
            <a:spLocks noChangeArrowheads="1"/>
          </p:cNvSpPr>
          <p:nvPr/>
        </p:nvSpPr>
        <p:spPr bwMode="auto">
          <a:xfrm>
            <a:off x="1798644" y="267494"/>
            <a:ext cx="554671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dirty="0">
                <a:solidFill>
                  <a:srgbClr val="00B0F0"/>
                </a:solidFill>
              </a:rPr>
              <a:t>Where we have been</a:t>
            </a:r>
            <a:r>
              <a:rPr lang="en-US" altLang="en-US" sz="4000" dirty="0">
                <a:solidFill>
                  <a:srgbClr val="FF0000"/>
                </a:solidFill>
              </a:rPr>
              <a:t>…</a:t>
            </a:r>
          </a:p>
        </p:txBody>
      </p:sp>
    </p:spTree>
    <p:extLst>
      <p:ext uri="{BB962C8B-B14F-4D97-AF65-F5344CB8AC3E}">
        <p14:creationId xmlns:p14="http://schemas.microsoft.com/office/powerpoint/2010/main" val="34867778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E68C8-ED76-916C-0C82-3AAED130E7D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C2A1E8-A248-BAAA-6DA4-0642A6369C58}"/>
              </a:ext>
            </a:extLst>
          </p:cNvPr>
          <p:cNvSpPr>
            <a:spLocks noGrp="1"/>
          </p:cNvSpPr>
          <p:nvPr>
            <p:ph sz="quarter" idx="10"/>
          </p:nvPr>
        </p:nvSpPr>
        <p:spPr>
          <a:xfrm>
            <a:off x="457200" y="1055688"/>
            <a:ext cx="8229600" cy="3238500"/>
          </a:xfrm>
        </p:spPr>
        <p:txBody>
          <a:bodyPr/>
          <a:lstStyle/>
          <a:p>
            <a:pPr marL="0" indent="0">
              <a:buFont typeface="Arial" panose="020B0604020202020204" pitchFamily="34" charset="0"/>
              <a:buNone/>
              <a:defRPr/>
            </a:pPr>
            <a:r>
              <a:rPr lang="en-CA" sz="2400" dirty="0">
                <a:solidFill>
                  <a:srgbClr val="FFFF00"/>
                </a:solidFill>
              </a:rPr>
              <a:t>Intellectual Property Law </a:t>
            </a:r>
            <a:r>
              <a:rPr lang="en-CA" sz="2400" dirty="0">
                <a:solidFill>
                  <a:schemeClr val="bg1"/>
                </a:solidFill>
              </a:rPr>
              <a:t>is about</a:t>
            </a:r>
            <a:r>
              <a:rPr lang="en-CA" sz="2400" dirty="0">
                <a:solidFill>
                  <a:srgbClr val="FF0000"/>
                </a:solidFill>
              </a:rPr>
              <a:t>:</a:t>
            </a:r>
          </a:p>
          <a:p>
            <a:pPr>
              <a:buFont typeface="+mj-lt"/>
              <a:buAutoNum type="arabicPeriod"/>
              <a:defRPr/>
            </a:pPr>
            <a:r>
              <a:rPr lang="en-CA" sz="2400" dirty="0">
                <a:solidFill>
                  <a:schemeClr val="bg1"/>
                </a:solidFill>
              </a:rPr>
              <a:t>What kinds of </a:t>
            </a:r>
            <a:r>
              <a:rPr lang="en-CA" sz="2400" dirty="0">
                <a:solidFill>
                  <a:srgbClr val="FFFF00"/>
                </a:solidFill>
              </a:rPr>
              <a:t>creations of the mind </a:t>
            </a:r>
            <a:r>
              <a:rPr lang="en-CA" sz="2400" dirty="0">
                <a:solidFill>
                  <a:schemeClr val="bg1"/>
                </a:solidFill>
              </a:rPr>
              <a:t>can one have rights in</a:t>
            </a:r>
            <a:r>
              <a:rPr lang="en-CA" sz="2400" dirty="0">
                <a:solidFill>
                  <a:srgbClr val="FF0000"/>
                </a:solidFill>
              </a:rPr>
              <a:t>?</a:t>
            </a:r>
          </a:p>
          <a:p>
            <a:pPr>
              <a:buFont typeface="+mj-lt"/>
              <a:buAutoNum type="arabicPeriod"/>
              <a:defRPr/>
            </a:pPr>
            <a:r>
              <a:rPr lang="en-CA" sz="2400" dirty="0">
                <a:solidFill>
                  <a:schemeClr val="bg1"/>
                </a:solidFill>
              </a:rPr>
              <a:t>Who can have those rights</a:t>
            </a:r>
            <a:r>
              <a:rPr lang="en-CA" sz="2400" dirty="0">
                <a:solidFill>
                  <a:srgbClr val="FF0000"/>
                </a:solidFill>
              </a:rPr>
              <a:t>?</a:t>
            </a:r>
          </a:p>
          <a:p>
            <a:pPr>
              <a:buFont typeface="+mj-lt"/>
              <a:buAutoNum type="arabicPeriod"/>
              <a:defRPr/>
            </a:pPr>
            <a:r>
              <a:rPr lang="en-CA" sz="2400" dirty="0">
                <a:solidFill>
                  <a:schemeClr val="bg1"/>
                </a:solidFill>
              </a:rPr>
              <a:t>What kinds of rights are there</a:t>
            </a:r>
            <a:r>
              <a:rPr lang="en-CA" sz="2400" dirty="0">
                <a:solidFill>
                  <a:srgbClr val="FF0000"/>
                </a:solidFill>
              </a:rPr>
              <a:t>;</a:t>
            </a:r>
            <a:r>
              <a:rPr lang="en-CA" sz="2400" dirty="0">
                <a:solidFill>
                  <a:schemeClr val="bg1"/>
                </a:solidFill>
              </a:rPr>
              <a:t> and how are those rights enforced</a:t>
            </a:r>
            <a:r>
              <a:rPr lang="en-CA" sz="2400" dirty="0">
                <a:solidFill>
                  <a:srgbClr val="FF0000"/>
                </a:solidFill>
              </a:rPr>
              <a:t>?</a:t>
            </a:r>
          </a:p>
          <a:p>
            <a:pPr marL="0" indent="0">
              <a:buFont typeface="Arial" panose="020B0604020202020204" pitchFamily="34" charset="0"/>
              <a:buNone/>
              <a:defRPr/>
            </a:pPr>
            <a:endParaRPr lang="en-US" dirty="0"/>
          </a:p>
        </p:txBody>
      </p:sp>
    </p:spTree>
    <p:extLst>
      <p:ext uri="{BB962C8B-B14F-4D97-AF65-F5344CB8AC3E}">
        <p14:creationId xmlns:p14="http://schemas.microsoft.com/office/powerpoint/2010/main" val="34006478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93B73-38EB-89B9-40FA-2C5431B411B6}"/>
              </a:ext>
            </a:extLst>
          </p:cNvPr>
          <p:cNvSpPr>
            <a:spLocks noGrp="1"/>
          </p:cNvSpPr>
          <p:nvPr>
            <p:ph type="title"/>
          </p:nvPr>
        </p:nvSpPr>
        <p:spPr>
          <a:xfrm>
            <a:off x="1485899" y="114286"/>
            <a:ext cx="6172200" cy="959074"/>
          </a:xfrm>
        </p:spPr>
        <p:txBody>
          <a:bodyPr>
            <a:noAutofit/>
          </a:bodyPr>
          <a:lstStyle/>
          <a:p>
            <a:pP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5">
                      <a:satMod val="175000"/>
                      <a:alpha val="40000"/>
                    </a:schemeClr>
                  </a:glow>
                  <a:outerShdw blurRad="50800" algn="tl" rotWithShape="0">
                    <a:srgbClr val="000000"/>
                  </a:outerShdw>
                </a:effectLst>
              </a:rPr>
              <a:t>“Passing Off”</a:t>
            </a:r>
          </a:p>
        </p:txBody>
      </p:sp>
      <p:pic>
        <p:nvPicPr>
          <p:cNvPr id="508931" name="Picture 4" descr="A hockey game in the snow&#10;&#10;Description automatically generated">
            <a:extLst>
              <a:ext uri="{FF2B5EF4-FFF2-40B4-BE49-F238E27FC236}">
                <a16:creationId xmlns:a16="http://schemas.microsoft.com/office/drawing/2014/main" id="{A06EC49A-C091-40FF-7B77-E7E7EF1F78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7429" y="1275606"/>
            <a:ext cx="5989141" cy="2903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8932" name="TextBox 5">
            <a:extLst>
              <a:ext uri="{FF2B5EF4-FFF2-40B4-BE49-F238E27FC236}">
                <a16:creationId xmlns:a16="http://schemas.microsoft.com/office/drawing/2014/main" id="{E1C4F838-4B01-8320-C556-4281452F845D}"/>
              </a:ext>
            </a:extLst>
          </p:cNvPr>
          <p:cNvSpPr txBox="1">
            <a:spLocks noChangeArrowheads="1"/>
          </p:cNvSpPr>
          <p:nvPr/>
        </p:nvSpPr>
        <p:spPr bwMode="auto">
          <a:xfrm>
            <a:off x="4572000" y="4357688"/>
            <a:ext cx="24876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200">
                <a:solidFill>
                  <a:srgbClr val="FFFF00"/>
                </a:solidFill>
              </a:rPr>
              <a:t>The Golden Goal </a:t>
            </a:r>
            <a:r>
              <a:rPr lang="en-US" altLang="en-US" sz="1200">
                <a:solidFill>
                  <a:srgbClr val="FF0000"/>
                </a:solidFill>
              </a:rPr>
              <a:t>– </a:t>
            </a:r>
            <a:r>
              <a:rPr lang="en-US" altLang="en-US" sz="1200">
                <a:solidFill>
                  <a:srgbClr val="FFFF00"/>
                </a:solidFill>
              </a:rPr>
              <a:t>Jerome Iginla </a:t>
            </a:r>
          </a:p>
          <a:p>
            <a:pPr algn="ctr"/>
            <a:r>
              <a:rPr lang="en-US" altLang="en-US" sz="1200">
                <a:solidFill>
                  <a:srgbClr val="FFFF00"/>
                </a:solidFill>
              </a:rPr>
              <a:t>passing off to Sidney Crosby</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TextBox 3">
            <a:extLst>
              <a:ext uri="{FF2B5EF4-FFF2-40B4-BE49-F238E27FC236}">
                <a16:creationId xmlns:a16="http://schemas.microsoft.com/office/drawing/2014/main" id="{476F4BDE-F69B-74DA-A630-6BB159E1277A}"/>
              </a:ext>
            </a:extLst>
          </p:cNvPr>
          <p:cNvSpPr txBox="1">
            <a:spLocks noChangeArrowheads="1"/>
          </p:cNvSpPr>
          <p:nvPr/>
        </p:nvSpPr>
        <p:spPr bwMode="auto">
          <a:xfrm>
            <a:off x="2249488" y="123825"/>
            <a:ext cx="457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4800" b="1">
                <a:solidFill>
                  <a:srgbClr val="FFFF00"/>
                </a:solidFill>
              </a:rPr>
              <a:t>Passing off</a:t>
            </a:r>
            <a:endParaRPr lang="en-US" altLang="en-US" sz="4800"/>
          </a:p>
        </p:txBody>
      </p:sp>
      <p:sp>
        <p:nvSpPr>
          <p:cNvPr id="324610" name="TextBox 5">
            <a:extLst>
              <a:ext uri="{FF2B5EF4-FFF2-40B4-BE49-F238E27FC236}">
                <a16:creationId xmlns:a16="http://schemas.microsoft.com/office/drawing/2014/main" id="{60BE41E7-2246-4BC7-4C71-EED8078341E2}"/>
              </a:ext>
            </a:extLst>
          </p:cNvPr>
          <p:cNvSpPr txBox="1">
            <a:spLocks noChangeArrowheads="1"/>
          </p:cNvSpPr>
          <p:nvPr/>
        </p:nvSpPr>
        <p:spPr bwMode="auto">
          <a:xfrm>
            <a:off x="323850" y="987425"/>
            <a:ext cx="8424863"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3600" b="1">
                <a:solidFill>
                  <a:schemeClr val="bg1"/>
                </a:solidFill>
              </a:rPr>
              <a:t>Three (</a:t>
            </a:r>
            <a:r>
              <a:rPr lang="en-US" altLang="en-US" sz="3600" b="1">
                <a:solidFill>
                  <a:srgbClr val="FF0000"/>
                </a:solidFill>
              </a:rPr>
              <a:t>3</a:t>
            </a:r>
            <a:r>
              <a:rPr lang="en-US" altLang="en-US" sz="3600" b="1">
                <a:solidFill>
                  <a:schemeClr val="bg1"/>
                </a:solidFill>
              </a:rPr>
              <a:t>) necessary components of </a:t>
            </a:r>
          </a:p>
          <a:p>
            <a:r>
              <a:rPr lang="en-US" altLang="en-US" sz="3600" b="1">
                <a:solidFill>
                  <a:schemeClr val="bg1"/>
                </a:solidFill>
              </a:rPr>
              <a:t>a passing-off action</a:t>
            </a:r>
            <a:r>
              <a:rPr lang="en-US" altLang="en-US" sz="3600" b="1">
                <a:solidFill>
                  <a:srgbClr val="FF0000"/>
                </a:solidFill>
              </a:rPr>
              <a:t>:</a:t>
            </a:r>
          </a:p>
          <a:p>
            <a:pPr lvl="1"/>
            <a:r>
              <a:rPr lang="en-US" altLang="en-US" sz="3600">
                <a:solidFill>
                  <a:schemeClr val="bg1"/>
                </a:solidFill>
              </a:rPr>
              <a:t>1. The existence of </a:t>
            </a:r>
            <a:r>
              <a:rPr lang="en-US" altLang="en-US" sz="3600">
                <a:solidFill>
                  <a:srgbClr val="FFFF00"/>
                </a:solidFill>
              </a:rPr>
              <a:t>goodwill </a:t>
            </a:r>
            <a:r>
              <a:rPr lang="en-US" altLang="en-US" sz="3600">
                <a:solidFill>
                  <a:srgbClr val="FF0000"/>
                </a:solidFill>
              </a:rPr>
              <a:t>+</a:t>
            </a:r>
          </a:p>
          <a:p>
            <a:pPr lvl="1"/>
            <a:r>
              <a:rPr lang="en-US" altLang="en-US" sz="3600">
                <a:solidFill>
                  <a:schemeClr val="bg1"/>
                </a:solidFill>
              </a:rPr>
              <a:t>2. </a:t>
            </a:r>
            <a:r>
              <a:rPr lang="en-US" altLang="en-US" sz="3600">
                <a:solidFill>
                  <a:srgbClr val="FFFF00"/>
                </a:solidFill>
              </a:rPr>
              <a:t>Deception</a:t>
            </a:r>
            <a:r>
              <a:rPr lang="en-US" altLang="en-US" sz="3600">
                <a:solidFill>
                  <a:schemeClr val="bg1"/>
                </a:solidFill>
              </a:rPr>
              <a:t> of the public due to a </a:t>
            </a:r>
          </a:p>
          <a:p>
            <a:pPr lvl="1"/>
            <a:r>
              <a:rPr lang="en-US" altLang="en-US" sz="3600">
                <a:solidFill>
                  <a:schemeClr val="bg1"/>
                </a:solidFill>
              </a:rPr>
              <a:t>misrepresentation </a:t>
            </a:r>
            <a:r>
              <a:rPr lang="en-US" altLang="en-US" sz="3600">
                <a:solidFill>
                  <a:srgbClr val="FF0000"/>
                </a:solidFill>
              </a:rPr>
              <a:t>+</a:t>
            </a:r>
          </a:p>
          <a:p>
            <a:pPr lvl="1"/>
            <a:r>
              <a:rPr lang="en-US" altLang="en-US" sz="3600">
                <a:solidFill>
                  <a:schemeClr val="bg1"/>
                </a:solidFill>
              </a:rPr>
              <a:t>3. Actual or potential </a:t>
            </a:r>
            <a:r>
              <a:rPr lang="en-US" altLang="en-US" sz="3600">
                <a:solidFill>
                  <a:srgbClr val="FFFF00"/>
                </a:solidFill>
              </a:rPr>
              <a:t>damage</a:t>
            </a:r>
            <a:r>
              <a:rPr lang="en-US" altLang="en-US" sz="3600">
                <a:solidFill>
                  <a:schemeClr val="bg1"/>
                </a:solidFill>
              </a:rPr>
              <a:t> to the </a:t>
            </a:r>
          </a:p>
          <a:p>
            <a:pPr lvl="1"/>
            <a:r>
              <a:rPr lang="en-US" altLang="en-US" sz="3600">
                <a:solidFill>
                  <a:schemeClr val="bg1"/>
                </a:solidFill>
              </a:rPr>
              <a:t>plaintiff</a:t>
            </a:r>
          </a:p>
          <a:p>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a:extLst>
              <a:ext uri="{FF2B5EF4-FFF2-40B4-BE49-F238E27FC236}">
                <a16:creationId xmlns:a16="http://schemas.microsoft.com/office/drawing/2014/main" id="{F9FE97EC-0ECD-A4FD-81B1-2EF48651AAD3}"/>
              </a:ext>
            </a:extLst>
          </p:cNvPr>
          <p:cNvSpPr>
            <a:spLocks noGrp="1" noChangeArrowheads="1"/>
          </p:cNvSpPr>
          <p:nvPr>
            <p:ph type="title"/>
          </p:nvPr>
        </p:nvSpPr>
        <p:spPr bwMode="auto">
          <a:xfrm>
            <a:off x="1485900" y="61913"/>
            <a:ext cx="61722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300" b="1">
                <a:solidFill>
                  <a:srgbClr val="FFFF00"/>
                </a:solidFill>
              </a:rPr>
              <a:t>Course Website </a:t>
            </a:r>
            <a:endParaRPr lang="en-US" altLang="en-US" sz="3300">
              <a:solidFill>
                <a:srgbClr val="FF0000"/>
              </a:solidFill>
            </a:endParaRPr>
          </a:p>
        </p:txBody>
      </p:sp>
      <p:sp>
        <p:nvSpPr>
          <p:cNvPr id="69634" name="TextBox 2">
            <a:extLst>
              <a:ext uri="{FF2B5EF4-FFF2-40B4-BE49-F238E27FC236}">
                <a16:creationId xmlns:a16="http://schemas.microsoft.com/office/drawing/2014/main" id="{3DE864D1-5559-BB8F-8CCF-17CBEBBAF78F}"/>
              </a:ext>
            </a:extLst>
          </p:cNvPr>
          <p:cNvSpPr txBox="1">
            <a:spLocks noChangeArrowheads="1"/>
          </p:cNvSpPr>
          <p:nvPr/>
        </p:nvSpPr>
        <p:spPr bwMode="auto">
          <a:xfrm>
            <a:off x="2673350" y="4443413"/>
            <a:ext cx="3795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a:hlinkClick r:id="rId2"/>
              </a:rPr>
              <a:t>https://iplaw.allard.ubc.ca/</a:t>
            </a:r>
            <a:r>
              <a:rPr lang="en-US" altLang="en-US"/>
              <a:t> </a:t>
            </a:r>
          </a:p>
        </p:txBody>
      </p:sp>
      <p:pic>
        <p:nvPicPr>
          <p:cNvPr id="8" name="Content Placeholder 7" descr="Graphical user interface, text&#10;&#10;Description automatically generated">
            <a:extLst>
              <a:ext uri="{FF2B5EF4-FFF2-40B4-BE49-F238E27FC236}">
                <a16:creationId xmlns:a16="http://schemas.microsoft.com/office/drawing/2014/main" id="{A2E04DCA-8BF1-73AD-9A85-C49C668813B2}"/>
              </a:ext>
            </a:extLst>
          </p:cNvPr>
          <p:cNvPicPr>
            <a:picLocks noGrp="1" noChangeAspect="1"/>
          </p:cNvPicPr>
          <p:nvPr>
            <p:ph sz="quarter" idx="10"/>
          </p:nvPr>
        </p:nvPicPr>
        <p:blipFill>
          <a:blip r:embed="rId3"/>
          <a:stretch>
            <a:fillRect/>
          </a:stretch>
        </p:blipFill>
        <p:spPr>
          <a:xfrm>
            <a:off x="3232150" y="823913"/>
            <a:ext cx="2679700" cy="3365500"/>
          </a:xfrm>
        </p:spPr>
      </p:pic>
      <p:pic>
        <p:nvPicPr>
          <p:cNvPr id="69636" name="Picture 2" descr="Graphical user interface, website&#10;&#10;Description automatically generated">
            <a:extLst>
              <a:ext uri="{FF2B5EF4-FFF2-40B4-BE49-F238E27FC236}">
                <a16:creationId xmlns:a16="http://schemas.microsoft.com/office/drawing/2014/main" id="{4B5A0462-BC94-A578-0577-3A921A2FA0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030288"/>
            <a:ext cx="3960813"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Title 5">
            <a:extLst>
              <a:ext uri="{FF2B5EF4-FFF2-40B4-BE49-F238E27FC236}">
                <a16:creationId xmlns:a16="http://schemas.microsoft.com/office/drawing/2014/main" id="{D5854586-E9A2-EAF1-EDAC-8B0312210DF9}"/>
              </a:ext>
            </a:extLst>
          </p:cNvPr>
          <p:cNvSpPr>
            <a:spLocks noGrp="1" noChangeArrowheads="1"/>
          </p:cNvSpPr>
          <p:nvPr>
            <p:ph type="title"/>
          </p:nvPr>
        </p:nvSpPr>
        <p:spPr bwMode="auto">
          <a:xfrm>
            <a:off x="904875" y="123825"/>
            <a:ext cx="7334250" cy="1425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Passing off </a:t>
            </a:r>
            <a:r>
              <a:rPr lang="en-US" altLang="en-US" b="1">
                <a:solidFill>
                  <a:srgbClr val="FF0000"/>
                </a:solidFill>
              </a:rPr>
              <a:t>in contrast </a:t>
            </a:r>
            <a:br>
              <a:rPr lang="en-US" altLang="en-US" b="1">
                <a:solidFill>
                  <a:srgbClr val="FF0000"/>
                </a:solidFill>
              </a:rPr>
            </a:br>
            <a:r>
              <a:rPr lang="en-US" altLang="en-US" b="1">
                <a:solidFill>
                  <a:srgbClr val="FF0000"/>
                </a:solidFill>
              </a:rPr>
              <a:t>to </a:t>
            </a:r>
            <a:r>
              <a:rPr lang="en-US" altLang="en-US" b="1">
                <a:solidFill>
                  <a:schemeClr val="bg1"/>
                </a:solidFill>
              </a:rPr>
              <a:t>Trademarks</a:t>
            </a:r>
            <a:r>
              <a:rPr lang="en-US" altLang="en-US" b="1">
                <a:solidFill>
                  <a:srgbClr val="FF0000"/>
                </a:solidFill>
              </a:rPr>
              <a:t>:</a:t>
            </a:r>
            <a:r>
              <a:rPr lang="en-US" altLang="en-US" b="1">
                <a:solidFill>
                  <a:schemeClr val="bg1"/>
                </a:solidFill>
              </a:rPr>
              <a:t> </a:t>
            </a:r>
            <a:r>
              <a:rPr lang="en-US" altLang="en-US" b="1">
                <a:solidFill>
                  <a:srgbClr val="FFFF00"/>
                </a:solidFill>
              </a:rPr>
              <a:t>Think</a:t>
            </a:r>
            <a:r>
              <a:rPr lang="en-US" altLang="en-US" b="1">
                <a:solidFill>
                  <a:srgbClr val="FF0000"/>
                </a:solidFill>
              </a:rPr>
              <a:t>…</a:t>
            </a:r>
          </a:p>
        </p:txBody>
      </p:sp>
      <p:sp>
        <p:nvSpPr>
          <p:cNvPr id="326658" name="Content Placeholder 1">
            <a:extLst>
              <a:ext uri="{FF2B5EF4-FFF2-40B4-BE49-F238E27FC236}">
                <a16:creationId xmlns:a16="http://schemas.microsoft.com/office/drawing/2014/main" id="{BF4B8204-CD9B-2C0E-DF7D-3CA0734A6939}"/>
              </a:ext>
            </a:extLst>
          </p:cNvPr>
          <p:cNvSpPr>
            <a:spLocks noGrp="1" noChangeArrowheads="1"/>
          </p:cNvSpPr>
          <p:nvPr>
            <p:ph idx="1"/>
          </p:nvPr>
        </p:nvSpPr>
        <p:spPr bwMode="auto">
          <a:xfrm>
            <a:off x="576263" y="1851025"/>
            <a:ext cx="7991475" cy="27606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solidFill>
                  <a:schemeClr val="bg1"/>
                </a:solidFill>
              </a:rPr>
              <a:t>LOCATION, LOCATION, LOCATION</a:t>
            </a:r>
          </a:p>
          <a:p>
            <a:r>
              <a:rPr lang="en-US" altLang="en-US" sz="3600">
                <a:solidFill>
                  <a:schemeClr val="bg1"/>
                </a:solidFill>
              </a:rPr>
              <a:t>LOCAL, LOCAL, LOCAL</a:t>
            </a:r>
          </a:p>
          <a:p>
            <a:r>
              <a:rPr lang="en-US" altLang="en-US" sz="3600">
                <a:solidFill>
                  <a:schemeClr val="bg1"/>
                </a:solidFill>
              </a:rPr>
              <a:t>WHERE ARE THE GOODS KNOWN +/or SOLD</a:t>
            </a:r>
          </a:p>
        </p:txBody>
      </p:sp>
      <p:sp>
        <p:nvSpPr>
          <p:cNvPr id="326659" name="Slide Number Placeholder 3">
            <a:extLst>
              <a:ext uri="{FF2B5EF4-FFF2-40B4-BE49-F238E27FC236}">
                <a16:creationId xmlns:a16="http://schemas.microsoft.com/office/drawing/2014/main" id="{55B4F2BD-4086-61FB-7F23-D9EFCAF672F4}"/>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1F1C704-8D76-2C44-A287-FC818A49D836}" type="slidenum">
              <a:rPr lang="en-US" altLang="en-US" smtClean="0"/>
              <a:pPr/>
              <a:t>70</a:t>
            </a:fld>
            <a:endParaRPr lang="en-US" alt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69340E-DB35-1365-3A6B-5988DAD2B307}"/>
              </a:ext>
            </a:extLst>
          </p:cNvPr>
          <p:cNvSpPr>
            <a:spLocks noGrp="1"/>
          </p:cNvSpPr>
          <p:nvPr>
            <p:ph type="title"/>
          </p:nvPr>
        </p:nvSpPr>
        <p:spPr>
          <a:xfrm>
            <a:off x="684213" y="71438"/>
            <a:ext cx="7775575" cy="1292225"/>
          </a:xfrm>
        </p:spPr>
        <p:txBody>
          <a:bodyPr>
            <a:noAutofit/>
          </a:bodyPr>
          <a:lstStyle/>
          <a:p>
            <a:pPr>
              <a:defRPr/>
            </a:pPr>
            <a:r>
              <a:rPr lang="en-US" sz="4050" b="1" dirty="0">
                <a:solidFill>
                  <a:srgbClr val="FFFF00"/>
                </a:solidFill>
              </a:rPr>
              <a:t>Passing off </a:t>
            </a:r>
            <a:r>
              <a:rPr lang="en-US" sz="4050" b="1" dirty="0">
                <a:solidFill>
                  <a:srgbClr val="FF0000"/>
                </a:solidFill>
              </a:rPr>
              <a:t>in contrast </a:t>
            </a:r>
            <a:br>
              <a:rPr lang="en-US" sz="4050" b="1" dirty="0">
                <a:solidFill>
                  <a:srgbClr val="FF0000"/>
                </a:solidFill>
              </a:rPr>
            </a:br>
            <a:r>
              <a:rPr lang="en-US" sz="4050" b="1" dirty="0">
                <a:solidFill>
                  <a:srgbClr val="FF0000"/>
                </a:solidFill>
              </a:rPr>
              <a:t>to </a:t>
            </a:r>
            <a:r>
              <a:rPr lang="en-US" sz="4050" b="1" dirty="0">
                <a:solidFill>
                  <a:schemeClr val="bg1"/>
                </a:solidFill>
              </a:rPr>
              <a:t>Trademarks</a:t>
            </a:r>
            <a:r>
              <a:rPr lang="en-US" sz="4050" b="1" dirty="0">
                <a:solidFill>
                  <a:srgbClr val="FF0000"/>
                </a:solidFill>
              </a:rPr>
              <a:t>:</a:t>
            </a:r>
            <a:r>
              <a:rPr lang="en-US" sz="4050" b="1" dirty="0">
                <a:solidFill>
                  <a:schemeClr val="bg1"/>
                </a:solidFill>
              </a:rPr>
              <a:t> </a:t>
            </a:r>
            <a:r>
              <a:rPr lang="en-US" sz="4050" b="1" dirty="0">
                <a:solidFill>
                  <a:srgbClr val="FFFF00"/>
                </a:solidFill>
              </a:rPr>
              <a:t>Think</a:t>
            </a:r>
            <a:r>
              <a:rPr lang="en-US" sz="4050" b="1" dirty="0">
                <a:solidFill>
                  <a:srgbClr val="FF0000"/>
                </a:solidFill>
              </a:rPr>
              <a:t>…</a:t>
            </a:r>
          </a:p>
        </p:txBody>
      </p:sp>
      <p:sp>
        <p:nvSpPr>
          <p:cNvPr id="328706" name="Content Placeholder 1">
            <a:extLst>
              <a:ext uri="{FF2B5EF4-FFF2-40B4-BE49-F238E27FC236}">
                <a16:creationId xmlns:a16="http://schemas.microsoft.com/office/drawing/2014/main" id="{7306B2DE-5CCE-FE97-5840-0210728D4DDB}"/>
              </a:ext>
            </a:extLst>
          </p:cNvPr>
          <p:cNvSpPr>
            <a:spLocks noGrp="1" noChangeArrowheads="1"/>
          </p:cNvSpPr>
          <p:nvPr>
            <p:ph idx="1"/>
          </p:nvPr>
        </p:nvSpPr>
        <p:spPr bwMode="auto">
          <a:xfrm>
            <a:off x="431800" y="1635125"/>
            <a:ext cx="8280400" cy="3313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000">
                <a:solidFill>
                  <a:schemeClr val="bg1"/>
                </a:solidFill>
              </a:rPr>
              <a:t>Temporal dimension</a:t>
            </a:r>
          </a:p>
          <a:p>
            <a:r>
              <a:rPr lang="en-US" altLang="en-US" sz="3000">
                <a:solidFill>
                  <a:schemeClr val="bg1"/>
                </a:solidFill>
              </a:rPr>
              <a:t>How much time should the protection last beyond closing</a:t>
            </a:r>
            <a:r>
              <a:rPr lang="en-US" altLang="en-US" sz="3000">
                <a:solidFill>
                  <a:srgbClr val="FF0000"/>
                </a:solidFill>
              </a:rPr>
              <a:t>/</a:t>
            </a:r>
            <a:r>
              <a:rPr lang="en-US" altLang="en-US" sz="3000">
                <a:solidFill>
                  <a:schemeClr val="bg1"/>
                </a:solidFill>
              </a:rPr>
              <a:t>unavailability if it can be recovered</a:t>
            </a:r>
            <a:r>
              <a:rPr lang="en-US" altLang="en-US" sz="3000">
                <a:solidFill>
                  <a:srgbClr val="FF0000"/>
                </a:solidFill>
              </a:rPr>
              <a:t>?</a:t>
            </a:r>
          </a:p>
          <a:p>
            <a:r>
              <a:rPr lang="en-US" altLang="en-US" sz="3000">
                <a:solidFill>
                  <a:schemeClr val="bg1"/>
                </a:solidFill>
              </a:rPr>
              <a:t>Fun brand cases</a:t>
            </a:r>
          </a:p>
          <a:p>
            <a:r>
              <a:rPr lang="en-US" altLang="en-US" sz="3000">
                <a:solidFill>
                  <a:schemeClr val="bg1"/>
                </a:solidFill>
              </a:rPr>
              <a:t>Genericization</a:t>
            </a:r>
          </a:p>
        </p:txBody>
      </p:sp>
      <p:sp>
        <p:nvSpPr>
          <p:cNvPr id="328707" name="Slide Number Placeholder 3">
            <a:extLst>
              <a:ext uri="{FF2B5EF4-FFF2-40B4-BE49-F238E27FC236}">
                <a16:creationId xmlns:a16="http://schemas.microsoft.com/office/drawing/2014/main" id="{71D72DDF-49CB-9AA6-61E4-727B7B634576}"/>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7EEB39E-A629-CE49-A3BF-CB19FFB82AF1}" type="slidenum">
              <a:rPr lang="en-US" altLang="en-US" smtClean="0"/>
              <a:pPr/>
              <a:t>71</a:t>
            </a:fld>
            <a:endParaRPr lang="en-US" alt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Title 1">
            <a:extLst>
              <a:ext uri="{FF2B5EF4-FFF2-40B4-BE49-F238E27FC236}">
                <a16:creationId xmlns:a16="http://schemas.microsoft.com/office/drawing/2014/main" id="{C3DB8D54-9451-5CAA-DE07-EF26278DAF13}"/>
              </a:ext>
            </a:extLst>
          </p:cNvPr>
          <p:cNvSpPr>
            <a:spLocks noGrp="1" noChangeArrowheads="1"/>
          </p:cNvSpPr>
          <p:nvPr>
            <p:ph type="title"/>
          </p:nvPr>
        </p:nvSpPr>
        <p:spPr bwMode="auto">
          <a:xfrm>
            <a:off x="1157288" y="90488"/>
            <a:ext cx="6829425" cy="8286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b="1">
                <a:solidFill>
                  <a:srgbClr val="92D050"/>
                </a:solidFill>
              </a:rPr>
              <a:t>Conceptual Framework</a:t>
            </a:r>
            <a:r>
              <a:rPr lang="en-US" altLang="en-US" sz="4000" b="1">
                <a:solidFill>
                  <a:srgbClr val="FFFF00"/>
                </a:solidFill>
              </a:rPr>
              <a:t>s</a:t>
            </a:r>
          </a:p>
        </p:txBody>
      </p:sp>
      <p:sp>
        <p:nvSpPr>
          <p:cNvPr id="330754" name="Content Placeholder 2">
            <a:extLst>
              <a:ext uri="{FF2B5EF4-FFF2-40B4-BE49-F238E27FC236}">
                <a16:creationId xmlns:a16="http://schemas.microsoft.com/office/drawing/2014/main" id="{C3D68513-998B-3152-5ED6-2CD59A679786}"/>
              </a:ext>
            </a:extLst>
          </p:cNvPr>
          <p:cNvSpPr>
            <a:spLocks noGrp="1" noChangeArrowheads="1"/>
          </p:cNvSpPr>
          <p:nvPr>
            <p:ph sz="quarter" idx="10"/>
          </p:nvPr>
        </p:nvSpPr>
        <p:spPr bwMode="auto">
          <a:xfrm>
            <a:off x="395288" y="1058863"/>
            <a:ext cx="8353425" cy="39973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a:solidFill>
                  <a:schemeClr val="bg1"/>
                </a:solidFill>
              </a:rPr>
              <a:t>Think </a:t>
            </a:r>
            <a:r>
              <a:rPr lang="en-US" altLang="en-US" sz="2400">
                <a:solidFill>
                  <a:srgbClr val="FFFF00"/>
                </a:solidFill>
              </a:rPr>
              <a:t>“</a:t>
            </a:r>
            <a:r>
              <a:rPr lang="en-US" altLang="en-US" sz="2400">
                <a:solidFill>
                  <a:srgbClr val="FF0000"/>
                </a:solidFill>
              </a:rPr>
              <a:t>the marketplace</a:t>
            </a:r>
            <a:r>
              <a:rPr lang="en-US" altLang="en-US" sz="2400">
                <a:solidFill>
                  <a:srgbClr val="FFFF00"/>
                </a:solidFill>
              </a:rPr>
              <a:t>” </a:t>
            </a:r>
          </a:p>
          <a:p>
            <a:r>
              <a:rPr lang="en-US" altLang="en-US" sz="2400">
                <a:solidFill>
                  <a:schemeClr val="bg1"/>
                </a:solidFill>
              </a:rPr>
              <a:t>Think </a:t>
            </a:r>
            <a:r>
              <a:rPr lang="en-US" altLang="en-US" sz="2400">
                <a:solidFill>
                  <a:srgbClr val="FFFF00"/>
                </a:solidFill>
              </a:rPr>
              <a:t>BRANDS</a:t>
            </a:r>
          </a:p>
          <a:p>
            <a:r>
              <a:rPr lang="en-US" altLang="en-US" sz="2400">
                <a:solidFill>
                  <a:schemeClr val="bg1"/>
                </a:solidFill>
              </a:rPr>
              <a:t>Associate </a:t>
            </a:r>
            <a:r>
              <a:rPr lang="en-US" altLang="en-US" sz="2400">
                <a:solidFill>
                  <a:srgbClr val="FFFF00"/>
                </a:solidFill>
              </a:rPr>
              <a:t>BRANDS</a:t>
            </a:r>
            <a:r>
              <a:rPr lang="en-US" altLang="en-US" sz="2400">
                <a:solidFill>
                  <a:schemeClr val="bg1"/>
                </a:solidFill>
              </a:rPr>
              <a:t> with </a:t>
            </a:r>
            <a:r>
              <a:rPr lang="en-US" altLang="en-US" sz="2400">
                <a:solidFill>
                  <a:srgbClr val="FFFF00"/>
                </a:solidFill>
              </a:rPr>
              <a:t>REPUTATION </a:t>
            </a:r>
            <a:r>
              <a:rPr lang="en-US" altLang="en-US" sz="2400">
                <a:solidFill>
                  <a:schemeClr val="bg1"/>
                </a:solidFill>
              </a:rPr>
              <a:t>(“goodwill”)</a:t>
            </a:r>
          </a:p>
          <a:p>
            <a:r>
              <a:rPr lang="en-US" altLang="en-US" sz="2400">
                <a:solidFill>
                  <a:srgbClr val="FFFF00"/>
                </a:solidFill>
              </a:rPr>
              <a:t>“</a:t>
            </a:r>
            <a:r>
              <a:rPr lang="en-US" altLang="en-US" sz="2400">
                <a:solidFill>
                  <a:srgbClr val="92D050"/>
                </a:solidFill>
              </a:rPr>
              <a:t>USE</a:t>
            </a:r>
            <a:r>
              <a:rPr lang="en-US" altLang="en-US" sz="2400">
                <a:solidFill>
                  <a:srgbClr val="FFFF00"/>
                </a:solidFill>
              </a:rPr>
              <a:t>” </a:t>
            </a:r>
            <a:r>
              <a:rPr lang="en-US" altLang="en-US" sz="2400">
                <a:solidFill>
                  <a:schemeClr val="bg1"/>
                </a:solidFill>
              </a:rPr>
              <a:t>is the </a:t>
            </a:r>
            <a:r>
              <a:rPr lang="en-US" altLang="en-US" sz="2400">
                <a:solidFill>
                  <a:srgbClr val="FFFF00"/>
                </a:solidFill>
              </a:rPr>
              <a:t>key concept </a:t>
            </a:r>
            <a:r>
              <a:rPr lang="en-US" altLang="en-US" sz="2400">
                <a:solidFill>
                  <a:schemeClr val="bg1"/>
                </a:solidFill>
              </a:rPr>
              <a:t>in both passing off &amp; trademarks</a:t>
            </a:r>
          </a:p>
          <a:p>
            <a:r>
              <a:rPr lang="en-US" altLang="en-US" sz="2400">
                <a:solidFill>
                  <a:srgbClr val="FFFF00"/>
                </a:solidFill>
              </a:rPr>
              <a:t>“</a:t>
            </a:r>
            <a:r>
              <a:rPr lang="en-US" altLang="en-US" sz="2400">
                <a:solidFill>
                  <a:srgbClr val="92D050"/>
                </a:solidFill>
              </a:rPr>
              <a:t>Use It or </a:t>
            </a:r>
            <a:r>
              <a:rPr lang="en-US" altLang="en-US" sz="2400" i="1">
                <a:solidFill>
                  <a:srgbClr val="92D050"/>
                </a:solidFill>
              </a:rPr>
              <a:t>Lose It</a:t>
            </a:r>
            <a:r>
              <a:rPr lang="en-US" altLang="en-US" sz="2400">
                <a:solidFill>
                  <a:srgbClr val="FFFF00"/>
                </a:solidFill>
              </a:rPr>
              <a:t>”</a:t>
            </a:r>
            <a:r>
              <a:rPr lang="en-US" altLang="en-US" sz="2400">
                <a:solidFill>
                  <a:schemeClr val="bg1"/>
                </a:solidFill>
              </a:rPr>
              <a:t> </a:t>
            </a:r>
            <a:r>
              <a:rPr lang="en-US" altLang="en-US" sz="2400">
                <a:solidFill>
                  <a:srgbClr val="FF0000"/>
                </a:solidFill>
              </a:rPr>
              <a:t>=</a:t>
            </a:r>
            <a:r>
              <a:rPr lang="en-US" altLang="en-US" sz="2400">
                <a:solidFill>
                  <a:schemeClr val="bg1"/>
                </a:solidFill>
              </a:rPr>
              <a:t> historical, </a:t>
            </a:r>
            <a:r>
              <a:rPr lang="en-US" altLang="en-US" sz="2400">
                <a:solidFill>
                  <a:srgbClr val="FFFF00"/>
                </a:solidFill>
              </a:rPr>
              <a:t>underlying concept</a:t>
            </a:r>
            <a:r>
              <a:rPr lang="en-US" altLang="en-US" sz="2400">
                <a:solidFill>
                  <a:schemeClr val="bg1"/>
                </a:solidFill>
              </a:rPr>
              <a:t>  (not quite as literal anymore in Canada per recent Trademark reform)</a:t>
            </a:r>
          </a:p>
          <a:p>
            <a:r>
              <a:rPr lang="en-US" altLang="en-US" sz="2400">
                <a:solidFill>
                  <a:srgbClr val="FFFF00"/>
                </a:solidFill>
              </a:rPr>
              <a:t>Not</a:t>
            </a:r>
            <a:r>
              <a:rPr lang="en-US" altLang="en-US" sz="2400">
                <a:solidFill>
                  <a:schemeClr val="bg1"/>
                </a:solidFill>
              </a:rPr>
              <a:t> as </a:t>
            </a:r>
            <a:r>
              <a:rPr lang="en-US" altLang="en-US" sz="2400">
                <a:solidFill>
                  <a:srgbClr val="FFFF00"/>
                </a:solidFill>
              </a:rPr>
              <a:t>overtly</a:t>
            </a:r>
            <a:r>
              <a:rPr lang="en-US" altLang="en-US" sz="2400">
                <a:solidFill>
                  <a:schemeClr val="bg1"/>
                </a:solidFill>
              </a:rPr>
              <a:t> about “</a:t>
            </a:r>
            <a:r>
              <a:rPr lang="en-US" altLang="en-US" sz="2400">
                <a:solidFill>
                  <a:srgbClr val="FFFF00"/>
                </a:solidFill>
              </a:rPr>
              <a:t>intellectual effort</a:t>
            </a:r>
            <a:r>
              <a:rPr lang="en-US" altLang="en-US" sz="2400">
                <a:solidFill>
                  <a:schemeClr val="bg1"/>
                </a:solidFill>
              </a:rPr>
              <a:t>” as copyright</a:t>
            </a:r>
          </a:p>
          <a:p>
            <a:r>
              <a:rPr lang="en-US" altLang="en-US" sz="2400">
                <a:solidFill>
                  <a:srgbClr val="FF0000"/>
                </a:solidFill>
              </a:rPr>
              <a:t>No</a:t>
            </a:r>
            <a:r>
              <a:rPr lang="en-US" altLang="en-US" sz="2400">
                <a:solidFill>
                  <a:schemeClr val="bg1"/>
                </a:solidFill>
              </a:rPr>
              <a:t> “</a:t>
            </a:r>
            <a:r>
              <a:rPr lang="en-US" altLang="en-US" sz="2400">
                <a:solidFill>
                  <a:srgbClr val="FFFF00"/>
                </a:solidFill>
              </a:rPr>
              <a:t>Public Domain</a:t>
            </a:r>
            <a:r>
              <a:rPr lang="en-US" altLang="en-US" sz="2400">
                <a:solidFill>
                  <a:schemeClr val="bg1"/>
                </a:solidFill>
              </a:rPr>
              <a:t>” per se</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27AFDF-BA30-905D-EC43-680E7624230A}"/>
              </a:ext>
            </a:extLst>
          </p:cNvPr>
          <p:cNvSpPr>
            <a:spLocks noGrp="1"/>
          </p:cNvSpPr>
          <p:nvPr>
            <p:ph type="title"/>
          </p:nvPr>
        </p:nvSpPr>
        <p:spPr>
          <a:xfrm>
            <a:off x="1485900" y="71438"/>
            <a:ext cx="6172200" cy="581025"/>
          </a:xfrm>
        </p:spPr>
        <p:txBody>
          <a:bodyPr>
            <a:normAutofit fontScale="90000"/>
          </a:bodyPr>
          <a:lstStyle/>
          <a:p>
            <a:pPr>
              <a:defRPr/>
            </a:pPr>
            <a:r>
              <a:rPr lang="en-US" b="1" dirty="0">
                <a:solidFill>
                  <a:srgbClr val="FFFF00"/>
                </a:solidFill>
              </a:rPr>
              <a:t>Passing off</a:t>
            </a:r>
          </a:p>
        </p:txBody>
      </p:sp>
      <p:sp>
        <p:nvSpPr>
          <p:cNvPr id="2" name="Content Placeholder 1">
            <a:extLst>
              <a:ext uri="{FF2B5EF4-FFF2-40B4-BE49-F238E27FC236}">
                <a16:creationId xmlns:a16="http://schemas.microsoft.com/office/drawing/2014/main" id="{ED09BB25-E972-9451-1AE1-EA463F973261}"/>
              </a:ext>
            </a:extLst>
          </p:cNvPr>
          <p:cNvSpPr>
            <a:spLocks noGrp="1"/>
          </p:cNvSpPr>
          <p:nvPr>
            <p:ph idx="1"/>
          </p:nvPr>
        </p:nvSpPr>
        <p:spPr>
          <a:xfrm>
            <a:off x="233363" y="949325"/>
            <a:ext cx="8677275" cy="4105275"/>
          </a:xfrm>
        </p:spPr>
        <p:txBody>
          <a:bodyPr>
            <a:normAutofit fontScale="92500"/>
          </a:bodyPr>
          <a:lstStyle/>
          <a:p>
            <a:pPr>
              <a:lnSpc>
                <a:spcPct val="110000"/>
              </a:lnSpc>
              <a:defRPr/>
            </a:pPr>
            <a:r>
              <a:rPr lang="en-US" sz="2000" dirty="0">
                <a:solidFill>
                  <a:srgbClr val="FFFF00"/>
                </a:solidFill>
              </a:rPr>
              <a:t>Tort action </a:t>
            </a:r>
            <a:r>
              <a:rPr lang="en-US" sz="2000" dirty="0">
                <a:solidFill>
                  <a:schemeClr val="bg1"/>
                </a:solidFill>
              </a:rPr>
              <a:t>available in certain circumstances of unfair competition</a:t>
            </a:r>
          </a:p>
          <a:p>
            <a:pPr>
              <a:lnSpc>
                <a:spcPct val="110000"/>
              </a:lnSpc>
              <a:defRPr/>
            </a:pPr>
            <a:r>
              <a:rPr lang="en-CA" sz="2000" b="1" dirty="0">
                <a:solidFill>
                  <a:srgbClr val="FF0000"/>
                </a:solidFill>
              </a:rPr>
              <a:t>Common Law </a:t>
            </a:r>
            <a:r>
              <a:rPr lang="en-CA" sz="2000" dirty="0">
                <a:solidFill>
                  <a:srgbClr val="FFFF00"/>
                </a:solidFill>
              </a:rPr>
              <a:t>(</a:t>
            </a:r>
            <a:r>
              <a:rPr lang="en-CA" sz="2000" dirty="0">
                <a:solidFill>
                  <a:schemeClr val="bg1"/>
                </a:solidFill>
              </a:rPr>
              <a:t>where no statute</a:t>
            </a:r>
            <a:r>
              <a:rPr lang="en-CA" sz="2000" dirty="0">
                <a:solidFill>
                  <a:srgbClr val="FFFF00"/>
                </a:solidFill>
              </a:rPr>
              <a:t>)</a:t>
            </a:r>
          </a:p>
          <a:p>
            <a:pPr>
              <a:lnSpc>
                <a:spcPct val="110000"/>
              </a:lnSpc>
              <a:defRPr/>
            </a:pPr>
            <a:r>
              <a:rPr lang="en-CA" sz="2000" dirty="0">
                <a:solidFill>
                  <a:srgbClr val="FF0000"/>
                </a:solidFill>
                <a:highlight>
                  <a:srgbClr val="C0C0C0"/>
                </a:highlight>
              </a:rPr>
              <a:t>Both a </a:t>
            </a:r>
            <a:r>
              <a:rPr lang="en-CA" sz="2000" dirty="0">
                <a:solidFill>
                  <a:srgbClr val="002060"/>
                </a:solidFill>
                <a:highlight>
                  <a:srgbClr val="C0C0C0"/>
                </a:highlight>
              </a:rPr>
              <a:t>common law tort </a:t>
            </a:r>
            <a:r>
              <a:rPr lang="en-CA" sz="2000" dirty="0">
                <a:solidFill>
                  <a:srgbClr val="FF0000"/>
                </a:solidFill>
                <a:highlight>
                  <a:srgbClr val="C0C0C0"/>
                </a:highlight>
              </a:rPr>
              <a:t>and a </a:t>
            </a:r>
            <a:r>
              <a:rPr lang="en-CA" sz="2000" dirty="0">
                <a:solidFill>
                  <a:srgbClr val="002060"/>
                </a:solidFill>
                <a:highlight>
                  <a:srgbClr val="C0C0C0"/>
                </a:highlight>
              </a:rPr>
              <a:t>statutory cause of action under the Canadian Trade-marks Act  </a:t>
            </a:r>
          </a:p>
          <a:p>
            <a:pPr>
              <a:lnSpc>
                <a:spcPct val="110000"/>
              </a:lnSpc>
              <a:defRPr/>
            </a:pPr>
            <a:r>
              <a:rPr lang="en-US" sz="2000" dirty="0">
                <a:solidFill>
                  <a:srgbClr val="FFFF00"/>
                </a:solidFill>
              </a:rPr>
              <a:t>No one may pass off their </a:t>
            </a:r>
            <a:r>
              <a:rPr lang="en-US" sz="2000" dirty="0">
                <a:solidFill>
                  <a:srgbClr val="FF0000"/>
                </a:solidFill>
              </a:rPr>
              <a:t>goods</a:t>
            </a:r>
            <a:r>
              <a:rPr lang="en-US" sz="2000" dirty="0">
                <a:solidFill>
                  <a:srgbClr val="FFFF00"/>
                </a:solidFill>
              </a:rPr>
              <a:t> as those of another</a:t>
            </a:r>
          </a:p>
          <a:p>
            <a:pPr>
              <a:lnSpc>
                <a:spcPct val="110000"/>
              </a:lnSpc>
              <a:defRPr/>
            </a:pPr>
            <a:r>
              <a:rPr lang="en-US" sz="2000" dirty="0">
                <a:solidFill>
                  <a:schemeClr val="bg1"/>
                </a:solidFill>
              </a:rPr>
              <a:t>General remedy for two categories of deception in the commercial context:</a:t>
            </a:r>
          </a:p>
          <a:p>
            <a:pPr marL="685800" lvl="1" indent="-342900">
              <a:lnSpc>
                <a:spcPct val="110000"/>
              </a:lnSpc>
              <a:buFont typeface="+mj-lt"/>
              <a:buAutoNum type="arabicPeriod"/>
              <a:defRPr/>
            </a:pPr>
            <a:r>
              <a:rPr lang="en-US" sz="2000" dirty="0">
                <a:solidFill>
                  <a:schemeClr val="bg1"/>
                </a:solidFill>
              </a:rPr>
              <a:t>Company B </a:t>
            </a:r>
            <a:r>
              <a:rPr lang="en-US" sz="2000" dirty="0">
                <a:solidFill>
                  <a:srgbClr val="FFFF00"/>
                </a:solidFill>
              </a:rPr>
              <a:t>represents products as being </a:t>
            </a:r>
            <a:r>
              <a:rPr lang="en-US" sz="2000" dirty="0">
                <a:solidFill>
                  <a:schemeClr val="bg1"/>
                </a:solidFill>
              </a:rPr>
              <a:t>those of Company A </a:t>
            </a:r>
            <a:r>
              <a:rPr lang="en-US" sz="2000" dirty="0">
                <a:solidFill>
                  <a:srgbClr val="FFFF00"/>
                </a:solidFill>
              </a:rPr>
              <a:t>to take advantage of </a:t>
            </a:r>
            <a:r>
              <a:rPr lang="en-US" sz="2000" dirty="0">
                <a:solidFill>
                  <a:schemeClr val="bg1"/>
                </a:solidFill>
              </a:rPr>
              <a:t>Company A</a:t>
            </a:r>
            <a:r>
              <a:rPr lang="ja-JP" altLang="en-US" sz="2000" dirty="0">
                <a:solidFill>
                  <a:schemeClr val="bg1"/>
                </a:solidFill>
              </a:rPr>
              <a:t>’</a:t>
            </a:r>
            <a:r>
              <a:rPr lang="en-US" sz="2000" dirty="0">
                <a:solidFill>
                  <a:schemeClr val="bg1"/>
                </a:solidFill>
              </a:rPr>
              <a:t>s </a:t>
            </a:r>
            <a:r>
              <a:rPr lang="en-US" sz="2000" dirty="0">
                <a:solidFill>
                  <a:srgbClr val="FFFF00"/>
                </a:solidFill>
              </a:rPr>
              <a:t>goodwill and reputation </a:t>
            </a:r>
            <a:r>
              <a:rPr lang="en-US" sz="2000" dirty="0">
                <a:solidFill>
                  <a:schemeClr val="bg1"/>
                </a:solidFill>
              </a:rPr>
              <a:t>e.g. </a:t>
            </a:r>
            <a:r>
              <a:rPr lang="en-US" sz="2000" dirty="0">
                <a:solidFill>
                  <a:srgbClr val="FF0000"/>
                </a:solidFill>
              </a:rPr>
              <a:t>Coke v. Cola Joe</a:t>
            </a:r>
          </a:p>
          <a:p>
            <a:pPr marL="685800" lvl="1" indent="-342900">
              <a:lnSpc>
                <a:spcPct val="110000"/>
              </a:lnSpc>
              <a:buFont typeface="+mj-lt"/>
              <a:buAutoNum type="arabicPeriod"/>
              <a:defRPr/>
            </a:pPr>
            <a:r>
              <a:rPr lang="en-US" sz="2000" dirty="0">
                <a:solidFill>
                  <a:srgbClr val="FFFF00"/>
                </a:solidFill>
              </a:rPr>
              <a:t>Goods of Trader A supplied </a:t>
            </a:r>
            <a:r>
              <a:rPr lang="en-US" sz="2000" dirty="0">
                <a:solidFill>
                  <a:schemeClr val="bg1"/>
                </a:solidFill>
              </a:rPr>
              <a:t>to party who has </a:t>
            </a:r>
            <a:r>
              <a:rPr lang="en-US" sz="2000" dirty="0">
                <a:solidFill>
                  <a:srgbClr val="FFFF00"/>
                </a:solidFill>
              </a:rPr>
              <a:t>ordered goods of Trader B</a:t>
            </a:r>
            <a:r>
              <a:rPr lang="en-US" sz="2000" dirty="0">
                <a:solidFill>
                  <a:schemeClr val="bg1"/>
                </a:solidFill>
              </a:rPr>
              <a:t>. Purchasing party led to believe they have received goods of Trader B.</a:t>
            </a:r>
          </a:p>
          <a:p>
            <a:pPr>
              <a:defRPr/>
            </a:pPr>
            <a:endParaRPr lang="en-US" dirty="0"/>
          </a:p>
        </p:txBody>
      </p:sp>
      <p:sp>
        <p:nvSpPr>
          <p:cNvPr id="331779" name="Slide Number Placeholder 3">
            <a:extLst>
              <a:ext uri="{FF2B5EF4-FFF2-40B4-BE49-F238E27FC236}">
                <a16:creationId xmlns:a16="http://schemas.microsoft.com/office/drawing/2014/main" id="{8C788456-F1FD-0C2A-72BC-A63D50D39B1A}"/>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A17EA08-11E2-334E-8A20-6A8A9A541948}" type="slidenum">
              <a:rPr lang="en-US" altLang="en-US" smtClean="0"/>
              <a:pPr/>
              <a:t>73</a:t>
            </a:fld>
            <a:endParaRPr lang="en-US" alt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Title 1">
            <a:extLst>
              <a:ext uri="{FF2B5EF4-FFF2-40B4-BE49-F238E27FC236}">
                <a16:creationId xmlns:a16="http://schemas.microsoft.com/office/drawing/2014/main" id="{E0704861-4145-8136-3E1C-B97341817688}"/>
              </a:ext>
            </a:extLst>
          </p:cNvPr>
          <p:cNvSpPr>
            <a:spLocks noGrp="1" noChangeArrowheads="1"/>
          </p:cNvSpPr>
          <p:nvPr>
            <p:ph type="title"/>
          </p:nvPr>
        </p:nvSpPr>
        <p:spPr bwMode="auto">
          <a:xfrm>
            <a:off x="1485900" y="76200"/>
            <a:ext cx="6172200" cy="7667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a:solidFill>
                  <a:srgbClr val="FFFF00"/>
                </a:solidFill>
              </a:rPr>
              <a:t>Category </a:t>
            </a:r>
            <a:r>
              <a:rPr lang="en-US" altLang="en-US" sz="4000">
                <a:solidFill>
                  <a:schemeClr val="bg1"/>
                </a:solidFill>
              </a:rPr>
              <a:t>1</a:t>
            </a:r>
          </a:p>
        </p:txBody>
      </p:sp>
      <p:pic>
        <p:nvPicPr>
          <p:cNvPr id="333826" name="Picture 2">
            <a:extLst>
              <a:ext uri="{FF2B5EF4-FFF2-40B4-BE49-F238E27FC236}">
                <a16:creationId xmlns:a16="http://schemas.microsoft.com/office/drawing/2014/main" id="{3030CF34-712C-7C9B-0D7C-E4EFAE03C8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9875" y="915988"/>
            <a:ext cx="606425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Title 1">
            <a:extLst>
              <a:ext uri="{FF2B5EF4-FFF2-40B4-BE49-F238E27FC236}">
                <a16:creationId xmlns:a16="http://schemas.microsoft.com/office/drawing/2014/main" id="{EB66E0FC-C1E6-6E22-DF96-0AEDC5EB05FA}"/>
              </a:ext>
            </a:extLst>
          </p:cNvPr>
          <p:cNvSpPr>
            <a:spLocks noGrp="1" noChangeArrowheads="1"/>
          </p:cNvSpPr>
          <p:nvPr>
            <p:ph type="title"/>
          </p:nvPr>
        </p:nvSpPr>
        <p:spPr bwMode="auto">
          <a:xfrm>
            <a:off x="1485900" y="76200"/>
            <a:ext cx="6172200" cy="7667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dirty="0">
                <a:solidFill>
                  <a:srgbClr val="FFFF00"/>
                </a:solidFill>
              </a:rPr>
              <a:t>Category </a:t>
            </a:r>
            <a:r>
              <a:rPr lang="en-US" altLang="en-US" sz="4000" dirty="0">
                <a:solidFill>
                  <a:schemeClr val="bg1"/>
                </a:solidFill>
              </a:rPr>
              <a:t>2</a:t>
            </a:r>
          </a:p>
        </p:txBody>
      </p:sp>
      <p:pic>
        <p:nvPicPr>
          <p:cNvPr id="334850" name="Picture 3">
            <a:extLst>
              <a:ext uri="{FF2B5EF4-FFF2-40B4-BE49-F238E27FC236}">
                <a16:creationId xmlns:a16="http://schemas.microsoft.com/office/drawing/2014/main" id="{9ED7E3EE-C84B-3BC1-5C32-9578956D45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924050"/>
            <a:ext cx="3589338"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4851" name="Picture 4">
            <a:extLst>
              <a:ext uri="{FF2B5EF4-FFF2-40B4-BE49-F238E27FC236}">
                <a16:creationId xmlns:a16="http://schemas.microsoft.com/office/drawing/2014/main" id="{D22CEC2C-090D-ACA5-A8AB-32A016634F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0950" y="1265238"/>
            <a:ext cx="3327400"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85F44-AD85-323B-9AA2-385D42EBFAA1}"/>
              </a:ext>
            </a:extLst>
          </p:cNvPr>
          <p:cNvSpPr>
            <a:spLocks noGrp="1"/>
          </p:cNvSpPr>
          <p:nvPr>
            <p:ph type="title"/>
          </p:nvPr>
        </p:nvSpPr>
        <p:spPr>
          <a:xfrm>
            <a:off x="179388" y="20796"/>
            <a:ext cx="8507412" cy="1182802"/>
          </a:xfrm>
        </p:spPr>
        <p:txBody>
          <a:bodyPr>
            <a:normAutofit fontScale="90000"/>
          </a:bodyPr>
          <a:lstStyle/>
          <a:p>
            <a:pPr>
              <a:defRPr/>
            </a:pPr>
            <a:r>
              <a:rPr lang="en-US" altLang="en-US" sz="3600" dirty="0">
                <a:solidFill>
                  <a:srgbClr val="FFFF00"/>
                </a:solidFill>
              </a:rPr>
              <a:t>Category </a:t>
            </a:r>
            <a:r>
              <a:rPr lang="en-US" altLang="en-US" sz="3600" dirty="0">
                <a:solidFill>
                  <a:schemeClr val="bg1"/>
                </a:solidFill>
              </a:rPr>
              <a:t>2</a:t>
            </a:r>
            <a:br>
              <a:rPr lang="en-US" altLang="en-US" sz="3600" dirty="0">
                <a:solidFill>
                  <a:schemeClr val="bg1"/>
                </a:solidFill>
              </a:rPr>
            </a:br>
            <a:r>
              <a:rPr lang="en-US" sz="3600" i="1" dirty="0">
                <a:solidFill>
                  <a:srgbClr val="00B0F0"/>
                </a:solidFill>
              </a:rPr>
              <a:t>Orkin Exterminating v. </a:t>
            </a:r>
            <a:r>
              <a:rPr lang="en-US" sz="3600" i="1" dirty="0" err="1">
                <a:solidFill>
                  <a:srgbClr val="00B0F0"/>
                </a:solidFill>
              </a:rPr>
              <a:t>Pestco</a:t>
            </a:r>
            <a:r>
              <a:rPr lang="en-US" sz="3600" i="1" dirty="0">
                <a:solidFill>
                  <a:srgbClr val="00B0F0"/>
                </a:solidFill>
              </a:rPr>
              <a:t> </a:t>
            </a:r>
            <a:r>
              <a:rPr lang="en-US" sz="3600" dirty="0">
                <a:solidFill>
                  <a:srgbClr val="FFFF00"/>
                </a:solidFill>
              </a:rPr>
              <a:t>(</a:t>
            </a:r>
            <a:r>
              <a:rPr lang="en-US" sz="3600" dirty="0">
                <a:solidFill>
                  <a:schemeClr val="bg1"/>
                </a:solidFill>
              </a:rPr>
              <a:t>1985 Ont. CA</a:t>
            </a:r>
            <a:r>
              <a:rPr lang="en-US" sz="4000" dirty="0">
                <a:solidFill>
                  <a:srgbClr val="FFFF00"/>
                </a:solidFill>
              </a:rPr>
              <a:t>)</a:t>
            </a:r>
          </a:p>
        </p:txBody>
      </p:sp>
      <p:sp>
        <p:nvSpPr>
          <p:cNvPr id="335874" name="Content Placeholder 2">
            <a:extLst>
              <a:ext uri="{FF2B5EF4-FFF2-40B4-BE49-F238E27FC236}">
                <a16:creationId xmlns:a16="http://schemas.microsoft.com/office/drawing/2014/main" id="{6965B506-F8AB-3D91-4347-B355457EED38}"/>
              </a:ext>
            </a:extLst>
          </p:cNvPr>
          <p:cNvSpPr>
            <a:spLocks noGrp="1" noChangeArrowheads="1"/>
          </p:cNvSpPr>
          <p:nvPr>
            <p:ph sz="quarter" idx="10"/>
          </p:nvPr>
        </p:nvSpPr>
        <p:spPr bwMode="auto">
          <a:xfrm>
            <a:off x="457200" y="1347614"/>
            <a:ext cx="8229600" cy="3238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3200" dirty="0">
                <a:solidFill>
                  <a:schemeClr val="bg1"/>
                </a:solidFill>
              </a:rPr>
              <a:t>People called what they thought was the ORKIN phone number, but then were </a:t>
            </a:r>
            <a:r>
              <a:rPr lang="en-US" altLang="en-US" sz="3200" dirty="0">
                <a:solidFill>
                  <a:srgbClr val="FFFF00"/>
                </a:solidFill>
              </a:rPr>
              <a:t>actually connected with </a:t>
            </a:r>
            <a:r>
              <a:rPr lang="en-US" altLang="en-US" sz="3200" dirty="0" err="1">
                <a:solidFill>
                  <a:srgbClr val="FFFF00"/>
                </a:solidFill>
              </a:rPr>
              <a:t>Pestco</a:t>
            </a:r>
            <a:r>
              <a:rPr lang="en-US" altLang="en-US" sz="3200" dirty="0">
                <a:solidFill>
                  <a:schemeClr val="bg1"/>
                </a:solidFill>
              </a:rPr>
              <a:t>, and led or allowed to believe that ORKIN has taken care of their pest problem.</a:t>
            </a:r>
            <a:r>
              <a:rPr lang="en-CA" altLang="en-US" sz="3200" dirty="0">
                <a:solidFill>
                  <a:schemeClr val="bg1"/>
                </a:solidFill>
              </a:rPr>
              <a:t> </a:t>
            </a:r>
            <a:endParaRPr lang="en-US" altLang="en-US" sz="3200" dirty="0">
              <a:solidFill>
                <a:schemeClr val="bg1"/>
              </a:solidFill>
            </a:endParaRPr>
          </a:p>
        </p:txBody>
      </p:sp>
      <p:pic>
        <p:nvPicPr>
          <p:cNvPr id="335875" name="Picture 3">
            <a:extLst>
              <a:ext uri="{FF2B5EF4-FFF2-40B4-BE49-F238E27FC236}">
                <a16:creationId xmlns:a16="http://schemas.microsoft.com/office/drawing/2014/main" id="{77ED5F68-78C5-D3D3-5B20-DA62B572B4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3507854"/>
            <a:ext cx="1475830" cy="1475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TextBox 1">
            <a:extLst>
              <a:ext uri="{FF2B5EF4-FFF2-40B4-BE49-F238E27FC236}">
                <a16:creationId xmlns:a16="http://schemas.microsoft.com/office/drawing/2014/main" id="{AB34F9DD-65FD-16CD-6C99-2360094EC714}"/>
              </a:ext>
            </a:extLst>
          </p:cNvPr>
          <p:cNvSpPr txBox="1">
            <a:spLocks noChangeArrowheads="1"/>
          </p:cNvSpPr>
          <p:nvPr/>
        </p:nvSpPr>
        <p:spPr bwMode="auto">
          <a:xfrm>
            <a:off x="1858963" y="123825"/>
            <a:ext cx="54260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b="1">
                <a:solidFill>
                  <a:srgbClr val="FFFF00"/>
                </a:solidFill>
              </a:rPr>
              <a:t>Passing off</a:t>
            </a:r>
            <a:r>
              <a:rPr lang="en-US" altLang="en-US" sz="4000" b="1">
                <a:solidFill>
                  <a:srgbClr val="FF0000"/>
                </a:solidFill>
              </a:rPr>
              <a:t>:</a:t>
            </a:r>
            <a:r>
              <a:rPr lang="en-US" altLang="en-US" sz="4000" b="1">
                <a:solidFill>
                  <a:schemeClr val="bg1"/>
                </a:solidFill>
              </a:rPr>
              <a:t> Goodwill</a:t>
            </a:r>
            <a:endParaRPr lang="en-US" altLang="en-US" sz="4000"/>
          </a:p>
        </p:txBody>
      </p:sp>
      <p:sp>
        <p:nvSpPr>
          <p:cNvPr id="4" name="TextBox 3">
            <a:extLst>
              <a:ext uri="{FF2B5EF4-FFF2-40B4-BE49-F238E27FC236}">
                <a16:creationId xmlns:a16="http://schemas.microsoft.com/office/drawing/2014/main" id="{0AE2EE15-D642-2558-96F8-0F66CE006A97}"/>
              </a:ext>
            </a:extLst>
          </p:cNvPr>
          <p:cNvSpPr txBox="1"/>
          <p:nvPr/>
        </p:nvSpPr>
        <p:spPr>
          <a:xfrm>
            <a:off x="142875" y="1131888"/>
            <a:ext cx="8858250" cy="3784600"/>
          </a:xfrm>
          <a:prstGeom prst="rect">
            <a:avLst/>
          </a:prstGeom>
          <a:noFill/>
        </p:spPr>
        <p:txBody>
          <a:bodyPr>
            <a:spAutoFit/>
          </a:bodyPr>
          <a:lstStyle/>
          <a:p>
            <a:pPr>
              <a:defRPr/>
            </a:pPr>
            <a:r>
              <a:rPr lang="en-US" sz="3000" b="1" dirty="0">
                <a:solidFill>
                  <a:srgbClr val="FFFF00"/>
                </a:solidFill>
                <a:latin typeface="Arial" charset="0"/>
              </a:rPr>
              <a:t>Goodwill</a:t>
            </a:r>
          </a:p>
          <a:p>
            <a:pPr marL="342900" indent="-342900">
              <a:buFont typeface="Arial" panose="020B0604020202020204" pitchFamily="34" charset="0"/>
              <a:buChar char="•"/>
              <a:defRPr/>
            </a:pPr>
            <a:r>
              <a:rPr lang="en-US" sz="3000" dirty="0">
                <a:solidFill>
                  <a:schemeClr val="bg1"/>
                </a:solidFill>
                <a:latin typeface="Arial" charset="0"/>
              </a:rPr>
              <a:t>The </a:t>
            </a:r>
            <a:r>
              <a:rPr lang="en-US" sz="3000" dirty="0">
                <a:solidFill>
                  <a:srgbClr val="FFFF00"/>
                </a:solidFill>
                <a:latin typeface="Arial" charset="0"/>
              </a:rPr>
              <a:t>benefit and advantage of the good name, reputation, and connection of a business</a:t>
            </a:r>
          </a:p>
          <a:p>
            <a:pPr marL="342900" indent="-342900">
              <a:buFont typeface="Arial" panose="020B0604020202020204" pitchFamily="34" charset="0"/>
              <a:buChar char="•"/>
              <a:defRPr/>
            </a:pPr>
            <a:r>
              <a:rPr lang="en-US" sz="3000" dirty="0">
                <a:solidFill>
                  <a:schemeClr val="bg1"/>
                </a:solidFill>
                <a:latin typeface="Arial" charset="0"/>
              </a:rPr>
              <a:t>Where the trade-mark or get-up is associated in the mind of the purchasing public with the plaintiff's goods, or with one trade source. </a:t>
            </a:r>
          </a:p>
          <a:p>
            <a:pPr marL="342900" indent="-342900">
              <a:buFont typeface="Arial" panose="020B0604020202020204" pitchFamily="34" charset="0"/>
              <a:buChar char="•"/>
              <a:defRPr/>
            </a:pPr>
            <a:r>
              <a:rPr lang="en-US" sz="3000" dirty="0">
                <a:solidFill>
                  <a:schemeClr val="bg1"/>
                </a:solidFill>
                <a:latin typeface="Arial" charset="0"/>
              </a:rPr>
              <a:t>Get-up: The whole visible external appearance of goods</a:t>
            </a:r>
            <a:endParaRPr lang="en-US" sz="3000" dirty="0">
              <a:solidFill>
                <a:schemeClr val="bg1"/>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8982784-8982-99CA-2AA3-FBB287B60F5E}"/>
              </a:ext>
            </a:extLst>
          </p:cNvPr>
          <p:cNvSpPr>
            <a:spLocks noGrp="1"/>
          </p:cNvSpPr>
          <p:nvPr>
            <p:ph type="title"/>
          </p:nvPr>
        </p:nvSpPr>
        <p:spPr>
          <a:xfrm>
            <a:off x="1485900" y="79375"/>
            <a:ext cx="6172200" cy="650875"/>
          </a:xfrm>
        </p:spPr>
        <p:txBody>
          <a:bodyPr>
            <a:normAutofit fontScale="90000"/>
          </a:bodyPr>
          <a:lstStyle/>
          <a:p>
            <a:pPr>
              <a:defRPr/>
            </a:pPr>
            <a:r>
              <a:rPr lang="en-US" b="1" dirty="0">
                <a:solidFill>
                  <a:srgbClr val="FFFF00"/>
                </a:solidFill>
              </a:rPr>
              <a:t>Passing off</a:t>
            </a:r>
          </a:p>
        </p:txBody>
      </p:sp>
      <p:sp>
        <p:nvSpPr>
          <p:cNvPr id="339970" name="Content Placeholder 1">
            <a:extLst>
              <a:ext uri="{FF2B5EF4-FFF2-40B4-BE49-F238E27FC236}">
                <a16:creationId xmlns:a16="http://schemas.microsoft.com/office/drawing/2014/main" id="{7D5DA6AE-A22E-7B7E-0C80-6A839EB16AFC}"/>
              </a:ext>
            </a:extLst>
          </p:cNvPr>
          <p:cNvSpPr>
            <a:spLocks noGrp="1" noChangeArrowheads="1"/>
          </p:cNvSpPr>
          <p:nvPr>
            <p:ph idx="1"/>
          </p:nvPr>
        </p:nvSpPr>
        <p:spPr bwMode="auto">
          <a:xfrm>
            <a:off x="250825" y="1058863"/>
            <a:ext cx="8497888" cy="40052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000">
                <a:solidFill>
                  <a:schemeClr val="bg1"/>
                </a:solidFill>
              </a:rPr>
              <a:t>Note is that </a:t>
            </a:r>
            <a:r>
              <a:rPr lang="en-US" altLang="en-US" sz="2000">
                <a:solidFill>
                  <a:srgbClr val="FFFF00"/>
                </a:solidFill>
              </a:rPr>
              <a:t>passing off </a:t>
            </a:r>
            <a:r>
              <a:rPr lang="en-US" altLang="en-US" sz="2000">
                <a:solidFill>
                  <a:schemeClr val="bg1"/>
                </a:solidFill>
              </a:rPr>
              <a:t>is </a:t>
            </a:r>
            <a:r>
              <a:rPr lang="en-US" altLang="en-US" sz="2000">
                <a:solidFill>
                  <a:srgbClr val="FF0000"/>
                </a:solidFill>
              </a:rPr>
              <a:t>generally </a:t>
            </a:r>
            <a:r>
              <a:rPr lang="en-US" altLang="en-US" sz="2000">
                <a:solidFill>
                  <a:schemeClr val="bg1"/>
                </a:solidFill>
              </a:rPr>
              <a:t>seen as an </a:t>
            </a:r>
            <a:r>
              <a:rPr lang="en-US" altLang="en-US" sz="2000">
                <a:solidFill>
                  <a:srgbClr val="FFFF00"/>
                </a:solidFill>
              </a:rPr>
              <a:t>action available between commercial competitors</a:t>
            </a:r>
            <a:r>
              <a:rPr lang="en-US" altLang="en-US" sz="2000">
                <a:solidFill>
                  <a:schemeClr val="bg1"/>
                </a:solidFill>
              </a:rPr>
              <a:t>. </a:t>
            </a:r>
            <a:endParaRPr lang="en-CA" altLang="en-US" sz="2000">
              <a:solidFill>
                <a:schemeClr val="bg1"/>
              </a:solidFill>
            </a:endParaRPr>
          </a:p>
          <a:p>
            <a:r>
              <a:rPr lang="en-US" altLang="en-US" sz="2000">
                <a:solidFill>
                  <a:schemeClr val="bg1"/>
                </a:solidFill>
              </a:rPr>
              <a:t>The Supreme Court of Canada, however, in</a:t>
            </a:r>
            <a:r>
              <a:rPr lang="en-CA" altLang="en-US" sz="2000">
                <a:solidFill>
                  <a:schemeClr val="bg1"/>
                </a:solidFill>
              </a:rPr>
              <a:t> </a:t>
            </a:r>
            <a:r>
              <a:rPr lang="en-CA" altLang="en-US" sz="2000" i="1">
                <a:solidFill>
                  <a:srgbClr val="00B0F0"/>
                </a:solidFill>
              </a:rPr>
              <a:t>Ciba‑Geigy Canada Ltd. v. Apotex Inc</a:t>
            </a:r>
            <a:r>
              <a:rPr lang="en-CA" altLang="en-US" sz="2000">
                <a:solidFill>
                  <a:srgbClr val="00B0F0"/>
                </a:solidFill>
              </a:rPr>
              <a:t>., </a:t>
            </a:r>
            <a:r>
              <a:rPr lang="en-CA" altLang="en-US" sz="2000">
                <a:solidFill>
                  <a:schemeClr val="bg1"/>
                </a:solidFill>
              </a:rPr>
              <a:t>[1992] 3 S.C.R. 12</a:t>
            </a:r>
            <a:r>
              <a:rPr lang="en-US" altLang="en-US" sz="2000">
                <a:solidFill>
                  <a:schemeClr val="bg1"/>
                </a:solidFill>
              </a:rPr>
              <a:t> </a:t>
            </a:r>
            <a:r>
              <a:rPr lang="en-US" altLang="en-US" sz="2000">
                <a:solidFill>
                  <a:srgbClr val="FFFF00"/>
                </a:solidFill>
              </a:rPr>
              <a:t>emphasized that there is a consumer protection dimension to the tort</a:t>
            </a:r>
            <a:r>
              <a:rPr lang="en-US" altLang="en-US" sz="2000">
                <a:solidFill>
                  <a:schemeClr val="bg1"/>
                </a:solidFill>
              </a:rPr>
              <a:t>. Gonthier J. notes that </a:t>
            </a:r>
            <a:r>
              <a:rPr lang="en-US" altLang="en-US" sz="2000">
                <a:solidFill>
                  <a:srgbClr val="FFFF00"/>
                </a:solidFill>
              </a:rPr>
              <a:t>however one looks at the passing-off action, its purpose is clearly to protect </a:t>
            </a:r>
            <a:r>
              <a:rPr lang="en-US" altLang="en-US" sz="2000" u="sng">
                <a:solidFill>
                  <a:srgbClr val="FF0000"/>
                </a:solidFill>
              </a:rPr>
              <a:t>all persons</a:t>
            </a:r>
            <a:r>
              <a:rPr lang="en-US" altLang="en-US" sz="2000">
                <a:solidFill>
                  <a:srgbClr val="FF0000"/>
                </a:solidFill>
              </a:rPr>
              <a:t> </a:t>
            </a:r>
            <a:r>
              <a:rPr lang="en-US" altLang="en-US" sz="2000">
                <a:solidFill>
                  <a:srgbClr val="FFFF00"/>
                </a:solidFill>
              </a:rPr>
              <a:t>affected by the product</a:t>
            </a:r>
            <a:r>
              <a:rPr lang="en-US" altLang="en-US" sz="2000">
                <a:solidFill>
                  <a:schemeClr val="bg1"/>
                </a:solidFill>
              </a:rPr>
              <a:t>.</a:t>
            </a:r>
            <a:endParaRPr lang="en-CA" altLang="en-US" sz="2000">
              <a:solidFill>
                <a:schemeClr val="bg1"/>
              </a:solidFill>
            </a:endParaRPr>
          </a:p>
          <a:p>
            <a:r>
              <a:rPr lang="en-US" altLang="en-US" sz="2000">
                <a:solidFill>
                  <a:schemeClr val="bg1"/>
                </a:solidFill>
              </a:rPr>
              <a:t>“All persons” being the competitor and the </a:t>
            </a:r>
            <a:r>
              <a:rPr lang="en-US" altLang="en-US" sz="2000">
                <a:solidFill>
                  <a:srgbClr val="FFFF00"/>
                </a:solidFill>
              </a:rPr>
              <a:t>people who buy the product </a:t>
            </a:r>
            <a:endParaRPr lang="en-CA" altLang="en-US" sz="2000">
              <a:solidFill>
                <a:srgbClr val="FFFF00"/>
              </a:solidFill>
            </a:endParaRPr>
          </a:p>
          <a:p>
            <a:r>
              <a:rPr lang="en-US" altLang="en-US" sz="2000">
                <a:solidFill>
                  <a:srgbClr val="FFFF00"/>
                </a:solidFill>
              </a:rPr>
              <a:t>“People” </a:t>
            </a:r>
            <a:r>
              <a:rPr lang="en-US" altLang="en-US" sz="2000">
                <a:solidFill>
                  <a:schemeClr val="bg1"/>
                </a:solidFill>
              </a:rPr>
              <a:t>who buy the product includes the </a:t>
            </a:r>
            <a:r>
              <a:rPr lang="en-US" altLang="en-US" sz="2000">
                <a:solidFill>
                  <a:srgbClr val="FFFF00"/>
                </a:solidFill>
              </a:rPr>
              <a:t>first person </a:t>
            </a:r>
            <a:r>
              <a:rPr lang="en-US" altLang="en-US" sz="2000">
                <a:solidFill>
                  <a:schemeClr val="bg1"/>
                </a:solidFill>
              </a:rPr>
              <a:t>who buys the product [who may be a wholesaler], all other </a:t>
            </a:r>
            <a:r>
              <a:rPr lang="en-US" altLang="en-US" sz="2000">
                <a:solidFill>
                  <a:srgbClr val="FFFF00"/>
                </a:solidFill>
              </a:rPr>
              <a:t>intermediate purchasers</a:t>
            </a:r>
            <a:r>
              <a:rPr lang="en-US" altLang="en-US" sz="2000">
                <a:solidFill>
                  <a:schemeClr val="bg1"/>
                </a:solidFill>
              </a:rPr>
              <a:t>, and the </a:t>
            </a:r>
            <a:r>
              <a:rPr lang="en-US" altLang="en-US" sz="2000">
                <a:solidFill>
                  <a:srgbClr val="FFFF00"/>
                </a:solidFill>
              </a:rPr>
              <a:t>ultimate consumer</a:t>
            </a:r>
            <a:r>
              <a:rPr lang="en-US" altLang="en-US" sz="2000">
                <a:solidFill>
                  <a:schemeClr val="bg1"/>
                </a:solidFill>
              </a:rPr>
              <a:t>. </a:t>
            </a:r>
            <a:endParaRPr lang="en-CA" altLang="en-US" sz="2000">
              <a:solidFill>
                <a:schemeClr val="bg1"/>
              </a:solidFill>
            </a:endParaRPr>
          </a:p>
          <a:p>
            <a:endParaRPr lang="en-US" altLang="en-US"/>
          </a:p>
        </p:txBody>
      </p:sp>
      <p:sp>
        <p:nvSpPr>
          <p:cNvPr id="339971" name="Slide Number Placeholder 3">
            <a:extLst>
              <a:ext uri="{FF2B5EF4-FFF2-40B4-BE49-F238E27FC236}">
                <a16:creationId xmlns:a16="http://schemas.microsoft.com/office/drawing/2014/main" id="{06C40D14-EEA6-0E51-B4D8-1F0662174F5E}"/>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16013E6-EE09-E540-8888-51E5A38F66F9}" type="slidenum">
              <a:rPr lang="en-US" altLang="en-US" smtClean="0"/>
              <a:pPr/>
              <a:t>78</a:t>
            </a:fld>
            <a:endParaRPr lang="en-US" alt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7" name="Title 5">
            <a:extLst>
              <a:ext uri="{FF2B5EF4-FFF2-40B4-BE49-F238E27FC236}">
                <a16:creationId xmlns:a16="http://schemas.microsoft.com/office/drawing/2014/main" id="{E63F780B-99C5-1E56-6B9F-8CCF6F44CBBD}"/>
              </a:ext>
            </a:extLst>
          </p:cNvPr>
          <p:cNvSpPr>
            <a:spLocks noGrp="1" noChangeArrowheads="1"/>
          </p:cNvSpPr>
          <p:nvPr>
            <p:ph type="title"/>
          </p:nvPr>
        </p:nvSpPr>
        <p:spPr bwMode="auto">
          <a:xfrm>
            <a:off x="323850" y="166688"/>
            <a:ext cx="8496300" cy="6572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a:solidFill>
                  <a:srgbClr val="FFFF00"/>
                </a:solidFill>
              </a:rPr>
              <a:t>Passing off</a:t>
            </a:r>
            <a:r>
              <a:rPr lang="en-US" altLang="en-US" sz="3200">
                <a:solidFill>
                  <a:srgbClr val="FF0000"/>
                </a:solidFill>
              </a:rPr>
              <a:t>: </a:t>
            </a:r>
            <a:r>
              <a:rPr lang="en-US" altLang="en-US" sz="3200">
                <a:solidFill>
                  <a:schemeClr val="bg1"/>
                </a:solidFill>
              </a:rPr>
              <a:t>Where does goodwill come from</a:t>
            </a:r>
            <a:r>
              <a:rPr lang="en-US" altLang="en-US" sz="3200">
                <a:solidFill>
                  <a:srgbClr val="FF0000"/>
                </a:solidFill>
              </a:rPr>
              <a:t>?</a:t>
            </a:r>
          </a:p>
        </p:txBody>
      </p:sp>
      <p:sp>
        <p:nvSpPr>
          <p:cNvPr id="347138" name="Content Placeholder 1">
            <a:extLst>
              <a:ext uri="{FF2B5EF4-FFF2-40B4-BE49-F238E27FC236}">
                <a16:creationId xmlns:a16="http://schemas.microsoft.com/office/drawing/2014/main" id="{38A82148-6570-AB63-3DD8-840B1485A282}"/>
              </a:ext>
            </a:extLst>
          </p:cNvPr>
          <p:cNvSpPr>
            <a:spLocks noGrp="1" noChangeArrowheads="1"/>
          </p:cNvSpPr>
          <p:nvPr>
            <p:ph idx="1"/>
          </p:nvPr>
        </p:nvSpPr>
        <p:spPr bwMode="auto">
          <a:xfrm>
            <a:off x="179388" y="1131888"/>
            <a:ext cx="8496300" cy="38687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20000"/>
              </a:lnSpc>
            </a:pPr>
            <a:r>
              <a:rPr lang="en-US" altLang="en-US" sz="1800">
                <a:solidFill>
                  <a:srgbClr val="FFFF00"/>
                </a:solidFill>
              </a:rPr>
              <a:t>Goodwill</a:t>
            </a:r>
            <a:r>
              <a:rPr lang="en-US" altLang="en-US" sz="1800">
                <a:solidFill>
                  <a:schemeClr val="bg1"/>
                </a:solidFill>
              </a:rPr>
              <a:t> has said to come from the fact that the </a:t>
            </a:r>
            <a:r>
              <a:rPr lang="en-US" altLang="en-US" sz="1800">
                <a:solidFill>
                  <a:srgbClr val="FFFF00"/>
                </a:solidFill>
              </a:rPr>
              <a:t>trade-mark or get-up is associated in the mind of the purchasing public with the plaintiff’s goods, or with one trade source</a:t>
            </a:r>
            <a:r>
              <a:rPr lang="en-US" altLang="en-US" sz="1800">
                <a:solidFill>
                  <a:schemeClr val="bg1"/>
                </a:solidFill>
              </a:rPr>
              <a:t>, whether or not the public can identify that source.</a:t>
            </a:r>
            <a:endParaRPr lang="en-CA" altLang="en-US" sz="1800">
              <a:solidFill>
                <a:schemeClr val="bg1"/>
              </a:solidFill>
            </a:endParaRPr>
          </a:p>
          <a:p>
            <a:pPr>
              <a:lnSpc>
                <a:spcPct val="120000"/>
              </a:lnSpc>
            </a:pPr>
            <a:r>
              <a:rPr lang="en-US" altLang="en-US" sz="1800">
                <a:solidFill>
                  <a:schemeClr val="bg1"/>
                </a:solidFill>
              </a:rPr>
              <a:t>A </a:t>
            </a:r>
            <a:r>
              <a:rPr lang="en-US" altLang="en-US" sz="1800">
                <a:solidFill>
                  <a:srgbClr val="FF0000"/>
                </a:solidFill>
              </a:rPr>
              <a:t>GET-UP </a:t>
            </a:r>
            <a:r>
              <a:rPr lang="en-US" altLang="en-US" sz="1800">
                <a:solidFill>
                  <a:schemeClr val="bg1"/>
                </a:solidFill>
              </a:rPr>
              <a:t>can be defined as: </a:t>
            </a:r>
            <a:r>
              <a:rPr lang="en-US" altLang="en-US" sz="1800" i="1">
                <a:solidFill>
                  <a:srgbClr val="FFFF00"/>
                </a:solidFill>
              </a:rPr>
              <a:t>The whole visible external appearance of goods/ specifically … in the form in which they are likely to be seen by the public before purchase.</a:t>
            </a:r>
            <a:endParaRPr lang="en-CA" altLang="en-US" sz="1800" i="1">
              <a:solidFill>
                <a:srgbClr val="FFFF00"/>
              </a:solidFill>
            </a:endParaRPr>
          </a:p>
          <a:p>
            <a:pPr>
              <a:lnSpc>
                <a:spcPct val="120000"/>
              </a:lnSpc>
            </a:pPr>
            <a:r>
              <a:rPr lang="en-US" altLang="en-US" sz="1800">
                <a:solidFill>
                  <a:schemeClr val="bg1"/>
                </a:solidFill>
              </a:rPr>
              <a:t>If the goods are </a:t>
            </a:r>
            <a:r>
              <a:rPr lang="en-US" altLang="en-US" sz="1800">
                <a:solidFill>
                  <a:srgbClr val="FFFF00"/>
                </a:solidFill>
              </a:rPr>
              <a:t>sold in packages</a:t>
            </a:r>
            <a:r>
              <a:rPr lang="en-US" altLang="en-US" sz="1800">
                <a:solidFill>
                  <a:schemeClr val="bg1"/>
                </a:solidFill>
              </a:rPr>
              <a:t>, then the get-up is the way the package looks – the appearance of the package taken as a whole.</a:t>
            </a:r>
            <a:endParaRPr lang="en-CA" altLang="en-US" sz="1800">
              <a:solidFill>
                <a:schemeClr val="bg1"/>
              </a:solidFill>
            </a:endParaRPr>
          </a:p>
          <a:p>
            <a:pPr>
              <a:lnSpc>
                <a:spcPct val="120000"/>
              </a:lnSpc>
            </a:pPr>
            <a:r>
              <a:rPr lang="en-US" altLang="en-US" sz="1800">
                <a:solidFill>
                  <a:schemeClr val="bg1"/>
                </a:solidFill>
              </a:rPr>
              <a:t>If the goods are </a:t>
            </a:r>
            <a:r>
              <a:rPr lang="en-US" altLang="en-US" sz="1800">
                <a:solidFill>
                  <a:srgbClr val="FFFF00"/>
                </a:solidFill>
              </a:rPr>
              <a:t>not sold in packaging </a:t>
            </a:r>
            <a:r>
              <a:rPr lang="en-US" altLang="en-US" sz="1800">
                <a:solidFill>
                  <a:schemeClr val="bg1"/>
                </a:solidFill>
              </a:rPr>
              <a:t>– the get-up is the way the good looks - the visible external appearance of the goods themselves.</a:t>
            </a:r>
            <a:r>
              <a:rPr lang="en-US" altLang="en-US" sz="1800"/>
              <a:t> </a:t>
            </a:r>
            <a:endParaRPr lang="en-CA" altLang="en-US" sz="1800"/>
          </a:p>
          <a:p>
            <a:endParaRPr lang="en-US" altLang="en-US"/>
          </a:p>
        </p:txBody>
      </p:sp>
      <p:sp>
        <p:nvSpPr>
          <p:cNvPr id="347139" name="Slide Number Placeholder 3">
            <a:extLst>
              <a:ext uri="{FF2B5EF4-FFF2-40B4-BE49-F238E27FC236}">
                <a16:creationId xmlns:a16="http://schemas.microsoft.com/office/drawing/2014/main" id="{13810A40-661C-5491-F824-0A4FFF9E3B8F}"/>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13691C7-4DD5-AD49-BD0D-607E32B0B0ED}" type="slidenum">
              <a:rPr lang="en-US" altLang="en-US" smtClean="0"/>
              <a:pPr/>
              <a:t>79</a:t>
            </a:fld>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AAF128D-532A-871F-42EE-1A12C648EA68}"/>
              </a:ext>
            </a:extLst>
          </p:cNvPr>
          <p:cNvSpPr>
            <a:spLocks noGrp="1"/>
          </p:cNvSpPr>
          <p:nvPr>
            <p:ph sz="quarter" idx="10"/>
          </p:nvPr>
        </p:nvSpPr>
        <p:spPr>
          <a:xfrm>
            <a:off x="1485900" y="1075434"/>
            <a:ext cx="6172200" cy="2825029"/>
          </a:xfrm>
        </p:spPr>
        <p:txBody>
          <a:bodyPr/>
          <a:lstStyle/>
          <a:p>
            <a:pPr marL="0" indent="0" algn="ctr">
              <a:buFont typeface="Arial" panose="020B0604020202020204" pitchFamily="34" charset="0"/>
              <a:buNone/>
              <a:defRPr/>
            </a:pPr>
            <a:r>
              <a:rPr lang="en-US" sz="7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PLEASE </a:t>
            </a:r>
          </a:p>
          <a:p>
            <a:pPr marL="0" indent="0" algn="ctr">
              <a:buFont typeface="Arial" panose="020B0604020202020204" pitchFamily="34" charset="0"/>
              <a:buNone/>
              <a:defRPr/>
            </a:pPr>
            <a:r>
              <a:rPr lang="en-US" sz="7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SIGN UP</a:t>
            </a:r>
          </a:p>
        </p:txBody>
      </p:sp>
    </p:spTree>
    <p:extLst>
      <p:ext uri="{BB962C8B-B14F-4D97-AF65-F5344CB8AC3E}">
        <p14:creationId xmlns:p14="http://schemas.microsoft.com/office/powerpoint/2010/main" val="387165901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5" name="Title 5">
            <a:extLst>
              <a:ext uri="{FF2B5EF4-FFF2-40B4-BE49-F238E27FC236}">
                <a16:creationId xmlns:a16="http://schemas.microsoft.com/office/drawing/2014/main" id="{F2988F58-A58F-C738-F6F9-1B3398B767E1}"/>
              </a:ext>
            </a:extLst>
          </p:cNvPr>
          <p:cNvSpPr>
            <a:spLocks noGrp="1" noChangeArrowheads="1"/>
          </p:cNvSpPr>
          <p:nvPr>
            <p:ph type="title"/>
          </p:nvPr>
        </p:nvSpPr>
        <p:spPr bwMode="auto">
          <a:xfrm>
            <a:off x="215900" y="115888"/>
            <a:ext cx="8712200" cy="6572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a:solidFill>
                  <a:srgbClr val="FFFF00"/>
                </a:solidFill>
              </a:rPr>
              <a:t>Passing off</a:t>
            </a:r>
            <a:r>
              <a:rPr lang="en-US" altLang="en-US" sz="3200">
                <a:solidFill>
                  <a:srgbClr val="FF0000"/>
                </a:solidFill>
              </a:rPr>
              <a:t>: </a:t>
            </a:r>
            <a:r>
              <a:rPr lang="en-US" altLang="en-US" sz="3200">
                <a:solidFill>
                  <a:schemeClr val="bg1"/>
                </a:solidFill>
              </a:rPr>
              <a:t>Where does goodwill come from</a:t>
            </a:r>
            <a:r>
              <a:rPr lang="en-US" altLang="en-US" sz="3200">
                <a:solidFill>
                  <a:srgbClr val="FF0000"/>
                </a:solidFill>
              </a:rPr>
              <a:t>?</a:t>
            </a:r>
          </a:p>
        </p:txBody>
      </p:sp>
      <p:sp>
        <p:nvSpPr>
          <p:cNvPr id="2" name="Content Placeholder 1">
            <a:extLst>
              <a:ext uri="{FF2B5EF4-FFF2-40B4-BE49-F238E27FC236}">
                <a16:creationId xmlns:a16="http://schemas.microsoft.com/office/drawing/2014/main" id="{997C28F3-8061-3054-6B80-2FB086E0636A}"/>
              </a:ext>
            </a:extLst>
          </p:cNvPr>
          <p:cNvSpPr>
            <a:spLocks noGrp="1"/>
          </p:cNvSpPr>
          <p:nvPr>
            <p:ph idx="1"/>
          </p:nvPr>
        </p:nvSpPr>
        <p:spPr>
          <a:xfrm>
            <a:off x="358775" y="1084263"/>
            <a:ext cx="8426450" cy="3941762"/>
          </a:xfrm>
        </p:spPr>
        <p:txBody>
          <a:bodyPr>
            <a:normAutofit fontScale="85000" lnSpcReduction="20000"/>
          </a:bodyPr>
          <a:lstStyle/>
          <a:p>
            <a:pPr marL="0" indent="0">
              <a:lnSpc>
                <a:spcPct val="120000"/>
              </a:lnSpc>
              <a:buFont typeface="Arial" panose="020B0604020202020204" pitchFamily="34" charset="0"/>
              <a:buNone/>
              <a:defRPr/>
            </a:pPr>
            <a:r>
              <a:rPr lang="en-US" sz="3300" b="1" dirty="0">
                <a:solidFill>
                  <a:schemeClr val="bg1"/>
                </a:solidFill>
              </a:rPr>
              <a:t>How would you go about establishing the existence of goodwill</a:t>
            </a:r>
            <a:r>
              <a:rPr lang="en-US" sz="3300" b="1" dirty="0">
                <a:solidFill>
                  <a:srgbClr val="FF0000"/>
                </a:solidFill>
              </a:rPr>
              <a:t>?</a:t>
            </a:r>
            <a:r>
              <a:rPr lang="en-US" sz="3300" b="1" dirty="0">
                <a:solidFill>
                  <a:schemeClr val="bg1"/>
                </a:solidFill>
              </a:rPr>
              <a:t> What sorts of information would you want to have</a:t>
            </a:r>
            <a:r>
              <a:rPr lang="en-US" sz="3300" b="1" dirty="0">
                <a:solidFill>
                  <a:srgbClr val="FF0000"/>
                </a:solidFill>
              </a:rPr>
              <a:t>?</a:t>
            </a:r>
            <a:endParaRPr lang="en-CA" sz="3300" dirty="0">
              <a:solidFill>
                <a:srgbClr val="FF0000"/>
              </a:solidFill>
            </a:endParaRPr>
          </a:p>
          <a:p>
            <a:pPr>
              <a:lnSpc>
                <a:spcPct val="120000"/>
              </a:lnSpc>
              <a:buFont typeface="+mj-lt"/>
              <a:buAutoNum type="arabicPeriod"/>
              <a:defRPr/>
            </a:pPr>
            <a:r>
              <a:rPr lang="en-US" sz="3300" dirty="0">
                <a:solidFill>
                  <a:schemeClr val="bg1"/>
                </a:solidFill>
              </a:rPr>
              <a:t>Evidence of </a:t>
            </a:r>
            <a:r>
              <a:rPr lang="en-US" sz="3300" dirty="0">
                <a:solidFill>
                  <a:srgbClr val="FFFF00"/>
                </a:solidFill>
              </a:rPr>
              <a:t>length of time in business</a:t>
            </a:r>
            <a:endParaRPr lang="en-CA" sz="3300" dirty="0">
              <a:solidFill>
                <a:srgbClr val="FFFF00"/>
              </a:solidFill>
            </a:endParaRPr>
          </a:p>
          <a:p>
            <a:pPr>
              <a:lnSpc>
                <a:spcPct val="120000"/>
              </a:lnSpc>
              <a:buFont typeface="+mj-lt"/>
              <a:buAutoNum type="arabicPeriod"/>
              <a:defRPr/>
            </a:pPr>
            <a:r>
              <a:rPr lang="en-US" sz="3300" dirty="0">
                <a:solidFill>
                  <a:srgbClr val="FFFF00"/>
                </a:solidFill>
              </a:rPr>
              <a:t>Strength of market </a:t>
            </a:r>
            <a:r>
              <a:rPr lang="en-US" sz="3300" dirty="0">
                <a:solidFill>
                  <a:schemeClr val="bg1"/>
                </a:solidFill>
              </a:rPr>
              <a:t>for product/service</a:t>
            </a:r>
            <a:endParaRPr lang="en-CA" sz="3300" dirty="0">
              <a:solidFill>
                <a:schemeClr val="bg1"/>
              </a:solidFill>
            </a:endParaRPr>
          </a:p>
          <a:p>
            <a:pPr>
              <a:lnSpc>
                <a:spcPct val="120000"/>
              </a:lnSpc>
              <a:buFont typeface="+mj-lt"/>
              <a:buAutoNum type="arabicPeriod"/>
              <a:defRPr/>
            </a:pPr>
            <a:r>
              <a:rPr lang="en-US" sz="3300" dirty="0">
                <a:solidFill>
                  <a:srgbClr val="FFFF00"/>
                </a:solidFill>
              </a:rPr>
              <a:t>Strength of association </a:t>
            </a:r>
            <a:r>
              <a:rPr lang="en-US" sz="3300" dirty="0">
                <a:solidFill>
                  <a:schemeClr val="bg1"/>
                </a:solidFill>
              </a:rPr>
              <a:t>between name/mark/product and company as source.</a:t>
            </a:r>
            <a:endParaRPr lang="en-CA" sz="3300" dirty="0">
              <a:solidFill>
                <a:schemeClr val="bg1"/>
              </a:solidFill>
            </a:endParaRPr>
          </a:p>
          <a:p>
            <a:pPr>
              <a:defRPr/>
            </a:pPr>
            <a:r>
              <a:rPr lang="en-US" dirty="0"/>
              <a:t> </a:t>
            </a:r>
            <a:endParaRPr lang="en-CA" dirty="0"/>
          </a:p>
          <a:p>
            <a:pPr>
              <a:defRPr/>
            </a:pPr>
            <a:endParaRPr lang="en-US" dirty="0"/>
          </a:p>
        </p:txBody>
      </p:sp>
      <p:sp>
        <p:nvSpPr>
          <p:cNvPr id="349187" name="Slide Number Placeholder 3">
            <a:extLst>
              <a:ext uri="{FF2B5EF4-FFF2-40B4-BE49-F238E27FC236}">
                <a16:creationId xmlns:a16="http://schemas.microsoft.com/office/drawing/2014/main" id="{D245A275-C60D-F455-08A6-AD1BB0BF2218}"/>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C8C1E8-E69E-BEB0-532D-B132D441015F}"/>
              </a:ext>
            </a:extLst>
          </p:cNvPr>
          <p:cNvPicPr>
            <a:picLocks noChangeAspect="1"/>
          </p:cNvPicPr>
          <p:nvPr/>
        </p:nvPicPr>
        <p:blipFill>
          <a:blip r:embed="rId2"/>
          <a:stretch>
            <a:fillRect/>
          </a:stretch>
        </p:blipFill>
        <p:spPr>
          <a:xfrm>
            <a:off x="1201130" y="675636"/>
            <a:ext cx="6741740" cy="3792228"/>
          </a:xfrm>
          <a:prstGeom prst="rect">
            <a:avLst/>
          </a:prstGeom>
        </p:spPr>
      </p:pic>
    </p:spTree>
    <p:extLst>
      <p:ext uri="{BB962C8B-B14F-4D97-AF65-F5344CB8AC3E}">
        <p14:creationId xmlns:p14="http://schemas.microsoft.com/office/powerpoint/2010/main" val="239716879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D83BCA-1843-6D95-B3E6-71877C82E106}"/>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extLst>
      <p:ext uri="{BB962C8B-B14F-4D97-AF65-F5344CB8AC3E}">
        <p14:creationId xmlns:p14="http://schemas.microsoft.com/office/powerpoint/2010/main" val="132575441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7" name="Title 1">
            <a:extLst>
              <a:ext uri="{FF2B5EF4-FFF2-40B4-BE49-F238E27FC236}">
                <a16:creationId xmlns:a16="http://schemas.microsoft.com/office/drawing/2014/main" id="{A598560B-84E0-4DAD-5259-921F5FE6A900}"/>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4" name="Content Placeholder 3" descr="Crystal_Project_pause-queue.png">
            <a:extLst>
              <a:ext uri="{FF2B5EF4-FFF2-40B4-BE49-F238E27FC236}">
                <a16:creationId xmlns:a16="http://schemas.microsoft.com/office/drawing/2014/main" id="{A1136D4B-281C-E672-5DB4-4B87C8B45566}"/>
              </a:ext>
            </a:extLst>
          </p:cNvPr>
          <p:cNvPicPr>
            <a:picLocks noGrp="1" noChangeAspect="1"/>
          </p:cNvPicPr>
          <p:nvPr>
            <p:ph sz="quarter" idx="10"/>
          </p:nvPr>
        </p:nvPicPr>
        <p:blipFill rotWithShape="1">
          <a:blip r:embed="rId2" cstate="print"/>
          <a:srcRect l="1729" r="296"/>
          <a:stretch/>
        </p:blipFill>
        <p:spPr>
          <a:xfrm>
            <a:off x="3038475" y="1331913"/>
            <a:ext cx="3067050" cy="3132137"/>
          </a:xfrm>
        </p:spPr>
      </p:pic>
      <p:pic>
        <p:nvPicPr>
          <p:cNvPr id="352259" name="Content Placeholder 3" descr="Crystal_Project_pause-queue.png">
            <a:extLst>
              <a:ext uri="{FF2B5EF4-FFF2-40B4-BE49-F238E27FC236}">
                <a16:creationId xmlns:a16="http://schemas.microsoft.com/office/drawing/2014/main" id="{25CB486F-BDEF-096D-BBD5-2A899C8752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272396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7CF20-1F16-CACA-756F-8DE4BA480BE4}"/>
            </a:ext>
          </a:extLst>
        </p:cNvPr>
        <p:cNvGrpSpPr/>
        <p:nvPr/>
      </p:nvGrpSpPr>
      <p:grpSpPr>
        <a:xfrm>
          <a:off x="0" y="0"/>
          <a:ext cx="0" cy="0"/>
          <a:chOff x="0" y="0"/>
          <a:chExt cx="0" cy="0"/>
        </a:xfrm>
      </p:grpSpPr>
      <p:pic>
        <p:nvPicPr>
          <p:cNvPr id="249857" name="Picture 2">
            <a:extLst>
              <a:ext uri="{FF2B5EF4-FFF2-40B4-BE49-F238E27FC236}">
                <a16:creationId xmlns:a16="http://schemas.microsoft.com/office/drawing/2014/main" id="{58DA73D6-1DE0-911E-E44B-A785E7F88A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4150" y="838200"/>
            <a:ext cx="369570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040413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1259D0-C2D6-AB2D-E46E-DFCD04E61025}"/>
            </a:ext>
          </a:extLst>
        </p:cNvPr>
        <p:cNvGrpSpPr/>
        <p:nvPr/>
      </p:nvGrpSpPr>
      <p:grpSpPr>
        <a:xfrm>
          <a:off x="0" y="0"/>
          <a:ext cx="0" cy="0"/>
          <a:chOff x="0" y="0"/>
          <a:chExt cx="0" cy="0"/>
        </a:xfrm>
      </p:grpSpPr>
      <p:sp>
        <p:nvSpPr>
          <p:cNvPr id="86017" name="TextBox 1">
            <a:extLst>
              <a:ext uri="{FF2B5EF4-FFF2-40B4-BE49-F238E27FC236}">
                <a16:creationId xmlns:a16="http://schemas.microsoft.com/office/drawing/2014/main" id="{85610812-3233-E34A-31EB-C66D3BFEBD78}"/>
              </a:ext>
            </a:extLst>
          </p:cNvPr>
          <p:cNvSpPr txBox="1">
            <a:spLocks noChangeArrowheads="1"/>
          </p:cNvSpPr>
          <p:nvPr/>
        </p:nvSpPr>
        <p:spPr bwMode="auto">
          <a:xfrm>
            <a:off x="1894023" y="339502"/>
            <a:ext cx="535595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6000" dirty="0">
                <a:solidFill>
                  <a:schemeClr val="bg1"/>
                </a:solidFill>
                <a:latin typeface="Times New Roman" panose="02020603050405020304" pitchFamily="18" charset="0"/>
                <a:cs typeface="Times New Roman" panose="02020603050405020304" pitchFamily="18" charset="0"/>
              </a:rPr>
              <a:t>Random Notes </a:t>
            </a:r>
            <a:r>
              <a:rPr lang="en-US" altLang="en-US" sz="6000" dirty="0">
                <a:solidFill>
                  <a:srgbClr val="FF0000"/>
                </a:solidFill>
                <a:latin typeface="Times New Roman" panose="02020603050405020304" pitchFamily="18" charset="0"/>
                <a:cs typeface="Times New Roman" panose="02020603050405020304" pitchFamily="18" charset="0"/>
              </a:rPr>
              <a:t>2</a:t>
            </a:r>
          </a:p>
        </p:txBody>
      </p:sp>
      <p:pic>
        <p:nvPicPr>
          <p:cNvPr id="86018" name="Picture 4">
            <a:extLst>
              <a:ext uri="{FF2B5EF4-FFF2-40B4-BE49-F238E27FC236}">
                <a16:creationId xmlns:a16="http://schemas.microsoft.com/office/drawing/2014/main" id="{282DF72A-A34B-6DDC-5172-9D7B2F5EBA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4675" y="1708150"/>
            <a:ext cx="2914650" cy="291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73170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F09EAC-2FFC-1E34-0E4F-10C33D874936}"/>
              </a:ext>
            </a:extLst>
          </p:cNvPr>
          <p:cNvSpPr txBox="1"/>
          <p:nvPr/>
        </p:nvSpPr>
        <p:spPr>
          <a:xfrm>
            <a:off x="2344531" y="195486"/>
            <a:ext cx="4454938" cy="707886"/>
          </a:xfrm>
          <a:prstGeom prst="rect">
            <a:avLst/>
          </a:prstGeom>
          <a:noFill/>
        </p:spPr>
        <p:txBody>
          <a:bodyPr wrap="none" rtlCol="0">
            <a:spAutoFit/>
          </a:bodyPr>
          <a:lstStyle/>
          <a:p>
            <a:r>
              <a:rPr lang="en-US" sz="4000" dirty="0">
                <a:solidFill>
                  <a:schemeClr val="bg1"/>
                </a:solidFill>
                <a:latin typeface="Times New Roman" panose="02020603050405020304" pitchFamily="18" charset="0"/>
                <a:cs typeface="Times New Roman" panose="02020603050405020304" pitchFamily="18" charset="0"/>
              </a:rPr>
              <a:t>In last Week</a:t>
            </a:r>
            <a:r>
              <a:rPr lang="en-US" sz="4000" dirty="0">
                <a:solidFill>
                  <a:srgbClr val="FF0000"/>
                </a:solidFill>
                <a:latin typeface="Times New Roman" panose="02020603050405020304" pitchFamily="18" charset="0"/>
                <a:cs typeface="Times New Roman" panose="02020603050405020304" pitchFamily="18" charset="0"/>
              </a:rPr>
              <a:t>’</a:t>
            </a:r>
            <a:r>
              <a:rPr lang="en-US" sz="4000" dirty="0">
                <a:solidFill>
                  <a:schemeClr val="bg1"/>
                </a:solidFill>
                <a:latin typeface="Times New Roman" panose="02020603050405020304" pitchFamily="18" charset="0"/>
                <a:cs typeface="Times New Roman" panose="02020603050405020304" pitchFamily="18" charset="0"/>
              </a:rPr>
              <a:t>s Slides</a:t>
            </a:r>
          </a:p>
        </p:txBody>
      </p:sp>
      <p:pic>
        <p:nvPicPr>
          <p:cNvPr id="4" name="Picture 3" descr="A close-up of a blue background&#10;&#10;Description automatically generated">
            <a:extLst>
              <a:ext uri="{FF2B5EF4-FFF2-40B4-BE49-F238E27FC236}">
                <a16:creationId xmlns:a16="http://schemas.microsoft.com/office/drawing/2014/main" id="{4AF7D529-0ECF-2152-F1E6-E0859633C383}"/>
              </a:ext>
            </a:extLst>
          </p:cNvPr>
          <p:cNvPicPr>
            <a:picLocks noChangeAspect="1"/>
          </p:cNvPicPr>
          <p:nvPr/>
        </p:nvPicPr>
        <p:blipFill>
          <a:blip r:embed="rId2"/>
          <a:stretch>
            <a:fillRect/>
          </a:stretch>
        </p:blipFill>
        <p:spPr>
          <a:xfrm>
            <a:off x="1210196" y="1059582"/>
            <a:ext cx="6723607" cy="3782029"/>
          </a:xfrm>
          <a:prstGeom prst="rect">
            <a:avLst/>
          </a:prstGeom>
        </p:spPr>
      </p:pic>
    </p:spTree>
    <p:extLst>
      <p:ext uri="{BB962C8B-B14F-4D97-AF65-F5344CB8AC3E}">
        <p14:creationId xmlns:p14="http://schemas.microsoft.com/office/powerpoint/2010/main" val="378441229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790B1D-64F4-5044-5628-8888AFAF197F}"/>
              </a:ext>
            </a:extLst>
          </p:cNvPr>
          <p:cNvSpPr txBox="1"/>
          <p:nvPr/>
        </p:nvSpPr>
        <p:spPr>
          <a:xfrm>
            <a:off x="107504" y="1347614"/>
            <a:ext cx="6408712" cy="3416320"/>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CA" sz="2400" b="0" i="0" u="none" strike="noStrike" kern="1200" cap="none" spc="0" normalizeH="0" baseline="0" noProof="0" dirty="0">
                <a:ln>
                  <a:noFill/>
                </a:ln>
                <a:solidFill>
                  <a:srgbClr val="FF0000"/>
                </a:solidFill>
                <a:effectLst/>
                <a:uLnTx/>
                <a:uFillTx/>
                <a:latin typeface="Helvetica" pitchFamily="2" charset="0"/>
                <a:ea typeface="MS PGothic" panose="020B0600070205080204" pitchFamily="34" charset="-128"/>
                <a:cs typeface="+mn-cs"/>
              </a:rPr>
              <a:t>1. </a:t>
            </a:r>
            <a:r>
              <a:rPr kumimoji="0" lang="en-CA" sz="2400" b="0" i="0" u="none" strike="noStrike" kern="1200" cap="none" spc="0" normalizeH="0" baseline="0" noProof="0" dirty="0">
                <a:ln>
                  <a:noFill/>
                </a:ln>
                <a:solidFill>
                  <a:srgbClr val="FFFFFF"/>
                </a:solidFill>
                <a:effectLst/>
                <a:uLnTx/>
                <a:uFillTx/>
                <a:latin typeface="Helvetica" pitchFamily="2" charset="0"/>
                <a:ea typeface="MS PGothic" panose="020B0600070205080204" pitchFamily="34" charset="-128"/>
                <a:cs typeface="+mn-cs"/>
              </a:rPr>
              <a:t>When Festinger stops teaching, Allard decides to continue offering the IP Law course by re-using the Zoom recordings of the lectures; </a:t>
            </a:r>
            <a:r>
              <a:rPr kumimoji="0" lang="en-CA" sz="2400" b="0" i="0" u="none" strike="noStrike" kern="1200" cap="none" spc="0" normalizeH="0" baseline="0" noProof="0" dirty="0">
                <a:ln>
                  <a:noFill/>
                </a:ln>
                <a:solidFill>
                  <a:srgbClr val="FF0000"/>
                </a:solidFill>
                <a:effectLst/>
                <a:uLnTx/>
                <a:uFillTx/>
                <a:latin typeface="Helvetica" pitchFamily="2" charset="0"/>
                <a:ea typeface="MS PGothic" panose="020B0600070205080204" pitchFamily="34" charset="-128"/>
                <a:cs typeface="+mn-cs"/>
              </a:rPr>
              <a:t>or</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CA" sz="2400" b="0" i="0" u="none" strike="noStrike" kern="1200" cap="none" spc="0" normalizeH="0" baseline="0" noProof="0" dirty="0">
                <a:ln>
                  <a:noFill/>
                </a:ln>
                <a:solidFill>
                  <a:srgbClr val="FF0000"/>
                </a:solidFill>
                <a:effectLst/>
                <a:uLnTx/>
                <a:uFillTx/>
                <a:latin typeface="Helvetica" pitchFamily="2" charset="0"/>
                <a:ea typeface="MS PGothic" panose="020B0600070205080204" pitchFamily="34" charset="-128"/>
                <a:cs typeface="+mn-cs"/>
              </a:rPr>
              <a:t>2. </a:t>
            </a:r>
            <a:r>
              <a:rPr kumimoji="0" lang="en-CA" sz="2400" b="0" i="0" u="none" strike="noStrike" kern="1200" cap="none" spc="0" normalizeH="0" baseline="0" noProof="0" dirty="0">
                <a:ln>
                  <a:noFill/>
                </a:ln>
                <a:solidFill>
                  <a:srgbClr val="FFFFFF"/>
                </a:solidFill>
                <a:effectLst/>
                <a:uLnTx/>
                <a:uFillTx/>
                <a:latin typeface="Helvetica" pitchFamily="2" charset="0"/>
                <a:ea typeface="MS PGothic" panose="020B0600070205080204" pitchFamily="34" charset="-128"/>
                <a:cs typeface="+mn-cs"/>
              </a:rPr>
              <a:t>Allard feeds Festinger’s</a:t>
            </a:r>
            <a:r>
              <a:rPr kumimoji="0" lang="en-CA" sz="2400" b="0" i="0" u="none" strike="noStrike" kern="1200" cap="none" spc="0" normalizeH="0" baseline="0" noProof="0" dirty="0">
                <a:ln>
                  <a:noFill/>
                </a:ln>
                <a:solidFill>
                  <a:srgbClr val="FF0000"/>
                </a:solidFill>
                <a:effectLst/>
                <a:uLnTx/>
                <a:uFillTx/>
                <a:latin typeface="Helvetica" pitchFamily="2" charset="0"/>
                <a:ea typeface="MS PGothic" panose="020B0600070205080204" pitchFamily="34" charset="-128"/>
                <a:cs typeface="+mn-cs"/>
              </a:rPr>
              <a:t> &gt;</a:t>
            </a:r>
            <a:r>
              <a:rPr kumimoji="0" lang="en-CA" sz="2400" b="0" i="0" u="none" strike="noStrike" kern="1200" cap="none" spc="0" normalizeH="0" baseline="0" noProof="0" dirty="0">
                <a:ln>
                  <a:noFill/>
                </a:ln>
                <a:solidFill>
                  <a:srgbClr val="FFFFFF"/>
                </a:solidFill>
                <a:effectLst/>
                <a:uLnTx/>
                <a:uFillTx/>
                <a:latin typeface="Helvetica" pitchFamily="2" charset="0"/>
                <a:ea typeface="MS PGothic" panose="020B0600070205080204" pitchFamily="34" charset="-128"/>
                <a:cs typeface="+mn-cs"/>
              </a:rPr>
              <a:t>1000 hours of video </a:t>
            </a:r>
            <a:r>
              <a:rPr kumimoji="0" lang="en-CA" sz="2400" b="0" i="0" u="none" strike="noStrike" kern="1200" cap="none" spc="0" normalizeH="0" baseline="0" noProof="0" dirty="0" err="1">
                <a:ln>
                  <a:noFill/>
                </a:ln>
                <a:solidFill>
                  <a:srgbClr val="FFFFFF"/>
                </a:solidFill>
                <a:effectLst/>
                <a:uLnTx/>
                <a:uFillTx/>
                <a:latin typeface="Helvetica" pitchFamily="2" charset="0"/>
                <a:ea typeface="MS PGothic" panose="020B0600070205080204" pitchFamily="34" charset="-128"/>
                <a:cs typeface="+mn-cs"/>
              </a:rPr>
              <a:t>teachinginto</a:t>
            </a:r>
            <a:r>
              <a:rPr kumimoji="0" lang="en-CA" sz="2400" b="0" i="0" u="none" strike="noStrike" kern="1200" cap="none" spc="0" normalizeH="0" baseline="0" noProof="0" dirty="0">
                <a:ln>
                  <a:noFill/>
                </a:ln>
                <a:solidFill>
                  <a:srgbClr val="FFFFFF"/>
                </a:solidFill>
                <a:effectLst/>
                <a:uLnTx/>
                <a:uFillTx/>
                <a:latin typeface="Helvetica" pitchFamily="2" charset="0"/>
                <a:ea typeface="MS PGothic" panose="020B0600070205080204" pitchFamily="34" charset="-128"/>
                <a:cs typeface="+mn-cs"/>
              </a:rPr>
              <a:t> a generative A.I. &amp; creates an aging, balding, somewhat overweight, digital teaching avatar named </a:t>
            </a:r>
            <a:r>
              <a:rPr kumimoji="0" lang="en-CA" sz="2400" b="0" i="0" u="none" strike="noStrike" kern="1200" cap="none" spc="0" normalizeH="0" baseline="0" noProof="0" dirty="0" err="1">
                <a:ln>
                  <a:noFill/>
                </a:ln>
                <a:solidFill>
                  <a:srgbClr val="FFFFFF"/>
                </a:solidFill>
                <a:effectLst/>
                <a:uLnTx/>
                <a:uFillTx/>
                <a:latin typeface="Helvetica" pitchFamily="2" charset="0"/>
                <a:ea typeface="MS PGothic" panose="020B0600070205080204" pitchFamily="34" charset="-128"/>
                <a:cs typeface="+mn-cs"/>
              </a:rPr>
              <a:t>Fon</a:t>
            </a:r>
            <a:r>
              <a:rPr kumimoji="0" lang="en-CA" sz="2400" b="0" i="0" u="none" strike="noStrike" kern="1200" cap="none" spc="0" normalizeH="0" baseline="0" noProof="0" dirty="0">
                <a:ln>
                  <a:noFill/>
                </a:ln>
                <a:solidFill>
                  <a:srgbClr val="FFFFFF"/>
                </a:solidFill>
                <a:effectLst/>
                <a:uLnTx/>
                <a:uFillTx/>
                <a:latin typeface="Helvetica" pitchFamily="2" charset="0"/>
                <a:ea typeface="MS PGothic" panose="020B0600070205080204" pitchFamily="34" charset="-128"/>
                <a:cs typeface="+mn-cs"/>
              </a:rPr>
              <a:t> </a:t>
            </a:r>
            <a:r>
              <a:rPr kumimoji="0" lang="en-CA" sz="2400" b="0" i="0" u="none" strike="noStrike" kern="1200" cap="none" spc="0" normalizeH="0" baseline="0" noProof="0" dirty="0" err="1">
                <a:ln>
                  <a:noFill/>
                </a:ln>
                <a:solidFill>
                  <a:srgbClr val="FFFFFF"/>
                </a:solidFill>
                <a:effectLst/>
                <a:uLnTx/>
                <a:uFillTx/>
                <a:latin typeface="Helvetica" pitchFamily="2" charset="0"/>
                <a:ea typeface="MS PGothic" panose="020B0600070205080204" pitchFamily="34" charset="-128"/>
                <a:cs typeface="+mn-cs"/>
              </a:rPr>
              <a:t>Jestinger</a:t>
            </a:r>
            <a:endParaRPr kumimoji="0" lang="en-CA" sz="2400" b="0" i="0" u="none" strike="noStrike" kern="1200" cap="none" spc="0" normalizeH="0" baseline="0" noProof="0" dirty="0">
              <a:ln>
                <a:noFill/>
              </a:ln>
              <a:solidFill>
                <a:srgbClr val="FFFFFF"/>
              </a:solidFill>
              <a:effectLst/>
              <a:uLnTx/>
              <a:uFillTx/>
              <a:latin typeface="Helvetica" pitchFamily="2" charset="0"/>
              <a:ea typeface="MS PGothic" panose="020B0600070205080204" pitchFamily="34" charset="-128"/>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2040"/>
              </a:solidFill>
              <a:effectLst/>
              <a:uLnTx/>
              <a:uFillTx/>
              <a:latin typeface="Arial" panose="020B0604020202020204" pitchFamily="34" charset="0"/>
              <a:ea typeface="MS PGothic" panose="020B0600070205080204" pitchFamily="34" charset="-128"/>
              <a:cs typeface="+mn-cs"/>
            </a:endParaRPr>
          </a:p>
        </p:txBody>
      </p:sp>
      <p:sp>
        <p:nvSpPr>
          <p:cNvPr id="3" name="TextBox 2">
            <a:extLst>
              <a:ext uri="{FF2B5EF4-FFF2-40B4-BE49-F238E27FC236}">
                <a16:creationId xmlns:a16="http://schemas.microsoft.com/office/drawing/2014/main" id="{FC4F7DB4-D67D-2EA7-6BE2-ED0182C85321}"/>
              </a:ext>
            </a:extLst>
          </p:cNvPr>
          <p:cNvSpPr txBox="1"/>
          <p:nvPr/>
        </p:nvSpPr>
        <p:spPr>
          <a:xfrm>
            <a:off x="1251680" y="294129"/>
            <a:ext cx="6620723" cy="707886"/>
          </a:xfrm>
          <a:prstGeom prst="rect">
            <a:avLst/>
          </a:prstGeom>
          <a:noFill/>
        </p:spPr>
        <p:txBody>
          <a:bodyPr wrap="non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Copyright consequences</a:t>
            </a:r>
            <a:r>
              <a:rPr kumimoji="0" lang="en-US" sz="4000" b="1"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a:t>
            </a:r>
          </a:p>
        </p:txBody>
      </p:sp>
      <p:pic>
        <p:nvPicPr>
          <p:cNvPr id="5" name="Picture 4" descr="A screenshot of a video game&#10;&#10;Description automatically generated">
            <a:extLst>
              <a:ext uri="{FF2B5EF4-FFF2-40B4-BE49-F238E27FC236}">
                <a16:creationId xmlns:a16="http://schemas.microsoft.com/office/drawing/2014/main" id="{432420B9-1672-6301-16D5-A1FC2840DD3B}"/>
              </a:ext>
            </a:extLst>
          </p:cNvPr>
          <p:cNvPicPr>
            <a:picLocks noChangeAspect="1"/>
          </p:cNvPicPr>
          <p:nvPr/>
        </p:nvPicPr>
        <p:blipFill>
          <a:blip r:embed="rId2"/>
          <a:stretch>
            <a:fillRect/>
          </a:stretch>
        </p:blipFill>
        <p:spPr>
          <a:xfrm>
            <a:off x="6708434" y="1203598"/>
            <a:ext cx="2328062" cy="3291830"/>
          </a:xfrm>
          <a:prstGeom prst="rect">
            <a:avLst/>
          </a:prstGeom>
        </p:spPr>
      </p:pic>
    </p:spTree>
    <p:extLst>
      <p:ext uri="{BB962C8B-B14F-4D97-AF65-F5344CB8AC3E}">
        <p14:creationId xmlns:p14="http://schemas.microsoft.com/office/powerpoint/2010/main" val="1878823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4F7DB4-D67D-2EA7-6BE2-ED0182C85321}"/>
              </a:ext>
            </a:extLst>
          </p:cNvPr>
          <p:cNvSpPr txBox="1"/>
          <p:nvPr/>
        </p:nvSpPr>
        <p:spPr>
          <a:xfrm>
            <a:off x="834438" y="51470"/>
            <a:ext cx="7475123" cy="1200329"/>
          </a:xfrm>
          <a:prstGeom prst="rect">
            <a:avLst/>
          </a:prstGeom>
          <a:noFill/>
        </p:spPr>
        <p:txBody>
          <a:bodyPr wrap="non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Non</a:t>
            </a:r>
            <a:r>
              <a:rPr kumimoji="0" lang="en-US" sz="4000" b="1"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a:t>
            </a:r>
            <a:r>
              <a:rPr kumimoji="0" lang="en-US" sz="4000" b="1"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Copyright consequences</a:t>
            </a:r>
          </a:p>
          <a:p>
            <a:pPr algn="ctr"/>
            <a:r>
              <a:rPr lang="en-CA" sz="3200" b="1" i="0" cap="all" dirty="0">
                <a:solidFill>
                  <a:schemeClr val="bg1"/>
                </a:solidFill>
                <a:effectLst/>
                <a:latin typeface="BCSans"/>
              </a:rPr>
              <a:t>PRIVACY ACT </a:t>
            </a:r>
            <a:r>
              <a:rPr lang="en-CA" sz="3200" b="1" i="0" dirty="0">
                <a:solidFill>
                  <a:schemeClr val="bg1"/>
                </a:solidFill>
                <a:effectLst/>
                <a:latin typeface="BCSans"/>
              </a:rPr>
              <a:t>[RSBC 1996] CHAPTER 373</a:t>
            </a:r>
          </a:p>
        </p:txBody>
      </p:sp>
      <p:sp>
        <p:nvSpPr>
          <p:cNvPr id="4" name="TextBox 3">
            <a:extLst>
              <a:ext uri="{FF2B5EF4-FFF2-40B4-BE49-F238E27FC236}">
                <a16:creationId xmlns:a16="http://schemas.microsoft.com/office/drawing/2014/main" id="{679A46ED-5B0B-C731-6E55-96A5146E5166}"/>
              </a:ext>
            </a:extLst>
          </p:cNvPr>
          <p:cNvSpPr txBox="1"/>
          <p:nvPr/>
        </p:nvSpPr>
        <p:spPr>
          <a:xfrm>
            <a:off x="225681" y="1419622"/>
            <a:ext cx="8692636" cy="3539430"/>
          </a:xfrm>
          <a:prstGeom prst="rect">
            <a:avLst/>
          </a:prstGeom>
          <a:noFill/>
        </p:spPr>
        <p:txBody>
          <a:bodyPr wrap="none" rtlCol="0">
            <a:spAutoFit/>
          </a:bodyPr>
          <a:lstStyle/>
          <a:p>
            <a:r>
              <a:rPr lang="en-CA" sz="3200" b="1" i="0" dirty="0">
                <a:solidFill>
                  <a:schemeClr val="bg1"/>
                </a:solidFill>
                <a:effectLst/>
                <a:latin typeface="BCSans"/>
              </a:rPr>
              <a:t>3</a:t>
            </a:r>
            <a:r>
              <a:rPr lang="en-CA" sz="3200" b="1" i="0" dirty="0">
                <a:solidFill>
                  <a:srgbClr val="000000"/>
                </a:solidFill>
                <a:effectLst/>
                <a:latin typeface="BCSans"/>
              </a:rPr>
              <a:t> </a:t>
            </a:r>
            <a:r>
              <a:rPr lang="en-CA" sz="3200" b="0" i="0" dirty="0">
                <a:solidFill>
                  <a:schemeClr val="bg1"/>
                </a:solidFill>
                <a:effectLst/>
                <a:latin typeface="BCSans"/>
              </a:rPr>
              <a:t>(2) It is a tort, actionable without proof of </a:t>
            </a:r>
          </a:p>
          <a:p>
            <a:r>
              <a:rPr lang="en-CA" sz="3200" b="0" i="0" dirty="0">
                <a:solidFill>
                  <a:schemeClr val="bg1"/>
                </a:solidFill>
                <a:effectLst/>
                <a:latin typeface="BCSans"/>
              </a:rPr>
              <a:t>damage, </a:t>
            </a:r>
            <a:r>
              <a:rPr lang="en-CA" sz="3200" dirty="0">
                <a:solidFill>
                  <a:schemeClr val="bg1"/>
                </a:solidFill>
                <a:latin typeface="BCSans"/>
              </a:rPr>
              <a:t>f</a:t>
            </a:r>
            <a:r>
              <a:rPr lang="en-CA" sz="3200" b="0" i="0" dirty="0">
                <a:solidFill>
                  <a:schemeClr val="bg1"/>
                </a:solidFill>
                <a:effectLst/>
                <a:latin typeface="BCSans"/>
              </a:rPr>
              <a:t>or a person to use the name or portrait </a:t>
            </a:r>
          </a:p>
          <a:p>
            <a:r>
              <a:rPr lang="en-CA" sz="3200" b="0" i="0" dirty="0">
                <a:solidFill>
                  <a:schemeClr val="bg1"/>
                </a:solidFill>
                <a:effectLst/>
                <a:latin typeface="BCSans"/>
              </a:rPr>
              <a:t>of another for the purpose of advertising or </a:t>
            </a:r>
          </a:p>
          <a:p>
            <a:r>
              <a:rPr lang="en-CA" sz="3200" b="0" i="0" dirty="0">
                <a:solidFill>
                  <a:schemeClr val="bg1"/>
                </a:solidFill>
                <a:effectLst/>
                <a:latin typeface="BCSans"/>
              </a:rPr>
              <a:t>promoting the sale of, or other trading in, </a:t>
            </a:r>
          </a:p>
          <a:p>
            <a:r>
              <a:rPr lang="en-CA" sz="3200" b="0" i="0" dirty="0">
                <a:solidFill>
                  <a:schemeClr val="bg1"/>
                </a:solidFill>
                <a:effectLst/>
                <a:latin typeface="BCSans"/>
              </a:rPr>
              <a:t>property or services, unless that other, or a person </a:t>
            </a:r>
          </a:p>
          <a:p>
            <a:r>
              <a:rPr lang="en-CA" sz="3200" b="0" i="0" dirty="0">
                <a:solidFill>
                  <a:schemeClr val="bg1"/>
                </a:solidFill>
                <a:effectLst/>
                <a:latin typeface="BCSans"/>
              </a:rPr>
              <a:t>entitled to consent on the other's behalf, consents </a:t>
            </a:r>
          </a:p>
          <a:p>
            <a:r>
              <a:rPr lang="en-CA" sz="3200" b="0" i="0" dirty="0">
                <a:solidFill>
                  <a:schemeClr val="bg1"/>
                </a:solidFill>
                <a:effectLst/>
                <a:latin typeface="BCSans"/>
              </a:rPr>
              <a:t>to the use for that purpose.</a:t>
            </a:r>
            <a:endParaRPr lang="en-US" sz="3200" dirty="0">
              <a:solidFill>
                <a:schemeClr val="bg1"/>
              </a:solidFill>
            </a:endParaRPr>
          </a:p>
        </p:txBody>
      </p:sp>
    </p:spTree>
    <p:extLst>
      <p:ext uri="{BB962C8B-B14F-4D97-AF65-F5344CB8AC3E}">
        <p14:creationId xmlns:p14="http://schemas.microsoft.com/office/powerpoint/2010/main" val="161823047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 name="Picture 3" descr="A close-up of a document&#10;&#10;Description automatically generated">
            <a:extLst>
              <a:ext uri="{FF2B5EF4-FFF2-40B4-BE49-F238E27FC236}">
                <a16:creationId xmlns:a16="http://schemas.microsoft.com/office/drawing/2014/main" id="{78B9D582-B055-5579-1A83-3B5E9BBDF887}"/>
              </a:ext>
            </a:extLst>
          </p:cNvPr>
          <p:cNvPicPr>
            <a:picLocks noChangeAspect="1"/>
          </p:cNvPicPr>
          <p:nvPr/>
        </p:nvPicPr>
        <p:blipFill>
          <a:blip r:embed="rId2"/>
          <a:stretch>
            <a:fillRect/>
          </a:stretch>
        </p:blipFill>
        <p:spPr>
          <a:xfrm>
            <a:off x="173933" y="447514"/>
            <a:ext cx="8796133" cy="4248472"/>
          </a:xfrm>
          <a:prstGeom prst="rect">
            <a:avLst/>
          </a:prstGeom>
        </p:spPr>
      </p:pic>
    </p:spTree>
    <p:extLst>
      <p:ext uri="{BB962C8B-B14F-4D97-AF65-F5344CB8AC3E}">
        <p14:creationId xmlns:p14="http://schemas.microsoft.com/office/powerpoint/2010/main" val="502047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28739-AE9A-3FF9-8572-2DD90A4BB603}"/>
              </a:ext>
            </a:extLst>
          </p:cNvPr>
          <p:cNvSpPr>
            <a:spLocks noGrp="1"/>
          </p:cNvSpPr>
          <p:nvPr>
            <p:ph type="title"/>
          </p:nvPr>
        </p:nvSpPr>
        <p:spPr>
          <a:xfrm>
            <a:off x="1314450" y="0"/>
            <a:ext cx="6686550" cy="746125"/>
          </a:xfrm>
        </p:spPr>
        <p:txBody>
          <a:bodyPr>
            <a:noAutofit/>
          </a:bodyPr>
          <a:lstStyle/>
          <a:p>
            <a:pPr>
              <a:defRPr/>
            </a:pPr>
            <a:br>
              <a:rPr lang="en-US" b="1" dirty="0">
                <a:latin typeface="+mn-lt"/>
              </a:rPr>
            </a:br>
            <a:r>
              <a:rPr lang="en-US" b="1" dirty="0">
                <a:solidFill>
                  <a:srgbClr val="FFFF00"/>
                </a:solidFill>
                <a:latin typeface="+mn-lt"/>
              </a:rPr>
              <a:t>For </a:t>
            </a:r>
            <a:r>
              <a:rPr lang="en-CA" b="1" dirty="0">
                <a:solidFill>
                  <a:srgbClr val="FFFF00"/>
                </a:solidFill>
                <a:latin typeface="+mn-lt"/>
              </a:rPr>
              <a:t>full privileges on the website </a:t>
            </a:r>
            <a:br>
              <a:rPr lang="en-CA" b="1" dirty="0">
                <a:latin typeface="+mn-lt"/>
              </a:rPr>
            </a:br>
            <a:endParaRPr lang="en-US" b="1" dirty="0">
              <a:latin typeface="+mn-lt"/>
            </a:endParaRPr>
          </a:p>
        </p:txBody>
      </p:sp>
      <p:sp>
        <p:nvSpPr>
          <p:cNvPr id="3" name="Content Placeholder 2">
            <a:extLst>
              <a:ext uri="{FF2B5EF4-FFF2-40B4-BE49-F238E27FC236}">
                <a16:creationId xmlns:a16="http://schemas.microsoft.com/office/drawing/2014/main" id="{954E53EE-88AF-DD75-C39D-92B4AB73C907}"/>
              </a:ext>
            </a:extLst>
          </p:cNvPr>
          <p:cNvSpPr>
            <a:spLocks noGrp="1"/>
          </p:cNvSpPr>
          <p:nvPr>
            <p:ph sz="quarter" idx="10"/>
          </p:nvPr>
        </p:nvSpPr>
        <p:spPr>
          <a:xfrm>
            <a:off x="1314450" y="850900"/>
            <a:ext cx="6515100" cy="3846513"/>
          </a:xfrm>
        </p:spPr>
        <p:txBody>
          <a:bodyPr>
            <a:normAutofit fontScale="85000" lnSpcReduction="10000"/>
          </a:bodyPr>
          <a:lstStyle/>
          <a:p>
            <a:pPr marL="0" indent="0">
              <a:lnSpc>
                <a:spcPct val="110000"/>
              </a:lnSpc>
              <a:buFont typeface="Arial" panose="020B0604020202020204" pitchFamily="34" charset="0"/>
              <a:buNone/>
              <a:defRPr/>
            </a:pPr>
            <a:r>
              <a:rPr lang="en-CA" sz="2400" dirty="0">
                <a:solidFill>
                  <a:schemeClr val="bg1"/>
                </a:solidFill>
              </a:rPr>
              <a:t>1. Please create an account at </a:t>
            </a:r>
            <a:r>
              <a:rPr lang="en-CA" sz="2400" dirty="0">
                <a:solidFill>
                  <a:schemeClr val="bg1"/>
                </a:solidFill>
                <a:hlinkClick r:id="rId2"/>
              </a:rPr>
              <a:t>http://cms.ubc.ca/</a:t>
            </a:r>
            <a:r>
              <a:rPr lang="en-CA" sz="2400" dirty="0">
                <a:solidFill>
                  <a:schemeClr val="bg1"/>
                </a:solidFill>
              </a:rPr>
              <a:t> using your CWL.</a:t>
            </a:r>
          </a:p>
          <a:p>
            <a:pPr marL="0" indent="0">
              <a:lnSpc>
                <a:spcPct val="110000"/>
              </a:lnSpc>
              <a:buFont typeface="Arial" panose="020B0604020202020204" pitchFamily="34" charset="0"/>
              <a:buNone/>
              <a:defRPr/>
            </a:pPr>
            <a:r>
              <a:rPr lang="en-CA" sz="2400" dirty="0">
                <a:solidFill>
                  <a:schemeClr val="bg1"/>
                </a:solidFill>
              </a:rPr>
              <a:t>2. Once you create an account and sign in at </a:t>
            </a:r>
            <a:r>
              <a:rPr lang="en-CA" sz="2400" dirty="0">
                <a:solidFill>
                  <a:schemeClr val="bg1"/>
                </a:solidFill>
                <a:hlinkClick r:id="rId2"/>
              </a:rPr>
              <a:t>http://cms.ubc.ca/</a:t>
            </a:r>
            <a:r>
              <a:rPr lang="en-CA" sz="2400" dirty="0">
                <a:solidFill>
                  <a:schemeClr val="bg1"/>
                </a:solidFill>
              </a:rPr>
              <a:t> you can click your name in the top right. Halfway down the following page will be your WordPress email address.</a:t>
            </a:r>
          </a:p>
          <a:p>
            <a:pPr marL="0" indent="0">
              <a:lnSpc>
                <a:spcPct val="110000"/>
              </a:lnSpc>
              <a:buFont typeface="Arial" panose="020B0604020202020204" pitchFamily="34" charset="0"/>
              <a:buNone/>
              <a:defRPr/>
            </a:pPr>
            <a:r>
              <a:rPr lang="en-CA" sz="2400" dirty="0">
                <a:solidFill>
                  <a:schemeClr val="bg1"/>
                </a:solidFill>
              </a:rPr>
              <a:t>3. Send me your WordPress email address at </a:t>
            </a:r>
            <a:r>
              <a:rPr lang="en-CA" sz="2400" dirty="0">
                <a:solidFill>
                  <a:schemeClr val="bg1"/>
                </a:solidFill>
                <a:hlinkClick r:id="rId3"/>
              </a:rPr>
              <a:t>jon.festinger@ubc.ca</a:t>
            </a:r>
            <a:r>
              <a:rPr lang="en-CA" sz="2400" dirty="0">
                <a:solidFill>
                  <a:schemeClr val="bg1"/>
                </a:solidFill>
              </a:rPr>
              <a:t>  or at </a:t>
            </a:r>
            <a:r>
              <a:rPr lang="en-CA" sz="2400" dirty="0">
                <a:solidFill>
                  <a:schemeClr val="bg1"/>
                </a:solidFill>
                <a:hlinkClick r:id="rId4"/>
              </a:rPr>
              <a:t>jon_festinger@thecdm.ca</a:t>
            </a:r>
            <a:r>
              <a:rPr lang="en-CA" sz="2400" dirty="0">
                <a:solidFill>
                  <a:schemeClr val="bg1"/>
                </a:solidFill>
              </a:rPr>
              <a:t> </a:t>
            </a:r>
          </a:p>
          <a:p>
            <a:pPr marL="0" indent="0">
              <a:lnSpc>
                <a:spcPct val="110000"/>
              </a:lnSpc>
              <a:buFont typeface="Arial" panose="020B0604020202020204" pitchFamily="34" charset="0"/>
              <a:buNone/>
              <a:defRPr/>
            </a:pPr>
            <a:r>
              <a:rPr lang="en-CA" sz="2400" dirty="0">
                <a:solidFill>
                  <a:schemeClr val="bg1"/>
                </a:solidFill>
              </a:rPr>
              <a:t>4. Then, I will invite you to participate with authoring privileges via your WordPress email address.</a:t>
            </a:r>
          </a:p>
          <a:p>
            <a:pPr marL="0" indent="0">
              <a:buFont typeface="Arial" panose="020B0604020202020204" pitchFamily="34" charset="0"/>
              <a:buNone/>
              <a:defRPr/>
            </a:pPr>
            <a:endParaRPr lang="en-US" dirty="0"/>
          </a:p>
        </p:txBody>
      </p:sp>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E527F81F-EB8C-6AC9-84FF-FC5AD56F173D}"/>
                  </a:ext>
                </a:extLst>
              </p14:cNvPr>
              <p14:cNvContentPartPr/>
              <p14:nvPr/>
            </p14:nvContentPartPr>
            <p14:xfrm>
              <a:off x="1304595" y="3652987"/>
              <a:ext cx="6215040" cy="144360"/>
            </p14:xfrm>
          </p:contentPart>
        </mc:Choice>
        <mc:Fallback xmlns="">
          <p:pic>
            <p:nvPicPr>
              <p:cNvPr id="5" name="Ink 4">
                <a:extLst>
                  <a:ext uri="{FF2B5EF4-FFF2-40B4-BE49-F238E27FC236}">
                    <a16:creationId xmlns:a16="http://schemas.microsoft.com/office/drawing/2014/main" id="{E527F81F-EB8C-6AC9-84FF-FC5AD56F173D}"/>
                  </a:ext>
                </a:extLst>
              </p:cNvPr>
              <p:cNvPicPr/>
              <p:nvPr/>
            </p:nvPicPr>
            <p:blipFill>
              <a:blip r:embed="rId6"/>
              <a:stretch>
                <a:fillRect/>
              </a:stretch>
            </p:blipFill>
            <p:spPr>
              <a:xfrm>
                <a:off x="1286955" y="3634987"/>
                <a:ext cx="62506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6595C1C2-8D43-61A2-19F0-D2841D7C714F}"/>
                  </a:ext>
                </a:extLst>
              </p14:cNvPr>
              <p14:cNvContentPartPr/>
              <p14:nvPr/>
            </p14:nvContentPartPr>
            <p14:xfrm>
              <a:off x="1218195" y="3888427"/>
              <a:ext cx="5393160" cy="158400"/>
            </p14:xfrm>
          </p:contentPart>
        </mc:Choice>
        <mc:Fallback xmlns="">
          <p:pic>
            <p:nvPicPr>
              <p:cNvPr id="6" name="Ink 5">
                <a:extLst>
                  <a:ext uri="{FF2B5EF4-FFF2-40B4-BE49-F238E27FC236}">
                    <a16:creationId xmlns:a16="http://schemas.microsoft.com/office/drawing/2014/main" id="{6595C1C2-8D43-61A2-19F0-D2841D7C714F}"/>
                  </a:ext>
                </a:extLst>
              </p:cNvPr>
              <p:cNvPicPr/>
              <p:nvPr/>
            </p:nvPicPr>
            <p:blipFill>
              <a:blip r:embed="rId8"/>
              <a:stretch>
                <a:fillRect/>
              </a:stretch>
            </p:blipFill>
            <p:spPr>
              <a:xfrm>
                <a:off x="1200195" y="3870787"/>
                <a:ext cx="5428800" cy="194040"/>
              </a:xfrm>
              <a:prstGeom prst="rect">
                <a:avLst/>
              </a:prstGeom>
            </p:spPr>
          </p:pic>
        </mc:Fallback>
      </mc:AlternateContent>
    </p:spTree>
    <p:extLst>
      <p:ext uri="{BB962C8B-B14F-4D97-AF65-F5344CB8AC3E}">
        <p14:creationId xmlns:p14="http://schemas.microsoft.com/office/powerpoint/2010/main" val="220944947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29" name="Picture 2" descr="A screenshot of a news article&#10;&#10;Description automatically generated">
            <a:extLst>
              <a:ext uri="{FF2B5EF4-FFF2-40B4-BE49-F238E27FC236}">
                <a16:creationId xmlns:a16="http://schemas.microsoft.com/office/drawing/2014/main" id="{C1A75824-23C6-FC99-357C-61EF219E0A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1073" y="843558"/>
            <a:ext cx="3701853" cy="415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7709EA78-8003-244E-DA2F-B8445E4DA3F1}"/>
              </a:ext>
            </a:extLst>
          </p:cNvPr>
          <p:cNvSpPr txBox="1"/>
          <p:nvPr/>
        </p:nvSpPr>
        <p:spPr>
          <a:xfrm>
            <a:off x="2232481" y="60823"/>
            <a:ext cx="4679038" cy="646331"/>
          </a:xfrm>
          <a:prstGeom prst="rect">
            <a:avLst/>
          </a:prstGeom>
          <a:noFill/>
        </p:spPr>
        <p:txBody>
          <a:bodyPr wrap="none" rtlCol="0">
            <a:spAutoFit/>
          </a:bodyPr>
          <a:lstStyle/>
          <a:p>
            <a:r>
              <a:rPr lang="en-US" sz="3600" dirty="0">
                <a:solidFill>
                  <a:schemeClr val="bg1"/>
                </a:solidFill>
                <a:latin typeface="Times New Roman" panose="02020603050405020304" pitchFamily="18" charset="0"/>
                <a:cs typeface="Times New Roman" panose="02020603050405020304" pitchFamily="18" charset="0"/>
              </a:rPr>
              <a:t>From News of the Week</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353" name="Picture 2" descr="A close-up of a newspaper&#10;&#10;Description automatically generated">
            <a:extLst>
              <a:ext uri="{FF2B5EF4-FFF2-40B4-BE49-F238E27FC236}">
                <a16:creationId xmlns:a16="http://schemas.microsoft.com/office/drawing/2014/main" id="{CD81AD81-F5A3-C735-6D0C-7166178494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9651" y="133747"/>
            <a:ext cx="2344697" cy="487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62429E-6B7C-9C54-B0DA-0DBD715C72C7}"/>
            </a:ext>
          </a:extLst>
        </p:cNvPr>
        <p:cNvGrpSpPr/>
        <p:nvPr/>
      </p:nvGrpSpPr>
      <p:grpSpPr>
        <a:xfrm>
          <a:off x="0" y="0"/>
          <a:ext cx="0" cy="0"/>
          <a:chOff x="0" y="0"/>
          <a:chExt cx="0" cy="0"/>
        </a:xfrm>
      </p:grpSpPr>
      <p:sp>
        <p:nvSpPr>
          <p:cNvPr id="94209" name="Content Placeholder 2">
            <a:extLst>
              <a:ext uri="{FF2B5EF4-FFF2-40B4-BE49-F238E27FC236}">
                <a16:creationId xmlns:a16="http://schemas.microsoft.com/office/drawing/2014/main" id="{D0C16F4B-E10A-29AF-BF49-E46CE2163B3D}"/>
              </a:ext>
            </a:extLst>
          </p:cNvPr>
          <p:cNvSpPr>
            <a:spLocks noGrp="1" noChangeArrowheads="1"/>
          </p:cNvSpPr>
          <p:nvPr>
            <p:ph sz="quarter" idx="10"/>
          </p:nvPr>
        </p:nvSpPr>
        <p:spPr bwMode="auto">
          <a:xfrm>
            <a:off x="1444625" y="336550"/>
            <a:ext cx="6232525" cy="41417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lang="en-US" altLang="en-US" sz="3300">
                <a:solidFill>
                  <a:srgbClr val="FFFF00"/>
                </a:solidFill>
                <a:latin typeface="P22 Typewriter"/>
                <a:ea typeface="P22 Typewriter"/>
                <a:cs typeface="P22 Typewriter"/>
              </a:rPr>
              <a:t>Now</a:t>
            </a:r>
            <a:r>
              <a:rPr lang="en-US" altLang="en-US" sz="3300">
                <a:solidFill>
                  <a:srgbClr val="FF0000"/>
                </a:solidFill>
                <a:latin typeface="P22 Typewriter"/>
                <a:ea typeface="P22 Typewriter"/>
                <a:cs typeface="P22 Typewriter"/>
              </a:rPr>
              <a:t>,</a:t>
            </a:r>
            <a:r>
              <a:rPr lang="en-US" altLang="en-US" sz="3300">
                <a:solidFill>
                  <a:srgbClr val="FFFF00"/>
                </a:solidFill>
                <a:latin typeface="P22 Typewriter"/>
                <a:ea typeface="P22 Typewriter"/>
                <a:cs typeface="P22 Typewriter"/>
              </a:rPr>
              <a:t> to our regularly </a:t>
            </a:r>
          </a:p>
          <a:p>
            <a:pPr marL="0" indent="0" algn="ctr">
              <a:buFont typeface="Arial" panose="020B0604020202020204" pitchFamily="34" charset="0"/>
              <a:buNone/>
            </a:pPr>
            <a:r>
              <a:rPr lang="en-US" altLang="en-US" sz="3300">
                <a:solidFill>
                  <a:srgbClr val="FFFF00"/>
                </a:solidFill>
                <a:latin typeface="P22 Typewriter"/>
                <a:ea typeface="P22 Typewriter"/>
                <a:cs typeface="P22 Typewriter"/>
              </a:rPr>
              <a:t>scheduled programming</a:t>
            </a:r>
            <a:r>
              <a:rPr lang="en-US" altLang="en-US" sz="3300">
                <a:solidFill>
                  <a:srgbClr val="FF0000"/>
                </a:solidFill>
                <a:latin typeface="P22 Typewriter"/>
                <a:ea typeface="P22 Typewriter"/>
                <a:cs typeface="P22 Typewriter"/>
              </a:rPr>
              <a:t>…</a:t>
            </a:r>
          </a:p>
        </p:txBody>
      </p:sp>
      <p:pic>
        <p:nvPicPr>
          <p:cNvPr id="94210" name="Content Placeholder 3" descr="file7991274103168.jpg">
            <a:extLst>
              <a:ext uri="{FF2B5EF4-FFF2-40B4-BE49-F238E27FC236}">
                <a16:creationId xmlns:a16="http://schemas.microsoft.com/office/drawing/2014/main" id="{7B7E7C30-041D-DE4A-C1F8-518A86C4EC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3" r="-124"/>
          <a:stretch>
            <a:fillRect/>
          </a:stretch>
        </p:blipFill>
        <p:spPr bwMode="auto">
          <a:xfrm>
            <a:off x="2638425" y="1612900"/>
            <a:ext cx="386715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49444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7" name="Title 5">
            <a:extLst>
              <a:ext uri="{FF2B5EF4-FFF2-40B4-BE49-F238E27FC236}">
                <a16:creationId xmlns:a16="http://schemas.microsoft.com/office/drawing/2014/main" id="{CFD60886-D18B-572D-547A-3DD98B2A2DCD}"/>
              </a:ext>
            </a:extLst>
          </p:cNvPr>
          <p:cNvSpPr>
            <a:spLocks noGrp="1" noChangeArrowheads="1"/>
          </p:cNvSpPr>
          <p:nvPr>
            <p:ph type="title"/>
          </p:nvPr>
        </p:nvSpPr>
        <p:spPr bwMode="auto">
          <a:xfrm>
            <a:off x="215900" y="115888"/>
            <a:ext cx="8712200" cy="6572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a:solidFill>
                  <a:srgbClr val="FFFF00"/>
                </a:solidFill>
              </a:rPr>
              <a:t>Passing off</a:t>
            </a:r>
            <a:r>
              <a:rPr lang="en-US" altLang="en-US" sz="3200">
                <a:solidFill>
                  <a:srgbClr val="FF0000"/>
                </a:solidFill>
              </a:rPr>
              <a:t>: </a:t>
            </a:r>
            <a:r>
              <a:rPr lang="en-US" altLang="en-US" sz="3200">
                <a:solidFill>
                  <a:schemeClr val="bg1"/>
                </a:solidFill>
              </a:rPr>
              <a:t>Where does goodwill come from</a:t>
            </a:r>
            <a:r>
              <a:rPr lang="en-US" altLang="en-US" sz="3200">
                <a:solidFill>
                  <a:srgbClr val="FF0000"/>
                </a:solidFill>
              </a:rPr>
              <a:t>?</a:t>
            </a:r>
          </a:p>
        </p:txBody>
      </p:sp>
      <p:sp>
        <p:nvSpPr>
          <p:cNvPr id="2" name="Content Placeholder 1">
            <a:extLst>
              <a:ext uri="{FF2B5EF4-FFF2-40B4-BE49-F238E27FC236}">
                <a16:creationId xmlns:a16="http://schemas.microsoft.com/office/drawing/2014/main" id="{955D7384-5B09-3B9F-75FD-22A89AC56978}"/>
              </a:ext>
            </a:extLst>
          </p:cNvPr>
          <p:cNvSpPr>
            <a:spLocks noGrp="1"/>
          </p:cNvSpPr>
          <p:nvPr>
            <p:ph idx="1"/>
          </p:nvPr>
        </p:nvSpPr>
        <p:spPr>
          <a:xfrm>
            <a:off x="358775" y="1084263"/>
            <a:ext cx="8426450" cy="3941762"/>
          </a:xfrm>
        </p:spPr>
        <p:txBody>
          <a:bodyPr>
            <a:normAutofit fontScale="85000" lnSpcReduction="20000"/>
          </a:bodyPr>
          <a:lstStyle/>
          <a:p>
            <a:pPr marL="0" indent="0">
              <a:lnSpc>
                <a:spcPct val="120000"/>
              </a:lnSpc>
              <a:buFont typeface="Arial" panose="020B0604020202020204" pitchFamily="34" charset="0"/>
              <a:buNone/>
              <a:defRPr/>
            </a:pPr>
            <a:r>
              <a:rPr lang="en-US" sz="3300" b="1" dirty="0">
                <a:solidFill>
                  <a:schemeClr val="bg1"/>
                </a:solidFill>
              </a:rPr>
              <a:t>How would you go about establishing the existence of goodwill</a:t>
            </a:r>
            <a:r>
              <a:rPr lang="en-US" sz="3300" b="1" dirty="0">
                <a:solidFill>
                  <a:srgbClr val="FF0000"/>
                </a:solidFill>
              </a:rPr>
              <a:t>?</a:t>
            </a:r>
            <a:r>
              <a:rPr lang="en-US" sz="3300" b="1" dirty="0">
                <a:solidFill>
                  <a:schemeClr val="bg1"/>
                </a:solidFill>
              </a:rPr>
              <a:t> What sorts of information would you want to have</a:t>
            </a:r>
            <a:r>
              <a:rPr lang="en-US" sz="3300" b="1" dirty="0">
                <a:solidFill>
                  <a:srgbClr val="FF0000"/>
                </a:solidFill>
              </a:rPr>
              <a:t>?</a:t>
            </a:r>
            <a:endParaRPr lang="en-CA" sz="3300" dirty="0">
              <a:solidFill>
                <a:srgbClr val="FF0000"/>
              </a:solidFill>
            </a:endParaRPr>
          </a:p>
          <a:p>
            <a:pPr>
              <a:lnSpc>
                <a:spcPct val="120000"/>
              </a:lnSpc>
              <a:buFont typeface="+mj-lt"/>
              <a:buAutoNum type="arabicPeriod"/>
              <a:defRPr/>
            </a:pPr>
            <a:r>
              <a:rPr lang="en-US" sz="3300" dirty="0">
                <a:solidFill>
                  <a:schemeClr val="bg1"/>
                </a:solidFill>
              </a:rPr>
              <a:t>Evidence of </a:t>
            </a:r>
            <a:r>
              <a:rPr lang="en-US" sz="3300" dirty="0">
                <a:solidFill>
                  <a:srgbClr val="FFFF00"/>
                </a:solidFill>
              </a:rPr>
              <a:t>length of time in business</a:t>
            </a:r>
            <a:endParaRPr lang="en-CA" sz="3300" dirty="0">
              <a:solidFill>
                <a:srgbClr val="FFFF00"/>
              </a:solidFill>
            </a:endParaRPr>
          </a:p>
          <a:p>
            <a:pPr>
              <a:lnSpc>
                <a:spcPct val="120000"/>
              </a:lnSpc>
              <a:buFont typeface="+mj-lt"/>
              <a:buAutoNum type="arabicPeriod"/>
              <a:defRPr/>
            </a:pPr>
            <a:r>
              <a:rPr lang="en-US" sz="3300" dirty="0">
                <a:solidFill>
                  <a:srgbClr val="FFFF00"/>
                </a:solidFill>
              </a:rPr>
              <a:t>Strength of market </a:t>
            </a:r>
            <a:r>
              <a:rPr lang="en-US" sz="3300" dirty="0">
                <a:solidFill>
                  <a:schemeClr val="bg1"/>
                </a:solidFill>
              </a:rPr>
              <a:t>for product</a:t>
            </a:r>
            <a:r>
              <a:rPr lang="en-US" sz="3300" dirty="0">
                <a:solidFill>
                  <a:srgbClr val="FF0000"/>
                </a:solidFill>
              </a:rPr>
              <a:t>/</a:t>
            </a:r>
            <a:r>
              <a:rPr lang="en-US" sz="3300" dirty="0">
                <a:solidFill>
                  <a:schemeClr val="bg1"/>
                </a:solidFill>
              </a:rPr>
              <a:t>service</a:t>
            </a:r>
            <a:endParaRPr lang="en-CA" sz="3300" dirty="0">
              <a:solidFill>
                <a:schemeClr val="bg1"/>
              </a:solidFill>
            </a:endParaRPr>
          </a:p>
          <a:p>
            <a:pPr>
              <a:lnSpc>
                <a:spcPct val="120000"/>
              </a:lnSpc>
              <a:buFont typeface="+mj-lt"/>
              <a:buAutoNum type="arabicPeriod"/>
              <a:defRPr/>
            </a:pPr>
            <a:r>
              <a:rPr lang="en-US" sz="3300" dirty="0">
                <a:solidFill>
                  <a:srgbClr val="FFFF00"/>
                </a:solidFill>
              </a:rPr>
              <a:t>Strength of association </a:t>
            </a:r>
            <a:r>
              <a:rPr lang="en-US" sz="3300" dirty="0">
                <a:solidFill>
                  <a:schemeClr val="bg1"/>
                </a:solidFill>
              </a:rPr>
              <a:t>between name/mark/product and company as source</a:t>
            </a:r>
            <a:r>
              <a:rPr lang="en-US" sz="3300" dirty="0">
                <a:solidFill>
                  <a:srgbClr val="FF0000"/>
                </a:solidFill>
              </a:rPr>
              <a:t>.</a:t>
            </a:r>
            <a:endParaRPr lang="en-CA" sz="3300" dirty="0">
              <a:solidFill>
                <a:srgbClr val="FF0000"/>
              </a:solidFill>
            </a:endParaRPr>
          </a:p>
          <a:p>
            <a:pPr>
              <a:defRPr/>
            </a:pPr>
            <a:r>
              <a:rPr lang="en-US" dirty="0"/>
              <a:t> </a:t>
            </a:r>
            <a:endParaRPr lang="en-CA" dirty="0"/>
          </a:p>
          <a:p>
            <a:pPr>
              <a:defRPr/>
            </a:pPr>
            <a:endParaRPr lang="en-US" dirty="0"/>
          </a:p>
        </p:txBody>
      </p:sp>
      <p:sp>
        <p:nvSpPr>
          <p:cNvPr id="352259" name="Slide Number Placeholder 3">
            <a:extLst>
              <a:ext uri="{FF2B5EF4-FFF2-40B4-BE49-F238E27FC236}">
                <a16:creationId xmlns:a16="http://schemas.microsoft.com/office/drawing/2014/main" id="{97564766-23E1-9C20-6CEC-DE187EB9CE50}"/>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solidFill>
                <a:srgbClr val="002040"/>
              </a:solidFil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5" name="Title 1">
            <a:extLst>
              <a:ext uri="{FF2B5EF4-FFF2-40B4-BE49-F238E27FC236}">
                <a16:creationId xmlns:a16="http://schemas.microsoft.com/office/drawing/2014/main" id="{72667A05-9679-3219-D6C8-A6035D1C7DF6}"/>
              </a:ext>
            </a:extLst>
          </p:cNvPr>
          <p:cNvSpPr>
            <a:spLocks noGrp="1" noChangeArrowheads="1"/>
          </p:cNvSpPr>
          <p:nvPr>
            <p:ph type="title"/>
          </p:nvPr>
        </p:nvSpPr>
        <p:spPr bwMode="auto">
          <a:xfrm>
            <a:off x="1485900" y="171450"/>
            <a:ext cx="6172200" cy="8493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a:solidFill>
                  <a:srgbClr val="FFFF00"/>
                </a:solidFill>
              </a:rPr>
              <a:t>The existence of goodwill </a:t>
            </a:r>
            <a:r>
              <a:rPr lang="en-US" altLang="en-US" sz="3600" b="1">
                <a:solidFill>
                  <a:srgbClr val="FF0000"/>
                </a:solidFill>
              </a:rPr>
              <a:t>1</a:t>
            </a:r>
          </a:p>
        </p:txBody>
      </p:sp>
      <p:sp>
        <p:nvSpPr>
          <p:cNvPr id="3" name="Content Placeholder 2">
            <a:extLst>
              <a:ext uri="{FF2B5EF4-FFF2-40B4-BE49-F238E27FC236}">
                <a16:creationId xmlns:a16="http://schemas.microsoft.com/office/drawing/2014/main" id="{135FA6D0-BE37-70D0-6E1D-E487BEEF69E4}"/>
              </a:ext>
            </a:extLst>
          </p:cNvPr>
          <p:cNvSpPr>
            <a:spLocks noGrp="1"/>
          </p:cNvSpPr>
          <p:nvPr>
            <p:ph sz="quarter" idx="10"/>
          </p:nvPr>
        </p:nvSpPr>
        <p:spPr>
          <a:xfrm>
            <a:off x="250825" y="1020763"/>
            <a:ext cx="8642350" cy="4056062"/>
          </a:xfrm>
        </p:spPr>
        <p:txBody>
          <a:bodyPr/>
          <a:lstStyle/>
          <a:p>
            <a:pPr>
              <a:lnSpc>
                <a:spcPct val="110000"/>
              </a:lnSpc>
              <a:defRPr/>
            </a:pPr>
            <a:r>
              <a:rPr lang="en-US" sz="2175" dirty="0">
                <a:solidFill>
                  <a:schemeClr val="bg1"/>
                </a:solidFill>
              </a:rPr>
              <a:t>The </a:t>
            </a:r>
            <a:r>
              <a:rPr lang="en-US" sz="2175" dirty="0">
                <a:solidFill>
                  <a:srgbClr val="FFFF00"/>
                </a:solidFill>
              </a:rPr>
              <a:t>existence of goodwill</a:t>
            </a:r>
            <a:r>
              <a:rPr lang="en-US" sz="2175" dirty="0">
                <a:solidFill>
                  <a:schemeClr val="bg1"/>
                </a:solidFill>
              </a:rPr>
              <a:t>, though sometimes easy to establish, </a:t>
            </a:r>
            <a:r>
              <a:rPr lang="en-US" sz="2175" dirty="0">
                <a:solidFill>
                  <a:srgbClr val="FF0000"/>
                </a:solidFill>
              </a:rPr>
              <a:t>is a crucial element </a:t>
            </a:r>
            <a:r>
              <a:rPr lang="en-US" sz="2175" dirty="0">
                <a:solidFill>
                  <a:schemeClr val="bg1"/>
                </a:solidFill>
              </a:rPr>
              <a:t>of the tort of passing off. </a:t>
            </a:r>
            <a:endParaRPr lang="en-CA" sz="2175" dirty="0">
              <a:solidFill>
                <a:schemeClr val="bg1"/>
              </a:solidFill>
            </a:endParaRPr>
          </a:p>
          <a:p>
            <a:pPr>
              <a:lnSpc>
                <a:spcPct val="110000"/>
              </a:lnSpc>
              <a:defRPr/>
            </a:pPr>
            <a:r>
              <a:rPr lang="en-US" sz="2175" dirty="0">
                <a:solidFill>
                  <a:srgbClr val="FFFF00"/>
                </a:solidFill>
              </a:rPr>
              <a:t>Protection against passing off ONLY </a:t>
            </a:r>
            <a:r>
              <a:rPr lang="en-US" sz="2175" dirty="0">
                <a:solidFill>
                  <a:schemeClr val="bg1"/>
                </a:solidFill>
              </a:rPr>
              <a:t>where goodwill or reputation has been established. </a:t>
            </a:r>
            <a:endParaRPr lang="en-CA" sz="2175" dirty="0">
              <a:solidFill>
                <a:schemeClr val="bg1"/>
              </a:solidFill>
            </a:endParaRPr>
          </a:p>
          <a:p>
            <a:pPr>
              <a:lnSpc>
                <a:spcPct val="110000"/>
              </a:lnSpc>
              <a:defRPr/>
            </a:pPr>
            <a:r>
              <a:rPr lang="en-US" sz="2175" dirty="0">
                <a:solidFill>
                  <a:schemeClr val="bg1"/>
                </a:solidFill>
              </a:rPr>
              <a:t>A co. whose goods or services are </a:t>
            </a:r>
            <a:r>
              <a:rPr lang="en-US" sz="2175" dirty="0">
                <a:solidFill>
                  <a:srgbClr val="FFFF00"/>
                </a:solidFill>
              </a:rPr>
              <a:t>well known in NS, but not in BC, will not be protected at Common Law </a:t>
            </a:r>
            <a:r>
              <a:rPr lang="en-US" sz="2175" dirty="0">
                <a:solidFill>
                  <a:schemeClr val="bg1"/>
                </a:solidFill>
              </a:rPr>
              <a:t>from another company offering similarly named or branded products or services </a:t>
            </a:r>
            <a:r>
              <a:rPr lang="en-US" sz="2175" dirty="0">
                <a:solidFill>
                  <a:srgbClr val="FFFF00"/>
                </a:solidFill>
              </a:rPr>
              <a:t>in BC</a:t>
            </a:r>
            <a:r>
              <a:rPr lang="en-US" sz="2175" dirty="0">
                <a:solidFill>
                  <a:schemeClr val="bg1"/>
                </a:solidFill>
              </a:rPr>
              <a:t>. This is </a:t>
            </a:r>
            <a:r>
              <a:rPr lang="en-US" sz="2175" dirty="0">
                <a:solidFill>
                  <a:srgbClr val="FFFF00"/>
                </a:solidFill>
              </a:rPr>
              <a:t>because</a:t>
            </a:r>
            <a:r>
              <a:rPr lang="en-US" sz="2175" dirty="0">
                <a:solidFill>
                  <a:schemeClr val="bg1"/>
                </a:solidFill>
              </a:rPr>
              <a:t> confusion or </a:t>
            </a:r>
            <a:r>
              <a:rPr lang="en-US" sz="2175" dirty="0">
                <a:solidFill>
                  <a:srgbClr val="FF0000"/>
                </a:solidFill>
              </a:rPr>
              <a:t>misrepresentation is the essence of the tort of passing off</a:t>
            </a:r>
            <a:r>
              <a:rPr lang="en-US" sz="2175" dirty="0">
                <a:solidFill>
                  <a:schemeClr val="bg1"/>
                </a:solidFill>
              </a:rPr>
              <a:t>.</a:t>
            </a:r>
            <a:endParaRPr lang="en-CA" sz="2175" dirty="0">
              <a:solidFill>
                <a:schemeClr val="bg1"/>
              </a:solidFill>
            </a:endParaRPr>
          </a:p>
          <a:p>
            <a:pPr marL="0" indent="0">
              <a:buFont typeface="Arial" panose="020B0604020202020204" pitchFamily="34" charset="0"/>
              <a:buNone/>
              <a:defRPr/>
            </a:pPr>
            <a:r>
              <a:rPr lang="en-US" sz="2175" dirty="0">
                <a:solidFill>
                  <a:schemeClr val="bg1"/>
                </a:solidFill>
              </a:rPr>
              <a:t> </a:t>
            </a:r>
            <a:endParaRPr lang="en-CA" sz="2175" dirty="0">
              <a:solidFill>
                <a:schemeClr val="bg1"/>
              </a:solidFill>
            </a:endParaRPr>
          </a:p>
          <a:p>
            <a:pPr marL="0" indent="0">
              <a:buFont typeface="Arial" panose="020B0604020202020204" pitchFamily="34" charset="0"/>
              <a:buNone/>
              <a:defRPr/>
            </a:pPr>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29" name="Title 1">
            <a:extLst>
              <a:ext uri="{FF2B5EF4-FFF2-40B4-BE49-F238E27FC236}">
                <a16:creationId xmlns:a16="http://schemas.microsoft.com/office/drawing/2014/main" id="{FBABCEB3-FCB3-01A5-8146-7072CE5548DA}"/>
              </a:ext>
            </a:extLst>
          </p:cNvPr>
          <p:cNvSpPr>
            <a:spLocks noGrp="1" noChangeArrowheads="1"/>
          </p:cNvSpPr>
          <p:nvPr>
            <p:ph type="title"/>
          </p:nvPr>
        </p:nvSpPr>
        <p:spPr bwMode="auto">
          <a:xfrm>
            <a:off x="833438" y="77788"/>
            <a:ext cx="7477125" cy="7048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b="1">
                <a:solidFill>
                  <a:srgbClr val="FFFF00"/>
                </a:solidFill>
              </a:rPr>
              <a:t>The existence of goodwill</a:t>
            </a:r>
            <a:r>
              <a:rPr lang="en-US" altLang="en-US" sz="4000" b="1">
                <a:solidFill>
                  <a:srgbClr val="FF0000"/>
                </a:solidFill>
              </a:rPr>
              <a:t> </a:t>
            </a:r>
            <a:r>
              <a:rPr lang="en-US" altLang="en-US" sz="4000">
                <a:solidFill>
                  <a:srgbClr val="FF0000"/>
                </a:solidFill>
              </a:rPr>
              <a:t>2</a:t>
            </a:r>
          </a:p>
        </p:txBody>
      </p:sp>
      <p:sp>
        <p:nvSpPr>
          <p:cNvPr id="3" name="Content Placeholder 2">
            <a:extLst>
              <a:ext uri="{FF2B5EF4-FFF2-40B4-BE49-F238E27FC236}">
                <a16:creationId xmlns:a16="http://schemas.microsoft.com/office/drawing/2014/main" id="{51298A90-6B57-FF6D-696F-70F87D376AAA}"/>
              </a:ext>
            </a:extLst>
          </p:cNvPr>
          <p:cNvSpPr>
            <a:spLocks noGrp="1"/>
          </p:cNvSpPr>
          <p:nvPr>
            <p:ph sz="quarter" idx="10"/>
          </p:nvPr>
        </p:nvSpPr>
        <p:spPr>
          <a:xfrm>
            <a:off x="107950" y="1058863"/>
            <a:ext cx="8928100" cy="4006850"/>
          </a:xfrm>
        </p:spPr>
        <p:txBody>
          <a:bodyPr>
            <a:normAutofit fontScale="92500" lnSpcReduction="10000"/>
          </a:bodyPr>
          <a:lstStyle/>
          <a:p>
            <a:pPr>
              <a:lnSpc>
                <a:spcPct val="120000"/>
              </a:lnSpc>
              <a:defRPr/>
            </a:pPr>
            <a:r>
              <a:rPr lang="en-US" sz="2325" dirty="0">
                <a:solidFill>
                  <a:schemeClr val="bg1"/>
                </a:solidFill>
              </a:rPr>
              <a:t>In other words where the </a:t>
            </a:r>
            <a:r>
              <a:rPr lang="en-US" sz="2325" dirty="0">
                <a:solidFill>
                  <a:srgbClr val="FFFF00"/>
                </a:solidFill>
              </a:rPr>
              <a:t>Plaintiff’s product or service is unknown in a certain region</a:t>
            </a:r>
            <a:r>
              <a:rPr lang="en-US" sz="2325" dirty="0">
                <a:solidFill>
                  <a:schemeClr val="bg1"/>
                </a:solidFill>
              </a:rPr>
              <a:t>, it will be </a:t>
            </a:r>
            <a:r>
              <a:rPr lang="en-US" sz="2325" dirty="0">
                <a:solidFill>
                  <a:srgbClr val="FFFF00"/>
                </a:solidFill>
              </a:rPr>
              <a:t>hard for the Plaintiff to argue that customers were misled </a:t>
            </a:r>
            <a:r>
              <a:rPr lang="en-US" sz="2325" dirty="0">
                <a:solidFill>
                  <a:schemeClr val="bg1"/>
                </a:solidFill>
              </a:rPr>
              <a:t>into thinking they were purchasing the P’s products when they were purchasing those of the defendant.</a:t>
            </a:r>
            <a:endParaRPr lang="en-CA" sz="2325" dirty="0">
              <a:solidFill>
                <a:schemeClr val="bg1"/>
              </a:solidFill>
            </a:endParaRPr>
          </a:p>
          <a:p>
            <a:pPr>
              <a:lnSpc>
                <a:spcPct val="120000"/>
              </a:lnSpc>
              <a:defRPr/>
            </a:pPr>
            <a:r>
              <a:rPr lang="en-US" sz="2325" dirty="0">
                <a:solidFill>
                  <a:srgbClr val="FFFF00"/>
                </a:solidFill>
              </a:rPr>
              <a:t>Goodwill </a:t>
            </a:r>
            <a:r>
              <a:rPr lang="en-US" sz="2325" dirty="0">
                <a:solidFill>
                  <a:schemeClr val="bg1"/>
                </a:solidFill>
              </a:rPr>
              <a:t>is oddly “</a:t>
            </a:r>
            <a:r>
              <a:rPr lang="en-US" sz="2325" dirty="0">
                <a:solidFill>
                  <a:srgbClr val="FFFF00"/>
                </a:solidFill>
              </a:rPr>
              <a:t>regiona</a:t>
            </a:r>
            <a:r>
              <a:rPr lang="en-US" sz="2325" dirty="0">
                <a:solidFill>
                  <a:schemeClr val="bg1"/>
                </a:solidFill>
              </a:rPr>
              <a:t>l”, though one can string together regions to become national or even international. </a:t>
            </a:r>
          </a:p>
          <a:p>
            <a:pPr>
              <a:lnSpc>
                <a:spcPct val="120000"/>
              </a:lnSpc>
              <a:defRPr/>
            </a:pPr>
            <a:r>
              <a:rPr lang="en-US" sz="2325" dirty="0">
                <a:solidFill>
                  <a:schemeClr val="bg1"/>
                </a:solidFill>
              </a:rPr>
              <a:t>Protection against </a:t>
            </a:r>
            <a:r>
              <a:rPr lang="en-US" sz="2325" dirty="0">
                <a:solidFill>
                  <a:srgbClr val="FFFF00"/>
                </a:solidFill>
              </a:rPr>
              <a:t>passing off is available</a:t>
            </a:r>
            <a:r>
              <a:rPr lang="en-US" sz="2325" dirty="0">
                <a:solidFill>
                  <a:schemeClr val="bg1"/>
                </a:solidFill>
              </a:rPr>
              <a:t> only where there is goodwill or reputation</a:t>
            </a:r>
            <a:r>
              <a:rPr lang="en-US" sz="2325" dirty="0">
                <a:solidFill>
                  <a:srgbClr val="FFFF00"/>
                </a:solidFill>
              </a:rPr>
              <a:t> – IE </a:t>
            </a:r>
            <a:r>
              <a:rPr lang="en-US" sz="2325" dirty="0">
                <a:solidFill>
                  <a:srgbClr val="FF0000"/>
                </a:solidFill>
              </a:rPr>
              <a:t>only where the alleged offence occurs within a territory where there is goodwill.</a:t>
            </a:r>
            <a:endParaRPr lang="en-CA" sz="2325" dirty="0">
              <a:solidFill>
                <a:srgbClr val="FF0000"/>
              </a:solidFill>
            </a:endParaRPr>
          </a:p>
          <a:p>
            <a:pPr marL="0" indent="0">
              <a:buFont typeface="Arial" panose="020B0604020202020204" pitchFamily="34" charset="0"/>
              <a:buNone/>
              <a:defRPr/>
            </a:pPr>
            <a:r>
              <a:rPr lang="en-US" sz="2175" dirty="0">
                <a:solidFill>
                  <a:srgbClr val="FF0000"/>
                </a:solidFill>
              </a:rPr>
              <a:t> </a:t>
            </a:r>
            <a:endParaRPr lang="en-CA" sz="2175" dirty="0">
              <a:solidFill>
                <a:srgbClr val="FF0000"/>
              </a:solidFill>
            </a:endParaRPr>
          </a:p>
          <a:p>
            <a:pPr marL="0" indent="0">
              <a:buFont typeface="Arial" panose="020B0604020202020204" pitchFamily="34" charset="0"/>
              <a:buNone/>
              <a:defRPr/>
            </a:pPr>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3" name="Title 5">
            <a:extLst>
              <a:ext uri="{FF2B5EF4-FFF2-40B4-BE49-F238E27FC236}">
                <a16:creationId xmlns:a16="http://schemas.microsoft.com/office/drawing/2014/main" id="{F70F4F5C-0A96-EDCA-4657-B8F5E8E05727}"/>
              </a:ext>
            </a:extLst>
          </p:cNvPr>
          <p:cNvSpPr>
            <a:spLocks noGrp="1" noChangeArrowheads="1"/>
          </p:cNvSpPr>
          <p:nvPr>
            <p:ph type="title"/>
          </p:nvPr>
        </p:nvSpPr>
        <p:spPr bwMode="auto">
          <a:xfrm>
            <a:off x="179388" y="71438"/>
            <a:ext cx="8569325" cy="7715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Passing off</a:t>
            </a:r>
            <a:r>
              <a:rPr lang="en-US" altLang="en-US" b="1">
                <a:solidFill>
                  <a:srgbClr val="FF0000"/>
                </a:solidFill>
              </a:rPr>
              <a:t>:</a:t>
            </a:r>
            <a:r>
              <a:rPr lang="en-US" altLang="en-US" b="1">
                <a:solidFill>
                  <a:srgbClr val="FFFF00"/>
                </a:solidFill>
              </a:rPr>
              <a:t> </a:t>
            </a:r>
            <a:r>
              <a:rPr lang="en-US" altLang="en-US" b="1">
                <a:solidFill>
                  <a:schemeClr val="bg1"/>
                </a:solidFill>
              </a:rPr>
              <a:t>Shared Goodwill</a:t>
            </a:r>
          </a:p>
        </p:txBody>
      </p:sp>
      <p:sp>
        <p:nvSpPr>
          <p:cNvPr id="2" name="Content Placeholder 1">
            <a:extLst>
              <a:ext uri="{FF2B5EF4-FFF2-40B4-BE49-F238E27FC236}">
                <a16:creationId xmlns:a16="http://schemas.microsoft.com/office/drawing/2014/main" id="{238BCDBD-E560-EF2A-1BB7-C00E3A59C745}"/>
              </a:ext>
            </a:extLst>
          </p:cNvPr>
          <p:cNvSpPr>
            <a:spLocks noGrp="1"/>
          </p:cNvSpPr>
          <p:nvPr>
            <p:ph idx="1"/>
          </p:nvPr>
        </p:nvSpPr>
        <p:spPr>
          <a:xfrm>
            <a:off x="125413" y="995363"/>
            <a:ext cx="8893175" cy="4084637"/>
          </a:xfrm>
        </p:spPr>
        <p:txBody>
          <a:bodyPr>
            <a:normAutofit fontScale="62500" lnSpcReduction="20000"/>
          </a:bodyPr>
          <a:lstStyle/>
          <a:p>
            <a:pPr marL="0" indent="0">
              <a:lnSpc>
                <a:spcPct val="110000"/>
              </a:lnSpc>
              <a:buFont typeface="Arial" panose="020B0604020202020204" pitchFamily="34" charset="0"/>
              <a:buNone/>
              <a:defRPr/>
            </a:pPr>
            <a:r>
              <a:rPr lang="en-US" sz="3500" b="1" i="1" dirty="0">
                <a:solidFill>
                  <a:srgbClr val="00B0F0"/>
                </a:solidFill>
              </a:rPr>
              <a:t>Institut national  des </a:t>
            </a:r>
            <a:r>
              <a:rPr lang="en-US" sz="3500" b="1" i="1" dirty="0" err="1">
                <a:solidFill>
                  <a:srgbClr val="00B0F0"/>
                </a:solidFill>
              </a:rPr>
              <a:t>appelations</a:t>
            </a:r>
            <a:r>
              <a:rPr lang="en-US" sz="3500" b="1" i="1" dirty="0">
                <a:solidFill>
                  <a:srgbClr val="00B0F0"/>
                </a:solidFill>
              </a:rPr>
              <a:t> </a:t>
            </a:r>
            <a:r>
              <a:rPr lang="en-US" sz="3500" b="1" i="1" dirty="0" err="1">
                <a:solidFill>
                  <a:srgbClr val="00B0F0"/>
                </a:solidFill>
              </a:rPr>
              <a:t>d’origine</a:t>
            </a:r>
            <a:r>
              <a:rPr lang="en-US" sz="3500" b="1" i="1" dirty="0">
                <a:solidFill>
                  <a:srgbClr val="00B0F0"/>
                </a:solidFill>
              </a:rPr>
              <a:t> des </a:t>
            </a:r>
            <a:r>
              <a:rPr lang="en-US" sz="3500" b="1" i="1" dirty="0" err="1">
                <a:solidFill>
                  <a:srgbClr val="00B0F0"/>
                </a:solidFill>
              </a:rPr>
              <a:t>vins</a:t>
            </a:r>
            <a:r>
              <a:rPr lang="en-US" sz="3500" b="1" i="1" dirty="0">
                <a:solidFill>
                  <a:srgbClr val="00B0F0"/>
                </a:solidFill>
              </a:rPr>
              <a:t>…v. Andres Wines Ltd </a:t>
            </a:r>
            <a:r>
              <a:rPr lang="en-US" sz="3500" dirty="0">
                <a:solidFill>
                  <a:schemeClr val="bg1"/>
                </a:solidFill>
              </a:rPr>
              <a:t>(1987), 60 OR (2d) 316 aff’d Ont. CA (1990) 74 OR (2d) 203, leave to appeal to SCC refused. </a:t>
            </a:r>
            <a:endParaRPr lang="en-CA" sz="3500" dirty="0">
              <a:solidFill>
                <a:schemeClr val="bg1"/>
              </a:solidFill>
            </a:endParaRPr>
          </a:p>
          <a:p>
            <a:pPr>
              <a:lnSpc>
                <a:spcPct val="110000"/>
              </a:lnSpc>
              <a:defRPr/>
            </a:pPr>
            <a:r>
              <a:rPr lang="en-US" sz="3500" dirty="0">
                <a:solidFill>
                  <a:schemeClr val="bg1"/>
                </a:solidFill>
              </a:rPr>
              <a:t>Ont. Superior Court considered </a:t>
            </a:r>
            <a:r>
              <a:rPr lang="en-US" sz="3500" dirty="0">
                <a:solidFill>
                  <a:srgbClr val="FFFF00"/>
                </a:solidFill>
              </a:rPr>
              <a:t>whether anyone was entitled to bring an action in passing off when </a:t>
            </a:r>
            <a:r>
              <a:rPr lang="en-US" sz="3500" dirty="0">
                <a:solidFill>
                  <a:schemeClr val="bg1"/>
                </a:solidFill>
              </a:rPr>
              <a:t>the alleged </a:t>
            </a:r>
            <a:r>
              <a:rPr lang="en-US" sz="3500" dirty="0">
                <a:solidFill>
                  <a:srgbClr val="FFFF00"/>
                </a:solidFill>
              </a:rPr>
              <a:t>misrepresentation related</a:t>
            </a:r>
            <a:r>
              <a:rPr lang="en-US" sz="3500" dirty="0">
                <a:solidFill>
                  <a:schemeClr val="bg1"/>
                </a:solidFill>
              </a:rPr>
              <a:t>, not to the goods or services of ONE particular trader, but </a:t>
            </a:r>
            <a:r>
              <a:rPr lang="en-US" sz="3500" dirty="0">
                <a:solidFill>
                  <a:srgbClr val="FFFF00"/>
                </a:solidFill>
              </a:rPr>
              <a:t>to a kind or quality of goods produced by a group of traders </a:t>
            </a:r>
            <a:r>
              <a:rPr lang="en-US" sz="3500" dirty="0">
                <a:solidFill>
                  <a:schemeClr val="bg1"/>
                </a:solidFill>
              </a:rPr>
              <a:t>using the appellation </a:t>
            </a:r>
            <a:r>
              <a:rPr lang="en-US" sz="3500" dirty="0">
                <a:solidFill>
                  <a:srgbClr val="FF0000"/>
                </a:solidFill>
              </a:rPr>
              <a:t>“Champagne” </a:t>
            </a:r>
            <a:r>
              <a:rPr lang="en-US" sz="3500" dirty="0">
                <a:solidFill>
                  <a:schemeClr val="bg1"/>
                </a:solidFill>
              </a:rPr>
              <a:t>which is also a district in France.</a:t>
            </a:r>
          </a:p>
          <a:p>
            <a:pPr>
              <a:lnSpc>
                <a:spcPct val="110000"/>
              </a:lnSpc>
              <a:defRPr/>
            </a:pPr>
            <a:r>
              <a:rPr lang="en-US" sz="3500" dirty="0">
                <a:solidFill>
                  <a:schemeClr val="bg1"/>
                </a:solidFill>
              </a:rPr>
              <a:t>Plaintiff </a:t>
            </a:r>
            <a:r>
              <a:rPr lang="en-US" sz="3500" dirty="0">
                <a:solidFill>
                  <a:srgbClr val="FFFF00"/>
                </a:solidFill>
              </a:rPr>
              <a:t>(I.N.A.O.) </a:t>
            </a:r>
            <a:r>
              <a:rPr lang="en-US" sz="3500" dirty="0">
                <a:solidFill>
                  <a:schemeClr val="bg1"/>
                </a:solidFill>
              </a:rPr>
              <a:t>was a trade organization effectively representing winemakers in that district as they are the </a:t>
            </a:r>
            <a:r>
              <a:rPr lang="en-AU" sz="3500" dirty="0">
                <a:solidFill>
                  <a:schemeClr val="bg1"/>
                </a:solidFill>
              </a:rPr>
              <a:t>French public institute </a:t>
            </a:r>
            <a:r>
              <a:rPr lang="en-AU" sz="3500" dirty="0">
                <a:solidFill>
                  <a:srgbClr val="FFFF00"/>
                </a:solidFill>
              </a:rPr>
              <a:t>in charge of the defence of geographical indications</a:t>
            </a:r>
            <a:r>
              <a:rPr lang="en-AU" sz="3500" dirty="0">
                <a:solidFill>
                  <a:schemeClr val="bg1"/>
                </a:solidFill>
              </a:rPr>
              <a:t>.</a:t>
            </a:r>
            <a:endParaRPr lang="en-CA" sz="3500" dirty="0">
              <a:solidFill>
                <a:schemeClr val="bg1"/>
              </a:solidFill>
            </a:endParaRPr>
          </a:p>
          <a:p>
            <a:pPr marL="0" indent="0">
              <a:buFont typeface="Arial" panose="020B0604020202020204" pitchFamily="34" charset="0"/>
              <a:buNone/>
              <a:defRPr/>
            </a:pPr>
            <a:r>
              <a:rPr lang="en-US" b="1" dirty="0">
                <a:solidFill>
                  <a:schemeClr val="bg1"/>
                </a:solidFill>
              </a:rPr>
              <a:t> </a:t>
            </a:r>
            <a:endParaRPr lang="en-US" dirty="0"/>
          </a:p>
        </p:txBody>
      </p:sp>
      <p:sp>
        <p:nvSpPr>
          <p:cNvPr id="356355" name="Slide Number Placeholder 3">
            <a:extLst>
              <a:ext uri="{FF2B5EF4-FFF2-40B4-BE49-F238E27FC236}">
                <a16:creationId xmlns:a16="http://schemas.microsoft.com/office/drawing/2014/main" id="{E51BC6AB-4BBC-9258-1391-A76280832AD8}"/>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A659C92-6EC8-DF47-9A64-7E3E6F2365ED}" type="slidenum">
              <a:rPr lang="en-US" altLang="en-US" smtClean="0">
                <a:solidFill>
                  <a:srgbClr val="002040"/>
                </a:solidFill>
              </a:rPr>
              <a:pPr/>
              <a:t>96</a:t>
            </a:fld>
            <a:endParaRPr lang="en-US" altLang="en-US">
              <a:solidFill>
                <a:srgbClr val="002040"/>
              </a:solidFil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1" name="Title 5">
            <a:extLst>
              <a:ext uri="{FF2B5EF4-FFF2-40B4-BE49-F238E27FC236}">
                <a16:creationId xmlns:a16="http://schemas.microsoft.com/office/drawing/2014/main" id="{70911C49-C600-2CD7-3CAD-A92FC577C387}"/>
              </a:ext>
            </a:extLst>
          </p:cNvPr>
          <p:cNvSpPr>
            <a:spLocks noGrp="1" noChangeArrowheads="1"/>
          </p:cNvSpPr>
          <p:nvPr>
            <p:ph type="title"/>
          </p:nvPr>
        </p:nvSpPr>
        <p:spPr bwMode="auto">
          <a:xfrm>
            <a:off x="269875" y="106363"/>
            <a:ext cx="8604250" cy="854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Passing off</a:t>
            </a:r>
            <a:r>
              <a:rPr lang="en-US" altLang="en-US" b="1">
                <a:solidFill>
                  <a:srgbClr val="FF0000"/>
                </a:solidFill>
              </a:rPr>
              <a:t>:</a:t>
            </a:r>
            <a:r>
              <a:rPr lang="en-US" altLang="en-US" b="1">
                <a:solidFill>
                  <a:srgbClr val="FFFF00"/>
                </a:solidFill>
              </a:rPr>
              <a:t> </a:t>
            </a:r>
            <a:r>
              <a:rPr lang="en-US" altLang="en-US" b="1">
                <a:solidFill>
                  <a:schemeClr val="bg1"/>
                </a:solidFill>
              </a:rPr>
              <a:t>Shared Goodwill</a:t>
            </a:r>
          </a:p>
        </p:txBody>
      </p:sp>
      <p:sp>
        <p:nvSpPr>
          <p:cNvPr id="2" name="Content Placeholder 1">
            <a:extLst>
              <a:ext uri="{FF2B5EF4-FFF2-40B4-BE49-F238E27FC236}">
                <a16:creationId xmlns:a16="http://schemas.microsoft.com/office/drawing/2014/main" id="{1594A92F-8634-C970-8B68-AC566C20C59B}"/>
              </a:ext>
            </a:extLst>
          </p:cNvPr>
          <p:cNvSpPr>
            <a:spLocks noGrp="1"/>
          </p:cNvSpPr>
          <p:nvPr>
            <p:ph idx="1"/>
          </p:nvPr>
        </p:nvSpPr>
        <p:spPr>
          <a:xfrm>
            <a:off x="142875" y="885825"/>
            <a:ext cx="8858250" cy="4151313"/>
          </a:xfrm>
        </p:spPr>
        <p:txBody>
          <a:bodyPr>
            <a:normAutofit fontScale="32500" lnSpcReduction="20000"/>
          </a:bodyPr>
          <a:lstStyle/>
          <a:p>
            <a:pPr marL="0" indent="0">
              <a:lnSpc>
                <a:spcPct val="120000"/>
              </a:lnSpc>
              <a:buFont typeface="Arial" panose="020B0604020202020204" pitchFamily="34" charset="0"/>
              <a:buNone/>
              <a:defRPr/>
            </a:pPr>
            <a:r>
              <a:rPr lang="en-US" sz="6200" b="1" i="1" dirty="0">
                <a:solidFill>
                  <a:srgbClr val="00B0F0"/>
                </a:solidFill>
              </a:rPr>
              <a:t>Institut national  des appellations </a:t>
            </a:r>
            <a:r>
              <a:rPr lang="en-US" sz="6200" b="1" i="1" dirty="0" err="1">
                <a:solidFill>
                  <a:srgbClr val="00B0F0"/>
                </a:solidFill>
              </a:rPr>
              <a:t>d’origine</a:t>
            </a:r>
            <a:r>
              <a:rPr lang="en-US" sz="6200" b="1" i="1" dirty="0">
                <a:solidFill>
                  <a:srgbClr val="00B0F0"/>
                </a:solidFill>
              </a:rPr>
              <a:t> des </a:t>
            </a:r>
            <a:r>
              <a:rPr lang="en-US" sz="6200" b="1" i="1" dirty="0" err="1">
                <a:solidFill>
                  <a:srgbClr val="00B0F0"/>
                </a:solidFill>
              </a:rPr>
              <a:t>vins</a:t>
            </a:r>
            <a:r>
              <a:rPr lang="en-US" sz="6200" b="1" i="1" dirty="0">
                <a:solidFill>
                  <a:srgbClr val="00B0F0"/>
                </a:solidFill>
              </a:rPr>
              <a:t>…v. Andres Wines Ltd </a:t>
            </a:r>
            <a:r>
              <a:rPr lang="en-US" sz="6200" i="1" dirty="0">
                <a:solidFill>
                  <a:schemeClr val="bg1"/>
                </a:solidFill>
              </a:rPr>
              <a:t>(continued) </a:t>
            </a:r>
          </a:p>
          <a:p>
            <a:pPr>
              <a:lnSpc>
                <a:spcPct val="120000"/>
              </a:lnSpc>
              <a:defRPr/>
            </a:pPr>
            <a:r>
              <a:rPr lang="en-US" sz="6200" dirty="0">
                <a:solidFill>
                  <a:schemeClr val="bg1"/>
                </a:solidFill>
              </a:rPr>
              <a:t>Note previous definition of goodwill as the benefit and advantage of the good name, reputation, and connection of a business. Seems overtly to meet the criteria?</a:t>
            </a:r>
            <a:endParaRPr lang="en-CA" sz="6200" dirty="0">
              <a:solidFill>
                <a:schemeClr val="bg1"/>
              </a:solidFill>
            </a:endParaRPr>
          </a:p>
          <a:p>
            <a:pPr>
              <a:lnSpc>
                <a:spcPct val="120000"/>
              </a:lnSpc>
              <a:defRPr/>
            </a:pPr>
            <a:r>
              <a:rPr lang="en-US" sz="6200" dirty="0">
                <a:solidFill>
                  <a:srgbClr val="FF0000"/>
                </a:solidFill>
              </a:rPr>
              <a:t>Specific legal question is</a:t>
            </a:r>
            <a:r>
              <a:rPr lang="en-US" sz="6200" dirty="0">
                <a:solidFill>
                  <a:schemeClr val="bg1"/>
                </a:solidFill>
              </a:rPr>
              <a:t>: </a:t>
            </a:r>
            <a:r>
              <a:rPr lang="en-US" sz="6200" dirty="0">
                <a:solidFill>
                  <a:srgbClr val="FFFF00"/>
                </a:solidFill>
              </a:rPr>
              <a:t>Can goodwill exist not just with respect to one business, but with respect to a kind of goods produced by a group of traders</a:t>
            </a:r>
            <a:r>
              <a:rPr lang="en-US" sz="6200" dirty="0">
                <a:solidFill>
                  <a:srgbClr val="FF0000"/>
                </a:solidFill>
              </a:rPr>
              <a:t>?</a:t>
            </a:r>
            <a:r>
              <a:rPr lang="en-US" sz="6200" dirty="0">
                <a:solidFill>
                  <a:schemeClr val="bg1"/>
                </a:solidFill>
              </a:rPr>
              <a:t> </a:t>
            </a:r>
            <a:r>
              <a:rPr lang="en-US" sz="6200" b="1" dirty="0">
                <a:solidFill>
                  <a:schemeClr val="bg1"/>
                </a:solidFill>
              </a:rPr>
              <a:t> </a:t>
            </a:r>
            <a:endParaRPr lang="en-CA" sz="6200" dirty="0">
              <a:solidFill>
                <a:schemeClr val="bg1"/>
              </a:solidFill>
            </a:endParaRPr>
          </a:p>
          <a:p>
            <a:pPr>
              <a:lnSpc>
                <a:spcPct val="120000"/>
              </a:lnSpc>
              <a:defRPr/>
            </a:pPr>
            <a:r>
              <a:rPr lang="en-US" sz="6200" dirty="0">
                <a:solidFill>
                  <a:srgbClr val="FFFF00"/>
                </a:solidFill>
              </a:rPr>
              <a:t>Geographical indications are place names </a:t>
            </a:r>
            <a:r>
              <a:rPr lang="en-US" sz="6200" dirty="0">
                <a:solidFill>
                  <a:schemeClr val="bg1"/>
                </a:solidFill>
              </a:rPr>
              <a:t>(in some countries also words associated with a place) </a:t>
            </a:r>
            <a:r>
              <a:rPr lang="en-US" sz="6200" dirty="0">
                <a:solidFill>
                  <a:srgbClr val="FFFF00"/>
                </a:solidFill>
              </a:rPr>
              <a:t>used to identify the origin and quality, reputation or other characteristics of products </a:t>
            </a:r>
            <a:endParaRPr lang="en-CA" sz="6200" dirty="0">
              <a:solidFill>
                <a:srgbClr val="FFFF00"/>
              </a:solidFill>
            </a:endParaRPr>
          </a:p>
          <a:p>
            <a:pPr marL="0" indent="0">
              <a:lnSpc>
                <a:spcPct val="120000"/>
              </a:lnSpc>
              <a:buFont typeface="Arial" panose="020B0604020202020204" pitchFamily="34" charset="0"/>
              <a:buNone/>
              <a:defRPr/>
            </a:pPr>
            <a:r>
              <a:rPr lang="en-US" sz="6200" b="1" dirty="0">
                <a:solidFill>
                  <a:srgbClr val="FF0000"/>
                </a:solidFill>
              </a:rPr>
              <a:t>Geographical indications other than Champagne</a:t>
            </a:r>
            <a:r>
              <a:rPr lang="en-US" sz="6200" b="1" dirty="0">
                <a:solidFill>
                  <a:srgbClr val="FFFF00"/>
                </a:solidFill>
              </a:rPr>
              <a:t>?</a:t>
            </a:r>
            <a:r>
              <a:rPr lang="en-US" sz="6200" b="1" dirty="0">
                <a:solidFill>
                  <a:schemeClr val="bg1"/>
                </a:solidFill>
              </a:rPr>
              <a:t> </a:t>
            </a:r>
            <a:endParaRPr lang="en-CA" sz="6200" dirty="0">
              <a:solidFill>
                <a:schemeClr val="bg1"/>
              </a:solidFill>
            </a:endParaRPr>
          </a:p>
          <a:p>
            <a:pPr marL="0" indent="0">
              <a:buFont typeface="Arial" panose="020B0604020202020204" pitchFamily="34" charset="0"/>
              <a:buNone/>
              <a:defRPr/>
            </a:pPr>
            <a:r>
              <a:rPr lang="en-US" b="1" dirty="0">
                <a:solidFill>
                  <a:schemeClr val="bg1"/>
                </a:solidFill>
              </a:rPr>
              <a:t> </a:t>
            </a:r>
            <a:endParaRPr lang="en-US" dirty="0"/>
          </a:p>
        </p:txBody>
      </p:sp>
      <p:sp>
        <p:nvSpPr>
          <p:cNvPr id="358403" name="Slide Number Placeholder 3">
            <a:extLst>
              <a:ext uri="{FF2B5EF4-FFF2-40B4-BE49-F238E27FC236}">
                <a16:creationId xmlns:a16="http://schemas.microsoft.com/office/drawing/2014/main" id="{5C1293C5-6E8B-B01E-20A8-D1A0C4E8165E}"/>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BC8F963-572B-0A48-B802-76C9DC05FFDC}" type="slidenum">
              <a:rPr lang="en-US" altLang="en-US" smtClean="0">
                <a:solidFill>
                  <a:srgbClr val="002040"/>
                </a:solidFill>
              </a:rPr>
              <a:pPr/>
              <a:t>97</a:t>
            </a:fld>
            <a:endParaRPr lang="en-US" altLang="en-US">
              <a:solidFill>
                <a:srgbClr val="002040"/>
              </a:solidFil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0449" name="Picture 3" descr="A picture containing text, grass, bottle, beverage&#10;&#10;Description automatically generated">
            <a:extLst>
              <a:ext uri="{FF2B5EF4-FFF2-40B4-BE49-F238E27FC236}">
                <a16:creationId xmlns:a16="http://schemas.microsoft.com/office/drawing/2014/main" id="{55A79B79-0EB0-EDDB-8C7F-759386F018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9875" y="303213"/>
            <a:ext cx="606425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3177D7-C8DA-3A46-F154-5012E1B00266}"/>
              </a:ext>
            </a:extLst>
          </p:cNvPr>
          <p:cNvSpPr>
            <a:spLocks noGrp="1"/>
          </p:cNvSpPr>
          <p:nvPr>
            <p:ph sz="quarter" idx="10"/>
          </p:nvPr>
        </p:nvSpPr>
        <p:spPr>
          <a:xfrm>
            <a:off x="250825" y="268288"/>
            <a:ext cx="8642350" cy="4535487"/>
          </a:xfrm>
        </p:spPr>
        <p:txBody>
          <a:bodyPr/>
          <a:lstStyle/>
          <a:p>
            <a:pPr marL="0" indent="0">
              <a:buFont typeface="Arial" panose="020B0604020202020204" pitchFamily="34" charset="0"/>
              <a:buNone/>
              <a:defRPr/>
            </a:pPr>
            <a:endParaRPr lang="en-CA" dirty="0">
              <a:solidFill>
                <a:schemeClr val="bg1"/>
              </a:solidFill>
            </a:endParaRPr>
          </a:p>
          <a:p>
            <a:pPr>
              <a:defRPr/>
            </a:pPr>
            <a:r>
              <a:rPr lang="en-US" sz="2800" dirty="0">
                <a:solidFill>
                  <a:srgbClr val="FFFF00"/>
                </a:solidFill>
              </a:rPr>
              <a:t>Tequila (town in Mexico)</a:t>
            </a:r>
          </a:p>
          <a:p>
            <a:pPr>
              <a:defRPr/>
            </a:pPr>
            <a:r>
              <a:rPr lang="en-US" sz="2800" dirty="0">
                <a:solidFill>
                  <a:srgbClr val="FFFF00"/>
                </a:solidFill>
              </a:rPr>
              <a:t>Roquefort (commune in southern France)</a:t>
            </a:r>
          </a:p>
          <a:p>
            <a:pPr>
              <a:defRPr/>
            </a:pPr>
            <a:r>
              <a:rPr lang="en-US" sz="2800" dirty="0">
                <a:solidFill>
                  <a:srgbClr val="FFFF00"/>
                </a:solidFill>
              </a:rPr>
              <a:t>Scotch whiskey </a:t>
            </a:r>
          </a:p>
          <a:p>
            <a:pPr>
              <a:defRPr/>
            </a:pPr>
            <a:r>
              <a:rPr lang="en-US" sz="2800" dirty="0">
                <a:solidFill>
                  <a:srgbClr val="FFFF00"/>
                </a:solidFill>
              </a:rPr>
              <a:t>Parma ham</a:t>
            </a:r>
          </a:p>
          <a:p>
            <a:pPr>
              <a:defRPr/>
            </a:pPr>
            <a:r>
              <a:rPr lang="en-US" sz="2800" dirty="0">
                <a:solidFill>
                  <a:schemeClr val="bg1"/>
                </a:solidFill>
              </a:rPr>
              <a:t>Montreal Bagel v. NY Bagel</a:t>
            </a:r>
            <a:r>
              <a:rPr lang="en-US" sz="2800" dirty="0">
                <a:solidFill>
                  <a:srgbClr val="FF0000"/>
                </a:solidFill>
              </a:rPr>
              <a:t>?</a:t>
            </a:r>
          </a:p>
          <a:p>
            <a:pPr>
              <a:defRPr/>
            </a:pPr>
            <a:r>
              <a:rPr lang="en-US" sz="2800" dirty="0">
                <a:solidFill>
                  <a:schemeClr val="bg1"/>
                </a:solidFill>
              </a:rPr>
              <a:t>Chicago Deep Dish Pizza</a:t>
            </a:r>
            <a:r>
              <a:rPr lang="en-US" sz="2800" dirty="0">
                <a:solidFill>
                  <a:srgbClr val="FF0000"/>
                </a:solidFill>
              </a:rPr>
              <a:t>?</a:t>
            </a:r>
          </a:p>
          <a:p>
            <a:pPr>
              <a:defRPr/>
            </a:pPr>
            <a:r>
              <a:rPr lang="en-US" sz="2800" dirty="0">
                <a:solidFill>
                  <a:srgbClr val="FF0000"/>
                </a:solidFill>
              </a:rPr>
              <a:t>????</a:t>
            </a:r>
            <a:endParaRPr lang="en-CA" sz="2800" dirty="0">
              <a:solidFill>
                <a:srgbClr val="FF0000"/>
              </a:solidFill>
            </a:endParaRPr>
          </a:p>
          <a:p>
            <a:pPr>
              <a:defRPr/>
            </a:pPr>
            <a:endParaRPr lang="en-US" dirty="0"/>
          </a:p>
        </p:txBody>
      </p:sp>
    </p:spTree>
  </p:cSld>
  <p:clrMapOvr>
    <a:masterClrMapping/>
  </p:clrMapOvr>
</p:sld>
</file>

<file path=ppt/theme/theme1.xml><?xml version="1.0" encoding="utf-8"?>
<a:theme xmlns:a="http://schemas.openxmlformats.org/drawingml/2006/main" name="Office Theme">
  <a:themeElements>
    <a:clrScheme name="Custom 1">
      <a:dk1>
        <a:srgbClr val="002040"/>
      </a:dk1>
      <a:lt1>
        <a:srgbClr val="FFFFFF"/>
      </a:lt1>
      <a:dk2>
        <a:srgbClr val="486B7F"/>
      </a:dk2>
      <a:lt2>
        <a:srgbClr val="EEECE1"/>
      </a:lt2>
      <a:accent1>
        <a:srgbClr val="002040"/>
      </a:accent1>
      <a:accent2>
        <a:srgbClr val="2E526B"/>
      </a:accent2>
      <a:accent3>
        <a:srgbClr val="6A8999"/>
      </a:accent3>
      <a:accent4>
        <a:srgbClr val="A7B9C1"/>
      </a:accent4>
      <a:accent5>
        <a:srgbClr val="BECBD0"/>
      </a:accent5>
      <a:accent6>
        <a:srgbClr val="D0DCD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11245</TotalTime>
  <Words>6981</Words>
  <Application>Microsoft Macintosh PowerPoint</Application>
  <PresentationFormat>On-screen Show (16:9)</PresentationFormat>
  <Paragraphs>601</Paragraphs>
  <Slides>198</Slides>
  <Notes>51</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198</vt:i4>
      </vt:variant>
    </vt:vector>
  </HeadingPairs>
  <TitlesOfParts>
    <vt:vector size="214" baseType="lpstr">
      <vt:lpstr>ＭＳ Ｐゴシック</vt:lpstr>
      <vt:lpstr>American Typewriter</vt:lpstr>
      <vt:lpstr>Apple Chancery</vt:lpstr>
      <vt:lpstr>Arial</vt:lpstr>
      <vt:lpstr>BCSans</vt:lpstr>
      <vt:lpstr>Calibri</vt:lpstr>
      <vt:lpstr>Courier New</vt:lpstr>
      <vt:lpstr>Helvetica</vt:lpstr>
      <vt:lpstr>Lucida Console</vt:lpstr>
      <vt:lpstr>P22 Typewriter</vt:lpstr>
      <vt:lpstr>Posterama</vt:lpstr>
      <vt:lpstr>Times New Roman</vt:lpstr>
      <vt:lpstr>Verdana</vt:lpstr>
      <vt:lpstr>Whitney Book</vt:lpstr>
      <vt:lpstr>WhitneyHTF-Bold</vt:lpstr>
      <vt:lpstr>Office Theme</vt:lpstr>
      <vt:lpstr>PowerPoint Presentation</vt:lpstr>
      <vt:lpstr>PowerPoint Presentation</vt:lpstr>
      <vt:lpstr>PowerPoint Presentation</vt:lpstr>
      <vt:lpstr>PowerPoint Presentation</vt:lpstr>
      <vt:lpstr>Text: Let me know if any issues @ Bookstore</vt:lpstr>
      <vt:lpstr>Former Text</vt:lpstr>
      <vt:lpstr>Course Website </vt:lpstr>
      <vt:lpstr>PowerPoint Presentation</vt:lpstr>
      <vt:lpstr> For full privileges on the website  </vt:lpstr>
      <vt:lpstr>PowerPoint Presentation</vt:lpstr>
      <vt:lpstr>Why post?</vt:lpstr>
      <vt:lpstr>Tips:</vt:lpstr>
      <vt:lpstr>PowerPoint Presentation</vt:lpstr>
      <vt:lpstr>Anything &amp; everything can be done via email if you prefer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Features of this Course</vt:lpstr>
      <vt:lpstr>Let’s talk about…</vt:lpstr>
      <vt:lpstr>A modest proposal…</vt:lpstr>
      <vt:lpstr>PowerPoint Presentation</vt:lpstr>
      <vt:lpstr>PowerPoint Presentation</vt:lpstr>
      <vt:lpstr>Office “Hours”: Ideally Tuesdays  just after class but am flexible…</vt:lpstr>
      <vt:lpstr>Entirely optional but please…</vt:lpstr>
      <vt:lpstr>PowerPoint Presentation</vt:lpstr>
      <vt:lpstr>PowerPoint Presentation</vt:lpstr>
      <vt:lpstr>Pause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Pause</vt:lpstr>
      <vt:lpstr>PowerPoint Presentation</vt:lpstr>
      <vt:lpstr>PowerPoint Presentation</vt:lpstr>
      <vt:lpstr>“Passing Off”</vt:lpstr>
      <vt:lpstr>PowerPoint Presentation</vt:lpstr>
      <vt:lpstr>Passing off in contrast  to Trademarks: Think…</vt:lpstr>
      <vt:lpstr>Passing off in contrast  to Trademarks: Think…</vt:lpstr>
      <vt:lpstr>Conceptual Frameworks</vt:lpstr>
      <vt:lpstr>Passing off</vt:lpstr>
      <vt:lpstr>Category 1</vt:lpstr>
      <vt:lpstr>Category 2</vt:lpstr>
      <vt:lpstr>Category 2 Orkin Exterminating v. Pestco (1985 Ont. CA)</vt:lpstr>
      <vt:lpstr>PowerPoint Presentation</vt:lpstr>
      <vt:lpstr>Passing off</vt:lpstr>
      <vt:lpstr>Passing off: Where does goodwill come from?</vt:lpstr>
      <vt:lpstr>Passing off: Where does goodwill come from?</vt:lpstr>
      <vt:lpstr>PowerPoint Presentation</vt:lpstr>
      <vt:lpstr>PowerPoint Presentation</vt:lpstr>
      <vt:lpstr>Pause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Passing off: Where does goodwill come from?</vt:lpstr>
      <vt:lpstr>The existence of goodwill 1</vt:lpstr>
      <vt:lpstr>The existence of goodwill 2</vt:lpstr>
      <vt:lpstr>Passing off: Shared Goodwill</vt:lpstr>
      <vt:lpstr>Passing off: Shared Goodwill</vt:lpstr>
      <vt:lpstr>PowerPoint Presentation</vt:lpstr>
      <vt:lpstr>PowerPoint Presentation</vt:lpstr>
      <vt:lpstr>PowerPoint Presentation</vt:lpstr>
      <vt:lpstr>PowerPoint Presentation</vt:lpstr>
      <vt:lpstr>PowerPoint Presentation</vt:lpstr>
      <vt:lpstr>Passing off: Shared Goodwill</vt:lpstr>
      <vt:lpstr>Passing off: Shared Goodwill</vt:lpstr>
      <vt:lpstr>Passing off: Shared Goodwill</vt:lpstr>
      <vt:lpstr>Passing off: Shared Goodwill</vt:lpstr>
      <vt:lpstr>Passing off: Shared Goodwill</vt:lpstr>
      <vt:lpstr>Passing off: Shared Goodwill</vt:lpstr>
      <vt:lpstr>Passing off: Shared Goodwill Summary</vt:lpstr>
      <vt:lpstr>What about ice-wine?</vt:lpstr>
      <vt:lpstr>PowerPoint Presentation</vt:lpstr>
      <vt:lpstr>PowerPoint Presentation</vt:lpstr>
      <vt:lpstr>Pause</vt:lpstr>
      <vt:lpstr>Passing off: Foreign goodwill </vt:lpstr>
      <vt:lpstr>Passing off: Foreign goodwill </vt:lpstr>
      <vt:lpstr>Passing off: Foreign goodwill </vt:lpstr>
      <vt:lpstr>Passing off: Foreign goodwill  </vt:lpstr>
      <vt:lpstr>Passing off: Foreign goodwill  </vt:lpstr>
      <vt:lpstr>Passing off: Foreign goodwill  </vt:lpstr>
      <vt:lpstr>Passing off: Foreign goodwill  </vt:lpstr>
      <vt:lpstr>Passing off: Foreign goodwill  </vt:lpstr>
      <vt:lpstr>Passing off: Foreign goodwill  </vt:lpstr>
      <vt:lpstr>PowerPoint Presentation</vt:lpstr>
      <vt:lpstr>Passing off: Entities doing minimal business in Canada </vt:lpstr>
      <vt:lpstr>But Trademarks?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Pause</vt:lpstr>
      <vt:lpstr>To what extent can goodwill be acquired in a purely descriptive product name? </vt:lpstr>
      <vt:lpstr>Passing off: Ray Plastics </vt:lpstr>
      <vt:lpstr>PowerPoint Presentation</vt:lpstr>
      <vt:lpstr>Passing off: Ray Plastics </vt:lpstr>
      <vt:lpstr>Passing off: Ray Plastics </vt:lpstr>
      <vt:lpstr>Passing off: Ray Plastics </vt:lpstr>
      <vt:lpstr>PowerPoint Presentation</vt:lpstr>
      <vt:lpstr>Pause</vt:lpstr>
      <vt:lpstr>PowerPoint Presentation</vt:lpstr>
      <vt:lpstr>PowerPoint Presentation</vt:lpstr>
      <vt:lpstr>Passing off: Novopharm v. Bayer Inc. (2000)</vt:lpstr>
      <vt:lpstr>Passing off: Novopharm v. Bayer Inc. (2000)</vt:lpstr>
      <vt:lpstr>Passing off: Novopharm v. Bayer Inc. Court 1</vt:lpstr>
      <vt:lpstr>Passing off: Novopharm v. Bayer Inc. Court 2</vt:lpstr>
      <vt:lpstr>Passing off: Novopharm v. Bayer Inc. (2000)</vt:lpstr>
      <vt:lpstr>Passing off: Novopharm v. Bayer Inc. (2000)</vt:lpstr>
      <vt:lpstr>Summary</vt:lpstr>
      <vt:lpstr>Passing off: Kirkbi AG v. Ritvik Holdings, 2005 SCC</vt:lpstr>
      <vt:lpstr>PowerPoint Presentation</vt:lpstr>
      <vt:lpstr>Pause</vt:lpstr>
      <vt:lpstr>PowerPoint Presentation</vt:lpstr>
      <vt:lpstr>PowerPoint Presentation</vt:lpstr>
      <vt:lpstr>PowerPoint Presentation</vt:lpstr>
      <vt:lpstr>PowerPoint Presentation</vt:lpstr>
      <vt:lpstr>Pause</vt:lpstr>
      <vt:lpstr>Losing Reputation or Goodwill: HOW?</vt:lpstr>
      <vt:lpstr>PowerPoint Presentation</vt:lpstr>
      <vt:lpstr>Passing off: Ad-Lib Club Limited </vt:lpstr>
      <vt:lpstr>Passing off: Ad-Lib Club Limited </vt:lpstr>
      <vt:lpstr>Passing off: Principles from Ad-Lib Club  </vt:lpstr>
      <vt:lpstr>Overall principle</vt:lpstr>
      <vt:lpstr>PowerPoint Presentation</vt:lpstr>
      <vt:lpstr>PowerPoint Presentation</vt:lpstr>
      <vt:lpstr>PowerPoint Presentation</vt:lpstr>
      <vt:lpstr>PowerPoint Presentation</vt:lpstr>
      <vt:lpstr>Pause</vt:lpstr>
      <vt:lpstr>Passing off: Genericization</vt:lpstr>
      <vt:lpstr>Passing off: Genericization</vt:lpstr>
      <vt:lpstr>Passing off: Genericization</vt:lpstr>
      <vt:lpstr>PowerPoint Presentation</vt:lpstr>
      <vt:lpstr>Passing off: Genericization</vt:lpstr>
      <vt:lpstr>Passing off: Genericization</vt:lpstr>
      <vt:lpstr>Passing off: Genericization</vt:lpstr>
      <vt:lpstr>PowerPoint Presentation</vt:lpstr>
      <vt:lpstr>Speaking of “Champagne”…</vt:lpstr>
      <vt:lpstr>PowerPoint Presentation</vt:lpstr>
      <vt:lpstr>PowerPoint Presentation</vt:lpstr>
      <vt:lpstr>PowerPoint Presentation</vt:lpstr>
      <vt:lpstr>PowerPoint Presentation</vt:lpstr>
      <vt:lpstr>Corporate Strategy &amp; Strategic Replacement?</vt:lpstr>
      <vt:lpstr>PowerPoint Presentation</vt:lpstr>
      <vt:lpstr>PowerPoint Presentation</vt:lpstr>
      <vt:lpstr>Follow-up</vt:lpstr>
      <vt:lpstr>PowerPoint Presentation</vt:lpstr>
      <vt:lpstr>PowerPoint Presentation</vt:lpstr>
      <vt:lpstr>PowerPoint Presentation</vt:lpstr>
      <vt:lpstr>Pause</vt:lpstr>
      <vt:lpstr>PowerPoint Presentation</vt:lpstr>
      <vt:lpstr>PowerPoint Presentation</vt:lpstr>
      <vt:lpstr>PowerPoint Presentation</vt:lpstr>
      <vt:lpstr>PowerPoint Presentation</vt:lpstr>
      <vt:lpstr>  Always include a cat picture</vt:lpstr>
      <vt:lpstr>PowerPoint Presentation</vt:lpstr>
      <vt:lpstr>PowerPoint Presentation</vt:lpstr>
    </vt:vector>
  </TitlesOfParts>
  <Company>UBC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 Goncalves</dc:creator>
  <cp:lastModifiedBy>Jon Festinger</cp:lastModifiedBy>
  <cp:revision>372</cp:revision>
  <cp:lastPrinted>2016-07-11T18:15:24Z</cp:lastPrinted>
  <dcterms:created xsi:type="dcterms:W3CDTF">2010-06-15T20:07:28Z</dcterms:created>
  <dcterms:modified xsi:type="dcterms:W3CDTF">2024-03-07T07:38:54Z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8239912</vt:lpwstr>
  </property>
  <property fmtid="{D5CDD505-2E9C-101B-9397-08002B2CF9AE}" name="NXPowerLiteSettings" pid="3">
    <vt:lpwstr>C700052003A000</vt:lpwstr>
  </property>
  <property fmtid="{D5CDD505-2E9C-101B-9397-08002B2CF9AE}" name="NXPowerLiteVersion" pid="4">
    <vt:lpwstr>D8.0.8</vt:lpwstr>
  </property>
</Properties>
</file>