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slide+xml" PartName="/ppt/slides/slide233.xml"/>
  <Override ContentType="application/vnd.openxmlformats-officedocument.presentationml.slide+xml" PartName="/ppt/slides/slide234.xml"/>
  <Override ContentType="application/vnd.openxmlformats-officedocument.presentationml.slide+xml" PartName="/ppt/slides/slide235.xml"/>
  <Override ContentType="application/vnd.openxmlformats-officedocument.presentationml.slide+xml" PartName="/ppt/slides/slide236.xml"/>
  <Override ContentType="application/vnd.openxmlformats-officedocument.presentationml.slide+xml" PartName="/ppt/slides/slide237.xml"/>
  <Override ContentType="application/vnd.openxmlformats-officedocument.presentationml.slide+xml" PartName="/ppt/slides/slide238.xml"/>
  <Override ContentType="application/vnd.openxmlformats-officedocument.presentationml.slide+xml" PartName="/ppt/slides/slide239.xml"/>
  <Override ContentType="application/vnd.openxmlformats-officedocument.presentationml.slide+xml" PartName="/ppt/slides/slide240.xml"/>
  <Override ContentType="application/vnd.openxmlformats-officedocument.presentationml.slide+xml" PartName="/ppt/slides/slide241.xml"/>
  <Override ContentType="application/vnd.openxmlformats-officedocument.presentationml.slide+xml" PartName="/ppt/slides/slide242.xml"/>
  <Override ContentType="application/vnd.openxmlformats-officedocument.presentationml.slide+xml" PartName="/ppt/slides/slide243.xml"/>
  <Override ContentType="application/vnd.openxmlformats-officedocument.presentationml.slide+xml" PartName="/ppt/slides/slide244.xml"/>
  <Override ContentType="application/vnd.openxmlformats-officedocument.presentationml.slide+xml" PartName="/ppt/slides/slide245.xml"/>
  <Override ContentType="application/vnd.openxmlformats-officedocument.presentationml.slide+xml" PartName="/ppt/slides/slide246.xml"/>
  <Override ContentType="application/vnd.openxmlformats-officedocument.presentationml.slide+xml" PartName="/ppt/slides/slide247.xml"/>
  <Override ContentType="application/vnd.openxmlformats-officedocument.presentationml.slide+xml" PartName="/ppt/slides/slide248.xml"/>
  <Override ContentType="application/vnd.openxmlformats-officedocument.presentationml.slide+xml" PartName="/ppt/slides/slide249.xml"/>
  <Override ContentType="application/vnd.openxmlformats-officedocument.presentationml.slide+xml" PartName="/ppt/slides/slide250.xml"/>
  <Override ContentType="application/vnd.openxmlformats-officedocument.presentationml.slide+xml" PartName="/ppt/slides/slide251.xml"/>
  <Override ContentType="application/vnd.openxmlformats-officedocument.presentationml.slide+xml" PartName="/ppt/slides/slide252.xml"/>
  <Override ContentType="application/vnd.openxmlformats-officedocument.presentationml.slide+xml" PartName="/ppt/slides/slide253.xml"/>
  <Override ContentType="application/vnd.openxmlformats-officedocument.presentationml.slide+xml" PartName="/ppt/slides/slide254.xml"/>
  <Override ContentType="application/vnd.openxmlformats-officedocument.presentationml.slide+xml" PartName="/ppt/slides/slide255.xml"/>
  <Override ContentType="application/vnd.openxmlformats-officedocument.presentationml.slide+xml" PartName="/ppt/slides/slide256.xml"/>
  <Override ContentType="application/vnd.openxmlformats-officedocument.presentationml.slide+xml" PartName="/ppt/slides/slide257.xml"/>
  <Override ContentType="application/vnd.openxmlformats-officedocument.presentationml.slide+xml" PartName="/ppt/slides/slide258.xml"/>
  <Override ContentType="application/vnd.openxmlformats-officedocument.presentationml.slide+xml" PartName="/ppt/slides/slide259.xml"/>
  <Override ContentType="application/vnd.openxmlformats-officedocument.presentationml.slide+xml" PartName="/ppt/slides/slide260.xml"/>
  <Override ContentType="application/vnd.openxmlformats-officedocument.presentationml.slide+xml" PartName="/ppt/slides/slide261.xml"/>
  <Override ContentType="application/vnd.openxmlformats-officedocument.presentationml.slide+xml" PartName="/ppt/slides/slide262.xml"/>
  <Override ContentType="application/vnd.openxmlformats-officedocument.presentationml.slide+xml" PartName="/ppt/slides/slide263.xml"/>
  <Override ContentType="application/vnd.openxmlformats-officedocument.presentationml.slide+xml" PartName="/ppt/slides/slide264.xml"/>
  <Override ContentType="application/vnd.openxmlformats-officedocument.presentationml.slide+xml" PartName="/ppt/slides/slide265.xml"/>
  <Override ContentType="application/vnd.openxmlformats-officedocument.presentationml.slide+xml" PartName="/ppt/slides/slide266.xml"/>
  <Override ContentType="application/vnd.openxmlformats-officedocument.presentationml.slide+xml" PartName="/ppt/slides/slide267.xml"/>
  <Override ContentType="application/vnd.openxmlformats-officedocument.presentationml.slide+xml" PartName="/ppt/slides/slide268.xml"/>
  <Override ContentType="application/vnd.openxmlformats-officedocument.presentationml.slide+xml" PartName="/ppt/slides/slide269.xml"/>
  <Override ContentType="application/vnd.openxmlformats-officedocument.presentationml.slide+xml" PartName="/ppt/slides/slide270.xml"/>
  <Override ContentType="application/vnd.openxmlformats-officedocument.presentationml.slide+xml" PartName="/ppt/slides/slide271.xml"/>
  <Override ContentType="application/vnd.openxmlformats-officedocument.presentationml.slide+xml" PartName="/ppt/slides/slide272.xml"/>
  <Override ContentType="application/vnd.openxmlformats-officedocument.presentationml.slide+xml" PartName="/ppt/slides/slide273.xml"/>
  <Override ContentType="application/vnd.openxmlformats-officedocument.presentationml.slide+xml" PartName="/ppt/slides/slide274.xml"/>
  <Override ContentType="application/vnd.openxmlformats-officedocument.presentationml.slide+xml" PartName="/ppt/slides/slide275.xml"/>
  <Override ContentType="application/vnd.openxmlformats-officedocument.presentationml.slide+xml" PartName="/ppt/slides/slide276.xml"/>
  <Override ContentType="application/vnd.openxmlformats-officedocument.presentationml.slide+xml" PartName="/ppt/slides/slide277.xml"/>
  <Override ContentType="application/vnd.openxmlformats-officedocument.presentationml.slide+xml" PartName="/ppt/slides/slide278.xml"/>
  <Override ContentType="application/vnd.openxmlformats-officedocument.presentationml.slide+xml" PartName="/ppt/slides/slide279.xml"/>
  <Override ContentType="application/vnd.openxmlformats-officedocument.presentationml.slide+xml" PartName="/ppt/slides/slide280.xml"/>
  <Override ContentType="application/vnd.openxmlformats-officedocument.presentationml.slide+xml" PartName="/ppt/slides/slide281.xml"/>
  <Override ContentType="application/vnd.openxmlformats-officedocument.presentationml.slide+xml" PartName="/ppt/slides/slide282.xml"/>
  <Override ContentType="application/vnd.openxmlformats-officedocument.presentationml.slide+xml" PartName="/ppt/slides/slide283.xml"/>
  <Override ContentType="application/vnd.openxmlformats-officedocument.presentationml.slide+xml" PartName="/ppt/slides/slide284.xml"/>
  <Override ContentType="application/vnd.openxmlformats-officedocument.presentationml.slide+xml" PartName="/ppt/slides/slide285.xml"/>
  <Override ContentType="application/vnd.openxmlformats-officedocument.presentationml.slide+xml" PartName="/ppt/slides/slide286.xml"/>
  <Override ContentType="application/vnd.openxmlformats-officedocument.presentationml.slide+xml" PartName="/ppt/slides/slide287.xml"/>
  <Override ContentType="application/vnd.openxmlformats-officedocument.presentationml.slide+xml" PartName="/ppt/slides/slide288.xml"/>
  <Override ContentType="application/vnd.openxmlformats-officedocument.presentationml.slide+xml" PartName="/ppt/slides/slide289.xml"/>
  <Override ContentType="application/vnd.openxmlformats-officedocument.presentationml.slide+xml" PartName="/ppt/slides/slide290.xml"/>
  <Override ContentType="application/vnd.openxmlformats-officedocument.presentationml.slide+xml" PartName="/ppt/slides/slide291.xml"/>
  <Override ContentType="application/vnd.openxmlformats-officedocument.presentationml.slide+xml" PartName="/ppt/slides/slide292.xml"/>
  <Override ContentType="application/vnd.openxmlformats-officedocument.presentationml.slide+xml" PartName="/ppt/slides/slide293.xml"/>
  <Override ContentType="application/vnd.openxmlformats-officedocument.presentationml.slide+xml" PartName="/ppt/slides/slide294.xml"/>
  <Override ContentType="application/vnd.openxmlformats-officedocument.presentationml.slide+xml" PartName="/ppt/slides/slide295.xml"/>
  <Override ContentType="application/vnd.openxmlformats-officedocument.presentationml.slide+xml" PartName="/ppt/slides/slide296.xml"/>
  <Override ContentType="application/vnd.openxmlformats-officedocument.presentationml.slide+xml" PartName="/ppt/slides/slide297.xml"/>
  <Override ContentType="application/vnd.openxmlformats-officedocument.presentationml.slide+xml" PartName="/ppt/slides/slide298.xml"/>
  <Override ContentType="application/vnd.openxmlformats-officedocument.presentationml.slide+xml" PartName="/ppt/slides/slide299.xml"/>
  <Override ContentType="application/vnd.openxmlformats-officedocument.presentationml.slide+xml" PartName="/ppt/slides/slide300.xml"/>
  <Override ContentType="application/vnd.openxmlformats-officedocument.presentationml.slide+xml" PartName="/ppt/slides/slide301.xml"/>
  <Override ContentType="application/vnd.openxmlformats-officedocument.presentationml.slide+xml" PartName="/ppt/slides/slide302.xml"/>
  <Override ContentType="application/vnd.openxmlformats-officedocument.presentationml.slide+xml" PartName="/ppt/slides/slide303.xml"/>
  <Override ContentType="application/vnd.openxmlformats-officedocument.presentationml.slide+xml" PartName="/ppt/slides/slide304.xml"/>
  <Override ContentType="application/vnd.openxmlformats-officedocument.presentationml.slide+xml" PartName="/ppt/slides/slide305.xml"/>
  <Override ContentType="application/vnd.openxmlformats-officedocument.presentationml.slide+xml" PartName="/ppt/slides/slide306.xml"/>
  <Override ContentType="application/vnd.openxmlformats-officedocument.presentationml.slide+xml" PartName="/ppt/slides/slide307.xml"/>
  <Override ContentType="application/vnd.openxmlformats-officedocument.presentationml.slide+xml" PartName="/ppt/slides/slide308.xml"/>
  <Override ContentType="application/vnd.openxmlformats-officedocument.presentationml.slide+xml" PartName="/ppt/slides/slide309.xml"/>
  <Override ContentType="application/vnd.openxmlformats-officedocument.presentationml.slide+xml" PartName="/ppt/slides/slide310.xml"/>
  <Override ContentType="application/vnd.openxmlformats-officedocument.presentationml.slide+xml" PartName="/ppt/slides/slide311.xml"/>
  <Override ContentType="application/vnd.openxmlformats-officedocument.presentationml.slide+xml" PartName="/ppt/slides/slide312.xml"/>
  <Override ContentType="application/vnd.openxmlformats-officedocument.presentationml.slide+xml" PartName="/ppt/slides/slide313.xml"/>
  <Override ContentType="application/vnd.openxmlformats-officedocument.presentationml.slide+xml" PartName="/ppt/slides/slide314.xml"/>
  <Override ContentType="application/vnd.openxmlformats-officedocument.presentationml.slide+xml" PartName="/ppt/slides/slide315.xml"/>
  <Override ContentType="application/vnd.openxmlformats-officedocument.presentationml.slide+xml" PartName="/ppt/slides/slide316.xml"/>
  <Override ContentType="application/vnd.openxmlformats-officedocument.presentationml.slide+xml" PartName="/ppt/slides/slide317.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inkml+xml" PartName="/ppt/ink/ink1.xml"/>
  <Override ContentType="application/inkml+xml" PartName="/ppt/ink/ink2.xml"/>
  <Override ContentType="application/inkml+xml" PartName="/ppt/ink/ink3.xml"/>
  <Override ContentType="application/inkml+xml" PartName="/ppt/ink/ink4.xml"/>
  <Override ContentType="application/inkml+xml" PartName="/ppt/ink/ink5.xml"/>
  <Override ContentType="application/inkml+xml" PartName="/ppt/ink/ink6.xml"/>
  <Override ContentType="application/inkml+xml" PartName="/ppt/ink/ink7.xml"/>
  <Override ContentType="application/inkml+xml" PartName="/ppt/ink/ink8.xml"/>
  <Override ContentType="application/inkml+xml" PartName="/ppt/ink/ink9.xml"/>
  <Override ContentType="application/inkml+xml" PartName="/ppt/ink/ink10.xml"/>
  <Override ContentType="application/inkml+xml" PartName="/ppt/ink/ink11.xml"/>
  <Override ContentType="application/inkml+xml" PartName="/ppt/ink/ink12.xml"/>
  <Override ContentType="application/inkml+xml" PartName="/ppt/ink/ink13.xml"/>
  <Override ContentType="application/inkml+xml" PartName="/ppt/ink/ink14.xml"/>
  <Override ContentType="application/inkml+xml" PartName="/ppt/ink/ink15.xml"/>
  <Override ContentType="application/inkml+xml" PartName="/ppt/ink/ink16.xml"/>
  <Override ContentType="application/inkml+xml" PartName="/ppt/ink/ink17.xml"/>
  <Override ContentType="application/inkml+xml" PartName="/ppt/ink/ink18.xml"/>
  <Override ContentType="application/inkml+xml" PartName="/ppt/ink/ink19.xml"/>
  <Override ContentType="application/inkml+xml" PartName="/ppt/ink/ink20.xml"/>
  <Override ContentType="application/inkml+xml" PartName="/ppt/ink/ink21.xml"/>
  <Override ContentType="application/inkml+xml" PartName="/ppt/ink/ink22.xml"/>
  <Override ContentType="application/inkml+xml" PartName="/ppt/ink/ink23.xml"/>
  <Override ContentType="application/inkml+xml" PartName="/ppt/ink/ink24.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inkml+xml" PartName="/ppt/ink/ink25.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inkml+xml" PartName="/ppt/ink/ink26.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notesSlide+xml" PartName="/ppt/notesSlides/notesSlide102.xml"/>
  <Override ContentType="application/vnd.openxmlformats-officedocument.presentationml.notesSlide+xml" PartName="/ppt/notesSlides/notesSlide103.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notesSlide+xml" PartName="/ppt/notesSlides/notesSlide106.xml"/>
  <Override ContentType="application/vnd.openxmlformats-officedocument.presentationml.notesSlide+xml" PartName="/ppt/notesSlides/notesSlide107.xml"/>
  <Override ContentType="application/vnd.openxmlformats-officedocument.presentationml.notesSlide+xml" PartName="/ppt/notesSlides/notesSlide108.xml"/>
  <Override ContentType="application/vnd.openxmlformats-officedocument.presentationml.notesSlide+xml" PartName="/ppt/notesSlides/notesSlide109.xml"/>
  <Override ContentType="application/vnd.openxmlformats-officedocument.presentationml.notesSlide+xml" PartName="/ppt/notesSlides/notesSlide110.xml"/>
  <Override ContentType="application/vnd.openxmlformats-officedocument.presentationml.notesSlide+xml" PartName="/ppt/notesSlides/notesSlide111.xml"/>
  <Override ContentType="application/vnd.openxmlformats-officedocument.presentationml.notesSlide+xml" PartName="/ppt/notesSlides/notesSlide112.xml"/>
  <Override ContentType="application/vnd.openxmlformats-officedocument.presentationml.notesSlide+xml" PartName="/ppt/notesSlides/notesSlide113.xml"/>
  <Override ContentType="application/vnd.openxmlformats-officedocument.presentationml.notesSlide+xml" PartName="/ppt/notesSlides/notesSlide114.xml"/>
  <Override ContentType="application/vnd.openxmlformats-officedocument.presentationml.notesSlide+xml" PartName="/ppt/notesSlides/notesSlide115.xml"/>
  <Override ContentType="application/vnd.openxmlformats-officedocument.presentationml.notesSlide+xml" PartName="/ppt/notesSlides/notesSlide116.xml"/>
  <Override ContentType="application/vnd.openxmlformats-officedocument.presentationml.notesSlide+xml" PartName="/ppt/notesSlides/notesSlide117.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9"/>
  </p:notesMasterIdLst>
  <p:handoutMasterIdLst>
    <p:handoutMasterId r:id="rId320"/>
  </p:handoutMasterIdLst>
  <p:sldIdLst>
    <p:sldId id="298" r:id="rId2"/>
    <p:sldId id="7697" r:id="rId3"/>
    <p:sldId id="9458" r:id="rId4"/>
    <p:sldId id="9340" r:id="rId5"/>
    <p:sldId id="9511" r:id="rId6"/>
    <p:sldId id="9512" r:id="rId7"/>
    <p:sldId id="9513" r:id="rId8"/>
    <p:sldId id="9514" r:id="rId9"/>
    <p:sldId id="9515" r:id="rId10"/>
    <p:sldId id="7698" r:id="rId11"/>
    <p:sldId id="7699" r:id="rId12"/>
    <p:sldId id="7700" r:id="rId13"/>
    <p:sldId id="3625" r:id="rId14"/>
    <p:sldId id="1087" r:id="rId15"/>
    <p:sldId id="7751" r:id="rId16"/>
    <p:sldId id="1155" r:id="rId17"/>
    <p:sldId id="1088" r:id="rId18"/>
    <p:sldId id="5447" r:id="rId19"/>
    <p:sldId id="7701" r:id="rId20"/>
    <p:sldId id="5631" r:id="rId21"/>
    <p:sldId id="5624" r:id="rId22"/>
    <p:sldId id="5625" r:id="rId23"/>
    <p:sldId id="5626" r:id="rId24"/>
    <p:sldId id="5627" r:id="rId25"/>
    <p:sldId id="5628" r:id="rId26"/>
    <p:sldId id="5629" r:id="rId27"/>
    <p:sldId id="6348" r:id="rId28"/>
    <p:sldId id="7703" r:id="rId29"/>
    <p:sldId id="5429" r:id="rId30"/>
    <p:sldId id="9444" r:id="rId31"/>
    <p:sldId id="7636" r:id="rId32"/>
    <p:sldId id="5432" r:id="rId33"/>
    <p:sldId id="3561" r:id="rId34"/>
    <p:sldId id="3550" r:id="rId35"/>
    <p:sldId id="3565" r:id="rId36"/>
    <p:sldId id="5448" r:id="rId37"/>
    <p:sldId id="7706" r:id="rId38"/>
    <p:sldId id="1080" r:id="rId39"/>
    <p:sldId id="3549" r:id="rId40"/>
    <p:sldId id="7400" r:id="rId41"/>
    <p:sldId id="9098" r:id="rId42"/>
    <p:sldId id="7704" r:id="rId43"/>
    <p:sldId id="7705" r:id="rId44"/>
    <p:sldId id="3541" r:id="rId45"/>
    <p:sldId id="9522" r:id="rId46"/>
    <p:sldId id="9516" r:id="rId47"/>
    <p:sldId id="9517" r:id="rId48"/>
    <p:sldId id="9518" r:id="rId49"/>
    <p:sldId id="9425" r:id="rId50"/>
    <p:sldId id="9505" r:id="rId51"/>
    <p:sldId id="9506" r:id="rId52"/>
    <p:sldId id="9507" r:id="rId53"/>
    <p:sldId id="9508" r:id="rId54"/>
    <p:sldId id="9322" r:id="rId55"/>
    <p:sldId id="9323" r:id="rId56"/>
    <p:sldId id="7724" r:id="rId57"/>
    <p:sldId id="3572" r:id="rId58"/>
    <p:sldId id="6360" r:id="rId59"/>
    <p:sldId id="4290" r:id="rId60"/>
    <p:sldId id="4309" r:id="rId61"/>
    <p:sldId id="6361" r:id="rId62"/>
    <p:sldId id="4293" r:id="rId63"/>
    <p:sldId id="6363" r:id="rId64"/>
    <p:sldId id="7353" r:id="rId65"/>
    <p:sldId id="4855" r:id="rId66"/>
    <p:sldId id="4856" r:id="rId67"/>
    <p:sldId id="399" r:id="rId68"/>
    <p:sldId id="9445" r:id="rId69"/>
    <p:sldId id="4864" r:id="rId70"/>
    <p:sldId id="6633" r:id="rId71"/>
    <p:sldId id="4872" r:id="rId72"/>
    <p:sldId id="6634" r:id="rId73"/>
    <p:sldId id="4865" r:id="rId74"/>
    <p:sldId id="403" r:id="rId75"/>
    <p:sldId id="404" r:id="rId76"/>
    <p:sldId id="405" r:id="rId77"/>
    <p:sldId id="406" r:id="rId78"/>
    <p:sldId id="4537" r:id="rId79"/>
    <p:sldId id="408" r:id="rId80"/>
    <p:sldId id="6642" r:id="rId81"/>
    <p:sldId id="4540" r:id="rId82"/>
    <p:sldId id="4866" r:id="rId83"/>
    <p:sldId id="426" r:id="rId84"/>
    <p:sldId id="423" r:id="rId85"/>
    <p:sldId id="6643" r:id="rId86"/>
    <p:sldId id="6644" r:id="rId87"/>
    <p:sldId id="414" r:id="rId88"/>
    <p:sldId id="4867" r:id="rId89"/>
    <p:sldId id="4545" r:id="rId90"/>
    <p:sldId id="7338" r:id="rId91"/>
    <p:sldId id="7339" r:id="rId92"/>
    <p:sldId id="6645" r:id="rId93"/>
    <p:sldId id="9467" r:id="rId94"/>
    <p:sldId id="9468" r:id="rId95"/>
    <p:sldId id="9347" r:id="rId96"/>
    <p:sldId id="6121" r:id="rId97"/>
    <p:sldId id="9462" r:id="rId98"/>
    <p:sldId id="9448" r:id="rId99"/>
    <p:sldId id="9449" r:id="rId100"/>
    <p:sldId id="9490" r:id="rId101"/>
    <p:sldId id="9470" r:id="rId102"/>
    <p:sldId id="9471" r:id="rId103"/>
    <p:sldId id="9450" r:id="rId104"/>
    <p:sldId id="9451" r:id="rId105"/>
    <p:sldId id="9452" r:id="rId106"/>
    <p:sldId id="9487" r:id="rId107"/>
    <p:sldId id="9488" r:id="rId108"/>
    <p:sldId id="9489" r:id="rId109"/>
    <p:sldId id="9472" r:id="rId110"/>
    <p:sldId id="9473" r:id="rId111"/>
    <p:sldId id="9474" r:id="rId112"/>
    <p:sldId id="9475" r:id="rId113"/>
    <p:sldId id="9477" r:id="rId114"/>
    <p:sldId id="9478" r:id="rId115"/>
    <p:sldId id="9480" r:id="rId116"/>
    <p:sldId id="9483" r:id="rId117"/>
    <p:sldId id="9479" r:id="rId118"/>
    <p:sldId id="9481" r:id="rId119"/>
    <p:sldId id="9482" r:id="rId120"/>
    <p:sldId id="9484" r:id="rId121"/>
    <p:sldId id="9485" r:id="rId122"/>
    <p:sldId id="9486" r:id="rId123"/>
    <p:sldId id="9526" r:id="rId124"/>
    <p:sldId id="9527" r:id="rId125"/>
    <p:sldId id="9528" r:id="rId126"/>
    <p:sldId id="9498" r:id="rId127"/>
    <p:sldId id="9529" r:id="rId128"/>
    <p:sldId id="9530" r:id="rId129"/>
    <p:sldId id="9531" r:id="rId130"/>
    <p:sldId id="9465" r:id="rId131"/>
    <p:sldId id="9466" r:id="rId132"/>
    <p:sldId id="9339" r:id="rId133"/>
    <p:sldId id="7053" r:id="rId134"/>
    <p:sldId id="9328" r:id="rId135"/>
    <p:sldId id="9469" r:id="rId136"/>
    <p:sldId id="6646" r:id="rId137"/>
    <p:sldId id="420" r:id="rId138"/>
    <p:sldId id="422" r:id="rId139"/>
    <p:sldId id="4546" r:id="rId140"/>
    <p:sldId id="6671" r:id="rId141"/>
    <p:sldId id="6672" r:id="rId142"/>
    <p:sldId id="9532" r:id="rId143"/>
    <p:sldId id="4541" r:id="rId144"/>
    <p:sldId id="4543" r:id="rId145"/>
    <p:sldId id="4542" r:id="rId146"/>
    <p:sldId id="9496" r:id="rId147"/>
    <p:sldId id="9497" r:id="rId148"/>
    <p:sldId id="9375" r:id="rId149"/>
    <p:sldId id="9492" r:id="rId150"/>
    <p:sldId id="9493" r:id="rId151"/>
    <p:sldId id="9494" r:id="rId152"/>
    <p:sldId id="9495" r:id="rId153"/>
    <p:sldId id="9464" r:id="rId154"/>
    <p:sldId id="9410" r:id="rId155"/>
    <p:sldId id="6647" r:id="rId156"/>
    <p:sldId id="4299" r:id="rId157"/>
    <p:sldId id="4300" r:id="rId158"/>
    <p:sldId id="4301" r:id="rId159"/>
    <p:sldId id="4302" r:id="rId160"/>
    <p:sldId id="4303" r:id="rId161"/>
    <p:sldId id="4868" r:id="rId162"/>
    <p:sldId id="4551" r:id="rId163"/>
    <p:sldId id="4304" r:id="rId164"/>
    <p:sldId id="4552" r:id="rId165"/>
    <p:sldId id="4305" r:id="rId166"/>
    <p:sldId id="6648" r:id="rId167"/>
    <p:sldId id="4308" r:id="rId168"/>
    <p:sldId id="4554" r:id="rId169"/>
    <p:sldId id="4555" r:id="rId170"/>
    <p:sldId id="6675" r:id="rId171"/>
    <p:sldId id="6676" r:id="rId172"/>
    <p:sldId id="8256" r:id="rId173"/>
    <p:sldId id="4310" r:id="rId174"/>
    <p:sldId id="429" r:id="rId175"/>
    <p:sldId id="4558" r:id="rId176"/>
    <p:sldId id="4311" r:id="rId177"/>
    <p:sldId id="4559" r:id="rId178"/>
    <p:sldId id="6649" r:id="rId179"/>
    <p:sldId id="4312" r:id="rId180"/>
    <p:sldId id="4561" r:id="rId181"/>
    <p:sldId id="4560" r:id="rId182"/>
    <p:sldId id="6677" r:id="rId183"/>
    <p:sldId id="6678" r:id="rId184"/>
    <p:sldId id="6650" r:id="rId185"/>
    <p:sldId id="4563" r:id="rId186"/>
    <p:sldId id="432" r:id="rId187"/>
    <p:sldId id="4564" r:id="rId188"/>
    <p:sldId id="6487" r:id="rId189"/>
    <p:sldId id="4313" r:id="rId190"/>
    <p:sldId id="6679" r:id="rId191"/>
    <p:sldId id="6680" r:id="rId192"/>
    <p:sldId id="6450" r:id="rId193"/>
    <p:sldId id="4314" r:id="rId194"/>
    <p:sldId id="4566" r:id="rId195"/>
    <p:sldId id="4873" r:id="rId196"/>
    <p:sldId id="6651" r:id="rId197"/>
    <p:sldId id="419" r:id="rId198"/>
    <p:sldId id="4570" r:id="rId199"/>
    <p:sldId id="4571" r:id="rId200"/>
    <p:sldId id="4318" r:id="rId201"/>
    <p:sldId id="4572" r:id="rId202"/>
    <p:sldId id="4319" r:id="rId203"/>
    <p:sldId id="6683" r:id="rId204"/>
    <p:sldId id="6684" r:id="rId205"/>
    <p:sldId id="4320" r:id="rId206"/>
    <p:sldId id="4575" r:id="rId207"/>
    <p:sldId id="4574" r:id="rId208"/>
    <p:sldId id="6488" r:id="rId209"/>
    <p:sldId id="4321" r:id="rId210"/>
    <p:sldId id="4322" r:id="rId211"/>
    <p:sldId id="4576" r:id="rId212"/>
    <p:sldId id="6685" r:id="rId213"/>
    <p:sldId id="6686" r:id="rId214"/>
    <p:sldId id="4912" r:id="rId215"/>
    <p:sldId id="6652" r:id="rId216"/>
    <p:sldId id="5346" r:id="rId217"/>
    <p:sldId id="5347" r:id="rId218"/>
    <p:sldId id="5348" r:id="rId219"/>
    <p:sldId id="7340" r:id="rId220"/>
    <p:sldId id="7341" r:id="rId221"/>
    <p:sldId id="4581" r:id="rId222"/>
    <p:sldId id="4329" r:id="rId223"/>
    <p:sldId id="6653" r:id="rId224"/>
    <p:sldId id="6654" r:id="rId225"/>
    <p:sldId id="4587" r:id="rId226"/>
    <p:sldId id="6489" r:id="rId227"/>
    <p:sldId id="4332" r:id="rId228"/>
    <p:sldId id="4582" r:id="rId229"/>
    <p:sldId id="4583" r:id="rId230"/>
    <p:sldId id="4584" r:id="rId231"/>
    <p:sldId id="4588" r:id="rId232"/>
    <p:sldId id="4586" r:id="rId233"/>
    <p:sldId id="4930" r:id="rId234"/>
    <p:sldId id="6782" r:id="rId235"/>
    <p:sldId id="7382" r:id="rId236"/>
    <p:sldId id="8880" r:id="rId237"/>
    <p:sldId id="4333" r:id="rId238"/>
    <p:sldId id="6655" r:id="rId239"/>
    <p:sldId id="4589" r:id="rId240"/>
    <p:sldId id="4336" r:id="rId241"/>
    <p:sldId id="4334" r:id="rId242"/>
    <p:sldId id="6490" r:id="rId243"/>
    <p:sldId id="4592" r:id="rId244"/>
    <p:sldId id="4590" r:id="rId245"/>
    <p:sldId id="4591" r:id="rId246"/>
    <p:sldId id="6491" r:id="rId247"/>
    <p:sldId id="4593" r:id="rId248"/>
    <p:sldId id="4595" r:id="rId249"/>
    <p:sldId id="4596" r:id="rId250"/>
    <p:sldId id="4766" r:id="rId251"/>
    <p:sldId id="4767" r:id="rId252"/>
    <p:sldId id="7342" r:id="rId253"/>
    <p:sldId id="4597" r:id="rId254"/>
    <p:sldId id="6492" r:id="rId255"/>
    <p:sldId id="4768" r:id="rId256"/>
    <p:sldId id="4932" r:id="rId257"/>
    <p:sldId id="6640" r:id="rId258"/>
    <p:sldId id="9411" r:id="rId259"/>
    <p:sldId id="4913" r:id="rId260"/>
    <p:sldId id="4337" r:id="rId261"/>
    <p:sldId id="6495" r:id="rId262"/>
    <p:sldId id="6656" r:id="rId263"/>
    <p:sldId id="4607" r:id="rId264"/>
    <p:sldId id="4769" r:id="rId265"/>
    <p:sldId id="4342" r:id="rId266"/>
    <p:sldId id="4770" r:id="rId267"/>
    <p:sldId id="4771" r:id="rId268"/>
    <p:sldId id="4772" r:id="rId269"/>
    <p:sldId id="4773" r:id="rId270"/>
    <p:sldId id="4340" r:id="rId271"/>
    <p:sldId id="6496" r:id="rId272"/>
    <p:sldId id="4341" r:id="rId273"/>
    <p:sldId id="7344" r:id="rId274"/>
    <p:sldId id="4774" r:id="rId275"/>
    <p:sldId id="4343" r:id="rId276"/>
    <p:sldId id="4775" r:id="rId277"/>
    <p:sldId id="7345" r:id="rId278"/>
    <p:sldId id="4934" r:id="rId279"/>
    <p:sldId id="6641" r:id="rId280"/>
    <p:sldId id="6687" r:id="rId281"/>
    <p:sldId id="9491" r:id="rId282"/>
    <p:sldId id="7402" r:id="rId283"/>
    <p:sldId id="9432" r:id="rId284"/>
    <p:sldId id="9441" r:id="rId285"/>
    <p:sldId id="9436" r:id="rId286"/>
    <p:sldId id="9435" r:id="rId287"/>
    <p:sldId id="9454" r:id="rId288"/>
    <p:sldId id="9455" r:id="rId289"/>
    <p:sldId id="9434" r:id="rId290"/>
    <p:sldId id="9440" r:id="rId291"/>
    <p:sldId id="9438" r:id="rId292"/>
    <p:sldId id="9439" r:id="rId293"/>
    <p:sldId id="9433" r:id="rId294"/>
    <p:sldId id="9437" r:id="rId295"/>
    <p:sldId id="9442" r:id="rId296"/>
    <p:sldId id="9443" r:id="rId297"/>
    <p:sldId id="9457" r:id="rId298"/>
    <p:sldId id="9456" r:id="rId299"/>
    <p:sldId id="9376" r:id="rId300"/>
    <p:sldId id="9377" r:id="rId301"/>
    <p:sldId id="9460" r:id="rId302"/>
    <p:sldId id="9461" r:id="rId303"/>
    <p:sldId id="6688" r:id="rId304"/>
    <p:sldId id="4778" r:id="rId305"/>
    <p:sldId id="9499" r:id="rId306"/>
    <p:sldId id="9500" r:id="rId307"/>
    <p:sldId id="9501" r:id="rId308"/>
    <p:sldId id="9502" r:id="rId309"/>
    <p:sldId id="6713" r:id="rId310"/>
    <p:sldId id="6714" r:id="rId311"/>
    <p:sldId id="8330" r:id="rId312"/>
    <p:sldId id="9418" r:id="rId313"/>
    <p:sldId id="6218" r:id="rId314"/>
    <p:sldId id="6397" r:id="rId315"/>
    <p:sldId id="6398" r:id="rId316"/>
    <p:sldId id="6399" r:id="rId317"/>
    <p:sldId id="6400" r:id="rId318"/>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Objects="1">
      <p:cViewPr varScale="1">
        <p:scale>
          <a:sx n="146" d="100"/>
          <a:sy n="146" d="100"/>
        </p:scale>
        <p:origin x="176" y="424"/>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121" d="100"/>
          <a:sy n="121" d="100"/>
        </p:scale>
        <p:origin x="32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tableStyles" Target="tableStyle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handoutMaster" Target="handoutMasters/handoutMaster1.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703B16-6862-D189-C008-62729E632E8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75C1470-7E20-0023-852B-4BF3A149ED5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151FA547-E71D-BA40-A1C6-FEBEF3A71F9D}" type="datetime1">
              <a:rPr lang="en-US" altLang="en-US"/>
              <a:pPr>
                <a:defRPr/>
              </a:pPr>
              <a:t>4/1/24</a:t>
            </a:fld>
            <a:endParaRPr lang="en-US" altLang="en-US"/>
          </a:p>
        </p:txBody>
      </p:sp>
      <p:sp>
        <p:nvSpPr>
          <p:cNvPr id="4" name="Footer Placeholder 3">
            <a:extLst>
              <a:ext uri="{FF2B5EF4-FFF2-40B4-BE49-F238E27FC236}">
                <a16:creationId xmlns:a16="http://schemas.microsoft.com/office/drawing/2014/main" id="{4385ABF8-955D-EA57-E59E-726CA20246CC}"/>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A65FC14-1E9F-0AEE-F8E0-76996336166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F6F1340-48BF-3149-932A-4C39D19EA92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29.386"/>
    </inkml:context>
    <inkml:brush xml:id="br0">
      <inkml:brushProperty name="width" value="0.1" units="cm"/>
      <inkml:brushProperty name="height" value="0.1" units="cm"/>
      <inkml:brushProperty name="color" value="#E71224"/>
    </inkml:brush>
  </inkml:definitions>
  <inkml:trace contextRef="#ctx0" brushRef="#br0">0 0 24575,'0'10'0,"0"1"0,0-1 0,0 0 0,0-2 0,0-1 0,0 0 0,2-1 0,-1 0 0,1-1 0,0 1 0,0 1 0,0 1 0,1 1 0,-1 2 0,-1-2 0,0 0 0,-1 0 0,0 1 0,0 2 0,0 2 0,1-2 0,1-1 0,0 0 0,-1-2 0,0 1 0,1 0 0,0 3 0,1 0 0,-1 1 0,2 2 0,-1 0 0,-1 0 0,0 0 0,0-3 0,0-1 0,-1 0 0,2 0 0,-2 1 0,1 1 0,0 2 0,-2 0 0,0 2 0,0 0 0,0-2 0,0-2 0,0-3 0,0-2 0,0 0 0,0 1 0,0 2 0,0 1 0,0 1 0,2 0 0,0-1 0,-1 1 0,0 0 0,-1 0 0,0 0 0,0 2 0,2 0 0,-1 0 0,1-1 0,1-4 0,-3-4 0,1-4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1:20.168"/>
    </inkml:context>
    <inkml:brush xml:id="br0">
      <inkml:brushProperty name="width" value="0.1" units="cm"/>
      <inkml:brushProperty name="height" value="0.1" units="cm"/>
      <inkml:brushProperty name="color" value="#33CCFF"/>
    </inkml:brush>
  </inkml:definitions>
  <inkml:trace contextRef="#ctx0" brushRef="#br0">1 25 24575,'13'-3'0,"0"0"0,-3-1 0,2-1 0,1 0 0,1 2 0,-1 1 0,1 2 0,0 0 0,-1 0 0,1 0 0,0 0 0,-2 0 0,-1 0 0,-1 0 0,0 0 0,0 0 0,-1 1 0,0 2 0,-1 1 0,0 2 0,0 0 0,1-1 0,-1 2 0,1 1 0,3-1 0,0 1 0,2 0 0,-1-1 0,1 0 0,0 1 0,0-1 0,-1 2 0,-3 0 0,-1 0 0,-2-2 0,-1-1 0,-2-1 0,0 2 0,1 2 0,-1 1 0,0 1 0,-1 2 0,-1 0 0,0 0 0,-1 0 0,-1-2 0,1 2 0,1 0 0,0 0 0,-1 1 0,-1 0 0,0 0 0,0 0 0,0-1 0,0 1 0,0-1 0,0-3 0,0-1 0,0-2 0,0 0 0,0-1 0,0 1 0,0 1 0,0 1 0,-2 1 0,-1 2 0,-4 0 0,-4 0 0,-1-1 0,-2 0 0,0-2 0,0 0 0,0-1 0,0 0 0,0-1 0,-1 1 0,-2 2 0,1 0 0,0-1 0,3-2 0,1-3 0,1-2 0,1-2 0,-1 0 0,0 1 0,0-1 0,0 0 0,1 0 0,1 0 0,0 0 0,4 0 0,3 1 0,8 5 0,3 1 0,2 4 0,-3-2 0,-1 1 0,1 0 0,-2 1 0,-1 1 0,1 0 0,1 3 0,0 7 0,0 5 0,3 5 0,-2-2 0,0-3 0,-1-3 0,-3-4 0,2-2 0,-2-1 0,0 0 0,0-1 0,-1-1 0,0-4 0,0-1 0,-2-2 0,1 0 0,0 0 0,0 0 0,1-1 0,-2 0 0,1 0 0,1 0 0,-2 0 0,3 1 0,-1-1 0,-1 0 0,2 0 0,-3-1 0,5-3 0,14-10 0,-10 4 0,9-7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1:22.018"/>
    </inkml:context>
    <inkml:brush xml:id="br0">
      <inkml:brushProperty name="width" value="0.1" units="cm"/>
      <inkml:brushProperty name="height" value="0.1" units="cm"/>
      <inkml:brushProperty name="color" value="#33CCFF"/>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35.279"/>
    </inkml:context>
    <inkml:brush xml:id="br0">
      <inkml:brushProperty name="width" value="0.1" units="cm"/>
      <inkml:brushProperty name="height" value="0.1" units="cm"/>
      <inkml:brushProperty name="color" value="#E71224"/>
    </inkml:brush>
  </inkml:definitions>
  <inkml:trace contextRef="#ctx0" brushRef="#br0">1 142 24575,'54'0'0,"0"0"0,21 2 0,7 2 0,-9 1 0,4 0 0,3 2 0,10 1 0,4 2 0,1-1 0,-21-2 0,2 1 0,-1-1 0,1-1 0,0 0 0,0-1 0,-1-1 0,1 0 0,20 0 0,0-1 0,-2-1 0,-7-2 0,-3 0 0,-1 0 0,-5 0 0,-3 0 0,0 0 0,-7 0 0,-2 1 0,0 1 0,26 1 0,-2 2 0,-8 3 0,-2 2 0,-13 1 0,-2 2 0,-5-1 0,-1-1 0,0-1 0,1-2 0,-1-3 0,3-2 0,17-1 0,4-1 0,10-1 0,1 0 0,2 1 0,1-1 0,1 2 0,-1 0 0,-11-1 0,-3 1 0,-7 0 0,-1 1 0,-1 1 0,-1-1 0,-4 2 0,-1-1 0,4 1 0,1-1 0,3 0 0,-1-2 0,-7 0 0,-3-1 0,-10-1 0,-2 0 0,36 0 0,-13 0 0,11 0 0,-4 0 0,8 0 0,8 0 0,-14 0 0,7 0 0,5 0 0,2 0 0,2 0-207,-6 0 0,3 0 1,2 0-1,2 0 0,-1 0 1,-1 0 206,-14 0 0,1 0 0,0 0 0,-1 0 0,1 0 0,-2 0 0,-1 0 0,9 0 0,0 0 0,-1-1 0,-2 1 0,-2 0 0,-4-1 0,18 1 0,-4-1 0,-5 0 0,-3 0 0,6 0 0,-5-1 0,-6 1 0,15-1 0,-8 1 0,-16 0 0,-5 0 0,-9 2 0,0-2 0,5-1 0,3-2 620,16-7 0,5-5-620,-16 0 0,3-3 0,2-1 0,10-3 0,3-2 0,2-1 0,-19 6 0,1-1 0,1 1 0,0 0 0,0 3 0,0 0 0,0 1 0,0 1 0,22-1 0,-1 2 0,-1 2 0,-4 3 0,-1 0 0,-2 3 0,-8 2 0,-2 1 0,-2 1 0,-8 1 0,-2 0 0,-3 0 0,19 1 0,-6 0 0,-17 0 0,-5 0 0,28 0 0,-22 0 0,-11 5 0,-8 1 0,0-1 0,0 0 0,3-5 0,2 0 0,-7 0 0,-13 0 0,-10 0 0,26 0 0,7 0 0,11 0 0,6 1 0,9 0 0,6 2 0,-1 2 0,6 2 0,3 1 0,2 1 0,-7 0 0,2 1 0,2 1 0,0 1 0,0 0 0,0 1 0,1 1 0,0-1 0,-1 2 0,-1-1 0,-4 0 0,-1 1 0,-1-1 0,-1 0 0,-1 0 0,9 1 0,0-1 0,-3-1 0,-4-1 0,12 1 0,-4-2 0,-2-1 0,-11-2 0,-2 0 0,-2-3 0,27-3 0,-4-6 0,-11-6 0,-1-3 0,-5-2 0,-1-1 0,-5-1 0,-2 1 0,-8 4 0,0 3 0,3 3 0,2 2 0,9 2 0,2 1 0,2 1 0,2 0 0,2 0 0,0 0 0,-6 0 0,-3 0 0,-12 0 0,-3 0 0,-5-1 0,-3-1 0,29-6 0,-14-4 0,-15-2 0,-15 1 0,-17 5 0,-11 4 0,-8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3:07:41.179"/>
    </inkml:context>
    <inkml:brush xml:id="br0">
      <inkml:brushProperty name="width" value="0.1" units="cm"/>
      <inkml:brushProperty name="height" value="0.1" units="cm"/>
      <inkml:brushProperty name="color" value="#E71224"/>
    </inkml:brush>
  </inkml:definitions>
  <inkml:trace contextRef="#ctx0" brushRef="#br0">0 205 24575,'79'0'0,"-18"1"0,8 1 0,19 1 0,7 1 0,-23 0 0,2 0 0,-1 1 0,-5 2 0,-1 0 0,-1 1 0,29 4 0,-2 2 0,-4-1 0,-1 1 0,-7-3 0,-1-1 0,8-3 0,1-3 0,1-1 0,1-3 0,4-5 0,1-2 0,-4-2 0,-3-1 0,-14-1 0,-5-1 0,-11 2 0,-5 1 0,17 0 0,-21 7 0,18 5 0,-9 2 0,9 1 0,3 0 0,8 2 0,6 0 0,-5-1 0,6 1 0,2 1 0,1-1 0,-10 0 0,1-1 0,1 0 0,2 0 0,1 0-141,9-1 0,3 1 0,1-2 0,1 0 0,-1 0 141,0 0 0,1-2 0,-1 1 0,1-1 0,-1-2 0,0 1 0,-1-2 0,0 0 0,0-1 0,-1-1 0,-4-1 0,0 0 0,-1-1 0,-1-1 0,-4-1 0,6-2 0,-2 0 0,-3-2 0,-3-2 0,13-3 0,-3-2 0,-6 0 0,-17 0 0,-5 0 0,-4 1 0,6-3 0,-6 1 0,22-2 0,-27 13 705,-12 7-705,-3 0 0,-6 0 0,-13 0 0,4 0 0,37 0 0,-8 0 0,9 0 0,31 0 0,8 0 0,-20-1 0,2 0 0,2 0 0,4-1 0,1-1 0,-1 0 0,1 0 0,0-1 0,-2 1 0,-7-1 0,-2 1 0,-1-1 0,-7 2 0,-1 0 0,-3 0 0,25 0 0,-5 1 0,-9 1 0,-3 0 0,-1 0 0,-1 0 0,7 1 0,1-2 0,3 1 0,4-2 0,-17-3 0,4-1 0,0-1 0,4-2 0,0-1 0,0-1 0,0-1 0,0-1 0,0 1 0,-1 0 0,-1 1 0,-2 2 0,18-1 0,-3 4 0,-3 4 0,-2 3 0,-3 5 0,-1 4 0,-7 2 0,-2 3 0,1 4 0,-3 3 0,-6-1 0,-3 2 0,-11-3 0,-4 1 0,31 17 0,-30-6 0,-8 0 0,6 0 0,11-1 0,14-1 0,15-3 0,11-7 0,0-6 0,-8-6 0,-11-5 0,-5-2 0,-1-1 0,4 0 0,2-2 0,-3-4 0,-4 0 0,2 0 0,-3 4 0,3-1 0,-4-3 0,-11 0 0,-5 1 0,9 2 0,22 3 0,-13 0 0,9 0 0,-13 0 0,4 0 0,2 0 0,8 0 0,3 0 0,1 0 0,2 0 0,1 0 0,-3 0 0,-9 0 0,-3 0 0,0 0 0,26 0 0,-3 0 0,-11-1 0,-4-1 0,-11 1 0,-4-1 0,-12 1 0,-5-1 0,21-1 0,-32 3 0,-17 0 0,-12 0 0,-3 0 0,4 0 0,4 0 0,2 0 0,-6 0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5.495"/>
    </inkml:context>
    <inkml:brush xml:id="br0">
      <inkml:brushProperty name="width" value="0.035" units="cm"/>
      <inkml:brushProperty name="height" value="0.035" units="cm"/>
      <inkml:brushProperty name="color" value="#E71224"/>
    </inkml:brush>
  </inkml:definitions>
  <inkml:trace contextRef="#ctx0" brushRef="#br0">1 128 24575,'16'0'0,"20"-5"0,20-7 0,10-5 0,-1-1 0,-8 5 0,-10 3 0,0 3 0,-5 3 0,-4 2 0,6 2 0,-1-2 0,3 0 0,4-2 0,-9 0 0,2 2 0,-2-2 0,-4 2 0,6-2 0,-5-2 0,3 2 0,2 0 0,-4 2 0,-4 2 0,-10 0 0,-10 0 0,1 0 0,2 0 0,11 0 0,5 0 0,-3 0 0,-11 0 0,-9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0T07:34:49.694"/>
    </inkml:context>
    <inkml:brush xml:id="br0">
      <inkml:brushProperty name="width" value="0.035" units="cm"/>
      <inkml:brushProperty name="height" value="0.035" units="cm"/>
      <inkml:brushProperty name="color" value="#E71224"/>
    </inkml:brush>
  </inkml:definitions>
  <inkml:trace contextRef="#ctx0" brushRef="#br0">1 47 24575,'3'-4'0,"19"2"0,27 1 0,27 1 0,13 0 0,-12 0 0,-15 0 0,-9 0 0,-3 0 0,2 0 0,-5 0 0,-10 0 0,-8 0 0,-2 0 0,-1 0 0,1 0 0,-3 0 0,-8 0 0,-8-3 0,-3 0 0,-1-1 0,2 0 0,5 1 0,2 1 0,9-3 0,4 0 0,1 0 0,-1 2 0,-9 1 0,1 2 0,0 0 0,7 0 0,6 0 0,-2 0 0,-4 0 0,-6 0 0,-2 0 0,1 0 0,0 0 0,-5 0 0,-3 0 0,-3 0 0,-5 0 0,2 0 0,-5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1:43.331"/>
    </inkml:context>
    <inkml:brush xml:id="br0">
      <inkml:brushProperty name="width" value="0.05" units="cm"/>
      <inkml:brushProperty name="height" value="0.05" units="cm"/>
      <inkml:brushProperty name="color" value="#E71224"/>
    </inkml:brush>
  </inkml:definitions>
  <inkml:trace contextRef="#ctx0" brushRef="#br0">434 298 24575,'-20'0'0,"-12"1"0,-14 6 0,-5 7 0,4 7 0,8 2 0,4-1 0,4 0 0,4-2 0,5 1 0,4-3 0,4-3 0,3-1 0,4 0 0,2 3 0,-2 4 0,-2 8 0,3 7 0,1 6 0,4 4 0,4 0 0,5 1 0,6-2 0,3-1 0,-1-2 0,2-3 0,1-4 0,0-9 0,-4-1 0,-6-4 0,-5-2 0,-4 1 0,0-5 0,0 6 0,3 6 0,3 5 0,4 5 0,3 1 0,-1-3 0,-2-2 0,-2-4 0,3-3 0,1-5 0,4-5 0,4-1 0,3-1 0,1 4 0,4 4 0,6 0 0,5-3 0,6-6 0,8-6 0,9-5 0,9-2 0,9 0 0,4 0 0,-2 0 0,-1 0 0,-2-2 0,-1-4 0,-1-3 0,-4-4 0,-2 2 0,-3 2 0,0 1 0,-2 0 0,-4-1 0,2 2 0,3 3 0,6 2 0,2 2 0,-2 0 0,-1 0 0,-5 1 0,-4 3 0,-6 1 0,-4-1 0,-6-2 0,-5-2 0,-6 0 0,-7 0 0,-5 0 0,-5 0 0,-4 0 0,0 0 0,1-2 0,0-5 0,-1-7 0,-2-8 0,-5-11 0,-3-10 0,-12-7 0,-8 1 0,-10 6 0,-2 6 0,4 2 0,5-3 0,7-6 0,3-11 0,2-13 0,1-12 0,0-6 0,0-1 0,0 1 0,-4 2 0,-5 4 0,-6 6 0,-6 7 0,-3 6 0,-3 4 0,0 4 0,-2 7 0,-2 8 0,-9 11 0,-10 9 0,-14 8 0,-1 6 0,1 3 0,6 1 0,4 2 0,-5 5 0,-1 6 0,0 3 0,1 1 0,1 0 0,8-6 0,2-2 0,-2 2 0,-6 3 0,-15 6 0,-2 3 0,2-10 0,6-2 0,5-7 0,6 0 0,7 2 0,9 3 0,6 6 0,2 3 0,0-1 0,-2-3 0,1-2 0,3 1 0,7 4 0,5 3 0,5 3 0,0-1 0,-1-6 0,1-6 0,2-8 0,6-3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5:17.795"/>
    </inkml:context>
    <inkml:brush xml:id="br0">
      <inkml:brushProperty name="width" value="0.05" units="cm"/>
      <inkml:brushProperty name="height" value="0.05" units="cm"/>
      <inkml:brushProperty name="color" value="#E71224"/>
    </inkml:brush>
  </inkml:definitions>
  <inkml:trace contextRef="#ctx0" brushRef="#br0">1226 1 24575,'-34'0'0,"-34"0"0,19 0 0,-3 0 0,-4 0 0,1 0 0,-36 0 0,24 4 0,9 6 0,-9 13 0,-4 6 0,2 2 0,14-1 0,19-7 0,9-3 0,6-2 0,4 0 0,0 2 0,-1 5 0,-4 6 0,-2 4 0,-1 5 0,0 2 0,3 5 0,0 7 0,5 5 0,5 4 0,3-3 0,-2-3 0,-1-2 0,-3-2 0,-4 5 0,-1 5 0,1-2 0,4 3 0,7 4 0,8 11 0,5-29 0,3 2 0,2 7 0,2 2 0,2 4 0,0 1 0,0 1 0,-2 0 0,-2-5 0,-3-1 0,-1-6 0,-2-2 0,1 40 0,5-11 0,13 5 0,-5-39 0,3 1 0,5 4 0,1 0 0,1 1 0,1-1 0,-3-6 0,0-3 0,19 30 0,-10-19 0,-4-15 0,-4-8 0,8-6 0,19-1 0,22 1 0,-29-13 0,4 0 0,4-1 0,2-1 0,6-1 0,1 0 0,1-2 0,1 0 0,2-2 0,0 0 0,0 0 0,-1-1 0,-2-1 0,-1-1 0,2 0 0,0-1 0,-1-1 0,1-1 0,0 1 0,1-2 0,0 1 0,-1-2 0,-2 0 0,-1 0 0,-2-3 0,-1 0 0,0 1 0,0-1 0,1 1 0,0 1 0,-1-1 0,0 0 0,-5 1 0,1 1 0,-1-1 0,0-1 0,3-2 0,1 0 0,7 0 0,1-1 0,5-1 0,-1-1 0,-3 1 0,-1 0 0,-5 0 0,-1 0 0,4-1 0,2 0 0,8 1 0,4-1 0,9 0 0,2 0 0,2 2 0,0 0 0,-8 1 0,-3-2 0,-10-1 0,-4-3 0,-5-1 0,-4-4 0,-8-2 0,-2-3 0,27-31 0,-16-27 0,-33 22 0,-3-7 0,1-19 0,-3-8 0,-8 16 0,-1-3 0,-1-3 0,-2-5 0,-2-1 0,-1-2 0,-4-5 0,-2 0 0,-2 1 0,-2 2 0,-3 1 0,-1 3 0,-1 10 0,-2 1 0,-1 4 0,-8-22 0,-3 8 0,2 22 0,-2 6 0,-19-26 0,-1 26 0,-5 14 0,-14-2 0,18 22 0,-4 2 0,-15-4 0,-6 1 0,-11-1 0,-4 3 0,-8 2 0,-2 4 0,25 7 0,-1 2 0,-1 2 0,-6 3 0,-1 2 0,-2 3 0,-12 2 0,-4 3 0,-1 1 0,18 1 0,-2 0 0,0 2 0,0 0 0,-2 0 0,-1 2 0,0 0 0,1 0 0,3-1 0,0 1 0,0 0 0,3-2 0,-18 3 0,2-1 0,2-2 0,8-2 0,3-2 0,1 0 0,9-2 0,1-1 0,2-1 0,-21 0 0,5-1 0,14-1 0,3 0 0,14 0 0,4 0 0,-26 0 0,15-4 0,7-5 0,-1-4 0,-6-4 0,-5 1 0,-2 5 0,1 5 0,7 4 0,8 2 0,6 0 0,8-2 0,8-1 0,7 0 0,4-2 0,7 3 0,0 0 0,8 2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3:20.530"/>
    </inkml:context>
    <inkml:brush xml:id="br0">
      <inkml:brushProperty name="width" value="0.05" units="cm"/>
      <inkml:brushProperty name="height" value="0.05" units="cm"/>
      <inkml:brushProperty name="color" value="#E71224"/>
    </inkml:brush>
  </inkml:definitions>
  <inkml:trace contextRef="#ctx0" brushRef="#br0">286 0 24575,'-28'3'0,"-14"9"0,-12 13 0,-4 10 0,10 4 0,17-7 0,15-7 0,10-5 0,4-4 0,2-2 0,0-2 0,0-2 0,3-2 0,2-1 0,5-1 0,2-1 0,-2 1 0,0 2 0,-4 1 0,1 4 0,-2 2 0,0 6 0,2 11 0,0 9 0,1 11 0,0 7 0,-3-1 0,1-2 0,1-6 0,1-5 0,0-3 0,2-4 0,1-2 0,-1-2 0,0-3 0,-2-4 0,0-9 0,2-5 0,4-5 0,2-3 0,4 0 0,3 4 0,8 2 0,13 5 0,13 0 0,11-2 0,6-5 0,0-3 0,-8-3 0,-14-3 0,-16 0 0,-13 0 0,-7-1 0,0-3 0,0-2 0,2-4 0,-2 0 0,-4-2 0,-5-6 0,-3-11 0,-4-8 0,-6-4 0,-5 1 0,-2 7 0,0 4 0,3 3 0,2 4 0,0 0 0,0-1 0,1-3 0,3-1 0,1 0 0,1-2 0,-1 2 0,1 0 0,-1-1 0,-1-4 0,-3-8 0,-1-6 0,-3-5 0,0-1 0,2 4 0,1 7 0,2 7 0,-2 10 0,-2 8 0,-1 4 0,-1 4 0,1 0 0,-3 0 0,-4-1 0,-4 3 0,-7 1 0,-2 3 0,-4 2 0,0 1 0,1 2 0,3-1 0,1 0 0,-5-4 0,-6-7 0,-2-3 0,5-1 0,10 4 0,9 5 0,6 3 0,4 1 0,5 0 0,1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07:42.313"/>
    </inkml:context>
    <inkml:brush xml:id="br0">
      <inkml:brushProperty name="width" value="0.05" units="cm"/>
      <inkml:brushProperty name="height" value="0.05" units="cm"/>
      <inkml:brushProperty name="color" value="#E71224"/>
    </inkml:brush>
  </inkml:definitions>
  <inkml:trace contextRef="#ctx0" brushRef="#br0">716 220 24575,'-23'0'0,"-34"2"0,9 4 0,-6 3 0,-11 4 0,-1 3 0,1 3 0,3 3 0,12-2 0,6 2 0,-11 14 0,25-9 0,9-3 0,3-2 0,-1-2 0,3 0 0,4 1 0,5 3 0,3 13 0,7 35 0,2-15 0,0 6 0,2 14 0,1 2 0,2 4 0,-1 0 0,0-6 0,-1-1 0,0-9 0,0-1 0,0-6 0,0 0 0,1-4 0,2 0 0,2-5 0,2 0 0,2-4 0,1 0 0,21 41 0,-2-12 0,-4-16 0,-4-19 0,2-20 0,11-11 0,23-8 0,26-2 0,-38 0 0,0 0 0,0 0 0,-1 0 0,32 0 0,-24-2 0,-18-5 0,-12-6 0,-4-6 0,1-6 0,2-5 0,1 2 0,-4 4 0,-6 5 0,-6 5 0,-6 1 0,-4 0 0,-3-4 0,-1-6 0,2-7 0,3-24 0,8-25 0,4-13 0,-3-1 0,-4 21 0,-14 9 0,-11-16 0,5 29 0,-2-3 0,-2-6 0,0-1 0,1-1 0,-1 2 0,2 2 0,0 2 0,1 2 0,0 0 0,2 1 0,-1 1 0,-9-43 0,-1 14 0,-6 14 0,-4 2 0,-6-2 0,-5-2 0,-2-2 0,-1 13 0,2 17 0,0 17 0,-4 17 0,1 14 0,-3 11 0,2 7 0,7 3 0,7-1 0,13-2 0,8 5 0,8 0 0,2 0 0,1-3 0,0-4 0,0-5 0,0-2 0,0-4 0,0 2 0,0-1 0,0 0 0,0-1 0,2-4 0,3-3 0,-2-3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33.803"/>
    </inkml:context>
    <inkml:brush xml:id="br0">
      <inkml:brushProperty name="width" value="0.1" units="cm"/>
      <inkml:brushProperty name="height" value="0.1" units="cm"/>
      <inkml:brushProperty name="color" value="#E71224"/>
    </inkml:brush>
  </inkml:definitions>
  <inkml:trace contextRef="#ctx0" brushRef="#br0">0 41 24575,'21'10'0,"1"5"0,6 5 0,3 5 0,4 2 0,2 3 0,-3 0 0,-4-3 0,-7-4 0,-4-4 0,-3-3 0,-2-1 0,-1-1 0,3 2 0,2 3 0,1 2 0,2 0 0,-2-2 0,-4-3 0,-2-2 0,-2 0 0,-2 2 0,0 1 0,0 2 0,0-1 0,0-3 0,-2 0 0,-2-3 0,-1 0 0,1-2 0,1-1 0,-1-1 0,-1 0 0,3-1 0,0-1 0,1 1 0,1 2 0,0-1 0,1 1 0,-1-2 0,-2-2 0,-2-3 0,-1 0 0,1 0 0,-1 2 0,0-2 0,-1 0 0,0 1 0,1-1 0,0 1 0,-1 0 0,1-1 0,-1 1 0,1-1 0,-1 1 0,1 2 0,1-1 0,0 2 0,1-1 0,-2-1 0,-1-1 0,1-1 0,1-1 0,-1-1 0,-1-3 0,-2-3 0,0-3 0,-1-4 0,0-3 0,-1 0 0,0 0 0,-2 4 0,0 0 0,-1-1 0,0-1 0,0-4 0,1-2 0,-1-3 0,-2-2 0,1 0 0,0 3 0,1 4 0,1 2 0,0 3 0,0-1 0,0 0 0,-1-1 0,0-1 0,-1-2 0,2-2 0,2 0 0,1 0 0,-2 2 0,0 2 0,0 1 0,1 3 0,1 0 0,0 1 0,0-2 0,0 0 0,0 0 0,0 2 0,0 3 0,0 1 0,0-1 0,0 1 0,0-1 0,0-1 0,0 2 0,0 0 0,0 0 0,0 2 0,0 1 0,0-2 0,0 0 0,0 0 0,0-1 0,0 0 0,0-1 0,0 2 0,0 0 0,0 1 0,0-1 0,0 0 0,0 2 0,0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16:14.277"/>
    </inkml:context>
    <inkml:brush xml:id="br0">
      <inkml:brushProperty name="width" value="0.05" units="cm"/>
      <inkml:brushProperty name="height" value="0.05" units="cm"/>
      <inkml:brushProperty name="color" value="#E71224"/>
    </inkml:brush>
  </inkml:definitions>
  <inkml:trace contextRef="#ctx0" brushRef="#br0">675 1 24575,'-50'1'0,"-29"6"0,25 0 0,-2 1 0,-2 2 0,2 2 0,-38 12 0,26-2 0,20-4 0,13-4 0,10-2 0,9-1 0,4-1 0,4 4 0,4 4 0,2 4 0,2 4 0,0 9 0,0 9 0,0 18 0,0 18 0,-2 16 0,1-39 0,0 3 0,-1 3 0,1 1 0,-1-2 0,1-1 0,2-6 0,1-4 0,3 21 0,4-26 0,3-17 0,0-4 0,2 6 0,3 10 0,4 7 0,2 2 0,0-4 0,-1-9 0,-2-7 0,1-6 0,8 3 0,5 5 0,7 6 0,0 2 0,-6-4 0,-4-5 0,-5-6 0,8-7 0,25-5 0,36-7 0,-30-4 0,4-2 0,10 1 0,2-2 0,1 1 0,1-2 0,-1-1 0,0-1 0,-3-1 0,-1-2 0,2-1 0,1 0 0,1 0 0,1 0 0,1 0 0,0 1 0,2 1 0,0 0 0,-6 0 0,-1 0 0,-7 0 0,-3-1 0,-8 1 0,-2 0 0,-7-1 0,-1 0 0,46-7 0,-6 1 0,-3 0 0,-3 2 0,4 1 0,-38 5 0,0 0 0,6 0 0,1 0 0,3 1 0,0-1 0,0 0 0,-2 1 0,-5-1 0,-2 1 0,35-7 0,-25 0 0,-20 0 0,-15 0 0,-9 0 0,-3-1 0,-1 0 0,2-1 0,6 0 0,12 0 0,5 0 0,2 3 0,-11 4 0,-13 1 0,-11-3 0,-5-7 0,-5-11 0,-5-18 0,-5-26 0,-4-23 0,10 42 0,0-1 0,-6-47 0,1 8 0,4 5 0,1 1 0,4 8 0,4 22 0,0 21 0,0 16 0,0 3 0,0 1 0,0-2 0,0-3 0,0-1 0,0-4 0,-2-2 0,-3-1 0,-4 1 0,-7 2 0,-6-2 0,-4-3 0,-5-1 0,-3 3 0,-4 5 0,-6 8 0,-1 6 0,-6 4 0,-14 4 0,-20 0 0,33 0 0,-3 0 0,-6 0 0,-2 0 0,0 1 0,-1 0 0,-3 2 0,-1 1 0,0 1 0,-1 0 0,2 0 0,-1 0 0,3-1 0,0-1 0,6-2 0,1 0 0,3-1 0,1 0 0,-44 0 0,10 0 0,2 0 0,-7 0 0,-4 0 0,46 0 0,0 0 0,-3 0 0,0 0 0,-3 0 0,0-1 0,-4 0 0,-1 0 0,-1-1 0,1-1 0,0 0 0,1 1 0,-2 0 0,1 0 0,-1 1 0,1 0 0,4 1 0,1 0 0,-41 0 0,14 0 0,14 0 0,12 0 0,19 0 0,17-4 0,10-4 0,0-3 0,-4-1 0,-7 1 0,-3 3 0,2 2 0,4 1 0,6 4 0,3 1 0,-2 0 0,-8 0 0,-13 0 0,-7 0 0,1 0 0,13 1 0,15 3 0,19 35 0,-4-25 0,8 23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0T19:20:06.043"/>
    </inkml:context>
    <inkml:brush xml:id="br0">
      <inkml:brushProperty name="width" value="0.05" units="cm"/>
      <inkml:brushProperty name="height" value="0.05" units="cm"/>
      <inkml:brushProperty name="color" value="#E71224"/>
    </inkml:brush>
  </inkml:definitions>
  <inkml:trace contextRef="#ctx0" brushRef="#br0">689 1 24575,'-28'0'0,"-19"5"0,-22 4 0,-7 2 0,10-1 0,14-2 0,5-1 0,-6 2 0,-8 7 0,0 1 0,9 5 0,15 0 0,15 0 0,10 3 0,8 3 0,2 7 0,2 8 0,2 4 0,2-4 0,1-5 0,0-7 0,-1-1 0,-1 3 0,-1 11 0,-2 17 0,-2 11 0,-2 3 0,-1-9 0,1-13 0,2-16 0,2-11 0,0-5 0,0-2 0,0 2 0,0 1 0,0 3 0,0 1 0,1 6 0,4-1 0,3 0 0,4 2 0,5-4 0,3 0 0,6-4 0,7-7 0,9 0 0,10 1 0,9 5 0,4 4 0,-4 0 0,-7-4 0,-9-6 0,-4-7 0,4-6 0,7-3 0,5-2 0,7 0 0,5 0 0,7 0 0,14 0 0,-37 0 0,2 0 0,6 0 0,3 0 0,8 0 0,4 0 0,6 0 0,2 0 0,0 0 0,0 0 0,-2 0 0,0 0 0,-5 0 0,-1 0 0,1 0 0,0 0 0,12 0 0,2 0 0,-23 0 0,2 0 0,0 0 0,2 0 0,0 0 0,0 0 0,-2 0 0,-1 0 0,-1 0 0,24 0 0,-2 0 0,-5 0 0,-1 0 0,0-1 0,-1 0 0,-1-2 0,-1 0 0,-4-1 0,-2-1 0,-7 0 0,-2-1 0,-6 0 0,-1 1 0,-4 2 0,-1 1 0,-2-1 0,-2 2 0,43 1 0,-6 0 0,-3 0 0,-1 0 0,-6 0 0,-13 0 0,-17 0 0,-15-1 0,-14-1 0,-7-4 0,-5-5 0,-4-7 0,0-12 0,-2-10 0,0-29 0,1 18 0,0-5 0,2-11 0,1-3 0,1-10 0,0-1 0,1 4 0,-1 2 0,-2 9 0,-1 3 0,-3 8 0,-3 3 0,-11-25 0,-6 22 0,-5 20 0,-2 17 0,-2 9 0,-8 7 0,-13 5 0,-17 6 0,-22 9 0,38-8 0,-3 1 0,-3-1 0,-2-1 0,1-1 0,-1-3 0,2-1 0,1-2 0,1-1 0,1-2 0,-3-4 0,-1-2 0,-4-2 0,-1-2 0,-2-1 0,-1-1 0,0 0 0,0-1 0,3 2 0,1 1 0,2-1 0,1-1 0,0 0 0,1 0 0,-2 0 0,0 1 0,1-1 0,-2 0 0,-7 4 0,-1 1 0,-2 2 0,-2 1 0,-4 2 0,-2 1 0,-4 2 0,-1 0 0,0 0 0,0 0 0,-6 0 0,0 0 0,0 0 0,-1 0 0,1 0 0,-1 0 0,0 0 0,1 0 0,3 0 0,1 0 0,5 0 0,2 0 0,6 0 0,3 0 0,11 0 0,2 0 0,-36 0 0,20 0 0,14 0 0,10 0 0,6 0 0,6 0 0,15 0 0,8 0 0,11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6T07:12:27.923"/>
    </inkml:context>
    <inkml:brush xml:id="br0">
      <inkml:brushProperty name="width" value="0.035" units="cm"/>
      <inkml:brushProperty name="height" value="0.035" units="cm"/>
      <inkml:brushProperty name="color" value="#E71224"/>
    </inkml:brush>
  </inkml:definitions>
  <inkml:trace contextRef="#ctx0" brushRef="#br0">444 17 24575,'-15'0'0,"-9"0"0,-12 0 0,-3 0 0,3 2 0,6 1 0,5 3 0,-1 2 0,2 1 0,4-2 0,4-1 0,6-1 0,1 0 0,-1 2 0,-3 3 0,-2 3 0,-3 2 0,-3 3 0,1 2 0,2 0 0,6-2 0,7-1 0,4-1 0,1 2 0,0 3 0,0 3 0,0 4 0,0 1 0,0 1 0,0-2 0,0-2 0,0 0 0,0-3 0,0-1 0,1-3 0,1 0 0,0 1 0,1 2 0,3 2 0,4 3 0,5 1 0,7 3 0,9 2 0,6-1 0,6 1 0,2-4 0,2-3 0,1-5 0,1-4 0,1-4 0,4-4 0,8-4 0,9-3 0,1-2 0,9 0 0,4-4 0,3-10 0,3-8 0,-12-5 0,-8 0 0,-7 5 0,-6 6 0,-5 2 0,-7 2 0,-10-1 0,-6 0 0,-9-1 0,-6-7 0,-5-10 0,-6-11 0,-5-5 0,-7-4 0,-7 3 0,-6 3 0,-3 2 0,-2 2 0,3 3 0,3 5 0,2 7 0,4 7 0,0 5 0,-2 3 0,-4-1 0,-3 0 0,-6-1 0,-7-2 0,-6 3 0,-4-1 0,0 5 0,3 2 0,2 3 0,3 1 0,2 0 0,1-4 0,2-2 0,-2-3 0,-2 0 0,0 1 0,2 2 0,3 0 0,4 1 0,2 3 0,1 1 0,2 1 0,0 2 0,2-1 0,4-1 0,16-7 0,-2 6 0,12-4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27.690"/>
    </inkml:context>
    <inkml:brush xml:id="br0">
      <inkml:brushProperty name="width" value="0.2" units="cm"/>
      <inkml:brushProperty name="height" value="0.2" units="cm"/>
      <inkml:brushProperty name="color" value="#E71224"/>
    </inkml:brush>
  </inkml:definitions>
  <inkml:trace contextRef="#ctx0" brushRef="#br0">941 0 24575,'-6'31'0,"-19"26"0,0-10 0,-5 4 0,-7 13 0,-3 2 0,-3 5 0,0-2 0,6-9 0,3-2 0,7-9 0,1-3 0,-20 41 0,2-3 0,-2 0 0,4-10 0,7-14 0,6-8 0,4-5 0,1 6 0,-3 13 0,-1 8 0,1 4 0,6-11 0,-1-5 0,-4 2 0,-4 3 0,-1 0 0,9-12 0,8-13 0,6-12 0,3-7 0,-1-2 0,2-2 0,0-3 0,2-3 0,2 2 0,0-10 0,0 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09:32.922"/>
    </inkml:context>
    <inkml:brush xml:id="br0">
      <inkml:brushProperty name="width" value="0.2" units="cm"/>
      <inkml:brushProperty name="height" value="0.2" units="cm"/>
      <inkml:brushProperty name="color" value="#E71224"/>
    </inkml:brush>
  </inkml:definitions>
  <inkml:trace contextRef="#ctx0" brushRef="#br0">1 0 24575,'21'68'0,"3"0"0,6 5 0,-1-8 0,-3-5 0,-1-1 0,0 4 0,-2 4 0,-3-4 0,-4-10 0,-2-12 0,-1-11 0,0-5 0,5-1 0,1-3 0,1 0 0,-1 0 0,-5 1 0,-3 1 0,-3-1 0,-2-3 0,0-2 0,0-4 0,0-2 0,0-3 0,1 0 0,-1 2 0,-1-5 0,0 3 0,-2-3 0,1-1 0,1 0 0,1 2 0,-1 2 0,-1 1 0,0-2 0,-2-1 0,0-2 0,3-1 0,-1-1 0,4-2 0,-1-1 0,-1-2 0,2 1 0,-1 0 0,2 1 0,0-2 0,2-3 0,3-3 0,2-2 0,4-4 0,3 0 0,6-2 0,7 0 0,27-2 0,30-2 0,-35 9 0,3 0 0,3-1 0,-1 1 0,-11 1 0,-4 0 0,22-6 0,-27 2 0,-12 3 0,21-6 0,30-8 0,-26 11 0,2 0 0,5-2 0,-1 1 0,-9 4 0,-4 1 0,22-5 0,-27 3 0,-18 6 0,-7 0 0,-9 4 0,-9 3 0,-21 4 0,8 0 0,-8 0 0,15-1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5T04:08:30.446"/>
    </inkml:context>
    <inkml:brush xml:id="br0">
      <inkml:brushProperty name="width" value="0.05" units="cm"/>
      <inkml:brushProperty name="height" value="0.05" units="cm"/>
      <inkml:brushProperty name="color" value="#E71224"/>
    </inkml:brush>
  </inkml:definitions>
  <inkml:trace contextRef="#ctx0" brushRef="#br0">0 113 24575,'19'0'0,"15"-3"0,25-1 0,16-2 0,13 2 0,-4 2 0,-3 2 0,0 1 0,-2 3 0,-1 3 0,-5 1 0,1-3 0,7-3 0,8-2 0,6-3 0,-2-1 0,-3-1 0,-41 2 0,2 1 0,7 1 0,1 1 0,5 0 0,-1 0 0,-3 0 0,-3 0 0,31 4 0,-29 2 0,-12 2 0,9 0 0,35-3 0,-36-4 0,1 0 0,1-1 0,0 0 0,-2 0 0,-2 0 0,35 2 0,-3 1 0,-7-1 0,-3 0 0,2-2 0,3 0 0,1 0 0,-8 0 0,-12 0 0,-11 0 0,-8 0 0,-6 0 0,-1 0 0,21 0 0,-4 0 0,8 0 0,33 0 0,11 0 0,-20 0 0,4 0 0,2 0 0,4 0 0,2 0 0,-3 0 0,-10 0 0,-3 0 0,-6 0 0,8 0 0,-9 0 0,12 3 0,-51 0 0,-20 1 0,-4-1 0,10-2 0,15-1 0,14 1 0,3-1 0,-3 0 0,-16 0 0,-5-2 0,5-1 0,-3-3 0,3 0 0,-3 0 0,-2 2 0,12 2 0,5 1 0,26 0 0,17 2 0,-5-1 0,8 0 0,2 0 0,-16 0 0,3 0 0,0 0 0,0 0 0,1 0 0,1 0 0,-1 0 0,-8 0 0,29 0 0,-15 0 0,5 0 0,-48 0 0,-29 0 0,-5 0 0,4 0 0,5 0 0,4-2 0,0 0 0,1 0 0,8 1 0,5 0 0,3 1 0,-4 0 0,-8 0 0,-5 0 0,-5 0 0,-5-1 0,-3-1 0,-4-2 0,1 0 0,4 2 0,7-2 0,10 2 0,19 0 0,41 4 0,22 4 0,-36-1 0,5 0 0,3 1 0,2 1 0,12 0 0,3 1 0,0 1 0,0 0 0,-3-1 0,1 1 0,-4 0 0,-8-1 0,-9 1 0,-7-2 0,-7 0 0,-6 0 0,-11-3 0,-10-2 0,-22-2 0,-6 0 0,2 0 0,5-1 0,8-2 0,6 1 0,4 0 0,-2 2 0,-1 0 0,2 0 0,23 0 0,11 0 0,13 0 0,-2 0 0,8 0 0,2 0 0,11 0 0,3 0 0,-1 0 0,-3 0 0,0 0 0,-7 0 0,10 0 0,-14 0 0,3 0 0,-50 0 0,-24 0 0,-6 0 0,1 0 0,7 0 0,5 0 0,6 0 0,3 0 0,1 0 0,9 0 0,22 0 0,-13 0 0,6 0 0,22 0 0,7 0 0,-18 0 0,2 0 0,0 0 0,33 0 0,-3 0 0,-16 0 0,-8 0 0,20 0 0,-48 2 0,-24 0 0,-7 0 0,3-1 0,8-1 0,10 0 0,14-4 0,-1-2 0,9-8 0,26-12 0,11-3 0,-7 1 0,-19 5 0,-29 11 0,-12 3 0,3 1 0,-7 4 0,-4 0 0,5 0 0,2 0 0,-2-2 0,-3 1 0,-4-2 0,-1 0 0,-4 0 0,-3 2 0,-1 0 0,-1 2 0,-1 0 0,-1-3 0,-3 4 0,-1-1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1T06:58:31.155"/>
    </inkml:context>
    <inkml:brush xml:id="br0">
      <inkml:brushProperty name="width" value="0.2" units="cm"/>
      <inkml:brushProperty name="height" value="0.2" units="cm"/>
      <inkml:brushProperty name="color" value="#E71224"/>
    </inkml:brush>
  </inkml:definitions>
  <inkml:trace contextRef="#ctx0" brushRef="#br0">0 119 24575,'79'-18'0,"8"-5"0,-37 10 0,2-1 0,2 2 0,1 1 0,-1 3 0,0 1 0,-1 3 0,-1 0 0,44 1 0,-11 1 0,-8 2 0,-10 0 0,-2 0 0,2 0 0,3 0 0,21 2 0,-37 0 0,3 0 0,9 1 0,2 0 0,8-1 0,1 1 0,3 0 0,2 0 0,1-1 0,0 0 0,-1-1 0,0 0 0,-3 0 0,-1-1 0,0 0 0,-1 0 0,-3 0 0,-1 0 0,-1 0 0,-1 0 0,-5 0 0,-2 0 0,1 0 0,0 0 0,3 0 0,0 0 0,3 0 0,2 0 0,3 1 0,0 0 0,-3 2 0,0 0 0,1 2 0,-2 0 0,-2 1 0,-2 0 0,-1-1 0,-1 0 0,3-1 0,1 0 0,7 0 0,3-1 0,11 1 0,4-1 0,-27 1 0,1-1 0,2 2 0,7 0 0,2 1 0,0 0 0,4 1 0,0 0 0,0 0 0,-5 1 0,0 0 0,-2-1 0,25 3 0,-6 0 0,-27-3 0,-8-2 0,17 1 0,-33-3 0,-16-3 0,6 0 0,18 1 0,16 3 0,3 1 0,-7 3 0,-5 1 0,1 4 0,-1 2 0,-1-2 0,-6-3 0,-11-5 0,-9-3 0,-14-2 0,-8 0 0,-4 0 0,-3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38.352"/>
    </inkml:context>
    <inkml:brush xml:id="br0">
      <inkml:brushProperty name="width" value="0.1" units="cm"/>
      <inkml:brushProperty name="height" value="0.1" units="cm"/>
      <inkml:brushProperty name="color" value="#E71224"/>
    </inkml:brush>
  </inkml:definitions>
  <inkml:trace contextRef="#ctx0" brushRef="#br0">385 1 24575,'-30'0'0,"1"0"0,-1 0 0,3 1 0,5 2 0,2 0 0,5 2 0,1 0 0,1 0 0,3 2 0,0 0 0,1 2 0,1 2 0,2 0 0,0 1 0,2 0 0,-1 0 0,0 2 0,-4 0 0,-1-1 0,-1 1 0,0 0 0,1-2 0,0 0 0,2 1 0,1-1 0,1 1 0,0-1 0,2 0 0,-1-2 0,3 0 0,-1-1 0,0 0 0,1 1 0,-2 2 0,2 2 0,-1 0 0,0-1 0,2 1 0,-1-2 0,2-1 0,0-3 0,0 1 0,0-1 0,0 2 0,2 4 0,1 3 0,3 3 0,2 3 0,-1 0 0,1-2 0,1 0 0,-1 0 0,2 1 0,-1 1 0,2 1 0,1-1 0,1-1 0,-1-2 0,1-2 0,-1-3 0,0-1 0,2-3 0,0 0 0,-1-1 0,1-1 0,0-1 0,-1-2 0,1-3 0,0 0 0,0-1 0,-1 0 0,1-1 0,0-1 0,0 0 0,-1 0 0,1 0 0,0 0 0,0 0 0,-1-2 0,1-4 0,0-3 0,0-4 0,-1 1 0,0-2 0,-4 0 0,-3-1 0,0-2 0,-2 1 0,1-1 0,0-1 0,-1 2 0,-1 0 0,1 1 0,-3 2 0,2-3 0,0 0 0,0 0 0,1-1 0,-2 0 0,2-4 0,-1-2 0,1 0 0,-1 2 0,-1 3 0,-2 2 0,0 2 0,0 0 0,0 0 0,0-4 0,0-4 0,0-2 0,0-2 0,-1 2 0,-4 3 0,-1 4 0,-2 4 0,2 2 0,0 1 0,-1 0 0,0-1 0,-1 1 0,0 0 0,0 0 0,-1 1 0,1 0 0,0 2 0,1 1 0,-2 1 0,2 2 0,0 1 0,1 0 0,3 1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44.485"/>
    </inkml:context>
    <inkml:brush xml:id="br0">
      <inkml:brushProperty name="width" value="0.1" units="cm"/>
      <inkml:brushProperty name="height" value="0.1" units="cm"/>
      <inkml:brushProperty name="color" value="#E71224"/>
    </inkml:brush>
  </inkml:definitions>
  <inkml:trace contextRef="#ctx0" brushRef="#br0">21 21 24575,'1'22'0,"3"7"0,4 12 0,4 21 0,3 18 0,-1 14 0,-1 1 0,-2-6 0,-2-17 0,-1-13 0,-2-14 0,0-8 0,-1-9 0,-2-5 0,1 2 0,-2 0 0,0 4 0,0-3 0,-2-5 0,0-1 0,0-4 0,1-4 0,2-4 0,0-8 0,0-5 0,-2-3 0,-1-6 0,0-4 0,0-4 0,0-4 0,-1-2 0,-3 0 0,0-1 0,-1 1 0,0 2 0,1-3 0,-2-3 0,-2-4 0,-1-5 0,-2-1 0,0 1 0,1 0 0,2 4 0,1 2 0,-1 1 0,1 4 0,-1 4 0,-1 1 0,4 1 0,-1 1 0,3-1 0,1 0 0,0 2 0,1 1 0,-1 3 0,-1 2 0,-1 4 0,3 2 0,-1 0 0,2 1 0,0-1 0,0 0 0,0 0 0,0-1 0,0 3 0,0-2 0,0 1 0,0 3 0,0 2 0,4 16 0,2-3 0,5 11 0,4-8 0,6 5 0,5 2 0,4 2 0,2 3 0,-2-3 0,-3 0 0,-1-1 0,-5-3 0,-3-1 0,-2-3 0,-2-3 0,-1-1 0,1-2 0,-1 1 0,-1-1 0,-2 0 0,0 0 0,0 1 0,1 0 0,-1 0 0,0 0 0,-1-1 0,-1-1 0,-1-1 0,-1-1 0,0-2 0,0 0 0,-1-1 0,0 1 0,1-1 0,-2-2 0,0-5 0,-2-4 0,-2-7 0,2-2 0,0-3 0,0-1 0,0 3 0,-1 0 0,1 2 0,1 2 0,0 2 0,-1 2 0,1-2 0,3-2 0,0-2 0,3-2 0,0 3 0,-2 2 0,-1 3 0,-2 4 0,-1 1 0,2 2 0,0 1 0,0-1 0,-1-2 0,1 0 0,-1-1 0,-1 4 0,-2 3 0,-1 8 0,0 6 0,0 6 0,0 5 0,0 5 0,0 3 0,4 6 0,5 4 0,7 2 0,4 3 0,4 2 0,3 5 0,1 6 0,4 3 0,0 4 0,1-3 0,-2-5 0,-5-9 0,-6-10 0,-5-11 0,-5-8 0,-4-9 0,-1-5 0,0-4 0,-2-2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47.835"/>
    </inkml:context>
    <inkml:brush xml:id="br0">
      <inkml:brushProperty name="width" value="0.1" units="cm"/>
      <inkml:brushProperty name="height" value="0.1" units="cm"/>
      <inkml:brushProperty name="color" value="#E71224"/>
    </inkml:brush>
  </inkml:definitions>
  <inkml:trace contextRef="#ctx0" brushRef="#br0">392 183 24575,'-17'-4'0,"-3"-4"0,-2-4 0,-3-2 0,-1-1 0,-2 0 0,-2-1 0,0-3 0,-2 1 0,2 1 0,3 0 0,4 4 0,4 5 0,4 3 0,4 3 0,2 3 0,2 2 0,3 4 0,0 4 0,2 4 0,0 1 0,1 3 0,1 1 0,0 1 0,0 2 0,-2 1 0,0 1 0,0 1 0,0 2 0,2 0 0,0 2 0,0 1 0,0 1 0,0-2 0,0-5 0,0-5 0,0-4 0,0-2 0,0 0 0,0-1 0,0 1 0,0 0 0,0 0 0,0 0 0,0-1 0,1 1 0,3 0 0,2 0 0,3 0 0,1 0 0,0 1 0,1 2 0,0 1 0,2 0 0,0 1 0,1 2 0,1 1 0,0 3 0,-1-1 0,-1-3 0,-2-2 0,-2-4 0,-1-2 0,-2-4 0,0-1 0,-1-4 0,0-1 0,0-1 0,1-2 0,1 1 0,2-1 0,0 0 0,2-1 0,0-3 0,-2-3 0,0-4 0,-2-1 0,1-4 0,0-3 0,0-4 0,-2-2 0,0 1 0,-3 3 0,-1 3 0,0 2 0,-2 2 0,0 0 0,0 0 0,0 2 0,0 0 0,0-7 0,0-6 0,0-7 0,0-3 0,0 3 0,0 0 0,0 2 0,2 1 0,0 2 0,1-1 0,3-4 0,3-3 0,4-6 0,2-2 0,1 4 0,-3 6 0,-5 9 0,-4 9 0,-6 9 0,-4 4 0,-2 3 0,-2 2 0,1 3 0,0 4 0,4-1 0,3-2 0,5-4 0,0-2 0,0-1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53.352"/>
    </inkml:context>
    <inkml:brush xml:id="br0">
      <inkml:brushProperty name="width" value="0.1" units="cm"/>
      <inkml:brushProperty name="height" value="0.1" units="cm"/>
      <inkml:brushProperty name="color" value="#E71224"/>
    </inkml:brush>
  </inkml:definitions>
  <inkml:trace contextRef="#ctx0" brushRef="#br0">138 103 24575,'0'37'0,"0"5"0,3 10 0,6 9 0,3 5 0,4 8 0,-2-3 0,-2-9 0,-2-17 0,-4-14 0,-2-12 0,-1-5 0,0 0 0,2-2 0,-1 4 0,1-1 0,-2-4 0,0-3 0,0-2 0,-2-3 0,1 1 0,-2 1 0,0 2 0,0 4 0,0 5 0,0 2 0,0 3 0,0-3 0,0-2 0,1-3 0,1-5 0,0-5 0,-6-19 0,-1 0 0,-4-12 0,1 6 0,-1 0 0,-1-1 0,-2-5 0,-4-4 0,-3-7 0,-3-5 0,-2-5 0,0-2 0,2 3 0,3 2 0,4 2 0,4 2 0,2 3 0,1 3 0,2 4 0,1 2 0,3 3 0,0 2 0,2 4 0,0 1 0,0 2 0,0 3 0,0 2 0,0 2 0,0 2 0,2 1 0,1 1 0,2 2 0,2-1 0,1 0 0,-1 2 0,0 1 0,0 2 0,-1 0 0,1 1 0,1 0 0,2 0 0,4 0 0,5 0 0,3 0 0,4-2 0,1-1 0,-2-2 0,-2 2 0,-5 1 0,0 2 0,0 0 0,3 0 0,1 0 0,0 0 0,-1 0 0,-3 0 0,-3 2 0,-1 1 0,0 2 0,-1 2 0,0 1 0,-2 1 0,-3 0 0,-3 0 0,-1 0 0,0 2 0,0 0 0,0 2 0,1 2 0,-2 1 0,-1 3 0,-1 3 0,-1 0 0,0-2 0,0-1 0,0-2 0,0 1 0,0 0 0,0-2 0,0 0 0,-4-3 0,-4-1 0,-3-1 0,-5-3 0,-2 1 0,-2 0 0,-1 0 0,3 1 0,1 1 0,3-3 0,0 0 0,2-1 0,-1-1 0,-3 1 0,-4-1 0,-2 2 0,3-2 0,3-3 0,7-1 0,7-2 0,11 9 0,9 5 0,16 13 0,6 4 0,5 2 0,0-3 0,-4-3 0,0-2 0,-1 1 0,-1 2 0,0 1 0,-4-2 0,-7-4 0,-7-3 0,-5-6 0,-6-4 0,-2-4 0,4-9 0,-8 2 0,5-6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56.037"/>
    </inkml:context>
    <inkml:brush xml:id="br0">
      <inkml:brushProperty name="width" value="0.1" units="cm"/>
      <inkml:brushProperty name="height" value="0.1" units="cm"/>
      <inkml:brushProperty name="color" value="#E71224"/>
    </inkml:brush>
  </inkml:definitions>
  <inkml:trace contextRef="#ctx0" brushRef="#br0">0 0 24575,'0'24'0,"0"6"0,2 6 0,2 9 0,4 1 0,3 0 0,0-1 0,0-1 0,0-1 0,2 1 0,1-2 0,0-4 0,-1-4 0,-2-6 0,-1-3 0,-1-2 0,-1-1 0,-3-1 0,0 1 0,-2-2 0,0 0 0,-2 1 0,-1 0 0,0 4 0,0-1 0,0-1 0,0-3 0,0-4 0,0-4 0,0-2 0,0-2 0,0-1 0,0 2 0,0 0 0,1-1 0,2-2 0,1-3 0,2-4 0,0-1 0,-1-3 0,2-1 0,0-1 0,0 0 0,1 2 0,3 2 0,1 2 0,4 1 0,2 0 0,2 0 0,4 0 0,5 0 0,7 0 0,10 2 0,2 3 0,-1 2 0,-9 2 0,-9-1 0,-10-2 0,-10 0 0,-3-2 0,1-2 0,10-5 0,-8 1 0,5-3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57.854"/>
    </inkml:context>
    <inkml:brush xml:id="br0">
      <inkml:brushProperty name="width" value="0.1" units="cm"/>
      <inkml:brushProperty name="height" value="0.1" units="cm"/>
      <inkml:brushProperty name="color" value="#E71224"/>
    </inkml:brush>
  </inkml:definitions>
  <inkml:trace contextRef="#ctx0" brushRef="#br0">1 34 24575,'20'0'0,"-2"0"0,-4 0 0,-3 0 0,-1 0 0,1 0 0,0 0 0,2 0 0,1 0 0,1 0 0,1 0 0,2 0 0,0 0 0,-1 0 0,-4 0 0,-3 0 0,-3-1 0,-2 0 0,-1-3 0,-1 0 0,1 0 0,3-1 0,12-2 0,-10 5 0,5-4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2T19:30:59.852"/>
    </inkml:context>
    <inkml:brush xml:id="br0">
      <inkml:brushProperty name="width" value="0.1" units="cm"/>
      <inkml:brushProperty name="height" value="0.1" units="cm"/>
      <inkml:brushProperty name="color" value="#E71224"/>
    </inkml:brush>
  </inkml:definitions>
  <inkml:trace contextRef="#ctx0" brushRef="#br0">1 67 24575,'26'0'0,"13"0"0,15-2 0,2-2 0,-9-1 0,-13 1 0,-11 3 0,-6 1 0,-3-1 0,1-1 0,-2 1 0,4-1 0,4 0 0,1 0 0,1 0 0,-5-2 0,-4 3 0,-1-3 0,-2 1 0,-3 2 0,-1-1 0,-1 2 0,-1-1 0,-1 0 0,12-9 0,-12 7 0,10-6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2D183-1D79-2DC5-9772-DFA4B162CCF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9208DFD-6283-49B5-F3EA-05F822B76DA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98DFE32D-6DBA-D244-B46B-35576D592A4A}" type="datetime1">
              <a:rPr lang="en-US" altLang="en-US"/>
              <a:pPr>
                <a:defRPr/>
              </a:pPr>
              <a:t>4/1/24</a:t>
            </a:fld>
            <a:endParaRPr lang="en-US" altLang="en-US"/>
          </a:p>
        </p:txBody>
      </p:sp>
      <p:sp>
        <p:nvSpPr>
          <p:cNvPr id="4" name="Slide Image Placeholder 3">
            <a:extLst>
              <a:ext uri="{FF2B5EF4-FFF2-40B4-BE49-F238E27FC236}">
                <a16:creationId xmlns:a16="http://schemas.microsoft.com/office/drawing/2014/main" id="{3B6A6593-51CC-0E5F-D244-02D28A511C3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973A9EA-EFFF-A2F2-FF5B-C3767C739D6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EF0CABCD-7419-769D-D969-98845123477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8F44510-6270-A217-5429-4995E72ADB6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86B754A-C585-4D48-8BF6-211F2141A8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A074BAF6-DA65-8BA9-0FB6-FD202E343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9811B8B4-C62C-D9ED-F949-F8BABF9BE3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7" name="Slide Number Placeholder 3">
            <a:extLst>
              <a:ext uri="{FF2B5EF4-FFF2-40B4-BE49-F238E27FC236}">
                <a16:creationId xmlns:a16="http://schemas.microsoft.com/office/drawing/2014/main" id="{A47D6DD8-8A14-2889-3B0D-F66349057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45A9CB4-0E25-7840-90DA-86317BBA0090}"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07C159A3-5A3B-470C-55AC-1D57A32D1C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C1915830-287F-795A-2478-761B9E91CE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2C4021DF-0616-B816-BA46-1C01598115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D11065-00DF-864A-97C1-B719462D6E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384149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a:extLst>
              <a:ext uri="{FF2B5EF4-FFF2-40B4-BE49-F238E27FC236}">
                <a16:creationId xmlns:a16="http://schemas.microsoft.com/office/drawing/2014/main" id="{1FC4E272-B3BC-D744-8FFB-F33471540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2" name="Notes Placeholder 2">
            <a:extLst>
              <a:ext uri="{FF2B5EF4-FFF2-40B4-BE49-F238E27FC236}">
                <a16:creationId xmlns:a16="http://schemas.microsoft.com/office/drawing/2014/main" id="{F504B19C-C39F-4F25-4C7D-D1C0686A0F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483" name="Slide Number Placeholder 3">
            <a:extLst>
              <a:ext uri="{FF2B5EF4-FFF2-40B4-BE49-F238E27FC236}">
                <a16:creationId xmlns:a16="http://schemas.microsoft.com/office/drawing/2014/main" id="{077450B6-68C9-C10D-0C7D-A55F1AD52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766A03-4F87-7349-81A5-15A6F1FD901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a:extLst>
              <a:ext uri="{FF2B5EF4-FFF2-40B4-BE49-F238E27FC236}">
                <a16:creationId xmlns:a16="http://schemas.microsoft.com/office/drawing/2014/main" id="{D54BB7B2-31A4-7B0C-E37C-7EA630E8E2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0" name="Notes Placeholder 2">
            <a:extLst>
              <a:ext uri="{FF2B5EF4-FFF2-40B4-BE49-F238E27FC236}">
                <a16:creationId xmlns:a16="http://schemas.microsoft.com/office/drawing/2014/main" id="{E98019A8-2C34-8B0C-E9B1-C6043FDE2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8531" name="Slide Number Placeholder 3">
            <a:extLst>
              <a:ext uri="{FF2B5EF4-FFF2-40B4-BE49-F238E27FC236}">
                <a16:creationId xmlns:a16="http://schemas.microsoft.com/office/drawing/2014/main" id="{05B03CC5-DF19-CF06-476A-8CB7DDFFC0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CEB0CCD-EE9A-8E42-A41E-4DFD9433AC2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a:extLst>
              <a:ext uri="{FF2B5EF4-FFF2-40B4-BE49-F238E27FC236}">
                <a16:creationId xmlns:a16="http://schemas.microsoft.com/office/drawing/2014/main" id="{95B9B175-B28B-6B78-A688-1ECC64961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Notes Placeholder 2">
            <a:extLst>
              <a:ext uri="{FF2B5EF4-FFF2-40B4-BE49-F238E27FC236}">
                <a16:creationId xmlns:a16="http://schemas.microsoft.com/office/drawing/2014/main" id="{39B42211-C5C3-6DD4-FFFF-0E2ABC4EDB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1603" name="Slide Number Placeholder 3">
            <a:extLst>
              <a:ext uri="{FF2B5EF4-FFF2-40B4-BE49-F238E27FC236}">
                <a16:creationId xmlns:a16="http://schemas.microsoft.com/office/drawing/2014/main" id="{4A492CF6-1442-AD70-7059-8D705D1186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BE39163-FD73-DC44-906B-76046A5A584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a:extLst>
              <a:ext uri="{FF2B5EF4-FFF2-40B4-BE49-F238E27FC236}">
                <a16:creationId xmlns:a16="http://schemas.microsoft.com/office/drawing/2014/main" id="{15448733-13BC-D60C-9326-AD085EBB38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Notes Placeholder 2">
            <a:extLst>
              <a:ext uri="{FF2B5EF4-FFF2-40B4-BE49-F238E27FC236}">
                <a16:creationId xmlns:a16="http://schemas.microsoft.com/office/drawing/2014/main" id="{0D7F6289-2DE0-B9B0-3CD3-23A6C2217B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3651" name="Slide Number Placeholder 3">
            <a:extLst>
              <a:ext uri="{FF2B5EF4-FFF2-40B4-BE49-F238E27FC236}">
                <a16:creationId xmlns:a16="http://schemas.microsoft.com/office/drawing/2014/main" id="{B71C5058-D05D-CCB2-63DC-BF7903051B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84F0A34-74C5-284F-9E1E-CFDFFB894A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a:extLst>
              <a:ext uri="{FF2B5EF4-FFF2-40B4-BE49-F238E27FC236}">
                <a16:creationId xmlns:a16="http://schemas.microsoft.com/office/drawing/2014/main" id="{A7CB800E-C8DA-983C-C2B3-21B9C6BC17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Notes Placeholder 2">
            <a:extLst>
              <a:ext uri="{FF2B5EF4-FFF2-40B4-BE49-F238E27FC236}">
                <a16:creationId xmlns:a16="http://schemas.microsoft.com/office/drawing/2014/main" id="{3B70B018-A1F1-100F-E03E-3642D39FB1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5699" name="Slide Number Placeholder 3">
            <a:extLst>
              <a:ext uri="{FF2B5EF4-FFF2-40B4-BE49-F238E27FC236}">
                <a16:creationId xmlns:a16="http://schemas.microsoft.com/office/drawing/2014/main" id="{30BC1B64-9C33-367A-A86E-E4BF26C6F4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EE22D4D-E9AC-B24D-B26A-D25CD8D1104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a:extLst>
              <a:ext uri="{FF2B5EF4-FFF2-40B4-BE49-F238E27FC236}">
                <a16:creationId xmlns:a16="http://schemas.microsoft.com/office/drawing/2014/main" id="{AE1E0968-0303-28F2-9B6A-F352CC58C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Notes Placeholder 2">
            <a:extLst>
              <a:ext uri="{FF2B5EF4-FFF2-40B4-BE49-F238E27FC236}">
                <a16:creationId xmlns:a16="http://schemas.microsoft.com/office/drawing/2014/main" id="{F9E74A14-457F-0563-F806-5542D63E3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7747" name="Slide Number Placeholder 3">
            <a:extLst>
              <a:ext uri="{FF2B5EF4-FFF2-40B4-BE49-F238E27FC236}">
                <a16:creationId xmlns:a16="http://schemas.microsoft.com/office/drawing/2014/main" id="{4F866737-B736-4304-9118-1170702F6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63427F8-E453-BA45-8F82-1E01181886F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a:extLst>
              <a:ext uri="{FF2B5EF4-FFF2-40B4-BE49-F238E27FC236}">
                <a16:creationId xmlns:a16="http://schemas.microsoft.com/office/drawing/2014/main" id="{F5584801-E433-8FCE-58BE-90D169E2F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Notes Placeholder 2">
            <a:extLst>
              <a:ext uri="{FF2B5EF4-FFF2-40B4-BE49-F238E27FC236}">
                <a16:creationId xmlns:a16="http://schemas.microsoft.com/office/drawing/2014/main" id="{DFD3BC64-4EAF-5575-A761-C86EF81008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9795" name="Slide Number Placeholder 3">
            <a:extLst>
              <a:ext uri="{FF2B5EF4-FFF2-40B4-BE49-F238E27FC236}">
                <a16:creationId xmlns:a16="http://schemas.microsoft.com/office/drawing/2014/main" id="{5AAAF80C-49CC-3482-9E8F-CE544FB992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7A7ABF7-9555-8447-8F61-E8702190DC5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a:extLst>
              <a:ext uri="{FF2B5EF4-FFF2-40B4-BE49-F238E27FC236}">
                <a16:creationId xmlns:a16="http://schemas.microsoft.com/office/drawing/2014/main" id="{55540776-1978-8A49-41C2-1F0E0AE4ED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2" name="Notes Placeholder 2">
            <a:extLst>
              <a:ext uri="{FF2B5EF4-FFF2-40B4-BE49-F238E27FC236}">
                <a16:creationId xmlns:a16="http://schemas.microsoft.com/office/drawing/2014/main" id="{BAA7EEC8-CF19-6778-97CD-F5FBDD5F16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1843" name="Slide Number Placeholder 3">
            <a:extLst>
              <a:ext uri="{FF2B5EF4-FFF2-40B4-BE49-F238E27FC236}">
                <a16:creationId xmlns:a16="http://schemas.microsoft.com/office/drawing/2014/main" id="{F8BB0B6F-F33B-F535-0EA1-B8F6ECE782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79BE77C-4AC6-0A40-86AC-514183F6D33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a:extLst>
              <a:ext uri="{FF2B5EF4-FFF2-40B4-BE49-F238E27FC236}">
                <a16:creationId xmlns:a16="http://schemas.microsoft.com/office/drawing/2014/main" id="{3B0960B8-F57E-C20C-28F7-5E432CA114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0" name="Notes Placeholder 2">
            <a:extLst>
              <a:ext uri="{FF2B5EF4-FFF2-40B4-BE49-F238E27FC236}">
                <a16:creationId xmlns:a16="http://schemas.microsoft.com/office/drawing/2014/main" id="{0B4B52F2-1484-4D79-7E56-FFEA3BA423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3891" name="Slide Number Placeholder 3">
            <a:extLst>
              <a:ext uri="{FF2B5EF4-FFF2-40B4-BE49-F238E27FC236}">
                <a16:creationId xmlns:a16="http://schemas.microsoft.com/office/drawing/2014/main" id="{AF2D7156-1CE7-CE35-46F9-47287B2470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5633940-89B5-2846-8A8B-A1EF25D67CB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a:extLst>
              <a:ext uri="{FF2B5EF4-FFF2-40B4-BE49-F238E27FC236}">
                <a16:creationId xmlns:a16="http://schemas.microsoft.com/office/drawing/2014/main" id="{9A76437D-BD11-59A5-B294-8BF927DCB2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Notes Placeholder 2">
            <a:extLst>
              <a:ext uri="{FF2B5EF4-FFF2-40B4-BE49-F238E27FC236}">
                <a16:creationId xmlns:a16="http://schemas.microsoft.com/office/drawing/2014/main" id="{DCBDAB55-442A-BB22-38A4-1AF31B9F62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5939" name="Slide Number Placeholder 3">
            <a:extLst>
              <a:ext uri="{FF2B5EF4-FFF2-40B4-BE49-F238E27FC236}">
                <a16:creationId xmlns:a16="http://schemas.microsoft.com/office/drawing/2014/main" id="{1668D467-E37D-22B9-9660-8275475E2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7A1D8A-14EA-E742-B8BF-08AE8DBEC8C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01F19DA2-DE3A-6656-C333-FBF12E515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a:extLst>
              <a:ext uri="{FF2B5EF4-FFF2-40B4-BE49-F238E27FC236}">
                <a16:creationId xmlns:a16="http://schemas.microsoft.com/office/drawing/2014/main" id="{4222702A-1362-1571-1D22-FFF70BD846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9203" name="Slide Number Placeholder 3">
            <a:extLst>
              <a:ext uri="{FF2B5EF4-FFF2-40B4-BE49-F238E27FC236}">
                <a16:creationId xmlns:a16="http://schemas.microsoft.com/office/drawing/2014/main" id="{D9E3F1CF-AA55-FCC3-5CE5-5F9CAC4D7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2A065EC-8A5A-C941-AE02-125C9B4FB1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a:extLst>
              <a:ext uri="{FF2B5EF4-FFF2-40B4-BE49-F238E27FC236}">
                <a16:creationId xmlns:a16="http://schemas.microsoft.com/office/drawing/2014/main" id="{A0F333D6-9405-A984-C060-80007C67C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Notes Placeholder 2">
            <a:extLst>
              <a:ext uri="{FF2B5EF4-FFF2-40B4-BE49-F238E27FC236}">
                <a16:creationId xmlns:a16="http://schemas.microsoft.com/office/drawing/2014/main" id="{B50E9825-8438-1077-D9A5-647024E265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987" name="Slide Number Placeholder 3">
            <a:extLst>
              <a:ext uri="{FF2B5EF4-FFF2-40B4-BE49-F238E27FC236}">
                <a16:creationId xmlns:a16="http://schemas.microsoft.com/office/drawing/2014/main" id="{BD0E4585-4F57-656C-00C6-F65DDFBFA4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3C51B84-52FB-014F-A0AF-7214AE4EFA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a:extLst>
              <a:ext uri="{FF2B5EF4-FFF2-40B4-BE49-F238E27FC236}">
                <a16:creationId xmlns:a16="http://schemas.microsoft.com/office/drawing/2014/main" id="{22AD105D-CEFF-D107-F300-4CBA8445F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Notes Placeholder 2">
            <a:extLst>
              <a:ext uri="{FF2B5EF4-FFF2-40B4-BE49-F238E27FC236}">
                <a16:creationId xmlns:a16="http://schemas.microsoft.com/office/drawing/2014/main" id="{3B1ED799-EF65-B941-B81F-9F26028C4D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0035" name="Slide Number Placeholder 3">
            <a:extLst>
              <a:ext uri="{FF2B5EF4-FFF2-40B4-BE49-F238E27FC236}">
                <a16:creationId xmlns:a16="http://schemas.microsoft.com/office/drawing/2014/main" id="{7686A4A6-CC5D-7D5E-CF59-F165A9125B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653E430-DC9D-0847-ACC1-14731BE127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a:extLst>
              <a:ext uri="{FF2B5EF4-FFF2-40B4-BE49-F238E27FC236}">
                <a16:creationId xmlns:a16="http://schemas.microsoft.com/office/drawing/2014/main" id="{68C15094-5F06-89A4-92DC-BEDCC794D6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Notes Placeholder 2">
            <a:extLst>
              <a:ext uri="{FF2B5EF4-FFF2-40B4-BE49-F238E27FC236}">
                <a16:creationId xmlns:a16="http://schemas.microsoft.com/office/drawing/2014/main" id="{9EAAA080-C9E2-A452-D0DF-3D14F4CD7C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2083" name="Slide Number Placeholder 3">
            <a:extLst>
              <a:ext uri="{FF2B5EF4-FFF2-40B4-BE49-F238E27FC236}">
                <a16:creationId xmlns:a16="http://schemas.microsoft.com/office/drawing/2014/main" id="{5E762BF2-56C4-B725-8BD1-B64A2E532F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F6AAD18-3927-2042-B574-730CDA7582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a:extLst>
              <a:ext uri="{FF2B5EF4-FFF2-40B4-BE49-F238E27FC236}">
                <a16:creationId xmlns:a16="http://schemas.microsoft.com/office/drawing/2014/main" id="{B895FD08-1F73-FCA3-CF3A-0590ABB9F0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Notes Placeholder 2">
            <a:extLst>
              <a:ext uri="{FF2B5EF4-FFF2-40B4-BE49-F238E27FC236}">
                <a16:creationId xmlns:a16="http://schemas.microsoft.com/office/drawing/2014/main" id="{EA8ECFA1-98B1-B49A-A4E9-CBFFA1B9DC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4131" name="Slide Number Placeholder 3">
            <a:extLst>
              <a:ext uri="{FF2B5EF4-FFF2-40B4-BE49-F238E27FC236}">
                <a16:creationId xmlns:a16="http://schemas.microsoft.com/office/drawing/2014/main" id="{F2FB5D5D-60E6-137E-C8DE-8CB310BD8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5D80CB-AA30-9845-A195-B25F509CA7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a:extLst>
              <a:ext uri="{FF2B5EF4-FFF2-40B4-BE49-F238E27FC236}">
                <a16:creationId xmlns:a16="http://schemas.microsoft.com/office/drawing/2014/main" id="{25A74610-A4B7-B7EC-1E2B-FB8765A242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Notes Placeholder 2">
            <a:extLst>
              <a:ext uri="{FF2B5EF4-FFF2-40B4-BE49-F238E27FC236}">
                <a16:creationId xmlns:a16="http://schemas.microsoft.com/office/drawing/2014/main" id="{0B084732-7C37-1B3A-FCAF-43B28A302A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6179" name="Slide Number Placeholder 3">
            <a:extLst>
              <a:ext uri="{FF2B5EF4-FFF2-40B4-BE49-F238E27FC236}">
                <a16:creationId xmlns:a16="http://schemas.microsoft.com/office/drawing/2014/main" id="{ABBDAF47-FDE2-CDA8-E73A-8B4609FE0F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1A18257-75C9-9D4F-9DDF-0EB7D2E838A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a:extLst>
              <a:ext uri="{FF2B5EF4-FFF2-40B4-BE49-F238E27FC236}">
                <a16:creationId xmlns:a16="http://schemas.microsoft.com/office/drawing/2014/main" id="{2C8A4829-9828-763C-EA8C-E4F6AE4A99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Notes Placeholder 2">
            <a:extLst>
              <a:ext uri="{FF2B5EF4-FFF2-40B4-BE49-F238E27FC236}">
                <a16:creationId xmlns:a16="http://schemas.microsoft.com/office/drawing/2014/main" id="{97BB511A-AC19-D305-0226-7FBC7064FD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8227" name="Slide Number Placeholder 3">
            <a:extLst>
              <a:ext uri="{FF2B5EF4-FFF2-40B4-BE49-F238E27FC236}">
                <a16:creationId xmlns:a16="http://schemas.microsoft.com/office/drawing/2014/main" id="{3FD3143F-581E-93AD-04A8-C0C87B3D0C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887A8AF-8E6F-F140-ADCA-138578968A1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a:extLst>
              <a:ext uri="{FF2B5EF4-FFF2-40B4-BE49-F238E27FC236}">
                <a16:creationId xmlns:a16="http://schemas.microsoft.com/office/drawing/2014/main" id="{AE7F636D-440E-72BC-724E-347ED29E29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Notes Placeholder 2">
            <a:extLst>
              <a:ext uri="{FF2B5EF4-FFF2-40B4-BE49-F238E27FC236}">
                <a16:creationId xmlns:a16="http://schemas.microsoft.com/office/drawing/2014/main" id="{00E0BB14-F192-C62F-694D-7F87FDC1AA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0275" name="Slide Number Placeholder 3">
            <a:extLst>
              <a:ext uri="{FF2B5EF4-FFF2-40B4-BE49-F238E27FC236}">
                <a16:creationId xmlns:a16="http://schemas.microsoft.com/office/drawing/2014/main" id="{39C76F33-29C9-D80F-C63D-F303ACC598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944B6AF-E173-6649-BB49-9195448B7D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930D9925-02E6-D500-9984-EEB14FEEC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21F6D82-1BBB-6831-91EF-0D537368A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4F5D6DD5-364A-3F39-18F4-6453C2D23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4DF3CD-479D-7D4E-AD72-80E419DDC4ED}" type="slidenum">
              <a:rPr lang="en-US" altLang="en-US" sz="1200" smtClean="0">
                <a:latin typeface="Calibri" panose="020F0502020204030204" pitchFamily="34" charset="0"/>
              </a:rPr>
              <a:pPr/>
              <a:t>314</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a:extLst>
              <a:ext uri="{FF2B5EF4-FFF2-40B4-BE49-F238E27FC236}">
                <a16:creationId xmlns:a16="http://schemas.microsoft.com/office/drawing/2014/main" id="{F08744A6-9550-6C27-EE93-6671B80188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a:extLst>
              <a:ext uri="{FF2B5EF4-FFF2-40B4-BE49-F238E27FC236}">
                <a16:creationId xmlns:a16="http://schemas.microsoft.com/office/drawing/2014/main" id="{F9702A6D-5529-78EE-E4B4-00539DA062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5347" name="Slide Number Placeholder 3">
            <a:extLst>
              <a:ext uri="{FF2B5EF4-FFF2-40B4-BE49-F238E27FC236}">
                <a16:creationId xmlns:a16="http://schemas.microsoft.com/office/drawing/2014/main" id="{860B34E7-8C82-2E21-BB53-FE056AA163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7DC3FE6-D459-714D-923B-519B64C4C3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a:extLst>
              <a:ext uri="{FF2B5EF4-FFF2-40B4-BE49-F238E27FC236}">
                <a16:creationId xmlns:a16="http://schemas.microsoft.com/office/drawing/2014/main" id="{FCF19863-83B3-CE98-FA74-FDA2F315B6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a:extLst>
              <a:ext uri="{FF2B5EF4-FFF2-40B4-BE49-F238E27FC236}">
                <a16:creationId xmlns:a16="http://schemas.microsoft.com/office/drawing/2014/main" id="{28FB8A44-3B47-1981-03A4-87D28BFA3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7395" name="Slide Number Placeholder 3">
            <a:extLst>
              <a:ext uri="{FF2B5EF4-FFF2-40B4-BE49-F238E27FC236}">
                <a16:creationId xmlns:a16="http://schemas.microsoft.com/office/drawing/2014/main" id="{598C9526-26EF-283E-7DBE-935C5A50D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50107B-94FF-7943-BD0B-C9E4548517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a:extLst>
              <a:ext uri="{FF2B5EF4-FFF2-40B4-BE49-F238E27FC236}">
                <a16:creationId xmlns:a16="http://schemas.microsoft.com/office/drawing/2014/main" id="{A1527ADD-8D01-9ED4-970E-D177BCD97F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a:extLst>
              <a:ext uri="{FF2B5EF4-FFF2-40B4-BE49-F238E27FC236}">
                <a16:creationId xmlns:a16="http://schemas.microsoft.com/office/drawing/2014/main" id="{F26A1591-A44B-3739-AFB5-8C081E524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9443" name="Slide Number Placeholder 3">
            <a:extLst>
              <a:ext uri="{FF2B5EF4-FFF2-40B4-BE49-F238E27FC236}">
                <a16:creationId xmlns:a16="http://schemas.microsoft.com/office/drawing/2014/main" id="{3D838A34-7EC2-CEB3-4DC6-E2DECE537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E6E051-D88D-7A48-AF5C-AF55A6E4F57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a:extLst>
              <a:ext uri="{FF2B5EF4-FFF2-40B4-BE49-F238E27FC236}">
                <a16:creationId xmlns:a16="http://schemas.microsoft.com/office/drawing/2014/main" id="{7FE8634B-C771-FC05-7BAE-3A9022EF73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a:extLst>
              <a:ext uri="{FF2B5EF4-FFF2-40B4-BE49-F238E27FC236}">
                <a16:creationId xmlns:a16="http://schemas.microsoft.com/office/drawing/2014/main" id="{557FB567-F560-601B-8691-090AC61993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1491" name="Slide Number Placeholder 3">
            <a:extLst>
              <a:ext uri="{FF2B5EF4-FFF2-40B4-BE49-F238E27FC236}">
                <a16:creationId xmlns:a16="http://schemas.microsoft.com/office/drawing/2014/main" id="{4A11D212-CA9E-F91C-1829-10DB28F416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4F1A794-AFB0-F742-A779-B4CFCAAA11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a:extLst>
              <a:ext uri="{FF2B5EF4-FFF2-40B4-BE49-F238E27FC236}">
                <a16:creationId xmlns:a16="http://schemas.microsoft.com/office/drawing/2014/main" id="{151BFA57-16F8-F073-B85A-AA9C64CE8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a:extLst>
              <a:ext uri="{FF2B5EF4-FFF2-40B4-BE49-F238E27FC236}">
                <a16:creationId xmlns:a16="http://schemas.microsoft.com/office/drawing/2014/main" id="{2C34A09B-E412-9C3D-3AF0-69B3054703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3539" name="Slide Number Placeholder 3">
            <a:extLst>
              <a:ext uri="{FF2B5EF4-FFF2-40B4-BE49-F238E27FC236}">
                <a16:creationId xmlns:a16="http://schemas.microsoft.com/office/drawing/2014/main" id="{3D98AC38-5F58-8A0E-72B8-79E8226490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5A5A1D0-471D-B645-9BAC-897E9D880EA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a:extLst>
              <a:ext uri="{FF2B5EF4-FFF2-40B4-BE49-F238E27FC236}">
                <a16:creationId xmlns:a16="http://schemas.microsoft.com/office/drawing/2014/main" id="{D510920B-9F19-98DA-81D1-386BD96ADE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a:extLst>
              <a:ext uri="{FF2B5EF4-FFF2-40B4-BE49-F238E27FC236}">
                <a16:creationId xmlns:a16="http://schemas.microsoft.com/office/drawing/2014/main" id="{0CEAF3B9-DC19-335C-75DB-C98FD1DDB9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5587" name="Slide Number Placeholder 3">
            <a:extLst>
              <a:ext uri="{FF2B5EF4-FFF2-40B4-BE49-F238E27FC236}">
                <a16:creationId xmlns:a16="http://schemas.microsoft.com/office/drawing/2014/main" id="{FD25EDCC-0AAD-F842-9CB3-535F4D7931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64E0448-72EB-C44C-94AD-9DA9E4F128B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1D9E7A87-407F-0A8B-3009-2F058FA8EA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Notes Placeholder 2">
            <a:extLst>
              <a:ext uri="{FF2B5EF4-FFF2-40B4-BE49-F238E27FC236}">
                <a16:creationId xmlns:a16="http://schemas.microsoft.com/office/drawing/2014/main" id="{AB5503CF-FA13-5A53-8D3F-DC2D416F97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7635" name="Slide Number Placeholder 3">
            <a:extLst>
              <a:ext uri="{FF2B5EF4-FFF2-40B4-BE49-F238E27FC236}">
                <a16:creationId xmlns:a16="http://schemas.microsoft.com/office/drawing/2014/main" id="{3214768E-1662-1919-293B-D81FF5115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86717B3-8680-D347-BB2B-690E639AC7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65FA3424-373B-69F8-BEAC-D0E3A7E927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Notes Placeholder 2">
            <a:extLst>
              <a:ext uri="{FF2B5EF4-FFF2-40B4-BE49-F238E27FC236}">
                <a16:creationId xmlns:a16="http://schemas.microsoft.com/office/drawing/2014/main" id="{9D664491-AF3D-0335-815C-4FF985F529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5827" name="Slide Number Placeholder 3">
            <a:extLst>
              <a:ext uri="{FF2B5EF4-FFF2-40B4-BE49-F238E27FC236}">
                <a16:creationId xmlns:a16="http://schemas.microsoft.com/office/drawing/2014/main" id="{46C158FE-A8AE-7FEB-E056-3E761F3941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691BAE6-4978-2E4D-8E73-AB7A55B710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DAC8E7D1-9747-6CA5-BD02-CE0304F76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E6E708EA-8AC6-A361-8F1A-394F0031B5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3" name="Slide Number Placeholder 3">
            <a:extLst>
              <a:ext uri="{FF2B5EF4-FFF2-40B4-BE49-F238E27FC236}">
                <a16:creationId xmlns:a16="http://schemas.microsoft.com/office/drawing/2014/main" id="{06D05A87-5375-C5C6-B1C9-07BEB7968A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200CE7-6EE3-B543-AD8A-DE7CB43AF0E4}" type="slidenum">
              <a:rPr lang="en-US" altLang="en-US" sz="1200" smtClean="0">
                <a:latin typeface="Calibri" panose="020F0502020204030204" pitchFamily="34" charset="0"/>
              </a:rPr>
              <a:pPr/>
              <a:t>36</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2452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323E5930-58B9-F9D6-9B95-1E496E660E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Notes Placeholder 2">
            <a:extLst>
              <a:ext uri="{FF2B5EF4-FFF2-40B4-BE49-F238E27FC236}">
                <a16:creationId xmlns:a16="http://schemas.microsoft.com/office/drawing/2014/main" id="{871AF04C-99B5-0CAE-15D7-142EB4DB0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7875" name="Slide Number Placeholder 3">
            <a:extLst>
              <a:ext uri="{FF2B5EF4-FFF2-40B4-BE49-F238E27FC236}">
                <a16:creationId xmlns:a16="http://schemas.microsoft.com/office/drawing/2014/main" id="{2DA4AE81-31D7-FC51-30C6-B0B3B4EFB7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E830DEC-EA6F-894B-AA13-CBAB278440D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a:extLst>
              <a:ext uri="{FF2B5EF4-FFF2-40B4-BE49-F238E27FC236}">
                <a16:creationId xmlns:a16="http://schemas.microsoft.com/office/drawing/2014/main" id="{E6306392-EAF9-7CF9-6F88-BCDC2D332A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Notes Placeholder 2">
            <a:extLst>
              <a:ext uri="{FF2B5EF4-FFF2-40B4-BE49-F238E27FC236}">
                <a16:creationId xmlns:a16="http://schemas.microsoft.com/office/drawing/2014/main" id="{51C39DEC-7526-F348-E053-FE9F6EDD4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9923" name="Slide Number Placeholder 3">
            <a:extLst>
              <a:ext uri="{FF2B5EF4-FFF2-40B4-BE49-F238E27FC236}">
                <a16:creationId xmlns:a16="http://schemas.microsoft.com/office/drawing/2014/main" id="{C5B8C97F-4FF7-55CD-AF57-A48F46E125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6046A83-8CBE-6C4E-AAD0-8B9045BF5FF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AD00829A-470C-9BCA-BDFA-2DBD8D500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3EE6FE56-0BB7-F4F1-EA01-FA3AF5EF3B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4019" name="Slide Number Placeholder 3">
            <a:extLst>
              <a:ext uri="{FF2B5EF4-FFF2-40B4-BE49-F238E27FC236}">
                <a16:creationId xmlns:a16="http://schemas.microsoft.com/office/drawing/2014/main" id="{C332EA97-FA5F-DFC3-9A5E-C27A681AA3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AC6C07-CFB0-E344-9425-41F1B71661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C61C5883-35B8-85FD-6FD8-EC8278FCEB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a:extLst>
              <a:ext uri="{FF2B5EF4-FFF2-40B4-BE49-F238E27FC236}">
                <a16:creationId xmlns:a16="http://schemas.microsoft.com/office/drawing/2014/main" id="{1DC68E54-0CC6-EFD1-277C-EA82C754BD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8115" name="Slide Number Placeholder 3">
            <a:extLst>
              <a:ext uri="{FF2B5EF4-FFF2-40B4-BE49-F238E27FC236}">
                <a16:creationId xmlns:a16="http://schemas.microsoft.com/office/drawing/2014/main" id="{62B652E9-A1EB-47D6-0E3E-2D62E57A18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8E761C2-9B55-7E43-9820-1DDC08E225D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a:extLst>
              <a:ext uri="{FF2B5EF4-FFF2-40B4-BE49-F238E27FC236}">
                <a16:creationId xmlns:a16="http://schemas.microsoft.com/office/drawing/2014/main" id="{078B910E-FF48-2CD5-6B8D-DF0540DCAC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a:extLst>
              <a:ext uri="{FF2B5EF4-FFF2-40B4-BE49-F238E27FC236}">
                <a16:creationId xmlns:a16="http://schemas.microsoft.com/office/drawing/2014/main" id="{41BEBEF4-BF1E-91B0-6AA9-BEBA547B17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0163" name="Slide Number Placeholder 3">
            <a:extLst>
              <a:ext uri="{FF2B5EF4-FFF2-40B4-BE49-F238E27FC236}">
                <a16:creationId xmlns:a16="http://schemas.microsoft.com/office/drawing/2014/main" id="{23DBD883-4035-B8FF-D14B-1F0B0FBE8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E5142AA-140D-EF44-A4EF-FDE5C9D4558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F841A534-CC7A-B73D-BD63-25811E2464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F439E627-660E-A46E-4138-4435C2B895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4259" name="Slide Number Placeholder 3">
            <a:extLst>
              <a:ext uri="{FF2B5EF4-FFF2-40B4-BE49-F238E27FC236}">
                <a16:creationId xmlns:a16="http://schemas.microsoft.com/office/drawing/2014/main" id="{37EA8D77-ED34-844F-13B2-DFFA678CD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D89DB0C-4363-E54B-BF92-42D86DA0D5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a:extLst>
              <a:ext uri="{FF2B5EF4-FFF2-40B4-BE49-F238E27FC236}">
                <a16:creationId xmlns:a16="http://schemas.microsoft.com/office/drawing/2014/main" id="{646FCA00-3068-7ADB-5367-4BAC92B0FB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a:extLst>
              <a:ext uri="{FF2B5EF4-FFF2-40B4-BE49-F238E27FC236}">
                <a16:creationId xmlns:a16="http://schemas.microsoft.com/office/drawing/2014/main" id="{47C7D907-A60E-F1F6-570A-3601824289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6307" name="Slide Number Placeholder 3">
            <a:extLst>
              <a:ext uri="{FF2B5EF4-FFF2-40B4-BE49-F238E27FC236}">
                <a16:creationId xmlns:a16="http://schemas.microsoft.com/office/drawing/2014/main" id="{B50626F7-4022-E09A-ABF2-F1B0411F34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D034496-9590-5345-B063-3F1519FBE0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E0093B2F-E88E-EDAE-6768-DF04AE4CF2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2" name="Notes Placeholder 2">
            <a:extLst>
              <a:ext uri="{FF2B5EF4-FFF2-40B4-BE49-F238E27FC236}">
                <a16:creationId xmlns:a16="http://schemas.microsoft.com/office/drawing/2014/main" id="{01E52201-34CA-9A2B-C98C-D0987230BA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0403" name="Slide Number Placeholder 3">
            <a:extLst>
              <a:ext uri="{FF2B5EF4-FFF2-40B4-BE49-F238E27FC236}">
                <a16:creationId xmlns:a16="http://schemas.microsoft.com/office/drawing/2014/main" id="{9C0E2BCB-6D8E-B016-46AD-74FD8E9142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8B4C048-2D5E-E945-8DE8-5B599F849AC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2937EBD3-2100-64DF-DBFE-4FCA318AB4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Notes Placeholder 2">
            <a:extLst>
              <a:ext uri="{FF2B5EF4-FFF2-40B4-BE49-F238E27FC236}">
                <a16:creationId xmlns:a16="http://schemas.microsoft.com/office/drawing/2014/main" id="{DB0680E8-7778-E732-99D3-78F5CD3799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2451" name="Slide Number Placeholder 3">
            <a:extLst>
              <a:ext uri="{FF2B5EF4-FFF2-40B4-BE49-F238E27FC236}">
                <a16:creationId xmlns:a16="http://schemas.microsoft.com/office/drawing/2014/main" id="{926CDF02-8F56-5D71-0900-B12C9E128F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861D8B4-BEC4-0243-9016-C41F84DC112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a:extLst>
              <a:ext uri="{FF2B5EF4-FFF2-40B4-BE49-F238E27FC236}">
                <a16:creationId xmlns:a16="http://schemas.microsoft.com/office/drawing/2014/main" id="{50ED8400-1AE5-1B55-6B65-B885981991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8" name="Notes Placeholder 2">
            <a:extLst>
              <a:ext uri="{FF2B5EF4-FFF2-40B4-BE49-F238E27FC236}">
                <a16:creationId xmlns:a16="http://schemas.microsoft.com/office/drawing/2014/main" id="{05D93F4C-F838-9B8E-D62F-3BFB05C4CC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4499" name="Slide Number Placeholder 3">
            <a:extLst>
              <a:ext uri="{FF2B5EF4-FFF2-40B4-BE49-F238E27FC236}">
                <a16:creationId xmlns:a16="http://schemas.microsoft.com/office/drawing/2014/main" id="{87BD4D7B-BFC2-1395-0F21-0F594D6677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06FB962-F8D8-5E4B-90AC-088163CAA0A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DFEABF-7951-F10E-3BD6-E6AFE3B06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E6076453-08A6-C724-6155-339AA86230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19" name="Slide Number Placeholder 3">
            <a:extLst>
              <a:ext uri="{FF2B5EF4-FFF2-40B4-BE49-F238E27FC236}">
                <a16:creationId xmlns:a16="http://schemas.microsoft.com/office/drawing/2014/main" id="{CFA2B239-5CB3-FEF8-6558-B71FC3C82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990101-DEF9-9548-8793-A44863775B2D}" type="slidenum">
              <a:rPr lang="en-US" altLang="en-US" sz="1200" smtClean="0">
                <a:latin typeface="Calibri" panose="020F0502020204030204" pitchFamily="34" charset="0"/>
              </a:rPr>
              <a:pPr/>
              <a:t>38</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509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a:extLst>
              <a:ext uri="{FF2B5EF4-FFF2-40B4-BE49-F238E27FC236}">
                <a16:creationId xmlns:a16="http://schemas.microsoft.com/office/drawing/2014/main" id="{BE9A3D26-E1A2-D23E-360A-6CD79CC30D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8" name="Notes Placeholder 2">
            <a:extLst>
              <a:ext uri="{FF2B5EF4-FFF2-40B4-BE49-F238E27FC236}">
                <a16:creationId xmlns:a16="http://schemas.microsoft.com/office/drawing/2014/main" id="{73900FE0-B531-BF3D-BB42-BC18A07101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4739" name="Slide Number Placeholder 3">
            <a:extLst>
              <a:ext uri="{FF2B5EF4-FFF2-40B4-BE49-F238E27FC236}">
                <a16:creationId xmlns:a16="http://schemas.microsoft.com/office/drawing/2014/main" id="{9E068D12-6A83-E51B-CD60-5D3696E872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DB018BC-01FC-204E-8573-2108378C5DE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a:extLst>
              <a:ext uri="{FF2B5EF4-FFF2-40B4-BE49-F238E27FC236}">
                <a16:creationId xmlns:a16="http://schemas.microsoft.com/office/drawing/2014/main" id="{00DB6660-086C-FC55-062A-46390240DA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Notes Placeholder 2">
            <a:extLst>
              <a:ext uri="{FF2B5EF4-FFF2-40B4-BE49-F238E27FC236}">
                <a16:creationId xmlns:a16="http://schemas.microsoft.com/office/drawing/2014/main" id="{7428AAE0-CC70-3352-A5B0-4F35343D4E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6787" name="Slide Number Placeholder 3">
            <a:extLst>
              <a:ext uri="{FF2B5EF4-FFF2-40B4-BE49-F238E27FC236}">
                <a16:creationId xmlns:a16="http://schemas.microsoft.com/office/drawing/2014/main" id="{19CAEC1A-1A5C-5765-8910-6579204438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C0D7107-A638-7F4D-B3BD-D1DA84A0E42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27A9A774-8279-6A04-7994-F9A9EDF30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4" name="Notes Placeholder 2">
            <a:extLst>
              <a:ext uri="{FF2B5EF4-FFF2-40B4-BE49-F238E27FC236}">
                <a16:creationId xmlns:a16="http://schemas.microsoft.com/office/drawing/2014/main" id="{4C92D76A-8C6F-8EF4-E1B2-ECB049D974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8835" name="Slide Number Placeholder 3">
            <a:extLst>
              <a:ext uri="{FF2B5EF4-FFF2-40B4-BE49-F238E27FC236}">
                <a16:creationId xmlns:a16="http://schemas.microsoft.com/office/drawing/2014/main" id="{BB8AA805-926F-1D4D-0022-64C893113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1FCAC33-FE05-D94C-97B4-61B4F550F8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a:extLst>
              <a:ext uri="{FF2B5EF4-FFF2-40B4-BE49-F238E27FC236}">
                <a16:creationId xmlns:a16="http://schemas.microsoft.com/office/drawing/2014/main" id="{358F1EF1-89F8-A9ED-8A9A-0F5F935A0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2" name="Notes Placeholder 2">
            <a:extLst>
              <a:ext uri="{FF2B5EF4-FFF2-40B4-BE49-F238E27FC236}">
                <a16:creationId xmlns:a16="http://schemas.microsoft.com/office/drawing/2014/main" id="{E010C0CD-5154-EE1F-989D-B55392B3B4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0883" name="Slide Number Placeholder 3">
            <a:extLst>
              <a:ext uri="{FF2B5EF4-FFF2-40B4-BE49-F238E27FC236}">
                <a16:creationId xmlns:a16="http://schemas.microsoft.com/office/drawing/2014/main" id="{5EF3F273-D3B5-5191-B363-FF9D8CAA5A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ED4EB4-E3B0-3048-9A60-416EAC9BF82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252666C8-0AFA-2F04-45AE-4AE5406ADE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Notes Placeholder 2">
            <a:extLst>
              <a:ext uri="{FF2B5EF4-FFF2-40B4-BE49-F238E27FC236}">
                <a16:creationId xmlns:a16="http://schemas.microsoft.com/office/drawing/2014/main" id="{B25079D7-06BB-2E19-2D31-9885A90860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1" name="Slide Number Placeholder 3">
            <a:extLst>
              <a:ext uri="{FF2B5EF4-FFF2-40B4-BE49-F238E27FC236}">
                <a16:creationId xmlns:a16="http://schemas.microsoft.com/office/drawing/2014/main" id="{4D449B2F-E071-6A1F-CE9A-FC91F75F43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621E51-1173-4B44-9F7D-24A1805A0F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a:extLst>
              <a:ext uri="{FF2B5EF4-FFF2-40B4-BE49-F238E27FC236}">
                <a16:creationId xmlns:a16="http://schemas.microsoft.com/office/drawing/2014/main" id="{D91A9384-E847-ED51-373D-C1245E58C8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Notes Placeholder 2">
            <a:extLst>
              <a:ext uri="{FF2B5EF4-FFF2-40B4-BE49-F238E27FC236}">
                <a16:creationId xmlns:a16="http://schemas.microsoft.com/office/drawing/2014/main" id="{893A3B1F-1AC3-EA88-A4CF-3DF6B2364B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79" name="Slide Number Placeholder 3">
            <a:extLst>
              <a:ext uri="{FF2B5EF4-FFF2-40B4-BE49-F238E27FC236}">
                <a16:creationId xmlns:a16="http://schemas.microsoft.com/office/drawing/2014/main" id="{13B4F925-8C03-AF8F-9DE7-D41BA09EB9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18140FA-F532-BD42-9936-A9B35883A42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905CDFCC-7DD7-1206-AF8C-ADC9D33103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Notes Placeholder 2">
            <a:extLst>
              <a:ext uri="{FF2B5EF4-FFF2-40B4-BE49-F238E27FC236}">
                <a16:creationId xmlns:a16="http://schemas.microsoft.com/office/drawing/2014/main" id="{4A0DE6B2-3DC9-3632-665A-7A7D0E3850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7" name="Slide Number Placeholder 3">
            <a:extLst>
              <a:ext uri="{FF2B5EF4-FFF2-40B4-BE49-F238E27FC236}">
                <a16:creationId xmlns:a16="http://schemas.microsoft.com/office/drawing/2014/main" id="{51B96E79-DA91-2417-FE54-89032EB2C5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6080C31-6106-3549-8DFF-F2CCBB517EC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0743F400-EC2E-373F-9CDF-F3253096F2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Notes Placeholder 2">
            <a:extLst>
              <a:ext uri="{FF2B5EF4-FFF2-40B4-BE49-F238E27FC236}">
                <a16:creationId xmlns:a16="http://schemas.microsoft.com/office/drawing/2014/main" id="{E0371AB0-B4DD-36FA-1929-B475543B0A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5" name="Slide Number Placeholder 3">
            <a:extLst>
              <a:ext uri="{FF2B5EF4-FFF2-40B4-BE49-F238E27FC236}">
                <a16:creationId xmlns:a16="http://schemas.microsoft.com/office/drawing/2014/main" id="{3B877302-03D4-659C-E76B-B073BC8133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45D06C-76E3-824E-ABFC-9E6AB10B72F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a:extLst>
              <a:ext uri="{FF2B5EF4-FFF2-40B4-BE49-F238E27FC236}">
                <a16:creationId xmlns:a16="http://schemas.microsoft.com/office/drawing/2014/main" id="{849A6DCD-89C1-36F1-0EEB-05FF7D94C8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a:extLst>
              <a:ext uri="{FF2B5EF4-FFF2-40B4-BE49-F238E27FC236}">
                <a16:creationId xmlns:a16="http://schemas.microsoft.com/office/drawing/2014/main" id="{41D8AA36-144E-FB02-E870-9233EE76A1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3" name="Slide Number Placeholder 3">
            <a:extLst>
              <a:ext uri="{FF2B5EF4-FFF2-40B4-BE49-F238E27FC236}">
                <a16:creationId xmlns:a16="http://schemas.microsoft.com/office/drawing/2014/main" id="{A82DAEC6-43E8-7C58-5716-746F13762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D91C63C-3F6A-594E-8ECF-814200B7811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a:extLst>
              <a:ext uri="{FF2B5EF4-FFF2-40B4-BE49-F238E27FC236}">
                <a16:creationId xmlns:a16="http://schemas.microsoft.com/office/drawing/2014/main" id="{D00E4AA1-1333-6802-36CE-E6EDC2E1A6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a:extLst>
              <a:ext uri="{FF2B5EF4-FFF2-40B4-BE49-F238E27FC236}">
                <a16:creationId xmlns:a16="http://schemas.microsoft.com/office/drawing/2014/main" id="{9D6B1A88-FBF1-0104-4F45-95435D4DB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3171" name="Slide Number Placeholder 3">
            <a:extLst>
              <a:ext uri="{FF2B5EF4-FFF2-40B4-BE49-F238E27FC236}">
                <a16:creationId xmlns:a16="http://schemas.microsoft.com/office/drawing/2014/main" id="{2FBC18A1-D8FD-72E3-F3C8-E9D2944AC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435EEBF-D79C-1E41-B544-76986C72297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a:extLst>
              <a:ext uri="{FF2B5EF4-FFF2-40B4-BE49-F238E27FC236}">
                <a16:creationId xmlns:a16="http://schemas.microsoft.com/office/drawing/2014/main" id="{70274ED4-5581-33C2-C36D-9F35AD4763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Notes Placeholder 2">
            <a:extLst>
              <a:ext uri="{FF2B5EF4-FFF2-40B4-BE49-F238E27FC236}">
                <a16:creationId xmlns:a16="http://schemas.microsoft.com/office/drawing/2014/main" id="{7FFB4C4D-95B0-5DCE-2294-2FD528CAF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4851" name="Slide Number Placeholder 3">
            <a:extLst>
              <a:ext uri="{FF2B5EF4-FFF2-40B4-BE49-F238E27FC236}">
                <a16:creationId xmlns:a16="http://schemas.microsoft.com/office/drawing/2014/main" id="{E9588109-2542-52AE-1832-90E126B663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B83B630-16E6-B94D-B0DE-1DBF23D248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6148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a:extLst>
              <a:ext uri="{FF2B5EF4-FFF2-40B4-BE49-F238E27FC236}">
                <a16:creationId xmlns:a16="http://schemas.microsoft.com/office/drawing/2014/main" id="{6E929DB6-8B49-1499-4D62-63CD3B13BA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2" name="Notes Placeholder 2">
            <a:extLst>
              <a:ext uri="{FF2B5EF4-FFF2-40B4-BE49-F238E27FC236}">
                <a16:creationId xmlns:a16="http://schemas.microsoft.com/office/drawing/2014/main" id="{B057AC3E-BBC1-5D8D-431E-920A124D0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43" name="Slide Number Placeholder 3">
            <a:extLst>
              <a:ext uri="{FF2B5EF4-FFF2-40B4-BE49-F238E27FC236}">
                <a16:creationId xmlns:a16="http://schemas.microsoft.com/office/drawing/2014/main" id="{986BA209-43E7-C32D-4E4F-891C44632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82FF34-1224-2749-B0E4-5CB4234237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a:extLst>
              <a:ext uri="{FF2B5EF4-FFF2-40B4-BE49-F238E27FC236}">
                <a16:creationId xmlns:a16="http://schemas.microsoft.com/office/drawing/2014/main" id="{4FC648C6-D389-F482-E42A-0443EA2603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0" name="Notes Placeholder 2">
            <a:extLst>
              <a:ext uri="{FF2B5EF4-FFF2-40B4-BE49-F238E27FC236}">
                <a16:creationId xmlns:a16="http://schemas.microsoft.com/office/drawing/2014/main" id="{45C5293F-A74F-B72D-90AA-7C4482ADE7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8291" name="Slide Number Placeholder 3">
            <a:extLst>
              <a:ext uri="{FF2B5EF4-FFF2-40B4-BE49-F238E27FC236}">
                <a16:creationId xmlns:a16="http://schemas.microsoft.com/office/drawing/2014/main" id="{BCF703C8-CD96-71C5-72DE-425B6D603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3DA54A-2C94-974E-8EEF-F39643E8E51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a:extLst>
              <a:ext uri="{FF2B5EF4-FFF2-40B4-BE49-F238E27FC236}">
                <a16:creationId xmlns:a16="http://schemas.microsoft.com/office/drawing/2014/main" id="{4C11119B-2D90-3100-F90E-8E30607DF1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8" name="Notes Placeholder 2">
            <a:extLst>
              <a:ext uri="{FF2B5EF4-FFF2-40B4-BE49-F238E27FC236}">
                <a16:creationId xmlns:a16="http://schemas.microsoft.com/office/drawing/2014/main" id="{F2DD6740-CBF7-F22B-0C45-61DCC6A3BD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0339" name="Slide Number Placeholder 3">
            <a:extLst>
              <a:ext uri="{FF2B5EF4-FFF2-40B4-BE49-F238E27FC236}">
                <a16:creationId xmlns:a16="http://schemas.microsoft.com/office/drawing/2014/main" id="{541C6D88-F42D-249B-0922-EF4D8A8F05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78D9900-9673-6F41-86DF-67B05CB783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661D5B63-8D1A-1A2C-DAA0-32AC9C014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a:extLst>
              <a:ext uri="{FF2B5EF4-FFF2-40B4-BE49-F238E27FC236}">
                <a16:creationId xmlns:a16="http://schemas.microsoft.com/office/drawing/2014/main" id="{6B73F35D-C370-8717-DA7B-7E0AAD893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4435" name="Slide Number Placeholder 3">
            <a:extLst>
              <a:ext uri="{FF2B5EF4-FFF2-40B4-BE49-F238E27FC236}">
                <a16:creationId xmlns:a16="http://schemas.microsoft.com/office/drawing/2014/main" id="{D0B9AE62-CDB5-EBE2-08DB-EDA5A513F4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5CAFC1F-3D28-2149-B680-B96822E9555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a:extLst>
              <a:ext uri="{FF2B5EF4-FFF2-40B4-BE49-F238E27FC236}">
                <a16:creationId xmlns:a16="http://schemas.microsoft.com/office/drawing/2014/main" id="{C81A8D2F-F5F0-158B-9C0F-14A02BAD1F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2" name="Notes Placeholder 2">
            <a:extLst>
              <a:ext uri="{FF2B5EF4-FFF2-40B4-BE49-F238E27FC236}">
                <a16:creationId xmlns:a16="http://schemas.microsoft.com/office/drawing/2014/main" id="{6425478F-6667-C497-DD77-8AC5D45C67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483" name="Slide Number Placeholder 3">
            <a:extLst>
              <a:ext uri="{FF2B5EF4-FFF2-40B4-BE49-F238E27FC236}">
                <a16:creationId xmlns:a16="http://schemas.microsoft.com/office/drawing/2014/main" id="{97ED4C49-110B-A9B6-0DDF-EA0D210FF5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6EE8B3-AEE5-5245-A049-96876DD670F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a:extLst>
              <a:ext uri="{FF2B5EF4-FFF2-40B4-BE49-F238E27FC236}">
                <a16:creationId xmlns:a16="http://schemas.microsoft.com/office/drawing/2014/main" id="{35605A50-E22F-C411-1D2E-D51D248932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0" name="Notes Placeholder 2">
            <a:extLst>
              <a:ext uri="{FF2B5EF4-FFF2-40B4-BE49-F238E27FC236}">
                <a16:creationId xmlns:a16="http://schemas.microsoft.com/office/drawing/2014/main" id="{A750F4C5-A73B-8FF6-4B14-9D1A7F1AE1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8531" name="Slide Number Placeholder 3">
            <a:extLst>
              <a:ext uri="{FF2B5EF4-FFF2-40B4-BE49-F238E27FC236}">
                <a16:creationId xmlns:a16="http://schemas.microsoft.com/office/drawing/2014/main" id="{6763643C-445F-622E-E413-61223F3C57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298350F-CA9E-5647-9CC0-6751A216958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a:extLst>
              <a:ext uri="{FF2B5EF4-FFF2-40B4-BE49-F238E27FC236}">
                <a16:creationId xmlns:a16="http://schemas.microsoft.com/office/drawing/2014/main" id="{53815E6F-DE3D-11B1-D050-65CBAEDAA3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8" name="Notes Placeholder 2">
            <a:extLst>
              <a:ext uri="{FF2B5EF4-FFF2-40B4-BE49-F238E27FC236}">
                <a16:creationId xmlns:a16="http://schemas.microsoft.com/office/drawing/2014/main" id="{643B95C1-EF3F-C03C-285A-5A55A13531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0579" name="Slide Number Placeholder 3">
            <a:extLst>
              <a:ext uri="{FF2B5EF4-FFF2-40B4-BE49-F238E27FC236}">
                <a16:creationId xmlns:a16="http://schemas.microsoft.com/office/drawing/2014/main" id="{E0AED998-BF26-2128-5FCA-EACB9BC80B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AC5A031-C3A5-8645-B7E6-F10852FB54B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a:extLst>
              <a:ext uri="{FF2B5EF4-FFF2-40B4-BE49-F238E27FC236}">
                <a16:creationId xmlns:a16="http://schemas.microsoft.com/office/drawing/2014/main" id="{6BE53FFB-AEEB-E44D-95BF-4FD39D5709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6" name="Notes Placeholder 2">
            <a:extLst>
              <a:ext uri="{FF2B5EF4-FFF2-40B4-BE49-F238E27FC236}">
                <a16:creationId xmlns:a16="http://schemas.microsoft.com/office/drawing/2014/main" id="{4480CDE7-1DF3-93CB-6ABF-D8C42B5B8A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2627" name="Slide Number Placeholder 3">
            <a:extLst>
              <a:ext uri="{FF2B5EF4-FFF2-40B4-BE49-F238E27FC236}">
                <a16:creationId xmlns:a16="http://schemas.microsoft.com/office/drawing/2014/main" id="{4122976A-1E82-2CFD-7657-BC50A427B2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6DD4EBA-5793-3641-877D-E7B6A12A88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a:extLst>
              <a:ext uri="{FF2B5EF4-FFF2-40B4-BE49-F238E27FC236}">
                <a16:creationId xmlns:a16="http://schemas.microsoft.com/office/drawing/2014/main" id="{10563CF9-8B8F-21BE-1AF6-BC4CE09216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2" name="Notes Placeholder 2">
            <a:extLst>
              <a:ext uri="{FF2B5EF4-FFF2-40B4-BE49-F238E27FC236}">
                <a16:creationId xmlns:a16="http://schemas.microsoft.com/office/drawing/2014/main" id="{3EF4183A-6386-A0F2-E3F9-5942EA2A14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23" name="Slide Number Placeholder 3">
            <a:extLst>
              <a:ext uri="{FF2B5EF4-FFF2-40B4-BE49-F238E27FC236}">
                <a16:creationId xmlns:a16="http://schemas.microsoft.com/office/drawing/2014/main" id="{4341072B-6068-E5C0-C03D-48F22610E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C75A64C-7C30-FB4B-84F5-3DDFC2D6F0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a:extLst>
              <a:ext uri="{FF2B5EF4-FFF2-40B4-BE49-F238E27FC236}">
                <a16:creationId xmlns:a16="http://schemas.microsoft.com/office/drawing/2014/main" id="{1D09E22F-D6CA-E09E-0742-1D1AAF152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0" name="Notes Placeholder 2">
            <a:extLst>
              <a:ext uri="{FF2B5EF4-FFF2-40B4-BE49-F238E27FC236}">
                <a16:creationId xmlns:a16="http://schemas.microsoft.com/office/drawing/2014/main" id="{22921514-887E-A6B7-8B24-2755D0DD38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8771" name="Slide Number Placeholder 3">
            <a:extLst>
              <a:ext uri="{FF2B5EF4-FFF2-40B4-BE49-F238E27FC236}">
                <a16:creationId xmlns:a16="http://schemas.microsoft.com/office/drawing/2014/main" id="{A9DED6D7-2837-7024-B988-3DA93EE66C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3AF3618-B9BD-6F4F-9D24-BC85205541B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661D5B63-8D1A-1A2C-DAA0-32AC9C014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a:extLst>
              <a:ext uri="{FF2B5EF4-FFF2-40B4-BE49-F238E27FC236}">
                <a16:creationId xmlns:a16="http://schemas.microsoft.com/office/drawing/2014/main" id="{6B73F35D-C370-8717-DA7B-7E0AAD8936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4435" name="Slide Number Placeholder 3">
            <a:extLst>
              <a:ext uri="{FF2B5EF4-FFF2-40B4-BE49-F238E27FC236}">
                <a16:creationId xmlns:a16="http://schemas.microsoft.com/office/drawing/2014/main" id="{D0B9AE62-CDB5-EBE2-08DB-EDA5A513F4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5CAFC1F-3D28-2149-B680-B96822E9555C}" type="slidenum">
              <a:rPr lang="en-US" altLang="en-US" sz="1200" smtClean="0">
                <a:latin typeface="Calibri" panose="020F0502020204030204" pitchFamily="34" charset="0"/>
              </a:rPr>
              <a:pPr/>
              <a:t>60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03837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C80C0B13-9BF4-9CD7-0154-82109E4C3C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8" name="Notes Placeholder 2">
            <a:extLst>
              <a:ext uri="{FF2B5EF4-FFF2-40B4-BE49-F238E27FC236}">
                <a16:creationId xmlns:a16="http://schemas.microsoft.com/office/drawing/2014/main" id="{798B7656-A544-1353-F3C9-72CEB9E38D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0819" name="Slide Number Placeholder 3">
            <a:extLst>
              <a:ext uri="{FF2B5EF4-FFF2-40B4-BE49-F238E27FC236}">
                <a16:creationId xmlns:a16="http://schemas.microsoft.com/office/drawing/2014/main" id="{520FB81D-40DE-89EB-644B-63E81DB11A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27724F-A281-BF40-9A67-3466F08624B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a:extLst>
              <a:ext uri="{FF2B5EF4-FFF2-40B4-BE49-F238E27FC236}">
                <a16:creationId xmlns:a16="http://schemas.microsoft.com/office/drawing/2014/main" id="{9EEBADFC-0DAE-11DC-4B82-4CAEEA5B0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Notes Placeholder 2">
            <a:extLst>
              <a:ext uri="{FF2B5EF4-FFF2-40B4-BE49-F238E27FC236}">
                <a16:creationId xmlns:a16="http://schemas.microsoft.com/office/drawing/2014/main" id="{CD4E9C6C-3A60-DEC9-A6F1-1F93F33DBA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5939" name="Slide Number Placeholder 3">
            <a:extLst>
              <a:ext uri="{FF2B5EF4-FFF2-40B4-BE49-F238E27FC236}">
                <a16:creationId xmlns:a16="http://schemas.microsoft.com/office/drawing/2014/main" id="{E87875CE-DBBB-D52A-801D-89F8FC547A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29E79B3-67A2-BD4B-B20A-261F843E8C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a:extLst>
              <a:ext uri="{FF2B5EF4-FFF2-40B4-BE49-F238E27FC236}">
                <a16:creationId xmlns:a16="http://schemas.microsoft.com/office/drawing/2014/main" id="{A7E5180A-840D-6F42-25E9-B378023A5D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Notes Placeholder 2">
            <a:extLst>
              <a:ext uri="{FF2B5EF4-FFF2-40B4-BE49-F238E27FC236}">
                <a16:creationId xmlns:a16="http://schemas.microsoft.com/office/drawing/2014/main" id="{9404D912-CE86-FA3B-9202-FF3DA5A2AC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987" name="Slide Number Placeholder 3">
            <a:extLst>
              <a:ext uri="{FF2B5EF4-FFF2-40B4-BE49-F238E27FC236}">
                <a16:creationId xmlns:a16="http://schemas.microsoft.com/office/drawing/2014/main" id="{36BA602A-B0B6-05B3-F800-39167000CA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8BD250A-5F98-9848-BF3E-D16EF86C7D8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a:extLst>
              <a:ext uri="{FF2B5EF4-FFF2-40B4-BE49-F238E27FC236}">
                <a16:creationId xmlns:a16="http://schemas.microsoft.com/office/drawing/2014/main" id="{B3C2A001-269A-D2F6-D593-FA0BA1ABDD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Notes Placeholder 2">
            <a:extLst>
              <a:ext uri="{FF2B5EF4-FFF2-40B4-BE49-F238E27FC236}">
                <a16:creationId xmlns:a16="http://schemas.microsoft.com/office/drawing/2014/main" id="{9137724E-88DF-7760-8378-C7B12DF11C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0035" name="Slide Number Placeholder 3">
            <a:extLst>
              <a:ext uri="{FF2B5EF4-FFF2-40B4-BE49-F238E27FC236}">
                <a16:creationId xmlns:a16="http://schemas.microsoft.com/office/drawing/2014/main" id="{EDA1204C-E261-AF4E-EDB0-C718DC695B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23A28B-3994-7246-9135-B66857B566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a:extLst>
              <a:ext uri="{FF2B5EF4-FFF2-40B4-BE49-F238E27FC236}">
                <a16:creationId xmlns:a16="http://schemas.microsoft.com/office/drawing/2014/main" id="{E8F3561D-5659-3532-D192-75945DB2DB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Notes Placeholder 2">
            <a:extLst>
              <a:ext uri="{FF2B5EF4-FFF2-40B4-BE49-F238E27FC236}">
                <a16:creationId xmlns:a16="http://schemas.microsoft.com/office/drawing/2014/main" id="{F0025408-193B-C6B8-B0CE-FC76B558E9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2083" name="Slide Number Placeholder 3">
            <a:extLst>
              <a:ext uri="{FF2B5EF4-FFF2-40B4-BE49-F238E27FC236}">
                <a16:creationId xmlns:a16="http://schemas.microsoft.com/office/drawing/2014/main" id="{DC6C99C8-17AF-FC08-F00A-D3C76A3757B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E7A1A54-C043-5340-8FBD-E17FC0CD3C0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451A39E9-A9F6-AF2D-64BB-8AEC24F324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2" name="Notes Placeholder 2">
            <a:extLst>
              <a:ext uri="{FF2B5EF4-FFF2-40B4-BE49-F238E27FC236}">
                <a16:creationId xmlns:a16="http://schemas.microsoft.com/office/drawing/2014/main" id="{FCE8F9A0-9C1E-2D00-270B-D1A118201B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03" name="Slide Number Placeholder 3">
            <a:extLst>
              <a:ext uri="{FF2B5EF4-FFF2-40B4-BE49-F238E27FC236}">
                <a16:creationId xmlns:a16="http://schemas.microsoft.com/office/drawing/2014/main" id="{E1744754-4DF0-C55D-2AFA-21B198647C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399CEF-66B2-A24E-B15F-DCF3885F10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a:extLst>
              <a:ext uri="{FF2B5EF4-FFF2-40B4-BE49-F238E27FC236}">
                <a16:creationId xmlns:a16="http://schemas.microsoft.com/office/drawing/2014/main" id="{71689FC8-2418-12F1-9A9C-DAAC8EE6DF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0" name="Notes Placeholder 2">
            <a:extLst>
              <a:ext uri="{FF2B5EF4-FFF2-40B4-BE49-F238E27FC236}">
                <a16:creationId xmlns:a16="http://schemas.microsoft.com/office/drawing/2014/main" id="{24B090FA-9932-09E1-4270-9E02642F9C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9251" name="Slide Number Placeholder 3">
            <a:extLst>
              <a:ext uri="{FF2B5EF4-FFF2-40B4-BE49-F238E27FC236}">
                <a16:creationId xmlns:a16="http://schemas.microsoft.com/office/drawing/2014/main" id="{BE3C5CE6-1976-5B6B-7644-93506B5DC4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453FDF5-9E6E-A546-B630-0F8792A04B9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a:extLst>
              <a:ext uri="{FF2B5EF4-FFF2-40B4-BE49-F238E27FC236}">
                <a16:creationId xmlns:a16="http://schemas.microsoft.com/office/drawing/2014/main" id="{A52C8D18-C6F4-323D-8C1B-2C7C92286D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8" name="Notes Placeholder 2">
            <a:extLst>
              <a:ext uri="{FF2B5EF4-FFF2-40B4-BE49-F238E27FC236}">
                <a16:creationId xmlns:a16="http://schemas.microsoft.com/office/drawing/2014/main" id="{BA99A56A-7A02-F63B-EE72-647CBC52D2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1299" name="Slide Number Placeholder 3">
            <a:extLst>
              <a:ext uri="{FF2B5EF4-FFF2-40B4-BE49-F238E27FC236}">
                <a16:creationId xmlns:a16="http://schemas.microsoft.com/office/drawing/2014/main" id="{42ECC219-C0FD-FA20-1079-288F4734DF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A42B94-CA17-634D-8A7F-85B12EC3C33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a:extLst>
              <a:ext uri="{FF2B5EF4-FFF2-40B4-BE49-F238E27FC236}">
                <a16:creationId xmlns:a16="http://schemas.microsoft.com/office/drawing/2014/main" id="{8E757F4F-DBB3-A462-3028-C5C9BEFBA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6" name="Notes Placeholder 2">
            <a:extLst>
              <a:ext uri="{FF2B5EF4-FFF2-40B4-BE49-F238E27FC236}">
                <a16:creationId xmlns:a16="http://schemas.microsoft.com/office/drawing/2014/main" id="{6D41400A-8321-445F-F96A-C4AB9116A2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3347" name="Slide Number Placeholder 3">
            <a:extLst>
              <a:ext uri="{FF2B5EF4-FFF2-40B4-BE49-F238E27FC236}">
                <a16:creationId xmlns:a16="http://schemas.microsoft.com/office/drawing/2014/main" id="{A3C7372E-D5C6-7286-C16F-96AA807FD5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337AE8C-A8E2-694F-B4E4-9499CD554D5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a:extLst>
              <a:ext uri="{FF2B5EF4-FFF2-40B4-BE49-F238E27FC236}">
                <a16:creationId xmlns:a16="http://schemas.microsoft.com/office/drawing/2014/main" id="{CA542D96-41A6-D2F8-D08B-E7DC6B8FCD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Notes Placeholder 2">
            <a:extLst>
              <a:ext uri="{FF2B5EF4-FFF2-40B4-BE49-F238E27FC236}">
                <a16:creationId xmlns:a16="http://schemas.microsoft.com/office/drawing/2014/main" id="{95E6C193-12B1-15A2-0B95-24C772FA61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8467" name="Slide Number Placeholder 3">
            <a:extLst>
              <a:ext uri="{FF2B5EF4-FFF2-40B4-BE49-F238E27FC236}">
                <a16:creationId xmlns:a16="http://schemas.microsoft.com/office/drawing/2014/main" id="{EE3E52D0-561A-79B7-0B48-DD9261D853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7FEEF43-59B3-E644-966D-3CF00663713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a:extLst>
              <a:ext uri="{FF2B5EF4-FFF2-40B4-BE49-F238E27FC236}">
                <a16:creationId xmlns:a16="http://schemas.microsoft.com/office/drawing/2014/main" id="{7D1EE8A4-9244-36F3-3FAC-6A3FDC2F54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a:extLst>
              <a:ext uri="{FF2B5EF4-FFF2-40B4-BE49-F238E27FC236}">
                <a16:creationId xmlns:a16="http://schemas.microsoft.com/office/drawing/2014/main" id="{4DD4E0D8-D2FE-9BF1-DCD8-937E783099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0995" name="Slide Number Placeholder 3">
            <a:extLst>
              <a:ext uri="{FF2B5EF4-FFF2-40B4-BE49-F238E27FC236}">
                <a16:creationId xmlns:a16="http://schemas.microsoft.com/office/drawing/2014/main" id="{C7F73FC7-51F8-1184-BCB6-FE8AC4B5FD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22044A-D02F-1541-B522-03C764A03D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418408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a:extLst>
              <a:ext uri="{FF2B5EF4-FFF2-40B4-BE49-F238E27FC236}">
                <a16:creationId xmlns:a16="http://schemas.microsoft.com/office/drawing/2014/main" id="{FAD7A636-993C-D608-6465-CDA9BF9C20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a:extLst>
              <a:ext uri="{FF2B5EF4-FFF2-40B4-BE49-F238E27FC236}">
                <a16:creationId xmlns:a16="http://schemas.microsoft.com/office/drawing/2014/main" id="{8E626191-226A-FAC3-AF1B-9FBDDE2401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0515" name="Slide Number Placeholder 3">
            <a:extLst>
              <a:ext uri="{FF2B5EF4-FFF2-40B4-BE49-F238E27FC236}">
                <a16:creationId xmlns:a16="http://schemas.microsoft.com/office/drawing/2014/main" id="{CA09FAB5-93FA-9AAA-6C6D-CCC62772EC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D49545E-188E-A445-BFCA-28B1882898D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a:extLst>
              <a:ext uri="{FF2B5EF4-FFF2-40B4-BE49-F238E27FC236}">
                <a16:creationId xmlns:a16="http://schemas.microsoft.com/office/drawing/2014/main" id="{36B286EC-0C08-A8EF-54CB-30001BD677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a:extLst>
              <a:ext uri="{FF2B5EF4-FFF2-40B4-BE49-F238E27FC236}">
                <a16:creationId xmlns:a16="http://schemas.microsoft.com/office/drawing/2014/main" id="{A48A8743-1E08-6F29-F4DE-02AA135A21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2563" name="Slide Number Placeholder 3">
            <a:extLst>
              <a:ext uri="{FF2B5EF4-FFF2-40B4-BE49-F238E27FC236}">
                <a16:creationId xmlns:a16="http://schemas.microsoft.com/office/drawing/2014/main" id="{57A879C0-EE73-C09D-0F04-B29B528330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180AAC-102B-F642-B98A-BE46C19F8A1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a:extLst>
              <a:ext uri="{FF2B5EF4-FFF2-40B4-BE49-F238E27FC236}">
                <a16:creationId xmlns:a16="http://schemas.microsoft.com/office/drawing/2014/main" id="{E892D091-2F18-04C7-F5D6-9DFB438217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Notes Placeholder 2">
            <a:extLst>
              <a:ext uri="{FF2B5EF4-FFF2-40B4-BE49-F238E27FC236}">
                <a16:creationId xmlns:a16="http://schemas.microsoft.com/office/drawing/2014/main" id="{16888BA9-4D96-1843-3248-60CDFEBCC8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4611" name="Slide Number Placeholder 3">
            <a:extLst>
              <a:ext uri="{FF2B5EF4-FFF2-40B4-BE49-F238E27FC236}">
                <a16:creationId xmlns:a16="http://schemas.microsoft.com/office/drawing/2014/main" id="{72ABB0B6-0C9A-A353-F571-799A0BA97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C3A2A47-F628-5648-9871-FAFF669A85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a:extLst>
              <a:ext uri="{FF2B5EF4-FFF2-40B4-BE49-F238E27FC236}">
                <a16:creationId xmlns:a16="http://schemas.microsoft.com/office/drawing/2014/main" id="{2E102B3B-EEF3-BA59-BB71-7ED5DA7568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2" name="Notes Placeholder 2">
            <a:extLst>
              <a:ext uri="{FF2B5EF4-FFF2-40B4-BE49-F238E27FC236}">
                <a16:creationId xmlns:a16="http://schemas.microsoft.com/office/drawing/2014/main" id="{759566B1-571E-216C-0CF4-7624D4990E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27683" name="Slide Number Placeholder 3">
            <a:extLst>
              <a:ext uri="{FF2B5EF4-FFF2-40B4-BE49-F238E27FC236}">
                <a16:creationId xmlns:a16="http://schemas.microsoft.com/office/drawing/2014/main" id="{1FC1C7DC-D69E-42F5-E4B8-EADB037F50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FC21418-E2C8-CF49-878F-C1A1A478766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a:extLst>
              <a:ext uri="{FF2B5EF4-FFF2-40B4-BE49-F238E27FC236}">
                <a16:creationId xmlns:a16="http://schemas.microsoft.com/office/drawing/2014/main" id="{1DC20C23-5782-0463-76A6-4FBC1A258F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8" name="Notes Placeholder 2">
            <a:extLst>
              <a:ext uri="{FF2B5EF4-FFF2-40B4-BE49-F238E27FC236}">
                <a16:creationId xmlns:a16="http://schemas.microsoft.com/office/drawing/2014/main" id="{1CFA4B69-5FB9-D293-CAD0-8C7ABFC04E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1779" name="Slide Number Placeholder 3">
            <a:extLst>
              <a:ext uri="{FF2B5EF4-FFF2-40B4-BE49-F238E27FC236}">
                <a16:creationId xmlns:a16="http://schemas.microsoft.com/office/drawing/2014/main" id="{14963392-66CF-C31A-F148-A2287F11F6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C0E4601-69A0-D246-9093-83799A8704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a:extLst>
              <a:ext uri="{FF2B5EF4-FFF2-40B4-BE49-F238E27FC236}">
                <a16:creationId xmlns:a16="http://schemas.microsoft.com/office/drawing/2014/main" id="{8C406A83-53D9-A548-B4D8-72C734B77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6" name="Notes Placeholder 2">
            <a:extLst>
              <a:ext uri="{FF2B5EF4-FFF2-40B4-BE49-F238E27FC236}">
                <a16:creationId xmlns:a16="http://schemas.microsoft.com/office/drawing/2014/main" id="{F6E10FC1-F8AA-B398-E83C-1908384D6F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3827" name="Slide Number Placeholder 3">
            <a:extLst>
              <a:ext uri="{FF2B5EF4-FFF2-40B4-BE49-F238E27FC236}">
                <a16:creationId xmlns:a16="http://schemas.microsoft.com/office/drawing/2014/main" id="{6DE297F2-FEDE-5BA7-E742-D82D6768B6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103BF71-32E7-9F4E-9EF4-257060D5814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a:extLst>
              <a:ext uri="{FF2B5EF4-FFF2-40B4-BE49-F238E27FC236}">
                <a16:creationId xmlns:a16="http://schemas.microsoft.com/office/drawing/2014/main" id="{D84C6B73-4292-B530-FFAC-5B25B38F5D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4" name="Notes Placeholder 2">
            <a:extLst>
              <a:ext uri="{FF2B5EF4-FFF2-40B4-BE49-F238E27FC236}">
                <a16:creationId xmlns:a16="http://schemas.microsoft.com/office/drawing/2014/main" id="{A8A7F0D3-D872-F55A-A069-F79D0AA815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5875" name="Slide Number Placeholder 3">
            <a:extLst>
              <a:ext uri="{FF2B5EF4-FFF2-40B4-BE49-F238E27FC236}">
                <a16:creationId xmlns:a16="http://schemas.microsoft.com/office/drawing/2014/main" id="{AE49D55F-5259-5DB9-C2CD-D48F21906C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A856BBC-C6A2-D646-A2CC-FDAA53A7F22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a:extLst>
              <a:ext uri="{FF2B5EF4-FFF2-40B4-BE49-F238E27FC236}">
                <a16:creationId xmlns:a16="http://schemas.microsoft.com/office/drawing/2014/main" id="{EAED4A41-E304-29CF-D54A-33CA1AF094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2" name="Notes Placeholder 2">
            <a:extLst>
              <a:ext uri="{FF2B5EF4-FFF2-40B4-BE49-F238E27FC236}">
                <a16:creationId xmlns:a16="http://schemas.microsoft.com/office/drawing/2014/main" id="{61A5D9F6-E2A4-D8BB-539E-0C33D6B35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23" name="Slide Number Placeholder 3">
            <a:extLst>
              <a:ext uri="{FF2B5EF4-FFF2-40B4-BE49-F238E27FC236}">
                <a16:creationId xmlns:a16="http://schemas.microsoft.com/office/drawing/2014/main" id="{A8DCE4C6-3569-18DE-FE42-528879C05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B0B894C-9C59-884B-8C72-B1A3D49C806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a:extLst>
              <a:ext uri="{FF2B5EF4-FFF2-40B4-BE49-F238E27FC236}">
                <a16:creationId xmlns:a16="http://schemas.microsoft.com/office/drawing/2014/main" id="{D64D831A-5179-DF12-38C3-787EB62E4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0" name="Notes Placeholder 2">
            <a:extLst>
              <a:ext uri="{FF2B5EF4-FFF2-40B4-BE49-F238E27FC236}">
                <a16:creationId xmlns:a16="http://schemas.microsoft.com/office/drawing/2014/main" id="{87063A30-847E-0A10-6CDD-BEECB0FED2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9971" name="Slide Number Placeholder 3">
            <a:extLst>
              <a:ext uri="{FF2B5EF4-FFF2-40B4-BE49-F238E27FC236}">
                <a16:creationId xmlns:a16="http://schemas.microsoft.com/office/drawing/2014/main" id="{BD31C409-2D72-22B5-68B4-9EB811093E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C3E0743-92C2-7D43-932D-AFC38C02338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a:extLst>
              <a:ext uri="{FF2B5EF4-FFF2-40B4-BE49-F238E27FC236}">
                <a16:creationId xmlns:a16="http://schemas.microsoft.com/office/drawing/2014/main" id="{D2E37C7F-B1C3-F9AE-BF68-F1BD6AC49C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8" name="Notes Placeholder 2">
            <a:extLst>
              <a:ext uri="{FF2B5EF4-FFF2-40B4-BE49-F238E27FC236}">
                <a16:creationId xmlns:a16="http://schemas.microsoft.com/office/drawing/2014/main" id="{9BAD1BF8-98A8-E87D-D6FC-76121FFB1A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2019" name="Slide Number Placeholder 3">
            <a:extLst>
              <a:ext uri="{FF2B5EF4-FFF2-40B4-BE49-F238E27FC236}">
                <a16:creationId xmlns:a16="http://schemas.microsoft.com/office/drawing/2014/main" id="{9BBF2455-6686-D305-84DC-B1E8976085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345330C-F5A9-D447-8BC4-01E52E44495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07C159A3-5A3B-470C-55AC-1D57A32D1C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C1915830-287F-795A-2478-761B9E91CE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2C4021DF-0616-B816-BA46-1C01598115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D11065-00DF-864A-97C1-B719462D6E4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a:extLst>
              <a:ext uri="{FF2B5EF4-FFF2-40B4-BE49-F238E27FC236}">
                <a16:creationId xmlns:a16="http://schemas.microsoft.com/office/drawing/2014/main" id="{AD4239C3-4EF4-95F9-6967-A5430D624A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6" name="Notes Placeholder 2">
            <a:extLst>
              <a:ext uri="{FF2B5EF4-FFF2-40B4-BE49-F238E27FC236}">
                <a16:creationId xmlns:a16="http://schemas.microsoft.com/office/drawing/2014/main" id="{35F9B37E-5377-099E-0353-9B4C0D79C9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4067" name="Slide Number Placeholder 3">
            <a:extLst>
              <a:ext uri="{FF2B5EF4-FFF2-40B4-BE49-F238E27FC236}">
                <a16:creationId xmlns:a16="http://schemas.microsoft.com/office/drawing/2014/main" id="{5DC65B29-FF34-4468-D4CA-4CE3620E7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30ABF59-31EE-194B-B788-406609836CD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4849A8C3-5564-1B4D-73F3-BDF30F46EA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3356259A-8BAF-FC04-C485-49431F57E9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163" name="Slide Number Placeholder 3">
            <a:extLst>
              <a:ext uri="{FF2B5EF4-FFF2-40B4-BE49-F238E27FC236}">
                <a16:creationId xmlns:a16="http://schemas.microsoft.com/office/drawing/2014/main" id="{BAF0209B-F8C7-C876-C88C-9560E9581F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B0F5F4B-38F9-4947-BFF3-0A4D547D02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a:extLst>
              <a:ext uri="{FF2B5EF4-FFF2-40B4-BE49-F238E27FC236}">
                <a16:creationId xmlns:a16="http://schemas.microsoft.com/office/drawing/2014/main" id="{E982E0A4-D19F-A093-EA8C-38BD568230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4" name="Notes Placeholder 2">
            <a:extLst>
              <a:ext uri="{FF2B5EF4-FFF2-40B4-BE49-F238E27FC236}">
                <a16:creationId xmlns:a16="http://schemas.microsoft.com/office/drawing/2014/main" id="{417676C1-7D7A-B223-5083-5A06B1BA43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1235" name="Slide Number Placeholder 3">
            <a:extLst>
              <a:ext uri="{FF2B5EF4-FFF2-40B4-BE49-F238E27FC236}">
                <a16:creationId xmlns:a16="http://schemas.microsoft.com/office/drawing/2014/main" id="{97965774-AAD6-E086-EAC8-E58EFFA52F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5BA224E-8D56-DB4E-A949-DDBDE75E93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a:extLst>
              <a:ext uri="{FF2B5EF4-FFF2-40B4-BE49-F238E27FC236}">
                <a16:creationId xmlns:a16="http://schemas.microsoft.com/office/drawing/2014/main" id="{CB01C945-E07D-8796-C1B5-0E6E45715A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a:extLst>
              <a:ext uri="{FF2B5EF4-FFF2-40B4-BE49-F238E27FC236}">
                <a16:creationId xmlns:a16="http://schemas.microsoft.com/office/drawing/2014/main" id="{42BB34B3-5250-B15E-0476-2DCFC41DE2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3283" name="Slide Number Placeholder 3">
            <a:extLst>
              <a:ext uri="{FF2B5EF4-FFF2-40B4-BE49-F238E27FC236}">
                <a16:creationId xmlns:a16="http://schemas.microsoft.com/office/drawing/2014/main" id="{8EE3E178-5ABC-306A-B98A-C34FEB19A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8800229-D995-8A49-B54D-C18248560B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a:extLst>
              <a:ext uri="{FF2B5EF4-FFF2-40B4-BE49-F238E27FC236}">
                <a16:creationId xmlns:a16="http://schemas.microsoft.com/office/drawing/2014/main" id="{3051EB51-01A5-9600-CEF5-2E9A9E8FE3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0" name="Notes Placeholder 2">
            <a:extLst>
              <a:ext uri="{FF2B5EF4-FFF2-40B4-BE49-F238E27FC236}">
                <a16:creationId xmlns:a16="http://schemas.microsoft.com/office/drawing/2014/main" id="{C765AFCE-EC29-D033-52D9-01D7E1A4E3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5331" name="Slide Number Placeholder 3">
            <a:extLst>
              <a:ext uri="{FF2B5EF4-FFF2-40B4-BE49-F238E27FC236}">
                <a16:creationId xmlns:a16="http://schemas.microsoft.com/office/drawing/2014/main" id="{4585AEEE-323A-A344-03AB-BE3F0BF3C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4C30B3F-FA66-F348-910B-B0017FC0ABC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a:extLst>
              <a:ext uri="{FF2B5EF4-FFF2-40B4-BE49-F238E27FC236}">
                <a16:creationId xmlns:a16="http://schemas.microsoft.com/office/drawing/2014/main" id="{E46E220E-A9B1-A804-1EE1-7608DC63DD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0" name="Notes Placeholder 2">
            <a:extLst>
              <a:ext uri="{FF2B5EF4-FFF2-40B4-BE49-F238E27FC236}">
                <a16:creationId xmlns:a16="http://schemas.microsoft.com/office/drawing/2014/main" id="{FC81A799-3B17-103B-6304-9555AB1FEE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0451" name="Slide Number Placeholder 3">
            <a:extLst>
              <a:ext uri="{FF2B5EF4-FFF2-40B4-BE49-F238E27FC236}">
                <a16:creationId xmlns:a16="http://schemas.microsoft.com/office/drawing/2014/main" id="{8DFB0E1A-54D9-9627-4449-AFE63E558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F2C26A3-0AB6-9140-984D-295C1D8ACD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a:extLst>
              <a:ext uri="{FF2B5EF4-FFF2-40B4-BE49-F238E27FC236}">
                <a16:creationId xmlns:a16="http://schemas.microsoft.com/office/drawing/2014/main" id="{932E603A-CC87-393F-8F7B-082EA2085A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Notes Placeholder 2">
            <a:extLst>
              <a:ext uri="{FF2B5EF4-FFF2-40B4-BE49-F238E27FC236}">
                <a16:creationId xmlns:a16="http://schemas.microsoft.com/office/drawing/2014/main" id="{E85B2487-2E6F-76B0-28A0-09EF7DC35E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5571" name="Slide Number Placeholder 3">
            <a:extLst>
              <a:ext uri="{FF2B5EF4-FFF2-40B4-BE49-F238E27FC236}">
                <a16:creationId xmlns:a16="http://schemas.microsoft.com/office/drawing/2014/main" id="{1A9723F9-9B65-4C13-7284-A1B062250E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EEA8D50-827B-D947-B0BA-05986FC10D9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a:extLst>
              <a:ext uri="{FF2B5EF4-FFF2-40B4-BE49-F238E27FC236}">
                <a16:creationId xmlns:a16="http://schemas.microsoft.com/office/drawing/2014/main" id="{DEE75466-BD3C-4196-15C3-ADB55E2639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8" name="Notes Placeholder 2">
            <a:extLst>
              <a:ext uri="{FF2B5EF4-FFF2-40B4-BE49-F238E27FC236}">
                <a16:creationId xmlns:a16="http://schemas.microsoft.com/office/drawing/2014/main" id="{FFDDA2CD-4AA3-27C2-6FA6-1341274E66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7619" name="Slide Number Placeholder 3">
            <a:extLst>
              <a:ext uri="{FF2B5EF4-FFF2-40B4-BE49-F238E27FC236}">
                <a16:creationId xmlns:a16="http://schemas.microsoft.com/office/drawing/2014/main" id="{9DC27087-1871-D40A-B9F6-E5043C9B57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F3AD808-3CDA-9449-A195-8C1E6B8F8E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a:extLst>
              <a:ext uri="{FF2B5EF4-FFF2-40B4-BE49-F238E27FC236}">
                <a16:creationId xmlns:a16="http://schemas.microsoft.com/office/drawing/2014/main" id="{DD154229-34F3-E4D2-1541-9D806AD8B9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6" name="Notes Placeholder 2">
            <a:extLst>
              <a:ext uri="{FF2B5EF4-FFF2-40B4-BE49-F238E27FC236}">
                <a16:creationId xmlns:a16="http://schemas.microsoft.com/office/drawing/2014/main" id="{7929F19C-D2CC-2094-806C-29A2F7564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9667" name="Slide Number Placeholder 3">
            <a:extLst>
              <a:ext uri="{FF2B5EF4-FFF2-40B4-BE49-F238E27FC236}">
                <a16:creationId xmlns:a16="http://schemas.microsoft.com/office/drawing/2014/main" id="{729F850D-98E7-7CD1-7D90-87B0DD6BC6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76FB697-53EA-FE42-9DE0-E8287589CD7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a:extLst>
              <a:ext uri="{FF2B5EF4-FFF2-40B4-BE49-F238E27FC236}">
                <a16:creationId xmlns:a16="http://schemas.microsoft.com/office/drawing/2014/main" id="{960BA538-4B06-24ED-769B-0F66A5C324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Notes Placeholder 2">
            <a:extLst>
              <a:ext uri="{FF2B5EF4-FFF2-40B4-BE49-F238E27FC236}">
                <a16:creationId xmlns:a16="http://schemas.microsoft.com/office/drawing/2014/main" id="{FEA1F9CB-9A23-3131-6E13-31DA554BFD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1715" name="Slide Number Placeholder 3">
            <a:extLst>
              <a:ext uri="{FF2B5EF4-FFF2-40B4-BE49-F238E27FC236}">
                <a16:creationId xmlns:a16="http://schemas.microsoft.com/office/drawing/2014/main" id="{D90DC790-14CC-700A-2623-9F8171E4D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72275B4-E0CD-FD43-B39B-8A3656071DC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17B279BB-7FBF-AF71-2C4A-5287A79CE2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0" name="Notes Placeholder 2">
            <a:extLst>
              <a:ext uri="{FF2B5EF4-FFF2-40B4-BE49-F238E27FC236}">
                <a16:creationId xmlns:a16="http://schemas.microsoft.com/office/drawing/2014/main" id="{7CAB860F-A785-15EF-D94B-36565C9C65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0211" name="Slide Number Placeholder 3">
            <a:extLst>
              <a:ext uri="{FF2B5EF4-FFF2-40B4-BE49-F238E27FC236}">
                <a16:creationId xmlns:a16="http://schemas.microsoft.com/office/drawing/2014/main" id="{31789022-94D6-13F8-8E14-D5135B35E8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56E2595-5ED9-2E49-92A1-6A6ABCBB92C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a:extLst>
              <a:ext uri="{FF2B5EF4-FFF2-40B4-BE49-F238E27FC236}">
                <a16:creationId xmlns:a16="http://schemas.microsoft.com/office/drawing/2014/main" id="{6F848376-09FE-AEB2-3124-24CBA49B41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2" name="Notes Placeholder 2">
            <a:extLst>
              <a:ext uri="{FF2B5EF4-FFF2-40B4-BE49-F238E27FC236}">
                <a16:creationId xmlns:a16="http://schemas.microsoft.com/office/drawing/2014/main" id="{997C83C8-7998-6AAD-4644-572189678A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3763" name="Slide Number Placeholder 3">
            <a:extLst>
              <a:ext uri="{FF2B5EF4-FFF2-40B4-BE49-F238E27FC236}">
                <a16:creationId xmlns:a16="http://schemas.microsoft.com/office/drawing/2014/main" id="{99F6D7D2-7808-7E32-4C5F-FA9F660EC5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BBAF8F-7FA1-D649-B917-34E074D426D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a:extLst>
              <a:ext uri="{FF2B5EF4-FFF2-40B4-BE49-F238E27FC236}">
                <a16:creationId xmlns:a16="http://schemas.microsoft.com/office/drawing/2014/main" id="{98902FA7-64A9-2B39-9EE7-6239B5FA05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0" name="Notes Placeholder 2">
            <a:extLst>
              <a:ext uri="{FF2B5EF4-FFF2-40B4-BE49-F238E27FC236}">
                <a16:creationId xmlns:a16="http://schemas.microsoft.com/office/drawing/2014/main" id="{8BA05F06-C946-2DB4-439D-A0B1410441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5811" name="Slide Number Placeholder 3">
            <a:extLst>
              <a:ext uri="{FF2B5EF4-FFF2-40B4-BE49-F238E27FC236}">
                <a16:creationId xmlns:a16="http://schemas.microsoft.com/office/drawing/2014/main" id="{FDF80F62-7FDF-9DBD-19A0-15F2603126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B2F94C-6A3C-2B40-81B2-D933F9B0AEC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a:extLst>
              <a:ext uri="{FF2B5EF4-FFF2-40B4-BE49-F238E27FC236}">
                <a16:creationId xmlns:a16="http://schemas.microsoft.com/office/drawing/2014/main" id="{8EF256E9-6739-3454-A1F3-4F0F176EBD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8" name="Notes Placeholder 2">
            <a:extLst>
              <a:ext uri="{FF2B5EF4-FFF2-40B4-BE49-F238E27FC236}">
                <a16:creationId xmlns:a16="http://schemas.microsoft.com/office/drawing/2014/main" id="{71C334F9-7C7E-CC14-1122-63B7F01A45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7859" name="Slide Number Placeholder 3">
            <a:extLst>
              <a:ext uri="{FF2B5EF4-FFF2-40B4-BE49-F238E27FC236}">
                <a16:creationId xmlns:a16="http://schemas.microsoft.com/office/drawing/2014/main" id="{AF58B532-76C4-66A9-2513-910169740C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2EE740C-4457-1148-8AA9-57B1D940DF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a:extLst>
              <a:ext uri="{FF2B5EF4-FFF2-40B4-BE49-F238E27FC236}">
                <a16:creationId xmlns:a16="http://schemas.microsoft.com/office/drawing/2014/main" id="{4D6153FA-F45F-9BA5-3E8A-6AD900A15F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2" name="Notes Placeholder 2">
            <a:extLst>
              <a:ext uri="{FF2B5EF4-FFF2-40B4-BE49-F238E27FC236}">
                <a16:creationId xmlns:a16="http://schemas.microsoft.com/office/drawing/2014/main" id="{9C226B76-AC5B-386F-A28A-EA6485C7F9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23" name="Slide Number Placeholder 3">
            <a:extLst>
              <a:ext uri="{FF2B5EF4-FFF2-40B4-BE49-F238E27FC236}">
                <a16:creationId xmlns:a16="http://schemas.microsoft.com/office/drawing/2014/main" id="{B6634D89-E3A8-181E-F1D7-6D05E65FF9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81776E2-E6A7-7248-92FD-BEC2BDF917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a:extLst>
              <a:ext uri="{FF2B5EF4-FFF2-40B4-BE49-F238E27FC236}">
                <a16:creationId xmlns:a16="http://schemas.microsoft.com/office/drawing/2014/main" id="{BAD4AD74-3979-5651-6E96-68A35AB73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8" name="Notes Placeholder 2">
            <a:extLst>
              <a:ext uri="{FF2B5EF4-FFF2-40B4-BE49-F238E27FC236}">
                <a16:creationId xmlns:a16="http://schemas.microsoft.com/office/drawing/2014/main" id="{D8621051-0006-7EFD-D3CC-2B7CDB73DB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9619" name="Slide Number Placeholder 3">
            <a:extLst>
              <a:ext uri="{FF2B5EF4-FFF2-40B4-BE49-F238E27FC236}">
                <a16:creationId xmlns:a16="http://schemas.microsoft.com/office/drawing/2014/main" id="{5AD239FE-DB14-CC1F-6E94-A07A3DB68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A5017DC-C323-EC40-991F-BE0DC9BECE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0633A23C-1B9D-FF76-1A0F-5B7502AEE8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6" name="Notes Placeholder 2">
            <a:extLst>
              <a:ext uri="{FF2B5EF4-FFF2-40B4-BE49-F238E27FC236}">
                <a16:creationId xmlns:a16="http://schemas.microsoft.com/office/drawing/2014/main" id="{0014B5C7-2D1B-E31D-D0B7-A50B0B063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1667" name="Slide Number Placeholder 3">
            <a:extLst>
              <a:ext uri="{FF2B5EF4-FFF2-40B4-BE49-F238E27FC236}">
                <a16:creationId xmlns:a16="http://schemas.microsoft.com/office/drawing/2014/main" id="{A3548A28-C80B-A6B9-C0F9-A8AD644A4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79E889A-A154-2A4A-9144-38F1140BFF5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500FA00E-63CE-63AE-80AE-85D6F9C8D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4" name="Notes Placeholder 2">
            <a:extLst>
              <a:ext uri="{FF2B5EF4-FFF2-40B4-BE49-F238E27FC236}">
                <a16:creationId xmlns:a16="http://schemas.microsoft.com/office/drawing/2014/main" id="{1A5CC5EE-5378-02D6-7EAD-A1CD8BE96D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5" name="Slide Number Placeholder 3">
            <a:extLst>
              <a:ext uri="{FF2B5EF4-FFF2-40B4-BE49-F238E27FC236}">
                <a16:creationId xmlns:a16="http://schemas.microsoft.com/office/drawing/2014/main" id="{338CCA9B-5159-51D7-A66C-DCB5F679DC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9C85784-941A-E245-8D7A-04CD6A8E5B2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8CA8997A-EEC9-D4A2-D195-0FCB93AEA5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2" name="Notes Placeholder 2">
            <a:extLst>
              <a:ext uri="{FF2B5EF4-FFF2-40B4-BE49-F238E27FC236}">
                <a16:creationId xmlns:a16="http://schemas.microsoft.com/office/drawing/2014/main" id="{3268FB1E-DB43-C85E-CAC0-1442C953A5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763" name="Slide Number Placeholder 3">
            <a:extLst>
              <a:ext uri="{FF2B5EF4-FFF2-40B4-BE49-F238E27FC236}">
                <a16:creationId xmlns:a16="http://schemas.microsoft.com/office/drawing/2014/main" id="{713AE912-9B7E-8B8C-1C8C-9EF31133DA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47EE44-C4A3-FC49-82BE-8945A2AE69D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a:extLst>
              <a:ext uri="{FF2B5EF4-FFF2-40B4-BE49-F238E27FC236}">
                <a16:creationId xmlns:a16="http://schemas.microsoft.com/office/drawing/2014/main" id="{0E49C40C-D7A9-7FCC-BD0F-03CD038130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0" name="Notes Placeholder 2">
            <a:extLst>
              <a:ext uri="{FF2B5EF4-FFF2-40B4-BE49-F238E27FC236}">
                <a16:creationId xmlns:a16="http://schemas.microsoft.com/office/drawing/2014/main" id="{2199C3FA-362C-C936-E013-9E0B5C3137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7811" name="Slide Number Placeholder 3">
            <a:extLst>
              <a:ext uri="{FF2B5EF4-FFF2-40B4-BE49-F238E27FC236}">
                <a16:creationId xmlns:a16="http://schemas.microsoft.com/office/drawing/2014/main" id="{C4DBE79E-4B59-89BD-9672-ABCC6ADF45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84B8D6D-9640-EF4E-97A5-AC45F422742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C60DC56D-3C41-C511-3351-1360A0D4FA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8" name="Notes Placeholder 2">
            <a:extLst>
              <a:ext uri="{FF2B5EF4-FFF2-40B4-BE49-F238E27FC236}">
                <a16:creationId xmlns:a16="http://schemas.microsoft.com/office/drawing/2014/main" id="{91A28119-8D28-60B3-29F8-0D72A1F6A6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9859" name="Slide Number Placeholder 3">
            <a:extLst>
              <a:ext uri="{FF2B5EF4-FFF2-40B4-BE49-F238E27FC236}">
                <a16:creationId xmlns:a16="http://schemas.microsoft.com/office/drawing/2014/main" id="{A5EA2869-C249-33C1-82CE-C8C08E8DE3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F64241-DA94-7F42-8E22-8D0A222E3E6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a:extLst>
              <a:ext uri="{FF2B5EF4-FFF2-40B4-BE49-F238E27FC236}">
                <a16:creationId xmlns:a16="http://schemas.microsoft.com/office/drawing/2014/main" id="{EAFD59AF-4520-CE08-DFCC-8511BB2848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8" name="Notes Placeholder 2">
            <a:extLst>
              <a:ext uri="{FF2B5EF4-FFF2-40B4-BE49-F238E27FC236}">
                <a16:creationId xmlns:a16="http://schemas.microsoft.com/office/drawing/2014/main" id="{08860112-0A45-85C4-1FC9-AA5198E4AC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2259" name="Slide Number Placeholder 3">
            <a:extLst>
              <a:ext uri="{FF2B5EF4-FFF2-40B4-BE49-F238E27FC236}">
                <a16:creationId xmlns:a16="http://schemas.microsoft.com/office/drawing/2014/main" id="{0DAD0D8D-FA04-EE18-567E-C7C63810F9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F65BD21-0674-F441-A52A-13C24C49555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8D556CA2-D927-F562-DA06-7C30F2105D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Notes Placeholder 2">
            <a:extLst>
              <a:ext uri="{FF2B5EF4-FFF2-40B4-BE49-F238E27FC236}">
                <a16:creationId xmlns:a16="http://schemas.microsoft.com/office/drawing/2014/main" id="{B70280EF-BC3A-0087-99C6-B0DE8D242A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2931" name="Slide Number Placeholder 3">
            <a:extLst>
              <a:ext uri="{FF2B5EF4-FFF2-40B4-BE49-F238E27FC236}">
                <a16:creationId xmlns:a16="http://schemas.microsoft.com/office/drawing/2014/main" id="{9BC14A84-9C49-E39B-579C-02B330C6D2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0FC7987-7F83-654B-B5B5-7B2C793F14B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a:extLst>
              <a:ext uri="{FF2B5EF4-FFF2-40B4-BE49-F238E27FC236}">
                <a16:creationId xmlns:a16="http://schemas.microsoft.com/office/drawing/2014/main" id="{43CADCEE-E129-7758-67DA-B22CED9F67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Notes Placeholder 2">
            <a:extLst>
              <a:ext uri="{FF2B5EF4-FFF2-40B4-BE49-F238E27FC236}">
                <a16:creationId xmlns:a16="http://schemas.microsoft.com/office/drawing/2014/main" id="{75AED253-B436-4EC5-D4AD-6B92568513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4979" name="Slide Number Placeholder 3">
            <a:extLst>
              <a:ext uri="{FF2B5EF4-FFF2-40B4-BE49-F238E27FC236}">
                <a16:creationId xmlns:a16="http://schemas.microsoft.com/office/drawing/2014/main" id="{9C0B7CCF-6B66-94C2-94CD-1E70974EBB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E1EAA33-D2C4-844A-87C9-80E635B3500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5F13F458-9667-1D3E-622F-583C636140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Notes Placeholder 2">
            <a:extLst>
              <a:ext uri="{FF2B5EF4-FFF2-40B4-BE49-F238E27FC236}">
                <a16:creationId xmlns:a16="http://schemas.microsoft.com/office/drawing/2014/main" id="{EDD085D5-D093-DD87-D60B-B2F8288AEB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7027" name="Slide Number Placeholder 3">
            <a:extLst>
              <a:ext uri="{FF2B5EF4-FFF2-40B4-BE49-F238E27FC236}">
                <a16:creationId xmlns:a16="http://schemas.microsoft.com/office/drawing/2014/main" id="{8B8143CB-CF72-6599-4E02-665B201D6D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19B874-0349-B342-A30E-822F37C0A6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3B7B86FF-0C64-E772-3B05-7D528787B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Notes Placeholder 2">
            <a:extLst>
              <a:ext uri="{FF2B5EF4-FFF2-40B4-BE49-F238E27FC236}">
                <a16:creationId xmlns:a16="http://schemas.microsoft.com/office/drawing/2014/main" id="{18F91572-1020-510D-9579-05200BB647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9075" name="Slide Number Placeholder 3">
            <a:extLst>
              <a:ext uri="{FF2B5EF4-FFF2-40B4-BE49-F238E27FC236}">
                <a16:creationId xmlns:a16="http://schemas.microsoft.com/office/drawing/2014/main" id="{A645E3FB-BAEA-83BB-DCC8-D84968C50A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CE02F0E-88ED-8240-822C-7B77EBCAABD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a:extLst>
              <a:ext uri="{FF2B5EF4-FFF2-40B4-BE49-F238E27FC236}">
                <a16:creationId xmlns:a16="http://schemas.microsoft.com/office/drawing/2014/main" id="{61C0A55E-F1D6-2F67-2ABE-E9130F585D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a:extLst>
              <a:ext uri="{FF2B5EF4-FFF2-40B4-BE49-F238E27FC236}">
                <a16:creationId xmlns:a16="http://schemas.microsoft.com/office/drawing/2014/main" id="{6D9859C2-B56B-3E3F-7235-2E7B55BE8E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1123" name="Slide Number Placeholder 3">
            <a:extLst>
              <a:ext uri="{FF2B5EF4-FFF2-40B4-BE49-F238E27FC236}">
                <a16:creationId xmlns:a16="http://schemas.microsoft.com/office/drawing/2014/main" id="{716DEC4D-D353-0EC0-1C3C-82116467B9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482CB17-023E-F74B-BE36-2C6BA7A674C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a:extLst>
              <a:ext uri="{FF2B5EF4-FFF2-40B4-BE49-F238E27FC236}">
                <a16:creationId xmlns:a16="http://schemas.microsoft.com/office/drawing/2014/main" id="{CD8B67D7-4ED5-2A29-0D12-548214C12E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a:extLst>
              <a:ext uri="{FF2B5EF4-FFF2-40B4-BE49-F238E27FC236}">
                <a16:creationId xmlns:a16="http://schemas.microsoft.com/office/drawing/2014/main" id="{019BDD95-8622-65D0-E184-71DE21B498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3171" name="Slide Number Placeholder 3">
            <a:extLst>
              <a:ext uri="{FF2B5EF4-FFF2-40B4-BE49-F238E27FC236}">
                <a16:creationId xmlns:a16="http://schemas.microsoft.com/office/drawing/2014/main" id="{6E59D43D-8F09-F6C4-A7AC-7A5CDB59A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8E30C9-B5E0-3A4A-BA60-99DEC5C8815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a:extLst>
              <a:ext uri="{FF2B5EF4-FFF2-40B4-BE49-F238E27FC236}">
                <a16:creationId xmlns:a16="http://schemas.microsoft.com/office/drawing/2014/main" id="{39482D79-EC29-8C0F-8A74-DA06E4F127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Notes Placeholder 2">
            <a:extLst>
              <a:ext uri="{FF2B5EF4-FFF2-40B4-BE49-F238E27FC236}">
                <a16:creationId xmlns:a16="http://schemas.microsoft.com/office/drawing/2014/main" id="{6364BDD3-9AED-CA48-3E47-8B3EB8F4B2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5219" name="Slide Number Placeholder 3">
            <a:extLst>
              <a:ext uri="{FF2B5EF4-FFF2-40B4-BE49-F238E27FC236}">
                <a16:creationId xmlns:a16="http://schemas.microsoft.com/office/drawing/2014/main" id="{4090189D-2B0E-EC5E-E559-493C5F33B3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7483D07-82D2-7447-821F-6B5CF586C99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a:extLst>
              <a:ext uri="{FF2B5EF4-FFF2-40B4-BE49-F238E27FC236}">
                <a16:creationId xmlns:a16="http://schemas.microsoft.com/office/drawing/2014/main" id="{22B9C764-6894-8D8D-BCCD-999C9DC399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a:extLst>
              <a:ext uri="{FF2B5EF4-FFF2-40B4-BE49-F238E27FC236}">
                <a16:creationId xmlns:a16="http://schemas.microsoft.com/office/drawing/2014/main" id="{C50DF1FC-80B7-E0AF-BCE9-5947A420BB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7267" name="Slide Number Placeholder 3">
            <a:extLst>
              <a:ext uri="{FF2B5EF4-FFF2-40B4-BE49-F238E27FC236}">
                <a16:creationId xmlns:a16="http://schemas.microsoft.com/office/drawing/2014/main" id="{4C1EC0A2-EEFF-147E-C9D9-C30839865F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CE71871-E31A-5D45-A47A-33251898435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a:extLst>
              <a:ext uri="{FF2B5EF4-FFF2-40B4-BE49-F238E27FC236}">
                <a16:creationId xmlns:a16="http://schemas.microsoft.com/office/drawing/2014/main" id="{DCB2F8AF-0903-F59E-CE8B-8606C0E7D4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Notes Placeholder 2">
            <a:extLst>
              <a:ext uri="{FF2B5EF4-FFF2-40B4-BE49-F238E27FC236}">
                <a16:creationId xmlns:a16="http://schemas.microsoft.com/office/drawing/2014/main" id="{F0D588C9-98B1-FDCF-53C1-AD1A70BFF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9315" name="Slide Number Placeholder 3">
            <a:extLst>
              <a:ext uri="{FF2B5EF4-FFF2-40B4-BE49-F238E27FC236}">
                <a16:creationId xmlns:a16="http://schemas.microsoft.com/office/drawing/2014/main" id="{3E32F6E1-624D-5AD0-CEA6-6D29CDC6BE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1DDBBBA-ACC7-8943-986B-1320AFD367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5E6087F0-34D0-4ADA-E00F-985A7183BA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4" name="Notes Placeholder 2">
            <a:extLst>
              <a:ext uri="{FF2B5EF4-FFF2-40B4-BE49-F238E27FC236}">
                <a16:creationId xmlns:a16="http://schemas.microsoft.com/office/drawing/2014/main" id="{D8A10277-A18E-A0CE-6025-C44407D303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4435" name="Slide Number Placeholder 3">
            <a:extLst>
              <a:ext uri="{FF2B5EF4-FFF2-40B4-BE49-F238E27FC236}">
                <a16:creationId xmlns:a16="http://schemas.microsoft.com/office/drawing/2014/main" id="{E9CF4652-0C63-26AE-12DF-F32700F330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21DAF1C-631E-A541-A094-FDE3A4AA7F1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llard Law - Title White">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BABDFE93-6A38-5BAC-B117-1DBE7C7F68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9C2CF04-FA51-71D8-60E1-72709CF3FF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4156075"/>
            <a:ext cx="247808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2715355"/>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219412"/>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3013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ard Law - End Slide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A3D18-2828-197C-320E-927E750849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4025" y="1439863"/>
            <a:ext cx="3048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ard Law - End Slid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9DA90C-A876-6383-97C5-E05101C17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3035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12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99492E-3515-949F-9F87-866DD9A84C6F}"/>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2" descr="2014_logo_only_reverse.png">
            <a:extLst>
              <a:ext uri="{FF2B5EF4-FFF2-40B4-BE49-F238E27FC236}">
                <a16:creationId xmlns:a16="http://schemas.microsoft.com/office/drawing/2014/main" id="{0D21DF24-357A-35C5-5BBE-022A31972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chemeClr val="tx1"/>
                </a:solidFill>
                <a:latin typeface="Arial"/>
                <a:cs typeface="Arial"/>
              </a:defRPr>
            </a:lvl1pPr>
          </a:lstStyle>
          <a:p>
            <a:pPr lvl="0"/>
            <a:r>
              <a:rPr lang="en-CA" dirty="0"/>
              <a:t>Click to edit Master text styles</a:t>
            </a:r>
          </a:p>
        </p:txBody>
      </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105215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C2592-8DD6-2C46-E33F-8D0AB936AF4D}"/>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 descr="s4b282c2015.png">
            <a:extLst>
              <a:ext uri="{FF2B5EF4-FFF2-40B4-BE49-F238E27FC236}">
                <a16:creationId xmlns:a16="http://schemas.microsoft.com/office/drawing/2014/main" id="{0ED23E25-58EB-F8CD-79F3-D67487DE3D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587" y="11318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25548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03B80E1-198C-B99F-9461-3E6B8F7B5E3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ECED51A3-31D2-D340-8C23-A6762819C51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728CAFFC-F673-3FE7-8235-058D2CF5CE63}"/>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2" descr="2014_logo_only_reverse.png">
            <a:extLst>
              <a:ext uri="{FF2B5EF4-FFF2-40B4-BE49-F238E27FC236}">
                <a16:creationId xmlns:a16="http://schemas.microsoft.com/office/drawing/2014/main" id="{60E39552-C966-FCF2-A82D-1D3EFC8818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chemeClr val="tx1"/>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4286607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31A5C958-A1DD-5523-2812-600690219DF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F0C15617-B003-9840-93C1-7734D8DEBC9C}" type="slidenum">
              <a:rPr lang="en-US" altLang="en-US" sz="900" smtClean="0">
                <a:solidFill>
                  <a:srgbClr val="FFFFFF"/>
                </a:solidFill>
                <a:latin typeface="Whitney Book" pitchFamily="50"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50" charset="0"/>
            </a:endParaRPr>
          </a:p>
        </p:txBody>
      </p:sp>
      <p:sp>
        <p:nvSpPr>
          <p:cNvPr id="3" name="Rectangle 2">
            <a:extLst>
              <a:ext uri="{FF2B5EF4-FFF2-40B4-BE49-F238E27FC236}">
                <a16:creationId xmlns:a16="http://schemas.microsoft.com/office/drawing/2014/main" id="{DAD99ADC-0383-32C5-56E2-286C623B6626}"/>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4" name="Picture 3" descr="s4b282c2015.png">
            <a:extLst>
              <a:ext uri="{FF2B5EF4-FFF2-40B4-BE49-F238E27FC236}">
                <a16:creationId xmlns:a16="http://schemas.microsoft.com/office/drawing/2014/main" id="{5A1B3479-6D1E-F58F-6C13-20B64C3490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1"/>
          </p:nvPr>
        </p:nvSpPr>
        <p:spPr>
          <a:xfrm>
            <a:off x="365587" y="1131889"/>
            <a:ext cx="5430376" cy="1060178"/>
          </a:xfrm>
          <a:prstGeom prst="rect">
            <a:avLst/>
          </a:prstGeom>
        </p:spPr>
        <p:txBody>
          <a:bodyPr vert="horz" lIns="0" tIns="0" rIns="0" bIns="0" anchor="t" anchorCtr="0"/>
          <a:lstStyle>
            <a:lvl1pPr marL="0" indent="0">
              <a:lnSpc>
                <a:spcPts val="3400"/>
              </a:lnSpc>
              <a:spcBef>
                <a:spcPts val="0"/>
              </a:spcBef>
              <a:buNone/>
              <a:defRPr sz="2800" b="1" i="0" kern="0" cap="all" spc="30" baseline="0">
                <a:solidFill>
                  <a:srgbClr val="FFFFFF"/>
                </a:solidFill>
                <a:latin typeface="Arial"/>
                <a:cs typeface="Arial"/>
              </a:defRPr>
            </a:lvl1pPr>
          </a:lstStyle>
          <a:p>
            <a:pPr lvl="0"/>
            <a:r>
              <a:rPr lang="en-CA" dirty="0"/>
              <a:t>Click to edit Master text styles</a:t>
            </a:r>
          </a:p>
        </p:txBody>
      </p:sp>
    </p:spTree>
    <p:extLst>
      <p:ext uri="{BB962C8B-B14F-4D97-AF65-F5344CB8AC3E}">
        <p14:creationId xmlns:p14="http://schemas.microsoft.com/office/powerpoint/2010/main" val="5801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2" name="Picture 1" descr="s4b282c2015.png">
            <a:extLst>
              <a:ext uri="{FF2B5EF4-FFF2-40B4-BE49-F238E27FC236}">
                <a16:creationId xmlns:a16="http://schemas.microsoft.com/office/drawing/2014/main" id="{EEE7DA1E-3520-5BAB-4B4C-1DBA57D716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567E96FA-85AB-8B89-DA9D-000105B94FD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91E44374-8D67-294F-A580-79101C093B19}"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11746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2" name="Picture 2" descr="2014_logo_only_reverse.png">
            <a:extLst>
              <a:ext uri="{FF2B5EF4-FFF2-40B4-BE49-F238E27FC236}">
                <a16:creationId xmlns:a16="http://schemas.microsoft.com/office/drawing/2014/main" id="{D8D53BC8-1162-E92D-BCC8-FA60634ABC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14">
            <a:extLst>
              <a:ext uri="{FF2B5EF4-FFF2-40B4-BE49-F238E27FC236}">
                <a16:creationId xmlns:a16="http://schemas.microsoft.com/office/drawing/2014/main" id="{E7DB09E1-B10E-6880-DE89-23C43769F90E}"/>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F712716-8EE4-9343-B45D-20B925351A1E}"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9"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38385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FBA75446-21E2-712B-1102-FFB75C83A088}"/>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C7D87AA-8DA7-2C4A-A861-4A4B5C81DF58}"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3" name="Picture 3" descr="s4b282c2015.png">
            <a:extLst>
              <a:ext uri="{FF2B5EF4-FFF2-40B4-BE49-F238E27FC236}">
                <a16:creationId xmlns:a16="http://schemas.microsoft.com/office/drawing/2014/main" id="{78949BFB-8730-E561-F824-7C6449A083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422275"/>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39391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44AB7E68-A717-B335-9F47-81126B32CDB7}"/>
              </a:ext>
            </a:extLst>
          </p:cNvPr>
          <p:cNvSpPr txBox="1">
            <a:spLocks/>
          </p:cNvSpPr>
          <p:nvPr userDrawn="1"/>
        </p:nvSpPr>
        <p:spPr>
          <a:xfrm flipH="1">
            <a:off x="8588375" y="4732338"/>
            <a:ext cx="304800" cy="192087"/>
          </a:xfrm>
          <a:prstGeom prst="rect">
            <a:avLst/>
          </a:prstGeom>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1144CD56-DD45-EF4C-AA9C-9D30325F3606}"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3" name="Picture 2" descr="2014_logo_only_reverse.png">
            <a:extLst>
              <a:ext uri="{FF2B5EF4-FFF2-40B4-BE49-F238E27FC236}">
                <a16:creationId xmlns:a16="http://schemas.microsoft.com/office/drawing/2014/main" id="{31577997-8AC2-BB8B-2127-5FBCDD35D4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47307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1"/>
          <p:cNvSpPr>
            <a:spLocks noGrp="1"/>
          </p:cNvSpPr>
          <p:nvPr>
            <p:ph type="body" sz="quarter" idx="11"/>
          </p:nvPr>
        </p:nvSpPr>
        <p:spPr>
          <a:xfrm>
            <a:off x="438954" y="411511"/>
            <a:ext cx="7661438"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FFFFFF"/>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4028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ard Law - Title Blu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5A9A-4C16-8843-3191-A3F1EAF3C5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4164013"/>
            <a:ext cx="2478088"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8"/>
          <p:cNvSpPr>
            <a:spLocks noGrp="1"/>
          </p:cNvSpPr>
          <p:nvPr>
            <p:ph type="body" sz="quarter" idx="11"/>
          </p:nvPr>
        </p:nvSpPr>
        <p:spPr>
          <a:xfrm>
            <a:off x="365762" y="964688"/>
            <a:ext cx="5430376" cy="1823086"/>
          </a:xfrm>
          <a:prstGeom prst="rect">
            <a:avLst/>
          </a:prstGeom>
        </p:spPr>
        <p:txBody>
          <a:bodyPr vert="horz" lIns="0" tIns="0" rIns="0" bIns="0" anchor="t" anchorCtr="0"/>
          <a:lstStyle>
            <a:lvl1pPr marL="0" indent="0">
              <a:lnSpc>
                <a:spcPts val="3800"/>
              </a:lnSpc>
              <a:spcBef>
                <a:spcPts val="0"/>
              </a:spcBef>
              <a:buNone/>
              <a:defRPr sz="3400" b="1" i="0" kern="0" cap="all" spc="30" baseline="0">
                <a:solidFill>
                  <a:srgbClr val="FFFFFF"/>
                </a:solidFill>
                <a:latin typeface="Arial"/>
                <a:cs typeface="Arial"/>
              </a:defRPr>
            </a:lvl1pPr>
          </a:lstStyle>
          <a:p>
            <a:pPr lvl="0"/>
            <a:r>
              <a:rPr lang="en-CA" dirty="0"/>
              <a:t>Click to edit Master text styles</a:t>
            </a:r>
          </a:p>
        </p:txBody>
      </p:sp>
      <p:sp>
        <p:nvSpPr>
          <p:cNvPr id="7" name="Text Placeholder 14"/>
          <p:cNvSpPr>
            <a:spLocks noGrp="1"/>
          </p:cNvSpPr>
          <p:nvPr>
            <p:ph type="body" sz="quarter" idx="12"/>
          </p:nvPr>
        </p:nvSpPr>
        <p:spPr>
          <a:xfrm>
            <a:off x="365937" y="271546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937" y="3219525"/>
            <a:ext cx="5430203" cy="321394"/>
          </a:xfrm>
          <a:prstGeom prst="rect">
            <a:avLst/>
          </a:prstGeom>
        </p:spPr>
        <p:txBody>
          <a:bodyPr vert="horz" lIns="0" tIns="0" rIns="0" bIns="0"/>
          <a:lstStyle>
            <a:lvl1pPr marL="0" indent="0">
              <a:buNone/>
              <a:defRPr sz="1000" b="1" i="0" kern="0" cap="all" spc="15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Tree>
    <p:extLst>
      <p:ext uri="{BB962C8B-B14F-4D97-AF65-F5344CB8AC3E}">
        <p14:creationId xmlns:p14="http://schemas.microsoft.com/office/powerpoint/2010/main" val="2696751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51BB8D88-CA7A-A1EC-1914-B598A40D0F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3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37D30C1E-DC1B-6903-617D-F178D4FAAA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64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esentation-Copy-B">
    <p:spTree>
      <p:nvGrpSpPr>
        <p:cNvPr id="1" name=""/>
        <p:cNvGrpSpPr/>
        <p:nvPr/>
      </p:nvGrpSpPr>
      <p:grpSpPr>
        <a:xfrm>
          <a:off x="0" y="0"/>
          <a:ext cx="0" cy="0"/>
          <a:chOff x="0" y="0"/>
          <a:chExt cx="0" cy="0"/>
        </a:xfrm>
      </p:grpSpPr>
      <p:sp>
        <p:nvSpPr>
          <p:cNvPr id="7" name="Text Placeholder 11"/>
          <p:cNvSpPr>
            <a:spLocks noGrp="1"/>
          </p:cNvSpPr>
          <p:nvPr>
            <p:ph type="body" sz="quarter" idx="10"/>
          </p:nvPr>
        </p:nvSpPr>
        <p:spPr>
          <a:xfrm>
            <a:off x="1413007" y="844551"/>
            <a:ext cx="7314109" cy="407307"/>
          </a:xfrm>
          <a:prstGeom prst="rect">
            <a:avLst/>
          </a:prstGeom>
        </p:spPr>
        <p:txBody>
          <a:bodyPr>
            <a:normAutofit/>
          </a:bodyPr>
          <a:lstStyle>
            <a:lvl1pPr marL="0" marR="0" indent="0" algn="l" defTabSz="6858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rgbClr val="0C2344"/>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noProof="0" dirty="0"/>
              <a:t>Edit Master text styles</a:t>
            </a:r>
          </a:p>
        </p:txBody>
      </p:sp>
      <p:sp>
        <p:nvSpPr>
          <p:cNvPr id="8" name="Text Placeholder 12"/>
          <p:cNvSpPr>
            <a:spLocks noGrp="1"/>
          </p:cNvSpPr>
          <p:nvPr>
            <p:ph type="body" sz="quarter" idx="14"/>
          </p:nvPr>
        </p:nvSpPr>
        <p:spPr>
          <a:xfrm>
            <a:off x="1413689" y="1959769"/>
            <a:ext cx="7308850" cy="2003822"/>
          </a:xfrm>
          <a:prstGeom prst="rect">
            <a:avLst/>
          </a:prstGeom>
        </p:spPr>
        <p:txBody>
          <a:bodyPr vert="horz"/>
          <a:lstStyle>
            <a:lvl1pPr marL="0" marR="0" indent="0" algn="l" defTabSz="685800" rtl="0" eaLnBrk="1" fontAlgn="auto" latinLnBrk="0" hangingPunct="1">
              <a:lnSpc>
                <a:spcPts val="2250"/>
              </a:lnSpc>
              <a:spcBef>
                <a:spcPts val="0"/>
              </a:spcBef>
              <a:spcAft>
                <a:spcPts val="0"/>
              </a:spcAft>
              <a:buClrTx/>
              <a:buSzTx/>
              <a:buFont typeface="Arial" pitchFamily="34" charset="0"/>
              <a:buNone/>
              <a:tabLst/>
              <a:defRPr sz="1350" baseline="0">
                <a:solidFill>
                  <a:srgbClr val="0C2344"/>
                </a:solidFill>
                <a:latin typeface="Verdana"/>
                <a:cs typeface="Verdana"/>
              </a:defRPr>
            </a:lvl1pPr>
            <a:lvl2pPr>
              <a:buNone/>
              <a:defRPr sz="1350" baseline="0">
                <a:solidFill>
                  <a:srgbClr val="0C2344"/>
                </a:solidFill>
                <a:latin typeface="Verdana"/>
                <a:cs typeface="Verdana"/>
              </a:defRPr>
            </a:lvl2pPr>
            <a:lvl3pPr>
              <a:buNone/>
              <a:defRPr sz="1350">
                <a:latin typeface="Verdana"/>
                <a:cs typeface="Verdana"/>
              </a:defRPr>
            </a:lvl3pPr>
          </a:lstStyle>
          <a:p>
            <a:pPr lvl="0"/>
            <a:r>
              <a:rPr lang="en-US" noProof="0"/>
              <a:t>Edit Master text styles</a:t>
            </a:r>
          </a:p>
          <a:p>
            <a:pPr lvl="1"/>
            <a:r>
              <a:rPr lang="en-US" noProof="0"/>
              <a:t>Second level</a:t>
            </a:r>
          </a:p>
        </p:txBody>
      </p:sp>
      <p:sp>
        <p:nvSpPr>
          <p:cNvPr id="9" name="Text Placeholder 14"/>
          <p:cNvSpPr>
            <a:spLocks noGrp="1"/>
          </p:cNvSpPr>
          <p:nvPr>
            <p:ph type="body" sz="quarter" idx="15"/>
          </p:nvPr>
        </p:nvSpPr>
        <p:spPr>
          <a:xfrm>
            <a:off x="1413689" y="1394222"/>
            <a:ext cx="7308850" cy="565547"/>
          </a:xfrm>
          <a:prstGeom prst="rect">
            <a:avLst/>
          </a:prstGeom>
        </p:spPr>
        <p:txBody>
          <a:bodyPr vert="horz"/>
          <a:lstStyle>
            <a:lvl1pPr>
              <a:buNone/>
              <a:defRPr sz="1350" b="1" baseline="0">
                <a:solidFill>
                  <a:srgbClr val="0C2344"/>
                </a:solidFill>
                <a:latin typeface="Verdana"/>
                <a:cs typeface="Verdana"/>
              </a:defRPr>
            </a:lvl1pPr>
            <a:lvl2pPr>
              <a:buNone/>
              <a:defRPr sz="1350"/>
            </a:lvl2pPr>
            <a:lvl3pPr>
              <a:buNone/>
              <a:defRPr sz="1350"/>
            </a:lvl3pPr>
            <a:lvl4pPr>
              <a:buNone/>
              <a:defRPr sz="1350"/>
            </a:lvl4pPr>
            <a:lvl5pPr>
              <a:buNone/>
              <a:defRPr sz="1350"/>
            </a:lvl5pPr>
          </a:lstStyle>
          <a:p>
            <a:pPr lvl="0"/>
            <a:r>
              <a:rPr lang="en-US"/>
              <a:t>Edit Master text styles</a:t>
            </a:r>
          </a:p>
        </p:txBody>
      </p:sp>
    </p:spTree>
    <p:extLst>
      <p:ext uri="{BB962C8B-B14F-4D97-AF65-F5344CB8AC3E}">
        <p14:creationId xmlns:p14="http://schemas.microsoft.com/office/powerpoint/2010/main" val="153737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
        <p:nvSpPr>
          <p:cNvPr id="10" name="Content Placeholder 9"/>
          <p:cNvSpPr>
            <a:spLocks noGrp="1"/>
          </p:cNvSpPr>
          <p:nvPr>
            <p:ph sz="quarter" idx="10"/>
          </p:nvPr>
        </p:nvSpPr>
        <p:spPr>
          <a:xfrm>
            <a:off x="457200" y="1056101"/>
            <a:ext cx="8229600" cy="3238500"/>
          </a:xfrm>
        </p:spPr>
        <p:txBody>
          <a:bodyPr>
            <a:normAutofit/>
          </a:bodyPr>
          <a:lstStyle>
            <a:lvl1pPr>
              <a:defRPr sz="1800"/>
            </a:lvl1pPr>
            <a:lvl2pPr>
              <a:defRPr sz="1800"/>
            </a:lvl2pPr>
            <a:lvl3pPr>
              <a:defRPr sz="1800"/>
            </a:lvl3pPr>
            <a:lvl4pPr>
              <a:defRPr sz="1800"/>
            </a:lvl4pPr>
            <a:lvl5pPr>
              <a:defRPr sz="18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8598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4945"/>
            <a:ext cx="8229600" cy="76200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6570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759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075CF434-ED7C-077D-8A16-EEFDE81A20D3}"/>
              </a:ext>
            </a:extLst>
          </p:cNvPr>
          <p:cNvSpPr>
            <a:spLocks noGrp="1"/>
          </p:cNvSpPr>
          <p:nvPr>
            <p:ph type="dt" sz="half" idx="10"/>
          </p:nvPr>
        </p:nvSpPr>
        <p:spPr>
          <a:xfrm>
            <a:off x="0" y="0"/>
            <a:ext cx="0" cy="0"/>
          </a:xfrm>
        </p:spPr>
        <p:txBody>
          <a:bodyPr/>
          <a:lstStyle>
            <a:lvl1pPr>
              <a:defRPr/>
            </a:lvl1pPr>
          </a:lstStyle>
          <a:p>
            <a:pPr>
              <a:defRPr/>
            </a:pPr>
            <a:fld id="{CF5A45CC-6938-894F-A90C-AD0722B0A77C}" type="datetime1">
              <a:rPr lang="en-CA"/>
              <a:pPr>
                <a:defRPr/>
              </a:pPr>
              <a:t>2024-04-01</a:t>
            </a:fld>
            <a:endParaRPr lang="en-US"/>
          </a:p>
        </p:txBody>
      </p:sp>
      <p:sp>
        <p:nvSpPr>
          <p:cNvPr id="5" name="Footer Placeholder 4">
            <a:extLst>
              <a:ext uri="{FF2B5EF4-FFF2-40B4-BE49-F238E27FC236}">
                <a16:creationId xmlns:a16="http://schemas.microsoft.com/office/drawing/2014/main" id="{0B5F54DA-AC8C-C88B-1E39-21CA0C5AC415}"/>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F45C6F-86C1-3B26-BADD-AC418D77CA64}"/>
              </a:ext>
            </a:extLst>
          </p:cNvPr>
          <p:cNvSpPr>
            <a:spLocks noGrp="1"/>
          </p:cNvSpPr>
          <p:nvPr>
            <p:ph type="sldNum" sz="quarter" idx="12"/>
          </p:nvPr>
        </p:nvSpPr>
        <p:spPr>
          <a:xfrm>
            <a:off x="0" y="0"/>
            <a:ext cx="0" cy="0"/>
          </a:xfrm>
        </p:spPr>
        <p:txBody>
          <a:bodyPr/>
          <a:lstStyle>
            <a:lvl1pPr>
              <a:defRPr/>
            </a:lvl1pPr>
          </a:lstStyle>
          <a:p>
            <a:pPr>
              <a:defRPr/>
            </a:pPr>
            <a:fld id="{03ACF0D9-0AAF-904D-8C10-2F6E14241FDB}" type="slidenum">
              <a:rPr lang="en-US"/>
              <a:pPr>
                <a:defRPr/>
              </a:pPr>
              <a:t>‹#›</a:t>
            </a:fld>
            <a:endParaRPr lang="en-US"/>
          </a:p>
        </p:txBody>
      </p:sp>
    </p:spTree>
    <p:extLst>
      <p:ext uri="{BB962C8B-B14F-4D97-AF65-F5344CB8AC3E}">
        <p14:creationId xmlns:p14="http://schemas.microsoft.com/office/powerpoint/2010/main" val="111958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ard Law - Building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070B0-038E-08D2-BAD6-7221D537E06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C29EFA95-CCDB-2CB8-23E6-2904D73E73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streel\Desktop\Pro Shots Allard Hall\Aerial Photo Shop Allard Hall\S07_1758_adj.jpg">
            <a:extLst>
              <a:ext uri="{FF2B5EF4-FFF2-40B4-BE49-F238E27FC236}">
                <a16:creationId xmlns:a16="http://schemas.microsoft.com/office/drawing/2014/main" id="{2B3088D5-A60F-5524-AD72-24774A5BA0FE}"/>
              </a:ext>
            </a:extLst>
          </p:cNvPr>
          <p:cNvPicPr>
            <a:picLocks noChangeAspect="1" noChangeArrowheads="1"/>
          </p:cNvPicPr>
          <p:nvPr userDrawn="1"/>
        </p:nvPicPr>
        <p:blipFill rotWithShape="1">
          <a:blip r:embed="rId3"/>
          <a:srcRect l="242" t="21508" r="-242" b="9224"/>
          <a:stretch/>
        </p:blipFill>
        <p:spPr bwMode="auto">
          <a:xfrm>
            <a:off x="-14288" y="915988"/>
            <a:ext cx="9170988" cy="4227512"/>
          </a:xfrm>
          <a:prstGeom prst="rect">
            <a:avLst/>
          </a:prstGeom>
          <a:noFill/>
          <a:effectLst>
            <a:outerShdw blurRad="50800" dist="50800" dir="5400000" algn="ctr" rotWithShape="0">
              <a:srgbClr val="000000">
                <a:alpha val="19000"/>
              </a:srgbClr>
            </a:outerShdw>
          </a:effec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Tree>
    <p:extLst>
      <p:ext uri="{BB962C8B-B14F-4D97-AF65-F5344CB8AC3E}">
        <p14:creationId xmlns:p14="http://schemas.microsoft.com/office/powerpoint/2010/main" val="285055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ard Law - Body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3893-26C5-01AD-96F3-9536248D2964}"/>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E2D569ED-152A-B747-B981-372BF49899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969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lard Law - Body 2 Column Tex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F7D1FE-9DA6-2B3C-97F7-254CB05F57B2}"/>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AB873854-2D61-5A25-30F3-15F630C37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875522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ard Law - Body 2 Column Imag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96B6C4-0314-FBE4-E527-775DBDD9FAB3}"/>
              </a:ext>
            </a:extLst>
          </p:cNvPr>
          <p:cNvSpPr/>
          <p:nvPr userDrawn="1"/>
        </p:nvSpPr>
        <p:spPr>
          <a:xfrm>
            <a:off x="0" y="0"/>
            <a:ext cx="9144000" cy="915988"/>
          </a:xfrm>
          <a:prstGeom prst="rect">
            <a:avLst/>
          </a:prstGeom>
          <a:solidFill>
            <a:schemeClr val="bg1"/>
          </a:solidFill>
          <a:effectLst>
            <a:outerShdw blurRad="40000" dist="23000" dir="5400000" rotWithShape="0">
              <a:srgbClr val="000000">
                <a:alpha val="5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descr="G:\Law Templates and Logos\Allard School of Law Logo Files\JPEGs\PALSOL-1.1b-Formal-UBC-Shield.jpg">
            <a:extLst>
              <a:ext uri="{FF2B5EF4-FFF2-40B4-BE49-F238E27FC236}">
                <a16:creationId xmlns:a16="http://schemas.microsoft.com/office/drawing/2014/main" id="{6F2B4351-1082-0421-6DAF-D9A70DBB44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a:p>
        </p:txBody>
      </p:sp>
    </p:spTree>
    <p:extLst>
      <p:ext uri="{BB962C8B-B14F-4D97-AF65-F5344CB8AC3E}">
        <p14:creationId xmlns:p14="http://schemas.microsoft.com/office/powerpoint/2010/main" val="35916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ard Law - Body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757D78-8484-EB53-429F-46217DA20796}"/>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9C0BEE87-ADC6-CE13-142E-D40BC240FD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0"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8309510"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171023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ard Law - Body 2 Column Tex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34A38D-A198-1245-08E7-2AD9474649C1}"/>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AE57E911-9EAD-B4A3-683D-8D81C87983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7" name="Text Placeholder 2"/>
          <p:cNvSpPr>
            <a:spLocks noGrp="1"/>
          </p:cNvSpPr>
          <p:nvPr>
            <p:ph type="body" sz="quarter" idx="14"/>
          </p:nvPr>
        </p:nvSpPr>
        <p:spPr>
          <a:xfrm>
            <a:off x="478802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14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lard Law - Body 2 Column Image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C9BED-0E95-25CA-3CC2-95CF7BB40ACC}"/>
              </a:ext>
            </a:extLst>
          </p:cNvPr>
          <p:cNvSpPr/>
          <p:nvPr userDrawn="1"/>
        </p:nvSpPr>
        <p:spPr>
          <a:xfrm>
            <a:off x="0" y="0"/>
            <a:ext cx="9144000" cy="915988"/>
          </a:xfrm>
          <a:prstGeom prst="rect">
            <a:avLst/>
          </a:prstGeom>
          <a:solidFill>
            <a:schemeClr val="bg1"/>
          </a:solidFill>
          <a:ln w="6350">
            <a:solidFill>
              <a:schemeClr val="accent1">
                <a:shade val="95000"/>
                <a:satMod val="105000"/>
                <a:alpha val="25000"/>
              </a:schemeClr>
            </a:solidFill>
          </a:ln>
          <a:effectLst>
            <a:outerShdw blurRad="40000" dist="230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descr="G:\Law Templates and Logos\Allard School of Law Logo Files\JPEGs\PALSOL-1.1b-Formal-UBC-Shield.jpg">
            <a:extLst>
              <a:ext uri="{FF2B5EF4-FFF2-40B4-BE49-F238E27FC236}">
                <a16:creationId xmlns:a16="http://schemas.microsoft.com/office/drawing/2014/main" id="{4C4B7542-3CC3-8D23-C1A8-C2DE8D90A5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3825" y="123825"/>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1"/>
          <p:cNvSpPr>
            <a:spLocks noGrp="1"/>
          </p:cNvSpPr>
          <p:nvPr>
            <p:ph type="body" sz="quarter" idx="11"/>
          </p:nvPr>
        </p:nvSpPr>
        <p:spPr>
          <a:xfrm>
            <a:off x="438954" y="185221"/>
            <a:ext cx="5943600" cy="623331"/>
          </a:xfrm>
          <a:prstGeom prst="rect">
            <a:avLst/>
          </a:prstGeom>
        </p:spPr>
        <p:txBody>
          <a:bodyPr lIns="0" tIns="0" rIns="0" bIns="0" anchor="ctr" anchorCtr="0">
            <a:noAutofit/>
          </a:bodyPr>
          <a:lstStyle>
            <a:lvl1pPr marL="0" marR="0" indent="0" algn="l" defTabSz="914400" rtl="0" eaLnBrk="1" fontAlgn="auto" latinLnBrk="0" hangingPunct="1">
              <a:lnSpc>
                <a:spcPts val="2100"/>
              </a:lnSpc>
              <a:spcBef>
                <a:spcPct val="0"/>
              </a:spcBef>
              <a:spcAft>
                <a:spcPts val="0"/>
              </a:spcAft>
              <a:buClrTx/>
              <a:buSzTx/>
              <a:buFontTx/>
              <a:buNone/>
              <a:tabLst/>
              <a:defRPr kumimoji="0" lang="en-US" sz="1800" b="1" i="0" u="none" strike="noStrike" kern="1200" cap="all" spc="30" normalizeH="0" baseline="0" noProof="0">
                <a:ln>
                  <a:noFill/>
                </a:ln>
                <a:solidFill>
                  <a:srgbClr val="0C2344"/>
                </a:solidFill>
                <a:effectLst/>
                <a:uLnTx/>
                <a:uFillTx/>
                <a:latin typeface="Arial"/>
                <a:cs typeface="Arial"/>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CA" dirty="0"/>
              <a:t>Click to edit Master text styles</a:t>
            </a:r>
          </a:p>
        </p:txBody>
      </p:sp>
      <p:sp>
        <p:nvSpPr>
          <p:cNvPr id="6" name="Text Placeholder 2"/>
          <p:cNvSpPr>
            <a:spLocks noGrp="1"/>
          </p:cNvSpPr>
          <p:nvPr>
            <p:ph type="body" sz="quarter" idx="13"/>
          </p:nvPr>
        </p:nvSpPr>
        <p:spPr>
          <a:xfrm>
            <a:off x="438954" y="1203598"/>
            <a:ext cx="3917022" cy="3625578"/>
          </a:xfrm>
          <a:prstGeom prst="rect">
            <a:avLst/>
          </a:prstGeom>
        </p:spPr>
        <p:txBody>
          <a:bodyPr vert="horz" lIns="0" tIns="0" rIns="0" bIns="0"/>
          <a:lstStyle>
            <a:lvl1pPr marL="0" indent="0">
              <a:lnSpc>
                <a:spcPct val="130000"/>
              </a:lnSpc>
              <a:spcBef>
                <a:spcPts val="0"/>
              </a:spcBef>
              <a:buFontTx/>
              <a:buNone/>
              <a:defRPr sz="1500">
                <a:solidFill>
                  <a:schemeClr val="tx1"/>
                </a:solidFill>
                <a:latin typeface="Arial"/>
                <a:cs typeface="Arial"/>
              </a:defRPr>
            </a:lvl1pPr>
            <a:lvl2pPr marL="0" indent="-180000">
              <a:lnSpc>
                <a:spcPct val="130000"/>
              </a:lnSpc>
              <a:spcBef>
                <a:spcPts val="0"/>
              </a:spcBef>
              <a:buFont typeface="Arial"/>
              <a:buChar char="•"/>
              <a:defRPr sz="1500">
                <a:solidFill>
                  <a:schemeClr val="tx1"/>
                </a:solidFill>
                <a:latin typeface="Arial"/>
                <a:cs typeface="Arial"/>
              </a:defRPr>
            </a:lvl2pPr>
            <a:lvl3pPr marL="540000" indent="-180000">
              <a:lnSpc>
                <a:spcPct val="130000"/>
              </a:lnSpc>
              <a:spcBef>
                <a:spcPts val="0"/>
              </a:spcBef>
              <a:defRPr sz="1500" b="0" i="0">
                <a:solidFill>
                  <a:schemeClr val="tx1"/>
                </a:solidFill>
                <a:latin typeface="Arial"/>
                <a:cs typeface="Arial"/>
              </a:defRPr>
            </a:lvl3pPr>
            <a:lvl4pPr marL="900000" indent="-180000">
              <a:lnSpc>
                <a:spcPct val="130000"/>
              </a:lnSpc>
              <a:spcBef>
                <a:spcPts val="0"/>
              </a:spcBef>
              <a:buFont typeface="Arial"/>
              <a:buChar char="•"/>
              <a:defRPr sz="1500" b="0" i="0">
                <a:solidFill>
                  <a:schemeClr val="tx1"/>
                </a:solidFill>
                <a:latin typeface="Arial"/>
                <a:cs typeface="Arial"/>
              </a:defRPr>
            </a:lvl4pPr>
            <a:lvl5pPr marL="1260000" indent="-180000">
              <a:lnSpc>
                <a:spcPct val="130000"/>
              </a:lnSpc>
              <a:spcBef>
                <a:spcPts val="0"/>
              </a:spcBef>
              <a:buFont typeface="Arial"/>
              <a:buChar char="•"/>
              <a:defRPr sz="1500" b="0" i="0">
                <a:solidFill>
                  <a:schemeClr val="tx1"/>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8" name="Picture Placeholder 8"/>
          <p:cNvSpPr>
            <a:spLocks noGrp="1"/>
          </p:cNvSpPr>
          <p:nvPr>
            <p:ph type="pic" sz="quarter" idx="15"/>
          </p:nvPr>
        </p:nvSpPr>
        <p:spPr>
          <a:xfrm>
            <a:off x="4787900" y="1203598"/>
            <a:ext cx="3916363" cy="3625577"/>
          </a:xfrm>
          <a:prstGeom prst="rect">
            <a:avLst/>
          </a:prstGeom>
        </p:spPr>
        <p:txBody>
          <a:bodyPr/>
          <a:lstStyle/>
          <a:p>
            <a:pPr lvl="0"/>
            <a:endParaRPr lang="en-US" noProof="0" dirty="0"/>
          </a:p>
        </p:txBody>
      </p:sp>
    </p:spTree>
    <p:extLst>
      <p:ext uri="{BB962C8B-B14F-4D97-AF65-F5344CB8AC3E}">
        <p14:creationId xmlns:p14="http://schemas.microsoft.com/office/powerpoint/2010/main" val="201457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893" r:id="rId1"/>
    <p:sldLayoutId id="2147485894" r:id="rId2"/>
    <p:sldLayoutId id="2147485895" r:id="rId3"/>
    <p:sldLayoutId id="2147485896" r:id="rId4"/>
    <p:sldLayoutId id="2147485897" r:id="rId5"/>
    <p:sldLayoutId id="2147485898" r:id="rId6"/>
    <p:sldLayoutId id="2147485899" r:id="rId7"/>
    <p:sldLayoutId id="2147485900" r:id="rId8"/>
    <p:sldLayoutId id="2147485901" r:id="rId9"/>
    <p:sldLayoutId id="2147485902" r:id="rId10"/>
    <p:sldLayoutId id="2147485903" r:id="rId11"/>
    <p:sldLayoutId id="2147485904" r:id="rId12"/>
    <p:sldLayoutId id="2147485905" r:id="rId13"/>
    <p:sldLayoutId id="2147485906" r:id="rId14"/>
    <p:sldLayoutId id="2147485907" r:id="rId15"/>
    <p:sldLayoutId id="2147485908" r:id="rId16"/>
    <p:sldLayoutId id="2147485909" r:id="rId17"/>
    <p:sldLayoutId id="2147485910" r:id="rId18"/>
    <p:sldLayoutId id="2147485911" r:id="rId19"/>
    <p:sldLayoutId id="2147485912" r:id="rId20"/>
    <p:sldLayoutId id="2147485913" r:id="rId21"/>
    <p:sldLayoutId id="2147485889" r:id="rId22"/>
    <p:sldLayoutId id="2147485890" r:id="rId23"/>
    <p:sldLayoutId id="2147485891" r:id="rId24"/>
    <p:sldLayoutId id="2147485892" r:id="rId25"/>
    <p:sldLayoutId id="2147485914" r:id="rId2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plaw.allard.ubc.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arget="../media/image73.jpeg" Type="http://schemas.openxmlformats.org/officeDocument/2006/relationships/image"/><Relationship Id="rId1" Target="../slideLayouts/slideLayout25.xml" Type="http://schemas.openxmlformats.org/officeDocument/2006/relationships/slideLayout"/></Relationships>
</file>

<file path=ppt/slides/_rels/slide101.xml.rels><?xml version="1.0" encoding="UTF-8" standalone="yes" ?><Relationships xmlns="http://schemas.openxmlformats.org/package/2006/relationships"><Relationship Id="rId2" Target="../media/image74.jpeg" Type="http://schemas.openxmlformats.org/officeDocument/2006/relationships/image"/><Relationship Id="rId1" Target="../slideLayouts/slideLayout25.xml" Type="http://schemas.openxmlformats.org/officeDocument/2006/relationships/slideLayout"/></Relationships>
</file>

<file path=ppt/slides/_rels/slide102.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03.xml.rels><?xml version="1.0" encoding="UTF-8" standalone="yes" ?><Relationships xmlns="http://schemas.openxmlformats.org/package/2006/relationships"><Relationship Id="rId2" Target="../media/image75.jpeg" Type="http://schemas.openxmlformats.org/officeDocument/2006/relationships/image"/><Relationship Id="rId1" Target="../slideLayouts/slideLayout25.xml" Type="http://schemas.openxmlformats.org/officeDocument/2006/relationships/slideLayout"/></Relationships>
</file>

<file path=ppt/slides/_rels/slide104.xml.rels><?xml version="1.0" encoding="UTF-8" standalone="yes" ?><Relationships xmlns="http://schemas.openxmlformats.org/package/2006/relationships"><Relationship Id="rId2" Target="../media/image76.jpeg" Type="http://schemas.openxmlformats.org/officeDocument/2006/relationships/image"/><Relationship Id="rId1" Target="../slideLayouts/slideLayout25.xml" Type="http://schemas.openxmlformats.org/officeDocument/2006/relationships/slideLayout"/></Relationships>
</file>

<file path=ppt/slides/_rels/slide105.xml.rels><?xml version="1.0" encoding="UTF-8" standalone="yes" ?><Relationships xmlns="http://schemas.openxmlformats.org/package/2006/relationships"><Relationship Id="rId2" Target="../media/image77.jpeg" Type="http://schemas.openxmlformats.org/officeDocument/2006/relationships/image"/><Relationship Id="rId1" Target="../slideLayouts/slideLayout25.xml" Type="http://schemas.openxmlformats.org/officeDocument/2006/relationships/slideLayout"/></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2" Target="../media/image84.jpeg" Type="http://schemas.openxmlformats.org/officeDocument/2006/relationships/image"/><Relationship Id="rId1" Target="../slideLayouts/slideLayout25.xml" Type="http://schemas.openxmlformats.org/officeDocument/2006/relationships/slideLayout"/></Relationships>
</file>

<file path=ppt/slides/_rels/slide113.xml.rels><?xml version="1.0" encoding="UTF-8" standalone="yes" ?><Relationships xmlns="http://schemas.openxmlformats.org/package/2006/relationships"><Relationship Id="rId2" Target="../media/image85.jpeg" Type="http://schemas.openxmlformats.org/officeDocument/2006/relationships/image"/><Relationship Id="rId1" Target="../slideLayouts/slideLayout25.xml" Type="http://schemas.openxmlformats.org/officeDocument/2006/relationships/slideLayout"/></Relationships>
</file>

<file path=ppt/slides/_rels/slide114.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3" Target="../ink/ink25.xml" Type="http://schemas.openxmlformats.org/officeDocument/2006/relationships/customXml"/><Relationship Id="rId2" Target="../media/image86.jpeg" Type="http://schemas.openxmlformats.org/officeDocument/2006/relationships/image"/><Relationship Id="rId1" Target="../slideLayouts/slideLayout25.xml" Type="http://schemas.openxmlformats.org/officeDocument/2006/relationships/slideLayout"/><Relationship Id="rId4" Target="../media/image730.png" Type="http://schemas.openxmlformats.org/officeDocument/2006/relationships/image"/></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arget="../media/image18.jpeg" Type="http://schemas.openxmlformats.org/officeDocument/2006/relationships/image"/><Relationship Id="rId2" Target="https://iplaw.allard.ubc.ca/" TargetMode="External" Type="http://schemas.openxmlformats.org/officeDocument/2006/relationships/hyperlink"/><Relationship Id="rId1" Target="../slideLayouts/slideLayout23.xml" Type="http://schemas.openxmlformats.org/officeDocument/2006/relationships/slideLayout"/><Relationship Id="rId4" Target="../media/image19.jpeg" Type="http://schemas.openxmlformats.org/officeDocument/2006/relationships/image"/></Relationships>
</file>

<file path=ppt/slides/_rels/slide120.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21.xml.rels><?xml version="1.0" encoding="UTF-8" standalone="yes" ?><Relationships xmlns="http://schemas.openxmlformats.org/package/2006/relationships"><Relationship Id="rId2" Target="../media/image89.jpeg" Type="http://schemas.openxmlformats.org/officeDocument/2006/relationships/image"/><Relationship Id="rId1" Target="../slideLayouts/slideLayout25.xml" Type="http://schemas.openxmlformats.org/officeDocument/2006/relationships/slideLayout"/></Relationships>
</file>

<file path=ppt/slides/_rels/slide122.xml.rels><?xml version="1.0" encoding="UTF-8" standalone="yes" ?><Relationships xmlns="http://schemas.openxmlformats.org/package/2006/relationships"><Relationship Id="rId2" Target="../media/image90.jpeg" Type="http://schemas.openxmlformats.org/officeDocument/2006/relationships/image"/><Relationship Id="rId1" Target="../slideLayouts/slideLayout25.xml" Type="http://schemas.openxmlformats.org/officeDocument/2006/relationships/slideLayout"/></Relationships>
</file>

<file path=ppt/slides/_rels/slide123.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24.xml.rels><?xml version="1.0" encoding="UTF-8" standalone="yes" ?><Relationships xmlns="http://schemas.openxmlformats.org/package/2006/relationships"><Relationship Id="rId3" Target="../media/image92.jpeg" Type="http://schemas.openxmlformats.org/officeDocument/2006/relationships/image"/><Relationship Id="rId2" Target="../media/image91.png" Type="http://schemas.openxmlformats.org/officeDocument/2006/relationships/image"/><Relationship Id="rId1" Target="../slideLayouts/slideLayout25.xml" Type="http://schemas.openxmlformats.org/officeDocument/2006/relationships/slideLayout"/><Relationship Id="rId4" Target="../media/image93.jpeg" Type="http://schemas.openxmlformats.org/officeDocument/2006/relationships/image"/></Relationships>
</file>

<file path=ppt/slides/_rels/slide125.xml.rels><?xml version="1.0" encoding="UTF-8" standalone="yes" ?><Relationships xmlns="http://schemas.openxmlformats.org/package/2006/relationships"><Relationship Id="rId2" Target="../media/image94.jpeg" Type="http://schemas.openxmlformats.org/officeDocument/2006/relationships/image"/><Relationship Id="rId1" Target="../slideLayouts/slideLayout25.xml" Type="http://schemas.openxmlformats.org/officeDocument/2006/relationships/slideLayout"/></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arget="../media/image96.jpeg" Type="http://schemas.openxmlformats.org/officeDocument/2006/relationships/image"/><Relationship Id="rId1" Target="../slideLayouts/slideLayout25.xml" Type="http://schemas.openxmlformats.org/officeDocument/2006/relationships/slideLayout"/></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arget="../media/image99.jpeg" Type="http://schemas.openxmlformats.org/officeDocument/2006/relationships/image"/><Relationship Id="rId1" Target="../slideLayouts/slideLayout24.xml" Type="http://schemas.openxmlformats.org/officeDocument/2006/relationships/slideLayout"/></Relationships>
</file>

<file path=ppt/slides/_rels/slide134.xml.rels><?xml version="1.0" encoding="UTF-8" standalone="yes" ?><Relationships xmlns="http://schemas.openxmlformats.org/package/2006/relationships"><Relationship Id="rId2" Target="../media/image100.jpeg" Type="http://schemas.openxmlformats.org/officeDocument/2006/relationships/image"/><Relationship Id="rId1" Target="../slideLayouts/slideLayout23.xml" Type="http://schemas.openxmlformats.org/officeDocument/2006/relationships/slideLayout"/></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arget="../media/image101.jpeg" Type="http://schemas.openxmlformats.org/officeDocument/2006/relationships/image"/><Relationship Id="rId2" Target="../notesSlides/notesSlide27.xml" Type="http://schemas.openxmlformats.org/officeDocument/2006/relationships/notesSlide"/><Relationship Id="rId1" Target="../slideLayouts/slideLayout26.xml" Type="http://schemas.openxmlformats.org/officeDocument/2006/relationships/slideLayout"/></Relationships>
</file>

<file path=ppt/slides/_rels/slide138.xml.rels><?xml version="1.0" encoding="UTF-8" standalone="yes" ?><Relationships xmlns="http://schemas.openxmlformats.org/package/2006/relationships"><Relationship Id="rId3" Target="../media/image102.jpeg" Type="http://schemas.openxmlformats.org/officeDocument/2006/relationships/image"/><Relationship Id="rId2" Target="../notesSlides/notesSlide28.xml" Type="http://schemas.openxmlformats.org/officeDocument/2006/relationships/notesSlide"/><Relationship Id="rId1" Target="../slideLayouts/slideLayout26.xml" Type="http://schemas.openxmlformats.org/officeDocument/2006/relationships/slideLayout"/></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mailto:jon.festinger@ubc.ca" TargetMode="External"/><Relationship Id="rId7" Type="http://schemas.openxmlformats.org/officeDocument/2006/relationships/customXml" Target="../ink/ink13.xml"/><Relationship Id="rId2" Type="http://schemas.openxmlformats.org/officeDocument/2006/relationships/hyperlink" Target="http://cms.ubc.ca/" TargetMode="Externa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customXml" Target="../ink/ink12.xml"/><Relationship Id="rId4" Type="http://schemas.openxmlformats.org/officeDocument/2006/relationships/hyperlink" Target="mailto:jon_festinger@thecdm.ca"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43.xml.rels><?xml version="1.0" encoding="UTF-8" standalone="yes" ?><Relationships xmlns="http://schemas.openxmlformats.org/package/2006/relationships"><Relationship Id="rId2" Target="../media/image103.jpeg" Type="http://schemas.openxmlformats.org/officeDocument/2006/relationships/image"/><Relationship Id="rId1" Target="../slideLayouts/slideLayout23.xml" Type="http://schemas.openxmlformats.org/officeDocument/2006/relationships/slideLayout"/></Relationships>
</file>

<file path=ppt/slides/_rels/slide144.xml.rels><?xml version="1.0" encoding="UTF-8" standalone="yes" ?><Relationships xmlns="http://schemas.openxmlformats.org/package/2006/relationships"><Relationship Id="rId3" Target="../media/image105.png" Type="http://schemas.openxmlformats.org/officeDocument/2006/relationships/image"/><Relationship Id="rId2" Target="../media/image104.jpeg" Type="http://schemas.openxmlformats.org/officeDocument/2006/relationships/image"/><Relationship Id="rId1" Target="../slideLayouts/slideLayout23.xml" Type="http://schemas.openxmlformats.org/officeDocument/2006/relationships/slideLayout"/></Relationships>
</file>

<file path=ppt/slides/_rels/slide145.xml.rels><?xml version="1.0" encoding="UTF-8" standalone="yes" ?><Relationships xmlns="http://schemas.openxmlformats.org/package/2006/relationships"><Relationship Id="rId2" Target="../media/image106.jpeg" Type="http://schemas.openxmlformats.org/officeDocument/2006/relationships/image"/><Relationship Id="rId1" Target="../slideLayouts/slideLayout25.xml" Type="http://schemas.openxmlformats.org/officeDocument/2006/relationships/slideLayout"/></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1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2" Target="../media/image99.jpeg" Type="http://schemas.openxmlformats.org/officeDocument/2006/relationships/image"/><Relationship Id="rId1" Target="../slideLayouts/slideLayout24.xml" Type="http://schemas.openxmlformats.org/officeDocument/2006/relationships/slideLayout"/></Relationships>
</file>

<file path=ppt/slides/_rels/slide1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26.xml"/><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161.xml.rels><?xml version="1.0" encoding="UTF-8" standalone="yes" ?><Relationships xmlns="http://schemas.openxmlformats.org/package/2006/relationships"><Relationship Id="rId3" Target="../media/image110.jpeg" Type="http://schemas.openxmlformats.org/officeDocument/2006/relationships/image"/><Relationship Id="rId2" Target="../notesSlides/notesSlide35.xml" Type="http://schemas.openxmlformats.org/officeDocument/2006/relationships/notesSlide"/><Relationship Id="rId1" Target="../slideLayouts/slideLayout26.xml" Type="http://schemas.openxmlformats.org/officeDocument/2006/relationships/slideLayout"/></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arget="../ink/ink14.xml" Type="http://schemas.openxmlformats.org/officeDocument/2006/relationships/customXml"/><Relationship Id="rId2" Target="../media/image21.jpeg" Type="http://schemas.openxmlformats.org/officeDocument/2006/relationships/image"/><Relationship Id="rId1" Target="../slideLayouts/slideLayout25.xml" Type="http://schemas.openxmlformats.org/officeDocument/2006/relationships/slideLayout"/><Relationship Id="rId6" Target="../media/image46.png" Type="http://schemas.openxmlformats.org/officeDocument/2006/relationships/image"/><Relationship Id="rId5" Target="../ink/ink15.xml" Type="http://schemas.openxmlformats.org/officeDocument/2006/relationships/customXml"/><Relationship Id="rId4" Target="../media/image45.png" Type="http://schemas.openxmlformats.org/officeDocument/2006/relationships/image"/></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5.xml.rels><?xml version="1.0" encoding="UTF-8" standalone="yes"?>
<Relationships xmlns="http://schemas.openxmlformats.org/package/2006/relationships"><Relationship Id="rId3" Type="http://schemas.openxmlformats.org/officeDocument/2006/relationships/hyperlink" Target="https://www.canlii.org/en/ca/laws/stat/rsc-1985-c-t-13/latest/rsc-1985-c-t-13.html" TargetMode="External"/><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34.png"/><Relationship Id="rId1" Type="http://schemas.openxmlformats.org/officeDocument/2006/relationships/slideLayout" Target="../slideLayouts/slideLayout26.xml"/><Relationship Id="rId4" Type="http://schemas.openxmlformats.org/officeDocument/2006/relationships/image" Target="../media/image200.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35.png"/><Relationship Id="rId1" Type="http://schemas.openxmlformats.org/officeDocument/2006/relationships/slideLayout" Target="../slideLayouts/slideLayout26.xml"/><Relationship Id="rId4" Type="http://schemas.openxmlformats.org/officeDocument/2006/relationships/image" Target="../media/image220.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34.png"/><Relationship Id="rId1" Type="http://schemas.openxmlformats.org/officeDocument/2006/relationships/slideLayout" Target="../slideLayouts/slideLayout26.xml"/><Relationship Id="rId4" Type="http://schemas.openxmlformats.org/officeDocument/2006/relationships/image" Target="../media/image230.png"/></Relationships>
</file>

<file path=ppt/slides/_rels/slide2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2" Target="../media/image115.jpeg" Type="http://schemas.openxmlformats.org/officeDocument/2006/relationships/image"/><Relationship Id="rId1" Target="../slideLayouts/slideLayout25.xml" Type="http://schemas.openxmlformats.org/officeDocument/2006/relationships/slideLayout"/></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5.xml"/></Relationships>
</file>

<file path=ppt/slides/_rels/slide2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5.xml"/></Relationships>
</file>

<file path=ppt/slides/_rels/slide225.xml.rels><?xml version="1.0" encoding="UTF-8" standalone="yes" ?><Relationships xmlns="http://schemas.openxmlformats.org/package/2006/relationships"><Relationship Id="rId2" Target="../media/image119.jpeg" Type="http://schemas.openxmlformats.org/officeDocument/2006/relationships/image"/><Relationship Id="rId1" Target="../slideLayouts/slideLayout25.xml" Type="http://schemas.openxmlformats.org/officeDocument/2006/relationships/slideLayout"/></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250.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2" Target="../media/image99.jpeg" Type="http://schemas.openxmlformats.org/officeDocument/2006/relationships/image"/><Relationship Id="rId1" Target="../slideLayouts/slideLayout24.xml" Type="http://schemas.openxmlformats.org/officeDocument/2006/relationships/slideLayout"/></Relationships>
</file>

<file path=ppt/slides/_rels/slide236.xml.rels><?xml version="1.0" encoding="UTF-8" standalone="yes" ?><Relationships xmlns="http://schemas.openxmlformats.org/package/2006/relationships"><Relationship Id="rId2" Target="../media/image120.jpeg" Type="http://schemas.openxmlformats.org/officeDocument/2006/relationships/image"/><Relationship Id="rId1" Target="../slideLayouts/slideLayout25.xml" Type="http://schemas.openxmlformats.org/officeDocument/2006/relationships/slideLayout"/></Relationships>
</file>

<file path=ppt/slides/_rels/slide2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3.xml"/><Relationship Id="rId1" Type="http://schemas.openxmlformats.org/officeDocument/2006/relationships/slideLayout" Target="../slideLayouts/slideLayout26.xml"/></Relationships>
</file>

<file path=ppt/slides/_rels/slide238.xml.rels><?xml version="1.0" encoding="UTF-8" standalone="yes" ?><Relationships xmlns="http://schemas.openxmlformats.org/package/2006/relationships"><Relationship Id="rId3" Target="../media/image123.jpeg" Type="http://schemas.openxmlformats.org/officeDocument/2006/relationships/image"/><Relationship Id="rId2" Target="../media/image122.jpeg" Type="http://schemas.openxmlformats.org/officeDocument/2006/relationships/image"/><Relationship Id="rId1" Target="../slideLayouts/slideLayout25.xml" Type="http://schemas.openxmlformats.org/officeDocument/2006/relationships/slideLayout"/><Relationship Id="rId4" Target="../media/image124.png" Type="http://schemas.openxmlformats.org/officeDocument/2006/relationships/image"/></Relationships>
</file>

<file path=ppt/slides/_rels/slide239.xml.rels><?xml version="1.0" encoding="UTF-8" standalone="yes" ?><Relationships xmlns="http://schemas.openxmlformats.org/package/2006/relationships"><Relationship Id="rId3" Target="../media/image126.jpeg" Type="http://schemas.openxmlformats.org/officeDocument/2006/relationships/image"/><Relationship Id="rId2" Target="../media/image125.jpeg" Type="http://schemas.openxmlformats.org/officeDocument/2006/relationships/image"/><Relationship Id="rId1" Target="../slideLayouts/slideLayout25.xml" Type="http://schemas.openxmlformats.org/officeDocument/2006/relationships/slideLayout"/></Relationships>
</file>

<file path=ppt/slides/_rels/slide2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37.png"/><Relationship Id="rId1" Type="http://schemas.openxmlformats.org/officeDocument/2006/relationships/slideLayout" Target="../slideLayouts/slideLayout26.xml"/><Relationship Id="rId4" Type="http://schemas.openxmlformats.org/officeDocument/2006/relationships/image" Target="../media/image270.png"/></Relationships>
</file>

<file path=ppt/slides/_rels/slide2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2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246.xml.rels><?xml version="1.0" encoding="UTF-8" standalone="yes" ?><Relationships xmlns="http://schemas.openxmlformats.org/package/2006/relationships"><Relationship Id="rId2" Target="../media/image129.jpeg" Type="http://schemas.openxmlformats.org/officeDocument/2006/relationships/image"/><Relationship Id="rId1" Target="../slideLayouts/slideLayout25.xml" Type="http://schemas.openxmlformats.org/officeDocument/2006/relationships/slideLayout"/></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58.xml.rels><?xml version="1.0" encoding="UTF-8" standalone="yes" ?><Relationships xmlns="http://schemas.openxmlformats.org/package/2006/relationships"><Relationship Id="rId2" Target="../media/image130.jpeg" Type="http://schemas.openxmlformats.org/officeDocument/2006/relationships/image"/><Relationship Id="rId1" Target="../slideLayouts/slideLayout25.xml" Type="http://schemas.openxmlformats.org/officeDocument/2006/relationships/slideLayout"/></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6.xml"/><Relationship Id="rId5" Type="http://schemas.openxmlformats.org/officeDocument/2006/relationships/image" Target="../media/image300.png"/><Relationship Id="rId4" Type="http://schemas.openxmlformats.org/officeDocument/2006/relationships/customXml" Target="../ink/ink2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40.png"/><Relationship Id="rId1" Type="http://schemas.openxmlformats.org/officeDocument/2006/relationships/slideLayout" Target="../slideLayouts/slideLayout25.xml"/><Relationship Id="rId4" Type="http://schemas.openxmlformats.org/officeDocument/2006/relationships/image" Target="../media/image280.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6.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1.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2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5.xml"/></Relationships>
</file>

<file path=ppt/slides/_rels/slide283.xml.rels><?xml version="1.0" encoding="UTF-8" standalone="yes" ?><Relationships xmlns="http://schemas.openxmlformats.org/package/2006/relationships"><Relationship Id="rId2" Target="../media/image132.jpeg" Type="http://schemas.openxmlformats.org/officeDocument/2006/relationships/image"/><Relationship Id="rId1" Target="../slideLayouts/slideLayout25.xml" Type="http://schemas.openxmlformats.org/officeDocument/2006/relationships/slideLayout"/></Relationships>
</file>

<file path=ppt/slides/_rels/slide284.xml.rels><?xml version="1.0" encoding="UTF-8" standalone="yes" ?><Relationships xmlns="http://schemas.openxmlformats.org/package/2006/relationships"><Relationship Id="rId2" Target="../media/image99.jpeg" Type="http://schemas.openxmlformats.org/officeDocument/2006/relationships/image"/><Relationship Id="rId1" Target="../slideLayouts/slideLayout25.xml" Type="http://schemas.openxmlformats.org/officeDocument/2006/relationships/slideLayout"/></Relationships>
</file>

<file path=ppt/slides/_rels/slide285.xml.rels><?xml version="1.0" encoding="UTF-8" standalone="yes" ?><Relationships xmlns="http://schemas.openxmlformats.org/package/2006/relationships"><Relationship Id="rId2" Target="../media/image133.jpeg" Type="http://schemas.openxmlformats.org/officeDocument/2006/relationships/image"/><Relationship Id="rId1" Target="../slideLayouts/slideLayout25.xml" Type="http://schemas.openxmlformats.org/officeDocument/2006/relationships/slideLayout"/></Relationships>
</file>

<file path=ppt/slides/_rels/slide286.xml.rels><?xml version="1.0" encoding="UTF-8" standalone="yes" ?><Relationships xmlns="http://schemas.openxmlformats.org/package/2006/relationships"><Relationship Id="rId2" Target="../media/image134.jpeg" Type="http://schemas.openxmlformats.org/officeDocument/2006/relationships/image"/><Relationship Id="rId1" Target="../slideLayouts/slideLayout25.xml" Type="http://schemas.openxmlformats.org/officeDocument/2006/relationships/slideLayout"/></Relationships>
</file>

<file path=ppt/slides/_rels/slide287.xml.rels><?xml version="1.0" encoding="UTF-8" standalone="yes" ?><Relationships xmlns="http://schemas.openxmlformats.org/package/2006/relationships"><Relationship Id="rId2" Target="../media/image135.jpeg" Type="http://schemas.openxmlformats.org/officeDocument/2006/relationships/image"/><Relationship Id="rId1" Target="../slideLayouts/slideLayout25.xml" Type="http://schemas.openxmlformats.org/officeDocument/2006/relationships/slideLayout"/></Relationships>
</file>

<file path=ppt/slides/_rels/slide288.xml.rels><?xml version="1.0" encoding="UTF-8" standalone="yes" ?><Relationships xmlns="http://schemas.openxmlformats.org/package/2006/relationships"><Relationship Id="rId2" Target="../media/image136.jpeg" Type="http://schemas.openxmlformats.org/officeDocument/2006/relationships/image"/><Relationship Id="rId1" Target="../slideLayouts/slideLayout25.xml" Type="http://schemas.openxmlformats.org/officeDocument/2006/relationships/slideLayout"/></Relationships>
</file>

<file path=ppt/slides/_rels/slide289.xml.rels><?xml version="1.0" encoding="UTF-8" standalone="yes" ?><Relationships xmlns="http://schemas.openxmlformats.org/package/2006/relationships"><Relationship Id="rId2" Target="../media/image137.jpeg" Type="http://schemas.openxmlformats.org/officeDocument/2006/relationships/image"/><Relationship Id="rId1" Target="../slideLayouts/slideLayout25.xml" Type="http://schemas.openxmlformats.org/officeDocument/2006/relationships/slideLayout"/></Relationships>
</file>

<file path=ppt/slides/_rels/slide29.xml.rels><?xml version="1.0" encoding="UTF-8" standalone="yes" ?><Relationships xmlns="http://schemas.openxmlformats.org/package/2006/relationships"><Relationship Id="rId2" Target="../media/image42.jpeg" Type="http://schemas.openxmlformats.org/officeDocument/2006/relationships/image"/><Relationship Id="rId1" Target="../slideLayouts/slideLayout25.xml" Type="http://schemas.openxmlformats.org/officeDocument/2006/relationships/slideLayout"/></Relationships>
</file>

<file path=ppt/slides/_rels/slide290.xml.rels><?xml version="1.0" encoding="UTF-8" standalone="yes" ?><Relationships xmlns="http://schemas.openxmlformats.org/package/2006/relationships"><Relationship Id="rId2" Target="../media/image138.jpeg" Type="http://schemas.openxmlformats.org/officeDocument/2006/relationships/image"/><Relationship Id="rId1" Target="../slideLayouts/slideLayout25.xml" Type="http://schemas.openxmlformats.org/officeDocument/2006/relationships/slideLayout"/></Relationships>
</file>

<file path=ppt/slides/_rels/slide291.xml.rels><?xml version="1.0" encoding="UTF-8" standalone="yes" ?><Relationships xmlns="http://schemas.openxmlformats.org/package/2006/relationships"><Relationship Id="rId2" Target="../media/image139.jpeg" Type="http://schemas.openxmlformats.org/officeDocument/2006/relationships/image"/><Relationship Id="rId1" Target="../slideLayouts/slideLayout25.xml" Type="http://schemas.openxmlformats.org/officeDocument/2006/relationships/slideLayout"/></Relationships>
</file>

<file path=ppt/slides/_rels/slide292.xml.rels><?xml version="1.0" encoding="UTF-8" standalone="yes" ?><Relationships xmlns="http://schemas.openxmlformats.org/package/2006/relationships"><Relationship Id="rId2" Target="../media/image140.jpeg" Type="http://schemas.openxmlformats.org/officeDocument/2006/relationships/image"/><Relationship Id="rId1" Target="../slideLayouts/slideLayout25.xml" Type="http://schemas.openxmlformats.org/officeDocument/2006/relationships/slideLayout"/></Relationships>
</file>

<file path=ppt/slides/_rels/slide293.xml.rels><?xml version="1.0" encoding="UTF-8" standalone="yes" ?><Relationships xmlns="http://schemas.openxmlformats.org/package/2006/relationships"><Relationship Id="rId2" Target="../media/image141.jpeg" Type="http://schemas.openxmlformats.org/officeDocument/2006/relationships/image"/><Relationship Id="rId1" Target="../slideLayouts/slideLayout25.xml" Type="http://schemas.openxmlformats.org/officeDocument/2006/relationships/slideLayout"/></Relationships>
</file>

<file path=ppt/slides/_rels/slide294.xml.rels><?xml version="1.0" encoding="UTF-8" standalone="yes" ?><Relationships xmlns="http://schemas.openxmlformats.org/package/2006/relationships"><Relationship Id="rId2" Target="../media/image142.jpeg" Type="http://schemas.openxmlformats.org/officeDocument/2006/relationships/image"/><Relationship Id="rId1" Target="../slideLayouts/slideLayout25.xml" Type="http://schemas.openxmlformats.org/officeDocument/2006/relationships/slideLayout"/></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6.xml.rels><?xml version="1.0" encoding="UTF-8" standalone="yes" ?><Relationships xmlns="http://schemas.openxmlformats.org/package/2006/relationships"><Relationship Id="rId2" Target="../media/image143.jpeg" Type="http://schemas.openxmlformats.org/officeDocument/2006/relationships/image"/><Relationship Id="rId1" Target="../slideLayouts/slideLayout25.xml" Type="http://schemas.openxmlformats.org/officeDocument/2006/relationships/slideLayout"/></Relationships>
</file>

<file path=ppt/slides/_rels/slide297.xml.rels><?xml version="1.0" encoding="UTF-8" standalone="yes" ?><Relationships xmlns="http://schemas.openxmlformats.org/package/2006/relationships"><Relationship Id="rId2" Target="../media/image144.jpeg" Type="http://schemas.openxmlformats.org/officeDocument/2006/relationships/image"/><Relationship Id="rId1" Target="../slideLayouts/slideLayout25.xml" Type="http://schemas.openxmlformats.org/officeDocument/2006/relationships/slideLayout"/></Relationships>
</file>

<file path=ppt/slides/_rels/slide298.xml.rels><?xml version="1.0" encoding="UTF-8" standalone="yes" ?><Relationships xmlns="http://schemas.openxmlformats.org/package/2006/relationships"><Relationship Id="rId2" Target="../media/image145.jpeg" Type="http://schemas.openxmlformats.org/officeDocument/2006/relationships/image"/><Relationship Id="rId1" Target="../slideLayouts/slideLayout25.xml" Type="http://schemas.openxmlformats.org/officeDocument/2006/relationships/slideLayout"/></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arget="../media/image24.png" Type="http://schemas.openxmlformats.org/officeDocument/2006/relationships/image"/><Relationship Id="rId13" Target="../ink/ink6.xml" Type="http://schemas.openxmlformats.org/officeDocument/2006/relationships/customXml"/><Relationship Id="rId18" Target="../media/image29.png" Type="http://schemas.openxmlformats.org/officeDocument/2006/relationships/image"/><Relationship Id="rId3" Target="../ink/ink1.xml" Type="http://schemas.openxmlformats.org/officeDocument/2006/relationships/customXml"/><Relationship Id="rId21" Target="../ink/ink10.xml" Type="http://schemas.openxmlformats.org/officeDocument/2006/relationships/customXml"/><Relationship Id="rId7" Target="../ink/ink3.xml" Type="http://schemas.openxmlformats.org/officeDocument/2006/relationships/customXml"/><Relationship Id="rId12" Target="../media/image26.png" Type="http://schemas.openxmlformats.org/officeDocument/2006/relationships/image"/><Relationship Id="rId17" Target="../ink/ink8.xml" Type="http://schemas.openxmlformats.org/officeDocument/2006/relationships/customXml"/><Relationship Id="rId2" Target="../media/image10.jpeg" Type="http://schemas.openxmlformats.org/officeDocument/2006/relationships/image"/><Relationship Id="rId16" Target="../media/image28.png" Type="http://schemas.openxmlformats.org/officeDocument/2006/relationships/image"/><Relationship Id="rId20" Target="../media/image30.png" Type="http://schemas.openxmlformats.org/officeDocument/2006/relationships/image"/><Relationship Id="rId1" Target="../slideLayouts/slideLayout25.xml" Type="http://schemas.openxmlformats.org/officeDocument/2006/relationships/slideLayout"/><Relationship Id="rId6" Target="../media/image23.png" Type="http://schemas.openxmlformats.org/officeDocument/2006/relationships/image"/><Relationship Id="rId11" Target="../ink/ink5.xml" Type="http://schemas.openxmlformats.org/officeDocument/2006/relationships/customXml"/><Relationship Id="rId24" Target="../media/image32.png" Type="http://schemas.openxmlformats.org/officeDocument/2006/relationships/image"/><Relationship Id="rId5" Target="../ink/ink2.xml" Type="http://schemas.openxmlformats.org/officeDocument/2006/relationships/customXml"/><Relationship Id="rId15" Target="../ink/ink7.xml" Type="http://schemas.openxmlformats.org/officeDocument/2006/relationships/customXml"/><Relationship Id="rId23" Target="../ink/ink11.xml" Type="http://schemas.openxmlformats.org/officeDocument/2006/relationships/customXml"/><Relationship Id="rId10" Target="../media/image25.png" Type="http://schemas.openxmlformats.org/officeDocument/2006/relationships/image"/><Relationship Id="rId19" Target="../ink/ink9.xml" Type="http://schemas.openxmlformats.org/officeDocument/2006/relationships/customXml"/><Relationship Id="rId4" Target="../media/image22.png" Type="http://schemas.openxmlformats.org/officeDocument/2006/relationships/image"/><Relationship Id="rId9" Target="../ink/ink4.xml" Type="http://schemas.openxmlformats.org/officeDocument/2006/relationships/customXml"/><Relationship Id="rId14" Target="../media/image27.png" Type="http://schemas.openxmlformats.org/officeDocument/2006/relationships/image"/><Relationship Id="rId22" Target="../media/image31.png" Type="http://schemas.openxmlformats.org/officeDocument/2006/relationships/image"/></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01.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3.xml.rels><?xml version="1.0" encoding="UTF-8" standalone="yes" ?><Relationships xmlns="http://schemas.openxmlformats.org/package/2006/relationships"><Relationship Id="rId2" Target="../media/image146.jpeg" Type="http://schemas.openxmlformats.org/officeDocument/2006/relationships/image"/><Relationship Id="rId1" Target="../slideLayouts/slideLayout25.xml" Type="http://schemas.openxmlformats.org/officeDocument/2006/relationships/slideLayout"/></Relationships>
</file>

<file path=ppt/slides/_rels/slide304.xml.rels><?xml version="1.0" encoding="UTF-8" standalone="yes" ?><Relationships xmlns="http://schemas.openxmlformats.org/package/2006/relationships"><Relationship Id="rId2" Target="../media/image147.jpeg" Type="http://schemas.openxmlformats.org/officeDocument/2006/relationships/image"/><Relationship Id="rId1" Target="../slideLayouts/slideLayout25.xml" Type="http://schemas.openxmlformats.org/officeDocument/2006/relationships/slideLayout"/></Relationships>
</file>

<file path=ppt/slides/_rels/slide305.xml.rels><?xml version="1.0" encoding="UTF-8" standalone="yes" ?><Relationships xmlns="http://schemas.openxmlformats.org/package/2006/relationships"><Relationship Id="rId2" Target="../media/image148.jpeg" Type="http://schemas.openxmlformats.org/officeDocument/2006/relationships/image"/><Relationship Id="rId1" Target="../slideLayouts/slideLayout25.xml" Type="http://schemas.openxmlformats.org/officeDocument/2006/relationships/slideLayout"/></Relationships>
</file>

<file path=ppt/slides/_rels/slide30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5.xml"/></Relationships>
</file>

<file path=ppt/slides/_rels/slide30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5.xml"/></Relationships>
</file>

<file path=ppt/slides/_rels/slide308.xml.rels><?xml version="1.0" encoding="UTF-8" standalone="yes" ?><Relationships xmlns="http://schemas.openxmlformats.org/package/2006/relationships"><Relationship Id="rId2" Target="../media/image151.jpeg" Type="http://schemas.openxmlformats.org/officeDocument/2006/relationships/image"/><Relationship Id="rId1" Target="../slideLayouts/slideLayout25.xml" Type="http://schemas.openxmlformats.org/officeDocument/2006/relationships/slideLayout"/></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1.xml.rels><?xml version="1.0" encoding="UTF-8" standalone="yes" ?><Relationships xmlns="http://schemas.openxmlformats.org/package/2006/relationships"><Relationship Id="rId2" Target="../media/image130.jpeg" Type="http://schemas.openxmlformats.org/officeDocument/2006/relationships/image"/><Relationship Id="rId1" Target="../slideLayouts/slideLayout25.xml" Type="http://schemas.openxmlformats.org/officeDocument/2006/relationships/slideLayout"/></Relationships>
</file>

<file path=ppt/slides/_rels/slide3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23.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31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arget="../media/image580.png" Type="http://schemas.openxmlformats.org/officeDocument/2006/relationships/image"/><Relationship Id="rId7" Target="../media/image47.jpeg" Type="http://schemas.openxmlformats.org/officeDocument/2006/relationships/image"/><Relationship Id="rId2" Target="../ink/ink23.xml" Type="http://schemas.openxmlformats.org/officeDocument/2006/relationships/customXml"/><Relationship Id="rId1" Target="../slideLayouts/slideLayout25.xml" Type="http://schemas.openxmlformats.org/officeDocument/2006/relationships/slideLayout"/><Relationship Id="rId6" Target="../media/image44.jpeg" Type="http://schemas.openxmlformats.org/officeDocument/2006/relationships/image"/><Relationship Id="rId5" Target="../media/image59.png" Type="http://schemas.openxmlformats.org/officeDocument/2006/relationships/image"/><Relationship Id="rId4" Target="../ink/ink24.xml" Type="http://schemas.openxmlformats.org/officeDocument/2006/relationships/custom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hyperlink" Target="mailto:jfestinger@telus.ne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arget="../media/image51.jpeg" Type="http://schemas.openxmlformats.org/officeDocument/2006/relationships/image"/><Relationship Id="rId1" Target="../slideLayouts/slideLayout25.xml" Type="http://schemas.openxmlformats.org/officeDocument/2006/relationships/slideLayout"/></Relationships>
</file>

<file path=ppt/slides/_rels/slide46.xml.rels><?xml version="1.0" encoding="UTF-8" standalone="yes" ?><Relationships xmlns="http://schemas.openxmlformats.org/package/2006/relationships"><Relationship Id="rId2" Target="../media/image52.jpeg" Type="http://schemas.openxmlformats.org/officeDocument/2006/relationships/image"/><Relationship Id="rId1" Target="../slideLayouts/slideLayout25.xml" Type="http://schemas.openxmlformats.org/officeDocument/2006/relationships/slideLayout"/></Relationships>
</file>

<file path=ppt/slides/_rels/slide47.xml.rels><?xml version="1.0" encoding="UTF-8" standalone="yes" ?><Relationships xmlns="http://schemas.openxmlformats.org/package/2006/relationships"><Relationship Id="rId2" Target="../media/image53.jpeg" Type="http://schemas.openxmlformats.org/officeDocument/2006/relationships/image"/><Relationship Id="rId1" Target="../slideLayouts/slideLayout25.xml" Type="http://schemas.openxmlformats.org/officeDocument/2006/relationships/slideLayout"/></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arget="../media/image55.jpeg" Type="http://schemas.openxmlformats.org/officeDocument/2006/relationships/image"/><Relationship Id="rId1" Target="../slideLayouts/slideLayout25.xml" Type="http://schemas.openxmlformats.org/officeDocument/2006/relationships/slideLayout"/></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arget="../media/image61.jpeg" Type="http://schemas.openxmlformats.org/officeDocument/2006/relationships/image"/><Relationship Id="rId1" Target="../slideLayouts/slideLayout25.xml" Type="http://schemas.openxmlformats.org/officeDocument/2006/relationships/slideLayout"/></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arget="../media/image62.jpeg" Type="http://schemas.openxmlformats.org/officeDocument/2006/relationships/image"/><Relationship Id="rId2" Target="../notesSlides/notesSlide4.xml" Type="http://schemas.openxmlformats.org/officeDocument/2006/relationships/notesSlide"/><Relationship Id="rId1" Target="../slideLayouts/slideLayout26.xml" Type="http://schemas.openxmlformats.org/officeDocument/2006/relationships/slideLayout"/></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arget="../media/image65.jpeg" Type="http://schemas.openxmlformats.org/officeDocument/2006/relationships/image"/><Relationship Id="rId2" Target="../notesSlides/notesSlide6.xml" Type="http://schemas.openxmlformats.org/officeDocument/2006/relationships/notesSlide"/><Relationship Id="rId1" Target="../slideLayouts/slideLayout26.xml" Type="http://schemas.openxmlformats.org/officeDocument/2006/relationships/slideLayout"/></Relationships>
</file>

<file path=ppt/slides/_rels/slide63.xml.rels><?xml version="1.0" encoding="UTF-8" standalone="yes" ?><Relationships xmlns="http://schemas.openxmlformats.org/package/2006/relationships"><Relationship Id="rId2" Target="../media/image66.jpeg" Type="http://schemas.openxmlformats.org/officeDocument/2006/relationships/image"/><Relationship Id="rId1" Target="../slideLayouts/slideLayout25.xml" Type="http://schemas.openxmlformats.org/officeDocument/2006/relationships/slideLayout"/></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arget="../media/image13.jpeg" Type="http://schemas.openxmlformats.org/officeDocument/2006/relationships/image"/><Relationship Id="rId1" Target="../slideLayouts/slideLayout25.xml" Type="http://schemas.openxmlformats.org/officeDocument/2006/relationships/slideLayout"/></Relationships>
</file>

<file path=ppt/slides/_rels/slide70.xml.rels><?xml version="1.0" encoding="UTF-8" standalone="yes" ?><Relationships xmlns="http://schemas.openxmlformats.org/package/2006/relationships"><Relationship Id="rId2" Target="../media/image67.jpeg" Type="http://schemas.openxmlformats.org/officeDocument/2006/relationships/image"/><Relationship Id="rId1" Target="../slideLayouts/slideLayout25.xml" Type="http://schemas.openxmlformats.org/officeDocument/2006/relationships/slideLayout"/></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arget="../media/image14.jpeg" Type="http://schemas.openxmlformats.org/officeDocument/2006/relationships/image"/><Relationship Id="rId1" Target="../slideLayouts/slideLayout25.xml" Type="http://schemas.openxmlformats.org/officeDocument/2006/relationships/slideLayout"/></Relationships>
</file>

<file path=ppt/slides/_rels/slide80.xml.rels><?xml version="1.0" encoding="UTF-8" standalone="yes" ?><Relationships xmlns="http://schemas.openxmlformats.org/package/2006/relationships"><Relationship Id="rId2" Target="../media/image68.jpeg" Type="http://schemas.openxmlformats.org/officeDocument/2006/relationships/image"/><Relationship Id="rId1" Target="../slideLayouts/slideLayout25.xml" Type="http://schemas.openxmlformats.org/officeDocument/2006/relationships/slideLayout"/></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arget="../media/image15.jpeg" Type="http://schemas.openxmlformats.org/officeDocument/2006/relationships/image"/><Relationship Id="rId1" Target="../slideLayouts/slideLayout25.xml" Type="http://schemas.openxmlformats.org/officeDocument/2006/relationships/slideLayout"/></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arget="../media/image70.jpeg" Type="http://schemas.openxmlformats.org/officeDocument/2006/relationships/image"/><Relationship Id="rId1" Target="../slideLayouts/slideLayout25.xml" Type="http://schemas.openxmlformats.org/officeDocument/2006/relationships/slideLayout"/></Relationships>
</file>

<file path=ppt/slides/_rels/slide97.xml.rels><?xml version="1.0" encoding="UTF-8" standalone="yes" ?><Relationships xmlns="http://schemas.openxmlformats.org/package/2006/relationships"><Relationship Id="rId2" Target="../media/image71.jpeg" Type="http://schemas.openxmlformats.org/officeDocument/2006/relationships/image"/><Relationship Id="rId1" Target="../slideLayouts/slideLayout25.xml" Type="http://schemas.openxmlformats.org/officeDocument/2006/relationships/slideLayout"/></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3">
            <a:extLst>
              <a:ext uri="{FF2B5EF4-FFF2-40B4-BE49-F238E27FC236}">
                <a16:creationId xmlns:a16="http://schemas.microsoft.com/office/drawing/2014/main" id="{7C03DCDB-9D69-5581-C0E9-D29F69A59C8D}"/>
              </a:ext>
            </a:extLst>
          </p:cNvPr>
          <p:cNvSpPr>
            <a:spLocks noGrp="1"/>
          </p:cNvSpPr>
          <p:nvPr>
            <p:ph type="body" sz="quarter" idx="11"/>
          </p:nvPr>
        </p:nvSpPr>
        <p:spPr bwMode="auto">
          <a:xfrm>
            <a:off x="365125" y="52388"/>
            <a:ext cx="8778875" cy="936402"/>
          </a:xfrm>
        </p:spPr>
        <p:txBody>
          <a:bodyPr/>
          <a:lstStyle/>
          <a:p>
            <a:pPr>
              <a:defRPr/>
            </a:pPr>
            <a:endParaRPr lang="en-US" sz="6000" spc="100" dirty="0">
              <a:ea typeface="ＭＳ Ｐゴシック" charset="-128"/>
            </a:endParaRPr>
          </a:p>
          <a:p>
            <a:pPr>
              <a:defRPr/>
            </a:pPr>
            <a:r>
              <a:rPr lang="en-US" sz="4800" spc="100" dirty="0">
                <a:ea typeface="ＭＳ Ｐゴシック" charset="-128"/>
              </a:rPr>
              <a:t>Trademarks </a:t>
            </a:r>
            <a:r>
              <a:rPr lang="en-US" sz="4800" spc="100" dirty="0">
                <a:solidFill>
                  <a:srgbClr val="FF0000"/>
                </a:solidFill>
                <a:ea typeface="ＭＳ Ｐゴシック" charset="-128"/>
              </a:rPr>
              <a:t>3</a:t>
            </a:r>
          </a:p>
        </p:txBody>
      </p:sp>
      <p:sp>
        <p:nvSpPr>
          <p:cNvPr id="16386" name="Text Placeholder 2">
            <a:extLst>
              <a:ext uri="{FF2B5EF4-FFF2-40B4-BE49-F238E27FC236}">
                <a16:creationId xmlns:a16="http://schemas.microsoft.com/office/drawing/2014/main" id="{47C0539B-3EAE-04A3-028A-267E117A87AB}"/>
              </a:ext>
            </a:extLst>
          </p:cNvPr>
          <p:cNvSpPr>
            <a:spLocks noGrp="1"/>
          </p:cNvSpPr>
          <p:nvPr>
            <p:ph type="body" sz="quarter" idx="12"/>
          </p:nvPr>
        </p:nvSpPr>
        <p:spPr bwMode="auto">
          <a:xfrm>
            <a:off x="366713" y="1276350"/>
            <a:ext cx="5429250" cy="1871663"/>
          </a:xfrm>
        </p:spPr>
        <p:txBody>
          <a:bodyPr/>
          <a:lstStyle/>
          <a:p>
            <a:pPr>
              <a:defRPr/>
            </a:pPr>
            <a:r>
              <a:rPr lang="en-US" b="1" dirty="0">
                <a:solidFill>
                  <a:srgbClr val="FFFF00"/>
                </a:solidFill>
                <a:cs typeface="Lucida Console"/>
              </a:rPr>
              <a:t>Talk </a:t>
            </a:r>
            <a:r>
              <a:rPr lang="en-US" b="1" dirty="0">
                <a:solidFill>
                  <a:srgbClr val="FF0000"/>
                </a:solidFill>
                <a:cs typeface="Lucida Console"/>
              </a:rPr>
              <a:t>11</a:t>
            </a:r>
            <a:endParaRPr lang="en-US" b="1" dirty="0">
              <a:solidFill>
                <a:srgbClr val="FFFF00"/>
              </a:solidFill>
              <a:cs typeface="Lucida Console"/>
            </a:endParaRPr>
          </a:p>
          <a:p>
            <a:pPr>
              <a:defRPr/>
            </a:pPr>
            <a:r>
              <a:rPr lang="en-US" b="1" dirty="0">
                <a:solidFill>
                  <a:srgbClr val="FFFF00"/>
                </a:solidFill>
                <a:cs typeface="Lucida Console"/>
              </a:rPr>
              <a:t>LAW 422 002</a:t>
            </a:r>
          </a:p>
          <a:p>
            <a:pPr>
              <a:defRPr/>
            </a:pPr>
            <a:r>
              <a:rPr lang="en-US" b="1" dirty="0">
                <a:solidFill>
                  <a:srgbClr val="FFFF00"/>
                </a:solidFill>
                <a:cs typeface="Lucida Console"/>
              </a:rPr>
              <a:t>Intellectual Property Law </a:t>
            </a:r>
          </a:p>
          <a:p>
            <a:pPr>
              <a:defRPr/>
            </a:pPr>
            <a:r>
              <a:rPr lang="en-US" b="1" dirty="0">
                <a:solidFill>
                  <a:srgbClr val="FFFF00"/>
                </a:solidFill>
                <a:cs typeface="Lucida Console"/>
              </a:rPr>
              <a:t>Allard School of Law</a:t>
            </a:r>
            <a:r>
              <a:rPr lang="en-US" b="1" dirty="0">
                <a:solidFill>
                  <a:srgbClr val="FF0000"/>
                </a:solidFill>
                <a:cs typeface="Lucida Console"/>
              </a:rPr>
              <a:t>,</a:t>
            </a:r>
            <a:r>
              <a:rPr lang="en-US" b="1" dirty="0">
                <a:solidFill>
                  <a:srgbClr val="FFFF00"/>
                </a:solidFill>
                <a:cs typeface="Lucida Console"/>
              </a:rPr>
              <a:t> UBC</a:t>
            </a:r>
          </a:p>
          <a:p>
            <a:pPr>
              <a:defRPr/>
            </a:pPr>
            <a:r>
              <a:rPr lang="en-US" b="1" dirty="0">
                <a:solidFill>
                  <a:srgbClr val="FFFF00"/>
                </a:solidFill>
                <a:cs typeface="Lucida Console"/>
              </a:rPr>
              <a:t>Spring</a:t>
            </a:r>
            <a:r>
              <a:rPr lang="en-US" b="1" dirty="0">
                <a:solidFill>
                  <a:srgbClr val="FF0000"/>
                </a:solidFill>
                <a:cs typeface="Lucida Console"/>
              </a:rPr>
              <a:t>,</a:t>
            </a:r>
            <a:r>
              <a:rPr lang="en-US" b="1" dirty="0">
                <a:solidFill>
                  <a:srgbClr val="FFFF00"/>
                </a:solidFill>
                <a:cs typeface="Lucida Console"/>
              </a:rPr>
              <a:t> 2024</a:t>
            </a:r>
          </a:p>
          <a:p>
            <a:pPr>
              <a:buFont typeface="Arial" charset="0"/>
              <a:buNone/>
              <a:defRPr/>
            </a:pPr>
            <a:r>
              <a:rPr lang="en-US" dirty="0">
                <a:ea typeface="ＭＳ Ｐゴシック" charset="-128"/>
              </a:rPr>
              <a:t> </a:t>
            </a:r>
          </a:p>
        </p:txBody>
      </p:sp>
      <p:sp>
        <p:nvSpPr>
          <p:cNvPr id="2" name="Text Placeholder 1">
            <a:extLst>
              <a:ext uri="{FF2B5EF4-FFF2-40B4-BE49-F238E27FC236}">
                <a16:creationId xmlns:a16="http://schemas.microsoft.com/office/drawing/2014/main" id="{4AC834AE-764E-0D2B-1885-9A99FBF114CE}"/>
              </a:ext>
            </a:extLst>
          </p:cNvPr>
          <p:cNvSpPr>
            <a:spLocks noGrp="1"/>
          </p:cNvSpPr>
          <p:nvPr>
            <p:ph type="body" sz="quarter" idx="13"/>
          </p:nvPr>
        </p:nvSpPr>
        <p:spPr>
          <a:xfrm>
            <a:off x="366713" y="3292475"/>
            <a:ext cx="5429250" cy="1079500"/>
          </a:xfrm>
        </p:spPr>
        <p:txBody>
          <a:bodyPr/>
          <a:lstStyle/>
          <a:p>
            <a:pPr>
              <a:defRPr/>
            </a:pPr>
            <a:r>
              <a:rPr lang="en-US" dirty="0">
                <a:cs typeface="Lucida Console"/>
              </a:rPr>
              <a:t>Jon Festinger K.C.</a:t>
            </a:r>
          </a:p>
          <a:p>
            <a:pPr>
              <a:defRPr/>
            </a:pPr>
            <a:r>
              <a:rPr lang="en-CA" dirty="0">
                <a:cs typeface="Lucida Console"/>
              </a:rPr>
              <a:t>Adjunct Professor, UBC Allard</a:t>
            </a:r>
          </a:p>
          <a:p>
            <a:pPr>
              <a:defRPr/>
            </a:pPr>
            <a:r>
              <a:rPr lang="en-CA" dirty="0">
                <a:cs typeface="Lucida Console"/>
              </a:rPr>
              <a:t>Of Counsel, Chandler Fogden Lyman</a:t>
            </a:r>
          </a:p>
          <a:p>
            <a:pPr>
              <a:defRPr/>
            </a:pPr>
            <a:r>
              <a:rPr lang="en-CA" dirty="0">
                <a:cs typeface="Lucida Console"/>
                <a:hlinkClick r:id="rId3"/>
              </a:rPr>
              <a:t>https://iplaw.allard.ubc.ca/</a:t>
            </a:r>
            <a:r>
              <a:rPr lang="en-CA" dirty="0">
                <a:cs typeface="Lucida Console"/>
              </a:rPr>
              <a:t> </a:t>
            </a:r>
          </a:p>
        </p:txBody>
      </p:sp>
      <p:pic>
        <p:nvPicPr>
          <p:cNvPr id="25604" name="Content Placeholder 3" descr="JF.png">
            <a:extLst>
              <a:ext uri="{FF2B5EF4-FFF2-40B4-BE49-F238E27FC236}">
                <a16:creationId xmlns:a16="http://schemas.microsoft.com/office/drawing/2014/main" id="{E25F15AB-ECB1-568F-E7F1-86FD66AB1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69" t="29807" r="941" b="27147"/>
          <a:stretch>
            <a:fillRect/>
          </a:stretch>
        </p:blipFill>
        <p:spPr bwMode="auto">
          <a:xfrm>
            <a:off x="6403975" y="2871788"/>
            <a:ext cx="2384425"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2D5D6697-4E12-B689-66E3-9DFF2EACE18B}"/>
              </a:ext>
            </a:extLst>
          </p:cNvPr>
          <p:cNvSpPr>
            <a:spLocks noGrp="1" noChangeArrowheads="1"/>
          </p:cNvSpPr>
          <p:nvPr>
            <p:ph type="title"/>
          </p:nvPr>
        </p:nvSpPr>
        <p:spPr bwMode="auto">
          <a:xfrm>
            <a:off x="323528" y="22225"/>
            <a:ext cx="8496944"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b="1" dirty="0">
                <a:solidFill>
                  <a:srgbClr val="FFFF00"/>
                </a:solidFill>
              </a:rPr>
              <a:t>Text</a:t>
            </a:r>
            <a:r>
              <a:rPr lang="en-US" altLang="en-US" b="1" dirty="0">
                <a:solidFill>
                  <a:srgbClr val="FF0000"/>
                </a:solidFill>
              </a:rPr>
              <a:t>:</a:t>
            </a:r>
            <a:r>
              <a:rPr lang="en-US" altLang="en-US" b="1" dirty="0">
                <a:solidFill>
                  <a:schemeClr val="bg1"/>
                </a:solidFill>
              </a:rPr>
              <a:t> Let me know if any issues </a:t>
            </a:r>
            <a:r>
              <a:rPr lang="en-US" altLang="en-US" b="1" dirty="0">
                <a:solidFill>
                  <a:srgbClr val="FF0000"/>
                </a:solidFill>
              </a:rPr>
              <a:t>@</a:t>
            </a:r>
            <a:r>
              <a:rPr lang="en-US" altLang="en-US" b="1" dirty="0">
                <a:solidFill>
                  <a:schemeClr val="bg1"/>
                </a:solidFill>
              </a:rPr>
              <a:t> Bookstore</a:t>
            </a:r>
            <a:endParaRPr lang="en-US" altLang="en-US" b="1" dirty="0">
              <a:solidFill>
                <a:srgbClr val="00B0F0"/>
              </a:solidFill>
            </a:endParaRPr>
          </a:p>
        </p:txBody>
      </p:sp>
      <p:pic>
        <p:nvPicPr>
          <p:cNvPr id="79874" name="Picture 2" descr="A picture containing text&#10;&#10;Description automatically generated">
            <a:extLst>
              <a:ext uri="{FF2B5EF4-FFF2-40B4-BE49-F238E27FC236}">
                <a16:creationId xmlns:a16="http://schemas.microsoft.com/office/drawing/2014/main" id="{1A75BD03-C966-38CE-EA80-3FA74C882B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99" t="7068" r="5202" b="10800"/>
          <a:stretch>
            <a:fillRect/>
          </a:stretch>
        </p:blipFill>
        <p:spPr bwMode="auto">
          <a:xfrm rot="5400000">
            <a:off x="2483643" y="1459707"/>
            <a:ext cx="41767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926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red chair&#10;&#10;Description automatically generated">
            <a:extLst>
              <a:ext uri="{FF2B5EF4-FFF2-40B4-BE49-F238E27FC236}">
                <a16:creationId xmlns:a16="http://schemas.microsoft.com/office/drawing/2014/main" id="{C76C185E-505E-B8F0-0820-F36C9D00EE16}"/>
              </a:ext>
            </a:extLst>
          </p:cNvPr>
          <p:cNvPicPr>
            <a:picLocks noChangeAspect="1"/>
          </p:cNvPicPr>
          <p:nvPr/>
        </p:nvPicPr>
        <p:blipFill>
          <a:blip r:embed="rId2"/>
          <a:stretch>
            <a:fillRect/>
          </a:stretch>
        </p:blipFill>
        <p:spPr>
          <a:xfrm>
            <a:off x="2562330" y="164646"/>
            <a:ext cx="4019339" cy="4814208"/>
          </a:xfrm>
          <a:prstGeom prst="rect">
            <a:avLst/>
          </a:prstGeom>
        </p:spPr>
      </p:pic>
    </p:spTree>
    <p:extLst>
      <p:ext uri="{BB962C8B-B14F-4D97-AF65-F5344CB8AC3E}">
        <p14:creationId xmlns:p14="http://schemas.microsoft.com/office/powerpoint/2010/main" val="21579198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1C474F8-9D30-6504-8554-BAE2CEC11641}"/>
              </a:ext>
            </a:extLst>
          </p:cNvPr>
          <p:cNvPicPr>
            <a:picLocks noChangeAspect="1"/>
          </p:cNvPicPr>
          <p:nvPr/>
        </p:nvPicPr>
        <p:blipFill>
          <a:blip r:embed="rId2"/>
          <a:stretch>
            <a:fillRect/>
          </a:stretch>
        </p:blipFill>
        <p:spPr>
          <a:xfrm>
            <a:off x="2873151" y="97743"/>
            <a:ext cx="3397698" cy="4948014"/>
          </a:xfrm>
          <a:prstGeom prst="rect">
            <a:avLst/>
          </a:prstGeom>
        </p:spPr>
      </p:pic>
    </p:spTree>
    <p:extLst>
      <p:ext uri="{BB962C8B-B14F-4D97-AF65-F5344CB8AC3E}">
        <p14:creationId xmlns:p14="http://schemas.microsoft.com/office/powerpoint/2010/main" val="6302445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lang="en-US" altLang="en-US" sz="6000" dirty="0">
                <a:solidFill>
                  <a:srgbClr val="FF0000"/>
                </a:solidFill>
                <a:latin typeface="Times New Roman" panose="02020603050405020304" pitchFamily="18" charset="0"/>
                <a:cs typeface="Times New Roman" panose="02020603050405020304" pitchFamily="18" charset="0"/>
              </a:rPr>
              <a:t>2</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487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17246CA-BFF5-E19C-3A67-154FC90ECB81}"/>
              </a:ext>
            </a:extLst>
          </p:cNvPr>
          <p:cNvPicPr>
            <a:picLocks noChangeAspect="1"/>
          </p:cNvPicPr>
          <p:nvPr/>
        </p:nvPicPr>
        <p:blipFill>
          <a:blip r:embed="rId2"/>
          <a:stretch>
            <a:fillRect/>
          </a:stretch>
        </p:blipFill>
        <p:spPr>
          <a:xfrm>
            <a:off x="2073820" y="185254"/>
            <a:ext cx="4996359" cy="4772992"/>
          </a:xfrm>
          <a:prstGeom prst="rect">
            <a:avLst/>
          </a:prstGeom>
        </p:spPr>
      </p:pic>
    </p:spTree>
    <p:extLst>
      <p:ext uri="{BB962C8B-B14F-4D97-AF65-F5344CB8AC3E}">
        <p14:creationId xmlns:p14="http://schemas.microsoft.com/office/powerpoint/2010/main" val="5050473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65169ED6-7291-3BAA-8755-CC84F43556DC}"/>
              </a:ext>
            </a:extLst>
          </p:cNvPr>
          <p:cNvPicPr>
            <a:picLocks noChangeAspect="1"/>
          </p:cNvPicPr>
          <p:nvPr/>
        </p:nvPicPr>
        <p:blipFill>
          <a:blip r:embed="rId2"/>
          <a:stretch>
            <a:fillRect/>
          </a:stretch>
        </p:blipFill>
        <p:spPr>
          <a:xfrm>
            <a:off x="1733775" y="159712"/>
            <a:ext cx="5676450" cy="4824076"/>
          </a:xfrm>
          <a:prstGeom prst="rect">
            <a:avLst/>
          </a:prstGeom>
        </p:spPr>
      </p:pic>
    </p:spTree>
    <p:extLst>
      <p:ext uri="{BB962C8B-B14F-4D97-AF65-F5344CB8AC3E}">
        <p14:creationId xmlns:p14="http://schemas.microsoft.com/office/powerpoint/2010/main" val="8247478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of a paper with text&#10;&#10;Description automatically generated with medium confidence">
            <a:extLst>
              <a:ext uri="{FF2B5EF4-FFF2-40B4-BE49-F238E27FC236}">
                <a16:creationId xmlns:a16="http://schemas.microsoft.com/office/drawing/2014/main" id="{BB80B421-FB8B-ECA9-713C-92704EF2A011}"/>
              </a:ext>
            </a:extLst>
          </p:cNvPr>
          <p:cNvPicPr>
            <a:picLocks noChangeAspect="1"/>
          </p:cNvPicPr>
          <p:nvPr/>
        </p:nvPicPr>
        <p:blipFill>
          <a:blip r:embed="rId2"/>
          <a:stretch>
            <a:fillRect/>
          </a:stretch>
        </p:blipFill>
        <p:spPr>
          <a:xfrm>
            <a:off x="2665425" y="178006"/>
            <a:ext cx="3813150" cy="4787488"/>
          </a:xfrm>
          <a:prstGeom prst="rect">
            <a:avLst/>
          </a:prstGeom>
        </p:spPr>
      </p:pic>
    </p:spTree>
    <p:extLst>
      <p:ext uri="{BB962C8B-B14F-4D97-AF65-F5344CB8AC3E}">
        <p14:creationId xmlns:p14="http://schemas.microsoft.com/office/powerpoint/2010/main" val="18020652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00B44EB2-A964-3747-514A-80FB02F6EB52}"/>
              </a:ext>
            </a:extLst>
          </p:cNvPr>
          <p:cNvPicPr>
            <a:picLocks noChangeAspect="1"/>
          </p:cNvPicPr>
          <p:nvPr/>
        </p:nvPicPr>
        <p:blipFill>
          <a:blip r:embed="rId2"/>
          <a:stretch>
            <a:fillRect/>
          </a:stretch>
        </p:blipFill>
        <p:spPr>
          <a:xfrm>
            <a:off x="685800" y="205771"/>
            <a:ext cx="7772400" cy="4731957"/>
          </a:xfrm>
          <a:prstGeom prst="rect">
            <a:avLst/>
          </a:prstGeom>
        </p:spPr>
      </p:pic>
    </p:spTree>
    <p:extLst>
      <p:ext uri="{BB962C8B-B14F-4D97-AF65-F5344CB8AC3E}">
        <p14:creationId xmlns:p14="http://schemas.microsoft.com/office/powerpoint/2010/main" val="29359293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2CC5146-67A3-A87F-C121-A5C4860E9FE7}"/>
              </a:ext>
            </a:extLst>
          </p:cNvPr>
          <p:cNvPicPr>
            <a:picLocks noChangeAspect="1"/>
          </p:cNvPicPr>
          <p:nvPr/>
        </p:nvPicPr>
        <p:blipFill>
          <a:blip r:embed="rId2"/>
          <a:stretch>
            <a:fillRect/>
          </a:stretch>
        </p:blipFill>
        <p:spPr>
          <a:xfrm>
            <a:off x="3407053" y="133747"/>
            <a:ext cx="2329893" cy="4876006"/>
          </a:xfrm>
          <a:prstGeom prst="rect">
            <a:avLst/>
          </a:prstGeom>
        </p:spPr>
      </p:pic>
    </p:spTree>
    <p:extLst>
      <p:ext uri="{BB962C8B-B14F-4D97-AF65-F5344CB8AC3E}">
        <p14:creationId xmlns:p14="http://schemas.microsoft.com/office/powerpoint/2010/main" val="38183536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E0EF1E71-0C27-42F0-144F-A73F85B478F1}"/>
              </a:ext>
            </a:extLst>
          </p:cNvPr>
          <p:cNvPicPr>
            <a:picLocks noChangeAspect="1"/>
          </p:cNvPicPr>
          <p:nvPr/>
        </p:nvPicPr>
        <p:blipFill>
          <a:blip r:embed="rId2"/>
          <a:stretch>
            <a:fillRect/>
          </a:stretch>
        </p:blipFill>
        <p:spPr>
          <a:xfrm>
            <a:off x="3433834" y="133747"/>
            <a:ext cx="2276332" cy="4876006"/>
          </a:xfrm>
          <a:prstGeom prst="rect">
            <a:avLst/>
          </a:prstGeom>
        </p:spPr>
      </p:pic>
    </p:spTree>
    <p:extLst>
      <p:ext uri="{BB962C8B-B14F-4D97-AF65-F5344CB8AC3E}">
        <p14:creationId xmlns:p14="http://schemas.microsoft.com/office/powerpoint/2010/main" val="17351979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D4D4B836-78E8-34C8-DFA8-A0DE6C7185C4}"/>
              </a:ext>
            </a:extLst>
          </p:cNvPr>
          <p:cNvPicPr>
            <a:picLocks noChangeAspect="1"/>
          </p:cNvPicPr>
          <p:nvPr/>
        </p:nvPicPr>
        <p:blipFill>
          <a:blip r:embed="rId2"/>
          <a:stretch>
            <a:fillRect/>
          </a:stretch>
        </p:blipFill>
        <p:spPr>
          <a:xfrm>
            <a:off x="2931800" y="169751"/>
            <a:ext cx="3280400" cy="4803998"/>
          </a:xfrm>
          <a:prstGeom prst="rect">
            <a:avLst/>
          </a:prstGeom>
        </p:spPr>
      </p:pic>
    </p:spTree>
    <p:extLst>
      <p:ext uri="{BB962C8B-B14F-4D97-AF65-F5344CB8AC3E}">
        <p14:creationId xmlns:p14="http://schemas.microsoft.com/office/powerpoint/2010/main" val="345743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4839F3DE-3D51-E8E4-BDFB-03D91585B3B7}"/>
              </a:ext>
            </a:extLst>
          </p:cNvPr>
          <p:cNvSpPr>
            <a:spLocks noGrp="1" noChangeArrowheads="1"/>
          </p:cNvSpPr>
          <p:nvPr>
            <p:ph type="title"/>
          </p:nvPr>
        </p:nvSpPr>
        <p:spPr bwMode="auto">
          <a:xfrm>
            <a:off x="1485900" y="9525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Former</a:t>
            </a:r>
            <a:r>
              <a:rPr lang="en-US" altLang="en-US" b="1">
                <a:solidFill>
                  <a:schemeClr val="bg1"/>
                </a:solidFill>
              </a:rPr>
              <a:t> Text</a:t>
            </a:r>
          </a:p>
        </p:txBody>
      </p:sp>
      <p:pic>
        <p:nvPicPr>
          <p:cNvPr id="80898" name="Picture 3" descr="Text&#10;&#10;Description automatically generated">
            <a:extLst>
              <a:ext uri="{FF2B5EF4-FFF2-40B4-BE49-F238E27FC236}">
                <a16:creationId xmlns:a16="http://schemas.microsoft.com/office/drawing/2014/main" id="{DF410328-F8C7-EF42-4E9A-DF2E9BA40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363" y="987425"/>
            <a:ext cx="2835275"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0440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etter of a person&#10;&#10;Description automatically generated with medium confidence">
            <a:extLst>
              <a:ext uri="{FF2B5EF4-FFF2-40B4-BE49-F238E27FC236}">
                <a16:creationId xmlns:a16="http://schemas.microsoft.com/office/drawing/2014/main" id="{5C59868B-6CEA-E6DA-741D-849AB688BF0B}"/>
              </a:ext>
            </a:extLst>
          </p:cNvPr>
          <p:cNvPicPr>
            <a:picLocks noChangeAspect="1"/>
          </p:cNvPicPr>
          <p:nvPr/>
        </p:nvPicPr>
        <p:blipFill>
          <a:blip r:embed="rId2"/>
          <a:stretch>
            <a:fillRect/>
          </a:stretch>
        </p:blipFill>
        <p:spPr>
          <a:xfrm>
            <a:off x="2724515" y="205755"/>
            <a:ext cx="3694970" cy="4731990"/>
          </a:xfrm>
          <a:prstGeom prst="rect">
            <a:avLst/>
          </a:prstGeom>
        </p:spPr>
      </p:pic>
    </p:spTree>
    <p:extLst>
      <p:ext uri="{BB962C8B-B14F-4D97-AF65-F5344CB8AC3E}">
        <p14:creationId xmlns:p14="http://schemas.microsoft.com/office/powerpoint/2010/main" val="20863827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a signature&#10;&#10;Description automatically generated">
            <a:extLst>
              <a:ext uri="{FF2B5EF4-FFF2-40B4-BE49-F238E27FC236}">
                <a16:creationId xmlns:a16="http://schemas.microsoft.com/office/drawing/2014/main" id="{A0AD695A-0D6D-62FF-E2CF-71453DD57A58}"/>
              </a:ext>
            </a:extLst>
          </p:cNvPr>
          <p:cNvPicPr>
            <a:picLocks noChangeAspect="1"/>
          </p:cNvPicPr>
          <p:nvPr/>
        </p:nvPicPr>
        <p:blipFill>
          <a:blip r:embed="rId2"/>
          <a:stretch>
            <a:fillRect/>
          </a:stretch>
        </p:blipFill>
        <p:spPr>
          <a:xfrm>
            <a:off x="2692377" y="169751"/>
            <a:ext cx="3759245" cy="4803998"/>
          </a:xfrm>
          <a:prstGeom prst="rect">
            <a:avLst/>
          </a:prstGeom>
        </p:spPr>
      </p:pic>
    </p:spTree>
    <p:extLst>
      <p:ext uri="{BB962C8B-B14F-4D97-AF65-F5344CB8AC3E}">
        <p14:creationId xmlns:p14="http://schemas.microsoft.com/office/powerpoint/2010/main" val="2941796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C2E7DE71-CB98-B877-F2E1-031CADE97CDD}"/>
              </a:ext>
            </a:extLst>
          </p:cNvPr>
          <p:cNvPicPr>
            <a:picLocks noChangeAspect="1"/>
          </p:cNvPicPr>
          <p:nvPr/>
        </p:nvPicPr>
        <p:blipFill>
          <a:blip r:embed="rId2"/>
          <a:stretch>
            <a:fillRect/>
          </a:stretch>
        </p:blipFill>
        <p:spPr>
          <a:xfrm>
            <a:off x="2639693" y="169751"/>
            <a:ext cx="3864614" cy="4803998"/>
          </a:xfrm>
          <a:prstGeom prst="rect">
            <a:avLst/>
          </a:prstGeom>
        </p:spPr>
      </p:pic>
    </p:spTree>
    <p:extLst>
      <p:ext uri="{BB962C8B-B14F-4D97-AF65-F5344CB8AC3E}">
        <p14:creationId xmlns:p14="http://schemas.microsoft.com/office/powerpoint/2010/main" val="5413140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E1490D7-53A7-4E1C-3100-B195EBB830FF}"/>
              </a:ext>
            </a:extLst>
          </p:cNvPr>
          <p:cNvPicPr>
            <a:picLocks noChangeAspect="1"/>
          </p:cNvPicPr>
          <p:nvPr/>
        </p:nvPicPr>
        <p:blipFill>
          <a:blip r:embed="rId2"/>
          <a:stretch>
            <a:fillRect/>
          </a:stretch>
        </p:blipFill>
        <p:spPr>
          <a:xfrm>
            <a:off x="2893300" y="133747"/>
            <a:ext cx="3357400" cy="4876006"/>
          </a:xfrm>
          <a:prstGeom prst="rect">
            <a:avLst/>
          </a:prstGeom>
        </p:spPr>
      </p:pic>
    </p:spTree>
    <p:extLst>
      <p:ext uri="{BB962C8B-B14F-4D97-AF65-F5344CB8AC3E}">
        <p14:creationId xmlns:p14="http://schemas.microsoft.com/office/powerpoint/2010/main" val="5088316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7144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4BED5-53B1-2AFA-AD09-22BFC65E377B}"/>
              </a:ext>
            </a:extLst>
          </p:cNvPr>
          <p:cNvSpPr txBox="1"/>
          <p:nvPr/>
        </p:nvSpPr>
        <p:spPr>
          <a:xfrm>
            <a:off x="1118170" y="1048256"/>
            <a:ext cx="6907660" cy="3046988"/>
          </a:xfrm>
          <a:prstGeom prst="rect">
            <a:avLst/>
          </a:prstGeom>
          <a:noFill/>
        </p:spPr>
        <p:txBody>
          <a:bodyPr wrap="none" rtlCol="0">
            <a:spAutoFit/>
          </a:bodyPr>
          <a:lstStyle/>
          <a:p>
            <a:pPr algn="ctr"/>
            <a:r>
              <a:rPr lang="en-CA" sz="3200" b="0" i="0" dirty="0">
                <a:solidFill>
                  <a:schemeClr val="bg1"/>
                </a:solidFill>
                <a:effectLst/>
                <a:latin typeface="EB Garamond" pitchFamily="2" charset="0"/>
              </a:rPr>
              <a:t>Copyright Act 1709 8 Anne c.21; </a:t>
            </a:r>
          </a:p>
          <a:p>
            <a:pPr algn="ctr"/>
            <a:r>
              <a:rPr lang="en-CA" sz="3200" b="0" i="0" dirty="0">
                <a:solidFill>
                  <a:schemeClr val="bg1"/>
                </a:solidFill>
                <a:effectLst/>
                <a:latin typeface="EB Garamond" pitchFamily="2" charset="0"/>
              </a:rPr>
              <a:t>long title: </a:t>
            </a:r>
          </a:p>
          <a:p>
            <a:pPr algn="ctr"/>
            <a:r>
              <a:rPr lang="en-CA" sz="3200" b="0" i="1" dirty="0">
                <a:solidFill>
                  <a:schemeClr val="bg1"/>
                </a:solidFill>
                <a:effectLst/>
                <a:latin typeface="EB Garamond" pitchFamily="2" charset="0"/>
              </a:rPr>
              <a:t>An Act for the Encouragement of Learning, </a:t>
            </a:r>
          </a:p>
          <a:p>
            <a:pPr algn="ctr"/>
            <a:r>
              <a:rPr lang="en-CA" sz="3200" b="0" i="1" dirty="0">
                <a:solidFill>
                  <a:schemeClr val="bg1"/>
                </a:solidFill>
                <a:effectLst/>
                <a:latin typeface="EB Garamond" pitchFamily="2" charset="0"/>
              </a:rPr>
              <a:t>by vesting the Copies of Printed Books in the </a:t>
            </a:r>
          </a:p>
          <a:p>
            <a:pPr algn="ctr"/>
            <a:r>
              <a:rPr lang="en-CA" sz="3200" b="0" i="1" dirty="0">
                <a:solidFill>
                  <a:schemeClr val="bg1"/>
                </a:solidFill>
                <a:effectLst/>
                <a:latin typeface="EB Garamond" pitchFamily="2" charset="0"/>
              </a:rPr>
              <a:t>Authors or purchasers of such Copies, </a:t>
            </a:r>
          </a:p>
          <a:p>
            <a:pPr algn="ctr"/>
            <a:r>
              <a:rPr lang="en-CA" sz="3200" b="0" i="1" dirty="0">
                <a:solidFill>
                  <a:schemeClr val="bg1"/>
                </a:solidFill>
                <a:effectLst/>
                <a:latin typeface="EB Garamond" pitchFamily="2" charset="0"/>
              </a:rPr>
              <a:t>during the Times therein mentioned.</a:t>
            </a:r>
            <a:endParaRPr lang="en-US" sz="3200" dirty="0">
              <a:solidFill>
                <a:schemeClr val="bg1"/>
              </a:solidFill>
            </a:endParaRPr>
          </a:p>
        </p:txBody>
      </p:sp>
    </p:spTree>
    <p:extLst>
      <p:ext uri="{BB962C8B-B14F-4D97-AF65-F5344CB8AC3E}">
        <p14:creationId xmlns:p14="http://schemas.microsoft.com/office/powerpoint/2010/main" val="34973590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C2DDB-257A-AA2F-745C-694B29C95ED8}"/>
              </a:ext>
            </a:extLst>
          </p:cNvPr>
          <p:cNvSpPr txBox="1"/>
          <p:nvPr/>
        </p:nvSpPr>
        <p:spPr>
          <a:xfrm>
            <a:off x="2511980" y="201583"/>
            <a:ext cx="4120039" cy="707886"/>
          </a:xfrm>
          <a:prstGeom prst="rect">
            <a:avLst/>
          </a:prstGeom>
          <a:noFill/>
        </p:spPr>
        <p:txBody>
          <a:bodyPr wrap="none" rtlCol="0">
            <a:spAutoFit/>
          </a:bodyPr>
          <a:lstStyle/>
          <a:p>
            <a:r>
              <a:rPr lang="en-US" sz="4000" dirty="0">
                <a:solidFill>
                  <a:schemeClr val="bg1"/>
                </a:solidFill>
                <a:latin typeface="Apple Chancery" panose="03020702040506060504" pitchFamily="66" charset="-79"/>
                <a:cs typeface="Apple Chancery" panose="03020702040506060504" pitchFamily="66" charset="-79"/>
              </a:rPr>
              <a:t>Berne Convention</a:t>
            </a:r>
          </a:p>
        </p:txBody>
      </p:sp>
      <p:pic>
        <p:nvPicPr>
          <p:cNvPr id="4" name="Picture 3" descr="A close-up of a document&#10;&#10;Description automatically generated">
            <a:extLst>
              <a:ext uri="{FF2B5EF4-FFF2-40B4-BE49-F238E27FC236}">
                <a16:creationId xmlns:a16="http://schemas.microsoft.com/office/drawing/2014/main" id="{A221A7B1-38E0-22F0-7621-419BE07B0911}"/>
              </a:ext>
            </a:extLst>
          </p:cNvPr>
          <p:cNvPicPr>
            <a:picLocks noChangeAspect="1"/>
          </p:cNvPicPr>
          <p:nvPr/>
        </p:nvPicPr>
        <p:blipFill>
          <a:blip r:embed="rId2"/>
          <a:stretch>
            <a:fillRect/>
          </a:stretch>
        </p:blipFill>
        <p:spPr>
          <a:xfrm>
            <a:off x="966825" y="1034862"/>
            <a:ext cx="7210349" cy="3872621"/>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AB821375-61F2-0E7A-3DAC-ACE5618D3585}"/>
                  </a:ext>
                </a:extLst>
              </p14:cNvPr>
              <p14:cNvContentPartPr/>
              <p14:nvPr/>
            </p14:nvContentPartPr>
            <p14:xfrm>
              <a:off x="1665760" y="2658920"/>
              <a:ext cx="4471560" cy="84960"/>
            </p14:xfrm>
          </p:contentPart>
        </mc:Choice>
        <mc:Fallback xmlns="">
          <p:pic>
            <p:nvPicPr>
              <p:cNvPr id="5" name="Ink 4">
                <a:extLst>
                  <a:ext uri="{FF2B5EF4-FFF2-40B4-BE49-F238E27FC236}">
                    <a16:creationId xmlns:a16="http://schemas.microsoft.com/office/drawing/2014/main" id="{AB821375-61F2-0E7A-3DAC-ACE5618D3585}"/>
                  </a:ext>
                </a:extLst>
              </p:cNvPr>
              <p:cNvPicPr/>
              <p:nvPr/>
            </p:nvPicPr>
            <p:blipFill>
              <a:blip r:embed="rId4"/>
              <a:stretch>
                <a:fillRect/>
              </a:stretch>
            </p:blipFill>
            <p:spPr>
              <a:xfrm>
                <a:off x="1656760" y="2649920"/>
                <a:ext cx="4489200" cy="102600"/>
              </a:xfrm>
              <a:prstGeom prst="rect">
                <a:avLst/>
              </a:prstGeom>
            </p:spPr>
          </p:pic>
        </mc:Fallback>
      </mc:AlternateContent>
    </p:spTree>
    <p:extLst>
      <p:ext uri="{BB962C8B-B14F-4D97-AF65-F5344CB8AC3E}">
        <p14:creationId xmlns:p14="http://schemas.microsoft.com/office/powerpoint/2010/main" val="3064663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29FAB-D1D1-B86E-0F20-E6533D4D308F}"/>
              </a:ext>
            </a:extLst>
          </p:cNvPr>
          <p:cNvSpPr txBox="1"/>
          <p:nvPr/>
        </p:nvSpPr>
        <p:spPr>
          <a:xfrm>
            <a:off x="887690" y="2156251"/>
            <a:ext cx="7368620" cy="830997"/>
          </a:xfrm>
          <a:prstGeom prst="rect">
            <a:avLst/>
          </a:prstGeom>
          <a:noFill/>
        </p:spPr>
        <p:txBody>
          <a:bodyPr wrap="none" rtlCol="0">
            <a:spAutoFit/>
          </a:bodyPr>
          <a:lstStyle/>
          <a:p>
            <a:pPr algn="ctr"/>
            <a:r>
              <a:rPr lang="en-CA" b="1" dirty="0">
                <a:solidFill>
                  <a:schemeClr val="bg1"/>
                </a:solidFill>
                <a:effectLst/>
                <a:latin typeface="inherit"/>
              </a:rPr>
              <a:t>Trademarks Act </a:t>
            </a:r>
            <a:r>
              <a:rPr lang="en-CA" b="1" dirty="0">
                <a:solidFill>
                  <a:schemeClr val="bg1"/>
                </a:solidFill>
                <a:effectLst/>
              </a:rPr>
              <a:t>R.S.C., 1985, c. T-13</a:t>
            </a:r>
          </a:p>
          <a:p>
            <a:pPr algn="ctr"/>
            <a:r>
              <a:rPr lang="en-CA" b="0" i="0" dirty="0">
                <a:solidFill>
                  <a:schemeClr val="bg1"/>
                </a:solidFill>
                <a:effectLst/>
                <a:latin typeface="Helvetica Neue" panose="02000503000000020004" pitchFamily="2" charset="0"/>
              </a:rPr>
              <a:t>An Act relating to trademarks and unfair competition</a:t>
            </a:r>
          </a:p>
        </p:txBody>
      </p:sp>
      <p:sp>
        <p:nvSpPr>
          <p:cNvPr id="3" name="TextBox 2">
            <a:extLst>
              <a:ext uri="{FF2B5EF4-FFF2-40B4-BE49-F238E27FC236}">
                <a16:creationId xmlns:a16="http://schemas.microsoft.com/office/drawing/2014/main" id="{90DA4BA6-5A0C-9D86-F395-62BDFD7863BB}"/>
              </a:ext>
            </a:extLst>
          </p:cNvPr>
          <p:cNvSpPr txBox="1"/>
          <p:nvPr/>
        </p:nvSpPr>
        <p:spPr>
          <a:xfrm>
            <a:off x="2110300" y="699542"/>
            <a:ext cx="4923400" cy="830997"/>
          </a:xfrm>
          <a:prstGeom prst="rect">
            <a:avLst/>
          </a:prstGeom>
          <a:noFill/>
        </p:spPr>
        <p:txBody>
          <a:bodyPr wrap="none" rtlCol="0">
            <a:spAutoFit/>
          </a:bodyPr>
          <a:lstStyle/>
          <a:p>
            <a:pPr algn="ctr"/>
            <a:r>
              <a:rPr lang="en-CA" b="1" dirty="0">
                <a:solidFill>
                  <a:schemeClr val="bg1"/>
                </a:solidFill>
                <a:effectLst/>
                <a:latin typeface="inherit"/>
              </a:rPr>
              <a:t>Copyright Act </a:t>
            </a:r>
            <a:r>
              <a:rPr lang="en-CA" b="1" dirty="0">
                <a:solidFill>
                  <a:schemeClr val="bg1"/>
                </a:solidFill>
                <a:effectLst/>
              </a:rPr>
              <a:t>R.S.C., 1985, c. C-42</a:t>
            </a:r>
          </a:p>
          <a:p>
            <a:pPr algn="ctr"/>
            <a:r>
              <a:rPr lang="en-CA" b="0" i="0" dirty="0">
                <a:solidFill>
                  <a:schemeClr val="bg1"/>
                </a:solidFill>
                <a:effectLst/>
                <a:latin typeface="Helvetica Neue" panose="02000503000000020004" pitchFamily="2" charset="0"/>
              </a:rPr>
              <a:t>An Act respecting copyright</a:t>
            </a:r>
          </a:p>
        </p:txBody>
      </p:sp>
      <p:sp>
        <p:nvSpPr>
          <p:cNvPr id="4" name="TextBox 3">
            <a:extLst>
              <a:ext uri="{FF2B5EF4-FFF2-40B4-BE49-F238E27FC236}">
                <a16:creationId xmlns:a16="http://schemas.microsoft.com/office/drawing/2014/main" id="{8C112F95-F9C2-D1B1-6AC8-20977008CAC6}"/>
              </a:ext>
            </a:extLst>
          </p:cNvPr>
          <p:cNvSpPr txBox="1"/>
          <p:nvPr/>
        </p:nvSpPr>
        <p:spPr>
          <a:xfrm>
            <a:off x="1859911" y="3612961"/>
            <a:ext cx="5424177" cy="830997"/>
          </a:xfrm>
          <a:prstGeom prst="rect">
            <a:avLst/>
          </a:prstGeom>
          <a:noFill/>
        </p:spPr>
        <p:txBody>
          <a:bodyPr wrap="none" rtlCol="0">
            <a:spAutoFit/>
          </a:bodyPr>
          <a:lstStyle/>
          <a:p>
            <a:pPr algn="ctr"/>
            <a:r>
              <a:rPr lang="en-CA" b="1" dirty="0">
                <a:solidFill>
                  <a:schemeClr val="bg1"/>
                </a:solidFill>
                <a:effectLst/>
                <a:latin typeface="inherit"/>
              </a:rPr>
              <a:t>Patent Act </a:t>
            </a:r>
            <a:r>
              <a:rPr lang="en-CA" b="1" dirty="0">
                <a:solidFill>
                  <a:schemeClr val="bg1"/>
                </a:solidFill>
                <a:effectLst/>
              </a:rPr>
              <a:t>R.S.C., 1985, c. P-4</a:t>
            </a:r>
          </a:p>
          <a:p>
            <a:pPr algn="ctr"/>
            <a:r>
              <a:rPr lang="en-CA" b="0" i="0" dirty="0">
                <a:solidFill>
                  <a:schemeClr val="bg1"/>
                </a:solidFill>
                <a:effectLst/>
                <a:latin typeface="Helvetica Neue" panose="02000503000000020004" pitchFamily="2" charset="0"/>
              </a:rPr>
              <a:t>An Act respecting patents of invention</a:t>
            </a:r>
          </a:p>
        </p:txBody>
      </p:sp>
    </p:spTree>
    <p:extLst>
      <p:ext uri="{BB962C8B-B14F-4D97-AF65-F5344CB8AC3E}">
        <p14:creationId xmlns:p14="http://schemas.microsoft.com/office/powerpoint/2010/main" val="41107615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872CB9-59E8-DD0C-7ED8-081E4FF7EC94}"/>
              </a:ext>
            </a:extLst>
          </p:cNvPr>
          <p:cNvPicPr>
            <a:picLocks noChangeAspect="1"/>
          </p:cNvPicPr>
          <p:nvPr/>
        </p:nvPicPr>
        <p:blipFill>
          <a:blip r:embed="rId2"/>
          <a:stretch>
            <a:fillRect/>
          </a:stretch>
        </p:blipFill>
        <p:spPr>
          <a:xfrm>
            <a:off x="2921000" y="95250"/>
            <a:ext cx="3302000" cy="4953000"/>
          </a:xfrm>
          <a:prstGeom prst="rect">
            <a:avLst/>
          </a:prstGeom>
        </p:spPr>
      </p:pic>
    </p:spTree>
    <p:extLst>
      <p:ext uri="{BB962C8B-B14F-4D97-AF65-F5344CB8AC3E}">
        <p14:creationId xmlns:p14="http://schemas.microsoft.com/office/powerpoint/2010/main" val="24621078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AA23ED90-848D-9143-7D50-7A90ED8D6D8D}"/>
              </a:ext>
            </a:extLst>
          </p:cNvPr>
          <p:cNvPicPr>
            <a:picLocks noChangeAspect="1"/>
          </p:cNvPicPr>
          <p:nvPr/>
        </p:nvPicPr>
        <p:blipFill>
          <a:blip r:embed="rId2"/>
          <a:stretch>
            <a:fillRect/>
          </a:stretch>
        </p:blipFill>
        <p:spPr>
          <a:xfrm>
            <a:off x="180627" y="440643"/>
            <a:ext cx="8782746" cy="4262214"/>
          </a:xfrm>
          <a:prstGeom prst="rect">
            <a:avLst/>
          </a:prstGeom>
        </p:spPr>
      </p:pic>
    </p:spTree>
    <p:extLst>
      <p:ext uri="{BB962C8B-B14F-4D97-AF65-F5344CB8AC3E}">
        <p14:creationId xmlns:p14="http://schemas.microsoft.com/office/powerpoint/2010/main" val="100944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F9FE97EC-0ECD-A4FD-81B1-2EF48651AAD3}"/>
              </a:ext>
            </a:extLst>
          </p:cNvPr>
          <p:cNvSpPr>
            <a:spLocks noGrp="1" noChangeArrowheads="1"/>
          </p:cNvSpPr>
          <p:nvPr>
            <p:ph type="title"/>
          </p:nvPr>
        </p:nvSpPr>
        <p:spPr bwMode="auto">
          <a:xfrm>
            <a:off x="1485900" y="619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Course Website </a:t>
            </a:r>
            <a:endParaRPr lang="en-US" altLang="en-US" sz="3300">
              <a:solidFill>
                <a:srgbClr val="FF0000"/>
              </a:solidFill>
            </a:endParaRPr>
          </a:p>
        </p:txBody>
      </p:sp>
      <p:sp>
        <p:nvSpPr>
          <p:cNvPr id="69634" name="TextBox 2">
            <a:extLst>
              <a:ext uri="{FF2B5EF4-FFF2-40B4-BE49-F238E27FC236}">
                <a16:creationId xmlns:a16="http://schemas.microsoft.com/office/drawing/2014/main" id="{3DE864D1-5559-BB8F-8CCF-17CBEBBAF78F}"/>
              </a:ext>
            </a:extLst>
          </p:cNvPr>
          <p:cNvSpPr txBox="1">
            <a:spLocks noChangeArrowheads="1"/>
          </p:cNvSpPr>
          <p:nvPr/>
        </p:nvSpPr>
        <p:spPr bwMode="auto">
          <a:xfrm>
            <a:off x="2673350" y="444341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a:hlinkClick r:id="rId2"/>
              </a:rPr>
              <a:t>https://iplaw.allard.ubc.ca/</a:t>
            </a:r>
            <a:r>
              <a:rPr lang="en-US" altLang="en-US"/>
              <a:t> </a:t>
            </a:r>
          </a:p>
        </p:txBody>
      </p:sp>
      <p:pic>
        <p:nvPicPr>
          <p:cNvPr id="8" name="Content Placeholder 7" descr="Graphical user interface, text&#10;&#10;Description automatically generated">
            <a:extLst>
              <a:ext uri="{FF2B5EF4-FFF2-40B4-BE49-F238E27FC236}">
                <a16:creationId xmlns:a16="http://schemas.microsoft.com/office/drawing/2014/main" id="{A2E04DCA-8BF1-73AD-9A85-C49C668813B2}"/>
              </a:ext>
            </a:extLst>
          </p:cNvPr>
          <p:cNvPicPr>
            <a:picLocks noGrp="1" noChangeAspect="1"/>
          </p:cNvPicPr>
          <p:nvPr>
            <p:ph sz="quarter" idx="10"/>
          </p:nvPr>
        </p:nvPicPr>
        <p:blipFill>
          <a:blip r:embed="rId3"/>
          <a:stretch>
            <a:fillRect/>
          </a:stretch>
        </p:blipFill>
        <p:spPr>
          <a:xfrm>
            <a:off x="3232150" y="823913"/>
            <a:ext cx="2679700" cy="3365500"/>
          </a:xfrm>
        </p:spPr>
      </p:pic>
      <p:pic>
        <p:nvPicPr>
          <p:cNvPr id="69636" name="Picture 2" descr="Graphical user interface, website&#10;&#10;Description automatically generated">
            <a:extLst>
              <a:ext uri="{FF2B5EF4-FFF2-40B4-BE49-F238E27FC236}">
                <a16:creationId xmlns:a16="http://schemas.microsoft.com/office/drawing/2014/main" id="{4B5A0462-BC94-A578-0577-3A921A2FA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030288"/>
            <a:ext cx="396081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lang="en-US" altLang="en-US" sz="6000" dirty="0">
                <a:solidFill>
                  <a:srgbClr val="FF0000"/>
                </a:solidFill>
                <a:latin typeface="Times New Roman" panose="02020603050405020304" pitchFamily="18" charset="0"/>
                <a:cs typeface="Times New Roman" panose="02020603050405020304" pitchFamily="18" charset="0"/>
              </a:rPr>
              <a:t>4</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1484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1EFBF-EDF4-8029-9D97-A4130F2789E7}"/>
              </a:ext>
            </a:extLst>
          </p:cNvPr>
          <p:cNvPicPr>
            <a:picLocks noChangeAspect="1"/>
          </p:cNvPicPr>
          <p:nvPr/>
        </p:nvPicPr>
        <p:blipFill>
          <a:blip r:embed="rId2"/>
          <a:stretch>
            <a:fillRect/>
          </a:stretch>
        </p:blipFill>
        <p:spPr>
          <a:xfrm>
            <a:off x="1086744" y="272449"/>
            <a:ext cx="6970512" cy="4598602"/>
          </a:xfrm>
          <a:prstGeom prst="rect">
            <a:avLst/>
          </a:prstGeom>
        </p:spPr>
      </p:pic>
    </p:spTree>
    <p:extLst>
      <p:ext uri="{BB962C8B-B14F-4D97-AF65-F5344CB8AC3E}">
        <p14:creationId xmlns:p14="http://schemas.microsoft.com/office/powerpoint/2010/main" val="27038546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6E03AC-1A22-4098-03EB-A0F7085595D4}"/>
              </a:ext>
            </a:extLst>
          </p:cNvPr>
          <p:cNvPicPr>
            <a:picLocks noChangeAspect="1"/>
          </p:cNvPicPr>
          <p:nvPr/>
        </p:nvPicPr>
        <p:blipFill>
          <a:blip r:embed="rId2"/>
          <a:stretch>
            <a:fillRect/>
          </a:stretch>
        </p:blipFill>
        <p:spPr>
          <a:xfrm>
            <a:off x="2670525" y="130049"/>
            <a:ext cx="3802950" cy="4883402"/>
          </a:xfrm>
          <a:prstGeom prst="rect">
            <a:avLst/>
          </a:prstGeom>
        </p:spPr>
      </p:pic>
    </p:spTree>
    <p:extLst>
      <p:ext uri="{BB962C8B-B14F-4D97-AF65-F5344CB8AC3E}">
        <p14:creationId xmlns:p14="http://schemas.microsoft.com/office/powerpoint/2010/main" val="3531222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5</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8195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6A442-B929-732D-60BB-3BEB501C1D53}"/>
              </a:ext>
            </a:extLst>
          </p:cNvPr>
          <p:cNvPicPr>
            <a:picLocks noChangeAspect="1"/>
          </p:cNvPicPr>
          <p:nvPr/>
        </p:nvPicPr>
        <p:blipFill>
          <a:blip r:embed="rId2"/>
          <a:stretch>
            <a:fillRect/>
          </a:stretch>
        </p:blipFill>
        <p:spPr>
          <a:xfrm>
            <a:off x="827584" y="771550"/>
            <a:ext cx="2571750" cy="2571750"/>
          </a:xfrm>
          <a:prstGeom prst="rect">
            <a:avLst/>
          </a:prstGeom>
        </p:spPr>
      </p:pic>
      <p:pic>
        <p:nvPicPr>
          <p:cNvPr id="3" name="Picture 2">
            <a:extLst>
              <a:ext uri="{FF2B5EF4-FFF2-40B4-BE49-F238E27FC236}">
                <a16:creationId xmlns:a16="http://schemas.microsoft.com/office/drawing/2014/main" id="{FE0BD410-272F-0B26-23F3-C081AC332D11}"/>
              </a:ext>
            </a:extLst>
          </p:cNvPr>
          <p:cNvPicPr>
            <a:picLocks noChangeAspect="1"/>
          </p:cNvPicPr>
          <p:nvPr/>
        </p:nvPicPr>
        <p:blipFill>
          <a:blip r:embed="rId3"/>
          <a:stretch>
            <a:fillRect/>
          </a:stretch>
        </p:blipFill>
        <p:spPr>
          <a:xfrm>
            <a:off x="3995936" y="411509"/>
            <a:ext cx="2453115" cy="2453115"/>
          </a:xfrm>
          <a:prstGeom prst="rect">
            <a:avLst/>
          </a:prstGeom>
        </p:spPr>
      </p:pic>
      <p:pic>
        <p:nvPicPr>
          <p:cNvPr id="4" name="Picture 3">
            <a:extLst>
              <a:ext uri="{FF2B5EF4-FFF2-40B4-BE49-F238E27FC236}">
                <a16:creationId xmlns:a16="http://schemas.microsoft.com/office/drawing/2014/main" id="{E27455A4-D597-BCD3-8B13-28F17C4F6C7F}"/>
              </a:ext>
            </a:extLst>
          </p:cNvPr>
          <p:cNvPicPr>
            <a:picLocks noChangeAspect="1"/>
          </p:cNvPicPr>
          <p:nvPr/>
        </p:nvPicPr>
        <p:blipFill>
          <a:blip r:embed="rId4"/>
          <a:stretch>
            <a:fillRect/>
          </a:stretch>
        </p:blipFill>
        <p:spPr>
          <a:xfrm>
            <a:off x="4788024" y="3055613"/>
            <a:ext cx="3528392" cy="1975899"/>
          </a:xfrm>
          <a:prstGeom prst="rect">
            <a:avLst/>
          </a:prstGeom>
        </p:spPr>
      </p:pic>
    </p:spTree>
    <p:extLst>
      <p:ext uri="{BB962C8B-B14F-4D97-AF65-F5344CB8AC3E}">
        <p14:creationId xmlns:p14="http://schemas.microsoft.com/office/powerpoint/2010/main" val="38652211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85736-5439-63CC-E066-C6AC0BC78E4B}"/>
              </a:ext>
            </a:extLst>
          </p:cNvPr>
          <p:cNvPicPr>
            <a:picLocks noChangeAspect="1"/>
          </p:cNvPicPr>
          <p:nvPr/>
        </p:nvPicPr>
        <p:blipFill rotWithShape="1">
          <a:blip r:embed="rId2"/>
          <a:srcRect t="16176" b="17647"/>
          <a:stretch/>
        </p:blipFill>
        <p:spPr>
          <a:xfrm>
            <a:off x="1310837" y="413628"/>
            <a:ext cx="6522325" cy="4316244"/>
          </a:xfrm>
          <a:prstGeom prst="rect">
            <a:avLst/>
          </a:prstGeom>
        </p:spPr>
      </p:pic>
    </p:spTree>
    <p:extLst>
      <p:ext uri="{BB962C8B-B14F-4D97-AF65-F5344CB8AC3E}">
        <p14:creationId xmlns:p14="http://schemas.microsoft.com/office/powerpoint/2010/main" val="11662258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1C02018-3DE2-C254-2822-880DC3D1328B}"/>
              </a:ext>
            </a:extLst>
          </p:cNvPr>
          <p:cNvPicPr>
            <a:picLocks noChangeAspect="1"/>
          </p:cNvPicPr>
          <p:nvPr/>
        </p:nvPicPr>
        <p:blipFill>
          <a:blip r:embed="rId2"/>
          <a:stretch>
            <a:fillRect/>
          </a:stretch>
        </p:blipFill>
        <p:spPr>
          <a:xfrm>
            <a:off x="2392313" y="179410"/>
            <a:ext cx="4359374" cy="4784679"/>
          </a:xfrm>
          <a:prstGeom prst="rect">
            <a:avLst/>
          </a:prstGeom>
        </p:spPr>
      </p:pic>
    </p:spTree>
    <p:extLst>
      <p:ext uri="{BB962C8B-B14F-4D97-AF65-F5344CB8AC3E}">
        <p14:creationId xmlns:p14="http://schemas.microsoft.com/office/powerpoint/2010/main" val="19363505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device&#10;&#10;Description automatically generated">
            <a:extLst>
              <a:ext uri="{FF2B5EF4-FFF2-40B4-BE49-F238E27FC236}">
                <a16:creationId xmlns:a16="http://schemas.microsoft.com/office/drawing/2014/main" id="{ADE6ECF7-DE7D-153B-DBA3-AB52EAFCB1DD}"/>
              </a:ext>
            </a:extLst>
          </p:cNvPr>
          <p:cNvPicPr>
            <a:picLocks noChangeAspect="1"/>
          </p:cNvPicPr>
          <p:nvPr/>
        </p:nvPicPr>
        <p:blipFill>
          <a:blip r:embed="rId2"/>
          <a:stretch>
            <a:fillRect/>
          </a:stretch>
        </p:blipFill>
        <p:spPr>
          <a:xfrm>
            <a:off x="2808791" y="169751"/>
            <a:ext cx="3526418" cy="4803998"/>
          </a:xfrm>
          <a:prstGeom prst="rect">
            <a:avLst/>
          </a:prstGeom>
        </p:spPr>
      </p:pic>
    </p:spTree>
    <p:extLst>
      <p:ext uri="{BB962C8B-B14F-4D97-AF65-F5344CB8AC3E}">
        <p14:creationId xmlns:p14="http://schemas.microsoft.com/office/powerpoint/2010/main" val="11020517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16FA4F2-03BB-7B8B-5FD8-B482FDD3A158}"/>
              </a:ext>
            </a:extLst>
          </p:cNvPr>
          <p:cNvPicPr>
            <a:picLocks noChangeAspect="1"/>
          </p:cNvPicPr>
          <p:nvPr/>
        </p:nvPicPr>
        <p:blipFill>
          <a:blip r:embed="rId2"/>
          <a:stretch>
            <a:fillRect/>
          </a:stretch>
        </p:blipFill>
        <p:spPr>
          <a:xfrm>
            <a:off x="3290087" y="169751"/>
            <a:ext cx="2563825" cy="4803998"/>
          </a:xfrm>
          <a:prstGeom prst="rect">
            <a:avLst/>
          </a:prstGeom>
        </p:spPr>
      </p:pic>
    </p:spTree>
    <p:extLst>
      <p:ext uri="{BB962C8B-B14F-4D97-AF65-F5344CB8AC3E}">
        <p14:creationId xmlns:p14="http://schemas.microsoft.com/office/powerpoint/2010/main" val="32523084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FE965E-E59F-D1AC-C8BB-4BDDC5CE1342}"/>
              </a:ext>
            </a:extLst>
          </p:cNvPr>
          <p:cNvSpPr txBox="1"/>
          <p:nvPr/>
        </p:nvSpPr>
        <p:spPr>
          <a:xfrm>
            <a:off x="2133672" y="2063918"/>
            <a:ext cx="4876656" cy="1015663"/>
          </a:xfrm>
          <a:prstGeom prst="rect">
            <a:avLst/>
          </a:prstGeom>
          <a:noFill/>
        </p:spPr>
        <p:txBody>
          <a:bodyPr wrap="none" rtlCol="0">
            <a:spAutoFit/>
          </a:bodyPr>
          <a:lstStyle/>
          <a:p>
            <a:r>
              <a:rPr lang="en-US" sz="6000" b="1" dirty="0">
                <a:solidFill>
                  <a:srgbClr val="FFFF00"/>
                </a:solidFill>
                <a:latin typeface="APPLE CHANCERY" panose="03020702040506060504" pitchFamily="66" charset="-79"/>
                <a:cs typeface="APPLE CHANCERY" panose="03020702040506060504" pitchFamily="66" charset="-79"/>
              </a:rPr>
              <a:t>More to come</a:t>
            </a:r>
            <a:r>
              <a:rPr lang="en-US" sz="6000" b="1" dirty="0">
                <a:solidFill>
                  <a:srgbClr val="FF0000"/>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1674628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AF128D-532A-871F-42EE-1A12C648EA68}"/>
              </a:ext>
            </a:extLst>
          </p:cNvPr>
          <p:cNvSpPr>
            <a:spLocks noGrp="1"/>
          </p:cNvSpPr>
          <p:nvPr>
            <p:ph sz="quarter" idx="10"/>
          </p:nvPr>
        </p:nvSpPr>
        <p:spPr>
          <a:xfrm>
            <a:off x="1485900" y="1075434"/>
            <a:ext cx="6172200" cy="2825029"/>
          </a:xfrm>
        </p:spPr>
        <p:txBody>
          <a:bodyPr/>
          <a:lstStyle/>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PLEASE </a:t>
            </a:r>
          </a:p>
          <a:p>
            <a:pPr marL="0" indent="0" algn="ctr">
              <a:buFont typeface="Arial" panose="020B0604020202020204" pitchFamily="34" charset="0"/>
              <a:buNone/>
              <a:defRPr/>
            </a:pP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SIGN UP</a:t>
            </a:r>
          </a:p>
        </p:txBody>
      </p:sp>
    </p:spTree>
    <p:extLst>
      <p:ext uri="{BB962C8B-B14F-4D97-AF65-F5344CB8AC3E}">
        <p14:creationId xmlns:p14="http://schemas.microsoft.com/office/powerpoint/2010/main" val="38716590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9D357-E212-20C9-A20A-747187D9915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41071539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a:extLst>
              <a:ext uri="{FF2B5EF4-FFF2-40B4-BE49-F238E27FC236}">
                <a16:creationId xmlns:a16="http://schemas.microsoft.com/office/drawing/2014/main" id="{34C33C3E-833D-4C4E-7999-CABDD6E8E333}"/>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36546" name="Content Placeholder 3" descr="Crystal_Project_pause-queue.png">
            <a:extLst>
              <a:ext uri="{FF2B5EF4-FFF2-40B4-BE49-F238E27FC236}">
                <a16:creationId xmlns:a16="http://schemas.microsoft.com/office/drawing/2014/main" id="{E6BC28A9-96E8-5E5F-E93B-D5362884D4A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Content Placeholder 3" descr="Crystal_Project_pause-queue.png">
            <a:extLst>
              <a:ext uri="{FF2B5EF4-FFF2-40B4-BE49-F238E27FC236}">
                <a16:creationId xmlns:a16="http://schemas.microsoft.com/office/drawing/2014/main" id="{CA236542-B719-E3CC-3C3E-5D832FB6B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5498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429E-6B7C-9C54-B0DA-0DBD715C72C7}"/>
            </a:ext>
          </a:extLst>
        </p:cNvPr>
        <p:cNvGrpSpPr/>
        <p:nvPr/>
      </p:nvGrpSpPr>
      <p:grpSpPr>
        <a:xfrm>
          <a:off x="0" y="0"/>
          <a:ext cx="0" cy="0"/>
          <a:chOff x="0" y="0"/>
          <a:chExt cx="0" cy="0"/>
        </a:xfrm>
      </p:grpSpPr>
      <p:sp>
        <p:nvSpPr>
          <p:cNvPr id="94209" name="Content Placeholder 2">
            <a:extLst>
              <a:ext uri="{FF2B5EF4-FFF2-40B4-BE49-F238E27FC236}">
                <a16:creationId xmlns:a16="http://schemas.microsoft.com/office/drawing/2014/main" id="{D0C16F4B-E10A-29AF-BF49-E46CE2163B3D}"/>
              </a:ext>
            </a:extLst>
          </p:cNvPr>
          <p:cNvSpPr>
            <a:spLocks noGrp="1" noChangeArrowheads="1"/>
          </p:cNvSpPr>
          <p:nvPr>
            <p:ph sz="quarter" idx="10"/>
          </p:nvPr>
        </p:nvSpPr>
        <p:spPr bwMode="auto">
          <a:xfrm>
            <a:off x="1444625" y="336550"/>
            <a:ext cx="6232525" cy="4141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Now</a:t>
            </a:r>
            <a:r>
              <a:rPr lang="en-US" altLang="en-US" sz="3300">
                <a:solidFill>
                  <a:srgbClr val="FF0000"/>
                </a:solidFill>
                <a:latin typeface="P22 Typewriter"/>
                <a:ea typeface="P22 Typewriter"/>
                <a:cs typeface="P22 Typewriter"/>
              </a:rPr>
              <a:t>,</a:t>
            </a:r>
            <a:r>
              <a:rPr lang="en-US" altLang="en-US" sz="3300">
                <a:solidFill>
                  <a:srgbClr val="FFFF00"/>
                </a:solidFill>
                <a:latin typeface="P22 Typewriter"/>
                <a:ea typeface="P22 Typewriter"/>
                <a:cs typeface="P22 Typewriter"/>
              </a:rPr>
              <a:t> to our regularly </a:t>
            </a:r>
          </a:p>
          <a:p>
            <a:pPr marL="0" indent="0" algn="ctr">
              <a:buFont typeface="Arial" panose="020B0604020202020204" pitchFamily="34" charset="0"/>
              <a:buNone/>
            </a:pPr>
            <a:r>
              <a:rPr lang="en-US" altLang="en-US" sz="3300">
                <a:solidFill>
                  <a:srgbClr val="FFFF00"/>
                </a:solidFill>
                <a:latin typeface="P22 Typewriter"/>
                <a:ea typeface="P22 Typewriter"/>
                <a:cs typeface="P22 Typewriter"/>
              </a:rPr>
              <a:t>scheduled programming</a:t>
            </a:r>
            <a:r>
              <a:rPr lang="en-US" altLang="en-US" sz="3300">
                <a:solidFill>
                  <a:srgbClr val="FF0000"/>
                </a:solidFill>
                <a:latin typeface="P22 Typewriter"/>
                <a:ea typeface="P22 Typewriter"/>
                <a:cs typeface="P22 Typewriter"/>
              </a:rPr>
              <a:t>…</a:t>
            </a:r>
          </a:p>
        </p:txBody>
      </p:sp>
      <p:pic>
        <p:nvPicPr>
          <p:cNvPr id="94210" name="Content Placeholder 3" descr="file7991274103168.jpg">
            <a:extLst>
              <a:ext uri="{FF2B5EF4-FFF2-40B4-BE49-F238E27FC236}">
                <a16:creationId xmlns:a16="http://schemas.microsoft.com/office/drawing/2014/main" id="{7B7E7C30-041D-DE4A-C1F8-518A86C4E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 r="-124"/>
          <a:stretch>
            <a:fillRect/>
          </a:stretch>
        </p:blipFill>
        <p:spPr bwMode="auto">
          <a:xfrm>
            <a:off x="2638425" y="1612900"/>
            <a:ext cx="38671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6193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B2F4C5E6-6AD1-BE3E-D170-BACA76B4339C}"/>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91842" name="Picture 2">
            <a:extLst>
              <a:ext uri="{FF2B5EF4-FFF2-40B4-BE49-F238E27FC236}">
                <a16:creationId xmlns:a16="http://schemas.microsoft.com/office/drawing/2014/main" id="{A989CF68-42AB-E79A-B13E-1E84014F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7648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7">
            <a:extLst>
              <a:ext uri="{FF2B5EF4-FFF2-40B4-BE49-F238E27FC236}">
                <a16:creationId xmlns:a16="http://schemas.microsoft.com/office/drawing/2014/main" id="{DFF92643-C037-06AD-FEB2-111AA4F33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600" y="1203325"/>
            <a:ext cx="309880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11525" y="4424363"/>
            <a:ext cx="25209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200" b="1">
                <a:solidFill>
                  <a:srgbClr val="FFFF00"/>
                </a:solidFill>
              </a:rPr>
              <a:t>Trademarks</a:t>
            </a:r>
            <a:endParaRPr lang="en-US" altLang="en-US" sz="3200">
              <a:solidFill>
                <a:srgbClr val="002040"/>
              </a:solidFill>
            </a:endParaRPr>
          </a:p>
        </p:txBody>
      </p:sp>
      <p:sp>
        <p:nvSpPr>
          <p:cNvPr id="2" name="Title 1">
            <a:extLst>
              <a:ext uri="{FF2B5EF4-FFF2-40B4-BE49-F238E27FC236}">
                <a16:creationId xmlns:a16="http://schemas.microsoft.com/office/drawing/2014/main" id="{4E456D02-E0F0-9DF2-6A21-14FCB0207D3A}"/>
              </a:ext>
            </a:extLst>
          </p:cNvPr>
          <p:cNvSpPr>
            <a:spLocks noGrp="1"/>
          </p:cNvSpPr>
          <p:nvPr>
            <p:ph type="title"/>
          </p:nvPr>
        </p:nvSpPr>
        <p:spPr>
          <a:xfrm>
            <a:off x="457200" y="133350"/>
            <a:ext cx="8229600" cy="949325"/>
          </a:xfrm>
        </p:spPr>
        <p:txBody>
          <a:bodyPr>
            <a:noAutofit/>
          </a:bodyPr>
          <a:lstStyle/>
          <a:p>
            <a:r>
              <a:rPr lang="en-US" sz="6000" b="1" dirty="0">
                <a:solidFill>
                  <a:srgbClr val="00B0F0"/>
                </a:solidFill>
                <a:latin typeface="APPLE CHANCERY" panose="03020702040506060504" pitchFamily="66" charset="-79"/>
                <a:cs typeface="APPLE CHANCERY" panose="03020702040506060504" pitchFamily="66" charset="-79"/>
              </a:rPr>
              <a:t>Continuing</a:t>
            </a:r>
          </a:p>
        </p:txBody>
      </p:sp>
    </p:spTree>
    <p:extLst>
      <p:ext uri="{BB962C8B-B14F-4D97-AF65-F5344CB8AC3E}">
        <p14:creationId xmlns:p14="http://schemas.microsoft.com/office/powerpoint/2010/main" val="7643726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Box 1">
            <a:extLst>
              <a:ext uri="{FF2B5EF4-FFF2-40B4-BE49-F238E27FC236}">
                <a16:creationId xmlns:a16="http://schemas.microsoft.com/office/drawing/2014/main" id="{3D4DD1FE-F929-D42A-FE5F-B227B6AB1FD8}"/>
              </a:ext>
            </a:extLst>
          </p:cNvPr>
          <p:cNvSpPr txBox="1">
            <a:spLocks noChangeArrowheads="1"/>
          </p:cNvSpPr>
          <p:nvPr/>
        </p:nvSpPr>
        <p:spPr bwMode="auto">
          <a:xfrm>
            <a:off x="919163" y="123825"/>
            <a:ext cx="7305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Special 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6B18E286-E457-0582-E7C1-741442494A00}"/>
              </a:ext>
            </a:extLst>
          </p:cNvPr>
          <p:cNvSpPr txBox="1"/>
          <p:nvPr/>
        </p:nvSpPr>
        <p:spPr>
          <a:xfrm>
            <a:off x="414338" y="1203325"/>
            <a:ext cx="8435975" cy="3540125"/>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 9 Trademarks Act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Two categories of </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prohibited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Absolute prohibitions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Official marks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(9(1)(n)(iii))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policy reasons could justify including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 type of symbol/mark on the list of absolute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prohibitions</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extLst>
      <p:ext uri="{BB962C8B-B14F-4D97-AF65-F5344CB8AC3E}">
        <p14:creationId xmlns:p14="http://schemas.microsoft.com/office/powerpoint/2010/main" val="40346678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extBox 1">
            <a:extLst>
              <a:ext uri="{FF2B5EF4-FFF2-40B4-BE49-F238E27FC236}">
                <a16:creationId xmlns:a16="http://schemas.microsoft.com/office/drawing/2014/main" id="{35EDBE05-4CB3-3E75-8A7B-B7BE60CE9160}"/>
              </a:ext>
            </a:extLst>
          </p:cNvPr>
          <p:cNvSpPr txBox="1">
            <a:spLocks noChangeArrowheads="1"/>
          </p:cNvSpPr>
          <p:nvPr/>
        </p:nvSpPr>
        <p:spPr bwMode="auto">
          <a:xfrm>
            <a:off x="373063" y="195263"/>
            <a:ext cx="839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Applying the provision</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FAB2618D-00DE-CA90-115E-4D45AF72549B}"/>
              </a:ext>
            </a:extLst>
          </p:cNvPr>
          <p:cNvSpPr txBox="1"/>
          <p:nvPr/>
        </p:nvSpPr>
        <p:spPr>
          <a:xfrm>
            <a:off x="755650" y="885825"/>
            <a:ext cx="6985000" cy="3786188"/>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sz="1200" b="1" i="0" u="sng"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MARK/NUMBER</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Land of Anne	907857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The Anne Collection	907535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Red-Haired Anne	909009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Rainbow Valley	909010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Gilbert Blythe	909011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sz="1200" b="0" i="0" u="none" strike="noStrike" kern="1200" cap="none" spc="0" normalizeH="0" baseline="0" noProof="0" dirty="0" err="1">
                <a:ln>
                  <a:noFill/>
                </a:ln>
                <a:solidFill>
                  <a:srgbClr val="FFFFFF"/>
                </a:solidFill>
                <a:effectLst/>
                <a:uLnTx/>
                <a:uFillTx/>
                <a:latin typeface="Arial" panose="020B0604020202020204" pitchFamily="34" charset="0"/>
                <a:ea typeface="MS PGothic" panose="020B0600070205080204" pitchFamily="34" charset="-128"/>
                <a:cs typeface="+mn-cs"/>
              </a:rPr>
              <a:t>Akage</a:t>
            </a: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No Anne	909012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Avonlea	909013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Matthew Cuthbert	909014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of Green Gables The Musical 909015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with an "E"	909016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Marilla Cuthbert	909017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Josie Pye	909018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Road to Avonlea	909019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Kindred Spirits 909020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Rilla of Inglesides 909021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of Avonlea	909022	 </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Anne Shirley 909023</a:t>
            </a:r>
          </a:p>
          <a:p>
            <a:pPr marL="171450" marR="0" lvl="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Diana Barry	909024</a:t>
            </a:r>
            <a:r>
              <a:rPr kumimoji="0" lang="en-CA" sz="24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5">
            <a:extLst>
              <a:ext uri="{FF2B5EF4-FFF2-40B4-BE49-F238E27FC236}">
                <a16:creationId xmlns:a16="http://schemas.microsoft.com/office/drawing/2014/main" id="{E471C0CF-4F9C-6095-8C76-8F6E922BA7C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	</a:t>
            </a:r>
          </a:p>
        </p:txBody>
      </p:sp>
      <p:sp>
        <p:nvSpPr>
          <p:cNvPr id="229378" name="Slide Number Placeholder 3">
            <a:extLst>
              <a:ext uri="{FF2B5EF4-FFF2-40B4-BE49-F238E27FC236}">
                <a16:creationId xmlns:a16="http://schemas.microsoft.com/office/drawing/2014/main" id="{955029FF-D471-EEF4-C566-7224BD39B29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0960088-7902-4B42-B0A3-1294D4AD374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137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29379" name="Picture 4" descr="Macintosh HD:Users:grahamreynolds11:Desktop:Screen Shot 2015-10-10 at 11.01.12 AM.png">
            <a:extLst>
              <a:ext uri="{FF2B5EF4-FFF2-40B4-BE49-F238E27FC236}">
                <a16:creationId xmlns:a16="http://schemas.microsoft.com/office/drawing/2014/main" id="{38AF637A-1DFE-A235-B421-C5796C784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203325"/>
            <a:ext cx="61690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extBox 1">
            <a:extLst>
              <a:ext uri="{FF2B5EF4-FFF2-40B4-BE49-F238E27FC236}">
                <a16:creationId xmlns:a16="http://schemas.microsoft.com/office/drawing/2014/main" id="{B41C5DF0-71E7-AD2A-155A-62D328B6CD64}"/>
              </a:ext>
            </a:extLst>
          </p:cNvPr>
          <p:cNvSpPr txBox="1">
            <a:spLocks noChangeArrowheads="1"/>
          </p:cNvSpPr>
          <p:nvPr/>
        </p:nvSpPr>
        <p:spPr bwMode="auto">
          <a:xfrm>
            <a:off x="3038475" y="268288"/>
            <a:ext cx="30670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5">
            <a:extLst>
              <a:ext uri="{FF2B5EF4-FFF2-40B4-BE49-F238E27FC236}">
                <a16:creationId xmlns:a16="http://schemas.microsoft.com/office/drawing/2014/main" id="{62584E8C-3E92-276F-E6BF-1A39ACCF4D64}"/>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	</a:t>
            </a:r>
          </a:p>
        </p:txBody>
      </p:sp>
      <p:sp>
        <p:nvSpPr>
          <p:cNvPr id="2" name="Content Placeholder 1">
            <a:extLst>
              <a:ext uri="{FF2B5EF4-FFF2-40B4-BE49-F238E27FC236}">
                <a16:creationId xmlns:a16="http://schemas.microsoft.com/office/drawing/2014/main" id="{9F93BF41-073A-C2C7-956A-2C0643AD3176}"/>
              </a:ext>
            </a:extLst>
          </p:cNvPr>
          <p:cNvSpPr>
            <a:spLocks noGrp="1"/>
          </p:cNvSpPr>
          <p:nvPr>
            <p:ph idx="1"/>
          </p:nvPr>
        </p:nvSpPr>
        <p:spPr/>
        <p:txBody>
          <a:bodyPr>
            <a:normAutofit fontScale="25000" lnSpcReduction="20000"/>
          </a:bodyPr>
          <a:lstStyle/>
          <a:p>
            <a:pPr>
              <a:defRPr/>
            </a:pPr>
            <a:endParaRPr lang="en-US" dirty="0"/>
          </a:p>
        </p:txBody>
      </p:sp>
      <p:sp>
        <p:nvSpPr>
          <p:cNvPr id="231427" name="Slide Number Placeholder 3">
            <a:extLst>
              <a:ext uri="{FF2B5EF4-FFF2-40B4-BE49-F238E27FC236}">
                <a16:creationId xmlns:a16="http://schemas.microsoft.com/office/drawing/2014/main" id="{F68D19BE-9086-5812-36F5-4B18811F819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37D0304D-5DBE-C14A-BBA7-B067A0D3174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138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31428" name="Picture 6" descr="Macintosh HD:Users:grahamreynolds11:Desktop:Screen Shot 2015-10-10 at 10.57.47 AM.png">
            <a:extLst>
              <a:ext uri="{FF2B5EF4-FFF2-40B4-BE49-F238E27FC236}">
                <a16:creationId xmlns:a16="http://schemas.microsoft.com/office/drawing/2014/main" id="{749C23D5-16D0-1A04-0974-DE2F295A9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1131888"/>
            <a:ext cx="661352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TextBox 2">
            <a:extLst>
              <a:ext uri="{FF2B5EF4-FFF2-40B4-BE49-F238E27FC236}">
                <a16:creationId xmlns:a16="http://schemas.microsoft.com/office/drawing/2014/main" id="{1874D612-54C7-BB7E-A240-9FEC40DD2FB0}"/>
              </a:ext>
            </a:extLst>
          </p:cNvPr>
          <p:cNvSpPr txBox="1">
            <a:spLocks noChangeArrowheads="1"/>
          </p:cNvSpPr>
          <p:nvPr/>
        </p:nvSpPr>
        <p:spPr bwMode="auto">
          <a:xfrm>
            <a:off x="3038475" y="195263"/>
            <a:ext cx="3067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5">
            <a:extLst>
              <a:ext uri="{FF2B5EF4-FFF2-40B4-BE49-F238E27FC236}">
                <a16:creationId xmlns:a16="http://schemas.microsoft.com/office/drawing/2014/main" id="{6CCFCEAF-A36E-FC0C-D202-17C0DA0CD796}"/>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B268A31E-ADC2-8CBE-322C-C1817A7E7D9C}"/>
              </a:ext>
            </a:extLst>
          </p:cNvPr>
          <p:cNvSpPr>
            <a:spLocks noGrp="1"/>
          </p:cNvSpPr>
          <p:nvPr>
            <p:ph idx="1"/>
          </p:nvPr>
        </p:nvSpPr>
        <p:spPr>
          <a:xfrm>
            <a:off x="179388" y="987425"/>
            <a:ext cx="8785225" cy="4075113"/>
          </a:xfrm>
        </p:spPr>
        <p:txBody>
          <a:bodyPr>
            <a:normAutofit fontScale="55000" lnSpcReduction="20000"/>
          </a:bodyPr>
          <a:lstStyle/>
          <a:p>
            <a:pPr marL="0" indent="0">
              <a:lnSpc>
                <a:spcPct val="120000"/>
              </a:lnSpc>
              <a:buFont typeface="Arial" panose="020B0604020202020204" pitchFamily="34" charset="0"/>
              <a:buNone/>
              <a:defRPr/>
            </a:pPr>
            <a:r>
              <a:rPr lang="en-US" b="1" i="1" dirty="0">
                <a:solidFill>
                  <a:schemeClr val="bg1"/>
                </a:solidFill>
              </a:rPr>
              <a:t>“170 </a:t>
            </a:r>
            <a:r>
              <a:rPr lang="en-US" i="1" dirty="0">
                <a:solidFill>
                  <a:schemeClr val="bg1"/>
                </a:solidFill>
              </a:rPr>
              <a:t>    </a:t>
            </a:r>
            <a:r>
              <a:rPr lang="en-US" i="1" dirty="0">
                <a:solidFill>
                  <a:srgbClr val="FFFF00"/>
                </a:solidFill>
              </a:rPr>
              <a:t>The PEI government has significant influence and control with respect to the Anne Authority</a:t>
            </a:r>
            <a:r>
              <a:rPr lang="en-US" i="1" dirty="0">
                <a:solidFill>
                  <a:schemeClr val="bg1"/>
                </a:solidFill>
              </a:rPr>
              <a:t>. The PEI government has members on the Anne Authority committee. The PEI branch of that committee controls all licensing in Prince Edward Island. One of the prime objectives, from the government perspective, was to protect the local craft industry in the Province, freeing it from costly licenses but maintaining a uniform-quality Anne image. The Province is partnered with the Heirs, who share a philanthropical and financial objective with respect to protecting and promoting a licensed Anne image</a:t>
            </a:r>
            <a:r>
              <a:rPr lang="en-US" i="1" dirty="0">
                <a:solidFill>
                  <a:srgbClr val="FFFF00"/>
                </a:solidFill>
              </a:rPr>
              <a:t>. Applying the combined test of control, influence and purpose to promote the public good, I conclude that the Anne Authority is a public authority</a:t>
            </a:r>
            <a:r>
              <a:rPr lang="en-US" i="1" dirty="0">
                <a:solidFill>
                  <a:schemeClr val="bg1"/>
                </a:solidFill>
              </a:rPr>
              <a:t>. If it was necessary to determine the issue, I would in all of the circumstances conclude that the Anne Authority is a public authority. Therefore, the Assignment Agreement that conveyed rights from the PEI government to the Anne Authority would be valid.”</a:t>
            </a:r>
            <a:endParaRPr lang="en-CA" i="1" dirty="0">
              <a:solidFill>
                <a:schemeClr val="bg1"/>
              </a:solidFill>
            </a:endParaRPr>
          </a:p>
          <a:p>
            <a:pPr marL="0" indent="0">
              <a:lnSpc>
                <a:spcPct val="120000"/>
              </a:lnSpc>
              <a:buFont typeface="Arial" panose="020B0604020202020204" pitchFamily="34" charset="0"/>
              <a:buNone/>
              <a:defRPr/>
            </a:pPr>
            <a:r>
              <a:rPr lang="en-US" dirty="0">
                <a:solidFill>
                  <a:schemeClr val="bg1"/>
                </a:solidFill>
              </a:rPr>
              <a:t>(Anne of Green Gables Licensing Authority Inc. v. Avonlea</a:t>
            </a:r>
            <a:r>
              <a:rPr lang="en-CA" dirty="0">
                <a:solidFill>
                  <a:schemeClr val="bg1"/>
                </a:solidFill>
              </a:rPr>
              <a:t> </a:t>
            </a:r>
            <a:r>
              <a:rPr lang="en-US" dirty="0">
                <a:solidFill>
                  <a:schemeClr val="bg1"/>
                </a:solidFill>
              </a:rPr>
              <a:t>Traditions Inc. (2000), 4 C.P.R. (4th) 289</a:t>
            </a:r>
            <a:endParaRPr lang="en-CA" dirty="0">
              <a:solidFill>
                <a:schemeClr val="bg1"/>
              </a:solidFill>
            </a:endParaRPr>
          </a:p>
          <a:p>
            <a:pPr marL="0" indent="0">
              <a:buFont typeface="Arial" panose="020B0604020202020204" pitchFamily="34" charset="0"/>
              <a:buNone/>
              <a:defRPr/>
            </a:pPr>
            <a:endParaRPr lang="en-US" dirty="0"/>
          </a:p>
        </p:txBody>
      </p:sp>
      <p:sp>
        <p:nvSpPr>
          <p:cNvPr id="233475" name="Slide Number Placeholder 3">
            <a:extLst>
              <a:ext uri="{FF2B5EF4-FFF2-40B4-BE49-F238E27FC236}">
                <a16:creationId xmlns:a16="http://schemas.microsoft.com/office/drawing/2014/main" id="{1F842C7C-E00D-2EB0-8D2D-69615CE743D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CDBF0AF2-9C42-7F48-916F-FD6D5103F84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139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739-AE9A-3FF9-8572-2DD90A4BB603}"/>
              </a:ext>
            </a:extLst>
          </p:cNvPr>
          <p:cNvSpPr>
            <a:spLocks noGrp="1"/>
          </p:cNvSpPr>
          <p:nvPr>
            <p:ph type="title"/>
          </p:nvPr>
        </p:nvSpPr>
        <p:spPr>
          <a:xfrm>
            <a:off x="1314450" y="0"/>
            <a:ext cx="6686550" cy="746125"/>
          </a:xfrm>
        </p:spPr>
        <p:txBody>
          <a:bodyPr>
            <a:noAutofit/>
          </a:bodyPr>
          <a:lstStyle/>
          <a:p>
            <a:pPr>
              <a:defRPr/>
            </a:pPr>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a:extLst>
              <a:ext uri="{FF2B5EF4-FFF2-40B4-BE49-F238E27FC236}">
                <a16:creationId xmlns:a16="http://schemas.microsoft.com/office/drawing/2014/main" id="{954E53EE-88AF-DD75-C39D-92B4AB73C907}"/>
              </a:ext>
            </a:extLst>
          </p:cNvPr>
          <p:cNvSpPr>
            <a:spLocks noGrp="1"/>
          </p:cNvSpPr>
          <p:nvPr>
            <p:ph sz="quarter" idx="10"/>
          </p:nvPr>
        </p:nvSpPr>
        <p:spPr>
          <a:xfrm>
            <a:off x="1314450" y="850900"/>
            <a:ext cx="6515100" cy="3846513"/>
          </a:xfrm>
        </p:spPr>
        <p:txBody>
          <a:bodyPr>
            <a:normAutofit fontScale="85000" lnSpcReduction="10000"/>
          </a:bodyPr>
          <a:lstStyle/>
          <a:p>
            <a:pPr marL="0" indent="0">
              <a:lnSpc>
                <a:spcPct val="110000"/>
              </a:lnSpc>
              <a:buFont typeface="Arial" panose="020B0604020202020204" pitchFamily="34" charset="0"/>
              <a:buNone/>
              <a:defRPr/>
            </a:pPr>
            <a:r>
              <a:rPr lang="en-CA" sz="2400" dirty="0">
                <a:solidFill>
                  <a:schemeClr val="bg1"/>
                </a:solidFill>
              </a:rPr>
              <a:t>1. Please create an account at </a:t>
            </a:r>
            <a:r>
              <a:rPr lang="en-CA" sz="2400" dirty="0">
                <a:solidFill>
                  <a:schemeClr val="bg1"/>
                </a:solidFill>
                <a:hlinkClick r:id="rId2"/>
              </a:rPr>
              <a:t>http://cms.ubc.ca/</a:t>
            </a:r>
            <a:r>
              <a:rPr lang="en-CA" sz="2400" dirty="0">
                <a:solidFill>
                  <a:schemeClr val="bg1"/>
                </a:solidFill>
              </a:rPr>
              <a:t> using your CWL.</a:t>
            </a:r>
          </a:p>
          <a:p>
            <a:pPr marL="0" indent="0">
              <a:lnSpc>
                <a:spcPct val="110000"/>
              </a:lnSpc>
              <a:buFont typeface="Arial" panose="020B0604020202020204" pitchFamily="34" charset="0"/>
              <a:buNone/>
              <a:defRPr/>
            </a:pPr>
            <a:r>
              <a:rPr lang="en-CA" sz="2400" dirty="0">
                <a:solidFill>
                  <a:schemeClr val="bg1"/>
                </a:solidFill>
              </a:rPr>
              <a:t>2. Once you create an account and sign in at </a:t>
            </a:r>
            <a:r>
              <a:rPr lang="en-CA" sz="2400" dirty="0">
                <a:solidFill>
                  <a:schemeClr val="bg1"/>
                </a:solidFill>
                <a:hlinkClick r:id="rId2"/>
              </a:rPr>
              <a:t>http://cms.ubc.ca/</a:t>
            </a:r>
            <a:r>
              <a:rPr lang="en-CA" sz="2400" dirty="0">
                <a:solidFill>
                  <a:schemeClr val="bg1"/>
                </a:solidFill>
              </a:rPr>
              <a:t> you can click your name in the top right. Halfway down the following page will be your WordPress email address.</a:t>
            </a:r>
          </a:p>
          <a:p>
            <a:pPr marL="0" indent="0">
              <a:lnSpc>
                <a:spcPct val="110000"/>
              </a:lnSpc>
              <a:buFont typeface="Arial" panose="020B0604020202020204" pitchFamily="34" charset="0"/>
              <a:buNone/>
              <a:defRPr/>
            </a:pPr>
            <a:r>
              <a:rPr lang="en-CA" sz="2400" dirty="0">
                <a:solidFill>
                  <a:schemeClr val="bg1"/>
                </a:solidFill>
              </a:rPr>
              <a:t>3. Send me your WordPress email address at </a:t>
            </a:r>
            <a:r>
              <a:rPr lang="en-CA" sz="2400" dirty="0">
                <a:solidFill>
                  <a:schemeClr val="bg1"/>
                </a:solidFill>
                <a:hlinkClick r:id="rId3"/>
              </a:rPr>
              <a:t>jon.festinger@ubc.ca</a:t>
            </a:r>
            <a:r>
              <a:rPr lang="en-CA" sz="2400" dirty="0">
                <a:solidFill>
                  <a:schemeClr val="bg1"/>
                </a:solidFill>
              </a:rPr>
              <a:t>  or at </a:t>
            </a:r>
            <a:r>
              <a:rPr lang="en-CA" sz="2400" dirty="0">
                <a:solidFill>
                  <a:schemeClr val="bg1"/>
                </a:solidFill>
                <a:hlinkClick r:id="rId4"/>
              </a:rPr>
              <a:t>jon_festinger@thecdm.ca</a:t>
            </a:r>
            <a:r>
              <a:rPr lang="en-CA" sz="2400" dirty="0">
                <a:solidFill>
                  <a:schemeClr val="bg1"/>
                </a:solidFill>
              </a:rPr>
              <a:t> </a:t>
            </a:r>
          </a:p>
          <a:p>
            <a:pPr marL="0" indent="0">
              <a:lnSpc>
                <a:spcPct val="110000"/>
              </a:lnSpc>
              <a:buFont typeface="Arial" panose="020B0604020202020204" pitchFamily="34" charset="0"/>
              <a:buNone/>
              <a:defRPr/>
            </a:pPr>
            <a:r>
              <a:rPr lang="en-CA" sz="2400" dirty="0">
                <a:solidFill>
                  <a:schemeClr val="bg1"/>
                </a:solidFill>
              </a:rPr>
              <a:t>4. Then, I will invite you to participate with authoring privileges via your WordPress email address.</a:t>
            </a:r>
          </a:p>
          <a:p>
            <a:pPr marL="0" indent="0">
              <a:buFont typeface="Arial" panose="020B0604020202020204" pitchFamily="34" charset="0"/>
              <a:buNone/>
              <a:defRPr/>
            </a:pP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527F81F-EB8C-6AC9-84FF-FC5AD56F173D}"/>
                  </a:ext>
                </a:extLst>
              </p14:cNvPr>
              <p14:cNvContentPartPr/>
              <p14:nvPr/>
            </p14:nvContentPartPr>
            <p14:xfrm>
              <a:off x="1304595" y="3652987"/>
              <a:ext cx="6215040" cy="144360"/>
            </p14:xfrm>
          </p:contentPart>
        </mc:Choice>
        <mc:Fallback xmlns="">
          <p:pic>
            <p:nvPicPr>
              <p:cNvPr id="5" name="Ink 4">
                <a:extLst>
                  <a:ext uri="{FF2B5EF4-FFF2-40B4-BE49-F238E27FC236}">
                    <a16:creationId xmlns:a16="http://schemas.microsoft.com/office/drawing/2014/main" id="{E527F81F-EB8C-6AC9-84FF-FC5AD56F173D}"/>
                  </a:ext>
                </a:extLst>
              </p:cNvPr>
              <p:cNvPicPr/>
              <p:nvPr/>
            </p:nvPicPr>
            <p:blipFill>
              <a:blip r:embed="rId6"/>
              <a:stretch>
                <a:fillRect/>
              </a:stretch>
            </p:blipFill>
            <p:spPr>
              <a:xfrm>
                <a:off x="1286955" y="3634987"/>
                <a:ext cx="62506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595C1C2-8D43-61A2-19F0-D2841D7C714F}"/>
                  </a:ext>
                </a:extLst>
              </p14:cNvPr>
              <p14:cNvContentPartPr/>
              <p14:nvPr/>
            </p14:nvContentPartPr>
            <p14:xfrm>
              <a:off x="1218195" y="3888427"/>
              <a:ext cx="5393160" cy="158400"/>
            </p14:xfrm>
          </p:contentPart>
        </mc:Choice>
        <mc:Fallback xmlns="">
          <p:pic>
            <p:nvPicPr>
              <p:cNvPr id="6" name="Ink 5">
                <a:extLst>
                  <a:ext uri="{FF2B5EF4-FFF2-40B4-BE49-F238E27FC236}">
                    <a16:creationId xmlns:a16="http://schemas.microsoft.com/office/drawing/2014/main" id="{6595C1C2-8D43-61A2-19F0-D2841D7C714F}"/>
                  </a:ext>
                </a:extLst>
              </p:cNvPr>
              <p:cNvPicPr/>
              <p:nvPr/>
            </p:nvPicPr>
            <p:blipFill>
              <a:blip r:embed="rId8"/>
              <a:stretch>
                <a:fillRect/>
              </a:stretch>
            </p:blipFill>
            <p:spPr>
              <a:xfrm>
                <a:off x="1200195" y="3870787"/>
                <a:ext cx="5428800" cy="194040"/>
              </a:xfrm>
              <a:prstGeom prst="rect">
                <a:avLst/>
              </a:prstGeom>
            </p:spPr>
          </p:pic>
        </mc:Fallback>
      </mc:AlternateContent>
    </p:spTree>
    <p:extLst>
      <p:ext uri="{BB962C8B-B14F-4D97-AF65-F5344CB8AC3E}">
        <p14:creationId xmlns:p14="http://schemas.microsoft.com/office/powerpoint/2010/main" val="22094494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9D357-E212-20C9-A20A-747187D9915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a:extLst>
              <a:ext uri="{FF2B5EF4-FFF2-40B4-BE49-F238E27FC236}">
                <a16:creationId xmlns:a16="http://schemas.microsoft.com/office/drawing/2014/main" id="{34C33C3E-833D-4C4E-7999-CABDD6E8E333}"/>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36546" name="Content Placeholder 3" descr="Crystal_Project_pause-queue.png">
            <a:extLst>
              <a:ext uri="{FF2B5EF4-FFF2-40B4-BE49-F238E27FC236}">
                <a16:creationId xmlns:a16="http://schemas.microsoft.com/office/drawing/2014/main" id="{E6BC28A9-96E8-5E5F-E93B-D5362884D4A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Content Placeholder 3" descr="Crystal_Project_pause-queue.png">
            <a:extLst>
              <a:ext uri="{FF2B5EF4-FFF2-40B4-BE49-F238E27FC236}">
                <a16:creationId xmlns:a16="http://schemas.microsoft.com/office/drawing/2014/main" id="{CA236542-B719-E3CC-3C3E-5D832FB6B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lang="en-US" altLang="en-US" sz="6000" dirty="0">
                <a:solidFill>
                  <a:srgbClr val="FF0000"/>
                </a:solidFill>
                <a:latin typeface="Times New Roman" panose="02020603050405020304" pitchFamily="18" charset="0"/>
                <a:cs typeface="Times New Roman" panose="02020603050405020304" pitchFamily="18" charset="0"/>
              </a:rPr>
              <a:t>6</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9462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a:extLst>
              <a:ext uri="{FF2B5EF4-FFF2-40B4-BE49-F238E27FC236}">
                <a16:creationId xmlns:a16="http://schemas.microsoft.com/office/drawing/2014/main" id="{64A78104-3B3F-8BF9-FEA3-3DBF1F4493C3}"/>
              </a:ext>
            </a:extLst>
          </p:cNvPr>
          <p:cNvSpPr>
            <a:spLocks noGrp="1" noChangeArrowheads="1"/>
          </p:cNvSpPr>
          <p:nvPr>
            <p:ph type="title"/>
          </p:nvPr>
        </p:nvSpPr>
        <p:spPr bwMode="auto">
          <a:xfrm>
            <a:off x="457200" y="123825"/>
            <a:ext cx="8229600" cy="11747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a:solidFill>
                  <a:srgbClr val="FFFF00"/>
                </a:solidFill>
              </a:rPr>
              <a:t>S. 9(1)(o)</a:t>
            </a:r>
            <a:r>
              <a:rPr lang="en-US" altLang="en-US" sz="3600">
                <a:solidFill>
                  <a:srgbClr val="FF0000"/>
                </a:solidFill>
              </a:rPr>
              <a:t>:</a:t>
            </a:r>
            <a:r>
              <a:rPr lang="en-US" altLang="en-US" sz="3600">
                <a:solidFill>
                  <a:srgbClr val="FFFF00"/>
                </a:solidFill>
              </a:rPr>
              <a:t> </a:t>
            </a:r>
            <a:r>
              <a:rPr lang="en-CA" altLang="en-US" sz="3600">
                <a:solidFill>
                  <a:srgbClr val="FFFF00"/>
                </a:solidFill>
              </a:rPr>
              <a:t>“</a:t>
            </a:r>
            <a:r>
              <a:rPr lang="en-CA" altLang="en-US" sz="3600">
                <a:solidFill>
                  <a:schemeClr val="bg1"/>
                </a:solidFill>
              </a:rPr>
              <a:t>Royal Canadian Mounted Police</a:t>
            </a:r>
            <a:r>
              <a:rPr lang="en-CA" altLang="en-US" sz="3600">
                <a:solidFill>
                  <a:srgbClr val="FFFF00"/>
                </a:solidFill>
              </a:rPr>
              <a:t>” or “</a:t>
            </a:r>
            <a:r>
              <a:rPr lang="en-CA" altLang="en-US" sz="3600">
                <a:solidFill>
                  <a:schemeClr val="bg1"/>
                </a:solidFill>
              </a:rPr>
              <a:t>R.C.M.P.</a:t>
            </a:r>
            <a:r>
              <a:rPr lang="en-CA" altLang="en-US" sz="3600">
                <a:solidFill>
                  <a:srgbClr val="FFFF00"/>
                </a:solidFill>
              </a:rPr>
              <a:t>” </a:t>
            </a:r>
            <a:endParaRPr lang="en-US" altLang="en-US" sz="3600">
              <a:solidFill>
                <a:srgbClr val="FFFF00"/>
              </a:solidFill>
            </a:endParaRPr>
          </a:p>
        </p:txBody>
      </p:sp>
      <p:pic>
        <p:nvPicPr>
          <p:cNvPr id="237570" name="Picture 7" descr="A close up of a newspaper&#10;&#10;Description automatically generated">
            <a:extLst>
              <a:ext uri="{FF2B5EF4-FFF2-40B4-BE49-F238E27FC236}">
                <a16:creationId xmlns:a16="http://schemas.microsoft.com/office/drawing/2014/main" id="{1F2DE1C9-D754-4650-F726-BCC864732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1563688"/>
            <a:ext cx="460057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4" descr="A screenshot of a cell phone&#10;&#10;Description automatically generated">
            <a:extLst>
              <a:ext uri="{FF2B5EF4-FFF2-40B4-BE49-F238E27FC236}">
                <a16:creationId xmlns:a16="http://schemas.microsoft.com/office/drawing/2014/main" id="{7628C0FC-7F5F-C57A-1904-A3947AE83D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414338"/>
            <a:ext cx="121761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4" name="Picture 6" descr="A screenshot of a cell phone&#10;&#10;Description automatically generated">
            <a:extLst>
              <a:ext uri="{FF2B5EF4-FFF2-40B4-BE49-F238E27FC236}">
                <a16:creationId xmlns:a16="http://schemas.microsoft.com/office/drawing/2014/main" id="{447108E1-5CC5-AB30-9188-7D444BBDE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77825"/>
            <a:ext cx="4913312"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A person wearing a red hat&#10;&#10;Description automatically generated">
            <a:extLst>
              <a:ext uri="{FF2B5EF4-FFF2-40B4-BE49-F238E27FC236}">
                <a16:creationId xmlns:a16="http://schemas.microsoft.com/office/drawing/2014/main" id="{A465AE74-F6F2-8526-425D-44650EE8A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504825"/>
            <a:ext cx="54102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7CA44-9DBF-BC16-19A5-B0D7D4D2FE4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40050604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a:extLst>
              <a:ext uri="{FF2B5EF4-FFF2-40B4-BE49-F238E27FC236}">
                <a16:creationId xmlns:a16="http://schemas.microsoft.com/office/drawing/2014/main" id="{1C17735D-AF01-A06E-7D01-40F0A32E639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17442" name="Content Placeholder 3" descr="Crystal_Project_pause-queue.png">
            <a:extLst>
              <a:ext uri="{FF2B5EF4-FFF2-40B4-BE49-F238E27FC236}">
                <a16:creationId xmlns:a16="http://schemas.microsoft.com/office/drawing/2014/main" id="{CD8855E3-BD69-4B33-39E1-43CE40514E1D}"/>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Content Placeholder 3" descr="Crystal_Project_pause-queue.png">
            <a:extLst>
              <a:ext uri="{FF2B5EF4-FFF2-40B4-BE49-F238E27FC236}">
                <a16:creationId xmlns:a16="http://schemas.microsoft.com/office/drawing/2014/main" id="{521CB0B1-87D6-2C2C-CFF0-77EDB564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2661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7</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67F1F23B-9915-35AF-5930-0E8829A35960}"/>
              </a:ext>
            </a:extLst>
          </p:cNvPr>
          <p:cNvPicPr>
            <a:picLocks noChangeAspect="1"/>
          </p:cNvPicPr>
          <p:nvPr/>
        </p:nvPicPr>
        <p:blipFill>
          <a:blip r:embed="rId2"/>
          <a:stretch>
            <a:fillRect/>
          </a:stretch>
        </p:blipFill>
        <p:spPr>
          <a:xfrm>
            <a:off x="3093518" y="205755"/>
            <a:ext cx="2956964" cy="4731990"/>
          </a:xfrm>
          <a:prstGeom prst="rect">
            <a:avLst/>
          </a:prstGeom>
        </p:spPr>
      </p:pic>
    </p:spTree>
    <p:extLst>
      <p:ext uri="{BB962C8B-B14F-4D97-AF65-F5344CB8AC3E}">
        <p14:creationId xmlns:p14="http://schemas.microsoft.com/office/powerpoint/2010/main" val="3158669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01162-DE4E-8737-78FE-4B5350B919E7}"/>
              </a:ext>
            </a:extLst>
          </p:cNvPr>
          <p:cNvSpPr txBox="1"/>
          <p:nvPr/>
        </p:nvSpPr>
        <p:spPr>
          <a:xfrm>
            <a:off x="746749" y="267494"/>
            <a:ext cx="7202613" cy="1938992"/>
          </a:xfrm>
          <a:prstGeom prst="rect">
            <a:avLst/>
          </a:prstGeom>
          <a:noFill/>
        </p:spPr>
        <p:txBody>
          <a:bodyPr wrap="none" rtlCol="0">
            <a:spAutoFit/>
          </a:bodyPr>
          <a:lstStyle/>
          <a:p>
            <a:pPr algn="ctr"/>
            <a:r>
              <a:rPr lang="en-US" sz="4000" dirty="0">
                <a:solidFill>
                  <a:schemeClr val="bg1"/>
                </a:solidFill>
              </a:rPr>
              <a:t>Have responded to everyone</a:t>
            </a:r>
            <a:r>
              <a:rPr lang="en-US" sz="4000" dirty="0">
                <a:solidFill>
                  <a:srgbClr val="FF0000"/>
                </a:solidFill>
              </a:rPr>
              <a:t>? </a:t>
            </a:r>
          </a:p>
          <a:p>
            <a:pPr algn="ctr"/>
            <a:r>
              <a:rPr lang="en-US" sz="4000" b="1" dirty="0">
                <a:solidFill>
                  <a:srgbClr val="FF0000"/>
                </a:solidFill>
              </a:rPr>
              <a:t>+ </a:t>
            </a:r>
          </a:p>
          <a:p>
            <a:pPr algn="ctr"/>
            <a:r>
              <a:rPr lang="en-US" sz="4000" dirty="0">
                <a:solidFill>
                  <a:srgbClr val="FF0000"/>
                </a:solidFill>
              </a:rPr>
              <a:t>…</a:t>
            </a:r>
            <a:r>
              <a:rPr lang="en-US" sz="4000" dirty="0">
                <a:solidFill>
                  <a:schemeClr val="bg1"/>
                </a:solidFill>
              </a:rPr>
              <a:t>to some who didn</a:t>
            </a:r>
            <a:r>
              <a:rPr lang="en-US" sz="4000" dirty="0">
                <a:solidFill>
                  <a:srgbClr val="FF0000"/>
                </a:solidFill>
              </a:rPr>
              <a:t>’</a:t>
            </a:r>
            <a:r>
              <a:rPr lang="en-US" sz="4000" dirty="0">
                <a:solidFill>
                  <a:schemeClr val="bg1"/>
                </a:solidFill>
              </a:rPr>
              <a:t>t ask</a:t>
            </a:r>
            <a:r>
              <a:rPr lang="en-US" sz="4000" dirty="0">
                <a:solidFill>
                  <a:srgbClr val="FF0000"/>
                </a:solidFill>
              </a:rPr>
              <a:t>?</a:t>
            </a:r>
          </a:p>
        </p:txBody>
      </p:sp>
      <p:pic>
        <p:nvPicPr>
          <p:cNvPr id="4" name="Picture 3">
            <a:extLst>
              <a:ext uri="{FF2B5EF4-FFF2-40B4-BE49-F238E27FC236}">
                <a16:creationId xmlns:a16="http://schemas.microsoft.com/office/drawing/2014/main" id="{1B97C450-D8A1-4AB9-F8C2-948F0FBF745A}"/>
              </a:ext>
            </a:extLst>
          </p:cNvPr>
          <p:cNvPicPr>
            <a:picLocks noChangeAspect="1"/>
          </p:cNvPicPr>
          <p:nvPr/>
        </p:nvPicPr>
        <p:blipFill>
          <a:blip r:embed="rId2"/>
          <a:stretch>
            <a:fillRect/>
          </a:stretch>
        </p:blipFill>
        <p:spPr>
          <a:xfrm>
            <a:off x="3200567" y="2355726"/>
            <a:ext cx="2742865" cy="2643758"/>
          </a:xfrm>
          <a:prstGeom prst="rect">
            <a:avLst/>
          </a:prstGeom>
        </p:spPr>
      </p:pic>
    </p:spTree>
    <p:extLst>
      <p:ext uri="{BB962C8B-B14F-4D97-AF65-F5344CB8AC3E}">
        <p14:creationId xmlns:p14="http://schemas.microsoft.com/office/powerpoint/2010/main" val="11297903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 in a suit&#10;&#10;Description automatically generated">
            <a:extLst>
              <a:ext uri="{FF2B5EF4-FFF2-40B4-BE49-F238E27FC236}">
                <a16:creationId xmlns:a16="http://schemas.microsoft.com/office/drawing/2014/main" id="{99F882B3-E8DC-C954-A877-2E3C728C6EF2}"/>
              </a:ext>
            </a:extLst>
          </p:cNvPr>
          <p:cNvPicPr>
            <a:picLocks noChangeAspect="1"/>
          </p:cNvPicPr>
          <p:nvPr/>
        </p:nvPicPr>
        <p:blipFill>
          <a:blip r:embed="rId2"/>
          <a:stretch>
            <a:fillRect/>
          </a:stretch>
        </p:blipFill>
        <p:spPr>
          <a:xfrm>
            <a:off x="2995297" y="204964"/>
            <a:ext cx="3153405" cy="4733572"/>
          </a:xfrm>
          <a:prstGeom prst="rect">
            <a:avLst/>
          </a:prstGeom>
        </p:spPr>
      </p:pic>
    </p:spTree>
    <p:extLst>
      <p:ext uri="{BB962C8B-B14F-4D97-AF65-F5344CB8AC3E}">
        <p14:creationId xmlns:p14="http://schemas.microsoft.com/office/powerpoint/2010/main" val="34820415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82CB988-2414-0FFE-C249-9C36DC7AA33F}"/>
              </a:ext>
            </a:extLst>
          </p:cNvPr>
          <p:cNvPicPr>
            <a:picLocks noChangeAspect="1"/>
          </p:cNvPicPr>
          <p:nvPr/>
        </p:nvPicPr>
        <p:blipFill>
          <a:blip r:embed="rId2"/>
          <a:stretch>
            <a:fillRect/>
          </a:stretch>
        </p:blipFill>
        <p:spPr>
          <a:xfrm>
            <a:off x="3185037" y="205755"/>
            <a:ext cx="2773925" cy="4731990"/>
          </a:xfrm>
          <a:prstGeom prst="rect">
            <a:avLst/>
          </a:prstGeom>
        </p:spPr>
      </p:pic>
    </p:spTree>
    <p:extLst>
      <p:ext uri="{BB962C8B-B14F-4D97-AF65-F5344CB8AC3E}">
        <p14:creationId xmlns:p14="http://schemas.microsoft.com/office/powerpoint/2010/main" val="39401004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4D488A-15EE-FF3B-B19A-FDF904B2AAF6}"/>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24807398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858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B2F4C5E6-6AD1-BE3E-D170-BACA76B4339C}"/>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91842" name="Picture 2">
            <a:extLst>
              <a:ext uri="{FF2B5EF4-FFF2-40B4-BE49-F238E27FC236}">
                <a16:creationId xmlns:a16="http://schemas.microsoft.com/office/drawing/2014/main" id="{A989CF68-42AB-E79A-B13E-1E84014FE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8271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Box 1">
            <a:extLst>
              <a:ext uri="{FF2B5EF4-FFF2-40B4-BE49-F238E27FC236}">
                <a16:creationId xmlns:a16="http://schemas.microsoft.com/office/drawing/2014/main" id="{01DE0646-14DC-F496-BC46-191A5793376D}"/>
              </a:ext>
            </a:extLst>
          </p:cNvPr>
          <p:cNvSpPr txBox="1">
            <a:spLocks noChangeArrowheads="1"/>
          </p:cNvSpPr>
          <p:nvPr/>
        </p:nvSpPr>
        <p:spPr bwMode="auto">
          <a:xfrm>
            <a:off x="2452688" y="1347788"/>
            <a:ext cx="42386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USE IT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OR</a:t>
            </a: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LOSE IT</a:t>
            </a:r>
            <a:r>
              <a:rPr kumimoji="0" lang="en-US" altLang="en-US" sz="7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
        <p:nvSpPr>
          <p:cNvPr id="242690" name="TextBox 2">
            <a:extLst>
              <a:ext uri="{FF2B5EF4-FFF2-40B4-BE49-F238E27FC236}">
                <a16:creationId xmlns:a16="http://schemas.microsoft.com/office/drawing/2014/main" id="{1587AB30-138D-A703-8926-4D2E9C043895}"/>
              </a:ext>
            </a:extLst>
          </p:cNvPr>
          <p:cNvSpPr txBox="1">
            <a:spLocks noChangeArrowheads="1"/>
          </p:cNvSpPr>
          <p:nvPr/>
        </p:nvSpPr>
        <p:spPr bwMode="auto">
          <a:xfrm>
            <a:off x="2189163" y="268288"/>
            <a:ext cx="4765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	</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Use</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A128688-D8A4-2895-22FE-D93AE28F429C}"/>
                  </a:ext>
                </a:extLst>
              </p14:cNvPr>
              <p14:cNvContentPartPr/>
              <p14:nvPr/>
            </p14:nvContentPartPr>
            <p14:xfrm>
              <a:off x="2660387" y="4599175"/>
              <a:ext cx="2362680" cy="104760"/>
            </p14:xfrm>
          </p:contentPart>
        </mc:Choice>
        <mc:Fallback xmlns="">
          <p:pic>
            <p:nvPicPr>
              <p:cNvPr id="4" name="Ink 3">
                <a:extLst>
                  <a:ext uri="{FF2B5EF4-FFF2-40B4-BE49-F238E27FC236}">
                    <a16:creationId xmlns:a16="http://schemas.microsoft.com/office/drawing/2014/main" id="{7A128688-D8A4-2895-22FE-D93AE28F429C}"/>
                  </a:ext>
                </a:extLst>
              </p:cNvPr>
              <p:cNvPicPr/>
              <p:nvPr/>
            </p:nvPicPr>
            <p:blipFill>
              <a:blip r:embed="rId3"/>
              <a:stretch>
                <a:fillRect/>
              </a:stretch>
            </p:blipFill>
            <p:spPr>
              <a:xfrm>
                <a:off x="2624387" y="4563298"/>
                <a:ext cx="2434320" cy="176155"/>
              </a:xfrm>
              <a:prstGeom prst="rect">
                <a:avLst/>
              </a:prstGeom>
            </p:spPr>
          </p:pic>
        </mc:Fallback>
      </mc:AlternateContent>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5">
            <a:extLst>
              <a:ext uri="{FF2B5EF4-FFF2-40B4-BE49-F238E27FC236}">
                <a16:creationId xmlns:a16="http://schemas.microsoft.com/office/drawing/2014/main" id="{9EE2964C-A9DD-DA4A-089D-287F9BD22A02}"/>
              </a:ext>
            </a:extLst>
          </p:cNvPr>
          <p:cNvSpPr>
            <a:spLocks noGrp="1" noChangeArrowheads="1"/>
          </p:cNvSpPr>
          <p:nvPr>
            <p:ph type="title"/>
          </p:nvPr>
        </p:nvSpPr>
        <p:spPr bwMode="auto">
          <a:xfrm>
            <a:off x="1485900" y="984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35B1A841-1985-7599-9C8B-08A4BDAB8B65}"/>
              </a:ext>
            </a:extLst>
          </p:cNvPr>
          <p:cNvSpPr>
            <a:spLocks noGrp="1"/>
          </p:cNvSpPr>
          <p:nvPr>
            <p:ph idx="1"/>
          </p:nvPr>
        </p:nvSpPr>
        <p:spPr>
          <a:xfrm>
            <a:off x="107950" y="935038"/>
            <a:ext cx="8928100" cy="4110037"/>
          </a:xfrm>
        </p:spPr>
        <p:txBody>
          <a:bodyPr>
            <a:noAutofit/>
          </a:bodyPr>
          <a:lstStyle/>
          <a:p>
            <a:pPr marL="0" indent="0">
              <a:lnSpc>
                <a:spcPct val="110000"/>
              </a:lnSpc>
              <a:buFont typeface="Arial" panose="020B0604020202020204" pitchFamily="34" charset="0"/>
              <a:buNone/>
              <a:defRPr/>
            </a:pPr>
            <a:r>
              <a:rPr lang="en-US" b="1" dirty="0">
                <a:solidFill>
                  <a:srgbClr val="FF0000"/>
                </a:solidFill>
              </a:rPr>
              <a:t>“</a:t>
            </a:r>
            <a:r>
              <a:rPr lang="en-US" b="1" dirty="0">
                <a:solidFill>
                  <a:srgbClr val="FFFF00"/>
                </a:solidFill>
              </a:rPr>
              <a:t>Use</a:t>
            </a:r>
            <a:r>
              <a:rPr lang="en-US" b="1" dirty="0">
                <a:solidFill>
                  <a:srgbClr val="FF0000"/>
                </a:solidFill>
              </a:rPr>
              <a:t>”</a:t>
            </a:r>
          </a:p>
          <a:p>
            <a:pPr>
              <a:lnSpc>
                <a:spcPct val="110000"/>
              </a:lnSpc>
              <a:defRPr/>
            </a:pPr>
            <a:r>
              <a:rPr lang="en-US" dirty="0">
                <a:solidFill>
                  <a:srgbClr val="FFFF00"/>
                </a:solidFill>
              </a:rPr>
              <a:t>First use … entitles you to register a TM </a:t>
            </a:r>
            <a:r>
              <a:rPr lang="en-US" dirty="0">
                <a:solidFill>
                  <a:schemeClr val="bg1"/>
                </a:solidFill>
              </a:rPr>
              <a:t>but amended provisions now allow for filing without intended use.</a:t>
            </a:r>
          </a:p>
          <a:p>
            <a:pPr>
              <a:lnSpc>
                <a:spcPct val="110000"/>
              </a:lnSpc>
              <a:defRPr/>
            </a:pPr>
            <a:r>
              <a:rPr lang="en-US" dirty="0">
                <a:solidFill>
                  <a:srgbClr val="FFFF00"/>
                </a:solidFill>
              </a:rPr>
              <a:t>Failure to use </a:t>
            </a:r>
            <a:r>
              <a:rPr lang="en-US" dirty="0">
                <a:solidFill>
                  <a:schemeClr val="bg1"/>
                </a:solidFill>
              </a:rPr>
              <a:t>… basis for </a:t>
            </a:r>
            <a:r>
              <a:rPr lang="en-US" dirty="0">
                <a:solidFill>
                  <a:srgbClr val="FFFF00"/>
                </a:solidFill>
              </a:rPr>
              <a:t>expungement </a:t>
            </a:r>
            <a:r>
              <a:rPr lang="en-US" dirty="0">
                <a:solidFill>
                  <a:schemeClr val="bg1"/>
                </a:solidFill>
              </a:rPr>
              <a:t>of TM</a:t>
            </a:r>
          </a:p>
          <a:p>
            <a:pPr>
              <a:lnSpc>
                <a:spcPct val="110000"/>
              </a:lnSpc>
              <a:defRPr/>
            </a:pPr>
            <a:r>
              <a:rPr lang="en-US" dirty="0">
                <a:solidFill>
                  <a:srgbClr val="FFFF00"/>
                </a:solidFill>
              </a:rPr>
              <a:t>Unauthorized use </a:t>
            </a:r>
            <a:r>
              <a:rPr lang="en-US" dirty="0">
                <a:solidFill>
                  <a:schemeClr val="bg1"/>
                </a:solidFill>
              </a:rPr>
              <a:t>… could lead to </a:t>
            </a:r>
            <a:r>
              <a:rPr lang="en-US" dirty="0">
                <a:solidFill>
                  <a:srgbClr val="FFFF00"/>
                </a:solidFill>
              </a:rPr>
              <a:t>infringement actions</a:t>
            </a:r>
          </a:p>
        </p:txBody>
      </p:sp>
      <p:sp>
        <p:nvSpPr>
          <p:cNvPr id="243715" name="Slide Number Placeholder 3">
            <a:extLst>
              <a:ext uri="{FF2B5EF4-FFF2-40B4-BE49-F238E27FC236}">
                <a16:creationId xmlns:a16="http://schemas.microsoft.com/office/drawing/2014/main" id="{CA4C9467-78E5-3E56-E86E-278DFBFE5D7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758CC25-C4FD-E34D-815A-5F84288C02F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156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5">
            <a:extLst>
              <a:ext uri="{FF2B5EF4-FFF2-40B4-BE49-F238E27FC236}">
                <a16:creationId xmlns:a16="http://schemas.microsoft.com/office/drawing/2014/main" id="{E08B67FA-5E0B-FB34-2169-9294D4B53090}"/>
              </a:ext>
            </a:extLst>
          </p:cNvPr>
          <p:cNvSpPr>
            <a:spLocks noGrp="1" noChangeArrowheads="1"/>
          </p:cNvSpPr>
          <p:nvPr>
            <p:ph type="title"/>
          </p:nvPr>
        </p:nvSpPr>
        <p:spPr bwMode="auto">
          <a:xfrm>
            <a:off x="1485900" y="984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5D870B8D-6497-C137-993A-39B41D66FB06}"/>
              </a:ext>
            </a:extLst>
          </p:cNvPr>
          <p:cNvSpPr>
            <a:spLocks noGrp="1"/>
          </p:cNvSpPr>
          <p:nvPr>
            <p:ph idx="1"/>
          </p:nvPr>
        </p:nvSpPr>
        <p:spPr>
          <a:xfrm>
            <a:off x="161925" y="987425"/>
            <a:ext cx="8820150" cy="4057650"/>
          </a:xfrm>
        </p:spPr>
        <p:txBody>
          <a:bodyPr>
            <a:normAutofit/>
          </a:bodyPr>
          <a:lstStyle/>
          <a:p>
            <a:pPr marL="0" indent="0">
              <a:buFont typeface="Arial" panose="020B0604020202020204" pitchFamily="34" charset="0"/>
              <a:buNone/>
              <a:defRPr/>
            </a:pPr>
            <a:r>
              <a:rPr lang="en-US" sz="2400" b="1" i="1" dirty="0">
                <a:solidFill>
                  <a:schemeClr val="bg1"/>
                </a:solidFill>
              </a:rPr>
              <a:t>4.</a:t>
            </a:r>
            <a:r>
              <a:rPr lang="en-US" sz="2400" i="1" dirty="0">
                <a:solidFill>
                  <a:schemeClr val="bg1"/>
                </a:solidFill>
              </a:rPr>
              <a:t> (1) </a:t>
            </a:r>
            <a:r>
              <a:rPr lang="en-US" sz="2400" i="1" dirty="0">
                <a:solidFill>
                  <a:srgbClr val="FFFF00"/>
                </a:solidFill>
              </a:rPr>
              <a:t>A trade-mark is deemed to be </a:t>
            </a:r>
            <a:r>
              <a:rPr lang="en-US" sz="2400" i="1" dirty="0">
                <a:solidFill>
                  <a:srgbClr val="FF0000"/>
                </a:solidFill>
              </a:rPr>
              <a:t>used </a:t>
            </a:r>
            <a:r>
              <a:rPr lang="en-US" sz="2400" i="1" dirty="0">
                <a:solidFill>
                  <a:srgbClr val="FFFF00"/>
                </a:solidFill>
              </a:rPr>
              <a:t>in association with goods if</a:t>
            </a:r>
            <a:r>
              <a:rPr lang="en-US" sz="2400" i="1" dirty="0">
                <a:solidFill>
                  <a:schemeClr val="bg1"/>
                </a:solidFill>
              </a:rPr>
              <a:t>, at the time of the transfer of the property in or possession of the goods, in the normal course of trade, </a:t>
            </a:r>
            <a:r>
              <a:rPr lang="en-US" sz="2400" i="1" dirty="0">
                <a:solidFill>
                  <a:srgbClr val="FFFF00"/>
                </a:solidFill>
              </a:rPr>
              <a:t>it is marked on the goods themselves or on the packages</a:t>
            </a:r>
            <a:r>
              <a:rPr lang="en-US" sz="2400" i="1" dirty="0">
                <a:solidFill>
                  <a:schemeClr val="bg1"/>
                </a:solidFill>
              </a:rPr>
              <a:t> in which they are distributed or it is in any other manner so associated with the goods </a:t>
            </a:r>
            <a:r>
              <a:rPr lang="en-US" sz="2400" i="1" dirty="0">
                <a:solidFill>
                  <a:srgbClr val="FFFF00"/>
                </a:solidFill>
              </a:rPr>
              <a:t>that notice of the association is then given</a:t>
            </a:r>
            <a:r>
              <a:rPr lang="en-US" sz="2400" i="1" dirty="0">
                <a:solidFill>
                  <a:schemeClr val="bg1"/>
                </a:solidFill>
              </a:rPr>
              <a:t> to the person to whom the property or possession is transferred.</a:t>
            </a:r>
            <a:endParaRPr lang="en-CA" sz="2400" i="1" dirty="0">
              <a:solidFill>
                <a:schemeClr val="bg1"/>
              </a:solidFill>
            </a:endParaRPr>
          </a:p>
          <a:p>
            <a:pPr marL="0" indent="0">
              <a:buFont typeface="Arial" panose="020B0604020202020204" pitchFamily="34" charset="0"/>
              <a:buNone/>
              <a:defRPr/>
            </a:pPr>
            <a:r>
              <a:rPr lang="en-US" sz="2400" i="1" dirty="0">
                <a:solidFill>
                  <a:schemeClr val="bg1"/>
                </a:solidFill>
              </a:rPr>
              <a:t>(2) A trade-mark is deemed to be </a:t>
            </a:r>
            <a:r>
              <a:rPr lang="en-US" sz="2400" i="1" dirty="0">
                <a:solidFill>
                  <a:srgbClr val="FFFF00"/>
                </a:solidFill>
              </a:rPr>
              <a:t>used in association with services </a:t>
            </a:r>
            <a:r>
              <a:rPr lang="en-US" sz="2400" i="1" dirty="0">
                <a:solidFill>
                  <a:schemeClr val="bg1"/>
                </a:solidFill>
              </a:rPr>
              <a:t>if it is used or displayed in the performance or advertising of those services.</a:t>
            </a:r>
            <a:endParaRPr lang="en-CA" sz="2400" i="1" dirty="0">
              <a:solidFill>
                <a:schemeClr val="bg1"/>
              </a:solidFill>
            </a:endParaRPr>
          </a:p>
          <a:p>
            <a:pPr>
              <a:defRPr/>
            </a:pPr>
            <a:endParaRPr lang="en-US" dirty="0"/>
          </a:p>
        </p:txBody>
      </p:sp>
      <p:sp>
        <p:nvSpPr>
          <p:cNvPr id="245763" name="Slide Number Placeholder 3">
            <a:extLst>
              <a:ext uri="{FF2B5EF4-FFF2-40B4-BE49-F238E27FC236}">
                <a16:creationId xmlns:a16="http://schemas.microsoft.com/office/drawing/2014/main" id="{9E4877C4-2628-51CE-0A83-2C8E4E2F96D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CDA3842-122C-FE47-91B3-52349A4B2E5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157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DE1C67-1097-CEED-837F-CECBDEBF1137}"/>
              </a:ext>
            </a:extLst>
          </p:cNvPr>
          <p:cNvSpPr>
            <a:spLocks noGrp="1"/>
          </p:cNvSpPr>
          <p:nvPr>
            <p:ph type="title"/>
          </p:nvPr>
        </p:nvSpPr>
        <p:spPr>
          <a:xfrm>
            <a:off x="1485900" y="98425"/>
            <a:ext cx="6172200" cy="542925"/>
          </a:xfrm>
        </p:spPr>
        <p:txBody>
          <a:bodyPr>
            <a:normAutofit fontScale="90000"/>
          </a:bodyPr>
          <a:lstStyle/>
          <a:p>
            <a:pPr>
              <a:defRPr/>
            </a:pPr>
            <a:r>
              <a:rPr lang="en-US" b="1" dirty="0">
                <a:solidFill>
                  <a:srgbClr val="FFFF00"/>
                </a:solidFill>
              </a:rPr>
              <a:t>Trademarks</a:t>
            </a:r>
            <a:r>
              <a:rPr lang="en-US" b="1" dirty="0"/>
              <a:t>	</a:t>
            </a:r>
          </a:p>
        </p:txBody>
      </p:sp>
      <p:sp>
        <p:nvSpPr>
          <p:cNvPr id="247810" name="Content Placeholder 1">
            <a:extLst>
              <a:ext uri="{FF2B5EF4-FFF2-40B4-BE49-F238E27FC236}">
                <a16:creationId xmlns:a16="http://schemas.microsoft.com/office/drawing/2014/main" id="{586D7AA2-4676-5121-9BF4-4F9DF9505595}"/>
              </a:ext>
            </a:extLst>
          </p:cNvPr>
          <p:cNvSpPr>
            <a:spLocks noGrp="1" noChangeArrowheads="1"/>
          </p:cNvSpPr>
          <p:nvPr>
            <p:ph idx="1"/>
          </p:nvPr>
        </p:nvSpPr>
        <p:spPr bwMode="auto">
          <a:xfrm>
            <a:off x="250825" y="842963"/>
            <a:ext cx="8642350" cy="4202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1900" i="1" dirty="0" err="1">
                <a:solidFill>
                  <a:srgbClr val="00B0F0"/>
                </a:solidFill>
              </a:rPr>
              <a:t>Syntex</a:t>
            </a:r>
            <a:r>
              <a:rPr lang="en-US" altLang="en-US" sz="1900" i="1" dirty="0">
                <a:solidFill>
                  <a:srgbClr val="00B0F0"/>
                </a:solidFill>
              </a:rPr>
              <a:t> Inc. v. </a:t>
            </a:r>
            <a:r>
              <a:rPr lang="en-US" altLang="en-US" sz="1900" i="1" dirty="0" err="1">
                <a:solidFill>
                  <a:srgbClr val="00B0F0"/>
                </a:solidFill>
              </a:rPr>
              <a:t>Apotex</a:t>
            </a:r>
            <a:r>
              <a:rPr lang="en-US" altLang="en-US" sz="1900" i="1" dirty="0">
                <a:solidFill>
                  <a:srgbClr val="00B0F0"/>
                </a:solidFill>
              </a:rPr>
              <a:t> Inc., </a:t>
            </a:r>
            <a:r>
              <a:rPr lang="en-US" altLang="en-US" sz="1900" dirty="0">
                <a:solidFill>
                  <a:schemeClr val="bg1"/>
                </a:solidFill>
              </a:rPr>
              <a:t>[1984] 2 FC 1012 (FCA)</a:t>
            </a:r>
          </a:p>
          <a:p>
            <a:pPr marL="0" indent="0">
              <a:buFont typeface="Arial" panose="020B0604020202020204" pitchFamily="34" charset="0"/>
              <a:buNone/>
            </a:pPr>
            <a:r>
              <a:rPr lang="en-US" altLang="en-US" sz="1900" dirty="0">
                <a:solidFill>
                  <a:schemeClr val="bg1"/>
                </a:solidFill>
              </a:rPr>
              <a:t>Facts</a:t>
            </a:r>
            <a:r>
              <a:rPr lang="en-US" altLang="en-US" sz="1900" dirty="0">
                <a:solidFill>
                  <a:srgbClr val="FF0000"/>
                </a:solidFill>
              </a:rPr>
              <a:t>:</a:t>
            </a:r>
            <a:r>
              <a:rPr lang="en-US" altLang="en-US" sz="1900" dirty="0">
                <a:solidFill>
                  <a:schemeClr val="bg1"/>
                </a:solidFill>
              </a:rPr>
              <a:t> </a:t>
            </a:r>
          </a:p>
          <a:p>
            <a:pPr lvl="1">
              <a:buFont typeface="Arial" panose="020B0604020202020204" pitchFamily="34" charset="0"/>
              <a:buChar char="•"/>
            </a:pPr>
            <a:r>
              <a:rPr lang="en-CA" altLang="en-US" sz="1900" dirty="0" err="1">
                <a:solidFill>
                  <a:srgbClr val="FFFF00"/>
                </a:solidFill>
              </a:rPr>
              <a:t>Syntex</a:t>
            </a:r>
            <a:r>
              <a:rPr lang="en-CA" altLang="en-US" sz="1900" dirty="0">
                <a:solidFill>
                  <a:schemeClr val="bg1"/>
                </a:solidFill>
              </a:rPr>
              <a:t>  was the </a:t>
            </a:r>
            <a:r>
              <a:rPr lang="en-CA" altLang="en-US" sz="1900" dirty="0">
                <a:solidFill>
                  <a:srgbClr val="FFFF00"/>
                </a:solidFill>
              </a:rPr>
              <a:t>registered owner of the </a:t>
            </a:r>
            <a:r>
              <a:rPr lang="en-CA" altLang="en-US" sz="1900" dirty="0" err="1">
                <a:solidFill>
                  <a:srgbClr val="FFFF00"/>
                </a:solidFill>
              </a:rPr>
              <a:t>TradeMark</a:t>
            </a:r>
            <a:r>
              <a:rPr lang="en-CA" altLang="en-US" sz="1900" dirty="0">
                <a:solidFill>
                  <a:srgbClr val="FFFF00"/>
                </a:solidFill>
              </a:rPr>
              <a:t> </a:t>
            </a:r>
            <a:r>
              <a:rPr lang="en-CA" altLang="en-US" sz="1900" dirty="0">
                <a:solidFill>
                  <a:srgbClr val="00B0F0"/>
                </a:solidFill>
              </a:rPr>
              <a:t>Napro</a:t>
            </a:r>
            <a:r>
              <a:rPr lang="en-CA" altLang="en-US" sz="1900" dirty="0">
                <a:solidFill>
                  <a:srgbClr val="FFFF00"/>
                </a:solidFill>
              </a:rPr>
              <a:t>syn</a:t>
            </a:r>
            <a:r>
              <a:rPr lang="en-CA" altLang="en-US" sz="1900" dirty="0">
                <a:solidFill>
                  <a:schemeClr val="bg1"/>
                </a:solidFill>
              </a:rPr>
              <a:t>; has sold Naproxen under this name since 1974. </a:t>
            </a:r>
          </a:p>
          <a:p>
            <a:pPr lvl="1">
              <a:buFont typeface="Arial" panose="020B0604020202020204" pitchFamily="34" charset="0"/>
              <a:buChar char="•"/>
            </a:pPr>
            <a:r>
              <a:rPr lang="en-CA" altLang="en-US" sz="1900" dirty="0">
                <a:solidFill>
                  <a:srgbClr val="FFFF00"/>
                </a:solidFill>
              </a:rPr>
              <a:t>Apotex took </a:t>
            </a:r>
            <a:r>
              <a:rPr lang="en-CA" altLang="en-US" sz="1900" dirty="0">
                <a:solidFill>
                  <a:srgbClr val="FF0000"/>
                </a:solidFill>
              </a:rPr>
              <a:t>Apo-</a:t>
            </a:r>
            <a:r>
              <a:rPr lang="en-CA" altLang="en-US" sz="1900" dirty="0">
                <a:solidFill>
                  <a:srgbClr val="00B0F0"/>
                </a:solidFill>
              </a:rPr>
              <a:t>Napro</a:t>
            </a:r>
            <a:r>
              <a:rPr lang="en-CA" altLang="en-US" sz="1900" dirty="0">
                <a:solidFill>
                  <a:srgbClr val="FF0000"/>
                </a:solidFill>
              </a:rPr>
              <a:t>xen</a:t>
            </a:r>
            <a:r>
              <a:rPr lang="en-CA" altLang="en-US" sz="1900" dirty="0">
                <a:solidFill>
                  <a:schemeClr val="bg1"/>
                </a:solidFill>
              </a:rPr>
              <a:t> as the brand name of its product; </a:t>
            </a:r>
            <a:r>
              <a:rPr lang="en-CA" altLang="en-US" sz="1900" dirty="0">
                <a:solidFill>
                  <a:srgbClr val="FFFF00"/>
                </a:solidFill>
              </a:rPr>
              <a:t>registered it as a TM in Canada</a:t>
            </a:r>
            <a:r>
              <a:rPr lang="en-CA" altLang="en-US" sz="1900" dirty="0">
                <a:solidFill>
                  <a:schemeClr val="bg1"/>
                </a:solidFill>
              </a:rPr>
              <a:t>. </a:t>
            </a:r>
          </a:p>
          <a:p>
            <a:pPr lvl="1">
              <a:buFont typeface="Arial" panose="020B0604020202020204" pitchFamily="34" charset="0"/>
              <a:buChar char="•"/>
            </a:pPr>
            <a:r>
              <a:rPr lang="en-CA" altLang="en-US" sz="1900" dirty="0">
                <a:solidFill>
                  <a:schemeClr val="bg1"/>
                </a:solidFill>
              </a:rPr>
              <a:t>In 1982 </a:t>
            </a:r>
            <a:r>
              <a:rPr lang="en-CA" altLang="en-US" sz="1900" dirty="0">
                <a:solidFill>
                  <a:srgbClr val="FFFF00"/>
                </a:solidFill>
              </a:rPr>
              <a:t>Apotex distributed a </a:t>
            </a:r>
            <a:r>
              <a:rPr lang="en-CA" altLang="en-US" sz="1900" dirty="0">
                <a:solidFill>
                  <a:srgbClr val="FF0000"/>
                </a:solidFill>
              </a:rPr>
              <a:t>one-page flyer </a:t>
            </a:r>
            <a:r>
              <a:rPr lang="en-CA" altLang="en-US" sz="1900" dirty="0">
                <a:solidFill>
                  <a:schemeClr val="bg1"/>
                </a:solidFill>
              </a:rPr>
              <a:t>to hospital and retail pharmacists in Canada designed </a:t>
            </a:r>
            <a:r>
              <a:rPr lang="en-CA" altLang="en-US" sz="1900" dirty="0">
                <a:solidFill>
                  <a:srgbClr val="FFFF00"/>
                </a:solidFill>
              </a:rPr>
              <a:t>to promote the sale of Apo-Naproxen</a:t>
            </a:r>
            <a:r>
              <a:rPr lang="en-CA" altLang="en-US" sz="1900" dirty="0">
                <a:solidFill>
                  <a:schemeClr val="bg1"/>
                </a:solidFill>
              </a:rPr>
              <a:t>. </a:t>
            </a:r>
            <a:r>
              <a:rPr lang="en-CA" altLang="en-US" sz="1900" dirty="0">
                <a:solidFill>
                  <a:srgbClr val="00B0F0"/>
                </a:solidFill>
              </a:rPr>
              <a:t>Napro</a:t>
            </a:r>
            <a:r>
              <a:rPr lang="en-CA" altLang="en-US" sz="1900" dirty="0">
                <a:solidFill>
                  <a:srgbClr val="FFFF00"/>
                </a:solidFill>
              </a:rPr>
              <a:t>syn</a:t>
            </a:r>
            <a:r>
              <a:rPr lang="en-CA" altLang="en-US" sz="1900" dirty="0">
                <a:solidFill>
                  <a:srgbClr val="FF0000"/>
                </a:solidFill>
              </a:rPr>
              <a:t> was referenced </a:t>
            </a:r>
            <a:r>
              <a:rPr lang="en-CA" altLang="en-US" sz="1900" dirty="0">
                <a:solidFill>
                  <a:srgbClr val="FFFF00"/>
                </a:solidFill>
              </a:rPr>
              <a:t>on this flyer</a:t>
            </a:r>
            <a:r>
              <a:rPr lang="en-CA" altLang="en-US" sz="1900" dirty="0">
                <a:solidFill>
                  <a:schemeClr val="bg1"/>
                </a:solidFill>
              </a:rPr>
              <a:t>… </a:t>
            </a:r>
            <a:r>
              <a:rPr lang="en-CA" altLang="en-US" sz="1900" i="1" dirty="0">
                <a:solidFill>
                  <a:schemeClr val="bg1"/>
                </a:solidFill>
              </a:rPr>
              <a:t>A note w. Naprosyn 250mg written on it is juxtaposed with two containers of Apo-Naproxen tablets.</a:t>
            </a:r>
          </a:p>
          <a:p>
            <a:pPr lvl="1">
              <a:buFont typeface="Arial" panose="020B0604020202020204" pitchFamily="34" charset="0"/>
              <a:buChar char="•"/>
            </a:pPr>
            <a:r>
              <a:rPr lang="en-CA" altLang="en-US" sz="1900" dirty="0">
                <a:solidFill>
                  <a:schemeClr val="bg1"/>
                </a:solidFill>
              </a:rPr>
              <a:t>Also, a message …“</a:t>
            </a:r>
            <a:r>
              <a:rPr lang="en-CA" altLang="en-US" sz="1900" i="1" dirty="0">
                <a:solidFill>
                  <a:srgbClr val="FFFF00"/>
                </a:solidFill>
              </a:rPr>
              <a:t>Now pharmacists have a choice when filling a prescription for Naprosyn</a:t>
            </a:r>
            <a:r>
              <a:rPr lang="en-CA" altLang="en-US" sz="1900" i="1" dirty="0">
                <a:solidFill>
                  <a:schemeClr val="bg1"/>
                </a:solidFill>
              </a:rPr>
              <a:t>.”</a:t>
            </a:r>
            <a:r>
              <a:rPr lang="en-CA" altLang="en-US" sz="1900" dirty="0">
                <a:solidFill>
                  <a:srgbClr val="FF0000"/>
                </a:solidFill>
              </a:rPr>
              <a:t>…</a:t>
            </a:r>
            <a:r>
              <a:rPr lang="en-CA" altLang="en-US" sz="1900" dirty="0">
                <a:solidFill>
                  <a:schemeClr val="bg1"/>
                </a:solidFill>
              </a:rPr>
              <a:t> </a:t>
            </a:r>
            <a:endParaRPr lang="en-US" altLang="en-US" sz="1900" dirty="0">
              <a:solidFill>
                <a:schemeClr val="bg1"/>
              </a:solidFill>
            </a:endParaRPr>
          </a:p>
        </p:txBody>
      </p:sp>
      <p:sp>
        <p:nvSpPr>
          <p:cNvPr id="247811" name="Slide Number Placeholder 3">
            <a:extLst>
              <a:ext uri="{FF2B5EF4-FFF2-40B4-BE49-F238E27FC236}">
                <a16:creationId xmlns:a16="http://schemas.microsoft.com/office/drawing/2014/main" id="{89AAE0BB-42C2-D1CF-753C-927006B52E4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8D659A7-C4E2-7845-8767-6F686239F7D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158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5">
            <a:extLst>
              <a:ext uri="{FF2B5EF4-FFF2-40B4-BE49-F238E27FC236}">
                <a16:creationId xmlns:a16="http://schemas.microsoft.com/office/drawing/2014/main" id="{B04C1C77-ED29-D8B6-A0EB-1F4B4197B87D}"/>
              </a:ext>
            </a:extLst>
          </p:cNvPr>
          <p:cNvSpPr>
            <a:spLocks noGrp="1" noChangeArrowheads="1"/>
          </p:cNvSpPr>
          <p:nvPr>
            <p:ph type="title"/>
          </p:nvPr>
        </p:nvSpPr>
        <p:spPr bwMode="auto">
          <a:xfrm>
            <a:off x="1485900" y="98425"/>
            <a:ext cx="6172200" cy="744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EB6B2489-49AD-5C44-DEF5-4341EDAA7453}"/>
              </a:ext>
            </a:extLst>
          </p:cNvPr>
          <p:cNvSpPr>
            <a:spLocks noGrp="1"/>
          </p:cNvSpPr>
          <p:nvPr>
            <p:ph idx="1"/>
          </p:nvPr>
        </p:nvSpPr>
        <p:spPr>
          <a:xfrm>
            <a:off x="90488" y="987425"/>
            <a:ext cx="8963025" cy="4057650"/>
          </a:xfrm>
        </p:spPr>
        <p:txBody>
          <a:bodyPr>
            <a:normAutofit/>
          </a:bodyPr>
          <a:lstStyle/>
          <a:p>
            <a:pPr marL="0" indent="0">
              <a:buFont typeface="Arial" panose="020B0604020202020204" pitchFamily="34" charset="0"/>
              <a:buNone/>
              <a:defRPr/>
            </a:pPr>
            <a:r>
              <a:rPr lang="en-US" sz="2400" i="1" dirty="0" err="1">
                <a:solidFill>
                  <a:srgbClr val="00B0F0"/>
                </a:solidFill>
              </a:rPr>
              <a:t>Syntex</a:t>
            </a:r>
            <a:r>
              <a:rPr lang="en-US" sz="2400" i="1" dirty="0">
                <a:solidFill>
                  <a:srgbClr val="00B0F0"/>
                </a:solidFill>
              </a:rPr>
              <a:t> Inc. v. </a:t>
            </a:r>
            <a:r>
              <a:rPr lang="en-US" sz="2400" i="1" dirty="0" err="1">
                <a:solidFill>
                  <a:srgbClr val="00B0F0"/>
                </a:solidFill>
              </a:rPr>
              <a:t>Apotex</a:t>
            </a:r>
            <a:r>
              <a:rPr lang="en-US" sz="2400" i="1" dirty="0">
                <a:solidFill>
                  <a:srgbClr val="00B0F0"/>
                </a:solidFill>
              </a:rPr>
              <a:t> Inc., </a:t>
            </a:r>
            <a:r>
              <a:rPr lang="en-US" sz="2400" dirty="0">
                <a:solidFill>
                  <a:schemeClr val="bg1"/>
                </a:solidFill>
              </a:rPr>
              <a:t>[1984] 2 FC 1012 (FCA)</a:t>
            </a:r>
          </a:p>
          <a:p>
            <a:pPr>
              <a:defRPr/>
            </a:pPr>
            <a:r>
              <a:rPr lang="en-US" sz="2400" b="1" dirty="0">
                <a:solidFill>
                  <a:srgbClr val="FFFF00"/>
                </a:solidFill>
              </a:rPr>
              <a:t>Did the Defendants </a:t>
            </a:r>
            <a:r>
              <a:rPr lang="en-US" sz="2400" b="1" dirty="0" err="1">
                <a:solidFill>
                  <a:srgbClr val="FFFF00"/>
                </a:solidFill>
              </a:rPr>
              <a:t>Apotex</a:t>
            </a:r>
            <a:r>
              <a:rPr lang="en-US" sz="2400" b="1" dirty="0">
                <a:solidFill>
                  <a:srgbClr val="FFFF00"/>
                </a:solidFill>
              </a:rPr>
              <a:t> </a:t>
            </a:r>
            <a:r>
              <a:rPr lang="en-US" sz="2400" b="1" dirty="0">
                <a:solidFill>
                  <a:srgbClr val="FF0000"/>
                </a:solidFill>
              </a:rPr>
              <a:t>“</a:t>
            </a:r>
            <a:r>
              <a:rPr lang="en-US" sz="2400" b="1" dirty="0">
                <a:solidFill>
                  <a:srgbClr val="FFFF00"/>
                </a:solidFill>
              </a:rPr>
              <a:t>use</a:t>
            </a:r>
            <a:r>
              <a:rPr lang="en-US" sz="2400" b="1" dirty="0">
                <a:solidFill>
                  <a:srgbClr val="FF0000"/>
                </a:solidFill>
              </a:rPr>
              <a:t>”</a:t>
            </a:r>
            <a:r>
              <a:rPr lang="en-US" sz="2400" b="1" dirty="0">
                <a:solidFill>
                  <a:srgbClr val="FFFF00"/>
                </a:solidFill>
              </a:rPr>
              <a:t> the TM of the Plaintiffs </a:t>
            </a:r>
            <a:r>
              <a:rPr lang="en-US" sz="2400" b="1" dirty="0" err="1">
                <a:solidFill>
                  <a:srgbClr val="FFFF00"/>
                </a:solidFill>
              </a:rPr>
              <a:t>Syntex</a:t>
            </a:r>
            <a:r>
              <a:rPr lang="en-US" sz="2400" b="1" dirty="0">
                <a:solidFill>
                  <a:srgbClr val="FFFF00"/>
                </a:solidFill>
              </a:rPr>
              <a:t> (</a:t>
            </a:r>
            <a:r>
              <a:rPr lang="en-US" sz="2400" b="1" dirty="0">
                <a:solidFill>
                  <a:schemeClr val="bg1"/>
                </a:solidFill>
              </a:rPr>
              <a:t>see ss. 2, 4 TMA</a:t>
            </a:r>
            <a:r>
              <a:rPr lang="en-US" sz="2400" b="1" dirty="0">
                <a:solidFill>
                  <a:srgbClr val="FFFF00"/>
                </a:solidFill>
              </a:rPr>
              <a:t>)</a:t>
            </a:r>
            <a:r>
              <a:rPr lang="en-US" sz="2400" b="1" dirty="0">
                <a:solidFill>
                  <a:srgbClr val="FF0000"/>
                </a:solidFill>
              </a:rPr>
              <a:t>?</a:t>
            </a:r>
          </a:p>
          <a:p>
            <a:pPr marL="342900" lvl="1" indent="0">
              <a:buFont typeface="Arial" panose="020B0604020202020204" pitchFamily="34" charset="0"/>
              <a:buNone/>
              <a:defRPr/>
            </a:pPr>
            <a:r>
              <a:rPr lang="en-US" sz="2400" b="1" i="1" dirty="0">
                <a:solidFill>
                  <a:schemeClr val="bg1"/>
                </a:solidFill>
              </a:rPr>
              <a:t>4.</a:t>
            </a:r>
            <a:r>
              <a:rPr lang="en-US" sz="2400" i="1" dirty="0">
                <a:solidFill>
                  <a:schemeClr val="bg1"/>
                </a:solidFill>
              </a:rPr>
              <a:t> (1) </a:t>
            </a:r>
            <a:r>
              <a:rPr lang="en-US" sz="2400" i="1" dirty="0">
                <a:solidFill>
                  <a:srgbClr val="FFFF00"/>
                </a:solidFill>
              </a:rPr>
              <a:t>A trade-mark is </a:t>
            </a:r>
            <a:r>
              <a:rPr lang="en-US" sz="2400" i="1" dirty="0">
                <a:solidFill>
                  <a:srgbClr val="FF0000"/>
                </a:solidFill>
              </a:rPr>
              <a:t>deemed to be used </a:t>
            </a:r>
            <a:r>
              <a:rPr lang="en-US" sz="2400" i="1" dirty="0">
                <a:solidFill>
                  <a:srgbClr val="FFFF00"/>
                </a:solidFill>
              </a:rPr>
              <a:t>in association with goods if</a:t>
            </a:r>
            <a:r>
              <a:rPr lang="en-US" sz="2400" i="1" dirty="0">
                <a:solidFill>
                  <a:schemeClr val="bg1"/>
                </a:solidFill>
              </a:rPr>
              <a:t>, at the time of the transfer of the property in or possession of the goods, in the normal course of trade, </a:t>
            </a:r>
            <a:r>
              <a:rPr lang="en-US" sz="2400" i="1" dirty="0">
                <a:solidFill>
                  <a:srgbClr val="FF0000"/>
                </a:solidFill>
              </a:rPr>
              <a:t>it is marked on the goods themselves or</a:t>
            </a:r>
            <a:r>
              <a:rPr lang="en-US" sz="2400" i="1" dirty="0">
                <a:solidFill>
                  <a:schemeClr val="bg1"/>
                </a:solidFill>
              </a:rPr>
              <a:t> on the </a:t>
            </a:r>
            <a:r>
              <a:rPr lang="en-US" sz="2400" i="1" dirty="0">
                <a:solidFill>
                  <a:srgbClr val="FF0000"/>
                </a:solidFill>
              </a:rPr>
              <a:t>packages</a:t>
            </a:r>
            <a:r>
              <a:rPr lang="en-US" sz="2400" i="1" dirty="0">
                <a:solidFill>
                  <a:schemeClr val="bg1"/>
                </a:solidFill>
              </a:rPr>
              <a:t> in which they are distributed </a:t>
            </a:r>
            <a:r>
              <a:rPr lang="en-US" sz="2400" b="1" i="1" dirty="0">
                <a:solidFill>
                  <a:srgbClr val="FF0000"/>
                </a:solidFill>
              </a:rPr>
              <a:t>/ </a:t>
            </a:r>
            <a:r>
              <a:rPr lang="en-US" sz="2400" i="1" dirty="0">
                <a:solidFill>
                  <a:srgbClr val="FF0000"/>
                </a:solidFill>
              </a:rPr>
              <a:t>or</a:t>
            </a:r>
            <a:r>
              <a:rPr lang="en-US" sz="2400" i="1" dirty="0">
                <a:solidFill>
                  <a:schemeClr val="bg1"/>
                </a:solidFill>
              </a:rPr>
              <a:t> </a:t>
            </a:r>
            <a:r>
              <a:rPr lang="en-US" sz="2400" i="1" dirty="0">
                <a:solidFill>
                  <a:srgbClr val="FFFF00"/>
                </a:solidFill>
              </a:rPr>
              <a:t>it is </a:t>
            </a:r>
            <a:r>
              <a:rPr lang="en-US" sz="2400" i="1" dirty="0">
                <a:solidFill>
                  <a:srgbClr val="FF0000"/>
                </a:solidFill>
              </a:rPr>
              <a:t>in any other manner so associated with the goods that notice of the association is then given</a:t>
            </a:r>
            <a:r>
              <a:rPr lang="en-US" sz="2400" i="1" dirty="0">
                <a:solidFill>
                  <a:srgbClr val="FFFF00"/>
                </a:solidFill>
              </a:rPr>
              <a:t> to the person to whom the property or possession is transferred</a:t>
            </a:r>
            <a:r>
              <a:rPr lang="en-US" sz="2400" i="1" dirty="0">
                <a:solidFill>
                  <a:schemeClr val="bg1"/>
                </a:solidFill>
              </a:rPr>
              <a:t>.</a:t>
            </a:r>
            <a:endParaRPr lang="en-CA" sz="2400" i="1" dirty="0">
              <a:solidFill>
                <a:schemeClr val="bg1"/>
              </a:solidFill>
            </a:endParaRPr>
          </a:p>
        </p:txBody>
      </p:sp>
      <p:sp>
        <p:nvSpPr>
          <p:cNvPr id="249859" name="Slide Number Placeholder 3">
            <a:extLst>
              <a:ext uri="{FF2B5EF4-FFF2-40B4-BE49-F238E27FC236}">
                <a16:creationId xmlns:a16="http://schemas.microsoft.com/office/drawing/2014/main" id="{0610784A-31DE-F7C0-2A87-00D0D7B9DD8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80BEB76-047B-6749-9CF5-0F5CA3042B9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159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B087-575E-6BEC-61A4-117B75E801E8}"/>
              </a:ext>
            </a:extLst>
          </p:cNvPr>
          <p:cNvSpPr>
            <a:spLocks noGrp="1"/>
          </p:cNvSpPr>
          <p:nvPr>
            <p:ph type="title"/>
          </p:nvPr>
        </p:nvSpPr>
        <p:spPr>
          <a:xfrm>
            <a:off x="1811338" y="14288"/>
            <a:ext cx="5846762" cy="720725"/>
          </a:xfrm>
        </p:spPr>
        <p:txBody>
          <a:bodyPr>
            <a:noAutofit/>
          </a:bodyPr>
          <a:lstStyle/>
          <a:p>
            <a:pPr>
              <a:defRPr/>
            </a:pPr>
            <a:r>
              <a:rPr lang="en-US" sz="4500" b="1" dirty="0">
                <a:solidFill>
                  <a:srgbClr val="FFFF00"/>
                </a:solidFill>
                <a:latin typeface="+mn-lt"/>
              </a:rPr>
              <a:t>Why post?</a:t>
            </a:r>
          </a:p>
        </p:txBody>
      </p:sp>
      <p:sp>
        <p:nvSpPr>
          <p:cNvPr id="3" name="Content Placeholder 2">
            <a:extLst>
              <a:ext uri="{FF2B5EF4-FFF2-40B4-BE49-F238E27FC236}">
                <a16:creationId xmlns:a16="http://schemas.microsoft.com/office/drawing/2014/main" id="{BF0E8926-96B7-8263-066A-BB7A6AC40DC2}"/>
              </a:ext>
            </a:extLst>
          </p:cNvPr>
          <p:cNvSpPr>
            <a:spLocks noGrp="1"/>
          </p:cNvSpPr>
          <p:nvPr>
            <p:ph sz="quarter" idx="10"/>
          </p:nvPr>
        </p:nvSpPr>
        <p:spPr>
          <a:xfrm>
            <a:off x="1485900" y="885825"/>
            <a:ext cx="6515100" cy="3552825"/>
          </a:xfrm>
        </p:spPr>
        <p:txBody>
          <a:bodyPr>
            <a:normAutofit fontScale="25000" lnSpcReduction="20000"/>
          </a:bodyPr>
          <a:lstStyle/>
          <a:p>
            <a:pPr>
              <a:lnSpc>
                <a:spcPct val="120000"/>
              </a:lnSpc>
              <a:buFont typeface="Arial" panose="020B0604020202020204" pitchFamily="34" charset="0"/>
              <a:buAutoNum type="arabicPeriod"/>
              <a:defRPr/>
            </a:pPr>
            <a:r>
              <a:rPr lang="en-US" sz="10800" dirty="0">
                <a:solidFill>
                  <a:schemeClr val="bg1"/>
                </a:solidFill>
                <a:cs typeface="Lucida Console"/>
              </a:rPr>
              <a:t>Engaging and engaging others is the key.</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don’t love speaking up in class.</a:t>
            </a:r>
          </a:p>
          <a:p>
            <a:pPr>
              <a:lnSpc>
                <a:spcPct val="120000"/>
              </a:lnSpc>
              <a:buFont typeface="Arial" panose="020B0604020202020204" pitchFamily="34" charset="0"/>
              <a:buAutoNum type="arabicPeriod"/>
              <a:defRPr/>
            </a:pPr>
            <a:r>
              <a:rPr lang="en-US" sz="10800" dirty="0">
                <a:solidFill>
                  <a:schemeClr val="bg1"/>
                </a:solidFill>
                <a:cs typeface="Lucida Console"/>
              </a:rPr>
              <a:t>Because you just saw or realized something, and you’ll never remember it unless you post it now.</a:t>
            </a:r>
            <a:endParaRPr lang="en-US" sz="3000" dirty="0">
              <a:solidFill>
                <a:schemeClr val="bg1"/>
              </a:solidFill>
              <a:cs typeface="Lucida Console"/>
            </a:endParaRPr>
          </a:p>
          <a:p>
            <a:pPr marL="0" indent="0">
              <a:buFont typeface="Arial" panose="020B0604020202020204" pitchFamily="34" charset="0"/>
              <a:buNone/>
              <a:defRPr/>
            </a:pPr>
            <a:r>
              <a:rPr lang="en-US" sz="3000" dirty="0">
                <a:solidFill>
                  <a:schemeClr val="bg1"/>
                </a:solidFill>
                <a:cs typeface="Lucida Console"/>
              </a:rPr>
              <a:t>    </a:t>
            </a:r>
            <a:endParaRPr lang="en-US" sz="3000" dirty="0">
              <a:solidFill>
                <a:srgbClr val="FFFF00"/>
              </a:solidFill>
              <a:cs typeface="Lucida Console"/>
            </a:endParaRPr>
          </a:p>
        </p:txBody>
      </p:sp>
    </p:spTree>
    <p:extLst>
      <p:ext uri="{BB962C8B-B14F-4D97-AF65-F5344CB8AC3E}">
        <p14:creationId xmlns:p14="http://schemas.microsoft.com/office/powerpoint/2010/main" val="31852270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815536-5F4A-F587-3EF2-0E705778A3E3}"/>
              </a:ext>
            </a:extLst>
          </p:cNvPr>
          <p:cNvSpPr>
            <a:spLocks noGrp="1"/>
          </p:cNvSpPr>
          <p:nvPr>
            <p:ph type="title"/>
          </p:nvPr>
        </p:nvSpPr>
        <p:spPr>
          <a:xfrm>
            <a:off x="1485900" y="134938"/>
            <a:ext cx="6172200" cy="560387"/>
          </a:xfrm>
        </p:spPr>
        <p:txBody>
          <a:bodyPr>
            <a:normAutofit fontScale="90000"/>
          </a:bodyPr>
          <a:lstStyle/>
          <a:p>
            <a:pPr>
              <a:defRPr/>
            </a:pPr>
            <a:r>
              <a:rPr lang="en-US" b="1" dirty="0">
                <a:solidFill>
                  <a:srgbClr val="FFFF00"/>
                </a:solidFill>
              </a:rPr>
              <a:t>Trademarks	</a:t>
            </a:r>
          </a:p>
        </p:txBody>
      </p:sp>
      <p:sp>
        <p:nvSpPr>
          <p:cNvPr id="251906" name="Content Placeholder 1">
            <a:extLst>
              <a:ext uri="{FF2B5EF4-FFF2-40B4-BE49-F238E27FC236}">
                <a16:creationId xmlns:a16="http://schemas.microsoft.com/office/drawing/2014/main" id="{CDCA13C3-2A8D-4A21-090E-94E75E2FB90D}"/>
              </a:ext>
            </a:extLst>
          </p:cNvPr>
          <p:cNvSpPr>
            <a:spLocks noGrp="1" noChangeArrowheads="1"/>
          </p:cNvSpPr>
          <p:nvPr>
            <p:ph idx="1"/>
          </p:nvPr>
        </p:nvSpPr>
        <p:spPr bwMode="auto">
          <a:xfrm>
            <a:off x="304800" y="1058863"/>
            <a:ext cx="8534400" cy="3889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i="1">
                <a:solidFill>
                  <a:srgbClr val="00B0F0"/>
                </a:solidFill>
              </a:rPr>
              <a:t>Syntex Inc. v. Apotex Inc., </a:t>
            </a:r>
            <a:r>
              <a:rPr lang="en-US" altLang="en-US" sz="2800">
                <a:solidFill>
                  <a:schemeClr val="bg1"/>
                </a:solidFill>
              </a:rPr>
              <a:t>[1984] 2 FC 1012 (FCA)</a:t>
            </a:r>
          </a:p>
          <a:p>
            <a:pPr marL="300038" lvl="1" indent="0">
              <a:buFont typeface="Arial" panose="020B0604020202020204" pitchFamily="34" charset="0"/>
              <a:buNone/>
            </a:pPr>
            <a:r>
              <a:rPr lang="en-US" altLang="en-US" b="1">
                <a:solidFill>
                  <a:schemeClr val="bg1"/>
                </a:solidFill>
              </a:rPr>
              <a:t>4.</a:t>
            </a:r>
            <a:r>
              <a:rPr lang="en-US" altLang="en-US">
                <a:solidFill>
                  <a:schemeClr val="bg1"/>
                </a:solidFill>
              </a:rPr>
              <a:t> (1) </a:t>
            </a:r>
            <a:r>
              <a:rPr lang="en-US" altLang="en-US">
                <a:solidFill>
                  <a:srgbClr val="FFFF00"/>
                </a:solidFill>
              </a:rPr>
              <a:t>A trade-mark is deemed to be used in association with goods if, </a:t>
            </a:r>
            <a:r>
              <a:rPr lang="en-US" altLang="en-US">
                <a:solidFill>
                  <a:srgbClr val="FF0000"/>
                </a:solidFill>
              </a:rPr>
              <a:t>at the time of the transfer of the property in </a:t>
            </a:r>
            <a:r>
              <a:rPr lang="en-US" altLang="en-US">
                <a:solidFill>
                  <a:srgbClr val="FFFF00"/>
                </a:solidFill>
              </a:rPr>
              <a:t>or possession of the goods</a:t>
            </a:r>
            <a:r>
              <a:rPr lang="en-US" altLang="en-US">
                <a:solidFill>
                  <a:schemeClr val="bg1"/>
                </a:solidFill>
              </a:rPr>
              <a:t>, in the normal course of trade, … </a:t>
            </a:r>
            <a:r>
              <a:rPr lang="en-US" altLang="en-US">
                <a:solidFill>
                  <a:srgbClr val="FFFF00"/>
                </a:solidFill>
              </a:rPr>
              <a:t>it is in any other manner so associated with the goods </a:t>
            </a:r>
            <a:r>
              <a:rPr lang="en-US" altLang="en-US">
                <a:solidFill>
                  <a:schemeClr val="bg1"/>
                </a:solidFill>
              </a:rPr>
              <a:t>that notice of the association is then given to the person to whom the property or possession is transferred.</a:t>
            </a:r>
            <a:endParaRPr lang="en-CA" altLang="en-US">
              <a:solidFill>
                <a:schemeClr val="bg1"/>
              </a:solidFill>
            </a:endParaRPr>
          </a:p>
        </p:txBody>
      </p:sp>
      <p:sp>
        <p:nvSpPr>
          <p:cNvPr id="251907" name="Slide Number Placeholder 3">
            <a:extLst>
              <a:ext uri="{FF2B5EF4-FFF2-40B4-BE49-F238E27FC236}">
                <a16:creationId xmlns:a16="http://schemas.microsoft.com/office/drawing/2014/main" id="{CF39393E-7D09-1F36-880B-2D84DBDDC37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925D0DB-21E4-E84C-92B7-3D46BF4A9FC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A3A795-6112-12BA-E519-085C3CCF42E1}"/>
              </a:ext>
            </a:extLst>
          </p:cNvPr>
          <p:cNvSpPr>
            <a:spLocks noGrp="1"/>
          </p:cNvSpPr>
          <p:nvPr>
            <p:ph type="title"/>
          </p:nvPr>
        </p:nvSpPr>
        <p:spPr>
          <a:xfrm>
            <a:off x="1485900" y="134938"/>
            <a:ext cx="6172200" cy="560387"/>
          </a:xfrm>
        </p:spPr>
        <p:txBody>
          <a:bodyPr>
            <a:normAutofit fontScale="90000"/>
          </a:bodyPr>
          <a:lstStyle/>
          <a:p>
            <a:pPr>
              <a:defRPr/>
            </a:pPr>
            <a:r>
              <a:rPr lang="en-US" b="1" dirty="0">
                <a:solidFill>
                  <a:srgbClr val="FFFF00"/>
                </a:solidFill>
              </a:rPr>
              <a:t>Trademarks	</a:t>
            </a:r>
          </a:p>
        </p:txBody>
      </p:sp>
      <p:sp>
        <p:nvSpPr>
          <p:cNvPr id="253954" name="Content Placeholder 1">
            <a:extLst>
              <a:ext uri="{FF2B5EF4-FFF2-40B4-BE49-F238E27FC236}">
                <a16:creationId xmlns:a16="http://schemas.microsoft.com/office/drawing/2014/main" id="{F1C6C194-F34C-88E4-1B08-47C56E78F1D0}"/>
              </a:ext>
            </a:extLst>
          </p:cNvPr>
          <p:cNvSpPr>
            <a:spLocks noGrp="1" noChangeArrowheads="1"/>
          </p:cNvSpPr>
          <p:nvPr>
            <p:ph idx="1"/>
          </p:nvPr>
        </p:nvSpPr>
        <p:spPr bwMode="auto">
          <a:xfrm>
            <a:off x="250825" y="1058863"/>
            <a:ext cx="8642350" cy="3405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i="1" dirty="0" err="1">
                <a:solidFill>
                  <a:srgbClr val="00B0F0"/>
                </a:solidFill>
              </a:rPr>
              <a:t>Syntex</a:t>
            </a:r>
            <a:r>
              <a:rPr lang="en-US" altLang="en-US" sz="2700" i="1" dirty="0">
                <a:solidFill>
                  <a:srgbClr val="00B0F0"/>
                </a:solidFill>
              </a:rPr>
              <a:t> Inc. v. </a:t>
            </a:r>
            <a:r>
              <a:rPr lang="en-US" altLang="en-US" sz="2700" i="1" dirty="0" err="1">
                <a:solidFill>
                  <a:srgbClr val="00B0F0"/>
                </a:solidFill>
              </a:rPr>
              <a:t>Apotex</a:t>
            </a:r>
            <a:r>
              <a:rPr lang="en-US" altLang="en-US" sz="2700" i="1" dirty="0">
                <a:solidFill>
                  <a:srgbClr val="00B0F0"/>
                </a:solidFill>
              </a:rPr>
              <a:t> Inc</a:t>
            </a:r>
            <a:r>
              <a:rPr lang="en-US" altLang="en-US" sz="2700" i="1" dirty="0">
                <a:solidFill>
                  <a:schemeClr val="bg1"/>
                </a:solidFill>
              </a:rPr>
              <a:t>., </a:t>
            </a:r>
            <a:r>
              <a:rPr lang="en-US" altLang="en-US" sz="2700" dirty="0">
                <a:solidFill>
                  <a:schemeClr val="bg1"/>
                </a:solidFill>
              </a:rPr>
              <a:t>[1984] 2 FC 1012 (FCA)</a:t>
            </a:r>
          </a:p>
          <a:p>
            <a:pPr marL="0" indent="0">
              <a:buFont typeface="Arial" panose="020B0604020202020204" pitchFamily="34" charset="0"/>
              <a:buNone/>
            </a:pPr>
            <a:r>
              <a:rPr lang="en-US" altLang="en-US" sz="2700" dirty="0">
                <a:solidFill>
                  <a:schemeClr val="bg1"/>
                </a:solidFill>
              </a:rPr>
              <a:t>Court said on this point… </a:t>
            </a:r>
            <a:r>
              <a:rPr lang="en-US" altLang="en-US" sz="2700" i="1" dirty="0">
                <a:solidFill>
                  <a:schemeClr val="bg1"/>
                </a:solidFill>
              </a:rPr>
              <a:t>“</a:t>
            </a:r>
            <a:r>
              <a:rPr lang="en-US" altLang="en-US" sz="2700" i="1" dirty="0">
                <a:solidFill>
                  <a:srgbClr val="FFFF00"/>
                </a:solidFill>
              </a:rPr>
              <a:t>It seems to me that the respondents </a:t>
            </a:r>
            <a:r>
              <a:rPr lang="en-US" altLang="en-US" sz="2700" i="1" dirty="0">
                <a:solidFill>
                  <a:srgbClr val="FF0000"/>
                </a:solidFill>
              </a:rPr>
              <a:t>(</a:t>
            </a:r>
            <a:r>
              <a:rPr lang="en-US" altLang="en-US" sz="2700" i="1" dirty="0" err="1">
                <a:solidFill>
                  <a:srgbClr val="FFFF00"/>
                </a:solidFill>
              </a:rPr>
              <a:t>Syntex</a:t>
            </a:r>
            <a:r>
              <a:rPr lang="en-US" altLang="en-US" sz="2700" i="1" dirty="0">
                <a:solidFill>
                  <a:srgbClr val="FF0000"/>
                </a:solidFill>
              </a:rPr>
              <a:t>)</a:t>
            </a:r>
            <a:r>
              <a:rPr lang="en-US" altLang="en-US" sz="2700" i="1" dirty="0">
                <a:solidFill>
                  <a:srgbClr val="FFFF00"/>
                </a:solidFill>
              </a:rPr>
              <a:t> face </a:t>
            </a:r>
            <a:r>
              <a:rPr lang="en-US" altLang="en-US" sz="2700" i="1" dirty="0">
                <a:solidFill>
                  <a:srgbClr val="FF0000"/>
                </a:solidFill>
              </a:rPr>
              <a:t>considerable difficulty in establishing</a:t>
            </a:r>
            <a:r>
              <a:rPr lang="en-US" altLang="en-US" sz="2700" i="1" dirty="0">
                <a:solidFill>
                  <a:srgbClr val="FFFF00"/>
                </a:solidFill>
              </a:rPr>
              <a:t> at trial that the </a:t>
            </a:r>
            <a:r>
              <a:rPr lang="en-US" altLang="en-US" sz="2700" i="1" dirty="0">
                <a:solidFill>
                  <a:srgbClr val="FF0000"/>
                </a:solidFill>
              </a:rPr>
              <a:t>presence of the trade mark “Naprosyn” </a:t>
            </a:r>
            <a:r>
              <a:rPr lang="en-US" altLang="en-US" sz="2700" b="1" i="1" u="sng" dirty="0">
                <a:solidFill>
                  <a:srgbClr val="FF0000"/>
                </a:solidFill>
              </a:rPr>
              <a:t>in the appellant’s flyer </a:t>
            </a:r>
            <a:r>
              <a:rPr lang="en-US" altLang="en-US" sz="2700" i="1" dirty="0">
                <a:solidFill>
                  <a:srgbClr val="FF0000"/>
                </a:solidFill>
              </a:rPr>
              <a:t>constituted a “use” </a:t>
            </a:r>
            <a:r>
              <a:rPr lang="en-US" altLang="en-US" sz="2700" i="1" dirty="0">
                <a:solidFill>
                  <a:schemeClr val="bg1"/>
                </a:solidFill>
              </a:rPr>
              <a:t>that is contrary to subsection 22(1) of the </a:t>
            </a:r>
            <a:r>
              <a:rPr lang="en-US" altLang="en-US" sz="2700" i="1" u="sng" dirty="0">
                <a:solidFill>
                  <a:schemeClr val="bg1"/>
                </a:solidFill>
              </a:rPr>
              <a:t>Trade Marks Act</a:t>
            </a:r>
            <a:r>
              <a:rPr lang="en-US" altLang="en-US" sz="2700" i="1" dirty="0">
                <a:solidFill>
                  <a:schemeClr val="bg1"/>
                </a:solidFill>
              </a:rPr>
              <a:t>”</a:t>
            </a:r>
          </a:p>
        </p:txBody>
      </p:sp>
      <p:sp>
        <p:nvSpPr>
          <p:cNvPr id="253955" name="Slide Number Placeholder 3">
            <a:extLst>
              <a:ext uri="{FF2B5EF4-FFF2-40B4-BE49-F238E27FC236}">
                <a16:creationId xmlns:a16="http://schemas.microsoft.com/office/drawing/2014/main" id="{05C8563A-E414-C6B3-B435-81B0479E70B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76AB5D8-9BB6-BE4E-AD67-5B7CB9633B4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53956" name="Picture 6">
            <a:extLst>
              <a:ext uri="{FF2B5EF4-FFF2-40B4-BE49-F238E27FC236}">
                <a16:creationId xmlns:a16="http://schemas.microsoft.com/office/drawing/2014/main" id="{10BA7E26-EDCF-8D42-FEFC-93365EE5E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795713"/>
            <a:ext cx="23653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82B79E-54FA-410A-CA99-F050AA2A0816}"/>
              </a:ext>
            </a:extLst>
          </p:cNvPr>
          <p:cNvSpPr>
            <a:spLocks noGrp="1"/>
          </p:cNvSpPr>
          <p:nvPr>
            <p:ph type="title"/>
          </p:nvPr>
        </p:nvSpPr>
        <p:spPr>
          <a:xfrm>
            <a:off x="1485900" y="80963"/>
            <a:ext cx="6172200" cy="434975"/>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16D9A290-A1B4-DB90-0B12-48716ED18384}"/>
              </a:ext>
            </a:extLst>
          </p:cNvPr>
          <p:cNvSpPr>
            <a:spLocks noGrp="1"/>
          </p:cNvSpPr>
          <p:nvPr>
            <p:ph idx="1"/>
          </p:nvPr>
        </p:nvSpPr>
        <p:spPr>
          <a:xfrm>
            <a:off x="179388" y="987425"/>
            <a:ext cx="8640762" cy="3838575"/>
          </a:xfrm>
        </p:spPr>
        <p:txBody>
          <a:bodyPr>
            <a:normAutofit fontScale="92500" lnSpcReduction="10000"/>
          </a:bodyPr>
          <a:lstStyle/>
          <a:p>
            <a:pPr marL="0" indent="0">
              <a:lnSpc>
                <a:spcPct val="120000"/>
              </a:lnSpc>
              <a:buFont typeface="Arial" panose="020B0604020202020204" pitchFamily="34" charset="0"/>
              <a:buNone/>
              <a:defRPr/>
            </a:pPr>
            <a:r>
              <a:rPr lang="en-CA" sz="1950" i="1" dirty="0">
                <a:solidFill>
                  <a:srgbClr val="00B0F0"/>
                </a:solidFill>
              </a:rPr>
              <a:t>Specialty Software Inc. v. </a:t>
            </a:r>
            <a:r>
              <a:rPr lang="en-CA" sz="1950" i="1" dirty="0" err="1">
                <a:solidFill>
                  <a:srgbClr val="00B0F0"/>
                </a:solidFill>
              </a:rPr>
              <a:t>Bewatec</a:t>
            </a:r>
            <a:r>
              <a:rPr lang="en-CA" sz="1950" i="1" dirty="0">
                <a:solidFill>
                  <a:srgbClr val="00B0F0"/>
                </a:solidFill>
              </a:rPr>
              <a:t> </a:t>
            </a:r>
            <a:r>
              <a:rPr lang="en-CA" sz="1950" i="1" dirty="0" err="1">
                <a:solidFill>
                  <a:srgbClr val="00B0F0"/>
                </a:solidFill>
              </a:rPr>
              <a:t>Kommunikationstechnik</a:t>
            </a:r>
            <a:r>
              <a:rPr lang="en-CA" sz="1950" i="1" dirty="0">
                <a:solidFill>
                  <a:srgbClr val="00B0F0"/>
                </a:solidFill>
              </a:rPr>
              <a:t> GMBH</a:t>
            </a:r>
            <a:r>
              <a:rPr lang="en-CA" sz="1950" dirty="0">
                <a:solidFill>
                  <a:srgbClr val="00B0F0"/>
                </a:solidFill>
              </a:rPr>
              <a:t> </a:t>
            </a:r>
            <a:r>
              <a:rPr lang="en-CA" sz="1950" dirty="0">
                <a:solidFill>
                  <a:schemeClr val="bg1"/>
                </a:solidFill>
              </a:rPr>
              <a:t>2016 FC 223</a:t>
            </a:r>
          </a:p>
          <a:p>
            <a:pPr>
              <a:lnSpc>
                <a:spcPct val="120000"/>
              </a:lnSpc>
              <a:defRPr/>
            </a:pPr>
            <a:r>
              <a:rPr lang="en-CA" sz="1950" dirty="0">
                <a:solidFill>
                  <a:srgbClr val="FFFF00"/>
                </a:solidFill>
              </a:rPr>
              <a:t>Specialty Software Inc. </a:t>
            </a:r>
            <a:r>
              <a:rPr lang="en-CA" sz="1950" dirty="0">
                <a:solidFill>
                  <a:schemeClr val="bg1"/>
                </a:solidFill>
              </a:rPr>
              <a:t>registered the </a:t>
            </a:r>
            <a:r>
              <a:rPr lang="en-CA" sz="1950" dirty="0">
                <a:solidFill>
                  <a:srgbClr val="FFFF00"/>
                </a:solidFill>
              </a:rPr>
              <a:t>TM “MEDINET” </a:t>
            </a:r>
            <a:r>
              <a:rPr lang="en-CA" sz="1950" dirty="0">
                <a:solidFill>
                  <a:schemeClr val="bg1"/>
                </a:solidFill>
              </a:rPr>
              <a:t>in association w. computer software programs. </a:t>
            </a:r>
          </a:p>
          <a:p>
            <a:pPr>
              <a:lnSpc>
                <a:spcPct val="120000"/>
              </a:lnSpc>
              <a:defRPr/>
            </a:pPr>
            <a:r>
              <a:rPr lang="en-CA" sz="1950" dirty="0">
                <a:solidFill>
                  <a:srgbClr val="FFFF00"/>
                </a:solidFill>
              </a:rPr>
              <a:t>Mark was registered in relation to wares, not services</a:t>
            </a:r>
            <a:r>
              <a:rPr lang="en-CA" sz="1950" dirty="0">
                <a:solidFill>
                  <a:schemeClr val="bg1"/>
                </a:solidFill>
              </a:rPr>
              <a:t>.</a:t>
            </a:r>
          </a:p>
          <a:p>
            <a:pPr>
              <a:lnSpc>
                <a:spcPct val="120000"/>
              </a:lnSpc>
              <a:defRPr/>
            </a:pPr>
            <a:r>
              <a:rPr lang="en-CA" sz="1950" dirty="0">
                <a:solidFill>
                  <a:schemeClr val="bg1"/>
                </a:solidFill>
              </a:rPr>
              <a:t>…2013 – </a:t>
            </a:r>
            <a:r>
              <a:rPr lang="en-CA" sz="1950" dirty="0" err="1">
                <a:solidFill>
                  <a:srgbClr val="FFFF00"/>
                </a:solidFill>
              </a:rPr>
              <a:t>Bewatec</a:t>
            </a:r>
            <a:r>
              <a:rPr lang="en-CA" sz="1950" dirty="0">
                <a:solidFill>
                  <a:srgbClr val="FFFF00"/>
                </a:solidFill>
              </a:rPr>
              <a:t> attempted to have this mark expunged </a:t>
            </a:r>
            <a:r>
              <a:rPr lang="en-CA" sz="1950" dirty="0">
                <a:solidFill>
                  <a:schemeClr val="bg1"/>
                </a:solidFill>
              </a:rPr>
              <a:t>from the register.</a:t>
            </a:r>
          </a:p>
          <a:p>
            <a:pPr>
              <a:lnSpc>
                <a:spcPct val="120000"/>
              </a:lnSpc>
              <a:defRPr/>
            </a:pPr>
            <a:r>
              <a:rPr lang="en-CA" sz="1950" dirty="0">
                <a:solidFill>
                  <a:srgbClr val="FF0000"/>
                </a:solidFill>
              </a:rPr>
              <a:t>To avoid expungement, Specialty had to show evidence of its use of the mark between November 22, 2010, and November 22, 2013. </a:t>
            </a:r>
          </a:p>
          <a:p>
            <a:pPr>
              <a:lnSpc>
                <a:spcPct val="120000"/>
              </a:lnSpc>
              <a:defRPr/>
            </a:pPr>
            <a:r>
              <a:rPr lang="en-CA" sz="1950" dirty="0">
                <a:solidFill>
                  <a:schemeClr val="bg1"/>
                </a:solidFill>
              </a:rPr>
              <a:t>Ultimately, </a:t>
            </a:r>
            <a:r>
              <a:rPr lang="en-CA" sz="1950" dirty="0">
                <a:solidFill>
                  <a:srgbClr val="FFFF00"/>
                </a:solidFill>
              </a:rPr>
              <a:t>Specialty provided evidence of use</a:t>
            </a:r>
            <a:r>
              <a:rPr lang="en-CA" sz="1950" dirty="0">
                <a:solidFill>
                  <a:schemeClr val="bg1"/>
                </a:solidFill>
              </a:rPr>
              <a:t>. </a:t>
            </a:r>
            <a:r>
              <a:rPr lang="en-CA" sz="1950" dirty="0">
                <a:solidFill>
                  <a:srgbClr val="FF0000"/>
                </a:solidFill>
              </a:rPr>
              <a:t>But was this use in relation to wares? </a:t>
            </a:r>
          </a:p>
          <a:p>
            <a:pPr>
              <a:lnSpc>
                <a:spcPct val="120000"/>
              </a:lnSpc>
              <a:defRPr/>
            </a:pPr>
            <a:r>
              <a:rPr lang="en-US" sz="1950" dirty="0" err="1">
                <a:solidFill>
                  <a:srgbClr val="FF0000"/>
                </a:solidFill>
              </a:rPr>
              <a:t>Speciality</a:t>
            </a:r>
            <a:r>
              <a:rPr lang="en-US" sz="1950" dirty="0">
                <a:solidFill>
                  <a:srgbClr val="FF0000"/>
                </a:solidFill>
              </a:rPr>
              <a:t> used to sell its software on disks</a:t>
            </a:r>
            <a:r>
              <a:rPr lang="en-US" sz="1950" dirty="0">
                <a:solidFill>
                  <a:srgbClr val="FFFF00"/>
                </a:solidFill>
              </a:rPr>
              <a:t>.</a:t>
            </a:r>
            <a:r>
              <a:rPr lang="en-CA" sz="1950" dirty="0">
                <a:solidFill>
                  <a:srgbClr val="FFFF00"/>
                </a:solidFill>
              </a:rPr>
              <a:t> </a:t>
            </a:r>
            <a:r>
              <a:rPr lang="en-US" sz="1950" dirty="0">
                <a:solidFill>
                  <a:srgbClr val="FFFF00"/>
                </a:solidFill>
              </a:rPr>
              <a:t>Now, clients obtain access to the software over the Internet</a:t>
            </a:r>
            <a:r>
              <a:rPr lang="en-US" sz="1950" dirty="0">
                <a:solidFill>
                  <a:schemeClr val="bg1"/>
                </a:solidFill>
              </a:rPr>
              <a:t>.</a:t>
            </a:r>
          </a:p>
          <a:p>
            <a:pPr marL="0" indent="0">
              <a:buFont typeface="Arial" panose="020B0604020202020204" pitchFamily="34" charset="0"/>
              <a:buNone/>
              <a:defRPr/>
            </a:pPr>
            <a:endParaRPr lang="en-CA" sz="2100" dirty="0">
              <a:solidFill>
                <a:schemeClr val="bg1"/>
              </a:solidFill>
            </a:endParaRPr>
          </a:p>
        </p:txBody>
      </p:sp>
      <p:sp>
        <p:nvSpPr>
          <p:cNvPr id="256003" name="Slide Number Placeholder 3">
            <a:extLst>
              <a:ext uri="{FF2B5EF4-FFF2-40B4-BE49-F238E27FC236}">
                <a16:creationId xmlns:a16="http://schemas.microsoft.com/office/drawing/2014/main" id="{BB47567E-1295-6055-E04E-8D9823BDA22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B6E740B-7112-3E42-83BA-82CC8D277C02}"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5">
            <a:extLst>
              <a:ext uri="{FF2B5EF4-FFF2-40B4-BE49-F238E27FC236}">
                <a16:creationId xmlns:a16="http://schemas.microsoft.com/office/drawing/2014/main" id="{6144BE66-9FCD-99CD-44DB-B541469CEF31}"/>
              </a:ext>
            </a:extLst>
          </p:cNvPr>
          <p:cNvSpPr>
            <a:spLocks noGrp="1" noChangeArrowheads="1"/>
          </p:cNvSpPr>
          <p:nvPr>
            <p:ph type="title"/>
          </p:nvPr>
        </p:nvSpPr>
        <p:spPr bwMode="auto">
          <a:xfrm>
            <a:off x="1485900" y="107950"/>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345E63EE-C354-ED74-78E8-B73A065663D9}"/>
              </a:ext>
            </a:extLst>
          </p:cNvPr>
          <p:cNvSpPr>
            <a:spLocks noGrp="1"/>
          </p:cNvSpPr>
          <p:nvPr>
            <p:ph idx="1"/>
          </p:nvPr>
        </p:nvSpPr>
        <p:spPr>
          <a:xfrm>
            <a:off x="468313" y="1131888"/>
            <a:ext cx="8207375" cy="3903662"/>
          </a:xfrm>
        </p:spPr>
        <p:txBody>
          <a:bodyPr>
            <a:normAutofit lnSpcReduction="10000"/>
          </a:bodyPr>
          <a:lstStyle/>
          <a:p>
            <a:pPr marL="0" indent="0">
              <a:buFont typeface="Arial" panose="020B0604020202020204" pitchFamily="34" charset="0"/>
              <a:buNone/>
              <a:defRPr/>
            </a:pPr>
            <a:r>
              <a:rPr lang="en-CA" sz="2600" i="1" dirty="0">
                <a:solidFill>
                  <a:srgbClr val="00B0F0"/>
                </a:solidFill>
              </a:rPr>
              <a:t>Specialty Software Inc. v. </a:t>
            </a:r>
            <a:r>
              <a:rPr lang="en-CA" sz="2600" i="1" dirty="0" err="1">
                <a:solidFill>
                  <a:srgbClr val="00B0F0"/>
                </a:solidFill>
              </a:rPr>
              <a:t>Bewatec</a:t>
            </a:r>
            <a:r>
              <a:rPr lang="en-CA" sz="2600" i="1" dirty="0">
                <a:solidFill>
                  <a:srgbClr val="00B0F0"/>
                </a:solidFill>
              </a:rPr>
              <a:t> </a:t>
            </a:r>
            <a:r>
              <a:rPr lang="en-CA" sz="2600" i="1" dirty="0" err="1">
                <a:solidFill>
                  <a:srgbClr val="00B0F0"/>
                </a:solidFill>
              </a:rPr>
              <a:t>Kommunikationstechnik</a:t>
            </a:r>
            <a:r>
              <a:rPr lang="en-CA" sz="2600" i="1" dirty="0">
                <a:solidFill>
                  <a:srgbClr val="00B0F0"/>
                </a:solidFill>
              </a:rPr>
              <a:t> GMBH</a:t>
            </a:r>
            <a:r>
              <a:rPr lang="en-CA" sz="2600" dirty="0">
                <a:solidFill>
                  <a:srgbClr val="00B0F0"/>
                </a:solidFill>
              </a:rPr>
              <a:t> </a:t>
            </a:r>
            <a:r>
              <a:rPr lang="en-CA" sz="2600" dirty="0">
                <a:solidFill>
                  <a:schemeClr val="bg1"/>
                </a:solidFill>
              </a:rPr>
              <a:t>2016 FC 223</a:t>
            </a:r>
          </a:p>
          <a:p>
            <a:pPr>
              <a:defRPr/>
            </a:pPr>
            <a:r>
              <a:rPr lang="en-CA" sz="2600" dirty="0">
                <a:solidFill>
                  <a:schemeClr val="bg1"/>
                </a:solidFill>
              </a:rPr>
              <a:t>Clients obtain access to software over the Internet (they had previously received a disk containing the software).</a:t>
            </a:r>
          </a:p>
          <a:p>
            <a:pPr>
              <a:defRPr/>
            </a:pPr>
            <a:r>
              <a:rPr lang="en-CA" sz="2600" dirty="0">
                <a:solidFill>
                  <a:srgbClr val="FFFF00"/>
                </a:solidFill>
              </a:rPr>
              <a:t>Does this mean that Specialty is providing a </a:t>
            </a:r>
            <a:r>
              <a:rPr lang="en-CA" sz="2600" dirty="0">
                <a:solidFill>
                  <a:srgbClr val="FF0000"/>
                </a:solidFill>
              </a:rPr>
              <a:t>service</a:t>
            </a:r>
            <a:r>
              <a:rPr lang="en-CA" sz="2600" dirty="0">
                <a:solidFill>
                  <a:srgbClr val="FFFF00"/>
                </a:solidFill>
              </a:rPr>
              <a:t> </a:t>
            </a:r>
            <a:r>
              <a:rPr lang="en-CA" sz="2600" dirty="0">
                <a:solidFill>
                  <a:schemeClr val="bg1"/>
                </a:solidFill>
              </a:rPr>
              <a:t>as opposed to selling a</a:t>
            </a:r>
            <a:r>
              <a:rPr lang="en-CA" sz="2600" dirty="0">
                <a:solidFill>
                  <a:srgbClr val="FF0000"/>
                </a:solidFill>
              </a:rPr>
              <a:t> product?</a:t>
            </a:r>
          </a:p>
          <a:p>
            <a:pPr>
              <a:defRPr/>
            </a:pPr>
            <a:r>
              <a:rPr lang="en-CA" sz="2600" i="1" dirty="0" err="1">
                <a:solidFill>
                  <a:srgbClr val="00B0F0"/>
                </a:solidFill>
              </a:rPr>
              <a:t>MyLife.com</a:t>
            </a:r>
            <a:r>
              <a:rPr lang="en-CA" sz="2600" i="1" dirty="0">
                <a:solidFill>
                  <a:srgbClr val="00B0F0"/>
                </a:solidFill>
              </a:rPr>
              <a:t> Inc v Grbic</a:t>
            </a:r>
            <a:r>
              <a:rPr lang="en-CA" sz="2600" dirty="0">
                <a:solidFill>
                  <a:schemeClr val="bg1"/>
                </a:solidFill>
              </a:rPr>
              <a:t>,2014 TMOB 175 (CanLII) says that providing free access to a website was a service. </a:t>
            </a:r>
          </a:p>
          <a:p>
            <a:pPr>
              <a:defRPr/>
            </a:pPr>
            <a:endParaRPr lang="en-US" sz="2100" dirty="0">
              <a:solidFill>
                <a:schemeClr val="bg1"/>
              </a:solidFill>
            </a:endParaRPr>
          </a:p>
        </p:txBody>
      </p:sp>
      <p:sp>
        <p:nvSpPr>
          <p:cNvPr id="258051" name="Slide Number Placeholder 3">
            <a:extLst>
              <a:ext uri="{FF2B5EF4-FFF2-40B4-BE49-F238E27FC236}">
                <a16:creationId xmlns:a16="http://schemas.microsoft.com/office/drawing/2014/main" id="{E4DD97F7-234B-520B-C243-D975A7C66B5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B058CB41-2EDD-DF47-BDE9-3FAAC9125E4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C04A1-2461-29AF-7FFA-C83A839A88FE}"/>
              </a:ext>
            </a:extLst>
          </p:cNvPr>
          <p:cNvSpPr>
            <a:spLocks noGrp="1"/>
          </p:cNvSpPr>
          <p:nvPr>
            <p:ph type="title"/>
          </p:nvPr>
        </p:nvSpPr>
        <p:spPr>
          <a:xfrm>
            <a:off x="1485900" y="107950"/>
            <a:ext cx="6172200" cy="498475"/>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B4CF7C13-7B65-0677-8668-89939777E086}"/>
              </a:ext>
            </a:extLst>
          </p:cNvPr>
          <p:cNvSpPr>
            <a:spLocks noGrp="1"/>
          </p:cNvSpPr>
          <p:nvPr>
            <p:ph idx="1"/>
          </p:nvPr>
        </p:nvSpPr>
        <p:spPr>
          <a:xfrm>
            <a:off x="179388" y="915988"/>
            <a:ext cx="8785225" cy="3959225"/>
          </a:xfrm>
        </p:spPr>
        <p:txBody>
          <a:bodyPr>
            <a:normAutofit fontScale="85000" lnSpcReduction="10000"/>
          </a:bodyPr>
          <a:lstStyle/>
          <a:p>
            <a:pPr marL="0" indent="0">
              <a:lnSpc>
                <a:spcPct val="110000"/>
              </a:lnSpc>
              <a:buFont typeface="Arial" panose="020B0604020202020204" pitchFamily="34" charset="0"/>
              <a:buNone/>
              <a:defRPr/>
            </a:pPr>
            <a:r>
              <a:rPr lang="en-CA" sz="1425" b="1" i="1" dirty="0">
                <a:solidFill>
                  <a:schemeClr val="bg1"/>
                </a:solidFill>
              </a:rPr>
              <a:t>4</a:t>
            </a:r>
            <a:r>
              <a:rPr lang="en-CA" sz="1425" i="1" dirty="0">
                <a:solidFill>
                  <a:schemeClr val="bg1"/>
                </a:solidFill>
              </a:rPr>
              <a:t> </a:t>
            </a:r>
            <a:r>
              <a:rPr lang="en-CA" sz="1425" b="1" i="1" dirty="0">
                <a:solidFill>
                  <a:schemeClr val="bg1"/>
                </a:solidFill>
              </a:rPr>
              <a:t>(1)</a:t>
            </a:r>
            <a:r>
              <a:rPr lang="en-CA" sz="1425" i="1" dirty="0">
                <a:solidFill>
                  <a:schemeClr val="bg1"/>
                </a:solidFill>
              </a:rPr>
              <a:t> A trade-mark is deemed to be used in association with </a:t>
            </a:r>
            <a:r>
              <a:rPr lang="en-CA" sz="1425" i="1" dirty="0">
                <a:solidFill>
                  <a:srgbClr val="FF0000"/>
                </a:solidFill>
              </a:rPr>
              <a:t>goods</a:t>
            </a:r>
            <a:r>
              <a:rPr lang="en-CA" sz="1425" i="1" dirty="0">
                <a:solidFill>
                  <a:schemeClr val="bg1"/>
                </a:solidFill>
              </a:rPr>
              <a:t> if, at the time of the </a:t>
            </a:r>
            <a:r>
              <a:rPr lang="en-CA" sz="1425" i="1" dirty="0">
                <a:solidFill>
                  <a:srgbClr val="FF0000"/>
                </a:solidFill>
              </a:rPr>
              <a:t>transfer</a:t>
            </a:r>
            <a:r>
              <a:rPr lang="en-CA" sz="1425" i="1" dirty="0">
                <a:solidFill>
                  <a:schemeClr val="bg1"/>
                </a:solidFill>
              </a:rPr>
              <a:t> of the </a:t>
            </a:r>
            <a:r>
              <a:rPr lang="en-CA" sz="1425" i="1" dirty="0">
                <a:solidFill>
                  <a:srgbClr val="FF0000"/>
                </a:solidFill>
              </a:rPr>
              <a:t>property</a:t>
            </a:r>
            <a:r>
              <a:rPr lang="en-CA" sz="1425" i="1" dirty="0">
                <a:solidFill>
                  <a:schemeClr val="bg1"/>
                </a:solidFill>
              </a:rPr>
              <a:t> in or possession of the goods, in the normal course of trade, it is marked on the goods themselves or on the packages in which they are distributed or it is in any other manner so associated with the goods that notice of the association is then given to the person to whom the property or possession is transferred.</a:t>
            </a:r>
          </a:p>
          <a:p>
            <a:pPr>
              <a:lnSpc>
                <a:spcPct val="110000"/>
              </a:lnSpc>
              <a:defRPr/>
            </a:pPr>
            <a:r>
              <a:rPr lang="en-CA" sz="2325" dirty="0">
                <a:solidFill>
                  <a:srgbClr val="FFFF00"/>
                </a:solidFill>
              </a:rPr>
              <a:t>Is there a “good” here? If so, what is the good? </a:t>
            </a:r>
          </a:p>
          <a:p>
            <a:pPr>
              <a:lnSpc>
                <a:spcPct val="110000"/>
              </a:lnSpc>
              <a:defRPr/>
            </a:pPr>
            <a:r>
              <a:rPr lang="en-CA" sz="2325" dirty="0">
                <a:solidFill>
                  <a:srgbClr val="FF0000"/>
                </a:solidFill>
              </a:rPr>
              <a:t>The good is the license to use the software</a:t>
            </a:r>
            <a:r>
              <a:rPr lang="en-CA" sz="2325" dirty="0">
                <a:solidFill>
                  <a:srgbClr val="FFFF00"/>
                </a:solidFill>
              </a:rPr>
              <a:t>. </a:t>
            </a:r>
          </a:p>
          <a:p>
            <a:pPr>
              <a:lnSpc>
                <a:spcPct val="110000"/>
              </a:lnSpc>
              <a:defRPr/>
            </a:pPr>
            <a:r>
              <a:rPr lang="en-CA" sz="2325" dirty="0">
                <a:solidFill>
                  <a:srgbClr val="FFFF00"/>
                </a:solidFill>
              </a:rPr>
              <a:t>The property is the right or the entitlement to enjoy the use of the license.</a:t>
            </a:r>
          </a:p>
          <a:p>
            <a:pPr>
              <a:lnSpc>
                <a:spcPct val="110000"/>
              </a:lnSpc>
              <a:defRPr/>
            </a:pPr>
            <a:r>
              <a:rPr lang="en-CA" sz="2325" dirty="0">
                <a:solidFill>
                  <a:srgbClr val="FFFF00"/>
                </a:solidFill>
              </a:rPr>
              <a:t>The transfer occurred through the granting of access in the form of login credentials.</a:t>
            </a:r>
          </a:p>
          <a:p>
            <a:pPr>
              <a:lnSpc>
                <a:spcPct val="110000"/>
              </a:lnSpc>
              <a:defRPr/>
            </a:pPr>
            <a:r>
              <a:rPr lang="en-CA" sz="2325" dirty="0">
                <a:solidFill>
                  <a:srgbClr val="FFFF00"/>
                </a:solidFill>
              </a:rPr>
              <a:t>The mark is visible throughout this process. </a:t>
            </a:r>
          </a:p>
          <a:p>
            <a:pPr>
              <a:lnSpc>
                <a:spcPct val="110000"/>
              </a:lnSpc>
              <a:defRPr/>
            </a:pPr>
            <a:r>
              <a:rPr lang="en-CA" sz="2325" dirty="0">
                <a:solidFill>
                  <a:srgbClr val="FFFF00"/>
                </a:solidFill>
              </a:rPr>
              <a:t>The disk, then, is just one means by which a transfer can occur. It can also occur through other ways (i.e., granting of access in the form of login credentials). </a:t>
            </a:r>
          </a:p>
          <a:p>
            <a:pPr marL="0" indent="0">
              <a:buFont typeface="Arial" panose="020B0604020202020204" pitchFamily="34" charset="0"/>
              <a:buNone/>
              <a:defRPr/>
            </a:pPr>
            <a:endParaRPr lang="en-CA" sz="2100" dirty="0">
              <a:solidFill>
                <a:schemeClr val="bg1"/>
              </a:solidFill>
            </a:endParaRPr>
          </a:p>
          <a:p>
            <a:pPr>
              <a:defRPr/>
            </a:pPr>
            <a:endParaRPr lang="en-US" sz="2100" dirty="0">
              <a:solidFill>
                <a:schemeClr val="bg1"/>
              </a:solidFill>
            </a:endParaRPr>
          </a:p>
        </p:txBody>
      </p:sp>
      <p:sp>
        <p:nvSpPr>
          <p:cNvPr id="260099" name="Slide Number Placeholder 3">
            <a:extLst>
              <a:ext uri="{FF2B5EF4-FFF2-40B4-BE49-F238E27FC236}">
                <a16:creationId xmlns:a16="http://schemas.microsoft.com/office/drawing/2014/main" id="{BD2E089B-3FB2-D86B-7998-93AB93F0B7E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FCD5DAD-9A8C-E044-A3E5-333FA7D6706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8ED771-BF3F-0AE3-9001-2DD296D72248}"/>
              </a:ext>
            </a:extLst>
          </p:cNvPr>
          <p:cNvSpPr>
            <a:spLocks noGrp="1"/>
          </p:cNvSpPr>
          <p:nvPr>
            <p:ph type="title"/>
          </p:nvPr>
        </p:nvSpPr>
        <p:spPr>
          <a:xfrm>
            <a:off x="1485900" y="28575"/>
            <a:ext cx="6172200" cy="64611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6C018DEF-4A3A-257B-55C0-B89066BD1C53}"/>
              </a:ext>
            </a:extLst>
          </p:cNvPr>
          <p:cNvSpPr>
            <a:spLocks noGrp="1"/>
          </p:cNvSpPr>
          <p:nvPr>
            <p:ph idx="1"/>
          </p:nvPr>
        </p:nvSpPr>
        <p:spPr>
          <a:xfrm>
            <a:off x="107950" y="987425"/>
            <a:ext cx="8856663" cy="4030663"/>
          </a:xfrm>
        </p:spPr>
        <p:txBody>
          <a:bodyPr>
            <a:normAutofit fontScale="62500" lnSpcReduction="20000"/>
          </a:bodyPr>
          <a:lstStyle/>
          <a:p>
            <a:pPr>
              <a:lnSpc>
                <a:spcPct val="120000"/>
              </a:lnSpc>
              <a:defRPr/>
            </a:pPr>
            <a:r>
              <a:rPr lang="en-CA" sz="4500" dirty="0">
                <a:solidFill>
                  <a:schemeClr val="bg1"/>
                </a:solidFill>
              </a:rPr>
              <a:t>Has a TM been used within the meaning of s. 4(1) </a:t>
            </a:r>
            <a:r>
              <a:rPr lang="en-CA" sz="4500" dirty="0">
                <a:solidFill>
                  <a:srgbClr val="FF0000"/>
                </a:solidFill>
              </a:rPr>
              <a:t>“</a:t>
            </a:r>
            <a:r>
              <a:rPr lang="en-US" sz="4500" i="1" dirty="0">
                <a:solidFill>
                  <a:schemeClr val="bg1"/>
                </a:solidFill>
              </a:rPr>
              <a:t>in the </a:t>
            </a:r>
            <a:r>
              <a:rPr lang="en-US" sz="4500" i="1" dirty="0">
                <a:solidFill>
                  <a:srgbClr val="FFFF00"/>
                </a:solidFill>
              </a:rPr>
              <a:t>normal course of trade</a:t>
            </a:r>
            <a:r>
              <a:rPr lang="en-US" sz="4500" i="1" dirty="0">
                <a:solidFill>
                  <a:srgbClr val="FF0000"/>
                </a:solidFill>
              </a:rPr>
              <a:t>”</a:t>
            </a:r>
            <a:r>
              <a:rPr lang="en-CA" sz="4500" dirty="0">
                <a:solidFill>
                  <a:schemeClr val="bg1"/>
                </a:solidFill>
              </a:rPr>
              <a:t> where </a:t>
            </a:r>
            <a:r>
              <a:rPr lang="en-CA" sz="4500" dirty="0">
                <a:solidFill>
                  <a:srgbClr val="FFFF00"/>
                </a:solidFill>
              </a:rPr>
              <a:t>goods are given away for free, as opposed to being sold</a:t>
            </a:r>
            <a:r>
              <a:rPr lang="en-CA" sz="4500" dirty="0">
                <a:solidFill>
                  <a:srgbClr val="FF0000"/>
                </a:solidFill>
              </a:rPr>
              <a:t>? </a:t>
            </a:r>
            <a:endParaRPr lang="en-US" sz="4500" dirty="0">
              <a:solidFill>
                <a:srgbClr val="FF0000"/>
              </a:solidFill>
            </a:endParaRPr>
          </a:p>
          <a:p>
            <a:pPr>
              <a:lnSpc>
                <a:spcPct val="120000"/>
              </a:lnSpc>
              <a:defRPr/>
            </a:pPr>
            <a:r>
              <a:rPr lang="en-CA" sz="4500" dirty="0">
                <a:solidFill>
                  <a:schemeClr val="bg1"/>
                </a:solidFill>
              </a:rPr>
              <a:t>See </a:t>
            </a:r>
            <a:r>
              <a:rPr lang="en-CA" sz="4500" i="1" dirty="0" err="1">
                <a:solidFill>
                  <a:srgbClr val="00B0F0"/>
                </a:solidFill>
              </a:rPr>
              <a:t>Distrimedic</a:t>
            </a:r>
            <a:r>
              <a:rPr lang="en-CA" sz="4500" i="1" dirty="0">
                <a:solidFill>
                  <a:srgbClr val="00B0F0"/>
                </a:solidFill>
              </a:rPr>
              <a:t> Inc. v. </a:t>
            </a:r>
            <a:r>
              <a:rPr lang="en-CA" sz="4500" i="1" dirty="0" err="1">
                <a:solidFill>
                  <a:srgbClr val="00B0F0"/>
                </a:solidFill>
              </a:rPr>
              <a:t>Dispill</a:t>
            </a:r>
            <a:r>
              <a:rPr lang="en-CA" sz="4500" i="1" dirty="0">
                <a:solidFill>
                  <a:srgbClr val="00B0F0"/>
                </a:solidFill>
              </a:rPr>
              <a:t> Inc</a:t>
            </a:r>
            <a:r>
              <a:rPr lang="en-CA" sz="4500" dirty="0">
                <a:solidFill>
                  <a:schemeClr val="bg1"/>
                </a:solidFill>
              </a:rPr>
              <a:t>., </a:t>
            </a:r>
            <a:r>
              <a:rPr lang="en-US" sz="4500" dirty="0">
                <a:solidFill>
                  <a:schemeClr val="bg1"/>
                </a:solidFill>
              </a:rPr>
              <a:t>2013 FC 1043 </a:t>
            </a:r>
            <a:r>
              <a:rPr lang="en-US" sz="4500" i="1" dirty="0">
                <a:solidFill>
                  <a:schemeClr val="bg1"/>
                </a:solidFill>
              </a:rPr>
              <a:t>[302] … The expression "in the normal course of trade"…</a:t>
            </a:r>
            <a:r>
              <a:rPr lang="en-US" sz="4500" i="1" dirty="0">
                <a:solidFill>
                  <a:srgbClr val="FFFF00"/>
                </a:solidFill>
              </a:rPr>
              <a:t>requires some payment or exchange</a:t>
            </a:r>
            <a:r>
              <a:rPr lang="en-US" sz="4500" i="1" dirty="0">
                <a:solidFill>
                  <a:schemeClr val="bg1"/>
                </a:solidFill>
              </a:rPr>
              <a:t>, which excludes the use of a trade-mark in situations where the wares are given away for free or donated.</a:t>
            </a:r>
            <a:r>
              <a:rPr lang="en-CA" sz="4500" i="1" dirty="0">
                <a:solidFill>
                  <a:schemeClr val="bg1"/>
                </a:solidFill>
              </a:rPr>
              <a:t> </a:t>
            </a:r>
            <a:r>
              <a:rPr lang="en-US" sz="4500" i="1" dirty="0">
                <a:solidFill>
                  <a:schemeClr val="bg1"/>
                </a:solidFill>
              </a:rPr>
              <a:t> </a:t>
            </a:r>
          </a:p>
          <a:p>
            <a:pPr lvl="1">
              <a:defRPr/>
            </a:pPr>
            <a:endParaRPr lang="en-US" dirty="0">
              <a:solidFill>
                <a:schemeClr val="bg1"/>
              </a:solidFill>
            </a:endParaRPr>
          </a:p>
        </p:txBody>
      </p:sp>
      <p:sp>
        <p:nvSpPr>
          <p:cNvPr id="262147" name="Slide Number Placeholder 3">
            <a:extLst>
              <a:ext uri="{FF2B5EF4-FFF2-40B4-BE49-F238E27FC236}">
                <a16:creationId xmlns:a16="http://schemas.microsoft.com/office/drawing/2014/main" id="{67F451CD-DDE5-05D7-254D-7CA4DF14F2B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DDD6E4F-A078-3041-BF43-C441C8925F0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extBox 1">
            <a:extLst>
              <a:ext uri="{FF2B5EF4-FFF2-40B4-BE49-F238E27FC236}">
                <a16:creationId xmlns:a16="http://schemas.microsoft.com/office/drawing/2014/main" id="{E568B24A-FF8D-DDC1-BD96-86E24ECCA24B}"/>
              </a:ext>
            </a:extLst>
          </p:cNvPr>
          <p:cNvSpPr txBox="1">
            <a:spLocks noChangeArrowheads="1"/>
          </p:cNvSpPr>
          <p:nvPr/>
        </p:nvSpPr>
        <p:spPr bwMode="auto">
          <a:xfrm>
            <a:off x="2749550" y="268288"/>
            <a:ext cx="3644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8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64194" name="TextBox 3">
            <a:extLst>
              <a:ext uri="{FF2B5EF4-FFF2-40B4-BE49-F238E27FC236}">
                <a16:creationId xmlns:a16="http://schemas.microsoft.com/office/drawing/2014/main" id="{CBA6A867-EE51-37F6-6F73-3CFCFFC6CAB2}"/>
              </a:ext>
            </a:extLst>
          </p:cNvPr>
          <p:cNvSpPr txBox="1">
            <a:spLocks noChangeArrowheads="1"/>
          </p:cNvSpPr>
          <p:nvPr/>
        </p:nvSpPr>
        <p:spPr bwMode="auto">
          <a:xfrm>
            <a:off x="431800" y="1389063"/>
            <a:ext cx="8280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4(2) A trade-mark is </a:t>
            </a:r>
            <a:r>
              <a:rPr kumimoji="0" lang="en-US" altLang="en-US" sz="4000" b="0"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deemed to be used in association with </a:t>
            </a:r>
            <a:r>
              <a:rPr kumimoji="0" lang="en-US" altLang="en-US" sz="40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services</a:t>
            </a:r>
            <a:r>
              <a:rPr kumimoji="0" lang="en-US" altLang="en-US" sz="4000" b="0" i="1"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4000" b="0" i="1"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if it is used or displayed in the performance or advertising</a:t>
            </a:r>
            <a:r>
              <a:rPr kumimoji="0" lang="en-US" altLang="en-US" sz="40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of those services.</a:t>
            </a:r>
            <a:endParaRPr kumimoji="0" lang="en-CA" altLang="en-US" sz="4000" b="0" i="1"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E24C32-9B64-906B-66A1-80728BB607E8}"/>
              </a:ext>
            </a:extLst>
          </p:cNvPr>
          <p:cNvSpPr>
            <a:spLocks noGrp="1"/>
          </p:cNvSpPr>
          <p:nvPr>
            <p:ph type="title"/>
          </p:nvPr>
        </p:nvSpPr>
        <p:spPr>
          <a:xfrm>
            <a:off x="1485900" y="0"/>
            <a:ext cx="6172200" cy="727075"/>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9F05054C-86F6-DC41-5CC4-C4F2BE064FC5}"/>
              </a:ext>
            </a:extLst>
          </p:cNvPr>
          <p:cNvSpPr>
            <a:spLocks noGrp="1"/>
          </p:cNvSpPr>
          <p:nvPr>
            <p:ph idx="1"/>
          </p:nvPr>
        </p:nvSpPr>
        <p:spPr>
          <a:xfrm>
            <a:off x="107950" y="744538"/>
            <a:ext cx="8928100" cy="4348162"/>
          </a:xfrm>
        </p:spPr>
        <p:txBody>
          <a:bodyPr>
            <a:noAutofit/>
          </a:bodyPr>
          <a:lstStyle/>
          <a:p>
            <a:pPr marL="0" indent="0">
              <a:buFont typeface="Arial" panose="020B0604020202020204" pitchFamily="34" charset="0"/>
              <a:buNone/>
              <a:defRPr/>
            </a:pPr>
            <a:r>
              <a:rPr lang="en-CA" sz="2300" i="1" dirty="0">
                <a:solidFill>
                  <a:srgbClr val="00B0F0"/>
                </a:solidFill>
              </a:rPr>
              <a:t>Gesco Industries Inc v. Sim &amp; McBurney </a:t>
            </a:r>
            <a:r>
              <a:rPr lang="en-CA" sz="2300" dirty="0">
                <a:solidFill>
                  <a:schemeClr val="bg1"/>
                </a:solidFill>
              </a:rPr>
              <a:t>(2000) 9 CPR (4</a:t>
            </a:r>
            <a:r>
              <a:rPr lang="en-CA" sz="2300" baseline="30000" dirty="0">
                <a:solidFill>
                  <a:schemeClr val="bg1"/>
                </a:solidFill>
              </a:rPr>
              <a:t>th</a:t>
            </a:r>
            <a:r>
              <a:rPr lang="en-CA" sz="2300" dirty="0">
                <a:solidFill>
                  <a:schemeClr val="bg1"/>
                </a:solidFill>
              </a:rPr>
              <a:t>) 480 (FCA)</a:t>
            </a:r>
          </a:p>
          <a:p>
            <a:pPr>
              <a:defRPr/>
            </a:pPr>
            <a:r>
              <a:rPr lang="en-CA" sz="2300" dirty="0">
                <a:solidFill>
                  <a:schemeClr val="bg1"/>
                </a:solidFill>
              </a:rPr>
              <a:t>The </a:t>
            </a:r>
            <a:r>
              <a:rPr lang="en-CA" sz="2300" dirty="0">
                <a:solidFill>
                  <a:srgbClr val="FFFF00"/>
                </a:solidFill>
              </a:rPr>
              <a:t>Registrar of Trademarks </a:t>
            </a:r>
            <a:r>
              <a:rPr lang="en-CA" sz="2300" dirty="0">
                <a:solidFill>
                  <a:schemeClr val="bg1"/>
                </a:solidFill>
              </a:rPr>
              <a:t>had </a:t>
            </a:r>
            <a:r>
              <a:rPr lang="en-CA" sz="2300" dirty="0">
                <a:solidFill>
                  <a:srgbClr val="FFFF00"/>
                </a:solidFill>
              </a:rPr>
              <a:t>expunged</a:t>
            </a:r>
            <a:r>
              <a:rPr lang="en-CA" sz="2300" dirty="0">
                <a:solidFill>
                  <a:schemeClr val="bg1"/>
                </a:solidFill>
              </a:rPr>
              <a:t> </a:t>
            </a:r>
            <a:r>
              <a:rPr lang="en-CA" sz="2300" dirty="0" err="1">
                <a:solidFill>
                  <a:schemeClr val="bg1"/>
                </a:solidFill>
              </a:rPr>
              <a:t>Gesco's</a:t>
            </a:r>
            <a:r>
              <a:rPr lang="en-CA" sz="2300" dirty="0">
                <a:solidFill>
                  <a:schemeClr val="bg1"/>
                </a:solidFill>
              </a:rPr>
              <a:t> registration of the trademark </a:t>
            </a:r>
            <a:r>
              <a:rPr lang="en-CA" sz="2300" dirty="0">
                <a:solidFill>
                  <a:srgbClr val="FF0000"/>
                </a:solidFill>
              </a:rPr>
              <a:t>"</a:t>
            </a:r>
            <a:r>
              <a:rPr lang="en-CA" sz="2300" dirty="0" err="1">
                <a:solidFill>
                  <a:srgbClr val="FFFF00"/>
                </a:solidFill>
              </a:rPr>
              <a:t>Stainshield</a:t>
            </a:r>
            <a:r>
              <a:rPr lang="en-CA" sz="2300" dirty="0">
                <a:solidFill>
                  <a:schemeClr val="bg1"/>
                </a:solidFill>
              </a:rPr>
              <a:t>" for use in association with the services of stain resistant treatment for carpets and rugs. </a:t>
            </a:r>
          </a:p>
          <a:p>
            <a:pPr>
              <a:defRPr/>
            </a:pPr>
            <a:r>
              <a:rPr lang="en-CA" sz="2300" dirty="0">
                <a:solidFill>
                  <a:schemeClr val="bg1"/>
                </a:solidFill>
              </a:rPr>
              <a:t>The Registrar determined that </a:t>
            </a:r>
            <a:r>
              <a:rPr lang="en-CA" sz="2300" dirty="0">
                <a:solidFill>
                  <a:srgbClr val="FFFF00"/>
                </a:solidFill>
              </a:rPr>
              <a:t>Gesco failed to submit any evidence of use</a:t>
            </a:r>
            <a:r>
              <a:rPr lang="en-CA" sz="2300" dirty="0">
                <a:solidFill>
                  <a:schemeClr val="bg1"/>
                </a:solidFill>
              </a:rPr>
              <a:t> of the trademark. </a:t>
            </a:r>
          </a:p>
          <a:p>
            <a:pPr>
              <a:defRPr/>
            </a:pPr>
            <a:r>
              <a:rPr lang="en-CA" sz="2300" dirty="0">
                <a:solidFill>
                  <a:schemeClr val="bg1"/>
                </a:solidFill>
              </a:rPr>
              <a:t>Gesco appealed the Registrar's decision.</a:t>
            </a:r>
          </a:p>
          <a:p>
            <a:pPr>
              <a:defRPr/>
            </a:pPr>
            <a:r>
              <a:rPr lang="en-CA" sz="2300" dirty="0">
                <a:solidFill>
                  <a:srgbClr val="FF0000"/>
                </a:solidFill>
              </a:rPr>
              <a:t>FCA held </a:t>
            </a:r>
            <a:r>
              <a:rPr lang="en-CA" sz="2300" dirty="0">
                <a:solidFill>
                  <a:schemeClr val="bg1"/>
                </a:solidFill>
              </a:rPr>
              <a:t>that </a:t>
            </a:r>
            <a:r>
              <a:rPr lang="en-CA" sz="2300" dirty="0">
                <a:solidFill>
                  <a:srgbClr val="FFFF00"/>
                </a:solidFill>
              </a:rPr>
              <a:t>when a trademark is used in association </a:t>
            </a:r>
            <a:r>
              <a:rPr lang="en-CA" sz="2300" dirty="0">
                <a:solidFill>
                  <a:srgbClr val="FF0000"/>
                </a:solidFill>
              </a:rPr>
              <a:t>with services</a:t>
            </a:r>
            <a:r>
              <a:rPr lang="en-CA" sz="2300" dirty="0">
                <a:solidFill>
                  <a:schemeClr val="bg1"/>
                </a:solidFill>
              </a:rPr>
              <a:t>, </a:t>
            </a:r>
            <a:r>
              <a:rPr lang="en-CA" sz="2300" b="1" u="sng" dirty="0">
                <a:solidFill>
                  <a:srgbClr val="FF0000"/>
                </a:solidFill>
              </a:rPr>
              <a:t>the use does not have to occur in the normal course of trade</a:t>
            </a:r>
            <a:r>
              <a:rPr lang="en-CA" sz="2300" dirty="0">
                <a:solidFill>
                  <a:schemeClr val="bg1"/>
                </a:solidFill>
              </a:rPr>
              <a:t>.</a:t>
            </a:r>
          </a:p>
        </p:txBody>
      </p:sp>
      <p:sp>
        <p:nvSpPr>
          <p:cNvPr id="265219" name="Slide Number Placeholder 3">
            <a:extLst>
              <a:ext uri="{FF2B5EF4-FFF2-40B4-BE49-F238E27FC236}">
                <a16:creationId xmlns:a16="http://schemas.microsoft.com/office/drawing/2014/main" id="{B362589E-67C3-3401-3B57-2874EC883CA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3F8DB9D9-0609-0148-8FB7-9471610EE81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576CD8-8648-8795-49B1-A3243A1EA142}"/>
              </a:ext>
            </a:extLst>
          </p:cNvPr>
          <p:cNvSpPr>
            <a:spLocks noGrp="1"/>
          </p:cNvSpPr>
          <p:nvPr>
            <p:ph type="title"/>
          </p:nvPr>
        </p:nvSpPr>
        <p:spPr>
          <a:xfrm>
            <a:off x="1485900" y="107950"/>
            <a:ext cx="6172200" cy="319088"/>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2E1901E1-734A-0BD4-5E2C-E6CB203DE896}"/>
              </a:ext>
            </a:extLst>
          </p:cNvPr>
          <p:cNvSpPr>
            <a:spLocks noGrp="1"/>
          </p:cNvSpPr>
          <p:nvPr>
            <p:ph idx="1"/>
          </p:nvPr>
        </p:nvSpPr>
        <p:spPr>
          <a:xfrm>
            <a:off x="107950" y="827088"/>
            <a:ext cx="8928100" cy="4121150"/>
          </a:xfrm>
        </p:spPr>
        <p:txBody>
          <a:bodyPr>
            <a:normAutofit lnSpcReduction="10000"/>
          </a:bodyPr>
          <a:lstStyle/>
          <a:p>
            <a:pPr marL="0" indent="0">
              <a:buFont typeface="Arial" panose="020B0604020202020204" pitchFamily="34" charset="0"/>
              <a:buNone/>
              <a:defRPr/>
            </a:pPr>
            <a:r>
              <a:rPr lang="en-CA" sz="2000" i="1" dirty="0">
                <a:solidFill>
                  <a:srgbClr val="00B0F0"/>
                </a:solidFill>
              </a:rPr>
              <a:t>Gesco Industries Inc v. Sim &amp; McBurney </a:t>
            </a:r>
            <a:r>
              <a:rPr lang="en-CA" sz="2000" dirty="0">
                <a:solidFill>
                  <a:schemeClr val="bg1"/>
                </a:solidFill>
              </a:rPr>
              <a:t>(2000) 9 CPR (4</a:t>
            </a:r>
            <a:r>
              <a:rPr lang="en-CA" sz="2000" baseline="30000" dirty="0">
                <a:solidFill>
                  <a:schemeClr val="bg1"/>
                </a:solidFill>
              </a:rPr>
              <a:t>th</a:t>
            </a:r>
            <a:r>
              <a:rPr lang="en-CA" sz="2000" dirty="0">
                <a:solidFill>
                  <a:schemeClr val="bg1"/>
                </a:solidFill>
              </a:rPr>
              <a:t>) 480 (FCA)</a:t>
            </a:r>
          </a:p>
          <a:p>
            <a:pPr>
              <a:defRPr/>
            </a:pPr>
            <a:r>
              <a:rPr lang="en-CA" sz="2000" dirty="0">
                <a:solidFill>
                  <a:srgbClr val="FFFF00"/>
                </a:solidFill>
              </a:rPr>
              <a:t>Rothstein J. </a:t>
            </a:r>
            <a:r>
              <a:rPr lang="en-CA" sz="2000" dirty="0">
                <a:solidFill>
                  <a:srgbClr val="FF0000"/>
                </a:solidFill>
              </a:rPr>
              <a:t>defines services broadly</a:t>
            </a:r>
            <a:r>
              <a:rPr lang="en-CA" sz="2000" dirty="0">
                <a:solidFill>
                  <a:schemeClr val="bg1"/>
                </a:solidFill>
              </a:rPr>
              <a:t>. </a:t>
            </a:r>
          </a:p>
          <a:p>
            <a:pPr>
              <a:defRPr/>
            </a:pPr>
            <a:r>
              <a:rPr lang="en-CA" sz="2000" dirty="0">
                <a:solidFill>
                  <a:schemeClr val="bg1"/>
                </a:solidFill>
              </a:rPr>
              <a:t>He accepts the reasoning of Strayer J in this regard: [para 10]</a:t>
            </a:r>
          </a:p>
          <a:p>
            <a:pPr>
              <a:defRPr/>
            </a:pPr>
            <a:r>
              <a:rPr lang="en-US" sz="2000" dirty="0">
                <a:solidFill>
                  <a:srgbClr val="FFFF00"/>
                </a:solidFill>
              </a:rPr>
              <a:t>No definition of services is given in the Trademarks Act because of the “plethora of services that the human mind is capable of conceiving”</a:t>
            </a:r>
            <a:endParaRPr lang="en-CA" sz="2000" dirty="0">
              <a:solidFill>
                <a:srgbClr val="FFFF00"/>
              </a:solidFill>
            </a:endParaRPr>
          </a:p>
          <a:p>
            <a:pPr>
              <a:defRPr/>
            </a:pPr>
            <a:r>
              <a:rPr lang="en-US" sz="2000" dirty="0">
                <a:solidFill>
                  <a:srgbClr val="FF0000"/>
                </a:solidFill>
              </a:rPr>
              <a:t>Term should be liberally construed</a:t>
            </a:r>
            <a:endParaRPr lang="en-CA" sz="2000" dirty="0">
              <a:solidFill>
                <a:srgbClr val="FF0000"/>
              </a:solidFill>
            </a:endParaRPr>
          </a:p>
          <a:p>
            <a:pPr>
              <a:defRPr/>
            </a:pPr>
            <a:r>
              <a:rPr lang="en-US" sz="2000" dirty="0">
                <a:solidFill>
                  <a:schemeClr val="bg1"/>
                </a:solidFill>
              </a:rPr>
              <a:t>Each case decided on its own facts, giving proper regard to judicial precedent. </a:t>
            </a:r>
            <a:endParaRPr lang="en-CA" sz="2000" dirty="0">
              <a:solidFill>
                <a:schemeClr val="bg1"/>
              </a:solidFill>
            </a:endParaRPr>
          </a:p>
          <a:p>
            <a:pPr>
              <a:defRPr/>
            </a:pPr>
            <a:r>
              <a:rPr lang="en-US" sz="2000" dirty="0">
                <a:solidFill>
                  <a:schemeClr val="bg1"/>
                </a:solidFill>
              </a:rPr>
              <a:t>Nothing to suggest that services with respect to which a TM may be established are limited to those which are not incidental or ancillary to the sale of goods.</a:t>
            </a:r>
            <a:endParaRPr lang="en-CA" sz="2000" dirty="0">
              <a:solidFill>
                <a:schemeClr val="bg1"/>
              </a:solidFill>
            </a:endParaRPr>
          </a:p>
          <a:p>
            <a:pPr>
              <a:defRPr/>
            </a:pPr>
            <a:r>
              <a:rPr lang="en-US" sz="2000" dirty="0">
                <a:solidFill>
                  <a:schemeClr val="bg1"/>
                </a:solidFill>
              </a:rPr>
              <a:t>So … </a:t>
            </a:r>
            <a:r>
              <a:rPr lang="en-US" sz="2000" dirty="0">
                <a:solidFill>
                  <a:srgbClr val="FFFF00"/>
                </a:solidFill>
              </a:rPr>
              <a:t>services can include services incidental or ancillary to the sale of goods</a:t>
            </a:r>
            <a:endParaRPr lang="en-CA" sz="2000" dirty="0">
              <a:solidFill>
                <a:srgbClr val="FFFF00"/>
              </a:solidFill>
            </a:endParaRPr>
          </a:p>
          <a:p>
            <a:pPr marL="0" indent="0">
              <a:buFont typeface="Arial" panose="020B0604020202020204" pitchFamily="34" charset="0"/>
              <a:buNone/>
              <a:defRPr/>
            </a:pPr>
            <a:endParaRPr lang="en-CA" dirty="0">
              <a:solidFill>
                <a:schemeClr val="bg1"/>
              </a:solidFill>
            </a:endParaRPr>
          </a:p>
        </p:txBody>
      </p:sp>
      <p:sp>
        <p:nvSpPr>
          <p:cNvPr id="267267" name="Slide Number Placeholder 3">
            <a:extLst>
              <a:ext uri="{FF2B5EF4-FFF2-40B4-BE49-F238E27FC236}">
                <a16:creationId xmlns:a16="http://schemas.microsoft.com/office/drawing/2014/main" id="{9177D072-D8F8-704D-8F97-BD7B09A3823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838BC47-9E8C-C249-9144-044DF7474A6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3B4F00-B736-4247-0825-47AE4EC4C273}"/>
              </a:ext>
            </a:extLst>
          </p:cNvPr>
          <p:cNvSpPr>
            <a:spLocks noGrp="1"/>
          </p:cNvSpPr>
          <p:nvPr>
            <p:ph type="title"/>
          </p:nvPr>
        </p:nvSpPr>
        <p:spPr>
          <a:xfrm>
            <a:off x="1485900" y="107950"/>
            <a:ext cx="6172200" cy="319088"/>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0CC5A1E8-B753-0AF2-3EC8-870A47F5F3B4}"/>
              </a:ext>
            </a:extLst>
          </p:cNvPr>
          <p:cNvSpPr>
            <a:spLocks noGrp="1"/>
          </p:cNvSpPr>
          <p:nvPr>
            <p:ph idx="1"/>
          </p:nvPr>
        </p:nvSpPr>
        <p:spPr>
          <a:xfrm>
            <a:off x="250825" y="915988"/>
            <a:ext cx="8713788" cy="4032250"/>
          </a:xfrm>
        </p:spPr>
        <p:txBody>
          <a:bodyPr>
            <a:normAutofit fontScale="92500" lnSpcReduction="20000"/>
          </a:bodyPr>
          <a:lstStyle/>
          <a:p>
            <a:pPr marL="0" indent="0">
              <a:buFont typeface="Arial" panose="020B0604020202020204" pitchFamily="34" charset="0"/>
              <a:buNone/>
              <a:defRPr/>
            </a:pPr>
            <a:r>
              <a:rPr lang="en-CA" sz="2500" i="1" dirty="0">
                <a:solidFill>
                  <a:srgbClr val="00B0F0"/>
                </a:solidFill>
              </a:rPr>
              <a:t>Gesco Industries Inc v. Sim &amp; McBurney </a:t>
            </a:r>
            <a:r>
              <a:rPr lang="en-CA" sz="2500" dirty="0">
                <a:solidFill>
                  <a:schemeClr val="bg1"/>
                </a:solidFill>
              </a:rPr>
              <a:t>(2000) 9 CPR (4</a:t>
            </a:r>
            <a:r>
              <a:rPr lang="en-CA" sz="2500" baseline="30000" dirty="0">
                <a:solidFill>
                  <a:schemeClr val="bg1"/>
                </a:solidFill>
              </a:rPr>
              <a:t>th</a:t>
            </a:r>
            <a:r>
              <a:rPr lang="en-CA" sz="2500" dirty="0">
                <a:solidFill>
                  <a:schemeClr val="bg1"/>
                </a:solidFill>
              </a:rPr>
              <a:t>) 480 (FCA)</a:t>
            </a:r>
          </a:p>
          <a:p>
            <a:pPr>
              <a:defRPr/>
            </a:pPr>
            <a:r>
              <a:rPr lang="en-CA" sz="2500" dirty="0">
                <a:solidFill>
                  <a:schemeClr val="bg1"/>
                </a:solidFill>
              </a:rPr>
              <a:t>Was the </a:t>
            </a:r>
            <a:r>
              <a:rPr lang="en-CA" sz="2500" dirty="0" err="1">
                <a:solidFill>
                  <a:srgbClr val="FFFF00"/>
                </a:solidFill>
              </a:rPr>
              <a:t>Stainshield</a:t>
            </a:r>
            <a:r>
              <a:rPr lang="en-CA" sz="2500" dirty="0">
                <a:solidFill>
                  <a:srgbClr val="FFFF00"/>
                </a:solidFill>
              </a:rPr>
              <a:t> TM</a:t>
            </a:r>
            <a:r>
              <a:rPr lang="en-CA" sz="2500" dirty="0">
                <a:solidFill>
                  <a:schemeClr val="bg1"/>
                </a:solidFill>
              </a:rPr>
              <a:t>, in this case, </a:t>
            </a:r>
            <a:r>
              <a:rPr lang="en-CA" sz="2500" dirty="0">
                <a:solidFill>
                  <a:srgbClr val="FFFF00"/>
                </a:solidFill>
              </a:rPr>
              <a:t>used in association with the services</a:t>
            </a:r>
            <a:r>
              <a:rPr lang="en-CA" sz="2500" dirty="0">
                <a:solidFill>
                  <a:schemeClr val="bg1"/>
                </a:solidFill>
              </a:rPr>
              <a:t> disclosed in the registration of the TM (namely services of stain resistant treatment for application to carpets and rugs)</a:t>
            </a:r>
            <a:r>
              <a:rPr lang="en-CA" sz="2500" dirty="0">
                <a:solidFill>
                  <a:srgbClr val="FF0000"/>
                </a:solidFill>
              </a:rPr>
              <a:t>?</a:t>
            </a:r>
            <a:r>
              <a:rPr lang="en-CA" sz="2500" dirty="0">
                <a:solidFill>
                  <a:schemeClr val="bg1"/>
                </a:solidFill>
              </a:rPr>
              <a:t> </a:t>
            </a:r>
          </a:p>
          <a:p>
            <a:pPr>
              <a:defRPr/>
            </a:pPr>
            <a:r>
              <a:rPr lang="en-US" sz="2500" dirty="0">
                <a:solidFill>
                  <a:schemeClr val="bg1"/>
                </a:solidFill>
              </a:rPr>
              <a:t>Yes; </a:t>
            </a:r>
            <a:r>
              <a:rPr lang="en-US" sz="2500" dirty="0" err="1">
                <a:solidFill>
                  <a:srgbClr val="FFFF00"/>
                </a:solidFill>
              </a:rPr>
              <a:t>Stainshield</a:t>
            </a:r>
            <a:r>
              <a:rPr lang="en-US" sz="2500" dirty="0">
                <a:solidFill>
                  <a:srgbClr val="FFFF00"/>
                </a:solidFill>
              </a:rPr>
              <a:t> TM displayed in the advertising </a:t>
            </a:r>
            <a:r>
              <a:rPr lang="en-US" sz="2500" dirty="0">
                <a:solidFill>
                  <a:schemeClr val="bg1"/>
                </a:solidFill>
              </a:rPr>
              <a:t>of the treatment of some of </a:t>
            </a:r>
            <a:r>
              <a:rPr lang="en-US" sz="2500" dirty="0" err="1">
                <a:solidFill>
                  <a:schemeClr val="bg1"/>
                </a:solidFill>
              </a:rPr>
              <a:t>Gesco’s</a:t>
            </a:r>
            <a:r>
              <a:rPr lang="en-US" sz="2500" dirty="0">
                <a:solidFill>
                  <a:schemeClr val="bg1"/>
                </a:solidFill>
              </a:rPr>
              <a:t> lines of carpets and rugs. </a:t>
            </a:r>
            <a:endParaRPr lang="en-CA" sz="2500" dirty="0">
              <a:solidFill>
                <a:schemeClr val="bg1"/>
              </a:solidFill>
            </a:endParaRPr>
          </a:p>
          <a:p>
            <a:pPr>
              <a:defRPr/>
            </a:pPr>
            <a:r>
              <a:rPr lang="en-US" sz="2500" dirty="0">
                <a:solidFill>
                  <a:srgbClr val="FFFF00"/>
                </a:solidFill>
              </a:rPr>
              <a:t>Services may be </a:t>
            </a:r>
            <a:r>
              <a:rPr lang="en-US" sz="2500" dirty="0">
                <a:solidFill>
                  <a:srgbClr val="FF0000"/>
                </a:solidFill>
              </a:rPr>
              <a:t>ancillary </a:t>
            </a:r>
            <a:r>
              <a:rPr lang="en-US" sz="2500" dirty="0">
                <a:solidFill>
                  <a:srgbClr val="FFFF00"/>
                </a:solidFill>
              </a:rPr>
              <a:t>to the wares, but this </a:t>
            </a:r>
            <a:r>
              <a:rPr lang="en-US" sz="2500" dirty="0">
                <a:solidFill>
                  <a:srgbClr val="FF0000"/>
                </a:solidFill>
              </a:rPr>
              <a:t>doesn’t mean </a:t>
            </a:r>
            <a:r>
              <a:rPr lang="en-US" sz="2500" dirty="0">
                <a:solidFill>
                  <a:srgbClr val="FFFF00"/>
                </a:solidFill>
              </a:rPr>
              <a:t>the TM is not used in association </a:t>
            </a:r>
            <a:r>
              <a:rPr lang="en-US" sz="2500" dirty="0">
                <a:solidFill>
                  <a:schemeClr val="bg1"/>
                </a:solidFill>
              </a:rPr>
              <a:t>with the services. [para 11]</a:t>
            </a:r>
            <a:endParaRPr lang="en-CA" sz="2500" dirty="0">
              <a:solidFill>
                <a:schemeClr val="bg1"/>
              </a:solidFill>
            </a:endParaRPr>
          </a:p>
          <a:p>
            <a:pPr>
              <a:defRPr/>
            </a:pPr>
            <a:r>
              <a:rPr lang="en-CA" sz="2500" dirty="0">
                <a:solidFill>
                  <a:schemeClr val="bg1"/>
                </a:solidFill>
              </a:rPr>
              <a:t>Are there good policy reasons for “</a:t>
            </a:r>
            <a:r>
              <a:rPr lang="en-CA" sz="2500" dirty="0">
                <a:solidFill>
                  <a:srgbClr val="FFFF00"/>
                </a:solidFill>
              </a:rPr>
              <a:t>use</a:t>
            </a:r>
            <a:r>
              <a:rPr lang="en-CA" sz="2500" dirty="0">
                <a:solidFill>
                  <a:schemeClr val="bg1"/>
                </a:solidFill>
              </a:rPr>
              <a:t>” to be </a:t>
            </a:r>
            <a:r>
              <a:rPr lang="en-CA" sz="2500" dirty="0">
                <a:solidFill>
                  <a:srgbClr val="FFFF00"/>
                </a:solidFill>
              </a:rPr>
              <a:t>more permissive for services</a:t>
            </a:r>
            <a:r>
              <a:rPr lang="en-CA" sz="2500" dirty="0">
                <a:solidFill>
                  <a:schemeClr val="bg1"/>
                </a:solidFill>
              </a:rPr>
              <a:t> than for goods</a:t>
            </a:r>
            <a:r>
              <a:rPr lang="en-CA" sz="2500" dirty="0">
                <a:solidFill>
                  <a:srgbClr val="FF0000"/>
                </a:solidFill>
              </a:rPr>
              <a:t>? </a:t>
            </a:r>
          </a:p>
          <a:p>
            <a:pPr marL="0" indent="0">
              <a:buFont typeface="Arial" panose="020B0604020202020204" pitchFamily="34" charset="0"/>
              <a:buNone/>
              <a:defRPr/>
            </a:pPr>
            <a:endParaRPr lang="en-CA" dirty="0">
              <a:solidFill>
                <a:schemeClr val="bg1"/>
              </a:solidFill>
            </a:endParaRPr>
          </a:p>
        </p:txBody>
      </p:sp>
      <p:sp>
        <p:nvSpPr>
          <p:cNvPr id="269315" name="Slide Number Placeholder 3">
            <a:extLst>
              <a:ext uri="{FF2B5EF4-FFF2-40B4-BE49-F238E27FC236}">
                <a16:creationId xmlns:a16="http://schemas.microsoft.com/office/drawing/2014/main" id="{72FE5C31-385F-7C52-002B-08814956212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289B244-1544-7045-A4AA-A3BFDFE50BA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169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5797-78F9-D092-E9C3-AD144087292D}"/>
              </a:ext>
            </a:extLst>
          </p:cNvPr>
          <p:cNvSpPr>
            <a:spLocks noGrp="1"/>
          </p:cNvSpPr>
          <p:nvPr>
            <p:ph type="title"/>
          </p:nvPr>
        </p:nvSpPr>
        <p:spPr>
          <a:xfrm>
            <a:off x="1811338" y="14288"/>
            <a:ext cx="5846762" cy="985837"/>
          </a:xfrm>
        </p:spPr>
        <p:txBody>
          <a:bodyPr>
            <a:noAutofit/>
          </a:bodyPr>
          <a:lstStyle/>
          <a:p>
            <a:pPr>
              <a:defRPr/>
            </a:pPr>
            <a:r>
              <a:rPr lang="en-US" sz="4500" b="1" dirty="0">
                <a:solidFill>
                  <a:srgbClr val="FFFF00"/>
                </a:solidFill>
                <a:latin typeface="+mn-lt"/>
              </a:rPr>
              <a:t>Tips</a:t>
            </a:r>
            <a:r>
              <a:rPr lang="en-US" sz="4500" b="1" dirty="0">
                <a:solidFill>
                  <a:schemeClr val="bg1"/>
                </a:solidFill>
                <a:latin typeface="+mn-lt"/>
              </a:rPr>
              <a:t>:</a:t>
            </a:r>
          </a:p>
        </p:txBody>
      </p:sp>
      <p:sp>
        <p:nvSpPr>
          <p:cNvPr id="75778" name="Content Placeholder 2">
            <a:extLst>
              <a:ext uri="{FF2B5EF4-FFF2-40B4-BE49-F238E27FC236}">
                <a16:creationId xmlns:a16="http://schemas.microsoft.com/office/drawing/2014/main" id="{6910D35D-6C89-AA07-3F98-7FC3D27FA1F3}"/>
              </a:ext>
            </a:extLst>
          </p:cNvPr>
          <p:cNvSpPr>
            <a:spLocks noGrp="1" noChangeArrowheads="1"/>
          </p:cNvSpPr>
          <p:nvPr>
            <p:ph sz="quarter" idx="10"/>
          </p:nvPr>
        </p:nvSpPr>
        <p:spPr bwMode="auto">
          <a:xfrm>
            <a:off x="1485900" y="1285875"/>
            <a:ext cx="6515100" cy="3152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500">
                <a:solidFill>
                  <a:schemeClr val="bg1"/>
                </a:solidFill>
              </a:rPr>
              <a:t>Don’t feel your posts have to be perfect. </a:t>
            </a:r>
            <a:r>
              <a:rPr lang="en-US" altLang="en-US" sz="4500">
                <a:solidFill>
                  <a:srgbClr val="FFFF00"/>
                </a:solidFill>
              </a:rPr>
              <a:t>Engaging and engaging others is the key</a:t>
            </a:r>
            <a:r>
              <a:rPr lang="en-US" altLang="en-US" sz="4500">
                <a:solidFill>
                  <a:schemeClr val="bg1"/>
                </a:solidFill>
              </a:rPr>
              <a:t>.</a:t>
            </a:r>
          </a:p>
          <a:p>
            <a:pPr marL="0" indent="0">
              <a:buFont typeface="Arial" panose="020B0604020202020204" pitchFamily="34" charset="0"/>
              <a:buNone/>
            </a:pPr>
            <a:endParaRPr lang="en-US" altLang="en-US" sz="3600">
              <a:solidFill>
                <a:schemeClr val="bg1"/>
              </a:solidFill>
            </a:endParaRPr>
          </a:p>
        </p:txBody>
      </p:sp>
    </p:spTree>
    <p:extLst>
      <p:ext uri="{BB962C8B-B14F-4D97-AF65-F5344CB8AC3E}">
        <p14:creationId xmlns:p14="http://schemas.microsoft.com/office/powerpoint/2010/main" val="165915885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4A1F0-7F49-A4B6-7849-518D5519FA5F}"/>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a:extLst>
              <a:ext uri="{FF2B5EF4-FFF2-40B4-BE49-F238E27FC236}">
                <a16:creationId xmlns:a16="http://schemas.microsoft.com/office/drawing/2014/main" id="{40033146-6FA5-AE7E-1165-1AC1A7B46C65}"/>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72386" name="Content Placeholder 3" descr="Crystal_Project_pause-queue.png">
            <a:extLst>
              <a:ext uri="{FF2B5EF4-FFF2-40B4-BE49-F238E27FC236}">
                <a16:creationId xmlns:a16="http://schemas.microsoft.com/office/drawing/2014/main" id="{80B52035-A410-D5AA-3BEC-CAB0DD4E43EF}"/>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7" name="Content Placeholder 3" descr="Crystal_Project_pause-queue.png">
            <a:extLst>
              <a:ext uri="{FF2B5EF4-FFF2-40B4-BE49-F238E27FC236}">
                <a16:creationId xmlns:a16="http://schemas.microsoft.com/office/drawing/2014/main" id="{86DA8529-ADAA-79AE-A9C5-66930773E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09D22-1F54-BB8A-9C46-8AFF46B81165}"/>
              </a:ext>
            </a:extLst>
          </p:cNvPr>
          <p:cNvSpPr>
            <a:spLocks noGrp="1"/>
          </p:cNvSpPr>
          <p:nvPr>
            <p:ph type="title"/>
          </p:nvPr>
        </p:nvSpPr>
        <p:spPr>
          <a:xfrm>
            <a:off x="323850" y="84138"/>
            <a:ext cx="8064500" cy="641350"/>
          </a:xfrm>
        </p:spPr>
        <p:txBody>
          <a:bodyPr>
            <a:normAutofit fontScale="90000"/>
          </a:bodyPr>
          <a:lstStyle/>
          <a:p>
            <a:pPr>
              <a:defRPr/>
            </a:pPr>
            <a:r>
              <a:rPr lang="en-US" b="1" dirty="0">
                <a:solidFill>
                  <a:srgbClr val="FFFF00"/>
                </a:solidFill>
              </a:rPr>
              <a:t>Trademarks </a:t>
            </a:r>
            <a:r>
              <a:rPr lang="en-US" b="1" dirty="0">
                <a:solidFill>
                  <a:srgbClr val="FF0000"/>
                </a:solidFill>
              </a:rPr>
              <a:t>v. </a:t>
            </a:r>
            <a:r>
              <a:rPr lang="en-US" b="1" dirty="0">
                <a:solidFill>
                  <a:schemeClr val="bg1"/>
                </a:solidFill>
              </a:rPr>
              <a:t>Passing Off</a:t>
            </a:r>
          </a:p>
        </p:txBody>
      </p:sp>
      <p:sp>
        <p:nvSpPr>
          <p:cNvPr id="2" name="Content Placeholder 1">
            <a:extLst>
              <a:ext uri="{FF2B5EF4-FFF2-40B4-BE49-F238E27FC236}">
                <a16:creationId xmlns:a16="http://schemas.microsoft.com/office/drawing/2014/main" id="{62321126-C878-C831-9BEA-EFEFA8CADDCF}"/>
              </a:ext>
            </a:extLst>
          </p:cNvPr>
          <p:cNvSpPr>
            <a:spLocks noGrp="1"/>
          </p:cNvSpPr>
          <p:nvPr>
            <p:ph idx="1"/>
          </p:nvPr>
        </p:nvSpPr>
        <p:spPr>
          <a:xfrm>
            <a:off x="179388" y="987425"/>
            <a:ext cx="8785225" cy="3960813"/>
          </a:xfrm>
        </p:spPr>
        <p:txBody>
          <a:bodyPr>
            <a:noAutofit/>
          </a:bodyPr>
          <a:lstStyle/>
          <a:p>
            <a:pPr marL="0" indent="0">
              <a:buFont typeface="Arial" panose="020B0604020202020204" pitchFamily="34" charset="0"/>
              <a:buNone/>
              <a:defRPr/>
            </a:pPr>
            <a:r>
              <a:rPr lang="en-US" sz="2300" dirty="0">
                <a:solidFill>
                  <a:srgbClr val="FFFF00"/>
                </a:solidFill>
              </a:rPr>
              <a:t>Why would you want to register your TM</a:t>
            </a:r>
            <a:r>
              <a:rPr lang="en-US" sz="2300" dirty="0">
                <a:solidFill>
                  <a:srgbClr val="FF0000"/>
                </a:solidFill>
              </a:rPr>
              <a:t>? </a:t>
            </a:r>
          </a:p>
          <a:p>
            <a:pPr marL="0" indent="0">
              <a:buFont typeface="Arial" panose="020B0604020202020204" pitchFamily="34" charset="0"/>
              <a:buNone/>
              <a:defRPr/>
            </a:pPr>
            <a:r>
              <a:rPr lang="en-US" sz="2300" dirty="0">
                <a:solidFill>
                  <a:srgbClr val="FFFF00"/>
                </a:solidFill>
              </a:rPr>
              <a:t>Why not just rely on passing off</a:t>
            </a:r>
            <a:r>
              <a:rPr lang="en-US" sz="2300" dirty="0">
                <a:solidFill>
                  <a:srgbClr val="FF0000"/>
                </a:solidFill>
              </a:rPr>
              <a:t>?</a:t>
            </a:r>
          </a:p>
          <a:p>
            <a:pPr>
              <a:defRPr/>
            </a:pPr>
            <a:r>
              <a:rPr lang="en-US" sz="2300" dirty="0">
                <a:solidFill>
                  <a:schemeClr val="bg1"/>
                </a:solidFill>
              </a:rPr>
              <a:t>TM </a:t>
            </a:r>
            <a:r>
              <a:rPr lang="en-US" sz="2300" dirty="0">
                <a:solidFill>
                  <a:srgbClr val="FF0000"/>
                </a:solidFill>
              </a:rPr>
              <a:t>= </a:t>
            </a:r>
            <a:r>
              <a:rPr lang="en-US" sz="2300" dirty="0">
                <a:solidFill>
                  <a:srgbClr val="FFFF00"/>
                </a:solidFill>
              </a:rPr>
              <a:t>no proof of goodwill required</a:t>
            </a:r>
            <a:r>
              <a:rPr lang="en-US" sz="2300" dirty="0">
                <a:solidFill>
                  <a:schemeClr val="bg1"/>
                </a:solidFill>
              </a:rPr>
              <a:t>. </a:t>
            </a:r>
            <a:r>
              <a:rPr lang="en-US" sz="2300" dirty="0">
                <a:solidFill>
                  <a:srgbClr val="FF0000"/>
                </a:solidFill>
              </a:rPr>
              <a:t>Only proof of  use</a:t>
            </a:r>
            <a:r>
              <a:rPr lang="en-US" sz="2300" dirty="0">
                <a:solidFill>
                  <a:schemeClr val="bg1"/>
                </a:solidFill>
              </a:rPr>
              <a:t>.</a:t>
            </a:r>
          </a:p>
          <a:p>
            <a:pPr>
              <a:defRPr/>
            </a:pPr>
            <a:r>
              <a:rPr lang="en-CA" sz="2300" dirty="0">
                <a:solidFill>
                  <a:schemeClr val="bg1"/>
                </a:solidFill>
              </a:rPr>
              <a:t>Registration of a mark provides </a:t>
            </a:r>
            <a:r>
              <a:rPr lang="en-CA" sz="2300" dirty="0">
                <a:solidFill>
                  <a:srgbClr val="FF0000"/>
                </a:solidFill>
              </a:rPr>
              <a:t>nati</a:t>
            </a:r>
            <a:r>
              <a:rPr lang="en-CA" sz="2300" dirty="0">
                <a:solidFill>
                  <a:schemeClr val="bg1"/>
                </a:solidFill>
              </a:rPr>
              <a:t>ona</a:t>
            </a:r>
            <a:r>
              <a:rPr lang="en-CA" sz="2300" dirty="0">
                <a:solidFill>
                  <a:srgbClr val="FF0000"/>
                </a:solidFill>
              </a:rPr>
              <a:t>l</a:t>
            </a:r>
            <a:r>
              <a:rPr lang="en-CA" sz="2300" dirty="0">
                <a:solidFill>
                  <a:srgbClr val="FFFF00"/>
                </a:solidFill>
              </a:rPr>
              <a:t> </a:t>
            </a:r>
            <a:r>
              <a:rPr lang="en-CA" sz="2300" dirty="0">
                <a:solidFill>
                  <a:srgbClr val="FF0000"/>
                </a:solidFill>
              </a:rPr>
              <a:t>p</a:t>
            </a:r>
            <a:r>
              <a:rPr lang="en-CA" sz="2300" dirty="0">
                <a:solidFill>
                  <a:schemeClr val="bg1"/>
                </a:solidFill>
              </a:rPr>
              <a:t>rotec</a:t>
            </a:r>
            <a:r>
              <a:rPr lang="en-CA" sz="2300" dirty="0">
                <a:solidFill>
                  <a:srgbClr val="FF0000"/>
                </a:solidFill>
              </a:rPr>
              <a:t>tion</a:t>
            </a:r>
          </a:p>
          <a:p>
            <a:pPr>
              <a:defRPr/>
            </a:pPr>
            <a:r>
              <a:rPr lang="en-CA" sz="2300" dirty="0">
                <a:solidFill>
                  <a:schemeClr val="bg1"/>
                </a:solidFill>
              </a:rPr>
              <a:t>Registered marks are </a:t>
            </a:r>
            <a:r>
              <a:rPr lang="en-CA" sz="2300" dirty="0">
                <a:solidFill>
                  <a:srgbClr val="FFFF00"/>
                </a:solidFill>
              </a:rPr>
              <a:t>presumed valid </a:t>
            </a:r>
            <a:r>
              <a:rPr lang="en-CA" sz="2300" dirty="0">
                <a:solidFill>
                  <a:schemeClr val="bg1"/>
                </a:solidFill>
              </a:rPr>
              <a:t>for Canada for all the wares and services for which they are registered. </a:t>
            </a:r>
          </a:p>
          <a:p>
            <a:pPr>
              <a:defRPr/>
            </a:pPr>
            <a:r>
              <a:rPr lang="en-CA" sz="2300" dirty="0">
                <a:solidFill>
                  <a:schemeClr val="bg1">
                    <a:lumMod val="50000"/>
                  </a:schemeClr>
                </a:solidFill>
              </a:rPr>
              <a:t>s. </a:t>
            </a:r>
            <a:r>
              <a:rPr lang="en-CA" sz="2300" dirty="0">
                <a:solidFill>
                  <a:schemeClr val="bg1"/>
                </a:solidFill>
              </a:rPr>
              <a:t>22 </a:t>
            </a:r>
            <a:r>
              <a:rPr lang="en-CA" sz="2300" dirty="0">
                <a:solidFill>
                  <a:schemeClr val="bg1">
                    <a:lumMod val="50000"/>
                  </a:schemeClr>
                </a:solidFill>
              </a:rPr>
              <a:t>of the </a:t>
            </a:r>
            <a:r>
              <a:rPr lang="en-CA" sz="2300" dirty="0">
                <a:solidFill>
                  <a:schemeClr val="bg1"/>
                </a:solidFill>
              </a:rPr>
              <a:t>TMA </a:t>
            </a:r>
            <a:r>
              <a:rPr lang="en-CA" sz="2300" dirty="0">
                <a:solidFill>
                  <a:schemeClr val="bg1">
                    <a:lumMod val="50000"/>
                  </a:schemeClr>
                </a:solidFill>
              </a:rPr>
              <a:t>protects</a:t>
            </a:r>
            <a:r>
              <a:rPr lang="en-CA" sz="2300" dirty="0">
                <a:solidFill>
                  <a:schemeClr val="bg1"/>
                </a:solidFill>
              </a:rPr>
              <a:t> against </a:t>
            </a:r>
            <a:r>
              <a:rPr lang="en-CA" sz="2300" dirty="0">
                <a:solidFill>
                  <a:schemeClr val="bg1">
                    <a:lumMod val="50000"/>
                  </a:schemeClr>
                </a:solidFill>
              </a:rPr>
              <a:t>mark </a:t>
            </a:r>
            <a:r>
              <a:rPr lang="en-CA" sz="2300" dirty="0">
                <a:solidFill>
                  <a:schemeClr val="bg1"/>
                </a:solidFill>
              </a:rPr>
              <a:t>dilution</a:t>
            </a:r>
            <a:r>
              <a:rPr lang="en-CA" sz="2300" dirty="0">
                <a:solidFill>
                  <a:schemeClr val="bg1">
                    <a:lumMod val="50000"/>
                  </a:schemeClr>
                </a:solidFill>
              </a:rPr>
              <a:t>.</a:t>
            </a:r>
          </a:p>
          <a:p>
            <a:pPr>
              <a:defRPr/>
            </a:pPr>
            <a:r>
              <a:rPr lang="en-CA" sz="2300" dirty="0">
                <a:solidFill>
                  <a:srgbClr val="FF0000"/>
                </a:solidFill>
              </a:rPr>
              <a:t>In situations where a mark is deemed invalid, a passing off action might still succeed. </a:t>
            </a:r>
            <a:endParaRPr lang="en-US" sz="2300" dirty="0">
              <a:solidFill>
                <a:srgbClr val="FF0000"/>
              </a:solidFill>
            </a:endParaRPr>
          </a:p>
        </p:txBody>
      </p:sp>
      <p:sp>
        <p:nvSpPr>
          <p:cNvPr id="273411" name="Slide Number Placeholder 3">
            <a:extLst>
              <a:ext uri="{FF2B5EF4-FFF2-40B4-BE49-F238E27FC236}">
                <a16:creationId xmlns:a16="http://schemas.microsoft.com/office/drawing/2014/main" id="{2BF5FEFA-CCB7-9489-7699-0A2FBB98F5A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82D111B-9658-C145-9EF1-77F9B70D40C3}"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5DD7F7-97FE-B3AB-F115-1A8603878C0E}"/>
              </a:ext>
            </a:extLst>
          </p:cNvPr>
          <p:cNvSpPr>
            <a:spLocks noGrp="1"/>
          </p:cNvSpPr>
          <p:nvPr>
            <p:ph type="title"/>
          </p:nvPr>
        </p:nvSpPr>
        <p:spPr>
          <a:xfrm>
            <a:off x="287338" y="166688"/>
            <a:ext cx="8569325" cy="70802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Transfer </a:t>
            </a:r>
            <a:r>
              <a:rPr lang="en-US" dirty="0">
                <a:solidFill>
                  <a:srgbClr val="FF0000"/>
                </a:solidFill>
              </a:rPr>
              <a:t>&amp;</a:t>
            </a:r>
            <a:r>
              <a:rPr lang="en-US" dirty="0">
                <a:solidFill>
                  <a:schemeClr val="bg1"/>
                </a:solidFill>
              </a:rPr>
              <a:t> Licensing	</a:t>
            </a:r>
          </a:p>
        </p:txBody>
      </p:sp>
      <p:sp>
        <p:nvSpPr>
          <p:cNvPr id="275458" name="Content Placeholder 1">
            <a:extLst>
              <a:ext uri="{FF2B5EF4-FFF2-40B4-BE49-F238E27FC236}">
                <a16:creationId xmlns:a16="http://schemas.microsoft.com/office/drawing/2014/main" id="{8963856F-5F85-EE6E-B21C-3AC55753DA5E}"/>
              </a:ext>
            </a:extLst>
          </p:cNvPr>
          <p:cNvSpPr>
            <a:spLocks noGrp="1" noChangeArrowheads="1"/>
          </p:cNvSpPr>
          <p:nvPr>
            <p:ph idx="1"/>
          </p:nvPr>
        </p:nvSpPr>
        <p:spPr bwMode="auto">
          <a:xfrm>
            <a:off x="179388" y="1131888"/>
            <a:ext cx="8785225" cy="3844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600">
                <a:solidFill>
                  <a:schemeClr val="bg1"/>
                </a:solidFill>
              </a:rPr>
              <a:t>As a TM owner, </a:t>
            </a:r>
            <a:r>
              <a:rPr lang="en-US" altLang="en-US" sz="2600">
                <a:solidFill>
                  <a:srgbClr val="FFFF00"/>
                </a:solidFill>
              </a:rPr>
              <a:t>you can transfer your TM</a:t>
            </a:r>
            <a:r>
              <a:rPr lang="en-US" altLang="en-US" sz="2600">
                <a:solidFill>
                  <a:schemeClr val="bg1"/>
                </a:solidFill>
              </a:rPr>
              <a:t>.</a:t>
            </a:r>
          </a:p>
          <a:p>
            <a:r>
              <a:rPr lang="en-US" altLang="en-US" sz="2600">
                <a:solidFill>
                  <a:schemeClr val="bg1"/>
                </a:solidFill>
              </a:rPr>
              <a:t>Per s. 50 TMA you can also </a:t>
            </a:r>
            <a:r>
              <a:rPr lang="en-US" altLang="en-US" sz="2600">
                <a:solidFill>
                  <a:srgbClr val="FFFF00"/>
                </a:solidFill>
              </a:rPr>
              <a:t>permit another person to use your mark </a:t>
            </a:r>
            <a:r>
              <a:rPr lang="en-US" altLang="en-US" sz="2600">
                <a:solidFill>
                  <a:schemeClr val="bg1"/>
                </a:solidFill>
              </a:rPr>
              <a:t>without impairing the distinctiveness of the mark </a:t>
            </a:r>
            <a:r>
              <a:rPr lang="en-US" altLang="en-US" sz="2600">
                <a:solidFill>
                  <a:srgbClr val="FFFF00"/>
                </a:solidFill>
              </a:rPr>
              <a:t>provided that</a:t>
            </a:r>
            <a:r>
              <a:rPr lang="en-US" altLang="en-US" sz="2600">
                <a:solidFill>
                  <a:schemeClr val="bg1"/>
                </a:solidFill>
              </a:rPr>
              <a:t>:</a:t>
            </a:r>
          </a:p>
          <a:p>
            <a:pPr marL="1071563" lvl="2" indent="-385763">
              <a:buFont typeface="Arial" panose="020B0604020202020204" pitchFamily="34" charset="0"/>
              <a:buAutoNum type="arabicPeriod"/>
            </a:pPr>
            <a:r>
              <a:rPr lang="en-US" altLang="en-US" sz="2600">
                <a:solidFill>
                  <a:schemeClr val="bg1"/>
                </a:solidFill>
              </a:rPr>
              <a:t>A </a:t>
            </a:r>
            <a:r>
              <a:rPr lang="en-US" altLang="en-US" sz="2600">
                <a:solidFill>
                  <a:srgbClr val="FFFF00"/>
                </a:solidFill>
              </a:rPr>
              <a:t>licence </a:t>
            </a:r>
            <a:r>
              <a:rPr lang="en-US" altLang="en-US" sz="2600">
                <a:solidFill>
                  <a:schemeClr val="bg1"/>
                </a:solidFill>
              </a:rPr>
              <a:t>exists</a:t>
            </a:r>
          </a:p>
          <a:p>
            <a:pPr marL="1071563" lvl="2" indent="-385763">
              <a:buFont typeface="Arial" panose="020B0604020202020204" pitchFamily="34" charset="0"/>
              <a:buAutoNum type="arabicPeriod"/>
            </a:pPr>
            <a:r>
              <a:rPr lang="en-US" altLang="en-US" sz="2600">
                <a:solidFill>
                  <a:schemeClr val="bg1"/>
                </a:solidFill>
              </a:rPr>
              <a:t>Certain </a:t>
            </a:r>
            <a:r>
              <a:rPr lang="en-US" altLang="en-US" sz="2600">
                <a:solidFill>
                  <a:srgbClr val="FFFF00"/>
                </a:solidFill>
              </a:rPr>
              <a:t>controls are in place over </a:t>
            </a:r>
            <a:r>
              <a:rPr lang="en-US" altLang="en-US" sz="2600">
                <a:solidFill>
                  <a:schemeClr val="bg1"/>
                </a:solidFill>
              </a:rPr>
              <a:t>the </a:t>
            </a:r>
            <a:r>
              <a:rPr lang="en-US" altLang="en-US" sz="2600">
                <a:solidFill>
                  <a:srgbClr val="FFFF00"/>
                </a:solidFill>
              </a:rPr>
              <a:t>quality </a:t>
            </a:r>
            <a:r>
              <a:rPr lang="en-US" altLang="en-US" sz="2600">
                <a:solidFill>
                  <a:schemeClr val="bg1"/>
                </a:solidFill>
              </a:rPr>
              <a:t>of the wares </a:t>
            </a:r>
            <a:r>
              <a:rPr lang="en-US" altLang="en-US" sz="2600">
                <a:solidFill>
                  <a:srgbClr val="FF0000"/>
                </a:solidFill>
              </a:rPr>
              <a:t>What is sufficient control</a:t>
            </a:r>
            <a:r>
              <a:rPr lang="en-US" altLang="en-US" sz="2600">
                <a:solidFill>
                  <a:srgbClr val="FFFF00"/>
                </a:solidFill>
              </a:rPr>
              <a:t>?</a:t>
            </a:r>
          </a:p>
          <a:p>
            <a:r>
              <a:rPr lang="en-US" altLang="en-US" sz="2600">
                <a:solidFill>
                  <a:schemeClr val="bg1"/>
                </a:solidFill>
              </a:rPr>
              <a:t>See also s. 48, TMA </a:t>
            </a:r>
          </a:p>
        </p:txBody>
      </p:sp>
      <p:sp>
        <p:nvSpPr>
          <p:cNvPr id="275459" name="Slide Number Placeholder 3">
            <a:extLst>
              <a:ext uri="{FF2B5EF4-FFF2-40B4-BE49-F238E27FC236}">
                <a16:creationId xmlns:a16="http://schemas.microsoft.com/office/drawing/2014/main" id="{969DE351-B6DB-D286-AEEC-234DD6ABAFC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E71E760-C593-E64C-877E-D3D0E235331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CFAA1B-BE6B-EF58-233B-F7E5FBABB8C8}"/>
              </a:ext>
            </a:extLst>
          </p:cNvPr>
          <p:cNvSpPr>
            <a:spLocks noGrp="1"/>
          </p:cNvSpPr>
          <p:nvPr>
            <p:ph type="title"/>
          </p:nvPr>
        </p:nvSpPr>
        <p:spPr>
          <a:xfrm>
            <a:off x="1485900" y="125413"/>
            <a:ext cx="6172200" cy="615950"/>
          </a:xfrm>
        </p:spPr>
        <p:txBody>
          <a:bodyPr>
            <a:normAutofit fontScale="90000"/>
          </a:bodyPr>
          <a:lstStyle/>
          <a:p>
            <a:pPr>
              <a:defRPr/>
            </a:pPr>
            <a:r>
              <a:rPr lang="en-US" b="1" dirty="0">
                <a:solidFill>
                  <a:srgbClr val="FFFF00"/>
                </a:solidFill>
              </a:rPr>
              <a:t>Trademarks	</a:t>
            </a:r>
          </a:p>
        </p:txBody>
      </p:sp>
      <p:sp>
        <p:nvSpPr>
          <p:cNvPr id="277506" name="Content Placeholder 1">
            <a:extLst>
              <a:ext uri="{FF2B5EF4-FFF2-40B4-BE49-F238E27FC236}">
                <a16:creationId xmlns:a16="http://schemas.microsoft.com/office/drawing/2014/main" id="{C2A3DAEA-D7C7-E240-940C-17438693C0BD}"/>
              </a:ext>
            </a:extLst>
          </p:cNvPr>
          <p:cNvSpPr>
            <a:spLocks noGrp="1" noChangeArrowheads="1"/>
          </p:cNvSpPr>
          <p:nvPr>
            <p:ph idx="1"/>
          </p:nvPr>
        </p:nvSpPr>
        <p:spPr bwMode="auto">
          <a:xfrm>
            <a:off x="203200" y="1058863"/>
            <a:ext cx="8929688" cy="3481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400" i="1">
                <a:solidFill>
                  <a:srgbClr val="00B0F0"/>
                </a:solidFill>
              </a:rPr>
              <a:t>Tommy Hilfiger Licensing Inc v. Produits de Qualité</a:t>
            </a:r>
            <a:r>
              <a:rPr lang="en-CA" altLang="en-US" sz="2400" i="1">
                <a:solidFill>
                  <a:schemeClr val="bg1"/>
                </a:solidFill>
              </a:rPr>
              <a:t>, </a:t>
            </a:r>
            <a:r>
              <a:rPr lang="en-CA" altLang="en-US" sz="2400">
                <a:solidFill>
                  <a:schemeClr val="bg1"/>
                </a:solidFill>
              </a:rPr>
              <a:t>2005 FC 10  </a:t>
            </a:r>
            <a:endParaRPr lang="en-US" altLang="en-US" sz="2400">
              <a:solidFill>
                <a:schemeClr val="bg1"/>
              </a:solidFill>
            </a:endParaRPr>
          </a:p>
        </p:txBody>
      </p:sp>
      <p:sp>
        <p:nvSpPr>
          <p:cNvPr id="277507" name="Slide Number Placeholder 3">
            <a:extLst>
              <a:ext uri="{FF2B5EF4-FFF2-40B4-BE49-F238E27FC236}">
                <a16:creationId xmlns:a16="http://schemas.microsoft.com/office/drawing/2014/main" id="{79390CA6-81CA-7A4D-E282-910CC1E3343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9D19803-CD5E-F746-A9A2-2849A7480DD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77508" name="Picture 6">
            <a:extLst>
              <a:ext uri="{FF2B5EF4-FFF2-40B4-BE49-F238E27FC236}">
                <a16:creationId xmlns:a16="http://schemas.microsoft.com/office/drawing/2014/main" id="{72247E8D-3834-A6AE-8398-8DF72A5F5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1855788"/>
            <a:ext cx="3157538"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2">
            <a:extLst>
              <a:ext uri="{FF2B5EF4-FFF2-40B4-BE49-F238E27FC236}">
                <a16:creationId xmlns:a16="http://schemas.microsoft.com/office/drawing/2014/main" id="{3987DF99-539F-88AE-7D8F-C28516081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1974850"/>
            <a:ext cx="36449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7401AE-ACA4-002F-E2D6-B7F28A0827C6}"/>
              </a:ext>
            </a:extLst>
          </p:cNvPr>
          <p:cNvSpPr>
            <a:spLocks noGrp="1"/>
          </p:cNvSpPr>
          <p:nvPr>
            <p:ph type="title"/>
          </p:nvPr>
        </p:nvSpPr>
        <p:spPr>
          <a:xfrm>
            <a:off x="1485900" y="0"/>
            <a:ext cx="6172200" cy="62706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A1A06200-0E37-CD49-E1CA-56156C416C0A}"/>
              </a:ext>
            </a:extLst>
          </p:cNvPr>
          <p:cNvSpPr>
            <a:spLocks noGrp="1"/>
          </p:cNvSpPr>
          <p:nvPr>
            <p:ph idx="1"/>
          </p:nvPr>
        </p:nvSpPr>
        <p:spPr>
          <a:xfrm>
            <a:off x="323850" y="842963"/>
            <a:ext cx="8496300" cy="4202112"/>
          </a:xfrm>
        </p:spPr>
        <p:txBody>
          <a:bodyPr>
            <a:noAutofit/>
          </a:bodyPr>
          <a:lstStyle/>
          <a:p>
            <a:pPr marL="0" indent="0">
              <a:buFont typeface="Arial" panose="020B0604020202020204" pitchFamily="34" charset="0"/>
              <a:buNone/>
              <a:defRPr/>
            </a:pPr>
            <a:r>
              <a:rPr lang="en-CA" sz="2200" i="1" dirty="0">
                <a:solidFill>
                  <a:srgbClr val="00B0F0"/>
                </a:solidFill>
              </a:rPr>
              <a:t>Tommy Hilfiger Licensing </a:t>
            </a:r>
            <a:r>
              <a:rPr lang="en-CA" sz="2200" i="1" dirty="0" err="1">
                <a:solidFill>
                  <a:srgbClr val="00B0F0"/>
                </a:solidFill>
              </a:rPr>
              <a:t>Inc</a:t>
            </a:r>
            <a:r>
              <a:rPr lang="en-CA" sz="2200" i="1" dirty="0">
                <a:solidFill>
                  <a:srgbClr val="00B0F0"/>
                </a:solidFill>
              </a:rPr>
              <a:t> v. </a:t>
            </a:r>
            <a:r>
              <a:rPr lang="en-CA" sz="2200" i="1" dirty="0" err="1">
                <a:solidFill>
                  <a:srgbClr val="00B0F0"/>
                </a:solidFill>
              </a:rPr>
              <a:t>Produits</a:t>
            </a:r>
            <a:r>
              <a:rPr lang="en-CA" sz="2200" i="1" dirty="0">
                <a:solidFill>
                  <a:srgbClr val="00B0F0"/>
                </a:solidFill>
              </a:rPr>
              <a:t> de </a:t>
            </a:r>
            <a:r>
              <a:rPr lang="en-CA" sz="2200" i="1" dirty="0" err="1">
                <a:solidFill>
                  <a:srgbClr val="00B0F0"/>
                </a:solidFill>
              </a:rPr>
              <a:t>Qualité</a:t>
            </a:r>
            <a:r>
              <a:rPr lang="en-CA" sz="2200" i="1" dirty="0">
                <a:solidFill>
                  <a:schemeClr val="bg1"/>
                </a:solidFill>
              </a:rPr>
              <a:t>, </a:t>
            </a:r>
            <a:r>
              <a:rPr lang="en-CA" sz="2200" dirty="0">
                <a:solidFill>
                  <a:schemeClr val="bg1"/>
                </a:solidFill>
              </a:rPr>
              <a:t>2005 FC 10 </a:t>
            </a:r>
          </a:p>
          <a:p>
            <a:pPr>
              <a:defRPr/>
            </a:pPr>
            <a:r>
              <a:rPr lang="en-CA" sz="2200" dirty="0">
                <a:solidFill>
                  <a:schemeClr val="bg1"/>
                </a:solidFill>
              </a:rPr>
              <a:t>Plaintiff, Tommy Hilfiger Licensing Inc. (</a:t>
            </a:r>
            <a:r>
              <a:rPr lang="en-CA" sz="2200" dirty="0">
                <a:solidFill>
                  <a:srgbClr val="FFFF00"/>
                </a:solidFill>
              </a:rPr>
              <a:t>THLI</a:t>
            </a:r>
            <a:r>
              <a:rPr lang="en-CA" sz="2200" dirty="0">
                <a:solidFill>
                  <a:schemeClr val="bg1"/>
                </a:solidFill>
              </a:rPr>
              <a:t>), owned the </a:t>
            </a:r>
            <a:r>
              <a:rPr lang="en-CA" sz="2200" dirty="0">
                <a:solidFill>
                  <a:srgbClr val="FFFF00"/>
                </a:solidFill>
              </a:rPr>
              <a:t>trademarks relating to the Tommy Hilfiger brand </a:t>
            </a:r>
            <a:r>
              <a:rPr lang="en-CA" sz="2200" dirty="0">
                <a:solidFill>
                  <a:schemeClr val="bg1"/>
                </a:solidFill>
              </a:rPr>
              <a:t>which manufactured and sold clothing. </a:t>
            </a:r>
          </a:p>
          <a:p>
            <a:pPr>
              <a:defRPr/>
            </a:pPr>
            <a:r>
              <a:rPr lang="en-CA" sz="2200" dirty="0">
                <a:solidFill>
                  <a:schemeClr val="bg1"/>
                </a:solidFill>
              </a:rPr>
              <a:t>Defendant, </a:t>
            </a:r>
            <a:r>
              <a:rPr lang="en-CA" sz="2200" dirty="0">
                <a:solidFill>
                  <a:srgbClr val="FFFF00"/>
                </a:solidFill>
              </a:rPr>
              <a:t>Quality Goods </a:t>
            </a:r>
            <a:r>
              <a:rPr lang="en-CA" sz="2200" dirty="0">
                <a:solidFill>
                  <a:schemeClr val="bg1"/>
                </a:solidFill>
              </a:rPr>
              <a:t>I.M.D. Inc. (controlled by Harry Rosen), </a:t>
            </a:r>
            <a:r>
              <a:rPr lang="en-CA" sz="2200" dirty="0">
                <a:solidFill>
                  <a:srgbClr val="FFFF00"/>
                </a:solidFill>
              </a:rPr>
              <a:t>created the "Explore Canada" </a:t>
            </a:r>
            <a:r>
              <a:rPr lang="en-CA" sz="2200" dirty="0">
                <a:solidFill>
                  <a:schemeClr val="bg1"/>
                </a:solidFill>
              </a:rPr>
              <a:t>logo and began </a:t>
            </a:r>
            <a:r>
              <a:rPr lang="en-CA" sz="2200" dirty="0">
                <a:solidFill>
                  <a:srgbClr val="FFFF00"/>
                </a:solidFill>
              </a:rPr>
              <a:t>displaying it on its souvenir products</a:t>
            </a:r>
            <a:r>
              <a:rPr lang="en-CA" sz="2200" dirty="0">
                <a:solidFill>
                  <a:schemeClr val="bg1"/>
                </a:solidFill>
              </a:rPr>
              <a:t>. </a:t>
            </a:r>
          </a:p>
          <a:p>
            <a:pPr>
              <a:defRPr/>
            </a:pPr>
            <a:r>
              <a:rPr lang="en-CA" sz="2200" dirty="0">
                <a:solidFill>
                  <a:schemeClr val="bg1"/>
                </a:solidFill>
              </a:rPr>
              <a:t>THLI sued Quality alleging </a:t>
            </a:r>
            <a:r>
              <a:rPr lang="en-CA" sz="2200" dirty="0">
                <a:solidFill>
                  <a:srgbClr val="FFFF00"/>
                </a:solidFill>
              </a:rPr>
              <a:t>infringement of the THLI trademarks</a:t>
            </a:r>
            <a:r>
              <a:rPr lang="en-CA" sz="2200" dirty="0">
                <a:solidFill>
                  <a:schemeClr val="bg1"/>
                </a:solidFill>
              </a:rPr>
              <a:t>. </a:t>
            </a:r>
          </a:p>
          <a:p>
            <a:pPr>
              <a:defRPr/>
            </a:pPr>
            <a:r>
              <a:rPr lang="en-CA" sz="2200" dirty="0">
                <a:solidFill>
                  <a:schemeClr val="bg1"/>
                </a:solidFill>
              </a:rPr>
              <a:t>Defendants argued that the Hilfiger trademarks were invalid. </a:t>
            </a:r>
          </a:p>
          <a:p>
            <a:pPr>
              <a:defRPr/>
            </a:pPr>
            <a:r>
              <a:rPr lang="en-CA" sz="2200" dirty="0">
                <a:solidFill>
                  <a:schemeClr val="bg1"/>
                </a:solidFill>
              </a:rPr>
              <a:t>Court held that the </a:t>
            </a:r>
            <a:r>
              <a:rPr lang="en-CA" sz="2200" dirty="0">
                <a:solidFill>
                  <a:srgbClr val="FFFF00"/>
                </a:solidFill>
              </a:rPr>
              <a:t>Hilfiger trademarks were valid </a:t>
            </a:r>
            <a:r>
              <a:rPr lang="en-CA" sz="2200" dirty="0">
                <a:solidFill>
                  <a:schemeClr val="bg1"/>
                </a:solidFill>
              </a:rPr>
              <a:t>and that the defendants' </a:t>
            </a:r>
            <a:r>
              <a:rPr lang="en-CA" sz="2200" dirty="0">
                <a:solidFill>
                  <a:srgbClr val="FFFF00"/>
                </a:solidFill>
              </a:rPr>
              <a:t>Explore Canada logo was likely to cause confusion</a:t>
            </a:r>
            <a:r>
              <a:rPr lang="en-CA" sz="2200" dirty="0">
                <a:solidFill>
                  <a:schemeClr val="bg1"/>
                </a:solidFill>
              </a:rPr>
              <a:t>. </a:t>
            </a:r>
          </a:p>
        </p:txBody>
      </p:sp>
      <p:sp>
        <p:nvSpPr>
          <p:cNvPr id="279555" name="Slide Number Placeholder 3">
            <a:extLst>
              <a:ext uri="{FF2B5EF4-FFF2-40B4-BE49-F238E27FC236}">
                <a16:creationId xmlns:a16="http://schemas.microsoft.com/office/drawing/2014/main" id="{6F881328-B0FE-A53D-69F4-DE792DD76D3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A29C3A0-8E12-8B4C-98D6-ED34C003FC0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3BB2C-49B6-7221-0DE4-C8318E2C39E4}"/>
              </a:ext>
            </a:extLst>
          </p:cNvPr>
          <p:cNvSpPr>
            <a:spLocks noGrp="1"/>
          </p:cNvSpPr>
          <p:nvPr>
            <p:ph type="title"/>
          </p:nvPr>
        </p:nvSpPr>
        <p:spPr>
          <a:xfrm>
            <a:off x="1485900" y="123825"/>
            <a:ext cx="6172200" cy="744538"/>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95D03054-FBEF-148D-E381-6C9FB566D000}"/>
              </a:ext>
            </a:extLst>
          </p:cNvPr>
          <p:cNvSpPr>
            <a:spLocks noGrp="1"/>
          </p:cNvSpPr>
          <p:nvPr>
            <p:ph idx="1"/>
          </p:nvPr>
        </p:nvSpPr>
        <p:spPr>
          <a:xfrm>
            <a:off x="107950" y="987425"/>
            <a:ext cx="8712200" cy="4032250"/>
          </a:xfrm>
        </p:spPr>
        <p:txBody>
          <a:bodyPr>
            <a:noAutofit/>
          </a:bodyPr>
          <a:lstStyle/>
          <a:p>
            <a:pPr marL="0" indent="0">
              <a:buFont typeface="Arial" panose="020B0604020202020204" pitchFamily="34" charset="0"/>
              <a:buNone/>
              <a:defRPr/>
            </a:pPr>
            <a:r>
              <a:rPr lang="en-CA" sz="2000" i="1" dirty="0">
                <a:solidFill>
                  <a:srgbClr val="00B0F0"/>
                </a:solidFill>
              </a:rPr>
              <a:t>Tommy Hilfiger Licensing </a:t>
            </a:r>
            <a:r>
              <a:rPr lang="en-CA" sz="2000" i="1" dirty="0" err="1">
                <a:solidFill>
                  <a:srgbClr val="00B0F0"/>
                </a:solidFill>
              </a:rPr>
              <a:t>Inc</a:t>
            </a:r>
            <a:r>
              <a:rPr lang="en-CA" sz="2000" i="1" dirty="0">
                <a:solidFill>
                  <a:srgbClr val="00B0F0"/>
                </a:solidFill>
              </a:rPr>
              <a:t> v. </a:t>
            </a:r>
            <a:r>
              <a:rPr lang="en-CA" sz="2000" i="1" dirty="0" err="1">
                <a:solidFill>
                  <a:srgbClr val="00B0F0"/>
                </a:solidFill>
              </a:rPr>
              <a:t>Produits</a:t>
            </a:r>
            <a:r>
              <a:rPr lang="en-CA" sz="2000" i="1" dirty="0">
                <a:solidFill>
                  <a:srgbClr val="00B0F0"/>
                </a:solidFill>
              </a:rPr>
              <a:t> de </a:t>
            </a:r>
            <a:r>
              <a:rPr lang="en-CA" sz="2000" i="1" dirty="0" err="1">
                <a:solidFill>
                  <a:srgbClr val="00B0F0"/>
                </a:solidFill>
              </a:rPr>
              <a:t>Qualité</a:t>
            </a:r>
            <a:r>
              <a:rPr lang="en-CA" sz="2000" i="1" dirty="0">
                <a:solidFill>
                  <a:schemeClr val="bg1"/>
                </a:solidFill>
              </a:rPr>
              <a:t>, </a:t>
            </a:r>
            <a:r>
              <a:rPr lang="en-CA" sz="2000" dirty="0">
                <a:solidFill>
                  <a:schemeClr val="bg1"/>
                </a:solidFill>
              </a:rPr>
              <a:t>2005 FC 10 </a:t>
            </a:r>
          </a:p>
          <a:p>
            <a:pPr>
              <a:defRPr/>
            </a:pPr>
            <a:r>
              <a:rPr lang="en-CA" sz="2000" dirty="0">
                <a:solidFill>
                  <a:schemeClr val="bg1"/>
                </a:solidFill>
              </a:rPr>
              <a:t>Court concluded that the </a:t>
            </a:r>
            <a:r>
              <a:rPr lang="en-CA" sz="2000" dirty="0">
                <a:solidFill>
                  <a:srgbClr val="FFFF00"/>
                </a:solidFill>
              </a:rPr>
              <a:t>Service Agreements signed by THLI allowed it to maintain sufficient control </a:t>
            </a:r>
            <a:r>
              <a:rPr lang="en-CA" sz="2000" dirty="0">
                <a:solidFill>
                  <a:schemeClr val="bg1"/>
                </a:solidFill>
              </a:rPr>
              <a:t>over the quality of the goods to avoid any potential confusion as to source</a:t>
            </a:r>
            <a:endParaRPr lang="en-US" sz="2000" dirty="0">
              <a:solidFill>
                <a:schemeClr val="bg1"/>
              </a:solidFill>
            </a:endParaRPr>
          </a:p>
          <a:p>
            <a:pPr>
              <a:defRPr/>
            </a:pPr>
            <a:r>
              <a:rPr lang="en-US" sz="2000" dirty="0">
                <a:solidFill>
                  <a:schemeClr val="bg1"/>
                </a:solidFill>
              </a:rPr>
              <a:t>THLI’s service agreements required it to:</a:t>
            </a:r>
          </a:p>
          <a:p>
            <a:pPr marL="685800" lvl="1" indent="-342900">
              <a:buFont typeface="+mj-lt"/>
              <a:buAutoNum type="arabicPeriod"/>
              <a:defRPr/>
            </a:pPr>
            <a:r>
              <a:rPr lang="en-US" sz="2000" dirty="0">
                <a:solidFill>
                  <a:srgbClr val="FFFF00"/>
                </a:solidFill>
              </a:rPr>
              <a:t>Coordinate design and execution of licensed products</a:t>
            </a:r>
            <a:r>
              <a:rPr lang="en-US" sz="2000" dirty="0">
                <a:solidFill>
                  <a:schemeClr val="bg1"/>
                </a:solidFill>
              </a:rPr>
              <a:t>.</a:t>
            </a:r>
          </a:p>
          <a:p>
            <a:pPr marL="685800" lvl="1" indent="-342900">
              <a:buFont typeface="+mj-lt"/>
              <a:buAutoNum type="arabicPeriod"/>
              <a:defRPr/>
            </a:pPr>
            <a:r>
              <a:rPr lang="en-US" sz="2000" dirty="0">
                <a:solidFill>
                  <a:srgbClr val="FFFF00"/>
                </a:solidFill>
              </a:rPr>
              <a:t>Review samples of licensed products</a:t>
            </a:r>
            <a:r>
              <a:rPr lang="en-US" sz="2000" dirty="0">
                <a:solidFill>
                  <a:schemeClr val="bg1"/>
                </a:solidFill>
              </a:rPr>
              <a:t>.</a:t>
            </a:r>
          </a:p>
          <a:p>
            <a:pPr marL="685800" lvl="1" indent="-342900">
              <a:buFont typeface="+mj-lt"/>
              <a:buAutoNum type="arabicPeriod"/>
              <a:defRPr/>
            </a:pPr>
            <a:r>
              <a:rPr lang="en-US" sz="2000" dirty="0">
                <a:solidFill>
                  <a:srgbClr val="FFFF00"/>
                </a:solidFill>
              </a:rPr>
              <a:t>Plan and coordinate construction </a:t>
            </a:r>
            <a:r>
              <a:rPr lang="en-US" sz="2000" dirty="0">
                <a:solidFill>
                  <a:schemeClr val="bg1"/>
                </a:solidFill>
              </a:rPr>
              <a:t>of </a:t>
            </a:r>
            <a:r>
              <a:rPr lang="en-US" sz="2000" dirty="0">
                <a:solidFill>
                  <a:srgbClr val="FFFF00"/>
                </a:solidFill>
              </a:rPr>
              <a:t>licensees’ </a:t>
            </a:r>
            <a:r>
              <a:rPr lang="en-US" sz="2000" dirty="0">
                <a:solidFill>
                  <a:schemeClr val="bg1"/>
                </a:solidFill>
              </a:rPr>
              <a:t>dedicated Tommy Hilfiger </a:t>
            </a:r>
            <a:r>
              <a:rPr lang="en-US" sz="2000" dirty="0">
                <a:solidFill>
                  <a:srgbClr val="FFFF00"/>
                </a:solidFill>
              </a:rPr>
              <a:t>showrooms</a:t>
            </a:r>
            <a:r>
              <a:rPr lang="en-US" sz="2000" dirty="0">
                <a:solidFill>
                  <a:schemeClr val="bg1"/>
                </a:solidFill>
              </a:rPr>
              <a:t>. </a:t>
            </a:r>
          </a:p>
          <a:p>
            <a:pPr marL="685800" lvl="1" indent="-342900">
              <a:buFont typeface="+mj-lt"/>
              <a:buAutoNum type="arabicPeriod"/>
              <a:defRPr/>
            </a:pPr>
            <a:r>
              <a:rPr lang="en-US" sz="2000" dirty="0">
                <a:solidFill>
                  <a:schemeClr val="bg1"/>
                </a:solidFill>
              </a:rPr>
              <a:t>Coordinate </a:t>
            </a:r>
            <a:r>
              <a:rPr lang="en-US" sz="2000" dirty="0">
                <a:solidFill>
                  <a:srgbClr val="FFFF00"/>
                </a:solidFill>
              </a:rPr>
              <a:t>product launches</a:t>
            </a:r>
            <a:r>
              <a:rPr lang="en-US" sz="2000" dirty="0">
                <a:solidFill>
                  <a:schemeClr val="bg1"/>
                </a:solidFill>
              </a:rPr>
              <a:t>.</a:t>
            </a:r>
          </a:p>
          <a:p>
            <a:pPr marL="685800" lvl="1" indent="-342900">
              <a:buFont typeface="+mj-lt"/>
              <a:buAutoNum type="arabicPeriod"/>
              <a:defRPr/>
            </a:pPr>
            <a:r>
              <a:rPr lang="en-US" sz="2000" dirty="0">
                <a:solidFill>
                  <a:schemeClr val="bg1"/>
                </a:solidFill>
              </a:rPr>
              <a:t>Plan and </a:t>
            </a:r>
            <a:r>
              <a:rPr lang="en-US" sz="2000" dirty="0">
                <a:solidFill>
                  <a:srgbClr val="FFFF00"/>
                </a:solidFill>
              </a:rPr>
              <a:t>execute advertising and promotional plans </a:t>
            </a:r>
            <a:r>
              <a:rPr lang="en-US" sz="2000" dirty="0">
                <a:solidFill>
                  <a:schemeClr val="bg1"/>
                </a:solidFill>
              </a:rPr>
              <a:t>and programs. </a:t>
            </a:r>
          </a:p>
        </p:txBody>
      </p:sp>
      <p:sp>
        <p:nvSpPr>
          <p:cNvPr id="281603" name="Slide Number Placeholder 3">
            <a:extLst>
              <a:ext uri="{FF2B5EF4-FFF2-40B4-BE49-F238E27FC236}">
                <a16:creationId xmlns:a16="http://schemas.microsoft.com/office/drawing/2014/main" id="{FEA999D0-F594-08B8-4153-91FC82AB53E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AE9CBA8-5DAA-9540-8621-844ADEF917E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B94DB-D40C-0B0D-DB65-AAC9E9037421}"/>
              </a:ext>
            </a:extLst>
          </p:cNvPr>
          <p:cNvSpPr>
            <a:spLocks noGrp="1"/>
          </p:cNvSpPr>
          <p:nvPr>
            <p:ph sz="quarter" idx="10"/>
          </p:nvPr>
        </p:nvSpPr>
        <p:spPr>
          <a:xfrm>
            <a:off x="250825" y="160338"/>
            <a:ext cx="8642350" cy="4822825"/>
          </a:xfrm>
        </p:spPr>
        <p:txBody>
          <a:bodyPr>
            <a:normAutofit fontScale="92500"/>
          </a:bodyPr>
          <a:lstStyle/>
          <a:p>
            <a:pPr marL="0" indent="0">
              <a:lnSpc>
                <a:spcPct val="110000"/>
              </a:lnSpc>
              <a:buFont typeface="Arial" panose="020B0604020202020204" pitchFamily="34" charset="0"/>
              <a:buNone/>
              <a:defRPr/>
            </a:pPr>
            <a:r>
              <a:rPr lang="en-CA" sz="2475" b="1" i="1" dirty="0">
                <a:solidFill>
                  <a:srgbClr val="FF0000"/>
                </a:solidFill>
              </a:rPr>
              <a:t>Trademark transferable</a:t>
            </a:r>
          </a:p>
          <a:p>
            <a:pPr marL="0" indent="0">
              <a:lnSpc>
                <a:spcPct val="110000"/>
              </a:lnSpc>
              <a:buFont typeface="Arial" panose="020B0604020202020204" pitchFamily="34" charset="0"/>
              <a:buNone/>
              <a:defRPr/>
            </a:pPr>
            <a:r>
              <a:rPr lang="en-CA" sz="2475" b="1" i="1" dirty="0">
                <a:solidFill>
                  <a:schemeClr val="bg1"/>
                </a:solidFill>
              </a:rPr>
              <a:t>48</a:t>
            </a:r>
            <a:r>
              <a:rPr lang="en-CA" sz="2475" i="1" dirty="0">
                <a:solidFill>
                  <a:schemeClr val="bg1"/>
                </a:solidFill>
              </a:rPr>
              <a:t> </a:t>
            </a:r>
            <a:r>
              <a:rPr lang="en-CA" sz="2475" b="1" i="1" dirty="0">
                <a:solidFill>
                  <a:schemeClr val="bg1"/>
                </a:solidFill>
              </a:rPr>
              <a:t>(1)</a:t>
            </a:r>
            <a:r>
              <a:rPr lang="en-CA" sz="2475" i="1" dirty="0">
                <a:solidFill>
                  <a:schemeClr val="bg1"/>
                </a:solidFill>
              </a:rPr>
              <a:t> A </a:t>
            </a:r>
            <a:r>
              <a:rPr lang="en-CA" sz="2475" i="1" dirty="0">
                <a:solidFill>
                  <a:srgbClr val="FFFF00"/>
                </a:solidFill>
              </a:rPr>
              <a:t>trademark</a:t>
            </a:r>
            <a:r>
              <a:rPr lang="en-CA" sz="2475" i="1" dirty="0">
                <a:solidFill>
                  <a:schemeClr val="bg1"/>
                </a:solidFill>
              </a:rPr>
              <a:t>, whether registered or unregistered, </a:t>
            </a:r>
            <a:r>
              <a:rPr lang="en-CA" sz="2475" i="1" dirty="0">
                <a:solidFill>
                  <a:srgbClr val="FFFF00"/>
                </a:solidFill>
              </a:rPr>
              <a:t>is transferable</a:t>
            </a:r>
            <a:r>
              <a:rPr lang="en-CA" sz="2475" i="1" dirty="0">
                <a:solidFill>
                  <a:schemeClr val="bg1"/>
                </a:solidFill>
              </a:rPr>
              <a:t>, and deemed always to have been transferable, either in connection with or separately from the goodwill of the business and in respect of either all or some of the goods or services in association with which it has been used.</a:t>
            </a:r>
          </a:p>
          <a:p>
            <a:pPr marL="0" indent="0">
              <a:lnSpc>
                <a:spcPct val="110000"/>
              </a:lnSpc>
              <a:buFont typeface="Arial" panose="020B0604020202020204" pitchFamily="34" charset="0"/>
              <a:buNone/>
              <a:defRPr/>
            </a:pPr>
            <a:r>
              <a:rPr lang="en-CA" sz="2475" b="1" i="1" dirty="0">
                <a:solidFill>
                  <a:srgbClr val="FFFF00"/>
                </a:solidFill>
              </a:rPr>
              <a:t>Where two or more persons interested</a:t>
            </a:r>
          </a:p>
          <a:p>
            <a:pPr marL="0" indent="0">
              <a:lnSpc>
                <a:spcPct val="110000"/>
              </a:lnSpc>
              <a:buFont typeface="Arial" panose="020B0604020202020204" pitchFamily="34" charset="0"/>
              <a:buNone/>
              <a:defRPr/>
            </a:pPr>
            <a:r>
              <a:rPr lang="en-CA" sz="2475" b="1" i="1" dirty="0">
                <a:solidFill>
                  <a:schemeClr val="bg1"/>
                </a:solidFill>
              </a:rPr>
              <a:t>(2)</a:t>
            </a:r>
            <a:r>
              <a:rPr lang="en-CA" sz="2475" i="1" dirty="0">
                <a:solidFill>
                  <a:schemeClr val="bg1"/>
                </a:solidFill>
              </a:rPr>
              <a:t> </a:t>
            </a:r>
            <a:r>
              <a:rPr lang="en-CA" sz="2475" i="1" dirty="0">
                <a:solidFill>
                  <a:srgbClr val="FFFF00"/>
                </a:solidFill>
              </a:rPr>
              <a:t>Nothing </a:t>
            </a:r>
            <a:r>
              <a:rPr lang="en-CA" sz="2475" i="1" dirty="0">
                <a:solidFill>
                  <a:schemeClr val="bg1"/>
                </a:solidFill>
              </a:rPr>
              <a:t>in subsection (1) </a:t>
            </a:r>
            <a:r>
              <a:rPr lang="en-CA" sz="2475" i="1" dirty="0">
                <a:solidFill>
                  <a:srgbClr val="FFFF00"/>
                </a:solidFill>
              </a:rPr>
              <a:t>prevents a trademark from being held not to be distinctive</a:t>
            </a:r>
            <a:r>
              <a:rPr lang="en-CA" sz="2475" i="1" dirty="0">
                <a:solidFill>
                  <a:schemeClr val="bg1"/>
                </a:solidFill>
              </a:rPr>
              <a:t> </a:t>
            </a:r>
            <a:r>
              <a:rPr lang="en-CA" sz="2475" i="1" dirty="0">
                <a:solidFill>
                  <a:srgbClr val="FF0000"/>
                </a:solidFill>
              </a:rPr>
              <a:t>if</a:t>
            </a:r>
            <a:r>
              <a:rPr lang="en-CA" sz="2475" i="1" dirty="0">
                <a:solidFill>
                  <a:schemeClr val="bg1"/>
                </a:solidFill>
              </a:rPr>
              <a:t> as a </a:t>
            </a:r>
            <a:r>
              <a:rPr lang="en-CA" sz="2475" i="1" dirty="0">
                <a:solidFill>
                  <a:srgbClr val="FFFF00"/>
                </a:solidFill>
              </a:rPr>
              <a:t>result of a transfer </a:t>
            </a:r>
            <a:r>
              <a:rPr lang="en-CA" sz="2475" i="1" dirty="0">
                <a:solidFill>
                  <a:schemeClr val="bg1"/>
                </a:solidFill>
              </a:rPr>
              <a:t>thereof </a:t>
            </a:r>
            <a:r>
              <a:rPr lang="en-CA" sz="2475" i="1" dirty="0">
                <a:solidFill>
                  <a:srgbClr val="FFFF00"/>
                </a:solidFill>
              </a:rPr>
              <a:t>there subsisted rights in two or more persons to the use of </a:t>
            </a:r>
            <a:r>
              <a:rPr lang="en-CA" sz="2475" i="1" dirty="0">
                <a:solidFill>
                  <a:srgbClr val="FF0000"/>
                </a:solidFill>
              </a:rPr>
              <a:t>confusing trademarks </a:t>
            </a:r>
            <a:r>
              <a:rPr lang="en-CA" sz="2475" i="1" dirty="0">
                <a:solidFill>
                  <a:schemeClr val="bg1"/>
                </a:solidFill>
              </a:rPr>
              <a:t>and the rights were exercised by those persons.</a:t>
            </a:r>
          </a:p>
          <a:p>
            <a:pPr marL="0" indent="0">
              <a:buFont typeface="Arial" panose="020B0604020202020204" pitchFamily="34" charset="0"/>
              <a:buNone/>
              <a:defRPr/>
            </a:pPr>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Box 1">
            <a:extLst>
              <a:ext uri="{FF2B5EF4-FFF2-40B4-BE49-F238E27FC236}">
                <a16:creationId xmlns:a16="http://schemas.microsoft.com/office/drawing/2014/main" id="{EA9B2F7D-3F78-778B-E24A-1EED9EFA3282}"/>
              </a:ext>
            </a:extLst>
          </p:cNvPr>
          <p:cNvSpPr txBox="1">
            <a:spLocks noChangeArrowheads="1"/>
          </p:cNvSpPr>
          <p:nvPr/>
        </p:nvSpPr>
        <p:spPr bwMode="auto">
          <a:xfrm>
            <a:off x="2879725" y="185738"/>
            <a:ext cx="33845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84674" name="TextBox 3">
            <a:extLst>
              <a:ext uri="{FF2B5EF4-FFF2-40B4-BE49-F238E27FC236}">
                <a16:creationId xmlns:a16="http://schemas.microsoft.com/office/drawing/2014/main" id="{960B2983-ADB6-21B1-92A4-B20756A2418E}"/>
              </a:ext>
            </a:extLst>
          </p:cNvPr>
          <p:cNvSpPr txBox="1">
            <a:spLocks noChangeArrowheads="1"/>
          </p:cNvSpPr>
          <p:nvPr/>
        </p:nvSpPr>
        <p:spPr bwMode="auto">
          <a:xfrm>
            <a:off x="684213" y="1203325"/>
            <a:ext cx="8135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00113" indent="-557213">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How to remove existing Trademarks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from the register:</a:t>
            </a:r>
          </a:p>
          <a:p>
            <a:pPr marL="900113" marR="0" lvl="1" indent="-557213" algn="l" defTabSz="4572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45: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Expungement</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or amendment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on the basis of non-use</a:t>
            </a:r>
          </a:p>
          <a:p>
            <a:pPr marL="900113" marR="0" lvl="1" indent="-557213" algn="l" defTabSz="4572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57: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Striking</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or amending a Trademark</a:t>
            </a: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21B393-360A-E779-A46E-4D030F05B6FB}"/>
              </a:ext>
            </a:extLst>
          </p:cNvPr>
          <p:cNvSpPr>
            <a:spLocks noGrp="1"/>
          </p:cNvSpPr>
          <p:nvPr>
            <p:ph type="title"/>
          </p:nvPr>
        </p:nvSpPr>
        <p:spPr>
          <a:xfrm>
            <a:off x="1485900" y="123825"/>
            <a:ext cx="6172200" cy="636588"/>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D1BA0EAE-1DFE-E432-52F0-3ADA15343221}"/>
              </a:ext>
            </a:extLst>
          </p:cNvPr>
          <p:cNvSpPr>
            <a:spLocks noGrp="1"/>
          </p:cNvSpPr>
          <p:nvPr>
            <p:ph idx="1"/>
          </p:nvPr>
        </p:nvSpPr>
        <p:spPr>
          <a:xfrm>
            <a:off x="287338" y="915988"/>
            <a:ext cx="8569325" cy="4092575"/>
          </a:xfrm>
        </p:spPr>
        <p:txBody>
          <a:bodyPr>
            <a:normAutofit/>
          </a:bodyPr>
          <a:lstStyle/>
          <a:p>
            <a:pPr marL="0" indent="0">
              <a:buFont typeface="Arial" panose="020B0604020202020204" pitchFamily="34" charset="0"/>
              <a:buNone/>
              <a:defRPr/>
            </a:pPr>
            <a:r>
              <a:rPr lang="en-CA" sz="2200" i="1" dirty="0">
                <a:solidFill>
                  <a:schemeClr val="bg1"/>
                </a:solidFill>
              </a:rPr>
              <a:t>45. (1) The Registrar may at any time and, at the </a:t>
            </a:r>
            <a:r>
              <a:rPr lang="en-CA" sz="2200" i="1" dirty="0">
                <a:solidFill>
                  <a:srgbClr val="FFFF00"/>
                </a:solidFill>
              </a:rPr>
              <a:t>written request </a:t>
            </a:r>
            <a:r>
              <a:rPr lang="en-CA" sz="2200" i="1" dirty="0">
                <a:solidFill>
                  <a:schemeClr val="bg1"/>
                </a:solidFill>
              </a:rPr>
              <a:t>made </a:t>
            </a:r>
            <a:r>
              <a:rPr lang="en-CA" sz="2200" i="1" dirty="0">
                <a:solidFill>
                  <a:srgbClr val="FF0000"/>
                </a:solidFill>
              </a:rPr>
              <a:t>after three years </a:t>
            </a:r>
            <a:r>
              <a:rPr lang="en-CA" sz="2200" i="1" dirty="0">
                <a:solidFill>
                  <a:srgbClr val="FFFF00"/>
                </a:solidFill>
              </a:rPr>
              <a:t>from the date of the registration of a trade-mark</a:t>
            </a:r>
            <a:r>
              <a:rPr lang="en-CA" sz="2200" i="1" dirty="0">
                <a:solidFill>
                  <a:schemeClr val="bg1"/>
                </a:solidFill>
              </a:rPr>
              <a:t> by </a:t>
            </a:r>
            <a:r>
              <a:rPr lang="en-CA" sz="2200" i="1" dirty="0">
                <a:solidFill>
                  <a:srgbClr val="FFFF00"/>
                </a:solidFill>
              </a:rPr>
              <a:t>any person who pays the prescribed fee </a:t>
            </a:r>
            <a:r>
              <a:rPr lang="en-CA" sz="2200" i="1" dirty="0">
                <a:solidFill>
                  <a:schemeClr val="bg1"/>
                </a:solidFill>
              </a:rPr>
              <a:t>shall, unless the Registrar sees good reason to the contrary, give notice to the registered owner of the trade-mark </a:t>
            </a:r>
            <a:r>
              <a:rPr lang="en-CA" sz="2200" i="1" dirty="0">
                <a:solidFill>
                  <a:srgbClr val="FF0000"/>
                </a:solidFill>
              </a:rPr>
              <a:t>requiring the registered owner </a:t>
            </a:r>
            <a:r>
              <a:rPr lang="en-CA" sz="2200" i="1" dirty="0">
                <a:solidFill>
                  <a:schemeClr val="bg1"/>
                </a:solidFill>
              </a:rPr>
              <a:t>to furnish </a:t>
            </a:r>
            <a:r>
              <a:rPr lang="en-CA" sz="2200" i="1" dirty="0">
                <a:solidFill>
                  <a:srgbClr val="FFFF00"/>
                </a:solidFill>
              </a:rPr>
              <a:t>within three months an affidavit or a statutory declaration</a:t>
            </a:r>
            <a:r>
              <a:rPr lang="en-CA" sz="2200" i="1" dirty="0">
                <a:solidFill>
                  <a:schemeClr val="bg1"/>
                </a:solidFill>
              </a:rPr>
              <a:t> showing, with respect to </a:t>
            </a:r>
            <a:r>
              <a:rPr lang="en-CA" sz="2200" i="1" dirty="0">
                <a:solidFill>
                  <a:srgbClr val="FFFF00"/>
                </a:solidFill>
              </a:rPr>
              <a:t>each of the goods or services specified in the registration</a:t>
            </a:r>
            <a:r>
              <a:rPr lang="en-CA" sz="2200" i="1" dirty="0">
                <a:solidFill>
                  <a:schemeClr val="bg1"/>
                </a:solidFill>
              </a:rPr>
              <a:t>, whether </a:t>
            </a:r>
            <a:r>
              <a:rPr lang="en-CA" sz="2200" i="1" dirty="0">
                <a:solidFill>
                  <a:srgbClr val="FF0000"/>
                </a:solidFill>
              </a:rPr>
              <a:t>the trade-mark was in use </a:t>
            </a:r>
            <a:r>
              <a:rPr lang="en-CA" sz="2200" i="1" dirty="0">
                <a:solidFill>
                  <a:srgbClr val="FFFF00"/>
                </a:solidFill>
              </a:rPr>
              <a:t>in Canada</a:t>
            </a:r>
            <a:r>
              <a:rPr lang="en-CA" sz="2200" i="1" dirty="0">
                <a:solidFill>
                  <a:schemeClr val="bg1"/>
                </a:solidFill>
              </a:rPr>
              <a:t> at any time </a:t>
            </a:r>
            <a:r>
              <a:rPr lang="en-CA" sz="2200" i="1" dirty="0">
                <a:solidFill>
                  <a:srgbClr val="FFFF00"/>
                </a:solidFill>
              </a:rPr>
              <a:t>during the three year period immediately preceding the date of the notice </a:t>
            </a:r>
            <a:r>
              <a:rPr lang="en-CA" sz="2200" i="1" dirty="0">
                <a:solidFill>
                  <a:schemeClr val="bg1"/>
                </a:solidFill>
              </a:rPr>
              <a:t>and, </a:t>
            </a:r>
            <a:r>
              <a:rPr lang="en-CA" sz="2200" i="1" dirty="0">
                <a:solidFill>
                  <a:srgbClr val="FFFF00"/>
                </a:solidFill>
              </a:rPr>
              <a:t>if not, the date when it was last so in use and the reason for the absence of such use since that date</a:t>
            </a:r>
            <a:r>
              <a:rPr lang="en-CA" sz="2200" i="1" dirty="0">
                <a:solidFill>
                  <a:schemeClr val="bg1"/>
                </a:solidFill>
              </a:rPr>
              <a:t>.</a:t>
            </a:r>
          </a:p>
          <a:p>
            <a:pPr>
              <a:defRPr/>
            </a:pPr>
            <a:endParaRPr lang="en-US" dirty="0"/>
          </a:p>
        </p:txBody>
      </p:sp>
      <p:sp>
        <p:nvSpPr>
          <p:cNvPr id="285699" name="Slide Number Placeholder 3">
            <a:extLst>
              <a:ext uri="{FF2B5EF4-FFF2-40B4-BE49-F238E27FC236}">
                <a16:creationId xmlns:a16="http://schemas.microsoft.com/office/drawing/2014/main" id="{1111B6DA-9151-2C7C-7510-C30E4097403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ECDAE4D-8073-004B-8CAE-62B6BA64297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179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915F915-0196-DE1F-5867-B678F46684B3}"/>
              </a:ext>
            </a:extLst>
          </p:cNvPr>
          <p:cNvPicPr>
            <a:picLocks noChangeAspect="1"/>
          </p:cNvPicPr>
          <p:nvPr/>
        </p:nvPicPr>
        <p:blipFill>
          <a:blip r:embed="rId2"/>
          <a:stretch>
            <a:fillRect/>
          </a:stretch>
        </p:blipFill>
        <p:spPr>
          <a:xfrm>
            <a:off x="3095065" y="133747"/>
            <a:ext cx="2953870" cy="4876006"/>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FC900B1-5AF0-6DE8-2D2F-13C9C5EA0B6D}"/>
                  </a:ext>
                </a:extLst>
              </p14:cNvPr>
              <p14:cNvContentPartPr/>
              <p14:nvPr/>
            </p14:nvContentPartPr>
            <p14:xfrm>
              <a:off x="4174969" y="3393562"/>
              <a:ext cx="451440" cy="46440"/>
            </p14:xfrm>
          </p:contentPart>
        </mc:Choice>
        <mc:Fallback xmlns="">
          <p:pic>
            <p:nvPicPr>
              <p:cNvPr id="5" name="Ink 4">
                <a:extLst>
                  <a:ext uri="{FF2B5EF4-FFF2-40B4-BE49-F238E27FC236}">
                    <a16:creationId xmlns:a16="http://schemas.microsoft.com/office/drawing/2014/main" id="{EFC900B1-5AF0-6DE8-2D2F-13C9C5EA0B6D}"/>
                  </a:ext>
                </a:extLst>
              </p:cNvPr>
              <p:cNvPicPr/>
              <p:nvPr/>
            </p:nvPicPr>
            <p:blipFill>
              <a:blip r:embed="rId4"/>
              <a:stretch>
                <a:fillRect/>
              </a:stretch>
            </p:blipFill>
            <p:spPr>
              <a:xfrm>
                <a:off x="4168849" y="3387442"/>
                <a:ext cx="4636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E8D9A9E-89DF-73F2-9E1F-FEE6C0B22A62}"/>
                  </a:ext>
                </a:extLst>
              </p14:cNvPr>
              <p14:cNvContentPartPr/>
              <p14:nvPr/>
            </p14:nvContentPartPr>
            <p14:xfrm>
              <a:off x="4565209" y="1989922"/>
              <a:ext cx="426960" cy="16920"/>
            </p14:xfrm>
          </p:contentPart>
        </mc:Choice>
        <mc:Fallback xmlns="">
          <p:pic>
            <p:nvPicPr>
              <p:cNvPr id="6" name="Ink 5">
                <a:extLst>
                  <a:ext uri="{FF2B5EF4-FFF2-40B4-BE49-F238E27FC236}">
                    <a16:creationId xmlns:a16="http://schemas.microsoft.com/office/drawing/2014/main" id="{EE8D9A9E-89DF-73F2-9E1F-FEE6C0B22A62}"/>
                  </a:ext>
                </a:extLst>
              </p:cNvPr>
              <p:cNvPicPr/>
              <p:nvPr/>
            </p:nvPicPr>
            <p:blipFill>
              <a:blip r:embed="rId6"/>
              <a:stretch>
                <a:fillRect/>
              </a:stretch>
            </p:blipFill>
            <p:spPr>
              <a:xfrm>
                <a:off x="4559089" y="1983802"/>
                <a:ext cx="439200" cy="29160"/>
              </a:xfrm>
              <a:prstGeom prst="rect">
                <a:avLst/>
              </a:prstGeom>
            </p:spPr>
          </p:pic>
        </mc:Fallback>
      </mc:AlternateContent>
    </p:spTree>
    <p:extLst>
      <p:ext uri="{BB962C8B-B14F-4D97-AF65-F5344CB8AC3E}">
        <p14:creationId xmlns:p14="http://schemas.microsoft.com/office/powerpoint/2010/main" val="19832151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A38A0A-4117-08EC-0610-2C610BAC675E}"/>
              </a:ext>
            </a:extLst>
          </p:cNvPr>
          <p:cNvSpPr>
            <a:spLocks noGrp="1"/>
          </p:cNvSpPr>
          <p:nvPr>
            <p:ph type="title"/>
          </p:nvPr>
        </p:nvSpPr>
        <p:spPr>
          <a:xfrm>
            <a:off x="1485900" y="134938"/>
            <a:ext cx="6172200" cy="636587"/>
          </a:xfrm>
        </p:spPr>
        <p:txBody>
          <a:bodyPr>
            <a:normAutofit fontScale="90000"/>
          </a:bodyPr>
          <a:lstStyle/>
          <a:p>
            <a:pPr>
              <a:defRPr/>
            </a:pPr>
            <a:r>
              <a:rPr lang="en-US" b="1" dirty="0">
                <a:solidFill>
                  <a:srgbClr val="FFFF00"/>
                </a:solidFill>
              </a:rPr>
              <a:t>Trademarks</a:t>
            </a:r>
            <a:r>
              <a:rPr lang="en-US" b="1" dirty="0"/>
              <a:t>	</a:t>
            </a:r>
          </a:p>
        </p:txBody>
      </p:sp>
      <p:sp>
        <p:nvSpPr>
          <p:cNvPr id="287746" name="Content Placeholder 1">
            <a:extLst>
              <a:ext uri="{FF2B5EF4-FFF2-40B4-BE49-F238E27FC236}">
                <a16:creationId xmlns:a16="http://schemas.microsoft.com/office/drawing/2014/main" id="{9A38A545-9DFD-AFD2-3F0F-9BABAA0E8E69}"/>
              </a:ext>
            </a:extLst>
          </p:cNvPr>
          <p:cNvSpPr>
            <a:spLocks noGrp="1" noChangeArrowheads="1"/>
          </p:cNvSpPr>
          <p:nvPr>
            <p:ph idx="1"/>
          </p:nvPr>
        </p:nvSpPr>
        <p:spPr bwMode="auto">
          <a:xfrm>
            <a:off x="250825" y="915988"/>
            <a:ext cx="8642350" cy="4092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400" i="1">
                <a:solidFill>
                  <a:schemeClr val="bg1"/>
                </a:solidFill>
              </a:rPr>
              <a:t>45. (3)</a:t>
            </a:r>
            <a:r>
              <a:rPr lang="en-CA" altLang="en-US" sz="2400" b="1" i="1">
                <a:solidFill>
                  <a:schemeClr val="bg1"/>
                </a:solidFill>
              </a:rPr>
              <a:t> </a:t>
            </a:r>
            <a:r>
              <a:rPr lang="en-CA" altLang="en-US" sz="2400" i="1">
                <a:solidFill>
                  <a:srgbClr val="FFFF00"/>
                </a:solidFill>
              </a:rPr>
              <a:t>Where</a:t>
            </a:r>
            <a:r>
              <a:rPr lang="en-CA" altLang="en-US" sz="2400" i="1">
                <a:solidFill>
                  <a:schemeClr val="bg1"/>
                </a:solidFill>
              </a:rPr>
              <a:t>, by reason of the evidence furnished to the Registrar or the failure to furnish any evidence</a:t>
            </a:r>
            <a:r>
              <a:rPr lang="en-CA" altLang="en-US" sz="2400" i="1">
                <a:solidFill>
                  <a:srgbClr val="FFFF00"/>
                </a:solidFill>
              </a:rPr>
              <a:t>, it appears to the Registrar that a trademark</a:t>
            </a:r>
            <a:r>
              <a:rPr lang="en-CA" altLang="en-US" sz="2400" i="1">
                <a:solidFill>
                  <a:schemeClr val="bg1"/>
                </a:solidFill>
              </a:rPr>
              <a:t>, either with respect to all of the goods or services specified in the registration or with respect to any of those goods or services, </a:t>
            </a:r>
            <a:r>
              <a:rPr lang="en-CA" altLang="en-US" sz="2400" i="1">
                <a:solidFill>
                  <a:srgbClr val="FFFF00"/>
                </a:solidFill>
              </a:rPr>
              <a:t>was not used in Canada at any time during the three year period </a:t>
            </a:r>
            <a:r>
              <a:rPr lang="en-CA" altLang="en-US" sz="2400" i="1">
                <a:solidFill>
                  <a:schemeClr val="bg1"/>
                </a:solidFill>
              </a:rPr>
              <a:t>immediately preceding the date of the notice and that the absence of use has not been due to special circumstances that excuse the absence of use, </a:t>
            </a:r>
            <a:r>
              <a:rPr lang="en-CA" altLang="en-US" sz="2400" i="1">
                <a:solidFill>
                  <a:srgbClr val="FFFF00"/>
                </a:solidFill>
              </a:rPr>
              <a:t>the registration of the trademark is liable to be </a:t>
            </a:r>
            <a:r>
              <a:rPr lang="en-CA" altLang="en-US" sz="2400" i="1">
                <a:solidFill>
                  <a:srgbClr val="FF0000"/>
                </a:solidFill>
              </a:rPr>
              <a:t>expunged or amended</a:t>
            </a:r>
            <a:r>
              <a:rPr lang="en-CA" altLang="en-US" sz="2400" i="1">
                <a:solidFill>
                  <a:srgbClr val="FFFF00"/>
                </a:solidFill>
              </a:rPr>
              <a:t> </a:t>
            </a:r>
            <a:r>
              <a:rPr lang="en-CA" altLang="en-US" sz="2400" i="1">
                <a:solidFill>
                  <a:schemeClr val="bg1"/>
                </a:solidFill>
              </a:rPr>
              <a:t>accordingly.</a:t>
            </a:r>
            <a:endParaRPr lang="en-US" altLang="en-US" sz="2400" i="1">
              <a:solidFill>
                <a:schemeClr val="bg1"/>
              </a:solidFill>
            </a:endParaRPr>
          </a:p>
        </p:txBody>
      </p:sp>
      <p:sp>
        <p:nvSpPr>
          <p:cNvPr id="287747" name="Slide Number Placeholder 3">
            <a:extLst>
              <a:ext uri="{FF2B5EF4-FFF2-40B4-BE49-F238E27FC236}">
                <a16:creationId xmlns:a16="http://schemas.microsoft.com/office/drawing/2014/main" id="{87787DCF-F98E-F09D-0D0B-E5E777C52B4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DC758FE-26B8-D746-8CD1-533A260C0E1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5">
            <a:extLst>
              <a:ext uri="{FF2B5EF4-FFF2-40B4-BE49-F238E27FC236}">
                <a16:creationId xmlns:a16="http://schemas.microsoft.com/office/drawing/2014/main" id="{CBF412D9-0016-7F8A-404C-DD9DA687BB34}"/>
              </a:ext>
            </a:extLst>
          </p:cNvPr>
          <p:cNvSpPr>
            <a:spLocks noGrp="1" noChangeArrowheads="1"/>
          </p:cNvSpPr>
          <p:nvPr>
            <p:ph type="title"/>
          </p:nvPr>
        </p:nvSpPr>
        <p:spPr bwMode="auto">
          <a:xfrm>
            <a:off x="1485900" y="123825"/>
            <a:ext cx="6172200" cy="709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89794" name="Content Placeholder 1">
            <a:extLst>
              <a:ext uri="{FF2B5EF4-FFF2-40B4-BE49-F238E27FC236}">
                <a16:creationId xmlns:a16="http://schemas.microsoft.com/office/drawing/2014/main" id="{04DA5288-CA41-3DA0-9004-50D3A1B03DFD}"/>
              </a:ext>
            </a:extLst>
          </p:cNvPr>
          <p:cNvSpPr>
            <a:spLocks noGrp="1" noChangeArrowheads="1"/>
          </p:cNvSpPr>
          <p:nvPr>
            <p:ph idx="1"/>
          </p:nvPr>
        </p:nvSpPr>
        <p:spPr bwMode="auto">
          <a:xfrm>
            <a:off x="250825" y="1058863"/>
            <a:ext cx="8642350"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a:solidFill>
                  <a:schemeClr val="bg1"/>
                </a:solidFill>
              </a:rPr>
              <a:t>57 (1) The </a:t>
            </a:r>
            <a:r>
              <a:rPr lang="en-CA" altLang="en-US" sz="2800">
                <a:solidFill>
                  <a:srgbClr val="FFFF00"/>
                </a:solidFill>
              </a:rPr>
              <a:t>Federal Court </a:t>
            </a:r>
            <a:r>
              <a:rPr lang="en-CA" altLang="en-US" sz="2800">
                <a:solidFill>
                  <a:schemeClr val="bg1"/>
                </a:solidFill>
              </a:rPr>
              <a:t>has exclusive original </a:t>
            </a:r>
            <a:r>
              <a:rPr lang="en-CA" altLang="en-US" sz="2800">
                <a:solidFill>
                  <a:srgbClr val="FFFF00"/>
                </a:solidFill>
              </a:rPr>
              <a:t>jurisdiction</a:t>
            </a:r>
            <a:r>
              <a:rPr lang="en-CA" altLang="en-US" sz="2800">
                <a:solidFill>
                  <a:schemeClr val="bg1"/>
                </a:solidFill>
              </a:rPr>
              <a:t>, on the </a:t>
            </a:r>
            <a:r>
              <a:rPr lang="en-CA" altLang="en-US" sz="2800">
                <a:solidFill>
                  <a:srgbClr val="FFFF00"/>
                </a:solidFill>
              </a:rPr>
              <a:t>application</a:t>
            </a:r>
            <a:r>
              <a:rPr lang="en-CA" altLang="en-US" sz="2800">
                <a:solidFill>
                  <a:schemeClr val="bg1"/>
                </a:solidFill>
              </a:rPr>
              <a:t> of the Registrar or </a:t>
            </a:r>
            <a:r>
              <a:rPr lang="en-CA" altLang="en-US" sz="2800">
                <a:solidFill>
                  <a:srgbClr val="FFFF00"/>
                </a:solidFill>
              </a:rPr>
              <a:t>of any person interested</a:t>
            </a:r>
            <a:r>
              <a:rPr lang="en-CA" altLang="en-US" sz="2800">
                <a:solidFill>
                  <a:schemeClr val="bg1"/>
                </a:solidFill>
              </a:rPr>
              <a:t>, </a:t>
            </a:r>
            <a:r>
              <a:rPr lang="en-CA" altLang="en-US" sz="2800">
                <a:solidFill>
                  <a:srgbClr val="FF0000"/>
                </a:solidFill>
              </a:rPr>
              <a:t>to order that any entry in the register be struck out or amended </a:t>
            </a:r>
            <a:r>
              <a:rPr lang="en-CA" altLang="en-US" sz="2800">
                <a:solidFill>
                  <a:schemeClr val="bg1"/>
                </a:solidFill>
              </a:rPr>
              <a:t>on the ground that at the date of the application the </a:t>
            </a:r>
            <a:r>
              <a:rPr lang="en-CA" altLang="en-US" sz="2800">
                <a:solidFill>
                  <a:srgbClr val="FFFF00"/>
                </a:solidFill>
              </a:rPr>
              <a:t>entry as it appears </a:t>
            </a:r>
            <a:r>
              <a:rPr lang="en-CA" altLang="en-US" sz="2800">
                <a:solidFill>
                  <a:schemeClr val="bg1"/>
                </a:solidFill>
              </a:rPr>
              <a:t>on the register </a:t>
            </a:r>
            <a:r>
              <a:rPr lang="en-CA" altLang="en-US" sz="2800">
                <a:solidFill>
                  <a:srgbClr val="FFFF00"/>
                </a:solidFill>
              </a:rPr>
              <a:t>does not accurately express or define the existing rights </a:t>
            </a:r>
            <a:r>
              <a:rPr lang="en-CA" altLang="en-US" sz="2800">
                <a:solidFill>
                  <a:schemeClr val="bg1"/>
                </a:solidFill>
              </a:rPr>
              <a:t>of the person appearing to be the registered owner of the trademark.</a:t>
            </a:r>
            <a:endParaRPr lang="en-US" altLang="en-US" sz="2800">
              <a:solidFill>
                <a:schemeClr val="bg1"/>
              </a:solidFill>
            </a:endParaRPr>
          </a:p>
        </p:txBody>
      </p:sp>
      <p:sp>
        <p:nvSpPr>
          <p:cNvPr id="289795" name="Slide Number Placeholder 3">
            <a:extLst>
              <a:ext uri="{FF2B5EF4-FFF2-40B4-BE49-F238E27FC236}">
                <a16:creationId xmlns:a16="http://schemas.microsoft.com/office/drawing/2014/main" id="{84FEC309-68BD-6914-F7B7-637C65D585B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1987AB8-FA4B-454E-BD8D-B5DE627DB71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B4CC2-DA91-4BB2-9112-5EAFD576819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a:extLst>
              <a:ext uri="{FF2B5EF4-FFF2-40B4-BE49-F238E27FC236}">
                <a16:creationId xmlns:a16="http://schemas.microsoft.com/office/drawing/2014/main" id="{337DAEA0-3678-53BD-CB7A-F67D6D0FD4B9}"/>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92866" name="Content Placeholder 3" descr="Crystal_Project_pause-queue.png">
            <a:extLst>
              <a:ext uri="{FF2B5EF4-FFF2-40B4-BE49-F238E27FC236}">
                <a16:creationId xmlns:a16="http://schemas.microsoft.com/office/drawing/2014/main" id="{A4261FDB-A4E1-677C-DCCD-9FCFF4F3310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7" name="Content Placeholder 3" descr="Crystal_Project_pause-queue.png">
            <a:extLst>
              <a:ext uri="{FF2B5EF4-FFF2-40B4-BE49-F238E27FC236}">
                <a16:creationId xmlns:a16="http://schemas.microsoft.com/office/drawing/2014/main" id="{4ADFC3D0-C1D5-5D7A-9306-6154195DC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Box 1">
            <a:extLst>
              <a:ext uri="{FF2B5EF4-FFF2-40B4-BE49-F238E27FC236}">
                <a16:creationId xmlns:a16="http://schemas.microsoft.com/office/drawing/2014/main" id="{BF66BCC3-1935-BDB1-666E-472C3BC6F80F}"/>
              </a:ext>
            </a:extLst>
          </p:cNvPr>
          <p:cNvSpPr txBox="1">
            <a:spLocks noChangeArrowheads="1"/>
          </p:cNvSpPr>
          <p:nvPr/>
        </p:nvSpPr>
        <p:spPr bwMode="auto">
          <a:xfrm>
            <a:off x="2863850" y="123825"/>
            <a:ext cx="341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93890" name="TextBox 3">
            <a:extLst>
              <a:ext uri="{FF2B5EF4-FFF2-40B4-BE49-F238E27FC236}">
                <a16:creationId xmlns:a16="http://schemas.microsoft.com/office/drawing/2014/main" id="{1228FA9E-49EF-E284-9579-8B7FBF84E2D4}"/>
              </a:ext>
            </a:extLst>
          </p:cNvPr>
          <p:cNvSpPr txBox="1">
            <a:spLocks noChangeArrowheads="1"/>
          </p:cNvSpPr>
          <p:nvPr/>
        </p:nvSpPr>
        <p:spPr bwMode="auto">
          <a:xfrm>
            <a:off x="287338" y="1131888"/>
            <a:ext cx="856932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UNICAST SA v. South Asian Broadcasting Corporation Inc. </a:t>
            </a:r>
            <a:r>
              <a:rPr kumimoji="0" lang="en-CA" altLang="en-US" sz="32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CA" altLang="en-US" sz="3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Conclusion</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The fact that a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 appears on a website that may be displayed on a computer screen in Canada </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is </a:t>
            </a:r>
            <a:r>
              <a:rPr kumimoji="0" lang="en-CA"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not sufficient to constitute use</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and advertising in Canada (for the purposes of s. 4(2) of the TMA).</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7BC892-B7D3-DC21-5DCD-A588F21C6E6F}"/>
              </a:ext>
            </a:extLst>
          </p:cNvPr>
          <p:cNvSpPr>
            <a:spLocks noGrp="1"/>
          </p:cNvSpPr>
          <p:nvPr>
            <p:ph type="title"/>
          </p:nvPr>
        </p:nvSpPr>
        <p:spPr>
          <a:xfrm>
            <a:off x="1485900" y="20638"/>
            <a:ext cx="6172200" cy="646112"/>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E91D0F50-06B4-2DF8-938E-5AFBFAAD3EAD}"/>
              </a:ext>
            </a:extLst>
          </p:cNvPr>
          <p:cNvSpPr>
            <a:spLocks noGrp="1"/>
          </p:cNvSpPr>
          <p:nvPr>
            <p:ph idx="1"/>
          </p:nvPr>
        </p:nvSpPr>
        <p:spPr>
          <a:xfrm>
            <a:off x="179388" y="842963"/>
            <a:ext cx="8640762" cy="4175125"/>
          </a:xfrm>
        </p:spPr>
        <p:txBody>
          <a:bodyPr>
            <a:normAutofit fontScale="92500"/>
          </a:bodyPr>
          <a:lstStyle/>
          <a:p>
            <a:pPr marL="0" indent="0">
              <a:buFont typeface="Arial" panose="020B0604020202020204" pitchFamily="34" charset="0"/>
              <a:buNone/>
              <a:defRPr/>
            </a:pPr>
            <a:r>
              <a:rPr lang="en-CA" sz="1875" i="1" dirty="0">
                <a:solidFill>
                  <a:srgbClr val="00B0F0"/>
                </a:solidFill>
              </a:rPr>
              <a:t>UNICAST SA v. South Asian Broadcasting Corporation Inc. </a:t>
            </a:r>
            <a:r>
              <a:rPr lang="en-CA" sz="1875" dirty="0">
                <a:solidFill>
                  <a:schemeClr val="bg1"/>
                </a:solidFill>
              </a:rPr>
              <a:t>2014 FC 295 (CanLII)</a:t>
            </a:r>
            <a:endParaRPr lang="en-CA" sz="1875" i="1" u="sng" dirty="0">
              <a:solidFill>
                <a:schemeClr val="bg1"/>
              </a:solidFill>
            </a:endParaRPr>
          </a:p>
          <a:p>
            <a:pPr>
              <a:defRPr/>
            </a:pPr>
            <a:r>
              <a:rPr lang="en-CA" sz="1875" dirty="0">
                <a:solidFill>
                  <a:schemeClr val="bg1"/>
                </a:solidFill>
              </a:rPr>
              <a:t>Applicant claims, citing to a case called </a:t>
            </a:r>
            <a:r>
              <a:rPr lang="en-CA" sz="1875" i="1" dirty="0" err="1">
                <a:solidFill>
                  <a:srgbClr val="00B0F0"/>
                </a:solidFill>
              </a:rPr>
              <a:t>HomeAway.com</a:t>
            </a:r>
            <a:r>
              <a:rPr lang="en-CA" sz="1875" i="1" dirty="0">
                <a:solidFill>
                  <a:srgbClr val="00B0F0"/>
                </a:solidFill>
              </a:rPr>
              <a:t>, Inc. v. </a:t>
            </a:r>
            <a:r>
              <a:rPr lang="en-CA" sz="1875" i="1" dirty="0" err="1">
                <a:solidFill>
                  <a:srgbClr val="00B0F0"/>
                </a:solidFill>
              </a:rPr>
              <a:t>Hrdlicka</a:t>
            </a:r>
            <a:r>
              <a:rPr lang="en-CA" sz="1875" dirty="0">
                <a:solidFill>
                  <a:schemeClr val="bg1"/>
                </a:solidFill>
              </a:rPr>
              <a:t>, 2012 FC 1467, that a </a:t>
            </a:r>
            <a:r>
              <a:rPr lang="en-US" sz="1875" dirty="0">
                <a:solidFill>
                  <a:schemeClr val="bg1"/>
                </a:solidFill>
              </a:rPr>
              <a:t>trade-mark which appears on a computer screen website in Canada, regardless where the information may have originated from or be stored, constitutes for </a:t>
            </a:r>
            <a:r>
              <a:rPr lang="en-US" sz="1875" u="sng" dirty="0">
                <a:solidFill>
                  <a:schemeClr val="bg1"/>
                </a:solidFill>
                <a:hlinkClick r:id="rId3"/>
              </a:rPr>
              <a:t>Trade-Marks Act</a:t>
            </a:r>
            <a:r>
              <a:rPr lang="en-US" sz="1875" dirty="0">
                <a:solidFill>
                  <a:schemeClr val="bg1"/>
                </a:solidFill>
              </a:rPr>
              <a:t> purposes, </a:t>
            </a:r>
            <a:r>
              <a:rPr lang="en-US" sz="1875" dirty="0">
                <a:solidFill>
                  <a:srgbClr val="FFFF00"/>
                </a:solidFill>
              </a:rPr>
              <a:t>use and advertising in Canada</a:t>
            </a:r>
            <a:r>
              <a:rPr lang="en-US" sz="1875" dirty="0">
                <a:solidFill>
                  <a:schemeClr val="bg1"/>
                </a:solidFill>
              </a:rPr>
              <a:t>.</a:t>
            </a:r>
          </a:p>
          <a:p>
            <a:pPr>
              <a:defRPr/>
            </a:pPr>
            <a:r>
              <a:rPr lang="en-CA" sz="1875" dirty="0">
                <a:solidFill>
                  <a:srgbClr val="FFFF00"/>
                </a:solidFill>
              </a:rPr>
              <a:t>Court  rejects this argument</a:t>
            </a:r>
            <a:r>
              <a:rPr lang="en-CA" sz="1875" dirty="0">
                <a:solidFill>
                  <a:schemeClr val="bg1"/>
                </a:solidFill>
              </a:rPr>
              <a:t>, taking this opportunity to clarify and put </a:t>
            </a:r>
            <a:r>
              <a:rPr lang="en-CA" sz="1875" i="1" dirty="0">
                <a:solidFill>
                  <a:srgbClr val="00B0F0"/>
                </a:solidFill>
              </a:rPr>
              <a:t>HomeAway</a:t>
            </a:r>
            <a:r>
              <a:rPr lang="en-CA" sz="1875" dirty="0">
                <a:solidFill>
                  <a:schemeClr val="bg1"/>
                </a:solidFill>
              </a:rPr>
              <a:t> into context…</a:t>
            </a:r>
          </a:p>
          <a:p>
            <a:pPr marL="300038" lvl="1" indent="0">
              <a:buFont typeface="Arial" panose="020B0604020202020204" pitchFamily="34" charset="0"/>
              <a:buNone/>
              <a:defRPr/>
            </a:pPr>
            <a:r>
              <a:rPr lang="en-US" sz="1875" i="1" dirty="0">
                <a:solidFill>
                  <a:schemeClr val="bg1"/>
                </a:solidFill>
              </a:rPr>
              <a:t>“[46]…</a:t>
            </a:r>
            <a:r>
              <a:rPr lang="en-US" sz="1875" i="1" dirty="0">
                <a:solidFill>
                  <a:srgbClr val="FFFF00"/>
                </a:solidFill>
              </a:rPr>
              <a:t>Although </a:t>
            </a:r>
            <a:r>
              <a:rPr lang="en-US" sz="1875" i="1" dirty="0">
                <a:solidFill>
                  <a:schemeClr val="bg1"/>
                </a:solidFill>
              </a:rPr>
              <a:t>it is </a:t>
            </a:r>
            <a:r>
              <a:rPr lang="en-US" sz="1875" i="1" dirty="0">
                <a:solidFill>
                  <a:srgbClr val="FFFF00"/>
                </a:solidFill>
              </a:rPr>
              <a:t>true</a:t>
            </a:r>
            <a:r>
              <a:rPr lang="en-US" sz="1875" i="1" dirty="0">
                <a:solidFill>
                  <a:schemeClr val="bg1"/>
                </a:solidFill>
              </a:rPr>
              <a:t> that subsection </a:t>
            </a:r>
            <a:r>
              <a:rPr lang="en-US" sz="1875" i="1" dirty="0">
                <a:solidFill>
                  <a:srgbClr val="FFFF00"/>
                </a:solidFill>
              </a:rPr>
              <a:t>4(2) TMA </a:t>
            </a:r>
            <a:r>
              <a:rPr lang="en-US" sz="1875" i="1" dirty="0">
                <a:solidFill>
                  <a:schemeClr val="bg1"/>
                </a:solidFill>
              </a:rPr>
              <a:t>provides that a “</a:t>
            </a:r>
            <a:r>
              <a:rPr lang="en-US" sz="1875" i="1" dirty="0">
                <a:solidFill>
                  <a:srgbClr val="FFFF00"/>
                </a:solidFill>
              </a:rPr>
              <a:t>trade-mark is deemed to be used in association with services if it is used or displayed in the performance […] of those services</a:t>
            </a:r>
            <a:r>
              <a:rPr lang="en-US" sz="1875" i="1" dirty="0">
                <a:solidFill>
                  <a:schemeClr val="bg1"/>
                </a:solidFill>
              </a:rPr>
              <a:t>”, the Courts and tribunals, including the Trade-marks Opposition Board, have nonetheless added that </a:t>
            </a:r>
            <a:r>
              <a:rPr lang="en-US" sz="1875" i="1" dirty="0">
                <a:solidFill>
                  <a:srgbClr val="FF0000"/>
                </a:solidFill>
              </a:rPr>
              <a:t>such services must be effectively offered to Canadians or performed in Canada </a:t>
            </a:r>
            <a:r>
              <a:rPr lang="en-US" sz="1875" i="1" dirty="0">
                <a:solidFill>
                  <a:schemeClr val="bg1"/>
                </a:solidFill>
              </a:rPr>
              <a:t>(see for example </a:t>
            </a:r>
            <a:r>
              <a:rPr lang="en-US" sz="1875" i="1" dirty="0">
                <a:solidFill>
                  <a:srgbClr val="00B0F0"/>
                </a:solidFill>
              </a:rPr>
              <a:t>Express File Inc. v HRB Royalty Inc., 2005 FC 542</a:t>
            </a:r>
            <a:r>
              <a:rPr lang="en-US" sz="1875" i="1" dirty="0">
                <a:solidFill>
                  <a:schemeClr val="bg1"/>
                </a:solidFill>
              </a:rPr>
              <a:t>(</a:t>
            </a:r>
            <a:r>
              <a:rPr lang="en-US" sz="1875" i="1" dirty="0" err="1">
                <a:solidFill>
                  <a:schemeClr val="bg1"/>
                </a:solidFill>
              </a:rPr>
              <a:t>CanLII</a:t>
            </a:r>
            <a:r>
              <a:rPr lang="en-US" sz="1875" i="1" dirty="0">
                <a:solidFill>
                  <a:schemeClr val="bg1"/>
                </a:solidFill>
              </a:rPr>
              <a:t>) at para 20, [2005] FCJ No 667).”</a:t>
            </a:r>
            <a:endParaRPr lang="en-CA" sz="1875" i="1" dirty="0">
              <a:solidFill>
                <a:schemeClr val="bg1"/>
              </a:solidFill>
            </a:endParaRPr>
          </a:p>
          <a:p>
            <a:pPr>
              <a:defRPr/>
            </a:pPr>
            <a:r>
              <a:rPr lang="en-US" sz="1875" dirty="0">
                <a:solidFill>
                  <a:srgbClr val="FFFF00"/>
                </a:solidFill>
              </a:rPr>
              <a:t>Not enough for the mark to merely appear on a computer screen… </a:t>
            </a:r>
            <a:endParaRPr lang="en-CA" sz="1875" dirty="0">
              <a:solidFill>
                <a:srgbClr val="FFFF00"/>
              </a:solidFill>
            </a:endParaRPr>
          </a:p>
          <a:p>
            <a:pPr marL="0" indent="0">
              <a:buFont typeface="Arial" panose="020B0604020202020204" pitchFamily="34" charset="0"/>
              <a:buNone/>
              <a:defRPr/>
            </a:pPr>
            <a:endParaRPr lang="en-CA" sz="1800" i="1" u="sng" dirty="0">
              <a:solidFill>
                <a:schemeClr val="bg1"/>
              </a:solidFill>
            </a:endParaRPr>
          </a:p>
        </p:txBody>
      </p:sp>
      <p:sp>
        <p:nvSpPr>
          <p:cNvPr id="294915" name="Slide Number Placeholder 3">
            <a:extLst>
              <a:ext uri="{FF2B5EF4-FFF2-40B4-BE49-F238E27FC236}">
                <a16:creationId xmlns:a16="http://schemas.microsoft.com/office/drawing/2014/main" id="{1169D05B-F5E7-593A-4654-7358148B10E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D7F23F7-6BBB-E943-AE4A-134AF3C9220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221DB1-1B41-90AE-6C32-C9745A27F9E5}"/>
              </a:ext>
            </a:extLst>
          </p:cNvPr>
          <p:cNvSpPr>
            <a:spLocks noGrp="1"/>
          </p:cNvSpPr>
          <p:nvPr>
            <p:ph type="title"/>
          </p:nvPr>
        </p:nvSpPr>
        <p:spPr>
          <a:xfrm>
            <a:off x="1485900" y="125413"/>
            <a:ext cx="6172200" cy="525462"/>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8BA7097E-3E55-9CAF-2A95-B34B1F4B8FF3}"/>
              </a:ext>
            </a:extLst>
          </p:cNvPr>
          <p:cNvSpPr>
            <a:spLocks noGrp="1"/>
          </p:cNvSpPr>
          <p:nvPr>
            <p:ph idx="1"/>
          </p:nvPr>
        </p:nvSpPr>
        <p:spPr>
          <a:xfrm>
            <a:off x="107950" y="960438"/>
            <a:ext cx="8785225" cy="4057650"/>
          </a:xfrm>
        </p:spPr>
        <p:txBody>
          <a:bodyPr>
            <a:normAutofit fontScale="92500"/>
          </a:bodyPr>
          <a:lstStyle/>
          <a:p>
            <a:pPr marL="0" indent="0">
              <a:buFont typeface="Arial" panose="020B0604020202020204" pitchFamily="34" charset="0"/>
              <a:buNone/>
              <a:defRPr/>
            </a:pPr>
            <a:r>
              <a:rPr lang="en-CA" sz="2300" i="1" dirty="0">
                <a:solidFill>
                  <a:srgbClr val="00B0F0"/>
                </a:solidFill>
              </a:rPr>
              <a:t>UNICAST SA v. South Asian Broadcasting Corporation Inc.</a:t>
            </a:r>
          </a:p>
          <a:p>
            <a:pPr marL="0" indent="0">
              <a:buFont typeface="Arial" panose="020B0604020202020204" pitchFamily="34" charset="0"/>
              <a:buNone/>
              <a:defRPr/>
            </a:pPr>
            <a:r>
              <a:rPr lang="en-CA" sz="2300" i="1" u="sng" dirty="0">
                <a:solidFill>
                  <a:schemeClr val="bg1"/>
                </a:solidFill>
              </a:rPr>
              <a:t> </a:t>
            </a:r>
            <a:r>
              <a:rPr lang="en-CA" sz="2300" i="1" dirty="0">
                <a:solidFill>
                  <a:schemeClr val="bg1"/>
                </a:solidFill>
              </a:rPr>
              <a:t>[</a:t>
            </a:r>
            <a:r>
              <a:rPr lang="en-CA" sz="2300" i="1" u="sng" dirty="0">
                <a:solidFill>
                  <a:schemeClr val="bg1"/>
                </a:solidFill>
              </a:rPr>
              <a:t>47</a:t>
            </a:r>
            <a:r>
              <a:rPr lang="en-CA" sz="2300" i="1" dirty="0">
                <a:solidFill>
                  <a:schemeClr val="bg1"/>
                </a:solidFill>
              </a:rPr>
              <a:t>]           </a:t>
            </a:r>
            <a:r>
              <a:rPr lang="en-CA" sz="2300" i="1" dirty="0">
                <a:solidFill>
                  <a:srgbClr val="FFFF00"/>
                </a:solidFill>
              </a:rPr>
              <a:t>To go against this logical interpretation of the law would lead to some twisted and unfortunate consequences </a:t>
            </a:r>
            <a:r>
              <a:rPr lang="en-CA" sz="2300" i="1" dirty="0">
                <a:solidFill>
                  <a:schemeClr val="bg1"/>
                </a:solidFill>
              </a:rPr>
              <a:t>none of which could have been Parliament’s intent in drafting the Act. For example, should we follow the Applicant…, any foreign trade-mark holder could request and obtain the expungement of a bona fide Canadian trade-mark based on previous use through the Web even if this foreign trade-mark owner had basically nothing to do with Canada and no physical presence in the country. How could it be logical to interpret the applicable legal scheme as putting every single Canadian trade-mark owner at risk of having its trade-mark taken away by another trade-mark that has no nexus to Canada?.. It would be illogical and impossible to take this approach.</a:t>
            </a:r>
          </a:p>
          <a:p>
            <a:pPr marL="0" indent="0">
              <a:buFont typeface="Arial" panose="020B0604020202020204" pitchFamily="34" charset="0"/>
              <a:buNone/>
              <a:defRPr/>
            </a:pPr>
            <a:endParaRPr lang="en-CA" sz="1800" i="1" u="sng" dirty="0">
              <a:solidFill>
                <a:schemeClr val="bg1"/>
              </a:solidFill>
            </a:endParaRPr>
          </a:p>
          <a:p>
            <a:pPr marL="0" indent="0">
              <a:buFont typeface="Arial" panose="020B0604020202020204" pitchFamily="34" charset="0"/>
              <a:buNone/>
              <a:defRPr/>
            </a:pPr>
            <a:endParaRPr lang="en-CA" sz="1800" i="1" u="sng" dirty="0">
              <a:solidFill>
                <a:schemeClr val="bg1"/>
              </a:solidFill>
            </a:endParaRPr>
          </a:p>
        </p:txBody>
      </p:sp>
      <p:sp>
        <p:nvSpPr>
          <p:cNvPr id="296963" name="Slide Number Placeholder 3">
            <a:extLst>
              <a:ext uri="{FF2B5EF4-FFF2-40B4-BE49-F238E27FC236}">
                <a16:creationId xmlns:a16="http://schemas.microsoft.com/office/drawing/2014/main" id="{77C0E0FE-937F-BF9D-E044-DFCC2351A16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0C850FB-9BE9-E947-AC3B-4938163DB36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9151A8-E7E7-A895-8A2A-FF74840D1B32}"/>
              </a:ext>
            </a:extLst>
          </p:cNvPr>
          <p:cNvSpPr>
            <a:spLocks noGrp="1"/>
          </p:cNvSpPr>
          <p:nvPr>
            <p:ph type="title"/>
          </p:nvPr>
        </p:nvSpPr>
        <p:spPr>
          <a:xfrm>
            <a:off x="1485900" y="125413"/>
            <a:ext cx="6172200" cy="646112"/>
          </a:xfrm>
        </p:spPr>
        <p:txBody>
          <a:bodyPr>
            <a:normAutofit fontScale="90000"/>
          </a:bodyPr>
          <a:lstStyle/>
          <a:p>
            <a:pPr>
              <a:defRPr/>
            </a:pPr>
            <a:r>
              <a:rPr lang="en-US" b="1" dirty="0">
                <a:solidFill>
                  <a:srgbClr val="FFFF00"/>
                </a:solidFill>
              </a:rPr>
              <a:t>Trademarks	</a:t>
            </a:r>
          </a:p>
        </p:txBody>
      </p:sp>
      <p:sp>
        <p:nvSpPr>
          <p:cNvPr id="299010" name="Content Placeholder 1">
            <a:extLst>
              <a:ext uri="{FF2B5EF4-FFF2-40B4-BE49-F238E27FC236}">
                <a16:creationId xmlns:a16="http://schemas.microsoft.com/office/drawing/2014/main" id="{F468B27C-0F4B-14FE-0B6E-2B7AFC99C2F5}"/>
              </a:ext>
            </a:extLst>
          </p:cNvPr>
          <p:cNvSpPr>
            <a:spLocks noGrp="1" noChangeArrowheads="1"/>
          </p:cNvSpPr>
          <p:nvPr>
            <p:ph idx="1"/>
          </p:nvPr>
        </p:nvSpPr>
        <p:spPr bwMode="auto">
          <a:xfrm>
            <a:off x="250825" y="987425"/>
            <a:ext cx="8642350" cy="4030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10000"/>
              </a:lnSpc>
              <a:buFont typeface="Arial" panose="020B0604020202020204" pitchFamily="34" charset="0"/>
              <a:buNone/>
            </a:pPr>
            <a:r>
              <a:rPr lang="en-CA" altLang="en-US" sz="2000" i="1">
                <a:solidFill>
                  <a:srgbClr val="00B0F0"/>
                </a:solidFill>
              </a:rPr>
              <a:t>UNICAST SA v. South Asian Broadcasting Corporation Inc.</a:t>
            </a:r>
          </a:p>
          <a:p>
            <a:pPr marL="0" indent="0">
              <a:lnSpc>
                <a:spcPct val="110000"/>
              </a:lnSpc>
              <a:buFont typeface="Arial" panose="020B0604020202020204" pitchFamily="34" charset="0"/>
              <a:buNone/>
            </a:pPr>
            <a:r>
              <a:rPr lang="en-CA" altLang="en-US" sz="2000" i="1">
                <a:solidFill>
                  <a:schemeClr val="bg1"/>
                </a:solidFill>
              </a:rPr>
              <a:t>[</a:t>
            </a:r>
            <a:r>
              <a:rPr lang="en-CA" altLang="en-US" sz="2000" i="1" u="sng">
                <a:solidFill>
                  <a:schemeClr val="bg1"/>
                </a:solidFill>
              </a:rPr>
              <a:t>48</a:t>
            </a:r>
            <a:r>
              <a:rPr lang="en-CA" altLang="en-US" sz="2000" i="1">
                <a:solidFill>
                  <a:schemeClr val="bg1"/>
                </a:solidFill>
              </a:rPr>
              <a:t>]           What is more, the Respondent quite rightly submits that this situation would be </a:t>
            </a:r>
            <a:r>
              <a:rPr lang="en-CA" altLang="en-US" sz="2000" i="1">
                <a:solidFill>
                  <a:srgbClr val="FFFF00"/>
                </a:solidFill>
              </a:rPr>
              <a:t>unthinkable should the roles in these proceedings be reversed</a:t>
            </a:r>
            <a:r>
              <a:rPr lang="en-CA" altLang="en-US" sz="2000" i="1">
                <a:solidFill>
                  <a:schemeClr val="bg1"/>
                </a:solidFill>
              </a:rPr>
              <a:t>. Would a Canadian trade-mark owner have the right to request from a foreign trade-mark owner that they stop using their trade-mark if this foreign owner’s presence in Canada is limited to the Internet? … Again, this suggestion is preposterous. The notion of performing the services is essential. </a:t>
            </a:r>
          </a:p>
          <a:p>
            <a:pPr marL="0" indent="0">
              <a:lnSpc>
                <a:spcPct val="110000"/>
              </a:lnSpc>
              <a:buFont typeface="Arial" panose="020B0604020202020204" pitchFamily="34" charset="0"/>
              <a:buNone/>
            </a:pPr>
            <a:r>
              <a:rPr lang="en-CA" altLang="en-US" sz="2000" i="1">
                <a:solidFill>
                  <a:schemeClr val="bg1"/>
                </a:solidFill>
              </a:rPr>
              <a:t>[</a:t>
            </a:r>
            <a:r>
              <a:rPr lang="en-CA" altLang="en-US" sz="2000" i="1" u="sng">
                <a:solidFill>
                  <a:schemeClr val="bg1"/>
                </a:solidFill>
              </a:rPr>
              <a:t>49</a:t>
            </a:r>
            <a:r>
              <a:rPr lang="en-CA" altLang="en-US" sz="2000" i="1">
                <a:solidFill>
                  <a:schemeClr val="bg1"/>
                </a:solidFill>
              </a:rPr>
              <a:t>]           </a:t>
            </a:r>
            <a:r>
              <a:rPr lang="en-CA" altLang="en-US" sz="2000" i="1">
                <a:solidFill>
                  <a:srgbClr val="FFFF00"/>
                </a:solidFill>
              </a:rPr>
              <a:t>Therefore, the Applicant shall have to prove having used its trade-mark with respect to services actually provided to Canadians or performed in Canada</a:t>
            </a:r>
            <a:r>
              <a:rPr lang="en-CA" altLang="en-US" sz="2000" i="1">
                <a:solidFill>
                  <a:schemeClr val="bg1"/>
                </a:solidFill>
              </a:rPr>
              <a:t>.</a:t>
            </a:r>
          </a:p>
          <a:p>
            <a:pPr marL="0" indent="0">
              <a:buFont typeface="Arial" panose="020B0604020202020204" pitchFamily="34" charset="0"/>
              <a:buNone/>
            </a:pPr>
            <a:endParaRPr lang="en-CA" altLang="en-US" sz="1800" i="1" u="sng">
              <a:solidFill>
                <a:schemeClr val="bg1"/>
              </a:solidFill>
            </a:endParaRPr>
          </a:p>
          <a:p>
            <a:pPr marL="0" indent="0">
              <a:buFont typeface="Arial" panose="020B0604020202020204" pitchFamily="34" charset="0"/>
              <a:buNone/>
            </a:pPr>
            <a:endParaRPr lang="en-CA" altLang="en-US" sz="1800" i="1" u="sng">
              <a:solidFill>
                <a:schemeClr val="bg1"/>
              </a:solidFill>
            </a:endParaRPr>
          </a:p>
        </p:txBody>
      </p:sp>
      <p:sp>
        <p:nvSpPr>
          <p:cNvPr id="299011" name="Slide Number Placeholder 3">
            <a:extLst>
              <a:ext uri="{FF2B5EF4-FFF2-40B4-BE49-F238E27FC236}">
                <a16:creationId xmlns:a16="http://schemas.microsoft.com/office/drawing/2014/main" id="{0ADD87D3-14EE-DD4A-A73A-2A4054EC2FA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F642926-84F1-F34C-BF83-765C782FFAF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Content Placeholder 2">
            <a:extLst>
              <a:ext uri="{FF2B5EF4-FFF2-40B4-BE49-F238E27FC236}">
                <a16:creationId xmlns:a16="http://schemas.microsoft.com/office/drawing/2014/main" id="{902136D8-06D0-EFF3-D098-CA2CF330777C}"/>
              </a:ext>
            </a:extLst>
          </p:cNvPr>
          <p:cNvSpPr>
            <a:spLocks noGrp="1" noChangeArrowheads="1"/>
          </p:cNvSpPr>
          <p:nvPr>
            <p:ph sz="quarter" idx="10"/>
          </p:nvPr>
        </p:nvSpPr>
        <p:spPr bwMode="auto">
          <a:xfrm>
            <a:off x="179388" y="339725"/>
            <a:ext cx="8785225" cy="4535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4400" i="1">
                <a:solidFill>
                  <a:srgbClr val="FFFF00"/>
                </a:solidFill>
              </a:rPr>
              <a:t>Remember Ajit Weekly</a:t>
            </a:r>
            <a:r>
              <a:rPr lang="en-US" altLang="en-US" sz="4400" i="1">
                <a:solidFill>
                  <a:srgbClr val="FF0000"/>
                </a:solidFill>
              </a:rPr>
              <a:t>/</a:t>
            </a:r>
            <a:r>
              <a:rPr lang="en-US" altLang="en-US" sz="4400" i="1">
                <a:solidFill>
                  <a:srgbClr val="FFFF00"/>
                </a:solidFill>
              </a:rPr>
              <a:t>Ajit Daily cases</a:t>
            </a:r>
            <a:r>
              <a:rPr lang="en-US" altLang="en-US" sz="4400" i="1">
                <a:solidFill>
                  <a:srgbClr val="FF0000"/>
                </a:solidFill>
              </a:rPr>
              <a:t>:</a:t>
            </a:r>
            <a:r>
              <a:rPr lang="en-US" altLang="en-US" sz="4400" i="1">
                <a:solidFill>
                  <a:srgbClr val="FFFF00"/>
                </a:solidFill>
              </a:rPr>
              <a:t> </a:t>
            </a:r>
            <a:r>
              <a:rPr lang="en-US" altLang="en-US" sz="4400" i="1">
                <a:solidFill>
                  <a:schemeClr val="bg1"/>
                </a:solidFill>
              </a:rPr>
              <a:t>contrast passing off actions versus trademark actions on the point of evidence of use </a:t>
            </a:r>
            <a:r>
              <a:rPr lang="en-US" altLang="en-US" sz="4400" i="1">
                <a:solidFill>
                  <a:srgbClr val="FF0000"/>
                </a:solidFill>
              </a:rPr>
              <a:t>(</a:t>
            </a:r>
            <a:r>
              <a:rPr lang="en-US" altLang="en-US" sz="4400" i="1">
                <a:solidFill>
                  <a:schemeClr val="bg1"/>
                </a:solidFill>
              </a:rPr>
              <a:t>trademark</a:t>
            </a:r>
            <a:r>
              <a:rPr lang="en-US" altLang="en-US" sz="4400" i="1">
                <a:solidFill>
                  <a:srgbClr val="FF0000"/>
                </a:solidFill>
              </a:rPr>
              <a:t>)</a:t>
            </a:r>
            <a:r>
              <a:rPr lang="en-US" altLang="en-US" sz="4400" i="1">
                <a:solidFill>
                  <a:schemeClr val="bg1"/>
                </a:solidFill>
              </a:rPr>
              <a:t> versus evidence of goodwill </a:t>
            </a:r>
            <a:r>
              <a:rPr lang="en-US" altLang="en-US" sz="4400" i="1">
                <a:solidFill>
                  <a:srgbClr val="FF0000"/>
                </a:solidFill>
              </a:rPr>
              <a:t>(</a:t>
            </a:r>
            <a:r>
              <a:rPr lang="en-US" altLang="en-US" sz="4400" i="1">
                <a:solidFill>
                  <a:schemeClr val="bg1"/>
                </a:solidFill>
              </a:rPr>
              <a:t>passing off</a:t>
            </a:r>
            <a:r>
              <a:rPr lang="en-US" altLang="en-US" sz="4400" i="1">
                <a:solidFill>
                  <a:srgbClr val="FF0000"/>
                </a:solidFill>
              </a:rPr>
              <a:t>)</a:t>
            </a:r>
            <a:r>
              <a:rPr lang="en-US" altLang="en-US" sz="4400" i="1">
                <a:solidFill>
                  <a:schemeClr val="bg1"/>
                </a:solidFill>
              </a:rPr>
              <a:t>.</a:t>
            </a:r>
          </a:p>
        </p:txBody>
      </p:sp>
    </p:spTree>
    <p:extLst>
      <p:ext uri="{BB962C8B-B14F-4D97-AF65-F5344CB8AC3E}">
        <p14:creationId xmlns:p14="http://schemas.microsoft.com/office/powerpoint/2010/main" val="403405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5">
            <a:extLst>
              <a:ext uri="{FF2B5EF4-FFF2-40B4-BE49-F238E27FC236}">
                <a16:creationId xmlns:a16="http://schemas.microsoft.com/office/drawing/2014/main" id="{71255909-FF74-FCB4-51C7-C51C4FAF31A1}"/>
              </a:ext>
            </a:extLst>
          </p:cNvPr>
          <p:cNvSpPr>
            <a:spLocks noGrp="1" noChangeArrowheads="1"/>
          </p:cNvSpPr>
          <p:nvPr>
            <p:ph type="title"/>
          </p:nvPr>
        </p:nvSpPr>
        <p:spPr bwMode="auto">
          <a:xfrm>
            <a:off x="1485900" y="117475"/>
            <a:ext cx="6172200" cy="725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301058" name="Content Placeholder 1">
            <a:extLst>
              <a:ext uri="{FF2B5EF4-FFF2-40B4-BE49-F238E27FC236}">
                <a16:creationId xmlns:a16="http://schemas.microsoft.com/office/drawing/2014/main" id="{7B006997-25F7-C44A-1C62-D8C0B19199EC}"/>
              </a:ext>
            </a:extLst>
          </p:cNvPr>
          <p:cNvSpPr>
            <a:spLocks noGrp="1" noChangeArrowheads="1"/>
          </p:cNvSpPr>
          <p:nvPr>
            <p:ph idx="1"/>
          </p:nvPr>
        </p:nvSpPr>
        <p:spPr bwMode="auto">
          <a:xfrm>
            <a:off x="179388" y="987425"/>
            <a:ext cx="8785225" cy="403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i="1">
                <a:solidFill>
                  <a:schemeClr val="bg1"/>
                </a:solidFill>
              </a:rPr>
              <a:t>45. (3) Where, by reason of the evidence furnished to the Registrar or the failure to furnish any evidence, it appears to the Registrar that a trade-mark, either with respect to all of the goods or services specified in the registration or with respect to any of those goods or services, </a:t>
            </a:r>
            <a:r>
              <a:rPr lang="en-US" altLang="en-US" sz="2400" i="1">
                <a:solidFill>
                  <a:srgbClr val="FFFF00"/>
                </a:solidFill>
              </a:rPr>
              <a:t>was </a:t>
            </a:r>
            <a:r>
              <a:rPr lang="en-US" altLang="en-US" sz="2400" i="1">
                <a:solidFill>
                  <a:srgbClr val="FF0000"/>
                </a:solidFill>
              </a:rPr>
              <a:t>not used</a:t>
            </a:r>
            <a:r>
              <a:rPr lang="en-US" altLang="en-US" sz="2400" i="1">
                <a:solidFill>
                  <a:srgbClr val="FFFF00"/>
                </a:solidFill>
              </a:rPr>
              <a:t> in Canada at any time </a:t>
            </a:r>
            <a:r>
              <a:rPr lang="en-US" altLang="en-US" sz="2400" i="1">
                <a:solidFill>
                  <a:srgbClr val="FF0000"/>
                </a:solidFill>
              </a:rPr>
              <a:t>during the three year period </a:t>
            </a:r>
            <a:r>
              <a:rPr lang="en-US" altLang="en-US" sz="2400" i="1">
                <a:solidFill>
                  <a:srgbClr val="FFFF00"/>
                </a:solidFill>
              </a:rPr>
              <a:t>immediately preceding the date of the notice </a:t>
            </a:r>
            <a:r>
              <a:rPr lang="en-US" altLang="en-US" sz="2400" b="1" i="1">
                <a:solidFill>
                  <a:srgbClr val="FF0000"/>
                </a:solidFill>
              </a:rPr>
              <a:t>and</a:t>
            </a:r>
            <a:r>
              <a:rPr lang="en-US" altLang="en-US" sz="2400" i="1">
                <a:solidFill>
                  <a:schemeClr val="bg1"/>
                </a:solidFill>
              </a:rPr>
              <a:t> that </a:t>
            </a:r>
            <a:r>
              <a:rPr lang="en-US" altLang="en-US" sz="2400" i="1">
                <a:solidFill>
                  <a:srgbClr val="FFFF00"/>
                </a:solidFill>
              </a:rPr>
              <a:t>the absence of use has </a:t>
            </a:r>
            <a:r>
              <a:rPr lang="en-US" altLang="en-US" sz="2400" i="1">
                <a:solidFill>
                  <a:srgbClr val="FF0000"/>
                </a:solidFill>
              </a:rPr>
              <a:t>not been due to special circumstances </a:t>
            </a:r>
            <a:r>
              <a:rPr lang="en-US" altLang="en-US" sz="2400" i="1">
                <a:solidFill>
                  <a:srgbClr val="FFFF00"/>
                </a:solidFill>
              </a:rPr>
              <a:t>that excuse the absence of use</a:t>
            </a:r>
            <a:r>
              <a:rPr lang="en-US" altLang="en-US" sz="2400" i="1">
                <a:solidFill>
                  <a:schemeClr val="bg1"/>
                </a:solidFill>
              </a:rPr>
              <a:t>, the registration of the trade-mark is liable to be expunged or amended accordingly.</a:t>
            </a:r>
          </a:p>
        </p:txBody>
      </p:sp>
      <p:sp>
        <p:nvSpPr>
          <p:cNvPr id="301059" name="Slide Number Placeholder 3">
            <a:extLst>
              <a:ext uri="{FF2B5EF4-FFF2-40B4-BE49-F238E27FC236}">
                <a16:creationId xmlns:a16="http://schemas.microsoft.com/office/drawing/2014/main" id="{92360A07-A426-3BDF-10E3-2E9F397FDAF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81B578C-34A8-7748-BF3F-D6739E011E8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189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25BD1E8-D1FC-A938-FA06-DB49475AB8AD}"/>
              </a:ext>
            </a:extLst>
          </p:cNvPr>
          <p:cNvSpPr>
            <a:spLocks noGrp="1" noChangeArrowheads="1"/>
          </p:cNvSpPr>
          <p:nvPr>
            <p:ph type="title"/>
          </p:nvPr>
        </p:nvSpPr>
        <p:spPr bwMode="auto">
          <a:xfrm>
            <a:off x="1485900" y="0"/>
            <a:ext cx="6172200" cy="1211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300" b="1">
                <a:solidFill>
                  <a:srgbClr val="FFFF00"/>
                </a:solidFill>
              </a:rPr>
              <a:t>Anything </a:t>
            </a:r>
            <a:r>
              <a:rPr lang="en-US" altLang="en-US" sz="3300" b="1">
                <a:solidFill>
                  <a:schemeClr val="bg1"/>
                </a:solidFill>
              </a:rPr>
              <a:t>&amp;</a:t>
            </a:r>
            <a:r>
              <a:rPr lang="en-US" altLang="en-US" sz="3300" b="1">
                <a:solidFill>
                  <a:srgbClr val="FFFF00"/>
                </a:solidFill>
              </a:rPr>
              <a:t> everything </a:t>
            </a:r>
            <a:r>
              <a:rPr lang="en-US" altLang="en-US" sz="3300" b="1">
                <a:solidFill>
                  <a:srgbClr val="92D050"/>
                </a:solidFill>
              </a:rPr>
              <a:t>can be done via email</a:t>
            </a:r>
            <a:r>
              <a:rPr lang="en-US" altLang="en-US" sz="3300" b="1">
                <a:solidFill>
                  <a:srgbClr val="FFFF00"/>
                </a:solidFill>
              </a:rPr>
              <a:t> if you prefer</a:t>
            </a:r>
          </a:p>
        </p:txBody>
      </p:sp>
      <p:pic>
        <p:nvPicPr>
          <p:cNvPr id="6" name="Content Placeholder 5">
            <a:extLst>
              <a:ext uri="{FF2B5EF4-FFF2-40B4-BE49-F238E27FC236}">
                <a16:creationId xmlns:a16="http://schemas.microsoft.com/office/drawing/2014/main" id="{B423BF32-1885-46C5-B790-C19BA9C1CE72}"/>
              </a:ext>
            </a:extLst>
          </p:cNvPr>
          <p:cNvPicPr>
            <a:picLocks noGrp="1" noChangeAspect="1"/>
          </p:cNvPicPr>
          <p:nvPr>
            <p:ph sz="quarter" idx="10"/>
          </p:nvPr>
        </p:nvPicPr>
        <p:blipFill>
          <a:blip r:embed="rId2"/>
          <a:stretch>
            <a:fillRect/>
          </a:stretch>
        </p:blipFill>
        <p:spPr>
          <a:xfrm>
            <a:off x="2541588" y="1549400"/>
            <a:ext cx="4060825" cy="2538413"/>
          </a:xfrm>
        </p:spPr>
      </p:pic>
      <p:pic>
        <p:nvPicPr>
          <p:cNvPr id="77827" name="Content Placeholder 5">
            <a:extLst>
              <a:ext uri="{FF2B5EF4-FFF2-40B4-BE49-F238E27FC236}">
                <a16:creationId xmlns:a16="http://schemas.microsoft.com/office/drawing/2014/main" id="{F6288A0F-F636-61F2-B367-34782913F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492250"/>
            <a:ext cx="54165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4B2D84-6698-8619-2969-3A15E4CA7F8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Title 1">
            <a:extLst>
              <a:ext uri="{FF2B5EF4-FFF2-40B4-BE49-F238E27FC236}">
                <a16:creationId xmlns:a16="http://schemas.microsoft.com/office/drawing/2014/main" id="{79D439F8-87FA-C110-FE40-9825C1DB002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05154" name="Content Placeholder 3" descr="Crystal_Project_pause-queue.png">
            <a:extLst>
              <a:ext uri="{FF2B5EF4-FFF2-40B4-BE49-F238E27FC236}">
                <a16:creationId xmlns:a16="http://schemas.microsoft.com/office/drawing/2014/main" id="{81C0A8F9-10E5-9B8A-7AC6-412E2959118D}"/>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Content Placeholder 3" descr="Crystal_Project_pause-queue.png">
            <a:extLst>
              <a:ext uri="{FF2B5EF4-FFF2-40B4-BE49-F238E27FC236}">
                <a16:creationId xmlns:a16="http://schemas.microsoft.com/office/drawing/2014/main" id="{295A8C25-6363-69E0-09A2-76BD35A7F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5">
            <a:extLst>
              <a:ext uri="{FF2B5EF4-FFF2-40B4-BE49-F238E27FC236}">
                <a16:creationId xmlns:a16="http://schemas.microsoft.com/office/drawing/2014/main" id="{43470F5E-6DBB-EDC9-CA7D-18B0F018EE73}"/>
              </a:ext>
            </a:extLst>
          </p:cNvPr>
          <p:cNvSpPr>
            <a:spLocks noGrp="1" noChangeArrowheads="1"/>
          </p:cNvSpPr>
          <p:nvPr>
            <p:ph type="title"/>
          </p:nvPr>
        </p:nvSpPr>
        <p:spPr bwMode="auto">
          <a:xfrm>
            <a:off x="1485900" y="73025"/>
            <a:ext cx="61722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800" b="1">
                <a:solidFill>
                  <a:srgbClr val="FFFF00"/>
                </a:solidFill>
              </a:rPr>
              <a:t>Trademarks</a:t>
            </a:r>
            <a:r>
              <a:rPr lang="en-US" altLang="en-US" sz="4800" b="1"/>
              <a:t>	</a:t>
            </a:r>
          </a:p>
        </p:txBody>
      </p:sp>
      <p:sp>
        <p:nvSpPr>
          <p:cNvPr id="2" name="Content Placeholder 1">
            <a:extLst>
              <a:ext uri="{FF2B5EF4-FFF2-40B4-BE49-F238E27FC236}">
                <a16:creationId xmlns:a16="http://schemas.microsoft.com/office/drawing/2014/main" id="{1F6E1B2B-5B32-7770-6C74-FEB5C58DC13F}"/>
              </a:ext>
            </a:extLst>
          </p:cNvPr>
          <p:cNvSpPr>
            <a:spLocks noGrp="1"/>
          </p:cNvSpPr>
          <p:nvPr>
            <p:ph idx="1"/>
          </p:nvPr>
        </p:nvSpPr>
        <p:spPr>
          <a:xfrm>
            <a:off x="250825" y="1131888"/>
            <a:ext cx="8559800" cy="3938587"/>
          </a:xfrm>
        </p:spPr>
        <p:txBody>
          <a:bodyPr>
            <a:noAutofit/>
          </a:bodyPr>
          <a:lstStyle/>
          <a:p>
            <a:pPr marL="0" indent="0">
              <a:buFont typeface="Arial" panose="020B0604020202020204" pitchFamily="34" charset="0"/>
              <a:buNone/>
              <a:defRPr/>
            </a:pPr>
            <a:r>
              <a:rPr lang="en-CA" sz="4000" i="1" dirty="0">
                <a:solidFill>
                  <a:srgbClr val="00B0F0"/>
                </a:solidFill>
              </a:rPr>
              <a:t>Scott Paper Limited v. Smart &amp; </a:t>
            </a:r>
            <a:r>
              <a:rPr lang="en-CA" sz="4000" i="1" dirty="0" err="1">
                <a:solidFill>
                  <a:srgbClr val="00B0F0"/>
                </a:solidFill>
              </a:rPr>
              <a:t>Biggar</a:t>
            </a:r>
            <a:r>
              <a:rPr lang="en-CA" sz="4000" i="1" dirty="0">
                <a:solidFill>
                  <a:srgbClr val="00B0F0"/>
                </a:solidFill>
              </a:rPr>
              <a:t>, </a:t>
            </a:r>
            <a:r>
              <a:rPr lang="en-CA" sz="4000" dirty="0">
                <a:solidFill>
                  <a:schemeClr val="bg1"/>
                </a:solidFill>
              </a:rPr>
              <a:t>2008 FCA 129 </a:t>
            </a:r>
            <a:r>
              <a:rPr lang="en-CA" sz="4000" b="1" dirty="0">
                <a:solidFill>
                  <a:srgbClr val="FF0000"/>
                </a:solidFill>
              </a:rPr>
              <a:t>Conclusion</a:t>
            </a:r>
          </a:p>
          <a:p>
            <a:pPr>
              <a:defRPr/>
            </a:pPr>
            <a:r>
              <a:rPr lang="en-CA" sz="4000" dirty="0">
                <a:solidFill>
                  <a:srgbClr val="FFFF00"/>
                </a:solidFill>
              </a:rPr>
              <a:t>Fact that registered owner may have plans to resume use of mark </a:t>
            </a:r>
            <a:r>
              <a:rPr lang="en-CA" sz="4000" dirty="0">
                <a:solidFill>
                  <a:srgbClr val="FF0000"/>
                </a:solidFill>
              </a:rPr>
              <a:t>is not sufficient to excuse non-use</a:t>
            </a:r>
            <a:r>
              <a:rPr lang="en-CA" sz="4000" dirty="0">
                <a:solidFill>
                  <a:schemeClr val="bg1"/>
                </a:solidFill>
              </a:rPr>
              <a:t>.</a:t>
            </a:r>
            <a:endParaRPr lang="en-US" sz="4000" dirty="0">
              <a:solidFill>
                <a:schemeClr val="bg1"/>
              </a:solidFill>
            </a:endParaRPr>
          </a:p>
        </p:txBody>
      </p:sp>
      <p:sp>
        <p:nvSpPr>
          <p:cNvPr id="306179" name="Slide Number Placeholder 3">
            <a:extLst>
              <a:ext uri="{FF2B5EF4-FFF2-40B4-BE49-F238E27FC236}">
                <a16:creationId xmlns:a16="http://schemas.microsoft.com/office/drawing/2014/main" id="{4EB73F5D-7D14-21A0-28CE-DBACFE87A97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BFB654E-35B7-7C45-A1DA-7AA142E4CD7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5">
            <a:extLst>
              <a:ext uri="{FF2B5EF4-FFF2-40B4-BE49-F238E27FC236}">
                <a16:creationId xmlns:a16="http://schemas.microsoft.com/office/drawing/2014/main" id="{A93BCA83-5DA8-2374-8DF2-4B09CD258E48}"/>
              </a:ext>
            </a:extLst>
          </p:cNvPr>
          <p:cNvSpPr>
            <a:spLocks noGrp="1" noChangeArrowheads="1"/>
          </p:cNvSpPr>
          <p:nvPr>
            <p:ph type="title"/>
          </p:nvPr>
        </p:nvSpPr>
        <p:spPr bwMode="auto">
          <a:xfrm>
            <a:off x="1485900" y="730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F153A831-7A5A-A9FA-8F25-4790210AE7FD}"/>
              </a:ext>
            </a:extLst>
          </p:cNvPr>
          <p:cNvSpPr>
            <a:spLocks noGrp="1"/>
          </p:cNvSpPr>
          <p:nvPr>
            <p:ph idx="1"/>
          </p:nvPr>
        </p:nvSpPr>
        <p:spPr>
          <a:xfrm>
            <a:off x="179388" y="895350"/>
            <a:ext cx="8785225" cy="4175125"/>
          </a:xfrm>
        </p:spPr>
        <p:txBody>
          <a:bodyPr>
            <a:normAutofit/>
          </a:bodyPr>
          <a:lstStyle/>
          <a:p>
            <a:pPr marL="0" indent="0">
              <a:buFont typeface="Arial" panose="020B0604020202020204" pitchFamily="34" charset="0"/>
              <a:buNone/>
              <a:defRPr/>
            </a:pPr>
            <a:r>
              <a:rPr lang="en-CA" sz="2000" i="1" dirty="0">
                <a:solidFill>
                  <a:srgbClr val="00B0F0"/>
                </a:solidFill>
              </a:rPr>
              <a:t>Scott Paper Limited v. Smart &amp; </a:t>
            </a:r>
            <a:r>
              <a:rPr lang="en-CA" sz="2000" i="1" dirty="0" err="1">
                <a:solidFill>
                  <a:srgbClr val="00B0F0"/>
                </a:solidFill>
              </a:rPr>
              <a:t>Biggar</a:t>
            </a:r>
            <a:r>
              <a:rPr lang="en-CA" sz="2000" i="1" dirty="0">
                <a:solidFill>
                  <a:schemeClr val="bg1"/>
                </a:solidFill>
              </a:rPr>
              <a:t> </a:t>
            </a:r>
            <a:r>
              <a:rPr lang="en-CA" sz="2000" dirty="0">
                <a:solidFill>
                  <a:schemeClr val="bg1"/>
                </a:solidFill>
              </a:rPr>
              <a:t>2008 FCA 129</a:t>
            </a:r>
            <a:endParaRPr lang="en-CA" sz="2000" dirty="0"/>
          </a:p>
          <a:p>
            <a:pPr>
              <a:defRPr/>
            </a:pPr>
            <a:r>
              <a:rPr lang="en-US" sz="2000" dirty="0">
                <a:solidFill>
                  <a:srgbClr val="FFFF00"/>
                </a:solidFill>
              </a:rPr>
              <a:t>No evidence of any use </a:t>
            </a:r>
            <a:r>
              <a:rPr lang="en-US" sz="2000" dirty="0">
                <a:solidFill>
                  <a:schemeClr val="bg1"/>
                </a:solidFill>
              </a:rPr>
              <a:t>of the registered TM “VANITY” by Scott Paper</a:t>
            </a:r>
            <a:endParaRPr lang="en-CA" sz="2000" dirty="0">
              <a:solidFill>
                <a:schemeClr val="bg1"/>
              </a:solidFill>
            </a:endParaRPr>
          </a:p>
          <a:p>
            <a:pPr>
              <a:defRPr/>
            </a:pPr>
            <a:r>
              <a:rPr lang="en-US" sz="2000" dirty="0">
                <a:solidFill>
                  <a:schemeClr val="bg1"/>
                </a:solidFill>
              </a:rPr>
              <a:t>Because of this (we know that the period of </a:t>
            </a:r>
            <a:r>
              <a:rPr lang="en-US" sz="2000" dirty="0">
                <a:solidFill>
                  <a:srgbClr val="FFFF00"/>
                </a:solidFill>
              </a:rPr>
              <a:t>non-use is defined as the period between the date of acquisition of the TM by the registered owner, and the date of notice </a:t>
            </a:r>
            <a:r>
              <a:rPr lang="en-US" sz="2000" dirty="0">
                <a:solidFill>
                  <a:schemeClr val="bg1"/>
                </a:solidFill>
              </a:rPr>
              <a:t>- approximately </a:t>
            </a:r>
            <a:r>
              <a:rPr lang="en-US" sz="2000" dirty="0">
                <a:solidFill>
                  <a:srgbClr val="FFFF00"/>
                </a:solidFill>
              </a:rPr>
              <a:t>13 years</a:t>
            </a:r>
            <a:r>
              <a:rPr lang="en-US" sz="2000" dirty="0">
                <a:solidFill>
                  <a:schemeClr val="bg1"/>
                </a:solidFill>
              </a:rPr>
              <a:t>) … long period of non-use…</a:t>
            </a:r>
            <a:endParaRPr lang="en-CA" sz="2000" dirty="0">
              <a:solidFill>
                <a:schemeClr val="bg1"/>
              </a:solidFill>
            </a:endParaRPr>
          </a:p>
          <a:p>
            <a:pPr>
              <a:defRPr/>
            </a:pPr>
            <a:r>
              <a:rPr lang="en-US" sz="2000" dirty="0">
                <a:solidFill>
                  <a:schemeClr val="bg1"/>
                </a:solidFill>
              </a:rPr>
              <a:t>Confronted, Scott Paper states that they </a:t>
            </a:r>
            <a:r>
              <a:rPr lang="en-US" sz="2000" dirty="0">
                <a:solidFill>
                  <a:srgbClr val="FFFF00"/>
                </a:solidFill>
              </a:rPr>
              <a:t>genuinely intend to use the TM</a:t>
            </a:r>
            <a:r>
              <a:rPr lang="en-US" sz="2000" dirty="0">
                <a:solidFill>
                  <a:schemeClr val="bg1"/>
                </a:solidFill>
              </a:rPr>
              <a:t>, and </a:t>
            </a:r>
            <a:r>
              <a:rPr lang="en-US" sz="2000" dirty="0">
                <a:solidFill>
                  <a:srgbClr val="FFFF00"/>
                </a:solidFill>
              </a:rPr>
              <a:t>have developed plans </a:t>
            </a:r>
            <a:r>
              <a:rPr lang="en-US" sz="2000" dirty="0">
                <a:solidFill>
                  <a:schemeClr val="bg1"/>
                </a:solidFill>
              </a:rPr>
              <a:t>in this regard  </a:t>
            </a:r>
            <a:endParaRPr lang="en-CA" sz="2000" dirty="0">
              <a:solidFill>
                <a:schemeClr val="bg1"/>
              </a:solidFill>
            </a:endParaRPr>
          </a:p>
          <a:p>
            <a:pPr>
              <a:defRPr/>
            </a:pPr>
            <a:r>
              <a:rPr lang="en-US" sz="2000" dirty="0">
                <a:solidFill>
                  <a:schemeClr val="bg1"/>
                </a:solidFill>
              </a:rPr>
              <a:t>The </a:t>
            </a:r>
            <a:r>
              <a:rPr lang="en-US" sz="2000" dirty="0">
                <a:solidFill>
                  <a:srgbClr val="FFFF00"/>
                </a:solidFill>
              </a:rPr>
              <a:t>Senior Hearing Officer </a:t>
            </a:r>
            <a:r>
              <a:rPr lang="en-US" sz="2000" dirty="0">
                <a:solidFill>
                  <a:schemeClr val="bg1"/>
                </a:solidFill>
              </a:rPr>
              <a:t>concluded that a </a:t>
            </a:r>
            <a:r>
              <a:rPr lang="en-US" sz="2000" dirty="0">
                <a:solidFill>
                  <a:srgbClr val="FFFF00"/>
                </a:solidFill>
              </a:rPr>
              <a:t>13 year period of deliberate non-use could be excused</a:t>
            </a:r>
            <a:r>
              <a:rPr lang="en-US" sz="2000" dirty="0">
                <a:solidFill>
                  <a:schemeClr val="bg1"/>
                </a:solidFill>
              </a:rPr>
              <a:t> by a registrant’s intention to use the mark in the near future.</a:t>
            </a:r>
            <a:endParaRPr lang="en-CA" sz="2000" dirty="0">
              <a:solidFill>
                <a:schemeClr val="bg1"/>
              </a:solidFill>
            </a:endParaRPr>
          </a:p>
          <a:p>
            <a:pPr>
              <a:defRPr/>
            </a:pPr>
            <a:r>
              <a:rPr lang="en-US" sz="2000" dirty="0">
                <a:solidFill>
                  <a:schemeClr val="bg1"/>
                </a:solidFill>
              </a:rPr>
              <a:t>This decision was appealed &amp; reversed.</a:t>
            </a:r>
            <a:endParaRPr lang="en-CA" sz="2000" dirty="0">
              <a:solidFill>
                <a:schemeClr val="bg1"/>
              </a:solidFill>
            </a:endParaRPr>
          </a:p>
        </p:txBody>
      </p:sp>
      <p:sp>
        <p:nvSpPr>
          <p:cNvPr id="308227" name="Slide Number Placeholder 3">
            <a:extLst>
              <a:ext uri="{FF2B5EF4-FFF2-40B4-BE49-F238E27FC236}">
                <a16:creationId xmlns:a16="http://schemas.microsoft.com/office/drawing/2014/main" id="{98989233-AC0E-28DD-2F1C-68E6E5B956E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D519CEA-84AC-7F4C-8E59-B6082025097A}"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5">
            <a:extLst>
              <a:ext uri="{FF2B5EF4-FFF2-40B4-BE49-F238E27FC236}">
                <a16:creationId xmlns:a16="http://schemas.microsoft.com/office/drawing/2014/main" id="{82E37AC2-7EEF-2E66-9CA0-CAF71CAB77AF}"/>
              </a:ext>
            </a:extLst>
          </p:cNvPr>
          <p:cNvSpPr>
            <a:spLocks noGrp="1" noChangeArrowheads="1"/>
          </p:cNvSpPr>
          <p:nvPr>
            <p:ph type="title"/>
          </p:nvPr>
        </p:nvSpPr>
        <p:spPr bwMode="auto">
          <a:xfrm>
            <a:off x="1485900" y="-12700"/>
            <a:ext cx="6172200" cy="769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702EBD9B-5E0D-7939-DFC7-D0588F789BE3}"/>
              </a:ext>
            </a:extLst>
          </p:cNvPr>
          <p:cNvSpPr>
            <a:spLocks noGrp="1"/>
          </p:cNvSpPr>
          <p:nvPr>
            <p:ph idx="1"/>
          </p:nvPr>
        </p:nvSpPr>
        <p:spPr>
          <a:xfrm>
            <a:off x="179388" y="915988"/>
            <a:ext cx="8713787" cy="4103687"/>
          </a:xfrm>
        </p:spPr>
        <p:txBody>
          <a:bodyPr>
            <a:noAutofit/>
          </a:bodyPr>
          <a:lstStyle/>
          <a:p>
            <a:pPr marL="0" indent="0">
              <a:buFont typeface="Arial" panose="020B0604020202020204" pitchFamily="34" charset="0"/>
              <a:buNone/>
              <a:defRPr/>
            </a:pPr>
            <a:r>
              <a:rPr lang="en-CA" sz="1800" i="1" dirty="0">
                <a:solidFill>
                  <a:srgbClr val="00B0F0"/>
                </a:solidFill>
              </a:rPr>
              <a:t>Scott Paper Limited v. Smart &amp; </a:t>
            </a:r>
            <a:r>
              <a:rPr lang="en-CA" sz="1800" i="1" dirty="0" err="1">
                <a:solidFill>
                  <a:srgbClr val="00B0F0"/>
                </a:solidFill>
              </a:rPr>
              <a:t>Biggar</a:t>
            </a:r>
            <a:r>
              <a:rPr lang="en-CA" sz="1800" i="1" dirty="0">
                <a:solidFill>
                  <a:srgbClr val="00B0F0"/>
                </a:solidFill>
              </a:rPr>
              <a:t>, </a:t>
            </a:r>
            <a:r>
              <a:rPr lang="en-CA" sz="1800" dirty="0">
                <a:solidFill>
                  <a:schemeClr val="bg1"/>
                </a:solidFill>
              </a:rPr>
              <a:t>2008 FCA 129</a:t>
            </a:r>
            <a:endParaRPr lang="en-CA" sz="1800" dirty="0"/>
          </a:p>
          <a:p>
            <a:pPr>
              <a:defRPr/>
            </a:pPr>
            <a:r>
              <a:rPr lang="en-CA" sz="1800" dirty="0">
                <a:solidFill>
                  <a:schemeClr val="bg1"/>
                </a:solidFill>
              </a:rPr>
              <a:t>The </a:t>
            </a:r>
            <a:r>
              <a:rPr lang="en-CA" sz="1800" dirty="0">
                <a:solidFill>
                  <a:srgbClr val="FFFF00"/>
                </a:solidFill>
              </a:rPr>
              <a:t>general rule </a:t>
            </a:r>
            <a:r>
              <a:rPr lang="en-CA" sz="1800" dirty="0">
                <a:solidFill>
                  <a:schemeClr val="bg1"/>
                </a:solidFill>
              </a:rPr>
              <a:t>is that the </a:t>
            </a:r>
            <a:r>
              <a:rPr lang="en-CA" sz="1800" dirty="0">
                <a:solidFill>
                  <a:srgbClr val="FF0000"/>
                </a:solidFill>
              </a:rPr>
              <a:t>absence of use is penalized by expungement</a:t>
            </a:r>
          </a:p>
          <a:p>
            <a:pPr>
              <a:defRPr/>
            </a:pPr>
            <a:r>
              <a:rPr lang="en-CA" sz="1800" dirty="0">
                <a:solidFill>
                  <a:schemeClr val="bg1"/>
                </a:solidFill>
              </a:rPr>
              <a:t>There is an </a:t>
            </a:r>
            <a:r>
              <a:rPr lang="en-CA" sz="1800" dirty="0">
                <a:solidFill>
                  <a:srgbClr val="FFFF00"/>
                </a:solidFill>
              </a:rPr>
              <a:t>exception to the general rule </a:t>
            </a:r>
            <a:r>
              <a:rPr lang="en-CA" sz="1800" dirty="0">
                <a:solidFill>
                  <a:schemeClr val="bg1"/>
                </a:solidFill>
              </a:rPr>
              <a:t>where the </a:t>
            </a:r>
            <a:r>
              <a:rPr lang="en-CA" sz="1800" dirty="0">
                <a:solidFill>
                  <a:srgbClr val="FF0000"/>
                </a:solidFill>
              </a:rPr>
              <a:t>absence of use is due to special circumstances</a:t>
            </a:r>
            <a:r>
              <a:rPr lang="en-CA" sz="1800" dirty="0">
                <a:solidFill>
                  <a:schemeClr val="bg1"/>
                </a:solidFill>
              </a:rPr>
              <a:t>.</a:t>
            </a:r>
          </a:p>
          <a:p>
            <a:pPr>
              <a:defRPr/>
            </a:pPr>
            <a:r>
              <a:rPr lang="en-CA" sz="1800" dirty="0">
                <a:solidFill>
                  <a:schemeClr val="bg1"/>
                </a:solidFill>
              </a:rPr>
              <a:t>Special circumstances alleged by Scott Paper are the </a:t>
            </a:r>
            <a:r>
              <a:rPr lang="en-CA" sz="1800" dirty="0">
                <a:solidFill>
                  <a:srgbClr val="FFFF00"/>
                </a:solidFill>
              </a:rPr>
              <a:t>plans for resumption </a:t>
            </a:r>
            <a:r>
              <a:rPr lang="en-CA" sz="1800" dirty="0">
                <a:solidFill>
                  <a:schemeClr val="bg1"/>
                </a:solidFill>
              </a:rPr>
              <a:t>of use of the mark …</a:t>
            </a:r>
          </a:p>
          <a:p>
            <a:pPr>
              <a:defRPr/>
            </a:pPr>
            <a:r>
              <a:rPr lang="en-CA" sz="1800" dirty="0">
                <a:solidFill>
                  <a:schemeClr val="bg1"/>
                </a:solidFill>
              </a:rPr>
              <a:t>Pelletier JA clarifies that this is not sufficient to excuse non-use…</a:t>
            </a:r>
            <a:r>
              <a:rPr lang="en-CA" sz="1800" i="1" dirty="0">
                <a:solidFill>
                  <a:schemeClr val="bg1"/>
                </a:solidFill>
              </a:rPr>
              <a:t>“</a:t>
            </a:r>
            <a:r>
              <a:rPr lang="en-CA" sz="1800" i="1" dirty="0">
                <a:solidFill>
                  <a:srgbClr val="FFFF00"/>
                </a:solidFill>
              </a:rPr>
              <a:t>the 13 year absence of use was due to a deliberate decision not to use the mark</a:t>
            </a:r>
            <a:r>
              <a:rPr lang="en-CA" sz="1800" i="1" dirty="0">
                <a:solidFill>
                  <a:schemeClr val="bg1"/>
                </a:solidFill>
              </a:rPr>
              <a:t>”.</a:t>
            </a:r>
          </a:p>
          <a:p>
            <a:pPr>
              <a:defRPr/>
            </a:pPr>
            <a:r>
              <a:rPr lang="en-CA" sz="1800" dirty="0">
                <a:solidFill>
                  <a:schemeClr val="bg1"/>
                </a:solidFill>
              </a:rPr>
              <a:t>And … </a:t>
            </a:r>
            <a:r>
              <a:rPr lang="en-CA" sz="1800" i="1" dirty="0">
                <a:solidFill>
                  <a:schemeClr val="bg1"/>
                </a:solidFill>
              </a:rPr>
              <a:t>“a </a:t>
            </a:r>
            <a:r>
              <a:rPr lang="en-CA" sz="1800" i="1" dirty="0">
                <a:solidFill>
                  <a:srgbClr val="FFFF00"/>
                </a:solidFill>
              </a:rPr>
              <a:t>registrant’s intention to resume use of a mark which has been absent from the marketplace</a:t>
            </a:r>
            <a:r>
              <a:rPr lang="en-CA" sz="1800" i="1" dirty="0">
                <a:solidFill>
                  <a:schemeClr val="bg1"/>
                </a:solidFill>
              </a:rPr>
              <a:t>, even when steps have been taken to actualize those plans, </a:t>
            </a:r>
            <a:r>
              <a:rPr lang="en-CA" sz="1800" i="1" dirty="0">
                <a:solidFill>
                  <a:srgbClr val="FFFF00"/>
                </a:solidFill>
              </a:rPr>
              <a:t>cannot amount to special circumstances </a:t>
            </a:r>
            <a:r>
              <a:rPr lang="en-CA" sz="1800" i="1" dirty="0">
                <a:solidFill>
                  <a:schemeClr val="bg1"/>
                </a:solidFill>
              </a:rPr>
              <a:t>which excuse the non-use of the TM. </a:t>
            </a:r>
            <a:r>
              <a:rPr lang="en-CA" sz="1800" i="1" dirty="0">
                <a:solidFill>
                  <a:srgbClr val="FFFF00"/>
                </a:solidFill>
              </a:rPr>
              <a:t>The plans for future use do not explain the period of non-use </a:t>
            </a:r>
            <a:r>
              <a:rPr lang="en-CA" sz="1800" i="1" dirty="0">
                <a:solidFill>
                  <a:schemeClr val="bg1"/>
                </a:solidFill>
              </a:rPr>
              <a:t>and … cannot amount to special circumstances”</a:t>
            </a:r>
          </a:p>
        </p:txBody>
      </p:sp>
      <p:sp>
        <p:nvSpPr>
          <p:cNvPr id="310275" name="Slide Number Placeholder 3">
            <a:extLst>
              <a:ext uri="{FF2B5EF4-FFF2-40B4-BE49-F238E27FC236}">
                <a16:creationId xmlns:a16="http://schemas.microsoft.com/office/drawing/2014/main" id="{321BBF02-B4A5-27CB-05AC-136E17EC844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F03959A-22F2-FD4C-AA45-D50281F50AA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5">
            <a:extLst>
              <a:ext uri="{FF2B5EF4-FFF2-40B4-BE49-F238E27FC236}">
                <a16:creationId xmlns:a16="http://schemas.microsoft.com/office/drawing/2014/main" id="{28EF0B71-186A-250B-FFAC-7B4B41E2BAC1}"/>
              </a:ext>
            </a:extLst>
          </p:cNvPr>
          <p:cNvSpPr>
            <a:spLocks noGrp="1" noChangeArrowheads="1"/>
          </p:cNvSpPr>
          <p:nvPr>
            <p:ph type="title"/>
          </p:nvPr>
        </p:nvSpPr>
        <p:spPr bwMode="auto">
          <a:xfrm>
            <a:off x="1485900" y="73025"/>
            <a:ext cx="6172200" cy="6270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t>	</a:t>
            </a:r>
          </a:p>
        </p:txBody>
      </p:sp>
      <p:sp>
        <p:nvSpPr>
          <p:cNvPr id="2" name="Content Placeholder 1">
            <a:extLst>
              <a:ext uri="{FF2B5EF4-FFF2-40B4-BE49-F238E27FC236}">
                <a16:creationId xmlns:a16="http://schemas.microsoft.com/office/drawing/2014/main" id="{3D55E364-E4B1-0D1A-4235-F2D5E84D79AD}"/>
              </a:ext>
            </a:extLst>
          </p:cNvPr>
          <p:cNvSpPr>
            <a:spLocks noGrp="1"/>
          </p:cNvSpPr>
          <p:nvPr>
            <p:ph idx="1"/>
          </p:nvPr>
        </p:nvSpPr>
        <p:spPr>
          <a:xfrm>
            <a:off x="107950" y="771525"/>
            <a:ext cx="8928100" cy="4248150"/>
          </a:xfrm>
        </p:spPr>
        <p:txBody>
          <a:bodyPr>
            <a:noAutofit/>
          </a:bodyPr>
          <a:lstStyle/>
          <a:p>
            <a:pPr marL="0" indent="0">
              <a:buFont typeface="Arial" panose="020B0604020202020204" pitchFamily="34" charset="0"/>
              <a:buNone/>
              <a:defRPr/>
            </a:pPr>
            <a:r>
              <a:rPr lang="en-CA" sz="2000" i="1" dirty="0">
                <a:solidFill>
                  <a:srgbClr val="00B0F0"/>
                </a:solidFill>
              </a:rPr>
              <a:t>Scott Paper Limited v. Smart &amp; </a:t>
            </a:r>
            <a:r>
              <a:rPr lang="en-CA" sz="2000" i="1" dirty="0" err="1">
                <a:solidFill>
                  <a:srgbClr val="00B0F0"/>
                </a:solidFill>
              </a:rPr>
              <a:t>Biggar</a:t>
            </a:r>
            <a:r>
              <a:rPr lang="en-CA" sz="2000" i="1" dirty="0">
                <a:solidFill>
                  <a:srgbClr val="00B0F0"/>
                </a:solidFill>
              </a:rPr>
              <a:t>, </a:t>
            </a:r>
            <a:r>
              <a:rPr lang="en-CA" sz="2000" dirty="0">
                <a:solidFill>
                  <a:schemeClr val="bg1"/>
                </a:solidFill>
              </a:rPr>
              <a:t>2008 FCA 129</a:t>
            </a:r>
            <a:endParaRPr lang="en-CA" sz="2000" dirty="0"/>
          </a:p>
          <a:p>
            <a:pPr marL="0" indent="0">
              <a:buFont typeface="Arial" panose="020B0604020202020204" pitchFamily="34" charset="0"/>
              <a:buNone/>
              <a:defRPr/>
            </a:pPr>
            <a:r>
              <a:rPr lang="en-CA" sz="2000" b="1" dirty="0">
                <a:solidFill>
                  <a:srgbClr val="FFFF00"/>
                </a:solidFill>
              </a:rPr>
              <a:t>General principles re special circumstances that excuse non-use </a:t>
            </a:r>
            <a:endParaRPr lang="en-CA" sz="2000" dirty="0">
              <a:solidFill>
                <a:srgbClr val="FFFF00"/>
              </a:solidFill>
            </a:endParaRPr>
          </a:p>
          <a:p>
            <a:pPr marL="42863" indent="0">
              <a:buFont typeface="Arial" panose="020B0604020202020204" pitchFamily="34" charset="0"/>
              <a:buNone/>
              <a:defRPr/>
            </a:pPr>
            <a:r>
              <a:rPr lang="en-US" sz="2000" dirty="0">
                <a:solidFill>
                  <a:schemeClr val="bg1"/>
                </a:solidFill>
              </a:rPr>
              <a:t>1) </a:t>
            </a:r>
            <a:r>
              <a:rPr lang="en-US" sz="2000" dirty="0">
                <a:solidFill>
                  <a:srgbClr val="FFFF00"/>
                </a:solidFill>
              </a:rPr>
              <a:t>Onus on registered owner to establish special circumstances </a:t>
            </a:r>
            <a:r>
              <a:rPr lang="en-US" sz="2000" dirty="0">
                <a:solidFill>
                  <a:schemeClr val="bg1"/>
                </a:solidFill>
              </a:rPr>
              <a:t>excusing non-use of the TM</a:t>
            </a:r>
            <a:endParaRPr lang="en-CA" sz="2000" dirty="0">
              <a:solidFill>
                <a:schemeClr val="bg1"/>
              </a:solidFill>
            </a:endParaRPr>
          </a:p>
          <a:p>
            <a:pPr marL="42863" indent="0">
              <a:buFont typeface="Arial" panose="020B0604020202020204" pitchFamily="34" charset="0"/>
              <a:buNone/>
              <a:defRPr/>
            </a:pPr>
            <a:r>
              <a:rPr lang="en-US" sz="2000" dirty="0">
                <a:solidFill>
                  <a:schemeClr val="bg1"/>
                </a:solidFill>
              </a:rPr>
              <a:t>2) Consider two factors:</a:t>
            </a:r>
            <a:endParaRPr lang="en-CA" sz="2000" dirty="0">
              <a:solidFill>
                <a:schemeClr val="bg1"/>
              </a:solidFill>
            </a:endParaRPr>
          </a:p>
          <a:p>
            <a:pPr lvl="1">
              <a:buFont typeface="Arial" panose="020B0604020202020204" pitchFamily="34" charset="0"/>
              <a:buChar char="•"/>
              <a:defRPr/>
            </a:pPr>
            <a:r>
              <a:rPr lang="en-US" sz="2000" dirty="0">
                <a:solidFill>
                  <a:srgbClr val="FFFF00"/>
                </a:solidFill>
              </a:rPr>
              <a:t>Length of time of non-use</a:t>
            </a:r>
            <a:endParaRPr lang="en-CA" sz="2000" dirty="0">
              <a:solidFill>
                <a:srgbClr val="FFFF00"/>
              </a:solidFill>
            </a:endParaRPr>
          </a:p>
          <a:p>
            <a:pPr lvl="1">
              <a:buFont typeface="Arial" panose="020B0604020202020204" pitchFamily="34" charset="0"/>
              <a:buChar char="•"/>
              <a:defRPr/>
            </a:pPr>
            <a:r>
              <a:rPr lang="en-US" sz="2000" dirty="0">
                <a:solidFill>
                  <a:schemeClr val="bg1"/>
                </a:solidFill>
              </a:rPr>
              <a:t>What were the </a:t>
            </a:r>
            <a:r>
              <a:rPr lang="en-US" sz="2000" dirty="0">
                <a:solidFill>
                  <a:srgbClr val="FFFF00"/>
                </a:solidFill>
              </a:rPr>
              <a:t>reasons for the non-use</a:t>
            </a:r>
            <a:r>
              <a:rPr lang="en-US" sz="2000" dirty="0">
                <a:solidFill>
                  <a:srgbClr val="FF0000"/>
                </a:solidFill>
              </a:rPr>
              <a:t>?</a:t>
            </a:r>
            <a:r>
              <a:rPr lang="en-US" sz="2000" dirty="0">
                <a:solidFill>
                  <a:schemeClr val="bg1"/>
                </a:solidFill>
              </a:rPr>
              <a:t> Were these reasons </a:t>
            </a:r>
            <a:r>
              <a:rPr lang="en-US" sz="2000" dirty="0">
                <a:solidFill>
                  <a:srgbClr val="FFFF00"/>
                </a:solidFill>
              </a:rPr>
              <a:t>beyond the registered owner’s control</a:t>
            </a:r>
            <a:r>
              <a:rPr lang="en-US" sz="2000" dirty="0">
                <a:solidFill>
                  <a:srgbClr val="FF0000"/>
                </a:solidFill>
              </a:rPr>
              <a:t>?</a:t>
            </a:r>
            <a:endParaRPr lang="en-CA" sz="2000" dirty="0">
              <a:solidFill>
                <a:srgbClr val="FF0000"/>
              </a:solidFill>
            </a:endParaRPr>
          </a:p>
          <a:p>
            <a:pPr marL="42863" indent="0">
              <a:buFont typeface="Arial" panose="020B0604020202020204" pitchFamily="34" charset="0"/>
              <a:buNone/>
              <a:defRPr/>
            </a:pPr>
            <a:r>
              <a:rPr lang="en-US" sz="2000" dirty="0">
                <a:solidFill>
                  <a:schemeClr val="bg1"/>
                </a:solidFill>
              </a:rPr>
              <a:t>3) </a:t>
            </a:r>
            <a:r>
              <a:rPr lang="en-US" sz="2000" dirty="0">
                <a:solidFill>
                  <a:srgbClr val="FFFF00"/>
                </a:solidFill>
              </a:rPr>
              <a:t>Circumstances of non-use must be </a:t>
            </a:r>
            <a:r>
              <a:rPr lang="en-US" sz="2000" dirty="0">
                <a:solidFill>
                  <a:srgbClr val="FF0000"/>
                </a:solidFill>
              </a:rPr>
              <a:t>special</a:t>
            </a:r>
            <a:r>
              <a:rPr lang="en-US" sz="2000" dirty="0">
                <a:solidFill>
                  <a:srgbClr val="FFFF00"/>
                </a:solidFill>
              </a:rPr>
              <a:t> </a:t>
            </a:r>
            <a:r>
              <a:rPr lang="en-US" sz="2000" dirty="0">
                <a:solidFill>
                  <a:schemeClr val="bg1"/>
                </a:solidFill>
              </a:rPr>
              <a:t>(</a:t>
            </a:r>
            <a:r>
              <a:rPr lang="en-US" sz="2000" dirty="0" err="1">
                <a:solidFill>
                  <a:schemeClr val="bg1"/>
                </a:solidFill>
              </a:rPr>
              <a:t>ie</a:t>
            </a:r>
            <a:r>
              <a:rPr lang="en-US" sz="2000" dirty="0">
                <a:solidFill>
                  <a:schemeClr val="bg1"/>
                </a:solidFill>
              </a:rPr>
              <a:t> do not exist in the majority of cases)</a:t>
            </a:r>
            <a:endParaRPr lang="en-CA" sz="2000" dirty="0">
              <a:solidFill>
                <a:schemeClr val="bg1"/>
              </a:solidFill>
            </a:endParaRPr>
          </a:p>
          <a:p>
            <a:pPr marL="42863" indent="0">
              <a:buFont typeface="Arial" panose="020B0604020202020204" pitchFamily="34" charset="0"/>
              <a:buNone/>
              <a:defRPr/>
            </a:pPr>
            <a:r>
              <a:rPr lang="en-US" sz="2000" dirty="0">
                <a:solidFill>
                  <a:schemeClr val="bg1"/>
                </a:solidFill>
              </a:rPr>
              <a:t>4) </a:t>
            </a:r>
            <a:r>
              <a:rPr lang="en-US" sz="2000" dirty="0">
                <a:solidFill>
                  <a:srgbClr val="FFFF00"/>
                </a:solidFill>
              </a:rPr>
              <a:t>Special circumstances are an exception </a:t>
            </a:r>
            <a:r>
              <a:rPr lang="en-US" sz="2000" dirty="0">
                <a:solidFill>
                  <a:schemeClr val="bg1"/>
                </a:solidFill>
              </a:rPr>
              <a:t>to the general rule that a TM which is not used should be expunged</a:t>
            </a:r>
            <a:endParaRPr lang="en-CA" sz="2000" dirty="0">
              <a:solidFill>
                <a:schemeClr val="bg1"/>
              </a:solidFill>
            </a:endParaRPr>
          </a:p>
        </p:txBody>
      </p:sp>
      <p:sp>
        <p:nvSpPr>
          <p:cNvPr id="312323" name="Slide Number Placeholder 3">
            <a:extLst>
              <a:ext uri="{FF2B5EF4-FFF2-40B4-BE49-F238E27FC236}">
                <a16:creationId xmlns:a16="http://schemas.microsoft.com/office/drawing/2014/main" id="{3344783E-8EFD-2CDE-E8D3-A654BB538A3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5E4F20F-C985-7941-B2C5-2DB1C31C90E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extBox 1">
            <a:extLst>
              <a:ext uri="{FF2B5EF4-FFF2-40B4-BE49-F238E27FC236}">
                <a16:creationId xmlns:a16="http://schemas.microsoft.com/office/drawing/2014/main" id="{E651C877-5464-F927-A119-3EE4413205DA}"/>
              </a:ext>
            </a:extLst>
          </p:cNvPr>
          <p:cNvSpPr txBox="1">
            <a:spLocks noChangeArrowheads="1"/>
          </p:cNvSpPr>
          <p:nvPr/>
        </p:nvSpPr>
        <p:spPr bwMode="auto">
          <a:xfrm>
            <a:off x="2863850" y="123825"/>
            <a:ext cx="3416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16418" name="TextBox 2">
            <a:extLst>
              <a:ext uri="{FF2B5EF4-FFF2-40B4-BE49-F238E27FC236}">
                <a16:creationId xmlns:a16="http://schemas.microsoft.com/office/drawing/2014/main" id="{C8F75DA6-8088-B9A3-4DDB-7E97AC12C1D4}"/>
              </a:ext>
            </a:extLst>
          </p:cNvPr>
          <p:cNvSpPr txBox="1">
            <a:spLocks noChangeArrowheads="1"/>
          </p:cNvSpPr>
          <p:nvPr/>
        </p:nvSpPr>
        <p:spPr bwMode="auto">
          <a:xfrm>
            <a:off x="269875" y="987425"/>
            <a:ext cx="860425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US"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Should trade-marks be “</a:t>
            </a:r>
            <a:r>
              <a:rPr kumimoji="0" lang="en-US" altLang="en-US" sz="3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 it or lose it</a:t>
            </a:r>
            <a:r>
              <a:rPr kumimoji="0" lang="en-US"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p>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AutoNum type="arabicPeriod"/>
              <a:tabLst/>
              <a:defRPr/>
            </a:pPr>
            <a:r>
              <a:rPr kumimoji="0" lang="en-CA"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Would you make any changes</a:t>
            </a:r>
            <a:r>
              <a:rPr kumimoji="0" lang="en-CA" altLang="en-US" sz="3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modifications to the provision addressing expungement for non-use</a:t>
            </a:r>
            <a:r>
              <a:rPr kumimoji="0" lang="en-CA" altLang="en-US" sz="3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3. Is </a:t>
            </a:r>
            <a:r>
              <a:rPr kumimoji="0" lang="en-US"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 it or lose it</a:t>
            </a:r>
            <a:r>
              <a:rPr kumimoji="0" lang="en-US"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CA" altLang="en-US" sz="3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something that you think should also be incorporated into patent or copyright legislation</a:t>
            </a:r>
            <a:r>
              <a:rPr kumimoji="0" lang="en-CA" altLang="en-US" sz="3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1A3DE-B117-8223-82D7-C7D43CACD0C3}"/>
              </a:ext>
            </a:extLst>
          </p:cNvPr>
          <p:cNvSpPr>
            <a:spLocks noGrp="1"/>
          </p:cNvSpPr>
          <p:nvPr>
            <p:ph type="title"/>
          </p:nvPr>
        </p:nvSpPr>
        <p:spPr>
          <a:xfrm>
            <a:off x="1485900" y="98425"/>
            <a:ext cx="6172200" cy="67310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F7AF7AF3-F789-B649-9D47-19A3F43E36DF}"/>
              </a:ext>
            </a:extLst>
          </p:cNvPr>
          <p:cNvSpPr>
            <a:spLocks noGrp="1"/>
          </p:cNvSpPr>
          <p:nvPr>
            <p:ph idx="1"/>
          </p:nvPr>
        </p:nvSpPr>
        <p:spPr>
          <a:xfrm>
            <a:off x="179388" y="987425"/>
            <a:ext cx="8785225" cy="3776663"/>
          </a:xfrm>
        </p:spPr>
        <p:txBody>
          <a:bodyPr>
            <a:normAutofit lnSpcReduction="10000"/>
          </a:bodyPr>
          <a:lstStyle/>
          <a:p>
            <a:pPr marL="0" indent="0">
              <a:lnSpc>
                <a:spcPct val="110000"/>
              </a:lnSpc>
              <a:buFont typeface="Arial" panose="020B0604020202020204" pitchFamily="34" charset="0"/>
              <a:buNone/>
              <a:defRPr/>
            </a:pPr>
            <a:r>
              <a:rPr lang="en-US" sz="2100" dirty="0">
                <a:solidFill>
                  <a:srgbClr val="FF0000"/>
                </a:solidFill>
              </a:rPr>
              <a:t>S. 57 TMA </a:t>
            </a:r>
            <a:r>
              <a:rPr lang="en-US" sz="2100" dirty="0">
                <a:solidFill>
                  <a:schemeClr val="bg1"/>
                </a:solidFill>
                <a:sym typeface="Wingdings" pitchFamily="2" charset="2"/>
              </a:rPr>
              <a:t></a:t>
            </a:r>
            <a:r>
              <a:rPr lang="en-US" sz="2100" dirty="0">
                <a:solidFill>
                  <a:schemeClr val="bg1"/>
                </a:solidFill>
              </a:rPr>
              <a:t> Can </a:t>
            </a:r>
            <a:r>
              <a:rPr lang="en-CA" sz="2100" dirty="0">
                <a:solidFill>
                  <a:srgbClr val="FFFF00"/>
                </a:solidFill>
              </a:rPr>
              <a:t>strike or amend a TM </a:t>
            </a:r>
            <a:r>
              <a:rPr lang="en-CA" sz="2100" dirty="0">
                <a:solidFill>
                  <a:schemeClr val="bg1"/>
                </a:solidFill>
              </a:rPr>
              <a:t>on the register on the basis that it “</a:t>
            </a:r>
            <a:r>
              <a:rPr lang="en-CA" sz="2100" dirty="0">
                <a:solidFill>
                  <a:srgbClr val="FFFF00"/>
                </a:solidFill>
              </a:rPr>
              <a:t>does not accurately express or define the existing rights of the [registered owner] of the mark</a:t>
            </a:r>
            <a:r>
              <a:rPr lang="en-CA" sz="2100" dirty="0">
                <a:solidFill>
                  <a:schemeClr val="bg1"/>
                </a:solidFill>
              </a:rPr>
              <a:t>.” (read w. s. 18)</a:t>
            </a:r>
          </a:p>
          <a:p>
            <a:pPr marL="385763" indent="-385763">
              <a:lnSpc>
                <a:spcPct val="110000"/>
              </a:lnSpc>
              <a:buFont typeface="+mj-lt"/>
              <a:buAutoNum type="arabicPeriod"/>
              <a:defRPr/>
            </a:pPr>
            <a:r>
              <a:rPr lang="en-CA" sz="2100" dirty="0">
                <a:solidFill>
                  <a:schemeClr val="bg1"/>
                </a:solidFill>
              </a:rPr>
              <a:t>If the </a:t>
            </a:r>
            <a:r>
              <a:rPr lang="en-CA" sz="2100" dirty="0">
                <a:solidFill>
                  <a:srgbClr val="FFFF00"/>
                </a:solidFill>
              </a:rPr>
              <a:t>TM was not registrable </a:t>
            </a:r>
            <a:r>
              <a:rPr lang="en-CA" sz="2100" dirty="0">
                <a:solidFill>
                  <a:schemeClr val="bg1"/>
                </a:solidFill>
              </a:rPr>
              <a:t>at the date of registration [18(1)(a)]</a:t>
            </a:r>
          </a:p>
          <a:p>
            <a:pPr marL="385763" indent="-385763">
              <a:lnSpc>
                <a:spcPct val="110000"/>
              </a:lnSpc>
              <a:buFont typeface="+mj-lt"/>
              <a:buAutoNum type="arabicPeriod"/>
              <a:defRPr/>
            </a:pPr>
            <a:r>
              <a:rPr lang="en-CA" sz="2100" dirty="0">
                <a:solidFill>
                  <a:schemeClr val="bg1"/>
                </a:solidFill>
              </a:rPr>
              <a:t>If the </a:t>
            </a:r>
            <a:r>
              <a:rPr lang="en-CA" sz="2100" dirty="0">
                <a:solidFill>
                  <a:srgbClr val="FFFF00"/>
                </a:solidFill>
              </a:rPr>
              <a:t>TM is not distinctive </a:t>
            </a:r>
            <a:r>
              <a:rPr lang="en-CA" sz="2100" dirty="0">
                <a:solidFill>
                  <a:schemeClr val="bg1"/>
                </a:solidFill>
              </a:rPr>
              <a:t>at the time proceedings bringing the validity of the registration into question are commenced [18(1)(b)]</a:t>
            </a:r>
          </a:p>
          <a:p>
            <a:pPr marL="385763" indent="-385763">
              <a:lnSpc>
                <a:spcPct val="110000"/>
              </a:lnSpc>
              <a:buFont typeface="+mj-lt"/>
              <a:buAutoNum type="arabicPeriod"/>
              <a:defRPr/>
            </a:pPr>
            <a:r>
              <a:rPr lang="en-CA" sz="2100" dirty="0">
                <a:solidFill>
                  <a:schemeClr val="bg1"/>
                </a:solidFill>
              </a:rPr>
              <a:t>If the </a:t>
            </a:r>
            <a:r>
              <a:rPr lang="en-CA" sz="2100" dirty="0">
                <a:solidFill>
                  <a:srgbClr val="FFFF00"/>
                </a:solidFill>
              </a:rPr>
              <a:t>TM</a:t>
            </a:r>
            <a:r>
              <a:rPr lang="en-CA" sz="2100" dirty="0">
                <a:solidFill>
                  <a:schemeClr val="bg1"/>
                </a:solidFill>
              </a:rPr>
              <a:t> has been </a:t>
            </a:r>
            <a:r>
              <a:rPr lang="en-CA" sz="2100" dirty="0">
                <a:solidFill>
                  <a:srgbClr val="FFFF00"/>
                </a:solidFill>
              </a:rPr>
              <a:t>abandoned</a:t>
            </a:r>
            <a:r>
              <a:rPr lang="en-CA" sz="2100" dirty="0">
                <a:solidFill>
                  <a:schemeClr val="bg1"/>
                </a:solidFill>
              </a:rPr>
              <a:t> [18(1)(c)]</a:t>
            </a:r>
          </a:p>
          <a:p>
            <a:pPr marL="385763" indent="-385763">
              <a:lnSpc>
                <a:spcPct val="110000"/>
              </a:lnSpc>
              <a:buFont typeface="+mj-lt"/>
              <a:buAutoNum type="arabicPeriod"/>
              <a:defRPr/>
            </a:pPr>
            <a:r>
              <a:rPr lang="en-CA" sz="2100" dirty="0">
                <a:solidFill>
                  <a:schemeClr val="bg1"/>
                </a:solidFill>
              </a:rPr>
              <a:t>If the applicant for registration was </a:t>
            </a:r>
            <a:r>
              <a:rPr lang="en-CA" sz="2100" dirty="0">
                <a:solidFill>
                  <a:srgbClr val="FFFF00"/>
                </a:solidFill>
              </a:rPr>
              <a:t>not the person entitled</a:t>
            </a:r>
            <a:r>
              <a:rPr lang="en-CA" sz="2100" dirty="0">
                <a:solidFill>
                  <a:schemeClr val="bg1"/>
                </a:solidFill>
              </a:rPr>
              <a:t> to secure the registration [18(1)(d)]</a:t>
            </a:r>
          </a:p>
          <a:p>
            <a:pPr marL="385763" indent="-385763">
              <a:lnSpc>
                <a:spcPct val="110000"/>
              </a:lnSpc>
              <a:buFont typeface="+mj-lt"/>
              <a:buAutoNum type="arabicPeriod"/>
              <a:defRPr/>
            </a:pPr>
            <a:r>
              <a:rPr lang="en-US" sz="2100" dirty="0">
                <a:solidFill>
                  <a:schemeClr val="bg1"/>
                </a:solidFill>
              </a:rPr>
              <a:t>The application for registration was </a:t>
            </a:r>
            <a:r>
              <a:rPr lang="en-US" sz="2100" dirty="0">
                <a:solidFill>
                  <a:srgbClr val="FFFF00"/>
                </a:solidFill>
              </a:rPr>
              <a:t>filed in bad faith</a:t>
            </a:r>
            <a:endParaRPr lang="en-CA" sz="2100" dirty="0">
              <a:solidFill>
                <a:srgbClr val="FFFF00"/>
              </a:solidFill>
            </a:endParaRPr>
          </a:p>
          <a:p>
            <a:pPr lvl="1">
              <a:defRPr/>
            </a:pPr>
            <a:endParaRPr lang="en-US" dirty="0"/>
          </a:p>
        </p:txBody>
      </p:sp>
      <p:sp>
        <p:nvSpPr>
          <p:cNvPr id="317443" name="Slide Number Placeholder 3">
            <a:extLst>
              <a:ext uri="{FF2B5EF4-FFF2-40B4-BE49-F238E27FC236}">
                <a16:creationId xmlns:a16="http://schemas.microsoft.com/office/drawing/2014/main" id="{4F045863-8FB1-2301-2759-10C7F55DD6F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D887F90-A229-9F46-9430-C8FC5C76B7F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5">
            <a:extLst>
              <a:ext uri="{FF2B5EF4-FFF2-40B4-BE49-F238E27FC236}">
                <a16:creationId xmlns:a16="http://schemas.microsoft.com/office/drawing/2014/main" id="{04B23F45-F1C5-E93E-AF80-8025F39B236C}"/>
              </a:ext>
            </a:extLst>
          </p:cNvPr>
          <p:cNvSpPr>
            <a:spLocks noGrp="1" noChangeArrowheads="1"/>
          </p:cNvSpPr>
          <p:nvPr>
            <p:ph type="title"/>
          </p:nvPr>
        </p:nvSpPr>
        <p:spPr bwMode="auto">
          <a:xfrm>
            <a:off x="1485900" y="123825"/>
            <a:ext cx="6172200" cy="781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319490" name="Content Placeholder 1">
            <a:extLst>
              <a:ext uri="{FF2B5EF4-FFF2-40B4-BE49-F238E27FC236}">
                <a16:creationId xmlns:a16="http://schemas.microsoft.com/office/drawing/2014/main" id="{65B0DFF1-CE33-E3A2-F0D7-AB764090AC94}"/>
              </a:ext>
            </a:extLst>
          </p:cNvPr>
          <p:cNvSpPr>
            <a:spLocks noGrp="1" noChangeArrowheads="1"/>
          </p:cNvSpPr>
          <p:nvPr>
            <p:ph idx="1"/>
          </p:nvPr>
        </p:nvSpPr>
        <p:spPr bwMode="auto">
          <a:xfrm>
            <a:off x="358775" y="1095375"/>
            <a:ext cx="8426450" cy="3949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i="1">
                <a:solidFill>
                  <a:schemeClr val="bg1"/>
                </a:solidFill>
              </a:rPr>
              <a:t>57 (1) The </a:t>
            </a:r>
            <a:r>
              <a:rPr lang="en-CA" altLang="en-US" sz="2800" i="1">
                <a:solidFill>
                  <a:srgbClr val="FFFF00"/>
                </a:solidFill>
              </a:rPr>
              <a:t>Federal Court </a:t>
            </a:r>
            <a:r>
              <a:rPr lang="en-CA" altLang="en-US" sz="2800" i="1">
                <a:solidFill>
                  <a:schemeClr val="bg1"/>
                </a:solidFill>
              </a:rPr>
              <a:t>has exclusive original </a:t>
            </a:r>
            <a:r>
              <a:rPr lang="en-CA" altLang="en-US" sz="2800" i="1">
                <a:solidFill>
                  <a:srgbClr val="FFFF00"/>
                </a:solidFill>
              </a:rPr>
              <a:t>jurisdiction</a:t>
            </a:r>
            <a:r>
              <a:rPr lang="en-CA" altLang="en-US" sz="2800" i="1">
                <a:solidFill>
                  <a:schemeClr val="bg1"/>
                </a:solidFill>
              </a:rPr>
              <a:t>, on the </a:t>
            </a:r>
            <a:r>
              <a:rPr lang="en-CA" altLang="en-US" sz="2800" i="1">
                <a:solidFill>
                  <a:srgbClr val="FFFF00"/>
                </a:solidFill>
              </a:rPr>
              <a:t>application</a:t>
            </a:r>
            <a:r>
              <a:rPr lang="en-CA" altLang="en-US" sz="2800" i="1">
                <a:solidFill>
                  <a:schemeClr val="bg1"/>
                </a:solidFill>
              </a:rPr>
              <a:t> of the Registrar or </a:t>
            </a:r>
            <a:r>
              <a:rPr lang="en-CA" altLang="en-US" sz="2800" i="1">
                <a:solidFill>
                  <a:srgbClr val="FFFF00"/>
                </a:solidFill>
              </a:rPr>
              <a:t>of any person interested</a:t>
            </a:r>
            <a:r>
              <a:rPr lang="en-CA" altLang="en-US" sz="2800" i="1">
                <a:solidFill>
                  <a:schemeClr val="bg1"/>
                </a:solidFill>
              </a:rPr>
              <a:t>, </a:t>
            </a:r>
            <a:r>
              <a:rPr lang="en-CA" altLang="en-US" sz="2800" i="1">
                <a:solidFill>
                  <a:srgbClr val="FF0000"/>
                </a:solidFill>
              </a:rPr>
              <a:t>to order that any entry in the register be struck out or amended </a:t>
            </a:r>
            <a:r>
              <a:rPr lang="en-CA" altLang="en-US" sz="2800" i="1">
                <a:solidFill>
                  <a:schemeClr val="bg1"/>
                </a:solidFill>
              </a:rPr>
              <a:t>on the ground that at the date of the application the </a:t>
            </a:r>
            <a:r>
              <a:rPr lang="en-CA" altLang="en-US" sz="2800" i="1">
                <a:solidFill>
                  <a:srgbClr val="FFFF00"/>
                </a:solidFill>
              </a:rPr>
              <a:t>entry as it appears </a:t>
            </a:r>
            <a:r>
              <a:rPr lang="en-CA" altLang="en-US" sz="2800" i="1">
                <a:solidFill>
                  <a:schemeClr val="bg1"/>
                </a:solidFill>
              </a:rPr>
              <a:t>on the register </a:t>
            </a:r>
            <a:r>
              <a:rPr lang="en-CA" altLang="en-US" sz="2800" i="1">
                <a:solidFill>
                  <a:srgbClr val="FFFF00"/>
                </a:solidFill>
              </a:rPr>
              <a:t>does not accurately express or define the existing rights </a:t>
            </a:r>
            <a:r>
              <a:rPr lang="en-CA" altLang="en-US" sz="2800" i="1">
                <a:solidFill>
                  <a:schemeClr val="bg1"/>
                </a:solidFill>
              </a:rPr>
              <a:t>of the person appearing to be the registered owner of the trademark.</a:t>
            </a:r>
            <a:endParaRPr lang="en-US" altLang="en-US" sz="2800" i="1">
              <a:solidFill>
                <a:schemeClr val="bg1"/>
              </a:solidFill>
            </a:endParaRPr>
          </a:p>
        </p:txBody>
      </p:sp>
      <p:sp>
        <p:nvSpPr>
          <p:cNvPr id="319491" name="Slide Number Placeholder 3">
            <a:extLst>
              <a:ext uri="{FF2B5EF4-FFF2-40B4-BE49-F238E27FC236}">
                <a16:creationId xmlns:a16="http://schemas.microsoft.com/office/drawing/2014/main" id="{06BD0B2C-5164-D8F3-60B7-3520B9399BC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C6EDC70-E699-CD40-895C-7B4F74EB815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C35697-7FE0-A278-CD15-CFD93C922543}"/>
              </a:ext>
            </a:extLst>
          </p:cNvPr>
          <p:cNvSpPr>
            <a:spLocks noGrp="1"/>
          </p:cNvSpPr>
          <p:nvPr>
            <p:ph type="title"/>
          </p:nvPr>
        </p:nvSpPr>
        <p:spPr>
          <a:xfrm>
            <a:off x="1485900" y="88900"/>
            <a:ext cx="6172200" cy="682625"/>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C2BAC697-600F-761A-090D-F17F4BE5CC13}"/>
              </a:ext>
            </a:extLst>
          </p:cNvPr>
          <p:cNvSpPr>
            <a:spLocks noGrp="1"/>
          </p:cNvSpPr>
          <p:nvPr>
            <p:ph idx="1"/>
          </p:nvPr>
        </p:nvSpPr>
        <p:spPr>
          <a:xfrm>
            <a:off x="250825" y="987425"/>
            <a:ext cx="8642350" cy="3830638"/>
          </a:xfrm>
        </p:spPr>
        <p:txBody>
          <a:bodyPr>
            <a:normAutofit fontScale="25000" lnSpcReduction="20000"/>
          </a:bodyPr>
          <a:lstStyle/>
          <a:p>
            <a:pPr marL="0" indent="0">
              <a:lnSpc>
                <a:spcPct val="120000"/>
              </a:lnSpc>
              <a:buFont typeface="Arial" panose="020B0604020202020204" pitchFamily="34" charset="0"/>
              <a:buNone/>
              <a:defRPr/>
            </a:pPr>
            <a:r>
              <a:rPr lang="en-CA" sz="6000" b="1" i="1" dirty="0">
                <a:solidFill>
                  <a:srgbClr val="FFFF00"/>
                </a:solidFill>
              </a:rPr>
              <a:t>When registration invalid</a:t>
            </a:r>
          </a:p>
          <a:p>
            <a:pPr marL="0" indent="0">
              <a:lnSpc>
                <a:spcPct val="120000"/>
              </a:lnSpc>
              <a:buFont typeface="Arial" panose="020B0604020202020204" pitchFamily="34" charset="0"/>
              <a:buNone/>
              <a:defRPr/>
            </a:pPr>
            <a:r>
              <a:rPr lang="en-CA" sz="6000" b="1" i="1" dirty="0">
                <a:solidFill>
                  <a:schemeClr val="bg1"/>
                </a:solidFill>
              </a:rPr>
              <a:t>18</a:t>
            </a:r>
            <a:r>
              <a:rPr lang="en-CA" sz="6000" i="1" dirty="0">
                <a:solidFill>
                  <a:schemeClr val="bg1"/>
                </a:solidFill>
              </a:rPr>
              <a:t> </a:t>
            </a:r>
            <a:r>
              <a:rPr lang="en-CA" sz="6000" b="1" i="1" dirty="0">
                <a:solidFill>
                  <a:schemeClr val="bg1"/>
                </a:solidFill>
              </a:rPr>
              <a:t>(1)</a:t>
            </a:r>
            <a:r>
              <a:rPr lang="en-CA" sz="6000" i="1" dirty="0">
                <a:solidFill>
                  <a:schemeClr val="bg1"/>
                </a:solidFill>
              </a:rPr>
              <a:t> The </a:t>
            </a:r>
            <a:r>
              <a:rPr lang="en-CA" sz="6000" i="1" dirty="0">
                <a:solidFill>
                  <a:srgbClr val="FF0000"/>
                </a:solidFill>
              </a:rPr>
              <a:t>registration of a trademark is invalid </a:t>
            </a:r>
            <a:r>
              <a:rPr lang="en-CA" sz="6000" i="1" dirty="0">
                <a:solidFill>
                  <a:schemeClr val="bg1"/>
                </a:solidFill>
              </a:rPr>
              <a:t>if</a:t>
            </a:r>
          </a:p>
          <a:p>
            <a:pPr marL="342900" lvl="1" indent="0">
              <a:lnSpc>
                <a:spcPct val="120000"/>
              </a:lnSpc>
              <a:buFont typeface="Arial" panose="020B0604020202020204" pitchFamily="34" charset="0"/>
              <a:buNone/>
              <a:defRPr/>
            </a:pPr>
            <a:r>
              <a:rPr lang="en-CA" sz="6000" b="1" i="1" dirty="0">
                <a:solidFill>
                  <a:schemeClr val="bg1"/>
                </a:solidFill>
              </a:rPr>
              <a:t>(a)</a:t>
            </a:r>
            <a:r>
              <a:rPr lang="en-CA" sz="6000" i="1" dirty="0">
                <a:solidFill>
                  <a:schemeClr val="bg1"/>
                </a:solidFill>
              </a:rPr>
              <a:t> the </a:t>
            </a:r>
            <a:r>
              <a:rPr lang="en-CA" sz="6000" i="1" dirty="0">
                <a:solidFill>
                  <a:srgbClr val="FFFF00"/>
                </a:solidFill>
              </a:rPr>
              <a:t>trademark was not registrable </a:t>
            </a:r>
            <a:r>
              <a:rPr lang="en-CA" sz="6000" i="1" dirty="0">
                <a:solidFill>
                  <a:schemeClr val="bg1"/>
                </a:solidFill>
              </a:rPr>
              <a:t>at the date of registration;</a:t>
            </a:r>
          </a:p>
          <a:p>
            <a:pPr marL="342900" lvl="1" indent="0">
              <a:lnSpc>
                <a:spcPct val="120000"/>
              </a:lnSpc>
              <a:buFont typeface="Arial" panose="020B0604020202020204" pitchFamily="34" charset="0"/>
              <a:buNone/>
              <a:defRPr/>
            </a:pPr>
            <a:r>
              <a:rPr lang="en-CA" sz="6000" b="1" i="1" dirty="0">
                <a:solidFill>
                  <a:schemeClr val="bg1"/>
                </a:solidFill>
              </a:rPr>
              <a:t>(b)</a:t>
            </a:r>
            <a:r>
              <a:rPr lang="en-CA" sz="6000" i="1" dirty="0">
                <a:solidFill>
                  <a:schemeClr val="bg1"/>
                </a:solidFill>
              </a:rPr>
              <a:t> the </a:t>
            </a:r>
            <a:r>
              <a:rPr lang="en-CA" sz="6000" i="1" dirty="0">
                <a:solidFill>
                  <a:srgbClr val="FFFF00"/>
                </a:solidFill>
              </a:rPr>
              <a:t>trademark is not distinctive</a:t>
            </a:r>
            <a:r>
              <a:rPr lang="en-CA" sz="6000" i="1" dirty="0">
                <a:solidFill>
                  <a:schemeClr val="bg1"/>
                </a:solidFill>
              </a:rPr>
              <a:t> at the time proceedings bringing the validity of the registration into question are commenced;</a:t>
            </a:r>
          </a:p>
          <a:p>
            <a:pPr marL="342900" lvl="1" indent="0">
              <a:lnSpc>
                <a:spcPct val="120000"/>
              </a:lnSpc>
              <a:buFont typeface="Arial" panose="020B0604020202020204" pitchFamily="34" charset="0"/>
              <a:buNone/>
              <a:defRPr/>
            </a:pPr>
            <a:r>
              <a:rPr lang="en-CA" sz="6000" b="1" i="1" dirty="0">
                <a:solidFill>
                  <a:schemeClr val="bg1"/>
                </a:solidFill>
              </a:rPr>
              <a:t>(c)</a:t>
            </a:r>
            <a:r>
              <a:rPr lang="en-CA" sz="6000" i="1" dirty="0">
                <a:solidFill>
                  <a:schemeClr val="bg1"/>
                </a:solidFill>
              </a:rPr>
              <a:t> the </a:t>
            </a:r>
            <a:r>
              <a:rPr lang="en-CA" sz="6000" i="1" dirty="0">
                <a:solidFill>
                  <a:srgbClr val="FFFF00"/>
                </a:solidFill>
              </a:rPr>
              <a:t>trademark has been abandoned</a:t>
            </a:r>
            <a:r>
              <a:rPr lang="en-CA" sz="6000" i="1" dirty="0">
                <a:solidFill>
                  <a:schemeClr val="bg1"/>
                </a:solidFill>
              </a:rPr>
              <a:t>;</a:t>
            </a:r>
          </a:p>
          <a:p>
            <a:pPr marL="342900" lvl="1" indent="0">
              <a:lnSpc>
                <a:spcPct val="120000"/>
              </a:lnSpc>
              <a:buFont typeface="Arial" panose="020B0604020202020204" pitchFamily="34" charset="0"/>
              <a:buNone/>
              <a:defRPr/>
            </a:pPr>
            <a:r>
              <a:rPr lang="en-CA" sz="6000" b="1" i="1" dirty="0">
                <a:solidFill>
                  <a:schemeClr val="bg1"/>
                </a:solidFill>
              </a:rPr>
              <a:t>(d)</a:t>
            </a:r>
            <a:r>
              <a:rPr lang="en-CA" sz="6000" i="1" dirty="0">
                <a:solidFill>
                  <a:schemeClr val="bg1"/>
                </a:solidFill>
              </a:rPr>
              <a:t> subject to section 17, the applicant for registration was </a:t>
            </a:r>
            <a:r>
              <a:rPr lang="en-CA" sz="6000" i="1" dirty="0">
                <a:solidFill>
                  <a:srgbClr val="FFFF00"/>
                </a:solidFill>
              </a:rPr>
              <a:t>not the person entitled </a:t>
            </a:r>
            <a:r>
              <a:rPr lang="en-CA" sz="6000" i="1" dirty="0">
                <a:solidFill>
                  <a:schemeClr val="bg1"/>
                </a:solidFill>
              </a:rPr>
              <a:t>to secure the registration; or</a:t>
            </a:r>
          </a:p>
          <a:p>
            <a:pPr marL="342900" lvl="1" indent="0">
              <a:lnSpc>
                <a:spcPct val="120000"/>
              </a:lnSpc>
              <a:buFont typeface="Arial" panose="020B0604020202020204" pitchFamily="34" charset="0"/>
              <a:buNone/>
              <a:defRPr/>
            </a:pPr>
            <a:r>
              <a:rPr lang="en-CA" sz="6000" b="1" i="1" dirty="0">
                <a:solidFill>
                  <a:schemeClr val="bg1"/>
                </a:solidFill>
              </a:rPr>
              <a:t>(e)</a:t>
            </a:r>
            <a:r>
              <a:rPr lang="en-CA" sz="6000" i="1" dirty="0">
                <a:solidFill>
                  <a:schemeClr val="bg1"/>
                </a:solidFill>
              </a:rPr>
              <a:t> the application for registration was </a:t>
            </a:r>
            <a:r>
              <a:rPr lang="en-CA" sz="6000" i="1" dirty="0">
                <a:solidFill>
                  <a:srgbClr val="FFFF00"/>
                </a:solidFill>
              </a:rPr>
              <a:t>filed in bad faith</a:t>
            </a:r>
            <a:r>
              <a:rPr lang="en-CA" sz="6000" i="1" dirty="0">
                <a:solidFill>
                  <a:schemeClr val="bg1"/>
                </a:solidFill>
              </a:rPr>
              <a:t>.</a:t>
            </a:r>
          </a:p>
          <a:p>
            <a:pPr marL="0" indent="0">
              <a:lnSpc>
                <a:spcPct val="120000"/>
              </a:lnSpc>
              <a:buFont typeface="Arial" panose="020B0604020202020204" pitchFamily="34" charset="0"/>
              <a:buNone/>
              <a:defRPr/>
            </a:pPr>
            <a:r>
              <a:rPr lang="en-CA" sz="6000" b="1" i="1" dirty="0">
                <a:solidFill>
                  <a:srgbClr val="FFFF00"/>
                </a:solidFill>
              </a:rPr>
              <a:t>Exception</a:t>
            </a:r>
          </a:p>
          <a:p>
            <a:pPr marL="0" indent="0">
              <a:lnSpc>
                <a:spcPct val="120000"/>
              </a:lnSpc>
              <a:buFont typeface="Arial" panose="020B0604020202020204" pitchFamily="34" charset="0"/>
              <a:buNone/>
              <a:defRPr/>
            </a:pPr>
            <a:r>
              <a:rPr lang="en-CA" sz="6000" b="1" i="1" dirty="0">
                <a:solidFill>
                  <a:schemeClr val="bg1"/>
                </a:solidFill>
              </a:rPr>
              <a:t>(2)</a:t>
            </a:r>
            <a:r>
              <a:rPr lang="en-CA" sz="6000" i="1" dirty="0">
                <a:solidFill>
                  <a:schemeClr val="bg1"/>
                </a:solidFill>
              </a:rPr>
              <a:t> No registration of a trademark that had been so used in Canada by the registrant or his predecessor in title as to have become distinctive at the date of registration </a:t>
            </a:r>
            <a:r>
              <a:rPr lang="en-CA" sz="6000" i="1" dirty="0">
                <a:solidFill>
                  <a:srgbClr val="FFFF00"/>
                </a:solidFill>
              </a:rPr>
              <a:t>shall be held invalid merely on the ground that evidence of the distinctiveness was not submitted</a:t>
            </a:r>
            <a:r>
              <a:rPr lang="en-CA" sz="6000" i="1" dirty="0">
                <a:solidFill>
                  <a:schemeClr val="bg1"/>
                </a:solidFill>
              </a:rPr>
              <a:t> to the competent authority or tribunal </a:t>
            </a:r>
            <a:r>
              <a:rPr lang="en-CA" sz="6000" i="1" dirty="0">
                <a:solidFill>
                  <a:srgbClr val="FFFF00"/>
                </a:solidFill>
              </a:rPr>
              <a:t>before the grant of the registration</a:t>
            </a:r>
            <a:r>
              <a:rPr lang="en-CA" sz="6000" i="1" dirty="0">
                <a:solidFill>
                  <a:schemeClr val="bg1"/>
                </a:solidFill>
              </a:rPr>
              <a:t>.</a:t>
            </a:r>
          </a:p>
          <a:p>
            <a:pPr marL="0" indent="0">
              <a:buFont typeface="Arial" panose="020B0604020202020204" pitchFamily="34" charset="0"/>
              <a:buNone/>
              <a:defRPr/>
            </a:pPr>
            <a:endParaRPr lang="en-US" sz="2400" dirty="0">
              <a:solidFill>
                <a:schemeClr val="bg1"/>
              </a:solidFill>
            </a:endParaRPr>
          </a:p>
        </p:txBody>
      </p:sp>
      <p:sp>
        <p:nvSpPr>
          <p:cNvPr id="321539" name="Slide Number Placeholder 3">
            <a:extLst>
              <a:ext uri="{FF2B5EF4-FFF2-40B4-BE49-F238E27FC236}">
                <a16:creationId xmlns:a16="http://schemas.microsoft.com/office/drawing/2014/main" id="{8E727AF7-3382-8B6E-DA0A-BF5366475A8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3F4624AD-90FA-A44C-B673-76EB38EDDFC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199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12B52-7BCC-8AB2-8E5E-4E043AF9AD37}"/>
              </a:ext>
            </a:extLst>
          </p:cNvPr>
          <p:cNvSpPr>
            <a:spLocks noGrp="1"/>
          </p:cNvSpPr>
          <p:nvPr>
            <p:ph sz="quarter" idx="10"/>
          </p:nvPr>
        </p:nvSpPr>
        <p:spPr>
          <a:xfrm>
            <a:off x="1240972" y="1459851"/>
            <a:ext cx="6656423" cy="2834749"/>
          </a:xfrm>
        </p:spPr>
        <p:txBody>
          <a:bodyPr/>
          <a:lstStyle/>
          <a:p>
            <a:pPr marL="0" indent="0" algn="ctr">
              <a:buFont typeface="Arial" panose="020B0604020202020204" pitchFamily="34" charset="0"/>
              <a:buNone/>
              <a:defRPr/>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08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C38A8D6-D0DA-C00A-64C9-406DD870FDA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8326E74B-D43A-6658-5522-A7F125686DBA}"/>
              </a:ext>
            </a:extLst>
          </p:cNvPr>
          <p:cNvPicPr>
            <a:picLocks noGrp="1" noChangeAspect="1"/>
          </p:cNvPicPr>
          <p:nvPr>
            <p:ph idx="1"/>
          </p:nvPr>
        </p:nvPicPr>
        <p:blipFill>
          <a:blip r:embed="rId2"/>
          <a:stretch>
            <a:fillRect/>
          </a:stretch>
        </p:blipFill>
        <p:spPr/>
      </p:pic>
      <p:pic>
        <p:nvPicPr>
          <p:cNvPr id="47107" name="Picture 6" descr="Graphical user interface, text, application, email&#10;&#10;Description automatically generated">
            <a:extLst>
              <a:ext uri="{FF2B5EF4-FFF2-40B4-BE49-F238E27FC236}">
                <a16:creationId xmlns:a16="http://schemas.microsoft.com/office/drawing/2014/main" id="{1C41A3C7-A928-CD5B-1F81-47038BD7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987425"/>
            <a:ext cx="50768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6971F89-D4D6-9FC9-2C98-BFBF05D7CCEA}"/>
                  </a:ext>
                </a:extLst>
              </p14:cNvPr>
              <p14:cNvContentPartPr/>
              <p14:nvPr/>
            </p14:nvContentPartPr>
            <p14:xfrm>
              <a:off x="2033571" y="1635646"/>
              <a:ext cx="927360" cy="565920"/>
            </p14:xfrm>
          </p:contentPart>
        </mc:Choice>
        <mc:Fallback xmlns="">
          <p:pic>
            <p:nvPicPr>
              <p:cNvPr id="8" name="Ink 7">
                <a:extLst>
                  <a:ext uri="{FF2B5EF4-FFF2-40B4-BE49-F238E27FC236}">
                    <a16:creationId xmlns:a16="http://schemas.microsoft.com/office/drawing/2014/main" id="{D6971F89-D4D6-9FC9-2C98-BFBF05D7CCEA}"/>
                  </a:ext>
                </a:extLst>
              </p:cNvPr>
              <p:cNvPicPr/>
              <p:nvPr/>
            </p:nvPicPr>
            <p:blipFill>
              <a:blip r:embed="rId4"/>
              <a:stretch>
                <a:fillRect/>
              </a:stretch>
            </p:blipFill>
            <p:spPr>
              <a:xfrm>
                <a:off x="2024571" y="1626646"/>
                <a:ext cx="945000" cy="583560"/>
              </a:xfrm>
              <a:prstGeom prst="rect">
                <a:avLst/>
              </a:prstGeom>
            </p:spPr>
          </p:pic>
        </mc:Fallback>
      </mc:AlternateContent>
      <p:sp>
        <p:nvSpPr>
          <p:cNvPr id="47109" name="TextBox 8">
            <a:extLst>
              <a:ext uri="{FF2B5EF4-FFF2-40B4-BE49-F238E27FC236}">
                <a16:creationId xmlns:a16="http://schemas.microsoft.com/office/drawing/2014/main" id="{3315B342-E043-C4D6-1E57-380DB6BAE4C4}"/>
              </a:ext>
            </a:extLst>
          </p:cNvPr>
          <p:cNvSpPr txBox="1">
            <a:spLocks noChangeArrowheads="1"/>
          </p:cNvSpPr>
          <p:nvPr/>
        </p:nvSpPr>
        <p:spPr bwMode="auto">
          <a:xfrm>
            <a:off x="2768600" y="77788"/>
            <a:ext cx="360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Images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161F69-9C4A-2BC0-06DB-0696AF20315B}"/>
              </a:ext>
            </a:extLst>
          </p:cNvPr>
          <p:cNvSpPr>
            <a:spLocks noGrp="1"/>
          </p:cNvSpPr>
          <p:nvPr>
            <p:ph type="title"/>
          </p:nvPr>
        </p:nvSpPr>
        <p:spPr>
          <a:xfrm>
            <a:off x="179388" y="123825"/>
            <a:ext cx="8785225" cy="68897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endParaRPr lang="en-US" b="1" dirty="0">
              <a:solidFill>
                <a:srgbClr val="FFFF00"/>
              </a:solidFill>
            </a:endParaRPr>
          </a:p>
        </p:txBody>
      </p:sp>
      <p:sp>
        <p:nvSpPr>
          <p:cNvPr id="323586" name="Content Placeholder 1">
            <a:extLst>
              <a:ext uri="{FF2B5EF4-FFF2-40B4-BE49-F238E27FC236}">
                <a16:creationId xmlns:a16="http://schemas.microsoft.com/office/drawing/2014/main" id="{89F65B77-CC97-02EC-D458-80C61C87315C}"/>
              </a:ext>
            </a:extLst>
          </p:cNvPr>
          <p:cNvSpPr>
            <a:spLocks noGrp="1" noChangeArrowheads="1"/>
          </p:cNvSpPr>
          <p:nvPr>
            <p:ph idx="1"/>
          </p:nvPr>
        </p:nvSpPr>
        <p:spPr bwMode="auto">
          <a:xfrm>
            <a:off x="287338" y="1058863"/>
            <a:ext cx="8569325"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2800">
                <a:solidFill>
                  <a:schemeClr val="bg1"/>
                </a:solidFill>
              </a:rPr>
              <a:t>1) If the TM was </a:t>
            </a:r>
            <a:r>
              <a:rPr lang="en-CA" altLang="en-US" sz="2800">
                <a:solidFill>
                  <a:srgbClr val="FFFF00"/>
                </a:solidFill>
              </a:rPr>
              <a:t>not registrable </a:t>
            </a:r>
            <a:r>
              <a:rPr lang="en-CA" altLang="en-US" sz="2800">
                <a:solidFill>
                  <a:schemeClr val="bg1"/>
                </a:solidFill>
              </a:rPr>
              <a:t>at the date of registration [18(1)(a)]</a:t>
            </a:r>
          </a:p>
          <a:p>
            <a:pPr lvl="1">
              <a:buFont typeface="Arial" panose="020B0604020202020204" pitchFamily="34" charset="0"/>
              <a:buChar char="•"/>
            </a:pPr>
            <a:r>
              <a:rPr lang="en-US" altLang="en-US">
                <a:solidFill>
                  <a:schemeClr val="bg1"/>
                </a:solidFill>
              </a:rPr>
              <a:t>See ss. 9, 10, </a:t>
            </a:r>
            <a:r>
              <a:rPr lang="en-US" altLang="en-US">
                <a:solidFill>
                  <a:srgbClr val="FFFF00"/>
                </a:solidFill>
              </a:rPr>
              <a:t>12</a:t>
            </a:r>
            <a:r>
              <a:rPr lang="en-US" altLang="en-US">
                <a:solidFill>
                  <a:schemeClr val="bg1"/>
                </a:solidFill>
              </a:rPr>
              <a:t>, 13</a:t>
            </a:r>
          </a:p>
          <a:p>
            <a:pPr marL="0" indent="0">
              <a:buFont typeface="Arial" panose="020B0604020202020204" pitchFamily="34" charset="0"/>
              <a:buNone/>
            </a:pPr>
            <a:r>
              <a:rPr lang="en-US" altLang="en-US" sz="2800">
                <a:solidFill>
                  <a:schemeClr val="bg1"/>
                </a:solidFill>
              </a:rPr>
              <a:t>2) If the TM is </a:t>
            </a:r>
            <a:r>
              <a:rPr lang="en-US" altLang="en-US" sz="2800">
                <a:solidFill>
                  <a:srgbClr val="FFFF00"/>
                </a:solidFill>
              </a:rPr>
              <a:t>not distinctive </a:t>
            </a:r>
            <a:r>
              <a:rPr lang="en-US" altLang="en-US" sz="2800">
                <a:solidFill>
                  <a:schemeClr val="bg1"/>
                </a:solidFill>
              </a:rPr>
              <a:t>at the time proceedings bringing the validity of the registration into question are commenced [18(1)(b)]</a:t>
            </a:r>
          </a:p>
          <a:p>
            <a:pPr lvl="1">
              <a:buFont typeface="Arial" panose="020B0604020202020204" pitchFamily="34" charset="0"/>
              <a:buChar char="•"/>
            </a:pPr>
            <a:r>
              <a:rPr lang="en-US" altLang="en-US">
                <a:solidFill>
                  <a:schemeClr val="bg1"/>
                </a:solidFill>
              </a:rPr>
              <a:t>See for example the discussion on TMs becoming generic. Also ss. 48-50 TMA</a:t>
            </a:r>
          </a:p>
        </p:txBody>
      </p:sp>
      <p:sp>
        <p:nvSpPr>
          <p:cNvPr id="323587" name="Slide Number Placeholder 3">
            <a:extLst>
              <a:ext uri="{FF2B5EF4-FFF2-40B4-BE49-F238E27FC236}">
                <a16:creationId xmlns:a16="http://schemas.microsoft.com/office/drawing/2014/main" id="{440072E1-75CA-B6E6-7813-2DF2738FE40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38A86D79-3988-C94B-A977-1F70344033B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DE6721-FE51-94CA-0367-BC4ACBAC7170}"/>
              </a:ext>
            </a:extLst>
          </p:cNvPr>
          <p:cNvSpPr>
            <a:spLocks noGrp="1"/>
          </p:cNvSpPr>
          <p:nvPr>
            <p:ph sz="quarter" idx="10"/>
          </p:nvPr>
        </p:nvSpPr>
        <p:spPr>
          <a:xfrm>
            <a:off x="250825" y="249238"/>
            <a:ext cx="8785225" cy="4699000"/>
          </a:xfrm>
        </p:spPr>
        <p:txBody>
          <a:bodyPr>
            <a:normAutofit lnSpcReduction="10000"/>
          </a:bodyPr>
          <a:lstStyle/>
          <a:p>
            <a:pPr marL="0" indent="0">
              <a:buFont typeface="Arial" panose="020B0604020202020204" pitchFamily="34" charset="0"/>
              <a:buNone/>
              <a:defRPr/>
            </a:pPr>
            <a:r>
              <a:rPr lang="en-CA" sz="2200" b="1" i="1" dirty="0">
                <a:solidFill>
                  <a:schemeClr val="bg1"/>
                </a:solidFill>
              </a:rPr>
              <a:t>12</a:t>
            </a:r>
            <a:r>
              <a:rPr lang="en-CA" sz="2200" i="1" dirty="0">
                <a:solidFill>
                  <a:schemeClr val="bg1"/>
                </a:solidFill>
              </a:rPr>
              <a:t> </a:t>
            </a:r>
            <a:r>
              <a:rPr lang="en-CA" sz="2200" b="1" i="1" dirty="0">
                <a:solidFill>
                  <a:schemeClr val="bg1"/>
                </a:solidFill>
              </a:rPr>
              <a:t>(1)</a:t>
            </a:r>
            <a:r>
              <a:rPr lang="en-CA" sz="2200" i="1" dirty="0">
                <a:solidFill>
                  <a:schemeClr val="bg1"/>
                </a:solidFill>
              </a:rPr>
              <a:t> Subject to subsection (2), </a:t>
            </a:r>
            <a:r>
              <a:rPr lang="en-CA" sz="2200" i="1" dirty="0">
                <a:solidFill>
                  <a:srgbClr val="FFFF00"/>
                </a:solidFill>
              </a:rPr>
              <a:t>a trademark is registrable </a:t>
            </a:r>
            <a:r>
              <a:rPr lang="en-CA" sz="2200" i="1" dirty="0">
                <a:solidFill>
                  <a:srgbClr val="FF0000"/>
                </a:solidFill>
              </a:rPr>
              <a:t>if it is not</a:t>
            </a:r>
          </a:p>
          <a:p>
            <a:pPr marL="0" indent="0">
              <a:buFont typeface="Arial" panose="020B0604020202020204" pitchFamily="34" charset="0"/>
              <a:buNone/>
              <a:defRPr/>
            </a:pPr>
            <a:r>
              <a:rPr lang="en-CA" sz="2200" b="1" i="1" dirty="0">
                <a:solidFill>
                  <a:schemeClr val="bg1"/>
                </a:solidFill>
              </a:rPr>
              <a:t>(a)</a:t>
            </a:r>
            <a:r>
              <a:rPr lang="en-CA" sz="2200" i="1" dirty="0">
                <a:solidFill>
                  <a:schemeClr val="bg1"/>
                </a:solidFill>
              </a:rPr>
              <a:t> a </a:t>
            </a:r>
            <a:r>
              <a:rPr lang="en-CA" sz="2200" i="1" dirty="0">
                <a:solidFill>
                  <a:srgbClr val="FFFF00"/>
                </a:solidFill>
              </a:rPr>
              <a:t>word that is primarily merely </a:t>
            </a:r>
            <a:r>
              <a:rPr lang="en-CA" sz="2200" i="1" dirty="0">
                <a:solidFill>
                  <a:schemeClr val="bg1"/>
                </a:solidFill>
              </a:rPr>
              <a:t>the </a:t>
            </a:r>
            <a:r>
              <a:rPr lang="en-CA" sz="2200" i="1" dirty="0">
                <a:solidFill>
                  <a:srgbClr val="FFFF00"/>
                </a:solidFill>
              </a:rPr>
              <a:t>name </a:t>
            </a:r>
            <a:r>
              <a:rPr lang="en-CA" sz="2200" i="1" dirty="0">
                <a:solidFill>
                  <a:schemeClr val="bg1"/>
                </a:solidFill>
              </a:rPr>
              <a:t>or the surname of an individual who is living or has died within the preceding thirty years;</a:t>
            </a:r>
          </a:p>
          <a:p>
            <a:pPr marL="0" indent="0">
              <a:buFont typeface="Arial" panose="020B0604020202020204" pitchFamily="34" charset="0"/>
              <a:buNone/>
              <a:defRPr/>
            </a:pPr>
            <a:r>
              <a:rPr lang="en-CA" sz="2200" b="1" i="1" dirty="0">
                <a:solidFill>
                  <a:schemeClr val="bg1"/>
                </a:solidFill>
              </a:rPr>
              <a:t>(b)</a:t>
            </a:r>
            <a:r>
              <a:rPr lang="en-CA" sz="2200" i="1" dirty="0">
                <a:solidFill>
                  <a:schemeClr val="bg1"/>
                </a:solidFill>
              </a:rPr>
              <a:t> whether depicted, written or sounded, either </a:t>
            </a:r>
            <a:r>
              <a:rPr lang="en-CA" sz="2200" i="1" dirty="0">
                <a:solidFill>
                  <a:srgbClr val="FFFF00"/>
                </a:solidFill>
              </a:rPr>
              <a:t>clearly descriptive or deceptively </a:t>
            </a:r>
            <a:r>
              <a:rPr lang="en-CA" sz="2200" i="1" dirty="0" err="1">
                <a:solidFill>
                  <a:srgbClr val="FFFF00"/>
                </a:solidFill>
              </a:rPr>
              <a:t>misdescriptive</a:t>
            </a:r>
            <a:r>
              <a:rPr lang="en-CA" sz="2200" i="1" dirty="0">
                <a:solidFill>
                  <a:srgbClr val="FFFF00"/>
                </a:solidFill>
              </a:rPr>
              <a:t> </a:t>
            </a:r>
            <a:r>
              <a:rPr lang="en-CA" sz="2200" i="1" dirty="0">
                <a:solidFill>
                  <a:schemeClr val="bg1"/>
                </a:solidFill>
              </a:rPr>
              <a:t>in the English or French language of the character or quality of the goods or services in association with which it is used or proposed to be used or of the conditions of or the persons employed in their production or of their place of origin;</a:t>
            </a:r>
          </a:p>
          <a:p>
            <a:pPr marL="0" indent="0">
              <a:buFont typeface="Arial" panose="020B0604020202020204" pitchFamily="34" charset="0"/>
              <a:buNone/>
              <a:defRPr/>
            </a:pPr>
            <a:r>
              <a:rPr lang="en-CA" sz="2200" b="1" i="1" dirty="0">
                <a:solidFill>
                  <a:schemeClr val="bg1"/>
                </a:solidFill>
              </a:rPr>
              <a:t>(c)</a:t>
            </a:r>
            <a:r>
              <a:rPr lang="en-CA" sz="2200" i="1" dirty="0">
                <a:solidFill>
                  <a:schemeClr val="bg1"/>
                </a:solidFill>
              </a:rPr>
              <a:t> the </a:t>
            </a:r>
            <a:r>
              <a:rPr lang="en-CA" sz="2200" i="1" dirty="0">
                <a:solidFill>
                  <a:srgbClr val="FFFF00"/>
                </a:solidFill>
              </a:rPr>
              <a:t>name in any language of any of the goods or services </a:t>
            </a:r>
            <a:r>
              <a:rPr lang="en-CA" sz="2200" i="1" dirty="0">
                <a:solidFill>
                  <a:schemeClr val="bg1"/>
                </a:solidFill>
              </a:rPr>
              <a:t>in connection with which it is used or proposed to be used;</a:t>
            </a:r>
          </a:p>
          <a:p>
            <a:pPr marL="0" indent="0">
              <a:buFont typeface="Arial" panose="020B0604020202020204" pitchFamily="34" charset="0"/>
              <a:buNone/>
              <a:defRPr/>
            </a:pPr>
            <a:r>
              <a:rPr lang="en-CA" sz="2200" b="1" i="1" dirty="0">
                <a:solidFill>
                  <a:schemeClr val="bg1"/>
                </a:solidFill>
              </a:rPr>
              <a:t>(d)</a:t>
            </a:r>
            <a:r>
              <a:rPr lang="en-CA" sz="2200" i="1" dirty="0">
                <a:solidFill>
                  <a:schemeClr val="bg1"/>
                </a:solidFill>
              </a:rPr>
              <a:t> </a:t>
            </a:r>
            <a:r>
              <a:rPr lang="en-CA" sz="2200" i="1" dirty="0">
                <a:solidFill>
                  <a:srgbClr val="FFFF00"/>
                </a:solidFill>
              </a:rPr>
              <a:t>confusing </a:t>
            </a:r>
            <a:r>
              <a:rPr lang="en-CA" sz="2200" i="1" dirty="0">
                <a:solidFill>
                  <a:schemeClr val="bg1"/>
                </a:solidFill>
              </a:rPr>
              <a:t>with a registered trademark;</a:t>
            </a:r>
          </a:p>
          <a:p>
            <a:pPr marL="0" indent="0">
              <a:buFont typeface="Arial" panose="020B0604020202020204" pitchFamily="34" charset="0"/>
              <a:buNone/>
              <a:defRPr/>
            </a:pPr>
            <a:r>
              <a:rPr lang="en-CA" sz="2200" b="1" i="1" dirty="0">
                <a:solidFill>
                  <a:schemeClr val="bg1"/>
                </a:solidFill>
              </a:rPr>
              <a:t>(e)</a:t>
            </a:r>
            <a:r>
              <a:rPr lang="en-CA" sz="2200" i="1" dirty="0">
                <a:solidFill>
                  <a:schemeClr val="bg1"/>
                </a:solidFill>
              </a:rPr>
              <a:t> a </a:t>
            </a:r>
            <a:r>
              <a:rPr lang="en-CA" sz="2200" i="1" dirty="0">
                <a:solidFill>
                  <a:srgbClr val="FFFF00"/>
                </a:solidFill>
              </a:rPr>
              <a:t>sign or combination of signs </a:t>
            </a:r>
            <a:r>
              <a:rPr lang="en-CA" sz="2200" i="1" dirty="0">
                <a:solidFill>
                  <a:schemeClr val="bg1"/>
                </a:solidFill>
              </a:rPr>
              <a:t>whose adoption is</a:t>
            </a:r>
            <a:r>
              <a:rPr lang="en-CA" sz="2200" i="1" dirty="0">
                <a:solidFill>
                  <a:srgbClr val="FFFF00"/>
                </a:solidFill>
              </a:rPr>
              <a:t> prohibited </a:t>
            </a:r>
            <a:r>
              <a:rPr lang="en-CA" sz="2200" i="1" dirty="0">
                <a:solidFill>
                  <a:schemeClr val="bg1"/>
                </a:solidFill>
              </a:rPr>
              <a:t>by section 9 or 10;</a:t>
            </a:r>
          </a:p>
          <a:p>
            <a:pPr marL="0" indent="0">
              <a:buFont typeface="Arial" panose="020B0604020202020204" pitchFamily="34" charset="0"/>
              <a:buNone/>
              <a:defRPr/>
            </a:pPr>
            <a:endParaRPr lang="en-US" sz="2000"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8B6611-C60A-7838-DEC7-C4E5D251A565}"/>
              </a:ext>
            </a:extLst>
          </p:cNvPr>
          <p:cNvSpPr>
            <a:spLocks noGrp="1"/>
          </p:cNvSpPr>
          <p:nvPr>
            <p:ph type="title"/>
          </p:nvPr>
        </p:nvSpPr>
        <p:spPr>
          <a:xfrm>
            <a:off x="53975" y="123825"/>
            <a:ext cx="9036050" cy="881063"/>
          </a:xfrm>
        </p:spPr>
        <p:txBody>
          <a:bodyPr>
            <a:normAutofit fontScale="90000"/>
          </a:bodyPr>
          <a:lstStyle/>
          <a:p>
            <a:pPr>
              <a:defRPr/>
            </a:pPr>
            <a:r>
              <a:rPr lang="en-US" b="1" dirty="0">
                <a:solidFill>
                  <a:srgbClr val="FFFF00"/>
                </a:solidFill>
              </a:rPr>
              <a:t>Trademarks</a:t>
            </a:r>
            <a:r>
              <a:rPr lang="en-US" b="1" dirty="0">
                <a:solidFill>
                  <a:srgbClr val="FF0000"/>
                </a:solidFill>
              </a:rPr>
              <a:t>: </a:t>
            </a:r>
            <a:r>
              <a:rPr lang="en-US" dirty="0">
                <a:solidFill>
                  <a:schemeClr val="bg1"/>
                </a:solidFill>
              </a:rPr>
              <a:t>Registration invalid if</a:t>
            </a:r>
            <a:r>
              <a:rPr lang="en-US" dirty="0">
                <a:solidFill>
                  <a:srgbClr val="FF0000"/>
                </a:solidFill>
              </a:rPr>
              <a:t>…</a:t>
            </a:r>
            <a:r>
              <a:rPr lang="en-US" dirty="0">
                <a:solidFill>
                  <a:srgbClr val="FFFF00"/>
                </a:solidFill>
              </a:rPr>
              <a:t>	</a:t>
            </a:r>
          </a:p>
        </p:txBody>
      </p:sp>
      <p:sp>
        <p:nvSpPr>
          <p:cNvPr id="326658" name="Content Placeholder 1">
            <a:extLst>
              <a:ext uri="{FF2B5EF4-FFF2-40B4-BE49-F238E27FC236}">
                <a16:creationId xmlns:a16="http://schemas.microsoft.com/office/drawing/2014/main" id="{2F7154AC-8596-23A8-A53B-A73CB79B81B4}"/>
              </a:ext>
            </a:extLst>
          </p:cNvPr>
          <p:cNvSpPr>
            <a:spLocks noGrp="1" noChangeArrowheads="1"/>
          </p:cNvSpPr>
          <p:nvPr>
            <p:ph idx="1"/>
          </p:nvPr>
        </p:nvSpPr>
        <p:spPr bwMode="auto">
          <a:xfrm>
            <a:off x="323850" y="1058863"/>
            <a:ext cx="8496300" cy="3960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000">
                <a:solidFill>
                  <a:schemeClr val="bg1"/>
                </a:solidFill>
              </a:rPr>
              <a:t>3) If the TM has been </a:t>
            </a:r>
            <a:r>
              <a:rPr lang="en-US" altLang="en-US" sz="3000">
                <a:solidFill>
                  <a:srgbClr val="FFFF00"/>
                </a:solidFill>
              </a:rPr>
              <a:t>abandoned</a:t>
            </a:r>
            <a:r>
              <a:rPr lang="en-US" altLang="en-US" sz="3000">
                <a:solidFill>
                  <a:schemeClr val="bg1"/>
                </a:solidFill>
              </a:rPr>
              <a:t> [18(1)(c)]</a:t>
            </a:r>
          </a:p>
          <a:p>
            <a:pPr lvl="1">
              <a:buFont typeface="Arial" panose="020B0604020202020204" pitchFamily="34" charset="0"/>
              <a:buChar char="•"/>
            </a:pPr>
            <a:r>
              <a:rPr lang="en-US" altLang="en-US" sz="3000">
                <a:solidFill>
                  <a:schemeClr val="bg1"/>
                </a:solidFill>
              </a:rPr>
              <a:t>Read in conjunction w. s. 45 of the TMA</a:t>
            </a:r>
          </a:p>
          <a:p>
            <a:pPr marL="0" indent="0">
              <a:buFont typeface="Arial" panose="020B0604020202020204" pitchFamily="34" charset="0"/>
              <a:buNone/>
            </a:pPr>
            <a:r>
              <a:rPr lang="en-US" altLang="en-US" sz="3000">
                <a:solidFill>
                  <a:schemeClr val="bg1"/>
                </a:solidFill>
              </a:rPr>
              <a:t>4) If the applicant for registration was </a:t>
            </a:r>
            <a:r>
              <a:rPr lang="en-US" altLang="en-US" sz="3000">
                <a:solidFill>
                  <a:srgbClr val="FFFF00"/>
                </a:solidFill>
              </a:rPr>
              <a:t>not the person entitled</a:t>
            </a:r>
            <a:r>
              <a:rPr lang="en-US" altLang="en-US" sz="3000">
                <a:solidFill>
                  <a:schemeClr val="bg1"/>
                </a:solidFill>
              </a:rPr>
              <a:t> to secure the registration [18(1)]</a:t>
            </a:r>
          </a:p>
          <a:p>
            <a:pPr lvl="1">
              <a:buFont typeface="Arial" panose="020B0604020202020204" pitchFamily="34" charset="0"/>
              <a:buChar char="•"/>
            </a:pPr>
            <a:r>
              <a:rPr lang="en-US" altLang="en-US" sz="3000">
                <a:solidFill>
                  <a:schemeClr val="bg1"/>
                </a:solidFill>
              </a:rPr>
              <a:t>See ss. 16, 17 of the TMA</a:t>
            </a:r>
          </a:p>
          <a:p>
            <a:pPr marL="0" indent="0">
              <a:buFont typeface="Arial" panose="020B0604020202020204" pitchFamily="34" charset="0"/>
              <a:buNone/>
            </a:pPr>
            <a:r>
              <a:rPr lang="en-US" altLang="en-US" sz="3000">
                <a:solidFill>
                  <a:schemeClr val="bg1"/>
                </a:solidFill>
              </a:rPr>
              <a:t>5) If the application for registration was filed in </a:t>
            </a:r>
            <a:r>
              <a:rPr lang="en-US" altLang="en-US" sz="3000">
                <a:solidFill>
                  <a:srgbClr val="FFFF00"/>
                </a:solidFill>
              </a:rPr>
              <a:t>bad faith</a:t>
            </a:r>
          </a:p>
        </p:txBody>
      </p:sp>
      <p:sp>
        <p:nvSpPr>
          <p:cNvPr id="326659" name="Slide Number Placeholder 3">
            <a:extLst>
              <a:ext uri="{FF2B5EF4-FFF2-40B4-BE49-F238E27FC236}">
                <a16:creationId xmlns:a16="http://schemas.microsoft.com/office/drawing/2014/main" id="{577E5069-88E4-FC78-7747-D3F44E73094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EC5E7FB-C328-664B-9AAE-C5FDE89C6B16}"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1EED1-0D39-A568-B2B4-A66376853C3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a:extLst>
              <a:ext uri="{FF2B5EF4-FFF2-40B4-BE49-F238E27FC236}">
                <a16:creationId xmlns:a16="http://schemas.microsoft.com/office/drawing/2014/main" id="{96E0A935-FEC0-0AE6-1E17-DECAF0392D56}"/>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29730" name="Content Placeholder 3" descr="Crystal_Project_pause-queue.png">
            <a:extLst>
              <a:ext uri="{FF2B5EF4-FFF2-40B4-BE49-F238E27FC236}">
                <a16:creationId xmlns:a16="http://schemas.microsoft.com/office/drawing/2014/main" id="{832F53FD-C0A6-BA8E-B5AB-6F9316DD30AE}"/>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1" name="Content Placeholder 3" descr="Crystal_Project_pause-queue.png">
            <a:extLst>
              <a:ext uri="{FF2B5EF4-FFF2-40B4-BE49-F238E27FC236}">
                <a16:creationId xmlns:a16="http://schemas.microsoft.com/office/drawing/2014/main" id="{89627B7C-878F-8C37-6C90-BAA89C408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D7F303-9CAD-E122-D52B-8877F8084204}"/>
              </a:ext>
            </a:extLst>
          </p:cNvPr>
          <p:cNvSpPr>
            <a:spLocks noGrp="1"/>
          </p:cNvSpPr>
          <p:nvPr>
            <p:ph type="title"/>
          </p:nvPr>
        </p:nvSpPr>
        <p:spPr>
          <a:xfrm>
            <a:off x="1485900" y="90488"/>
            <a:ext cx="6172200" cy="752475"/>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3F5B2652-4DF9-674E-6B92-B5D2909443EA}"/>
              </a:ext>
            </a:extLst>
          </p:cNvPr>
          <p:cNvSpPr>
            <a:spLocks noGrp="1"/>
          </p:cNvSpPr>
          <p:nvPr>
            <p:ph idx="1"/>
          </p:nvPr>
        </p:nvSpPr>
        <p:spPr>
          <a:xfrm>
            <a:off x="250825" y="1058863"/>
            <a:ext cx="8642350" cy="3849687"/>
          </a:xfrm>
        </p:spPr>
        <p:txBody>
          <a:bodyPr>
            <a:noAutofit/>
          </a:bodyPr>
          <a:lstStyle/>
          <a:p>
            <a:pPr marL="0" indent="0">
              <a:buFont typeface="Arial" panose="020B0604020202020204" pitchFamily="34" charset="0"/>
              <a:buNone/>
              <a:defRPr/>
            </a:pPr>
            <a:r>
              <a:rPr lang="en-CA" sz="2000" i="1" dirty="0">
                <a:solidFill>
                  <a:srgbClr val="00B0F0"/>
                </a:solidFill>
              </a:rPr>
              <a:t>Promafil Canada </a:t>
            </a:r>
            <a:r>
              <a:rPr lang="en-CA" sz="2000" i="1" dirty="0" err="1">
                <a:solidFill>
                  <a:srgbClr val="00B0F0"/>
                </a:solidFill>
              </a:rPr>
              <a:t>Ltée</a:t>
            </a:r>
            <a:r>
              <a:rPr lang="en-CA" sz="2000" i="1" dirty="0">
                <a:solidFill>
                  <a:srgbClr val="00B0F0"/>
                </a:solidFill>
              </a:rPr>
              <a:t> v. </a:t>
            </a:r>
            <a:r>
              <a:rPr lang="en-CA" sz="2000" i="1" dirty="0" err="1">
                <a:solidFill>
                  <a:srgbClr val="00B0F0"/>
                </a:solidFill>
              </a:rPr>
              <a:t>Munsingwear</a:t>
            </a:r>
            <a:r>
              <a:rPr lang="en-CA" sz="2000" i="1" dirty="0">
                <a:solidFill>
                  <a:srgbClr val="00B0F0"/>
                </a:solidFill>
              </a:rPr>
              <a:t> Inc. </a:t>
            </a:r>
            <a:r>
              <a:rPr lang="en-CA" sz="2000" dirty="0">
                <a:solidFill>
                  <a:schemeClr val="bg1"/>
                </a:solidFill>
              </a:rPr>
              <a:t>(1992), 44 CPR (3d) 59, [1992] FCJ 611 (FCA).</a:t>
            </a:r>
          </a:p>
          <a:p>
            <a:pPr>
              <a:defRPr/>
            </a:pPr>
            <a:r>
              <a:rPr lang="en-CA" sz="2000" dirty="0">
                <a:solidFill>
                  <a:srgbClr val="FFFF00"/>
                </a:solidFill>
              </a:rPr>
              <a:t>Promafil (P/R) is a French company</a:t>
            </a:r>
            <a:r>
              <a:rPr lang="en-CA" sz="2000" dirty="0">
                <a:solidFill>
                  <a:schemeClr val="bg1"/>
                </a:solidFill>
              </a:rPr>
              <a:t>; </a:t>
            </a:r>
            <a:r>
              <a:rPr lang="en-CA" sz="2000" dirty="0" err="1">
                <a:solidFill>
                  <a:srgbClr val="FFFF00"/>
                </a:solidFill>
              </a:rPr>
              <a:t>Munsingwear</a:t>
            </a:r>
            <a:r>
              <a:rPr lang="en-CA" sz="2000" dirty="0">
                <a:solidFill>
                  <a:srgbClr val="FFFF00"/>
                </a:solidFill>
              </a:rPr>
              <a:t> (D/A) a US company</a:t>
            </a:r>
            <a:r>
              <a:rPr lang="en-CA" sz="2000" dirty="0">
                <a:solidFill>
                  <a:schemeClr val="bg1"/>
                </a:solidFill>
              </a:rPr>
              <a:t>. </a:t>
            </a:r>
          </a:p>
          <a:p>
            <a:pPr>
              <a:defRPr/>
            </a:pPr>
            <a:r>
              <a:rPr lang="en-CA" sz="2000" dirty="0">
                <a:solidFill>
                  <a:srgbClr val="FFFF00"/>
                </a:solidFill>
              </a:rPr>
              <a:t>Mark</a:t>
            </a:r>
            <a:r>
              <a:rPr lang="en-CA" sz="2000" dirty="0">
                <a:solidFill>
                  <a:schemeClr val="bg1"/>
                </a:solidFill>
              </a:rPr>
              <a:t> of the appellant </a:t>
            </a:r>
            <a:r>
              <a:rPr lang="en-CA" sz="2000" dirty="0" err="1">
                <a:solidFill>
                  <a:srgbClr val="FFFF00"/>
                </a:solidFill>
              </a:rPr>
              <a:t>Munsingwear</a:t>
            </a:r>
            <a:r>
              <a:rPr lang="en-CA" sz="2000" dirty="0">
                <a:solidFill>
                  <a:srgbClr val="FFFF00"/>
                </a:solidFill>
              </a:rPr>
              <a:t> is a picture of a penguin</a:t>
            </a:r>
            <a:r>
              <a:rPr lang="en-CA" sz="2000" dirty="0">
                <a:solidFill>
                  <a:schemeClr val="bg1"/>
                </a:solidFill>
              </a:rPr>
              <a:t>. Adopted by </a:t>
            </a:r>
            <a:r>
              <a:rPr lang="en-CA" sz="2000" dirty="0" err="1">
                <a:solidFill>
                  <a:schemeClr val="bg1"/>
                </a:solidFill>
              </a:rPr>
              <a:t>Munsingwear</a:t>
            </a:r>
            <a:r>
              <a:rPr lang="en-CA" sz="2000" dirty="0">
                <a:solidFill>
                  <a:schemeClr val="bg1"/>
                </a:solidFill>
              </a:rPr>
              <a:t> in the US in  the 1950s for use on </a:t>
            </a:r>
            <a:r>
              <a:rPr lang="en-CA" sz="2000" dirty="0">
                <a:solidFill>
                  <a:srgbClr val="FFFF00"/>
                </a:solidFill>
              </a:rPr>
              <a:t>golf shirts</a:t>
            </a:r>
            <a:r>
              <a:rPr lang="en-CA" sz="2000" dirty="0">
                <a:solidFill>
                  <a:schemeClr val="bg1"/>
                </a:solidFill>
              </a:rPr>
              <a:t>. </a:t>
            </a:r>
          </a:p>
          <a:p>
            <a:pPr>
              <a:defRPr/>
            </a:pPr>
            <a:r>
              <a:rPr lang="en-CA" sz="2000" dirty="0" err="1">
                <a:solidFill>
                  <a:schemeClr val="bg1"/>
                </a:solidFill>
              </a:rPr>
              <a:t>Munsingwear</a:t>
            </a:r>
            <a:r>
              <a:rPr lang="en-CA" sz="2000" dirty="0">
                <a:solidFill>
                  <a:schemeClr val="bg1"/>
                </a:solidFill>
              </a:rPr>
              <a:t> is not in business in Canada. </a:t>
            </a:r>
            <a:r>
              <a:rPr lang="en-CA" sz="2000" dirty="0">
                <a:solidFill>
                  <a:srgbClr val="FFFF00"/>
                </a:solidFill>
              </a:rPr>
              <a:t>Stanfield’s</a:t>
            </a:r>
            <a:r>
              <a:rPr lang="en-CA" sz="2000" dirty="0">
                <a:solidFill>
                  <a:schemeClr val="bg1"/>
                </a:solidFill>
              </a:rPr>
              <a:t> (a </a:t>
            </a:r>
            <a:r>
              <a:rPr lang="en-CA" sz="2000" dirty="0">
                <a:solidFill>
                  <a:srgbClr val="FFFF00"/>
                </a:solidFill>
              </a:rPr>
              <a:t>Canadian company </a:t>
            </a:r>
            <a:r>
              <a:rPr lang="en-CA" sz="2000" dirty="0">
                <a:solidFill>
                  <a:schemeClr val="bg1"/>
                </a:solidFill>
              </a:rPr>
              <a:t>based in Truro, NS) </a:t>
            </a:r>
            <a:r>
              <a:rPr lang="en-CA" sz="2000" dirty="0">
                <a:solidFill>
                  <a:srgbClr val="FFFF00"/>
                </a:solidFill>
              </a:rPr>
              <a:t>obtained a licence from </a:t>
            </a:r>
            <a:r>
              <a:rPr lang="en-CA" sz="2000" dirty="0" err="1">
                <a:solidFill>
                  <a:srgbClr val="FFFF00"/>
                </a:solidFill>
              </a:rPr>
              <a:t>Munsingwear</a:t>
            </a:r>
            <a:r>
              <a:rPr lang="en-CA" sz="2000" dirty="0">
                <a:solidFill>
                  <a:srgbClr val="FFFF00"/>
                </a:solidFill>
              </a:rPr>
              <a:t> to make and sell golf shirts </a:t>
            </a:r>
            <a:r>
              <a:rPr lang="en-CA" sz="2000" dirty="0">
                <a:solidFill>
                  <a:schemeClr val="bg1"/>
                </a:solidFill>
              </a:rPr>
              <a:t>in Canada with the </a:t>
            </a:r>
            <a:r>
              <a:rPr lang="en-CA" sz="2000" dirty="0" err="1">
                <a:solidFill>
                  <a:schemeClr val="bg1"/>
                </a:solidFill>
              </a:rPr>
              <a:t>Pengiuin</a:t>
            </a:r>
            <a:r>
              <a:rPr lang="en-CA" sz="2000" dirty="0">
                <a:solidFill>
                  <a:schemeClr val="bg1"/>
                </a:solidFill>
              </a:rPr>
              <a:t> mark. </a:t>
            </a:r>
          </a:p>
          <a:p>
            <a:pPr>
              <a:defRPr/>
            </a:pPr>
            <a:r>
              <a:rPr lang="en-CA" sz="2000" dirty="0">
                <a:solidFill>
                  <a:schemeClr val="bg1"/>
                </a:solidFill>
              </a:rPr>
              <a:t>Accordingly the </a:t>
            </a:r>
            <a:r>
              <a:rPr lang="en-CA" sz="2000" dirty="0">
                <a:solidFill>
                  <a:srgbClr val="FFFF00"/>
                </a:solidFill>
              </a:rPr>
              <a:t>penguin was used, but never registered</a:t>
            </a:r>
            <a:r>
              <a:rPr lang="en-CA" sz="2000" dirty="0">
                <a:solidFill>
                  <a:schemeClr val="bg1"/>
                </a:solidFill>
              </a:rPr>
              <a:t>…</a:t>
            </a:r>
          </a:p>
          <a:p>
            <a:pPr>
              <a:defRPr/>
            </a:pPr>
            <a:r>
              <a:rPr lang="en-CA" sz="2000" dirty="0">
                <a:solidFill>
                  <a:srgbClr val="FFFF00"/>
                </a:solidFill>
              </a:rPr>
              <a:t>Why not</a:t>
            </a:r>
            <a:r>
              <a:rPr lang="en-CA" sz="2000" dirty="0">
                <a:solidFill>
                  <a:srgbClr val="FF0000"/>
                </a:solidFill>
              </a:rPr>
              <a:t>?</a:t>
            </a:r>
          </a:p>
        </p:txBody>
      </p:sp>
      <p:sp>
        <p:nvSpPr>
          <p:cNvPr id="330755" name="Slide Number Placeholder 3">
            <a:extLst>
              <a:ext uri="{FF2B5EF4-FFF2-40B4-BE49-F238E27FC236}">
                <a16:creationId xmlns:a16="http://schemas.microsoft.com/office/drawing/2014/main" id="{96066882-3708-A277-F745-A9E48B61D45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3576144-963B-0946-A777-E4943D605A7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D499E-85ED-C549-3019-408D6C31FF72}"/>
              </a:ext>
            </a:extLst>
          </p:cNvPr>
          <p:cNvSpPr>
            <a:spLocks noGrp="1"/>
          </p:cNvSpPr>
          <p:nvPr>
            <p:ph type="title"/>
          </p:nvPr>
        </p:nvSpPr>
        <p:spPr>
          <a:xfrm>
            <a:off x="1485900" y="90488"/>
            <a:ext cx="6172200" cy="681037"/>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1A2D7E4F-D8A4-5201-F78F-7634BC0510B7}"/>
              </a:ext>
            </a:extLst>
          </p:cNvPr>
          <p:cNvSpPr>
            <a:spLocks noGrp="1"/>
          </p:cNvSpPr>
          <p:nvPr>
            <p:ph idx="1"/>
          </p:nvPr>
        </p:nvSpPr>
        <p:spPr>
          <a:xfrm>
            <a:off x="179388" y="1006475"/>
            <a:ext cx="8785225" cy="4065588"/>
          </a:xfrm>
        </p:spPr>
        <p:txBody>
          <a:bodyPr>
            <a:noAutofit/>
          </a:bodyPr>
          <a:lstStyle/>
          <a:p>
            <a:pPr marL="0" indent="0">
              <a:buFont typeface="Arial" panose="020B0604020202020204" pitchFamily="34" charset="0"/>
              <a:buNone/>
              <a:defRPr/>
            </a:pPr>
            <a:r>
              <a:rPr lang="en-CA" sz="1800" i="1" dirty="0">
                <a:solidFill>
                  <a:srgbClr val="00B0F0"/>
                </a:solidFill>
              </a:rPr>
              <a:t>Promafil Canada </a:t>
            </a:r>
            <a:r>
              <a:rPr lang="en-CA" sz="1800" i="1" dirty="0" err="1">
                <a:solidFill>
                  <a:srgbClr val="00B0F0"/>
                </a:solidFill>
              </a:rPr>
              <a:t>Ltée</a:t>
            </a:r>
            <a:r>
              <a:rPr lang="en-CA" sz="1800" i="1" dirty="0">
                <a:solidFill>
                  <a:srgbClr val="00B0F0"/>
                </a:solidFill>
              </a:rPr>
              <a:t> v. </a:t>
            </a:r>
            <a:r>
              <a:rPr lang="en-CA" sz="1800" i="1" dirty="0" err="1">
                <a:solidFill>
                  <a:srgbClr val="00B0F0"/>
                </a:solidFill>
              </a:rPr>
              <a:t>Munsingwear</a:t>
            </a:r>
            <a:r>
              <a:rPr lang="en-CA" sz="1800" i="1" dirty="0">
                <a:solidFill>
                  <a:srgbClr val="00B0F0"/>
                </a:solidFill>
              </a:rPr>
              <a:t> Inc. </a:t>
            </a:r>
            <a:r>
              <a:rPr lang="en-CA" sz="1800" dirty="0">
                <a:solidFill>
                  <a:schemeClr val="bg1"/>
                </a:solidFill>
              </a:rPr>
              <a:t>(1992), 44 CPR (3d) 59, [1992] FCJ 611 (FCA).</a:t>
            </a:r>
          </a:p>
          <a:p>
            <a:pPr>
              <a:defRPr/>
            </a:pPr>
            <a:r>
              <a:rPr lang="en-CA" sz="1800" dirty="0">
                <a:solidFill>
                  <a:srgbClr val="FFFF00"/>
                </a:solidFill>
              </a:rPr>
              <a:t>Promafil sold wool in Canada with a penguin design. </a:t>
            </a:r>
            <a:r>
              <a:rPr lang="en-CA" sz="1800" dirty="0" err="1">
                <a:solidFill>
                  <a:srgbClr val="FFFF00"/>
                </a:solidFill>
              </a:rPr>
              <a:t>Munsingwear</a:t>
            </a:r>
            <a:r>
              <a:rPr lang="en-CA" sz="1800" dirty="0">
                <a:solidFill>
                  <a:srgbClr val="FFFF00"/>
                </a:solidFill>
              </a:rPr>
              <a:t> </a:t>
            </a:r>
            <a:r>
              <a:rPr lang="en-CA" sz="1800" dirty="0">
                <a:solidFill>
                  <a:schemeClr val="bg1"/>
                </a:solidFill>
              </a:rPr>
              <a:t>was </a:t>
            </a:r>
            <a:r>
              <a:rPr lang="en-CA" sz="1800" dirty="0">
                <a:solidFill>
                  <a:srgbClr val="FFFF00"/>
                </a:solidFill>
              </a:rPr>
              <a:t>concerned</a:t>
            </a:r>
            <a:r>
              <a:rPr lang="en-CA" sz="1800" dirty="0">
                <a:solidFill>
                  <a:schemeClr val="bg1"/>
                </a:solidFill>
              </a:rPr>
              <a:t> about the possible registrability of its mark given the presence of the French design.</a:t>
            </a:r>
          </a:p>
          <a:p>
            <a:pPr>
              <a:defRPr/>
            </a:pPr>
            <a:r>
              <a:rPr lang="en-CA" sz="1800" dirty="0">
                <a:solidFill>
                  <a:schemeClr val="bg1"/>
                </a:solidFill>
              </a:rPr>
              <a:t>In 1977, </a:t>
            </a:r>
            <a:r>
              <a:rPr lang="en-CA" sz="1800" dirty="0" err="1">
                <a:solidFill>
                  <a:srgbClr val="FFFF00"/>
                </a:solidFill>
              </a:rPr>
              <a:t>Munsingwear</a:t>
            </a:r>
            <a:r>
              <a:rPr lang="en-CA" sz="1800" dirty="0">
                <a:solidFill>
                  <a:srgbClr val="FFFF00"/>
                </a:solidFill>
              </a:rPr>
              <a:t> decided to attempt to register the TM with respect to shirts and shorts – but not for wool</a:t>
            </a:r>
          </a:p>
          <a:p>
            <a:pPr>
              <a:defRPr/>
            </a:pPr>
            <a:r>
              <a:rPr lang="en-CA" sz="1800" dirty="0">
                <a:solidFill>
                  <a:srgbClr val="FFFF00"/>
                </a:solidFill>
              </a:rPr>
              <a:t>Promafil opposed </a:t>
            </a:r>
            <a:r>
              <a:rPr lang="en-CA" sz="1800" dirty="0">
                <a:solidFill>
                  <a:schemeClr val="bg1"/>
                </a:solidFill>
              </a:rPr>
              <a:t>the registration.</a:t>
            </a:r>
          </a:p>
          <a:p>
            <a:pPr>
              <a:defRPr/>
            </a:pPr>
            <a:r>
              <a:rPr lang="en-CA" sz="1800" dirty="0">
                <a:solidFill>
                  <a:schemeClr val="bg1"/>
                </a:solidFill>
              </a:rPr>
              <a:t>Despite this, </a:t>
            </a:r>
            <a:r>
              <a:rPr lang="en-CA" sz="1800" dirty="0" err="1">
                <a:solidFill>
                  <a:srgbClr val="FFFF00"/>
                </a:solidFill>
              </a:rPr>
              <a:t>Munsingwear</a:t>
            </a:r>
            <a:r>
              <a:rPr lang="en-CA" sz="1800" dirty="0">
                <a:solidFill>
                  <a:srgbClr val="FFFF00"/>
                </a:solidFill>
              </a:rPr>
              <a:t> registration was accepted </a:t>
            </a:r>
            <a:r>
              <a:rPr lang="en-CA" sz="1800" dirty="0">
                <a:solidFill>
                  <a:schemeClr val="bg1"/>
                </a:solidFill>
              </a:rPr>
              <a:t>by the Registrar, who held that the </a:t>
            </a:r>
            <a:r>
              <a:rPr lang="en-CA" sz="1800" dirty="0">
                <a:solidFill>
                  <a:srgbClr val="FFFF00"/>
                </a:solidFill>
              </a:rPr>
              <a:t>mark for wool was not confusing </a:t>
            </a:r>
            <a:r>
              <a:rPr lang="en-CA" sz="1800" dirty="0">
                <a:solidFill>
                  <a:schemeClr val="bg1"/>
                </a:solidFill>
              </a:rPr>
              <a:t>with the mark for clothing.</a:t>
            </a:r>
          </a:p>
          <a:p>
            <a:pPr>
              <a:defRPr/>
            </a:pPr>
            <a:r>
              <a:rPr lang="en-CA" sz="1800" dirty="0">
                <a:solidFill>
                  <a:schemeClr val="bg1"/>
                </a:solidFill>
              </a:rPr>
              <a:t>A few years </a:t>
            </a:r>
            <a:r>
              <a:rPr lang="en-CA" sz="1800" dirty="0">
                <a:solidFill>
                  <a:srgbClr val="FFFF00"/>
                </a:solidFill>
              </a:rPr>
              <a:t>later</a:t>
            </a:r>
            <a:r>
              <a:rPr lang="en-CA" sz="1800" dirty="0">
                <a:solidFill>
                  <a:schemeClr val="bg1"/>
                </a:solidFill>
              </a:rPr>
              <a:t>, </a:t>
            </a:r>
            <a:r>
              <a:rPr lang="en-CA" sz="1800" dirty="0" err="1">
                <a:solidFill>
                  <a:srgbClr val="FFFF00"/>
                </a:solidFill>
              </a:rPr>
              <a:t>Munsingwear</a:t>
            </a:r>
            <a:r>
              <a:rPr lang="en-CA" sz="1800" dirty="0">
                <a:solidFill>
                  <a:srgbClr val="FFFF00"/>
                </a:solidFill>
              </a:rPr>
              <a:t> found out that Promafil was attempting to sell clothing with </a:t>
            </a:r>
            <a:r>
              <a:rPr lang="en-CA" sz="1800" dirty="0">
                <a:solidFill>
                  <a:schemeClr val="bg1"/>
                </a:solidFill>
              </a:rPr>
              <a:t>a penguin design </a:t>
            </a:r>
            <a:r>
              <a:rPr lang="en-CA" sz="1800" dirty="0">
                <a:solidFill>
                  <a:srgbClr val="FFFF00"/>
                </a:solidFill>
              </a:rPr>
              <a:t>mark</a:t>
            </a:r>
            <a:r>
              <a:rPr lang="en-CA" sz="1800" dirty="0">
                <a:solidFill>
                  <a:schemeClr val="bg1"/>
                </a:solidFill>
              </a:rPr>
              <a:t>. </a:t>
            </a:r>
          </a:p>
          <a:p>
            <a:pPr>
              <a:lnSpc>
                <a:spcPct val="110000"/>
              </a:lnSpc>
              <a:defRPr/>
            </a:pPr>
            <a:endParaRPr lang="en-CA" dirty="0">
              <a:solidFill>
                <a:schemeClr val="bg1"/>
              </a:solidFill>
            </a:endParaRPr>
          </a:p>
        </p:txBody>
      </p:sp>
      <p:sp>
        <p:nvSpPr>
          <p:cNvPr id="332803" name="Slide Number Placeholder 3">
            <a:extLst>
              <a:ext uri="{FF2B5EF4-FFF2-40B4-BE49-F238E27FC236}">
                <a16:creationId xmlns:a16="http://schemas.microsoft.com/office/drawing/2014/main" id="{6BF81C5A-4E28-2303-14F0-E9688B42187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E30A5704-DA5D-E347-A122-E28369245D6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C49FA1-8A45-C65C-BD6B-E86E23B08C63}"/>
              </a:ext>
            </a:extLst>
          </p:cNvPr>
          <p:cNvSpPr>
            <a:spLocks noGrp="1"/>
          </p:cNvSpPr>
          <p:nvPr>
            <p:ph type="title"/>
          </p:nvPr>
        </p:nvSpPr>
        <p:spPr>
          <a:xfrm>
            <a:off x="1485900" y="90488"/>
            <a:ext cx="6172200" cy="681037"/>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4E1695E0-9BA5-2783-CD45-D689DF9CD967}"/>
              </a:ext>
            </a:extLst>
          </p:cNvPr>
          <p:cNvSpPr>
            <a:spLocks noGrp="1"/>
          </p:cNvSpPr>
          <p:nvPr>
            <p:ph idx="1"/>
          </p:nvPr>
        </p:nvSpPr>
        <p:spPr>
          <a:xfrm>
            <a:off x="179388" y="933450"/>
            <a:ext cx="8785225" cy="4014788"/>
          </a:xfrm>
        </p:spPr>
        <p:txBody>
          <a:bodyPr>
            <a:noAutofit/>
          </a:bodyPr>
          <a:lstStyle/>
          <a:p>
            <a:pPr marL="0" indent="0">
              <a:buFont typeface="Arial" panose="020B0604020202020204" pitchFamily="34" charset="0"/>
              <a:buNone/>
              <a:defRPr/>
            </a:pPr>
            <a:r>
              <a:rPr lang="en-CA" sz="1800" i="1" dirty="0">
                <a:solidFill>
                  <a:srgbClr val="00B0F0"/>
                </a:solidFill>
              </a:rPr>
              <a:t>Promafil Canada </a:t>
            </a:r>
            <a:r>
              <a:rPr lang="en-CA" sz="1800" i="1" dirty="0" err="1">
                <a:solidFill>
                  <a:srgbClr val="00B0F0"/>
                </a:solidFill>
              </a:rPr>
              <a:t>Ltée</a:t>
            </a:r>
            <a:r>
              <a:rPr lang="en-CA" sz="1800" i="1" dirty="0">
                <a:solidFill>
                  <a:srgbClr val="00B0F0"/>
                </a:solidFill>
              </a:rPr>
              <a:t> v. </a:t>
            </a:r>
            <a:r>
              <a:rPr lang="en-CA" sz="1800" i="1" dirty="0" err="1">
                <a:solidFill>
                  <a:srgbClr val="00B0F0"/>
                </a:solidFill>
              </a:rPr>
              <a:t>Munsingwear</a:t>
            </a:r>
            <a:r>
              <a:rPr lang="en-CA" sz="1800" i="1" dirty="0">
                <a:solidFill>
                  <a:srgbClr val="00B0F0"/>
                </a:solidFill>
              </a:rPr>
              <a:t> Inc. </a:t>
            </a:r>
            <a:r>
              <a:rPr lang="en-CA" sz="1800" dirty="0">
                <a:solidFill>
                  <a:schemeClr val="bg1"/>
                </a:solidFill>
              </a:rPr>
              <a:t>(1992), 44 CPR (3d) 59, [1992] FCJ 611 (FCA).</a:t>
            </a:r>
          </a:p>
          <a:p>
            <a:pPr>
              <a:defRPr/>
            </a:pPr>
            <a:r>
              <a:rPr lang="en-CA" sz="1800" dirty="0">
                <a:solidFill>
                  <a:srgbClr val="FFFF00"/>
                </a:solidFill>
              </a:rPr>
              <a:t>Stanfield</a:t>
            </a:r>
            <a:r>
              <a:rPr lang="en-CA" sz="1800" dirty="0">
                <a:solidFill>
                  <a:schemeClr val="bg1"/>
                </a:solidFill>
              </a:rPr>
              <a:t> had also </a:t>
            </a:r>
            <a:r>
              <a:rPr lang="en-CA" sz="1800" dirty="0">
                <a:solidFill>
                  <a:srgbClr val="FFFF00"/>
                </a:solidFill>
              </a:rPr>
              <a:t>expanded its products sold </a:t>
            </a:r>
            <a:r>
              <a:rPr lang="en-CA" sz="1800" dirty="0">
                <a:solidFill>
                  <a:schemeClr val="bg1"/>
                </a:solidFill>
              </a:rPr>
              <a:t>(to include sweaters and socks). </a:t>
            </a:r>
          </a:p>
          <a:p>
            <a:pPr>
              <a:defRPr/>
            </a:pPr>
            <a:r>
              <a:rPr lang="en-CA" sz="1800" dirty="0">
                <a:solidFill>
                  <a:schemeClr val="bg1"/>
                </a:solidFill>
              </a:rPr>
              <a:t>Because they had expanded their clothing products and because they </a:t>
            </a:r>
            <a:r>
              <a:rPr lang="en-CA" sz="1800" dirty="0">
                <a:solidFill>
                  <a:srgbClr val="FFFF00"/>
                </a:solidFill>
              </a:rPr>
              <a:t>realized that the mark they were then using </a:t>
            </a:r>
            <a:r>
              <a:rPr lang="en-CA" sz="1800" dirty="0">
                <a:solidFill>
                  <a:schemeClr val="bg1"/>
                </a:solidFill>
              </a:rPr>
              <a:t>(corpulent penguin) </a:t>
            </a:r>
            <a:r>
              <a:rPr lang="en-CA" sz="1800" dirty="0">
                <a:solidFill>
                  <a:srgbClr val="FFFF00"/>
                </a:solidFill>
              </a:rPr>
              <a:t>differed from the mark they had registered </a:t>
            </a:r>
            <a:r>
              <a:rPr lang="en-CA" sz="1800" dirty="0">
                <a:solidFill>
                  <a:schemeClr val="bg1"/>
                </a:solidFill>
              </a:rPr>
              <a:t>(slim penguin), Stanfield </a:t>
            </a:r>
            <a:r>
              <a:rPr lang="en-CA" sz="1800" dirty="0">
                <a:solidFill>
                  <a:srgbClr val="FFFF00"/>
                </a:solidFill>
              </a:rPr>
              <a:t>filed an additional application </a:t>
            </a:r>
            <a:r>
              <a:rPr lang="en-CA" sz="1800" dirty="0">
                <a:solidFill>
                  <a:schemeClr val="bg1"/>
                </a:solidFill>
              </a:rPr>
              <a:t>to register.</a:t>
            </a:r>
          </a:p>
          <a:p>
            <a:pPr>
              <a:defRPr/>
            </a:pPr>
            <a:r>
              <a:rPr lang="en-CA" sz="1800" dirty="0">
                <a:solidFill>
                  <a:srgbClr val="FFFF00"/>
                </a:solidFill>
              </a:rPr>
              <a:t>Promafil then brought an action to oppose </a:t>
            </a:r>
            <a:r>
              <a:rPr lang="en-CA" sz="1800" dirty="0">
                <a:solidFill>
                  <a:schemeClr val="bg1"/>
                </a:solidFill>
              </a:rPr>
              <a:t>the registration of the new design, and to </a:t>
            </a:r>
            <a:r>
              <a:rPr lang="en-CA" sz="1800" dirty="0">
                <a:solidFill>
                  <a:srgbClr val="FFFF00"/>
                </a:solidFill>
              </a:rPr>
              <a:t>and expunge </a:t>
            </a:r>
            <a:r>
              <a:rPr lang="en-CA" sz="1800" dirty="0">
                <a:solidFill>
                  <a:schemeClr val="bg1"/>
                </a:solidFill>
              </a:rPr>
              <a:t>the old design.</a:t>
            </a:r>
          </a:p>
          <a:p>
            <a:pPr lvl="1">
              <a:buFont typeface="Courier New" panose="02070309020205020404" pitchFamily="49" charset="0"/>
              <a:buChar char="o"/>
              <a:defRPr/>
            </a:pPr>
            <a:r>
              <a:rPr lang="en-CA" sz="1800" dirty="0">
                <a:solidFill>
                  <a:schemeClr val="bg1"/>
                </a:solidFill>
              </a:rPr>
              <a:t>They said that the </a:t>
            </a:r>
            <a:r>
              <a:rPr lang="en-CA" sz="1800" dirty="0">
                <a:solidFill>
                  <a:srgbClr val="FFFF00"/>
                </a:solidFill>
              </a:rPr>
              <a:t>new penguin </a:t>
            </a:r>
            <a:r>
              <a:rPr lang="en-CA" sz="1800" dirty="0">
                <a:solidFill>
                  <a:schemeClr val="bg1"/>
                </a:solidFill>
              </a:rPr>
              <a:t>design shouldn’t be registered because it was </a:t>
            </a:r>
            <a:r>
              <a:rPr lang="en-CA" sz="1800" dirty="0">
                <a:solidFill>
                  <a:srgbClr val="FFFF00"/>
                </a:solidFill>
              </a:rPr>
              <a:t>confusing</a:t>
            </a:r>
          </a:p>
          <a:p>
            <a:pPr lvl="1">
              <a:buFont typeface="Courier New" panose="02070309020205020404" pitchFamily="49" charset="0"/>
              <a:buChar char="o"/>
              <a:defRPr/>
            </a:pPr>
            <a:r>
              <a:rPr lang="en-CA" sz="1800" dirty="0">
                <a:solidFill>
                  <a:schemeClr val="bg1"/>
                </a:solidFill>
              </a:rPr>
              <a:t>The </a:t>
            </a:r>
            <a:r>
              <a:rPr lang="en-CA" sz="1800" dirty="0">
                <a:solidFill>
                  <a:srgbClr val="FFFF00"/>
                </a:solidFill>
              </a:rPr>
              <a:t>old penguin </a:t>
            </a:r>
            <a:r>
              <a:rPr lang="en-CA" sz="1800" dirty="0">
                <a:solidFill>
                  <a:schemeClr val="bg1"/>
                </a:solidFill>
              </a:rPr>
              <a:t>design should be expunged as </a:t>
            </a:r>
            <a:r>
              <a:rPr lang="en-CA" sz="1800" dirty="0">
                <a:solidFill>
                  <a:srgbClr val="FFFF00"/>
                </a:solidFill>
              </a:rPr>
              <a:t>abandoned</a:t>
            </a:r>
          </a:p>
        </p:txBody>
      </p:sp>
      <p:sp>
        <p:nvSpPr>
          <p:cNvPr id="334851" name="Slide Number Placeholder 3">
            <a:extLst>
              <a:ext uri="{FF2B5EF4-FFF2-40B4-BE49-F238E27FC236}">
                <a16:creationId xmlns:a16="http://schemas.microsoft.com/office/drawing/2014/main" id="{0A10EEAF-8D95-4D35-3C3E-5B40323DADD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C5278A1-5EC6-7A4A-B36D-72DBDD885AA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itle 5">
            <a:extLst>
              <a:ext uri="{FF2B5EF4-FFF2-40B4-BE49-F238E27FC236}">
                <a16:creationId xmlns:a16="http://schemas.microsoft.com/office/drawing/2014/main" id="{FEF2BD73-BC3B-6DEC-5EE8-693928D10EE5}"/>
              </a:ext>
            </a:extLst>
          </p:cNvPr>
          <p:cNvSpPr>
            <a:spLocks noGrp="1" noChangeArrowheads="1"/>
          </p:cNvSpPr>
          <p:nvPr>
            <p:ph type="title"/>
          </p:nvPr>
        </p:nvSpPr>
        <p:spPr bwMode="auto">
          <a:xfrm>
            <a:off x="1485900" y="90488"/>
            <a:ext cx="6172200" cy="681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B1CC9BEC-5209-BFD4-FC00-3BC74BAC49F6}"/>
              </a:ext>
            </a:extLst>
          </p:cNvPr>
          <p:cNvSpPr>
            <a:spLocks noGrp="1"/>
          </p:cNvSpPr>
          <p:nvPr>
            <p:ph idx="1"/>
          </p:nvPr>
        </p:nvSpPr>
        <p:spPr>
          <a:xfrm>
            <a:off x="450850" y="927100"/>
            <a:ext cx="7874000" cy="3433763"/>
          </a:xfrm>
        </p:spPr>
        <p:txBody>
          <a:bodyPr>
            <a:normAutofit/>
          </a:bodyPr>
          <a:lstStyle/>
          <a:p>
            <a:pPr marL="0" indent="0" algn="ctr">
              <a:buFont typeface="Arial" panose="020B0604020202020204" pitchFamily="34" charset="0"/>
              <a:buNone/>
              <a:defRPr/>
            </a:pPr>
            <a:r>
              <a:rPr lang="en-CA" sz="2800" i="1" dirty="0">
                <a:solidFill>
                  <a:srgbClr val="00B0F0"/>
                </a:solidFill>
              </a:rPr>
              <a:t>Promafil Canada </a:t>
            </a:r>
            <a:r>
              <a:rPr lang="en-CA" sz="2800" i="1" dirty="0" err="1">
                <a:solidFill>
                  <a:srgbClr val="00B0F0"/>
                </a:solidFill>
              </a:rPr>
              <a:t>Ltée</a:t>
            </a:r>
            <a:r>
              <a:rPr lang="en-CA" sz="2800" i="1" dirty="0">
                <a:solidFill>
                  <a:srgbClr val="00B0F0"/>
                </a:solidFill>
              </a:rPr>
              <a:t> v. </a:t>
            </a:r>
            <a:r>
              <a:rPr lang="en-CA" sz="2800" i="1" dirty="0" err="1">
                <a:solidFill>
                  <a:srgbClr val="00B0F0"/>
                </a:solidFill>
              </a:rPr>
              <a:t>Munsingwear</a:t>
            </a:r>
            <a:r>
              <a:rPr lang="en-CA" sz="2800" i="1" dirty="0">
                <a:solidFill>
                  <a:srgbClr val="00B0F0"/>
                </a:solidFill>
              </a:rPr>
              <a:t> Inc. </a:t>
            </a:r>
            <a:r>
              <a:rPr lang="en-CA" sz="2800" dirty="0">
                <a:solidFill>
                  <a:schemeClr val="bg1"/>
                </a:solidFill>
              </a:rPr>
              <a:t>(1992), 44 CPR (3d) 59, [1992] FCJ 611 (FCA).</a:t>
            </a:r>
          </a:p>
          <a:p>
            <a:pPr>
              <a:defRPr/>
            </a:pPr>
            <a:endParaRPr lang="en-US" i="1" dirty="0"/>
          </a:p>
        </p:txBody>
      </p:sp>
      <p:sp>
        <p:nvSpPr>
          <p:cNvPr id="336899" name="Slide Number Placeholder 3">
            <a:extLst>
              <a:ext uri="{FF2B5EF4-FFF2-40B4-BE49-F238E27FC236}">
                <a16:creationId xmlns:a16="http://schemas.microsoft.com/office/drawing/2014/main" id="{1BB99D33-347C-4666-11BB-8CC10E71424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C614E48C-DB61-A944-A9E0-68E464E7BBC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36900" name="Picture 3" descr="penguins">
            <a:extLst>
              <a:ext uri="{FF2B5EF4-FFF2-40B4-BE49-F238E27FC236}">
                <a16:creationId xmlns:a16="http://schemas.microsoft.com/office/drawing/2014/main" id="{FB15420D-FDB3-50DF-6C3F-379459D31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947863"/>
            <a:ext cx="41529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1" name="TextBox 2">
            <a:extLst>
              <a:ext uri="{FF2B5EF4-FFF2-40B4-BE49-F238E27FC236}">
                <a16:creationId xmlns:a16="http://schemas.microsoft.com/office/drawing/2014/main" id="{0B1008C3-5E4D-EC7F-419B-E58AE2769C69}"/>
              </a:ext>
            </a:extLst>
          </p:cNvPr>
          <p:cNvSpPr txBox="1">
            <a:spLocks noChangeArrowheads="1"/>
          </p:cNvSpPr>
          <p:nvPr/>
        </p:nvSpPr>
        <p:spPr bwMode="auto">
          <a:xfrm>
            <a:off x="2497138" y="4587875"/>
            <a:ext cx="1890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Original Penguin</a:t>
            </a:r>
          </a:p>
        </p:txBody>
      </p:sp>
      <p:sp>
        <p:nvSpPr>
          <p:cNvPr id="336902" name="TextBox 6">
            <a:extLst>
              <a:ext uri="{FF2B5EF4-FFF2-40B4-BE49-F238E27FC236}">
                <a16:creationId xmlns:a16="http://schemas.microsoft.com/office/drawing/2014/main" id="{B7EAB06A-4C75-D949-46A2-11E79A75204A}"/>
              </a:ext>
            </a:extLst>
          </p:cNvPr>
          <p:cNvSpPr txBox="1">
            <a:spLocks noChangeArrowheads="1"/>
          </p:cNvSpPr>
          <p:nvPr/>
        </p:nvSpPr>
        <p:spPr bwMode="auto">
          <a:xfrm>
            <a:off x="5003800" y="4587875"/>
            <a:ext cx="192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Revised Penguin</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48EBAB-D5F6-873D-4BE2-3E1600D45F13}"/>
              </a:ext>
            </a:extLst>
          </p:cNvPr>
          <p:cNvSpPr>
            <a:spLocks noGrp="1"/>
          </p:cNvSpPr>
          <p:nvPr>
            <p:ph type="title"/>
          </p:nvPr>
        </p:nvSpPr>
        <p:spPr>
          <a:xfrm>
            <a:off x="1485900" y="85725"/>
            <a:ext cx="6172200" cy="68580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50E82077-4D73-FE00-8395-C58833423332}"/>
              </a:ext>
            </a:extLst>
          </p:cNvPr>
          <p:cNvSpPr>
            <a:spLocks noGrp="1"/>
          </p:cNvSpPr>
          <p:nvPr>
            <p:ph idx="1"/>
          </p:nvPr>
        </p:nvSpPr>
        <p:spPr>
          <a:xfrm>
            <a:off x="215900" y="987425"/>
            <a:ext cx="8712200" cy="3865563"/>
          </a:xfrm>
        </p:spPr>
        <p:txBody>
          <a:bodyPr>
            <a:normAutofit lnSpcReduction="10000"/>
          </a:bodyPr>
          <a:lstStyle/>
          <a:p>
            <a:pPr marL="0" indent="0">
              <a:lnSpc>
                <a:spcPct val="110000"/>
              </a:lnSpc>
              <a:buFont typeface="Arial" panose="020B0604020202020204" pitchFamily="34" charset="0"/>
              <a:buNone/>
              <a:defRPr/>
            </a:pPr>
            <a:r>
              <a:rPr lang="en-CA" sz="1800" i="1" dirty="0">
                <a:solidFill>
                  <a:srgbClr val="00B0F0"/>
                </a:solidFill>
              </a:rPr>
              <a:t>Promafil Canada </a:t>
            </a:r>
            <a:r>
              <a:rPr lang="en-CA" sz="1800" i="1" dirty="0" err="1">
                <a:solidFill>
                  <a:srgbClr val="00B0F0"/>
                </a:solidFill>
              </a:rPr>
              <a:t>Ltée</a:t>
            </a:r>
            <a:r>
              <a:rPr lang="en-CA" sz="1800" i="1" dirty="0">
                <a:solidFill>
                  <a:srgbClr val="00B0F0"/>
                </a:solidFill>
              </a:rPr>
              <a:t> v. </a:t>
            </a:r>
            <a:r>
              <a:rPr lang="en-CA" sz="1800" i="1" dirty="0" err="1">
                <a:solidFill>
                  <a:srgbClr val="00B0F0"/>
                </a:solidFill>
              </a:rPr>
              <a:t>Munsingwear</a:t>
            </a:r>
            <a:r>
              <a:rPr lang="en-CA" sz="1800" i="1" dirty="0">
                <a:solidFill>
                  <a:srgbClr val="00B0F0"/>
                </a:solidFill>
              </a:rPr>
              <a:t> Inc. </a:t>
            </a:r>
            <a:r>
              <a:rPr lang="en-CA" sz="1800" dirty="0">
                <a:solidFill>
                  <a:schemeClr val="bg1"/>
                </a:solidFill>
              </a:rPr>
              <a:t>(1992), 44 CPR (3d) 59, [1992] FCJ 611 (FCA).</a:t>
            </a:r>
          </a:p>
          <a:p>
            <a:pPr marL="0" indent="0">
              <a:lnSpc>
                <a:spcPct val="110000"/>
              </a:lnSpc>
              <a:buFont typeface="Arial" panose="020B0604020202020204" pitchFamily="34" charset="0"/>
              <a:buNone/>
              <a:defRPr/>
            </a:pPr>
            <a:r>
              <a:rPr lang="en-CA" sz="1800" dirty="0">
                <a:solidFill>
                  <a:schemeClr val="bg1"/>
                </a:solidFill>
              </a:rPr>
              <a:t>Main issue was </a:t>
            </a:r>
            <a:r>
              <a:rPr lang="en-CA" sz="1800" dirty="0">
                <a:solidFill>
                  <a:srgbClr val="FFFF00"/>
                </a:solidFill>
              </a:rPr>
              <a:t>whether by registering one mark, and using another</a:t>
            </a:r>
            <a:r>
              <a:rPr lang="en-CA" sz="1800" dirty="0">
                <a:solidFill>
                  <a:schemeClr val="bg1"/>
                </a:solidFill>
              </a:rPr>
              <a:t>, </a:t>
            </a:r>
            <a:r>
              <a:rPr lang="en-CA" sz="1800" dirty="0">
                <a:solidFill>
                  <a:srgbClr val="FF0000"/>
                </a:solidFill>
              </a:rPr>
              <a:t>is the first mark abandoned</a:t>
            </a:r>
            <a:r>
              <a:rPr lang="en-CA" sz="1800" dirty="0">
                <a:solidFill>
                  <a:schemeClr val="bg1"/>
                </a:solidFill>
              </a:rPr>
              <a:t>? </a:t>
            </a:r>
            <a:endParaRPr lang="en-US" sz="1800" dirty="0">
              <a:solidFill>
                <a:schemeClr val="bg1"/>
              </a:solidFill>
            </a:endParaRPr>
          </a:p>
          <a:p>
            <a:pPr>
              <a:lnSpc>
                <a:spcPct val="110000"/>
              </a:lnSpc>
              <a:defRPr/>
            </a:pPr>
            <a:r>
              <a:rPr lang="en-US" sz="1800" dirty="0">
                <a:solidFill>
                  <a:srgbClr val="FFFF00"/>
                </a:solidFill>
              </a:rPr>
              <a:t>To show abandonment</a:t>
            </a:r>
            <a:r>
              <a:rPr lang="en-US" sz="1800" dirty="0">
                <a:solidFill>
                  <a:srgbClr val="FF0000"/>
                </a:solidFill>
              </a:rPr>
              <a:t>:</a:t>
            </a:r>
          </a:p>
          <a:p>
            <a:pPr marL="685800" lvl="1" indent="-342900">
              <a:lnSpc>
                <a:spcPct val="110000"/>
              </a:lnSpc>
              <a:buFont typeface="+mj-lt"/>
              <a:buAutoNum type="arabicPeriod"/>
              <a:defRPr/>
            </a:pPr>
            <a:r>
              <a:rPr lang="en-US" sz="1800" dirty="0">
                <a:solidFill>
                  <a:schemeClr val="bg1"/>
                </a:solidFill>
              </a:rPr>
              <a:t>Must show </a:t>
            </a:r>
            <a:r>
              <a:rPr lang="en-US" sz="1800" dirty="0">
                <a:solidFill>
                  <a:srgbClr val="FFFF00"/>
                </a:solidFill>
              </a:rPr>
              <a:t>registered TM no longer in use </a:t>
            </a:r>
            <a:r>
              <a:rPr lang="en-US" sz="1800" dirty="0">
                <a:solidFill>
                  <a:schemeClr val="bg1"/>
                </a:solidFill>
              </a:rPr>
              <a:t>in Canada</a:t>
            </a:r>
          </a:p>
          <a:p>
            <a:pPr marL="685800" lvl="1" indent="-342900">
              <a:lnSpc>
                <a:spcPct val="110000"/>
              </a:lnSpc>
              <a:buFont typeface="+mj-lt"/>
              <a:buAutoNum type="arabicPeriod"/>
              <a:defRPr/>
            </a:pPr>
            <a:r>
              <a:rPr lang="en-US" sz="1800" dirty="0">
                <a:solidFill>
                  <a:schemeClr val="bg1"/>
                </a:solidFill>
              </a:rPr>
              <a:t>Need to show </a:t>
            </a:r>
            <a:r>
              <a:rPr lang="en-US" sz="1800" dirty="0">
                <a:solidFill>
                  <a:srgbClr val="FFFF00"/>
                </a:solidFill>
              </a:rPr>
              <a:t>intention to abandon </a:t>
            </a:r>
            <a:r>
              <a:rPr lang="en-US" sz="1800" dirty="0">
                <a:solidFill>
                  <a:schemeClr val="bg1"/>
                </a:solidFill>
              </a:rPr>
              <a:t>mark.</a:t>
            </a:r>
            <a:endParaRPr lang="en-US" sz="1800" b="1" dirty="0">
              <a:solidFill>
                <a:schemeClr val="bg1"/>
              </a:solidFill>
            </a:endParaRPr>
          </a:p>
          <a:p>
            <a:pPr>
              <a:lnSpc>
                <a:spcPct val="110000"/>
              </a:lnSpc>
              <a:defRPr/>
            </a:pPr>
            <a:r>
              <a:rPr lang="en-US" sz="1800" dirty="0">
                <a:solidFill>
                  <a:srgbClr val="FFFF00"/>
                </a:solidFill>
              </a:rPr>
              <a:t>Amendment</a:t>
            </a:r>
            <a:r>
              <a:rPr lang="en-US" sz="1800" dirty="0">
                <a:solidFill>
                  <a:srgbClr val="FF0000"/>
                </a:solidFill>
              </a:rPr>
              <a:t>:</a:t>
            </a:r>
          </a:p>
          <a:p>
            <a:pPr lvl="1">
              <a:lnSpc>
                <a:spcPct val="110000"/>
              </a:lnSpc>
              <a:defRPr/>
            </a:pPr>
            <a:r>
              <a:rPr lang="en-US" sz="1800" dirty="0">
                <a:solidFill>
                  <a:srgbClr val="FFFF00"/>
                </a:solidFill>
              </a:rPr>
              <a:t>Can amend mark provided </a:t>
            </a:r>
            <a:r>
              <a:rPr lang="en-US" sz="1800" dirty="0">
                <a:solidFill>
                  <a:schemeClr val="bg1"/>
                </a:solidFill>
              </a:rPr>
              <a:t>that the </a:t>
            </a:r>
            <a:r>
              <a:rPr lang="en-US" sz="1800" dirty="0">
                <a:solidFill>
                  <a:srgbClr val="FFFF00"/>
                </a:solidFill>
              </a:rPr>
              <a:t>amendment does n</a:t>
            </a:r>
            <a:r>
              <a:rPr lang="en-CA" sz="1800" dirty="0">
                <a:solidFill>
                  <a:srgbClr val="FFFF00"/>
                </a:solidFill>
              </a:rPr>
              <a:t>o</a:t>
            </a:r>
            <a:r>
              <a:rPr lang="en-US" sz="1800" dirty="0">
                <a:solidFill>
                  <a:srgbClr val="FFFF00"/>
                </a:solidFill>
              </a:rPr>
              <a:t>t materially alter the character of the mark</a:t>
            </a:r>
            <a:r>
              <a:rPr lang="en-US" sz="1800" dirty="0">
                <a:solidFill>
                  <a:schemeClr val="bg1"/>
                </a:solidFill>
              </a:rPr>
              <a:t>. Can have variations on the same mark (both can be used). All </a:t>
            </a:r>
            <a:r>
              <a:rPr lang="en-US" sz="1800" dirty="0">
                <a:solidFill>
                  <a:srgbClr val="FFFF00"/>
                </a:solidFill>
              </a:rPr>
              <a:t>law requires </a:t>
            </a:r>
            <a:r>
              <a:rPr lang="en-US" sz="1800" dirty="0">
                <a:solidFill>
                  <a:schemeClr val="bg1"/>
                </a:solidFill>
              </a:rPr>
              <a:t>is that there</a:t>
            </a:r>
            <a:r>
              <a:rPr lang="en-CA" sz="1800" dirty="0">
                <a:solidFill>
                  <a:schemeClr val="bg1"/>
                </a:solidFill>
              </a:rPr>
              <a:t> i</a:t>
            </a:r>
            <a:r>
              <a:rPr lang="en-US" sz="1800" dirty="0">
                <a:solidFill>
                  <a:schemeClr val="bg1"/>
                </a:solidFill>
              </a:rPr>
              <a:t>s </a:t>
            </a:r>
            <a:r>
              <a:rPr lang="en-US" sz="1800" dirty="0">
                <a:solidFill>
                  <a:srgbClr val="FFFF00"/>
                </a:solidFill>
              </a:rPr>
              <a:t>maintenance of recognizability to avoid confusion</a:t>
            </a:r>
            <a:r>
              <a:rPr lang="en-US" sz="1800" dirty="0">
                <a:solidFill>
                  <a:schemeClr val="bg1"/>
                </a:solidFill>
              </a:rPr>
              <a:t> of unaware purchasers. (</a:t>
            </a:r>
            <a:r>
              <a:rPr lang="en-US" sz="1800" dirty="0" err="1">
                <a:solidFill>
                  <a:schemeClr val="bg1"/>
                </a:solidFill>
              </a:rPr>
              <a:t>Promafil</a:t>
            </a:r>
            <a:r>
              <a:rPr lang="en-US" sz="1800" dirty="0">
                <a:solidFill>
                  <a:schemeClr val="bg1"/>
                </a:solidFill>
              </a:rPr>
              <a:t>)</a:t>
            </a:r>
          </a:p>
          <a:p>
            <a:pPr>
              <a:defRPr/>
            </a:pPr>
            <a:endParaRPr lang="en-US" dirty="0"/>
          </a:p>
        </p:txBody>
      </p:sp>
      <p:sp>
        <p:nvSpPr>
          <p:cNvPr id="338947" name="Slide Number Placeholder 3">
            <a:extLst>
              <a:ext uri="{FF2B5EF4-FFF2-40B4-BE49-F238E27FC236}">
                <a16:creationId xmlns:a16="http://schemas.microsoft.com/office/drawing/2014/main" id="{0D2B778A-5898-CFD0-B620-45D03904B27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6D085A6-BB8D-7A48-91F9-3A730AFB969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209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77017F6-A6FF-88D2-3F9C-41F07AF3FBBD}"/>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application&#10;&#10;Description automatically generated">
            <a:extLst>
              <a:ext uri="{FF2B5EF4-FFF2-40B4-BE49-F238E27FC236}">
                <a16:creationId xmlns:a16="http://schemas.microsoft.com/office/drawing/2014/main" id="{C9EC0406-F016-E2D0-9A6C-B7FEFE777E05}"/>
              </a:ext>
            </a:extLst>
          </p:cNvPr>
          <p:cNvPicPr>
            <a:picLocks noGrp="1" noChangeAspect="1"/>
          </p:cNvPicPr>
          <p:nvPr>
            <p:ph idx="1"/>
          </p:nvPr>
        </p:nvPicPr>
        <p:blipFill>
          <a:blip r:embed="rId2"/>
          <a:stretch>
            <a:fillRect/>
          </a:stretch>
        </p:blipFill>
        <p:spPr/>
      </p:pic>
      <p:pic>
        <p:nvPicPr>
          <p:cNvPr id="48131" name="Picture 6" descr="Graphical user interface, application&#10;&#10;Description automatically generated">
            <a:extLst>
              <a:ext uri="{FF2B5EF4-FFF2-40B4-BE49-F238E27FC236}">
                <a16:creationId xmlns:a16="http://schemas.microsoft.com/office/drawing/2014/main" id="{330DAF1D-2BF7-8B42-DC71-9E852A2A8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3" y="520700"/>
            <a:ext cx="5019675"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D86E2EC0-A0B5-F9BF-68FC-B971140C672E}"/>
                  </a:ext>
                </a:extLst>
              </p14:cNvPr>
              <p14:cNvContentPartPr/>
              <p14:nvPr/>
            </p14:nvContentPartPr>
            <p14:xfrm>
              <a:off x="5053372" y="2922380"/>
              <a:ext cx="1798560" cy="1087920"/>
            </p14:xfrm>
          </p:contentPart>
        </mc:Choice>
        <mc:Fallback xmlns="">
          <p:pic>
            <p:nvPicPr>
              <p:cNvPr id="8" name="Ink 7">
                <a:extLst>
                  <a:ext uri="{FF2B5EF4-FFF2-40B4-BE49-F238E27FC236}">
                    <a16:creationId xmlns:a16="http://schemas.microsoft.com/office/drawing/2014/main" id="{D86E2EC0-A0B5-F9BF-68FC-B971140C672E}"/>
                  </a:ext>
                </a:extLst>
              </p:cNvPr>
              <p:cNvPicPr/>
              <p:nvPr/>
            </p:nvPicPr>
            <p:blipFill>
              <a:blip r:embed="rId4"/>
              <a:stretch>
                <a:fillRect/>
              </a:stretch>
            </p:blipFill>
            <p:spPr>
              <a:xfrm>
                <a:off x="5044370" y="2913380"/>
                <a:ext cx="1816204" cy="1105560"/>
              </a:xfrm>
              <a:prstGeom prst="rect">
                <a:avLst/>
              </a:prstGeom>
            </p:spPr>
          </p:pic>
        </mc:Fallback>
      </mc:AlternateContent>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itle 5">
            <a:extLst>
              <a:ext uri="{FF2B5EF4-FFF2-40B4-BE49-F238E27FC236}">
                <a16:creationId xmlns:a16="http://schemas.microsoft.com/office/drawing/2014/main" id="{C11E2817-3E30-0FF7-47E1-2E18012AD9B4}"/>
              </a:ext>
            </a:extLst>
          </p:cNvPr>
          <p:cNvSpPr>
            <a:spLocks noGrp="1" noChangeArrowheads="1"/>
          </p:cNvSpPr>
          <p:nvPr>
            <p:ph type="title"/>
          </p:nvPr>
        </p:nvSpPr>
        <p:spPr bwMode="auto">
          <a:xfrm>
            <a:off x="1485900" y="47625"/>
            <a:ext cx="6172200"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28BD9AAD-D637-CA05-DDA2-205EC5148BD6}"/>
              </a:ext>
            </a:extLst>
          </p:cNvPr>
          <p:cNvSpPr>
            <a:spLocks noGrp="1"/>
          </p:cNvSpPr>
          <p:nvPr>
            <p:ph idx="1"/>
          </p:nvPr>
        </p:nvSpPr>
        <p:spPr>
          <a:xfrm>
            <a:off x="179388" y="915988"/>
            <a:ext cx="8856662" cy="4032250"/>
          </a:xfrm>
        </p:spPr>
        <p:txBody>
          <a:bodyPr>
            <a:noAutofit/>
          </a:bodyPr>
          <a:lstStyle/>
          <a:p>
            <a:pPr marL="0" indent="0">
              <a:buFont typeface="Arial" panose="020B0604020202020204" pitchFamily="34" charset="0"/>
              <a:buNone/>
              <a:defRPr/>
            </a:pPr>
            <a:r>
              <a:rPr lang="en-CA" sz="2400" i="1" dirty="0">
                <a:solidFill>
                  <a:srgbClr val="00B0F0"/>
                </a:solidFill>
              </a:rPr>
              <a:t>Promafil Canada </a:t>
            </a:r>
            <a:r>
              <a:rPr lang="en-CA" sz="2400" i="1" dirty="0" err="1">
                <a:solidFill>
                  <a:srgbClr val="00B0F0"/>
                </a:solidFill>
              </a:rPr>
              <a:t>Ltée</a:t>
            </a:r>
            <a:r>
              <a:rPr lang="en-CA" sz="2400" i="1" dirty="0">
                <a:solidFill>
                  <a:srgbClr val="00B0F0"/>
                </a:solidFill>
              </a:rPr>
              <a:t> v. </a:t>
            </a:r>
            <a:r>
              <a:rPr lang="en-CA" sz="2400" i="1" dirty="0" err="1">
                <a:solidFill>
                  <a:srgbClr val="00B0F0"/>
                </a:solidFill>
              </a:rPr>
              <a:t>Munsingwear</a:t>
            </a:r>
            <a:r>
              <a:rPr lang="en-CA" sz="2400" i="1" dirty="0">
                <a:solidFill>
                  <a:srgbClr val="00B0F0"/>
                </a:solidFill>
              </a:rPr>
              <a:t> Inc. </a:t>
            </a:r>
            <a:r>
              <a:rPr lang="en-CA" sz="2400" dirty="0">
                <a:solidFill>
                  <a:schemeClr val="bg1"/>
                </a:solidFill>
              </a:rPr>
              <a:t>(1992), 44 CPR (3d) 59, [1992] FCJ 611 (FCA).</a:t>
            </a:r>
            <a:endParaRPr lang="en-US" sz="2400" dirty="0">
              <a:solidFill>
                <a:schemeClr val="bg1"/>
              </a:solidFill>
            </a:endParaRPr>
          </a:p>
          <a:p>
            <a:pPr>
              <a:defRPr/>
            </a:pPr>
            <a:r>
              <a:rPr lang="en-US" sz="2400" dirty="0">
                <a:solidFill>
                  <a:schemeClr val="bg1"/>
                </a:solidFill>
              </a:rPr>
              <a:t>At some point, a </a:t>
            </a:r>
            <a:r>
              <a:rPr lang="en-GB" sz="2400" dirty="0">
                <a:solidFill>
                  <a:srgbClr val="FFFF00"/>
                </a:solidFill>
              </a:rPr>
              <a:t>variation in a mark may be significant enough to constitute a new mark </a:t>
            </a:r>
          </a:p>
          <a:p>
            <a:pPr>
              <a:defRPr/>
            </a:pPr>
            <a:r>
              <a:rPr lang="en-GB" sz="2400" dirty="0">
                <a:solidFill>
                  <a:schemeClr val="bg1"/>
                </a:solidFill>
              </a:rPr>
              <a:t>One question to ask: </a:t>
            </a:r>
            <a:r>
              <a:rPr lang="en-GB" sz="2400" dirty="0">
                <a:solidFill>
                  <a:srgbClr val="FFFF00"/>
                </a:solidFill>
              </a:rPr>
              <a:t>Has the mark varied so much as to confuse the consumer </a:t>
            </a:r>
            <a:r>
              <a:rPr lang="en-GB" sz="2400" dirty="0">
                <a:solidFill>
                  <a:schemeClr val="bg1"/>
                </a:solidFill>
              </a:rPr>
              <a:t>as to the source of the ware?</a:t>
            </a:r>
          </a:p>
          <a:p>
            <a:pPr>
              <a:defRPr/>
            </a:pPr>
            <a:r>
              <a:rPr lang="en-GB" sz="2400" dirty="0">
                <a:solidFill>
                  <a:schemeClr val="bg1"/>
                </a:solidFill>
              </a:rPr>
              <a:t>Ongoing </a:t>
            </a:r>
            <a:r>
              <a:rPr lang="en-GB" sz="2400" dirty="0">
                <a:solidFill>
                  <a:srgbClr val="FFFF00"/>
                </a:solidFill>
              </a:rPr>
              <a:t>use of new mark </a:t>
            </a:r>
            <a:r>
              <a:rPr lang="en-GB" sz="2400" dirty="0">
                <a:solidFill>
                  <a:schemeClr val="bg1"/>
                </a:solidFill>
              </a:rPr>
              <a:t>could be </a:t>
            </a:r>
            <a:r>
              <a:rPr lang="en-GB" sz="2400" dirty="0">
                <a:solidFill>
                  <a:srgbClr val="FFFF00"/>
                </a:solidFill>
              </a:rPr>
              <a:t>abandonment of old</a:t>
            </a:r>
            <a:r>
              <a:rPr lang="en-GB" sz="2400" dirty="0">
                <a:solidFill>
                  <a:schemeClr val="bg1"/>
                </a:solidFill>
              </a:rPr>
              <a:t> mark.</a:t>
            </a:r>
          </a:p>
          <a:p>
            <a:pPr>
              <a:defRPr/>
            </a:pPr>
            <a:r>
              <a:rPr lang="en-GB" sz="2400" dirty="0">
                <a:solidFill>
                  <a:schemeClr val="bg1"/>
                </a:solidFill>
              </a:rPr>
              <a:t>Take technology into account (reason for improvement of mark).</a:t>
            </a:r>
          </a:p>
        </p:txBody>
      </p:sp>
      <p:sp>
        <p:nvSpPr>
          <p:cNvPr id="340995" name="Slide Number Placeholder 3">
            <a:extLst>
              <a:ext uri="{FF2B5EF4-FFF2-40B4-BE49-F238E27FC236}">
                <a16:creationId xmlns:a16="http://schemas.microsoft.com/office/drawing/2014/main" id="{0823B77E-85E2-98A6-F4E5-BA7B044B94C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9F493E1-9A1A-2A47-88D4-246D2DB58EF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6D53C7-1B10-15A6-5BB1-719C0D819B3A}"/>
              </a:ext>
            </a:extLst>
          </p:cNvPr>
          <p:cNvSpPr>
            <a:spLocks noGrp="1"/>
          </p:cNvSpPr>
          <p:nvPr>
            <p:ph type="title"/>
          </p:nvPr>
        </p:nvSpPr>
        <p:spPr>
          <a:xfrm>
            <a:off x="1485900" y="14288"/>
            <a:ext cx="6172200" cy="757237"/>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CCA4099C-9BA4-28D1-10A7-A23F83850AE8}"/>
              </a:ext>
            </a:extLst>
          </p:cNvPr>
          <p:cNvSpPr>
            <a:spLocks noGrp="1"/>
          </p:cNvSpPr>
          <p:nvPr>
            <p:ph idx="1"/>
          </p:nvPr>
        </p:nvSpPr>
        <p:spPr>
          <a:xfrm>
            <a:off x="179388" y="915988"/>
            <a:ext cx="8785225" cy="4103687"/>
          </a:xfrm>
        </p:spPr>
        <p:txBody>
          <a:bodyPr>
            <a:noAutofit/>
          </a:bodyPr>
          <a:lstStyle/>
          <a:p>
            <a:pPr marL="0" indent="0">
              <a:lnSpc>
                <a:spcPct val="110000"/>
              </a:lnSpc>
              <a:buFont typeface="Arial" panose="020B0604020202020204" pitchFamily="34" charset="0"/>
              <a:buNone/>
              <a:defRPr/>
            </a:pPr>
            <a:r>
              <a:rPr lang="en-CA" sz="1800" i="1" dirty="0">
                <a:solidFill>
                  <a:srgbClr val="00B0F0"/>
                </a:solidFill>
              </a:rPr>
              <a:t>Promafil Canada </a:t>
            </a:r>
            <a:r>
              <a:rPr lang="en-CA" sz="1800" i="1" dirty="0" err="1">
                <a:solidFill>
                  <a:srgbClr val="00B0F0"/>
                </a:solidFill>
              </a:rPr>
              <a:t>Ltée</a:t>
            </a:r>
            <a:r>
              <a:rPr lang="en-CA" sz="1800" i="1" dirty="0">
                <a:solidFill>
                  <a:srgbClr val="00B0F0"/>
                </a:solidFill>
              </a:rPr>
              <a:t> v. </a:t>
            </a:r>
            <a:r>
              <a:rPr lang="en-CA" sz="1800" i="1" dirty="0" err="1">
                <a:solidFill>
                  <a:srgbClr val="00B0F0"/>
                </a:solidFill>
              </a:rPr>
              <a:t>Munsingwear</a:t>
            </a:r>
            <a:r>
              <a:rPr lang="en-CA" sz="1800" i="1" dirty="0">
                <a:solidFill>
                  <a:srgbClr val="00B0F0"/>
                </a:solidFill>
              </a:rPr>
              <a:t> Inc. </a:t>
            </a:r>
          </a:p>
          <a:p>
            <a:pPr marL="0" indent="0">
              <a:lnSpc>
                <a:spcPct val="110000"/>
              </a:lnSpc>
              <a:buFont typeface="Arial" panose="020B0604020202020204" pitchFamily="34" charset="0"/>
              <a:buNone/>
              <a:defRPr/>
            </a:pPr>
            <a:r>
              <a:rPr lang="en-CA" sz="1800" dirty="0">
                <a:solidFill>
                  <a:schemeClr val="bg1"/>
                </a:solidFill>
              </a:rPr>
              <a:t>FCA  (</a:t>
            </a:r>
            <a:r>
              <a:rPr lang="en-CA" sz="1800" dirty="0" err="1">
                <a:solidFill>
                  <a:schemeClr val="bg1"/>
                </a:solidFill>
              </a:rPr>
              <a:t>MacGuigan</a:t>
            </a:r>
            <a:r>
              <a:rPr lang="en-CA" sz="1800" dirty="0">
                <a:solidFill>
                  <a:schemeClr val="bg1"/>
                </a:solidFill>
              </a:rPr>
              <a:t> JA) held:</a:t>
            </a:r>
          </a:p>
          <a:p>
            <a:pPr>
              <a:lnSpc>
                <a:spcPct val="110000"/>
              </a:lnSpc>
              <a:defRPr/>
            </a:pPr>
            <a:r>
              <a:rPr lang="en-GB" sz="1800" dirty="0">
                <a:solidFill>
                  <a:srgbClr val="FFFF00"/>
                </a:solidFill>
              </a:rPr>
              <a:t>Here differences are only petty </a:t>
            </a:r>
            <a:r>
              <a:rPr lang="en-GB" sz="1800" dirty="0">
                <a:solidFill>
                  <a:schemeClr val="bg1"/>
                </a:solidFill>
              </a:rPr>
              <a:t>and when used concurrently, </a:t>
            </a:r>
            <a:r>
              <a:rPr lang="en-GB" sz="1800" dirty="0">
                <a:solidFill>
                  <a:srgbClr val="FFFF00"/>
                </a:solidFill>
              </a:rPr>
              <a:t>one is still the variation of the other</a:t>
            </a:r>
            <a:r>
              <a:rPr lang="en-GB" sz="1800" dirty="0">
                <a:solidFill>
                  <a:schemeClr val="bg1"/>
                </a:solidFill>
              </a:rPr>
              <a:t>. A modified variant can co-exist with original…</a:t>
            </a:r>
            <a:endParaRPr lang="en-CA" sz="1800" dirty="0">
              <a:solidFill>
                <a:schemeClr val="bg1"/>
              </a:solidFill>
            </a:endParaRPr>
          </a:p>
          <a:p>
            <a:pPr>
              <a:lnSpc>
                <a:spcPct val="110000"/>
              </a:lnSpc>
              <a:defRPr/>
            </a:pPr>
            <a:r>
              <a:rPr lang="en-GB" sz="1800" dirty="0">
                <a:solidFill>
                  <a:schemeClr val="bg1"/>
                </a:solidFill>
              </a:rPr>
              <a:t>The </a:t>
            </a:r>
            <a:r>
              <a:rPr lang="en-GB" sz="1800" dirty="0">
                <a:solidFill>
                  <a:srgbClr val="FFFF00"/>
                </a:solidFill>
              </a:rPr>
              <a:t>second design doesn’t have to replace the first design</a:t>
            </a:r>
            <a:r>
              <a:rPr lang="en-GB" sz="1800" dirty="0">
                <a:solidFill>
                  <a:schemeClr val="bg1"/>
                </a:solidFill>
              </a:rPr>
              <a:t>. </a:t>
            </a:r>
            <a:r>
              <a:rPr lang="en-GB" sz="1800" dirty="0">
                <a:solidFill>
                  <a:srgbClr val="FFFF00"/>
                </a:solidFill>
              </a:rPr>
              <a:t>There can be variations on the same design</a:t>
            </a:r>
            <a:r>
              <a:rPr lang="en-GB" sz="1800" dirty="0">
                <a:solidFill>
                  <a:schemeClr val="bg1"/>
                </a:solidFill>
              </a:rPr>
              <a:t>. The law can tolerate multiple variations of the same mark. Though, every variation is playing with fire… </a:t>
            </a:r>
            <a:endParaRPr lang="en-CA" sz="1800" dirty="0">
              <a:solidFill>
                <a:schemeClr val="bg1"/>
              </a:solidFill>
            </a:endParaRPr>
          </a:p>
          <a:p>
            <a:pPr>
              <a:lnSpc>
                <a:spcPct val="110000"/>
              </a:lnSpc>
              <a:defRPr/>
            </a:pPr>
            <a:r>
              <a:rPr lang="en-GB" sz="1800" dirty="0">
                <a:solidFill>
                  <a:srgbClr val="FFFF00"/>
                </a:solidFill>
              </a:rPr>
              <a:t>If </a:t>
            </a:r>
            <a:r>
              <a:rPr lang="en-GB" sz="1800" dirty="0">
                <a:solidFill>
                  <a:schemeClr val="bg1"/>
                </a:solidFill>
              </a:rPr>
              <a:t>variation is </a:t>
            </a:r>
            <a:r>
              <a:rPr lang="en-GB" sz="1800" dirty="0">
                <a:solidFill>
                  <a:srgbClr val="FFFF00"/>
                </a:solidFill>
              </a:rPr>
              <a:t>too different then it would be a new mark </a:t>
            </a:r>
            <a:r>
              <a:rPr lang="en-GB" sz="1800" dirty="0">
                <a:solidFill>
                  <a:schemeClr val="bg1"/>
                </a:solidFill>
              </a:rPr>
              <a:t>or non-use of registered mark…</a:t>
            </a:r>
            <a:endParaRPr lang="en-CA" sz="1800" dirty="0">
              <a:solidFill>
                <a:schemeClr val="bg1"/>
              </a:solidFill>
            </a:endParaRPr>
          </a:p>
          <a:p>
            <a:pPr>
              <a:lnSpc>
                <a:spcPct val="110000"/>
              </a:lnSpc>
              <a:defRPr/>
            </a:pPr>
            <a:r>
              <a:rPr lang="en-GB" sz="1800" dirty="0">
                <a:solidFill>
                  <a:schemeClr val="bg1"/>
                </a:solidFill>
              </a:rPr>
              <a:t>The </a:t>
            </a:r>
            <a:r>
              <a:rPr lang="en-GB" sz="1800" dirty="0">
                <a:solidFill>
                  <a:srgbClr val="FFFF00"/>
                </a:solidFill>
              </a:rPr>
              <a:t>key is to maintain recognisability and avoid confusion of unaware purchasers</a:t>
            </a:r>
            <a:r>
              <a:rPr lang="en-GB" sz="1800" dirty="0">
                <a:solidFill>
                  <a:schemeClr val="bg1"/>
                </a:solidFill>
              </a:rPr>
              <a:t>. If the same dominant features of the design are maintained, and the differences are petty – the unaware purchaser will not be misled.</a:t>
            </a:r>
            <a:endParaRPr lang="en-US" sz="1800" dirty="0">
              <a:solidFill>
                <a:schemeClr val="bg1"/>
              </a:solidFill>
            </a:endParaRPr>
          </a:p>
        </p:txBody>
      </p:sp>
      <p:sp>
        <p:nvSpPr>
          <p:cNvPr id="343043" name="Slide Number Placeholder 3">
            <a:extLst>
              <a:ext uri="{FF2B5EF4-FFF2-40B4-BE49-F238E27FC236}">
                <a16:creationId xmlns:a16="http://schemas.microsoft.com/office/drawing/2014/main" id="{80457A67-6378-96C1-684C-9C3AC146126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06F2CA0-09DC-0B40-AE48-25EE354C030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D1D158-EB7F-8407-3A54-AAB3925746E0}"/>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a:extLst>
              <a:ext uri="{FF2B5EF4-FFF2-40B4-BE49-F238E27FC236}">
                <a16:creationId xmlns:a16="http://schemas.microsoft.com/office/drawing/2014/main" id="{FDE42659-A53E-10E9-C164-7D9B9E34B759}"/>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46114" name="Content Placeholder 3" descr="Crystal_Project_pause-queue.png">
            <a:extLst>
              <a:ext uri="{FF2B5EF4-FFF2-40B4-BE49-F238E27FC236}">
                <a16:creationId xmlns:a16="http://schemas.microsoft.com/office/drawing/2014/main" id="{2332F731-ADB9-FD95-DCEC-1F1043D0F56E}"/>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15" name="Content Placeholder 3" descr="Crystal_Project_pause-queue.png">
            <a:extLst>
              <a:ext uri="{FF2B5EF4-FFF2-40B4-BE49-F238E27FC236}">
                <a16:creationId xmlns:a16="http://schemas.microsoft.com/office/drawing/2014/main" id="{4A48448D-9140-F3ED-AE8A-9BDFAD21C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789476-B259-B07E-61A3-680BFD0CE759}"/>
              </a:ext>
            </a:extLst>
          </p:cNvPr>
          <p:cNvSpPr>
            <a:spLocks noGrp="1"/>
          </p:cNvSpPr>
          <p:nvPr>
            <p:ph type="title"/>
          </p:nvPr>
        </p:nvSpPr>
        <p:spPr>
          <a:xfrm>
            <a:off x="323850" y="123825"/>
            <a:ext cx="8496300" cy="792163"/>
          </a:xfrm>
        </p:spPr>
        <p:txBody>
          <a:bodyPr>
            <a:normAutofit fontScale="90000"/>
          </a:bodyPr>
          <a:lstStyle/>
          <a:p>
            <a:pPr>
              <a:defRPr/>
            </a:pPr>
            <a:r>
              <a:rPr lang="en-US" b="1" dirty="0">
                <a:solidFill>
                  <a:srgbClr val="FFFF00"/>
                </a:solidFill>
              </a:rPr>
              <a:t>Trademarks</a:t>
            </a:r>
            <a:r>
              <a:rPr lang="en-US" b="1" dirty="0">
                <a:solidFill>
                  <a:srgbClr val="FF0000"/>
                </a:solidFill>
              </a:rPr>
              <a:t>: </a:t>
            </a:r>
            <a:r>
              <a:rPr lang="en-US" dirty="0">
                <a:solidFill>
                  <a:schemeClr val="bg1"/>
                </a:solidFill>
              </a:rPr>
              <a:t>Doctrine of </a:t>
            </a:r>
            <a:r>
              <a:rPr lang="en-US" dirty="0">
                <a:solidFill>
                  <a:srgbClr val="FF0000"/>
                </a:solidFill>
                <a:latin typeface="Comic Sans MS" panose="030F0902030302020204" pitchFamily="66" charset="0"/>
              </a:rPr>
              <a:t>Confusion</a:t>
            </a:r>
            <a:br>
              <a:rPr lang="en-US" dirty="0">
                <a:solidFill>
                  <a:schemeClr val="bg1"/>
                </a:solidFill>
              </a:rPr>
            </a:br>
            <a:endParaRPr lang="en-US" b="1" dirty="0"/>
          </a:p>
        </p:txBody>
      </p:sp>
      <p:sp>
        <p:nvSpPr>
          <p:cNvPr id="347138" name="Slide Number Placeholder 3">
            <a:extLst>
              <a:ext uri="{FF2B5EF4-FFF2-40B4-BE49-F238E27FC236}">
                <a16:creationId xmlns:a16="http://schemas.microsoft.com/office/drawing/2014/main" id="{D1F59D9A-91E7-CD86-45C5-3F20C02EFB4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088C48C-0FCB-3E46-BB9E-59A04D83513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47139" name="Picture 2" descr="Obi-Wan Kenobi &quot;Visible Confusion&quot; Reaction | Know Your Meme">
            <a:extLst>
              <a:ext uri="{FF2B5EF4-FFF2-40B4-BE49-F238E27FC236}">
                <a16:creationId xmlns:a16="http://schemas.microsoft.com/office/drawing/2014/main" id="{E90CD90C-7E64-777C-9685-565A18DE1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276350"/>
            <a:ext cx="536257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Box 1">
            <a:extLst>
              <a:ext uri="{FF2B5EF4-FFF2-40B4-BE49-F238E27FC236}">
                <a16:creationId xmlns:a16="http://schemas.microsoft.com/office/drawing/2014/main" id="{D06E89C1-9FB9-B731-8B21-17CB08F1E145}"/>
              </a:ext>
            </a:extLst>
          </p:cNvPr>
          <p:cNvSpPr txBox="1">
            <a:spLocks noChangeArrowheads="1"/>
          </p:cNvSpPr>
          <p:nvPr/>
        </p:nvSpPr>
        <p:spPr bwMode="auto">
          <a:xfrm>
            <a:off x="1727200" y="195263"/>
            <a:ext cx="568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0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Confusion</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650B830B-F5DE-537B-B752-48A8AFBA12EB}"/>
              </a:ext>
            </a:extLst>
          </p:cNvPr>
          <p:cNvSpPr txBox="1"/>
          <p:nvPr/>
        </p:nvSpPr>
        <p:spPr>
          <a:xfrm>
            <a:off x="350838" y="1276350"/>
            <a:ext cx="8442325" cy="2676525"/>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Doctrine of </a:t>
            </a:r>
            <a:r>
              <a:rPr kumimoji="0" lang="en-US" sz="2800" b="1" i="0" u="none" strike="noStrike" kern="1200" cap="none" spc="0" normalizeH="0" baseline="0" noProof="0" dirty="0">
                <a:ln>
                  <a:noFill/>
                </a:ln>
                <a:solidFill>
                  <a:srgbClr val="FF0000"/>
                </a:solidFill>
                <a:effectLst/>
                <a:uLnTx/>
                <a:uFillTx/>
                <a:latin typeface="Comic Sans MS" panose="030F0902030302020204" pitchFamily="66" charset="0"/>
                <a:ea typeface="MS PGothic" panose="020B0600070205080204" pitchFamily="34" charset="-128"/>
                <a:cs typeface="+mn-cs"/>
              </a:rPr>
              <a:t>confusion</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Critical Concept</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Important in the context of </a:t>
            </a:r>
            <a:r>
              <a:rPr kumimoji="0" lang="en-US" sz="28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registrability</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(see ss. 12, 16)</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Also important in infringement actions (see s. 20)</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Core</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provision: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s. 6 TMA </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(specifically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 6(2) and 6(5))</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Title 5">
            <a:extLst>
              <a:ext uri="{FF2B5EF4-FFF2-40B4-BE49-F238E27FC236}">
                <a16:creationId xmlns:a16="http://schemas.microsoft.com/office/drawing/2014/main" id="{2AFB4170-EAB0-5761-6C9A-E25B73743403}"/>
              </a:ext>
            </a:extLst>
          </p:cNvPr>
          <p:cNvSpPr>
            <a:spLocks noGrp="1" noChangeArrowheads="1"/>
          </p:cNvSpPr>
          <p:nvPr>
            <p:ph type="title"/>
          </p:nvPr>
        </p:nvSpPr>
        <p:spPr bwMode="auto">
          <a:xfrm>
            <a:off x="827088" y="25400"/>
            <a:ext cx="7551737" cy="6937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p>
        </p:txBody>
      </p:sp>
      <p:sp>
        <p:nvSpPr>
          <p:cNvPr id="2" name="Content Placeholder 1">
            <a:extLst>
              <a:ext uri="{FF2B5EF4-FFF2-40B4-BE49-F238E27FC236}">
                <a16:creationId xmlns:a16="http://schemas.microsoft.com/office/drawing/2014/main" id="{B085FE4B-E25C-0F0D-6B3C-A1FFBF1A68BF}"/>
              </a:ext>
            </a:extLst>
          </p:cNvPr>
          <p:cNvSpPr>
            <a:spLocks noGrp="1"/>
          </p:cNvSpPr>
          <p:nvPr>
            <p:ph idx="1"/>
          </p:nvPr>
        </p:nvSpPr>
        <p:spPr>
          <a:xfrm>
            <a:off x="250825" y="987425"/>
            <a:ext cx="8569325" cy="3960813"/>
          </a:xfrm>
        </p:spPr>
        <p:txBody>
          <a:bodyPr>
            <a:normAutofit lnSpcReduction="10000"/>
          </a:bodyPr>
          <a:lstStyle/>
          <a:p>
            <a:pPr>
              <a:defRPr/>
            </a:pPr>
            <a:r>
              <a:rPr lang="en-US" sz="2800" dirty="0">
                <a:solidFill>
                  <a:schemeClr val="bg1"/>
                </a:solidFill>
              </a:rPr>
              <a:t>TM is </a:t>
            </a:r>
            <a:r>
              <a:rPr lang="en-US" sz="2800" dirty="0">
                <a:solidFill>
                  <a:srgbClr val="FFFF00"/>
                </a:solidFill>
              </a:rPr>
              <a:t>not registrable </a:t>
            </a:r>
            <a:r>
              <a:rPr lang="en-US" sz="2800" dirty="0">
                <a:solidFill>
                  <a:srgbClr val="FF0000"/>
                </a:solidFill>
              </a:rPr>
              <a:t>if</a:t>
            </a:r>
            <a:r>
              <a:rPr lang="en-US" sz="2800" dirty="0">
                <a:solidFill>
                  <a:schemeClr val="bg1"/>
                </a:solidFill>
              </a:rPr>
              <a:t> it is </a:t>
            </a:r>
            <a:r>
              <a:rPr lang="en-US" sz="2800" dirty="0">
                <a:solidFill>
                  <a:srgbClr val="FF0000"/>
                </a:solidFill>
                <a:latin typeface="Comic Sans MS" panose="030F0902030302020204" pitchFamily="66" charset="0"/>
              </a:rPr>
              <a:t>confusing</a:t>
            </a:r>
            <a:r>
              <a:rPr lang="en-US" sz="2800" dirty="0">
                <a:solidFill>
                  <a:srgbClr val="FF0000"/>
                </a:solidFill>
              </a:rPr>
              <a:t> with a registered TM</a:t>
            </a:r>
            <a:r>
              <a:rPr lang="en-US" sz="2800" dirty="0">
                <a:solidFill>
                  <a:schemeClr val="bg1"/>
                </a:solidFill>
              </a:rPr>
              <a:t> (12(1)(d)) or TMs or Trade-Names (“TN’s”) that had been previously used or made known (see s. 16)</a:t>
            </a:r>
            <a:endParaRPr lang="en-CA" sz="2800" dirty="0">
              <a:solidFill>
                <a:schemeClr val="bg1"/>
              </a:solidFill>
            </a:endParaRPr>
          </a:p>
          <a:p>
            <a:pPr>
              <a:defRPr/>
            </a:pPr>
            <a:r>
              <a:rPr lang="en-US" sz="2800" dirty="0">
                <a:solidFill>
                  <a:srgbClr val="FF0000"/>
                </a:solidFill>
                <a:latin typeface="Comic Sans MS" panose="030F0902030302020204" pitchFamily="66" charset="0"/>
              </a:rPr>
              <a:t>Confusion</a:t>
            </a:r>
            <a:r>
              <a:rPr lang="en-US" sz="2800" dirty="0">
                <a:solidFill>
                  <a:schemeClr val="bg1"/>
                </a:solidFill>
              </a:rPr>
              <a:t> is also an </a:t>
            </a:r>
            <a:r>
              <a:rPr lang="en-US" sz="2800" dirty="0">
                <a:solidFill>
                  <a:srgbClr val="FFFF00"/>
                </a:solidFill>
              </a:rPr>
              <a:t>important part of infringement actions</a:t>
            </a:r>
            <a:r>
              <a:rPr lang="en-US" sz="2800" dirty="0">
                <a:solidFill>
                  <a:schemeClr val="bg1"/>
                </a:solidFill>
              </a:rPr>
              <a:t>. An action in infringement can be successfully brought where there is unauthorized use of a mark that is </a:t>
            </a:r>
            <a:r>
              <a:rPr lang="en-US" sz="2800" dirty="0">
                <a:solidFill>
                  <a:srgbClr val="FF0000"/>
                </a:solidFill>
                <a:latin typeface="Comic Sans MS" panose="030F0902030302020204" pitchFamily="66" charset="0"/>
              </a:rPr>
              <a:t>confusing</a:t>
            </a:r>
            <a:r>
              <a:rPr lang="en-US" sz="2800" dirty="0">
                <a:solidFill>
                  <a:schemeClr val="bg1"/>
                </a:solidFill>
              </a:rPr>
              <a:t> with a registered TM.</a:t>
            </a:r>
            <a:endParaRPr lang="en-CA" sz="2800" dirty="0">
              <a:solidFill>
                <a:schemeClr val="bg1"/>
              </a:solidFill>
            </a:endParaRPr>
          </a:p>
          <a:p>
            <a:pPr marL="0" indent="0">
              <a:buFont typeface="Arial" panose="020B0604020202020204" pitchFamily="34" charset="0"/>
              <a:buNone/>
              <a:defRPr/>
            </a:pPr>
            <a:endParaRPr lang="en-US" sz="2400" dirty="0">
              <a:solidFill>
                <a:schemeClr val="bg1"/>
              </a:solidFill>
            </a:endParaRPr>
          </a:p>
        </p:txBody>
      </p:sp>
      <p:sp>
        <p:nvSpPr>
          <p:cNvPr id="350211" name="Slide Number Placeholder 3">
            <a:extLst>
              <a:ext uri="{FF2B5EF4-FFF2-40B4-BE49-F238E27FC236}">
                <a16:creationId xmlns:a16="http://schemas.microsoft.com/office/drawing/2014/main" id="{A89CEEC3-AB12-180F-03B9-5B59161A33B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7B6FCC5-3048-4A4D-AA4A-E4457CDAE9C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5">
            <a:extLst>
              <a:ext uri="{FF2B5EF4-FFF2-40B4-BE49-F238E27FC236}">
                <a16:creationId xmlns:a16="http://schemas.microsoft.com/office/drawing/2014/main" id="{7AF7E625-477A-537F-D98B-E0A4D77FBAE9}"/>
              </a:ext>
            </a:extLst>
          </p:cNvPr>
          <p:cNvSpPr>
            <a:spLocks noGrp="1" noChangeArrowheads="1"/>
          </p:cNvSpPr>
          <p:nvPr>
            <p:ph type="title"/>
          </p:nvPr>
        </p:nvSpPr>
        <p:spPr bwMode="auto">
          <a:xfrm>
            <a:off x="936625" y="123825"/>
            <a:ext cx="7334250" cy="758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p>
        </p:txBody>
      </p:sp>
      <p:sp>
        <p:nvSpPr>
          <p:cNvPr id="352258" name="Content Placeholder 1">
            <a:extLst>
              <a:ext uri="{FF2B5EF4-FFF2-40B4-BE49-F238E27FC236}">
                <a16:creationId xmlns:a16="http://schemas.microsoft.com/office/drawing/2014/main" id="{EE3E9DBF-09FE-FA56-B0BD-D4DE2B8988A4}"/>
              </a:ext>
            </a:extLst>
          </p:cNvPr>
          <p:cNvSpPr>
            <a:spLocks noGrp="1" noChangeArrowheads="1"/>
          </p:cNvSpPr>
          <p:nvPr>
            <p:ph idx="1"/>
          </p:nvPr>
        </p:nvSpPr>
        <p:spPr bwMode="auto">
          <a:xfrm>
            <a:off x="323850" y="1131888"/>
            <a:ext cx="8496300" cy="3762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solidFill>
                  <a:schemeClr val="bg1"/>
                </a:solidFill>
              </a:rPr>
              <a:t>6. </a:t>
            </a:r>
            <a:r>
              <a:rPr lang="en-US" altLang="en-US" sz="2800">
                <a:solidFill>
                  <a:schemeClr val="bg1"/>
                </a:solidFill>
              </a:rPr>
              <a:t>(2) </a:t>
            </a:r>
            <a:r>
              <a:rPr lang="en-US" altLang="en-US" sz="2800">
                <a:solidFill>
                  <a:srgbClr val="FFFF00"/>
                </a:solidFill>
              </a:rPr>
              <a:t>The use of a trade-mark causes </a:t>
            </a:r>
            <a:r>
              <a:rPr lang="en-US" altLang="en-US" sz="2800">
                <a:solidFill>
                  <a:srgbClr val="FF0000"/>
                </a:solidFill>
                <a:latin typeface="Comic Sans MS" panose="030F0902030302020204" pitchFamily="66" charset="0"/>
              </a:rPr>
              <a:t>confusion</a:t>
            </a:r>
            <a:r>
              <a:rPr lang="en-US" altLang="en-US" sz="2800">
                <a:solidFill>
                  <a:srgbClr val="FFFF00"/>
                </a:solidFill>
              </a:rPr>
              <a:t> with another trade-mark </a:t>
            </a:r>
            <a:r>
              <a:rPr lang="en-US" altLang="en-US" sz="2800">
                <a:solidFill>
                  <a:schemeClr val="bg1"/>
                </a:solidFill>
              </a:rPr>
              <a:t>if the use of both trade-marks in the same area would be </a:t>
            </a:r>
            <a:r>
              <a:rPr lang="en-US" altLang="en-US" sz="2800">
                <a:solidFill>
                  <a:srgbClr val="FF0000"/>
                </a:solidFill>
              </a:rPr>
              <a:t>likely to lead to the inference that the goods or services associated with those trade-marks are manufactured, sold, leased, hired or performed by the same person</a:t>
            </a:r>
            <a:r>
              <a:rPr lang="en-US" altLang="en-US" sz="2800">
                <a:solidFill>
                  <a:schemeClr val="bg1"/>
                </a:solidFill>
              </a:rPr>
              <a:t>, whether or not the goods or services are of the same general class.</a:t>
            </a:r>
            <a:endParaRPr lang="en-CA" altLang="en-US" sz="2800">
              <a:solidFill>
                <a:schemeClr val="bg1"/>
              </a:solidFill>
            </a:endParaRPr>
          </a:p>
          <a:p>
            <a:pPr marL="0" indent="0">
              <a:buFont typeface="Arial" panose="020B0604020202020204" pitchFamily="34" charset="0"/>
              <a:buNone/>
            </a:pPr>
            <a:endParaRPr lang="en-US" altLang="en-US" sz="2400">
              <a:solidFill>
                <a:schemeClr val="bg1"/>
              </a:solidFill>
            </a:endParaRPr>
          </a:p>
        </p:txBody>
      </p:sp>
      <p:sp>
        <p:nvSpPr>
          <p:cNvPr id="352259" name="Slide Number Placeholder 3">
            <a:extLst>
              <a:ext uri="{FF2B5EF4-FFF2-40B4-BE49-F238E27FC236}">
                <a16:creationId xmlns:a16="http://schemas.microsoft.com/office/drawing/2014/main" id="{5437368E-40F7-09D9-613B-DADECFAD9B7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D41C7E5-9BF8-1A43-99DB-3F32BDB740E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5">
            <a:extLst>
              <a:ext uri="{FF2B5EF4-FFF2-40B4-BE49-F238E27FC236}">
                <a16:creationId xmlns:a16="http://schemas.microsoft.com/office/drawing/2014/main" id="{941E2657-CE4D-A385-640B-17EF82648E1F}"/>
              </a:ext>
            </a:extLst>
          </p:cNvPr>
          <p:cNvSpPr>
            <a:spLocks noGrp="1" noChangeArrowheads="1"/>
          </p:cNvSpPr>
          <p:nvPr>
            <p:ph type="title"/>
          </p:nvPr>
        </p:nvSpPr>
        <p:spPr bwMode="auto">
          <a:xfrm>
            <a:off x="976313" y="87313"/>
            <a:ext cx="7191375" cy="654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p>
        </p:txBody>
      </p:sp>
      <p:sp>
        <p:nvSpPr>
          <p:cNvPr id="2" name="Content Placeholder 1">
            <a:extLst>
              <a:ext uri="{FF2B5EF4-FFF2-40B4-BE49-F238E27FC236}">
                <a16:creationId xmlns:a16="http://schemas.microsoft.com/office/drawing/2014/main" id="{363A0555-1110-B9A4-85C0-C5001A6D0B9B}"/>
              </a:ext>
            </a:extLst>
          </p:cNvPr>
          <p:cNvSpPr>
            <a:spLocks noGrp="1"/>
          </p:cNvSpPr>
          <p:nvPr>
            <p:ph idx="1"/>
          </p:nvPr>
        </p:nvSpPr>
        <p:spPr>
          <a:xfrm>
            <a:off x="233363" y="987425"/>
            <a:ext cx="8677275" cy="4068763"/>
          </a:xfrm>
        </p:spPr>
        <p:txBody>
          <a:bodyPr>
            <a:normAutofit fontScale="92500" lnSpcReduction="20000"/>
          </a:bodyPr>
          <a:lstStyle/>
          <a:p>
            <a:pPr marL="0" indent="0">
              <a:buFont typeface="Arial" panose="020B0604020202020204" pitchFamily="34" charset="0"/>
              <a:buNone/>
              <a:defRPr/>
            </a:pPr>
            <a:r>
              <a:rPr lang="en-US" sz="2000" b="1" dirty="0">
                <a:solidFill>
                  <a:srgbClr val="FFFF00"/>
                </a:solidFill>
              </a:rPr>
              <a:t>What to be considered </a:t>
            </a:r>
            <a:endParaRPr lang="en-CA" sz="2000" dirty="0">
              <a:solidFill>
                <a:srgbClr val="FFFF00"/>
              </a:solidFill>
            </a:endParaRPr>
          </a:p>
          <a:p>
            <a:pPr marL="0" indent="0">
              <a:buFont typeface="Arial" panose="020B0604020202020204" pitchFamily="34" charset="0"/>
              <a:buNone/>
              <a:defRPr/>
            </a:pPr>
            <a:r>
              <a:rPr lang="en-US" sz="2000" b="1" dirty="0">
                <a:solidFill>
                  <a:schemeClr val="bg1"/>
                </a:solidFill>
              </a:rPr>
              <a:t>6. </a:t>
            </a:r>
            <a:r>
              <a:rPr lang="en-US" sz="2000" dirty="0">
                <a:solidFill>
                  <a:schemeClr val="bg1"/>
                </a:solidFill>
              </a:rPr>
              <a:t>(5) </a:t>
            </a:r>
            <a:r>
              <a:rPr lang="en-US" sz="2000" dirty="0">
                <a:solidFill>
                  <a:srgbClr val="FFFF00"/>
                </a:solidFill>
              </a:rPr>
              <a:t>In determining whether </a:t>
            </a:r>
            <a:r>
              <a:rPr lang="en-US" sz="2000" dirty="0">
                <a:solidFill>
                  <a:schemeClr val="bg1"/>
                </a:solidFill>
              </a:rPr>
              <a:t>trade-marks or trade-names are </a:t>
            </a:r>
            <a:r>
              <a:rPr lang="en-US" sz="2000" dirty="0">
                <a:solidFill>
                  <a:srgbClr val="FF0000"/>
                </a:solidFill>
                <a:latin typeface="Comic Sans MS" panose="030F0902030302020204" pitchFamily="66" charset="0"/>
              </a:rPr>
              <a:t>confusing</a:t>
            </a:r>
            <a:r>
              <a:rPr lang="en-US" sz="2000" dirty="0">
                <a:solidFill>
                  <a:schemeClr val="bg1"/>
                </a:solidFill>
              </a:rPr>
              <a:t>, the court or the Registrar, as the case may be, shall have regard to all the surrounding circumstances including</a:t>
            </a:r>
            <a:endParaRPr lang="en-CA" sz="2000" dirty="0">
              <a:solidFill>
                <a:schemeClr val="bg1"/>
              </a:solidFill>
            </a:endParaRPr>
          </a:p>
          <a:p>
            <a:pPr marL="342900" lvl="1" indent="0">
              <a:buFont typeface="Arial" panose="020B0604020202020204" pitchFamily="34" charset="0"/>
              <a:buNone/>
              <a:defRPr/>
            </a:pPr>
            <a:r>
              <a:rPr lang="en-US" sz="2000" dirty="0">
                <a:solidFill>
                  <a:schemeClr val="bg1"/>
                </a:solidFill>
              </a:rPr>
              <a:t>		(</a:t>
            </a:r>
            <a:r>
              <a:rPr lang="en-US" sz="2000" i="1" dirty="0">
                <a:solidFill>
                  <a:schemeClr val="bg1"/>
                </a:solidFill>
              </a:rPr>
              <a:t>a</a:t>
            </a:r>
            <a:r>
              <a:rPr lang="en-US" sz="2000" dirty="0">
                <a:solidFill>
                  <a:schemeClr val="bg1"/>
                </a:solidFill>
              </a:rPr>
              <a:t>) the </a:t>
            </a:r>
            <a:r>
              <a:rPr lang="en-US" sz="2000" dirty="0">
                <a:solidFill>
                  <a:srgbClr val="FFFF00"/>
                </a:solidFill>
              </a:rPr>
              <a:t>inherent distinctiveness of the trade-marks </a:t>
            </a:r>
            <a:r>
              <a:rPr lang="en-US" sz="2000" dirty="0">
                <a:solidFill>
                  <a:schemeClr val="bg1"/>
                </a:solidFill>
              </a:rPr>
              <a:t>or trade-names and the extent to which they have become known;</a:t>
            </a:r>
            <a:endParaRPr lang="en-CA" sz="2000" dirty="0">
              <a:solidFill>
                <a:schemeClr val="bg1"/>
              </a:solidFill>
            </a:endParaRPr>
          </a:p>
          <a:p>
            <a:pPr marL="342900" lvl="1" indent="0">
              <a:buFont typeface="Arial" panose="020B0604020202020204" pitchFamily="34" charset="0"/>
              <a:buNone/>
              <a:defRPr/>
            </a:pPr>
            <a:r>
              <a:rPr lang="en-US" sz="2000" dirty="0">
                <a:solidFill>
                  <a:schemeClr val="bg1"/>
                </a:solidFill>
              </a:rPr>
              <a:t>		(</a:t>
            </a:r>
            <a:r>
              <a:rPr lang="en-US" sz="2000" i="1" dirty="0">
                <a:solidFill>
                  <a:schemeClr val="bg1"/>
                </a:solidFill>
              </a:rPr>
              <a:t>b</a:t>
            </a:r>
            <a:r>
              <a:rPr lang="en-US" sz="2000" dirty="0">
                <a:solidFill>
                  <a:schemeClr val="bg1"/>
                </a:solidFill>
              </a:rPr>
              <a:t>) the </a:t>
            </a:r>
            <a:r>
              <a:rPr lang="en-US" sz="2000" dirty="0">
                <a:solidFill>
                  <a:srgbClr val="FFFF00"/>
                </a:solidFill>
              </a:rPr>
              <a:t>length of time </a:t>
            </a:r>
            <a:r>
              <a:rPr lang="en-US" sz="2000" dirty="0">
                <a:solidFill>
                  <a:schemeClr val="bg1"/>
                </a:solidFill>
              </a:rPr>
              <a:t>the trade-marks or trade-names have been </a:t>
            </a:r>
            <a:r>
              <a:rPr lang="en-US" sz="2000" dirty="0">
                <a:solidFill>
                  <a:srgbClr val="FFFF00"/>
                </a:solidFill>
              </a:rPr>
              <a:t>in use</a:t>
            </a:r>
            <a:r>
              <a:rPr lang="en-US" sz="2000" dirty="0">
                <a:solidFill>
                  <a:schemeClr val="bg1"/>
                </a:solidFill>
              </a:rPr>
              <a:t>;</a:t>
            </a:r>
            <a:endParaRPr lang="en-CA" sz="2000" dirty="0">
              <a:solidFill>
                <a:schemeClr val="bg1"/>
              </a:solidFill>
            </a:endParaRPr>
          </a:p>
          <a:p>
            <a:pPr marL="342900" lvl="1" indent="0">
              <a:buFont typeface="Arial" panose="020B0604020202020204" pitchFamily="34" charset="0"/>
              <a:buNone/>
              <a:defRPr/>
            </a:pPr>
            <a:r>
              <a:rPr lang="en-US" sz="2000" dirty="0">
                <a:solidFill>
                  <a:schemeClr val="bg1"/>
                </a:solidFill>
              </a:rPr>
              <a:t>		(</a:t>
            </a:r>
            <a:r>
              <a:rPr lang="en-US" sz="2000" i="1" dirty="0">
                <a:solidFill>
                  <a:schemeClr val="bg1"/>
                </a:solidFill>
              </a:rPr>
              <a:t>c</a:t>
            </a:r>
            <a:r>
              <a:rPr lang="en-US" sz="2000" dirty="0">
                <a:solidFill>
                  <a:schemeClr val="bg1"/>
                </a:solidFill>
              </a:rPr>
              <a:t>) the </a:t>
            </a:r>
            <a:r>
              <a:rPr lang="en-US" sz="2000" dirty="0">
                <a:solidFill>
                  <a:srgbClr val="FFFF00"/>
                </a:solidFill>
              </a:rPr>
              <a:t>nature of the goods, services or business</a:t>
            </a:r>
            <a:r>
              <a:rPr lang="en-US" sz="2000" dirty="0">
                <a:solidFill>
                  <a:schemeClr val="bg1"/>
                </a:solidFill>
              </a:rPr>
              <a:t>;</a:t>
            </a:r>
            <a:endParaRPr lang="en-CA" sz="2000" dirty="0">
              <a:solidFill>
                <a:schemeClr val="bg1"/>
              </a:solidFill>
            </a:endParaRPr>
          </a:p>
          <a:p>
            <a:pPr marL="342900" lvl="1" indent="0">
              <a:buFont typeface="Arial" panose="020B0604020202020204" pitchFamily="34" charset="0"/>
              <a:buNone/>
              <a:defRPr/>
            </a:pPr>
            <a:r>
              <a:rPr lang="en-US" sz="2000" dirty="0">
                <a:solidFill>
                  <a:schemeClr val="bg1"/>
                </a:solidFill>
              </a:rPr>
              <a:t>		(</a:t>
            </a:r>
            <a:r>
              <a:rPr lang="en-US" sz="2000" i="1" dirty="0">
                <a:solidFill>
                  <a:schemeClr val="bg1"/>
                </a:solidFill>
              </a:rPr>
              <a:t>d</a:t>
            </a:r>
            <a:r>
              <a:rPr lang="en-US" sz="2000" dirty="0">
                <a:solidFill>
                  <a:schemeClr val="bg1"/>
                </a:solidFill>
              </a:rPr>
              <a:t>) the </a:t>
            </a:r>
            <a:r>
              <a:rPr lang="en-US" sz="2000" dirty="0">
                <a:solidFill>
                  <a:srgbClr val="FFFF00"/>
                </a:solidFill>
              </a:rPr>
              <a:t>nature of the trade</a:t>
            </a:r>
            <a:r>
              <a:rPr lang="en-US" sz="2000" dirty="0">
                <a:solidFill>
                  <a:schemeClr val="bg1"/>
                </a:solidFill>
              </a:rPr>
              <a:t>; </a:t>
            </a:r>
            <a:r>
              <a:rPr lang="en-US" sz="2000" dirty="0">
                <a:solidFill>
                  <a:srgbClr val="FF0000"/>
                </a:solidFill>
              </a:rPr>
              <a:t>and</a:t>
            </a:r>
            <a:endParaRPr lang="en-CA" sz="2000" dirty="0">
              <a:solidFill>
                <a:srgbClr val="FF0000"/>
              </a:solidFill>
            </a:endParaRPr>
          </a:p>
          <a:p>
            <a:pPr marL="342900" lvl="1" indent="0">
              <a:buFont typeface="Arial" panose="020B0604020202020204" pitchFamily="34" charset="0"/>
              <a:buNone/>
              <a:defRPr/>
            </a:pPr>
            <a:r>
              <a:rPr lang="en-US" sz="2000" dirty="0">
                <a:solidFill>
                  <a:schemeClr val="bg1"/>
                </a:solidFill>
              </a:rPr>
              <a:t>		(</a:t>
            </a:r>
            <a:r>
              <a:rPr lang="en-US" sz="2000" i="1" dirty="0">
                <a:solidFill>
                  <a:schemeClr val="bg1"/>
                </a:solidFill>
              </a:rPr>
              <a:t>e</a:t>
            </a:r>
            <a:r>
              <a:rPr lang="en-US" sz="2000" dirty="0">
                <a:solidFill>
                  <a:schemeClr val="bg1"/>
                </a:solidFill>
              </a:rPr>
              <a:t>) the </a:t>
            </a:r>
            <a:r>
              <a:rPr lang="en-US" sz="2000" dirty="0">
                <a:solidFill>
                  <a:srgbClr val="FFFF00"/>
                </a:solidFill>
              </a:rPr>
              <a:t>degree of resemblance </a:t>
            </a:r>
            <a:r>
              <a:rPr lang="en-US" sz="2000" dirty="0">
                <a:solidFill>
                  <a:schemeClr val="bg1"/>
                </a:solidFill>
              </a:rPr>
              <a:t>between the trade-marks or trade-names </a:t>
            </a:r>
            <a:r>
              <a:rPr lang="en-US" sz="2000" dirty="0">
                <a:solidFill>
                  <a:srgbClr val="FF0000"/>
                </a:solidFill>
              </a:rPr>
              <a:t>in</a:t>
            </a:r>
            <a:r>
              <a:rPr lang="en-US" sz="2000" dirty="0">
                <a:solidFill>
                  <a:schemeClr val="bg1"/>
                </a:solidFill>
              </a:rPr>
              <a:t> </a:t>
            </a:r>
            <a:r>
              <a:rPr lang="en-US" sz="2000" dirty="0">
                <a:solidFill>
                  <a:srgbClr val="FFFF00"/>
                </a:solidFill>
              </a:rPr>
              <a:t>appearance</a:t>
            </a:r>
            <a:r>
              <a:rPr lang="en-US" sz="2000" dirty="0">
                <a:solidFill>
                  <a:schemeClr val="bg1"/>
                </a:solidFill>
              </a:rPr>
              <a:t> or </a:t>
            </a:r>
            <a:r>
              <a:rPr lang="en-US" sz="2000" dirty="0">
                <a:solidFill>
                  <a:srgbClr val="FFFF00"/>
                </a:solidFill>
              </a:rPr>
              <a:t>sound</a:t>
            </a:r>
            <a:r>
              <a:rPr lang="en-US" sz="2000" dirty="0">
                <a:solidFill>
                  <a:schemeClr val="bg1"/>
                </a:solidFill>
              </a:rPr>
              <a:t> or in the </a:t>
            </a:r>
            <a:r>
              <a:rPr lang="en-US" sz="2000" dirty="0">
                <a:solidFill>
                  <a:srgbClr val="FFFF00"/>
                </a:solidFill>
              </a:rPr>
              <a:t>ideas </a:t>
            </a:r>
            <a:r>
              <a:rPr lang="en-US" sz="2000" dirty="0">
                <a:solidFill>
                  <a:schemeClr val="bg1"/>
                </a:solidFill>
              </a:rPr>
              <a:t>suggested by them.</a:t>
            </a:r>
            <a:endParaRPr lang="en-CA" sz="2000" dirty="0">
              <a:solidFill>
                <a:schemeClr val="bg1"/>
              </a:solidFill>
            </a:endParaRPr>
          </a:p>
          <a:p>
            <a:pPr marL="0" indent="0">
              <a:buFont typeface="Arial" panose="020B0604020202020204" pitchFamily="34" charset="0"/>
              <a:buNone/>
              <a:defRPr/>
            </a:pPr>
            <a:r>
              <a:rPr lang="en-US" dirty="0"/>
              <a:t>		</a:t>
            </a:r>
            <a:endParaRPr lang="en-CA" sz="1200" dirty="0"/>
          </a:p>
          <a:p>
            <a:pPr marL="0" indent="0">
              <a:buFont typeface="Arial" panose="020B0604020202020204" pitchFamily="34" charset="0"/>
              <a:buNone/>
              <a:defRPr/>
            </a:pPr>
            <a:endParaRPr lang="en-US" sz="2400" dirty="0">
              <a:solidFill>
                <a:schemeClr val="bg1"/>
              </a:solidFill>
            </a:endParaRPr>
          </a:p>
        </p:txBody>
      </p:sp>
      <p:sp>
        <p:nvSpPr>
          <p:cNvPr id="354307" name="Slide Number Placeholder 3">
            <a:extLst>
              <a:ext uri="{FF2B5EF4-FFF2-40B4-BE49-F238E27FC236}">
                <a16:creationId xmlns:a16="http://schemas.microsoft.com/office/drawing/2014/main" id="{5580F8B8-676E-0FA2-D03E-6C5CD265A45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E66EB0D-11D8-4245-9793-6142ADBA3AB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218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E3F37-1FA2-9ADE-8F0F-AFE9AE557FEC}"/>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BDA8716-0CF3-3928-9540-F03D4BAA22E5}"/>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0B73629D-49EC-A8E2-7787-D8E9F747C888}"/>
              </a:ext>
            </a:extLst>
          </p:cNvPr>
          <p:cNvPicPr>
            <a:picLocks noGrp="1" noChangeAspect="1"/>
          </p:cNvPicPr>
          <p:nvPr>
            <p:ph idx="1"/>
          </p:nvPr>
        </p:nvPicPr>
        <p:blipFill>
          <a:blip r:embed="rId2"/>
          <a:stretch>
            <a:fillRect/>
          </a:stretch>
        </p:blipFill>
        <p:spPr/>
      </p:pic>
      <p:pic>
        <p:nvPicPr>
          <p:cNvPr id="49155" name="Picture 6" descr="Graphical user interface, text, application, email&#10;&#10;Description automatically generated">
            <a:extLst>
              <a:ext uri="{FF2B5EF4-FFF2-40B4-BE49-F238E27FC236}">
                <a16:creationId xmlns:a16="http://schemas.microsoft.com/office/drawing/2014/main" id="{8A0214D4-9C02-857E-D164-2507985A2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1063625"/>
            <a:ext cx="53181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99C9363-B0BD-2944-689D-3B28AB243E31}"/>
                  </a:ext>
                </a:extLst>
              </p14:cNvPr>
              <p14:cNvContentPartPr/>
              <p14:nvPr/>
            </p14:nvContentPartPr>
            <p14:xfrm>
              <a:off x="4307016" y="2067694"/>
              <a:ext cx="326880" cy="387360"/>
            </p14:xfrm>
          </p:contentPart>
        </mc:Choice>
        <mc:Fallback xmlns="">
          <p:pic>
            <p:nvPicPr>
              <p:cNvPr id="8" name="Ink 7">
                <a:extLst>
                  <a:ext uri="{FF2B5EF4-FFF2-40B4-BE49-F238E27FC236}">
                    <a16:creationId xmlns:a16="http://schemas.microsoft.com/office/drawing/2014/main" id="{499C9363-B0BD-2944-689D-3B28AB243E31}"/>
                  </a:ext>
                </a:extLst>
              </p:cNvPr>
              <p:cNvPicPr/>
              <p:nvPr/>
            </p:nvPicPr>
            <p:blipFill>
              <a:blip r:embed="rId4"/>
              <a:stretch>
                <a:fillRect/>
              </a:stretch>
            </p:blipFill>
            <p:spPr>
              <a:xfrm>
                <a:off x="4298016" y="2058694"/>
                <a:ext cx="344520" cy="405000"/>
              </a:xfrm>
              <a:prstGeom prst="rect">
                <a:avLst/>
              </a:prstGeom>
            </p:spPr>
          </p:pic>
        </mc:Fallback>
      </mc:AlternateContent>
      <p:sp>
        <p:nvSpPr>
          <p:cNvPr id="49157" name="TextBox 8">
            <a:extLst>
              <a:ext uri="{FF2B5EF4-FFF2-40B4-BE49-F238E27FC236}">
                <a16:creationId xmlns:a16="http://schemas.microsoft.com/office/drawing/2014/main" id="{D5D4C5A8-E93C-5350-66DD-3892924D1299}"/>
              </a:ext>
            </a:extLst>
          </p:cNvPr>
          <p:cNvSpPr txBox="1">
            <a:spLocks noChangeArrowheads="1"/>
          </p:cNvSpPr>
          <p:nvPr/>
        </p:nvSpPr>
        <p:spPr bwMode="auto">
          <a:xfrm>
            <a:off x="2743200" y="163513"/>
            <a:ext cx="31210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Links</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a:extLst>
              <a:ext uri="{FF2B5EF4-FFF2-40B4-BE49-F238E27FC236}">
                <a16:creationId xmlns:a16="http://schemas.microsoft.com/office/drawing/2014/main" id="{66585755-4311-7767-D652-F82B308A08D5}"/>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57378" name="Content Placeholder 3" descr="Crystal_Project_pause-queue.png">
            <a:extLst>
              <a:ext uri="{FF2B5EF4-FFF2-40B4-BE49-F238E27FC236}">
                <a16:creationId xmlns:a16="http://schemas.microsoft.com/office/drawing/2014/main" id="{9FC66429-A085-334E-D908-4ACA12EBB5CF}"/>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Content Placeholder 3" descr="Crystal_Project_pause-queue.png">
            <a:extLst>
              <a:ext uri="{FF2B5EF4-FFF2-40B4-BE49-F238E27FC236}">
                <a16:creationId xmlns:a16="http://schemas.microsoft.com/office/drawing/2014/main" id="{030E6AB9-7117-A7DA-6C15-723469C2C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a:extLst>
              <a:ext uri="{FF2B5EF4-FFF2-40B4-BE49-F238E27FC236}">
                <a16:creationId xmlns:a16="http://schemas.microsoft.com/office/drawing/2014/main" id="{AA6DBAE8-9C47-DB0C-2D8E-0D3C00AE2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5" y="330200"/>
            <a:ext cx="58102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TextBox 2">
            <a:extLst>
              <a:ext uri="{FF2B5EF4-FFF2-40B4-BE49-F238E27FC236}">
                <a16:creationId xmlns:a16="http://schemas.microsoft.com/office/drawing/2014/main" id="{17273F1C-F370-419A-A4F1-415E0EC1E61A}"/>
              </a:ext>
            </a:extLst>
          </p:cNvPr>
          <p:cNvSpPr txBox="1">
            <a:spLocks noChangeArrowheads="1"/>
          </p:cNvSpPr>
          <p:nvPr/>
        </p:nvSpPr>
        <p:spPr bwMode="auto">
          <a:xfrm>
            <a:off x="4859338" y="4443413"/>
            <a:ext cx="198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Brushtail Possum</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3B85C1-EC6E-1CE9-D8CC-AEFD8FEFEF59}"/>
              </a:ext>
            </a:extLst>
          </p:cNvPr>
          <p:cNvSpPr>
            <a:spLocks noGrp="1"/>
          </p:cNvSpPr>
          <p:nvPr>
            <p:ph type="title"/>
          </p:nvPr>
        </p:nvSpPr>
        <p:spPr>
          <a:xfrm>
            <a:off x="1285875" y="80963"/>
            <a:ext cx="6372225" cy="40957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sp>
        <p:nvSpPr>
          <p:cNvPr id="2" name="Content Placeholder 1">
            <a:extLst>
              <a:ext uri="{FF2B5EF4-FFF2-40B4-BE49-F238E27FC236}">
                <a16:creationId xmlns:a16="http://schemas.microsoft.com/office/drawing/2014/main" id="{1986E68B-053E-208A-B2F7-A23942A03B63}"/>
              </a:ext>
            </a:extLst>
          </p:cNvPr>
          <p:cNvSpPr>
            <a:spLocks noGrp="1"/>
          </p:cNvSpPr>
          <p:nvPr>
            <p:ph idx="1"/>
          </p:nvPr>
        </p:nvSpPr>
        <p:spPr>
          <a:xfrm>
            <a:off x="179388" y="842963"/>
            <a:ext cx="8785225" cy="4108450"/>
          </a:xfrm>
        </p:spPr>
        <p:txBody>
          <a:bodyPr>
            <a:normAutofit lnSpcReduction="10000"/>
          </a:bodyPr>
          <a:lstStyle/>
          <a:p>
            <a:pPr marL="0" indent="0">
              <a:buFont typeface="Arial" panose="020B0604020202020204" pitchFamily="34" charset="0"/>
              <a:buNone/>
              <a:defRPr/>
            </a:pPr>
            <a:r>
              <a:rPr lang="en-US" sz="2200" i="1" dirty="0">
                <a:solidFill>
                  <a:srgbClr val="00B0F0"/>
                </a:solidFill>
              </a:rPr>
              <a:t>S &amp; S Productions Inc. v. Possum Lodges (Messier),</a:t>
            </a:r>
            <a:r>
              <a:rPr lang="en-US" sz="2200" i="1" dirty="0">
                <a:solidFill>
                  <a:schemeClr val="bg1"/>
                </a:solidFill>
              </a:rPr>
              <a:t> </a:t>
            </a:r>
            <a:r>
              <a:rPr lang="en-US" sz="2200" dirty="0">
                <a:solidFill>
                  <a:schemeClr val="bg1"/>
                </a:solidFill>
              </a:rPr>
              <a:t>[2006] TMOB No. 144</a:t>
            </a:r>
          </a:p>
          <a:p>
            <a:pPr marL="0" indent="0">
              <a:buFont typeface="Arial" panose="020B0604020202020204" pitchFamily="34" charset="0"/>
              <a:buNone/>
              <a:defRPr/>
            </a:pPr>
            <a:r>
              <a:rPr lang="en-CA" sz="2200" dirty="0">
                <a:solidFill>
                  <a:schemeClr val="bg1"/>
                </a:solidFill>
              </a:rPr>
              <a:t>Applicant </a:t>
            </a:r>
            <a:r>
              <a:rPr lang="en-CA" sz="2200" dirty="0">
                <a:solidFill>
                  <a:srgbClr val="FF0000"/>
                </a:solidFill>
              </a:rPr>
              <a:t>– </a:t>
            </a:r>
            <a:r>
              <a:rPr lang="en-CA" sz="2200" dirty="0">
                <a:solidFill>
                  <a:schemeClr val="bg1"/>
                </a:solidFill>
              </a:rPr>
              <a:t>Messier</a:t>
            </a:r>
            <a:r>
              <a:rPr lang="en-CA" sz="2200" dirty="0">
                <a:solidFill>
                  <a:srgbClr val="FF0000"/>
                </a:solidFill>
              </a:rPr>
              <a:t> ; </a:t>
            </a:r>
            <a:r>
              <a:rPr lang="en-CA" sz="2200" dirty="0">
                <a:solidFill>
                  <a:schemeClr val="bg1"/>
                </a:solidFill>
              </a:rPr>
              <a:t>Opponent </a:t>
            </a:r>
            <a:r>
              <a:rPr lang="en-CA" sz="2200" dirty="0">
                <a:solidFill>
                  <a:srgbClr val="FF0000"/>
                </a:solidFill>
              </a:rPr>
              <a:t>– </a:t>
            </a:r>
            <a:r>
              <a:rPr lang="en-CA" sz="2200" dirty="0">
                <a:solidFill>
                  <a:schemeClr val="bg1"/>
                </a:solidFill>
              </a:rPr>
              <a:t>S &amp; S Productions, Producers </a:t>
            </a:r>
            <a:r>
              <a:rPr lang="en-CA" sz="2200" i="1" dirty="0">
                <a:solidFill>
                  <a:schemeClr val="bg1"/>
                </a:solidFill>
              </a:rPr>
              <a:t>The Red Green Show </a:t>
            </a:r>
            <a:r>
              <a:rPr lang="en-CA" sz="2200" dirty="0">
                <a:solidFill>
                  <a:schemeClr val="bg1"/>
                </a:solidFill>
              </a:rPr>
              <a:t>on television</a:t>
            </a:r>
          </a:p>
          <a:p>
            <a:pPr marL="0" indent="0">
              <a:buFont typeface="Arial" panose="020B0604020202020204" pitchFamily="34" charset="0"/>
              <a:buNone/>
              <a:defRPr/>
            </a:pPr>
            <a:r>
              <a:rPr lang="en-CA" sz="2200" dirty="0">
                <a:solidFill>
                  <a:schemeClr val="bg1"/>
                </a:solidFill>
              </a:rPr>
              <a:t>Messier filed an </a:t>
            </a:r>
            <a:r>
              <a:rPr lang="en-CA" sz="2200" dirty="0">
                <a:solidFill>
                  <a:srgbClr val="FFFF00"/>
                </a:solidFill>
              </a:rPr>
              <a:t>application to register the Trademark </a:t>
            </a:r>
            <a:r>
              <a:rPr lang="en-CA" sz="2200" i="1" dirty="0">
                <a:solidFill>
                  <a:srgbClr val="FFFF00"/>
                </a:solidFill>
              </a:rPr>
              <a:t>Possum Lodges</a:t>
            </a:r>
            <a:r>
              <a:rPr lang="en-CA" sz="2200" i="1" dirty="0">
                <a:solidFill>
                  <a:schemeClr val="bg1"/>
                </a:solidFill>
              </a:rPr>
              <a:t> </a:t>
            </a:r>
            <a:r>
              <a:rPr lang="en-CA" sz="2200" dirty="0">
                <a:solidFill>
                  <a:schemeClr val="bg1"/>
                </a:solidFill>
              </a:rPr>
              <a:t>based upon proposed use in association with “sale and rental of recreational lodging, namely, cabins, camps, lodges, campsites and cottages; time-sharing of recreational real estate; … restaurants”</a:t>
            </a:r>
          </a:p>
          <a:p>
            <a:pPr marL="0" indent="0">
              <a:buFont typeface="Arial" panose="020B0604020202020204" pitchFamily="34" charset="0"/>
              <a:buNone/>
              <a:defRPr/>
            </a:pPr>
            <a:r>
              <a:rPr lang="en-CA" sz="2200" dirty="0">
                <a:solidFill>
                  <a:schemeClr val="bg1"/>
                </a:solidFill>
              </a:rPr>
              <a:t>Application was opposed by </a:t>
            </a:r>
            <a:r>
              <a:rPr lang="en-CA" sz="2200" i="1" dirty="0">
                <a:solidFill>
                  <a:schemeClr val="bg1"/>
                </a:solidFill>
              </a:rPr>
              <a:t>S &amp; S Productions </a:t>
            </a:r>
            <a:r>
              <a:rPr lang="en-CA" sz="2200" dirty="0">
                <a:solidFill>
                  <a:schemeClr val="bg1"/>
                </a:solidFill>
              </a:rPr>
              <a:t>on basis of s. 38(2)(b) that the TM is not registrable because under s. 12(1)(d) it is </a:t>
            </a:r>
            <a:r>
              <a:rPr lang="en-CA" sz="2200" dirty="0">
                <a:solidFill>
                  <a:srgbClr val="FF0000"/>
                </a:solidFill>
                <a:latin typeface="Comic Sans MS" panose="030F0902030302020204" pitchFamily="66" charset="0"/>
              </a:rPr>
              <a:t>confusing</a:t>
            </a:r>
            <a:r>
              <a:rPr lang="en-CA" sz="2200" dirty="0">
                <a:solidFill>
                  <a:schemeClr val="bg1"/>
                </a:solidFill>
              </a:rPr>
              <a:t> with their TM’s </a:t>
            </a:r>
            <a:r>
              <a:rPr lang="en-CA" sz="2200" i="1" dirty="0">
                <a:solidFill>
                  <a:srgbClr val="FFFF00"/>
                </a:solidFill>
              </a:rPr>
              <a:t>Possum Lodge </a:t>
            </a:r>
            <a:r>
              <a:rPr lang="en-CA" sz="2200" dirty="0">
                <a:solidFill>
                  <a:schemeClr val="bg1"/>
                </a:solidFill>
              </a:rPr>
              <a:t>and </a:t>
            </a:r>
            <a:r>
              <a:rPr lang="en-CA" sz="2200" i="1" dirty="0">
                <a:solidFill>
                  <a:srgbClr val="FFFF00"/>
                </a:solidFill>
              </a:rPr>
              <a:t>International Possum Brotherhood</a:t>
            </a:r>
            <a:r>
              <a:rPr lang="en-CA" sz="2200" dirty="0">
                <a:solidFill>
                  <a:schemeClr val="bg1"/>
                </a:solidFill>
              </a:rPr>
              <a:t> and design. </a:t>
            </a:r>
          </a:p>
          <a:p>
            <a:pPr>
              <a:defRPr/>
            </a:pPr>
            <a:endParaRPr lang="en-US" dirty="0">
              <a:solidFill>
                <a:schemeClr val="bg1"/>
              </a:solidFill>
            </a:endParaRPr>
          </a:p>
        </p:txBody>
      </p:sp>
      <p:sp>
        <p:nvSpPr>
          <p:cNvPr id="359427" name="Slide Number Placeholder 3">
            <a:extLst>
              <a:ext uri="{FF2B5EF4-FFF2-40B4-BE49-F238E27FC236}">
                <a16:creationId xmlns:a16="http://schemas.microsoft.com/office/drawing/2014/main" id="{7AE30B6E-7A5B-A489-717A-40E64B48742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797CC8C-15FC-CC41-AE92-1F5FF927332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222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TextBox 1">
            <a:extLst>
              <a:ext uri="{FF2B5EF4-FFF2-40B4-BE49-F238E27FC236}">
                <a16:creationId xmlns:a16="http://schemas.microsoft.com/office/drawing/2014/main" id="{B2484634-C7B7-E75C-08C1-1D522BAEB4A9}"/>
              </a:ext>
            </a:extLst>
          </p:cNvPr>
          <p:cNvSpPr txBox="1">
            <a:spLocks noChangeArrowheads="1"/>
          </p:cNvSpPr>
          <p:nvPr/>
        </p:nvSpPr>
        <p:spPr bwMode="auto">
          <a:xfrm>
            <a:off x="1709738" y="195263"/>
            <a:ext cx="5724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Confusion</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61474" name="Content Placeholder 2" descr="Screen Shot 2015-10-11 at 4.34.15 PM.png">
            <a:extLst>
              <a:ext uri="{FF2B5EF4-FFF2-40B4-BE49-F238E27FC236}">
                <a16:creationId xmlns:a16="http://schemas.microsoft.com/office/drawing/2014/main" id="{8F1651DA-4C23-17F2-8054-4DBBC4170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 r="1086" b="-255"/>
          <a:stretch>
            <a:fillRect/>
          </a:stretch>
        </p:blipFill>
        <p:spPr bwMode="auto">
          <a:xfrm>
            <a:off x="2586038" y="1096963"/>
            <a:ext cx="397192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TextBox 2">
            <a:extLst>
              <a:ext uri="{FF2B5EF4-FFF2-40B4-BE49-F238E27FC236}">
                <a16:creationId xmlns:a16="http://schemas.microsoft.com/office/drawing/2014/main" id="{12738F6F-121B-80B6-C5A4-27273F92DC0B}"/>
              </a:ext>
            </a:extLst>
          </p:cNvPr>
          <p:cNvSpPr txBox="1">
            <a:spLocks noChangeArrowheads="1"/>
          </p:cNvSpPr>
          <p:nvPr/>
        </p:nvSpPr>
        <p:spPr bwMode="auto">
          <a:xfrm>
            <a:off x="1484313" y="268288"/>
            <a:ext cx="61753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Confusion</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62498" name="Picture 3" descr="Screen Shot 2015-10-11 at 4.34.53 PM.png">
            <a:extLst>
              <a:ext uri="{FF2B5EF4-FFF2-40B4-BE49-F238E27FC236}">
                <a16:creationId xmlns:a16="http://schemas.microsoft.com/office/drawing/2014/main" id="{C595CE43-A396-F7A7-DE2D-C6468AF39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196975"/>
            <a:ext cx="38163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499" name="Content Placeholder 2" descr="Screen Shot 2015-10-11 at 4.35.09 PM.png">
            <a:extLst>
              <a:ext uri="{FF2B5EF4-FFF2-40B4-BE49-F238E27FC236}">
                <a16:creationId xmlns:a16="http://schemas.microsoft.com/office/drawing/2014/main" id="{AEAB70DD-3F3A-4B8E-EA93-050B420A4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 r="423"/>
          <a:stretch>
            <a:fillRect/>
          </a:stretch>
        </p:blipFill>
        <p:spPr bwMode="auto">
          <a:xfrm>
            <a:off x="468313" y="1257300"/>
            <a:ext cx="3614737"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A picture containing table, food, woman, man&#10;&#10;Description automatically generated">
            <a:extLst>
              <a:ext uri="{FF2B5EF4-FFF2-40B4-BE49-F238E27FC236}">
                <a16:creationId xmlns:a16="http://schemas.microsoft.com/office/drawing/2014/main" id="{F812820E-4E2C-AFC2-085A-FC029877D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411163"/>
            <a:ext cx="69723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TextBox 3">
            <a:extLst>
              <a:ext uri="{FF2B5EF4-FFF2-40B4-BE49-F238E27FC236}">
                <a16:creationId xmlns:a16="http://schemas.microsoft.com/office/drawing/2014/main" id="{8BBB69B1-2A65-96DE-8E77-947B68335365}"/>
              </a:ext>
            </a:extLst>
          </p:cNvPr>
          <p:cNvSpPr txBox="1">
            <a:spLocks noChangeArrowheads="1"/>
          </p:cNvSpPr>
          <p:nvPr/>
        </p:nvSpPr>
        <p:spPr bwMode="auto">
          <a:xfrm>
            <a:off x="5003800" y="4516438"/>
            <a:ext cx="3368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“The </a:t>
            </a:r>
            <a:r>
              <a:rPr kumimoji="0" lang="en-US"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Red</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2400" b="0" i="0" u="none" strike="noStrike" kern="1200" cap="none" spc="0" normalizeH="0" baseline="0" noProof="0">
                <a:ln>
                  <a:noFill/>
                </a:ln>
                <a:solidFill>
                  <a:srgbClr val="92D050"/>
                </a:solidFill>
                <a:effectLst/>
                <a:uLnTx/>
                <a:uFillTx/>
                <a:latin typeface="Arial" panose="020B0604020202020204" pitchFamily="34" charset="0"/>
                <a:ea typeface="MS PGothic" panose="020B0600070205080204" pitchFamily="34" charset="-128"/>
                <a:cs typeface="+mn-cs"/>
              </a:rPr>
              <a:t>Green </a:t>
            </a: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Show</a:t>
            </a: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5">
            <a:extLst>
              <a:ext uri="{FF2B5EF4-FFF2-40B4-BE49-F238E27FC236}">
                <a16:creationId xmlns:a16="http://schemas.microsoft.com/office/drawing/2014/main" id="{EFE3CCE7-9EED-1ACE-B9D0-BF9F969EF02A}"/>
              </a:ext>
            </a:extLst>
          </p:cNvPr>
          <p:cNvSpPr>
            <a:spLocks noGrp="1" noChangeArrowheads="1"/>
          </p:cNvSpPr>
          <p:nvPr>
            <p:ph type="title"/>
          </p:nvPr>
        </p:nvSpPr>
        <p:spPr bwMode="auto">
          <a:xfrm>
            <a:off x="1485900" y="87313"/>
            <a:ext cx="6172200"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 </a:t>
            </a:r>
            <a:r>
              <a:rPr lang="en-US" altLang="en-US">
                <a:solidFill>
                  <a:schemeClr val="bg1"/>
                </a:solidFill>
              </a:rPr>
              <a:t>Application of s. 6</a:t>
            </a:r>
          </a:p>
        </p:txBody>
      </p:sp>
      <p:sp>
        <p:nvSpPr>
          <p:cNvPr id="2" name="Content Placeholder 1">
            <a:extLst>
              <a:ext uri="{FF2B5EF4-FFF2-40B4-BE49-F238E27FC236}">
                <a16:creationId xmlns:a16="http://schemas.microsoft.com/office/drawing/2014/main" id="{0B81546B-AE4F-9327-C32A-0B8E686A3D61}"/>
              </a:ext>
            </a:extLst>
          </p:cNvPr>
          <p:cNvSpPr>
            <a:spLocks noGrp="1"/>
          </p:cNvSpPr>
          <p:nvPr>
            <p:ph sz="quarter" idx="10"/>
          </p:nvPr>
        </p:nvSpPr>
        <p:spPr>
          <a:xfrm>
            <a:off x="107950" y="765175"/>
            <a:ext cx="8928100" cy="4378325"/>
          </a:xfrm>
        </p:spPr>
        <p:txBody>
          <a:bodyPr>
            <a:normAutofit fontScale="40000" lnSpcReduction="20000"/>
          </a:bodyPr>
          <a:lstStyle/>
          <a:p>
            <a:pPr marL="0" indent="0">
              <a:lnSpc>
                <a:spcPct val="120000"/>
              </a:lnSpc>
              <a:buFont typeface="Arial" panose="020B0604020202020204" pitchFamily="34" charset="0"/>
              <a:buNone/>
              <a:defRPr/>
            </a:pPr>
            <a:r>
              <a:rPr lang="en-CA" sz="4500" b="1" dirty="0">
                <a:solidFill>
                  <a:srgbClr val="FFFF00"/>
                </a:solidFill>
              </a:rPr>
              <a:t>To assess </a:t>
            </a:r>
            <a:r>
              <a:rPr lang="en-CA" sz="4500" b="1" dirty="0">
                <a:solidFill>
                  <a:srgbClr val="FF0000"/>
                </a:solidFill>
                <a:latin typeface="Comic Sans MS" panose="030F0902030302020204" pitchFamily="66" charset="0"/>
              </a:rPr>
              <a:t>confusion</a:t>
            </a:r>
            <a:r>
              <a:rPr lang="en-CA" sz="4500" b="1" dirty="0">
                <a:solidFill>
                  <a:srgbClr val="FFFF00"/>
                </a:solidFill>
              </a:rPr>
              <a:t>, go back to </a:t>
            </a:r>
            <a:r>
              <a:rPr lang="en-CA" sz="4500" b="1" i="1" dirty="0">
                <a:solidFill>
                  <a:srgbClr val="FFFF00"/>
                </a:solidFill>
              </a:rPr>
              <a:t>s. 6(5)</a:t>
            </a:r>
            <a:r>
              <a:rPr lang="en-CA" sz="4500" b="1" i="1" dirty="0">
                <a:solidFill>
                  <a:srgbClr val="FF0000"/>
                </a:solidFill>
              </a:rPr>
              <a:t>…</a:t>
            </a:r>
            <a:r>
              <a:rPr lang="en-CA" sz="4500" b="1" i="1" dirty="0">
                <a:solidFill>
                  <a:srgbClr val="FFFF00"/>
                </a:solidFill>
              </a:rPr>
              <a:t> </a:t>
            </a:r>
          </a:p>
          <a:p>
            <a:pPr>
              <a:lnSpc>
                <a:spcPct val="120000"/>
              </a:lnSpc>
              <a:defRPr/>
            </a:pPr>
            <a:r>
              <a:rPr lang="en-CA" sz="4500" dirty="0">
                <a:solidFill>
                  <a:schemeClr val="bg1"/>
                </a:solidFill>
              </a:rPr>
              <a:t>Question that needs to be asked is </a:t>
            </a:r>
            <a:r>
              <a:rPr lang="en-CA" sz="4500" i="1" dirty="0">
                <a:solidFill>
                  <a:srgbClr val="FFFF00"/>
                </a:solidFill>
              </a:rPr>
              <a:t>(2)…would </a:t>
            </a:r>
            <a:r>
              <a:rPr lang="en-US" sz="4500" i="1" dirty="0">
                <a:solidFill>
                  <a:srgbClr val="FFFF00"/>
                </a:solidFill>
              </a:rPr>
              <a:t>the use of both trade-marks in the same area…</a:t>
            </a:r>
            <a:r>
              <a:rPr lang="en-US" sz="4500" i="1" dirty="0">
                <a:solidFill>
                  <a:srgbClr val="FF0000"/>
                </a:solidFill>
              </a:rPr>
              <a:t>be likely to lead to the inference</a:t>
            </a:r>
            <a:r>
              <a:rPr lang="en-US" sz="4500" i="1" dirty="0">
                <a:solidFill>
                  <a:srgbClr val="FFFF00"/>
                </a:solidFill>
              </a:rPr>
              <a:t> </a:t>
            </a:r>
            <a:r>
              <a:rPr lang="en-US" sz="4500" i="1" dirty="0">
                <a:solidFill>
                  <a:schemeClr val="bg1"/>
                </a:solidFill>
              </a:rPr>
              <a:t>that the goods or services associated with those trade-marks are</a:t>
            </a:r>
            <a:r>
              <a:rPr lang="en-US" sz="4500" i="1" dirty="0">
                <a:solidFill>
                  <a:srgbClr val="FFFF00"/>
                </a:solidFill>
              </a:rPr>
              <a:t> manufactured, sold, leased, hired or performed by the </a:t>
            </a:r>
            <a:r>
              <a:rPr lang="en-US" sz="4500" i="1" dirty="0">
                <a:solidFill>
                  <a:srgbClr val="FF0000"/>
                </a:solidFill>
              </a:rPr>
              <a:t>same person</a:t>
            </a:r>
            <a:r>
              <a:rPr lang="en-US" sz="4500" i="1" dirty="0">
                <a:solidFill>
                  <a:srgbClr val="FFFF00"/>
                </a:solidFill>
              </a:rPr>
              <a:t>?</a:t>
            </a:r>
            <a:endParaRPr lang="en-CA" sz="4500" i="1" dirty="0">
              <a:solidFill>
                <a:srgbClr val="FFFF00"/>
              </a:solidFill>
            </a:endParaRPr>
          </a:p>
          <a:p>
            <a:pPr>
              <a:lnSpc>
                <a:spcPct val="120000"/>
              </a:lnSpc>
              <a:defRPr/>
            </a:pPr>
            <a:r>
              <a:rPr lang="en-US" sz="4500" b="1" dirty="0">
                <a:solidFill>
                  <a:srgbClr val="FFFF00"/>
                </a:solidFill>
              </a:rPr>
              <a:t>Application of s. 6(5) factors</a:t>
            </a:r>
            <a:r>
              <a:rPr lang="en-US" sz="4500" b="1" dirty="0">
                <a:solidFill>
                  <a:srgbClr val="FF0000"/>
                </a:solidFill>
              </a:rPr>
              <a:t>: </a:t>
            </a:r>
          </a:p>
          <a:p>
            <a:pPr marL="0" indent="0">
              <a:lnSpc>
                <a:spcPct val="120000"/>
              </a:lnSpc>
              <a:buFont typeface="Arial" panose="020B0604020202020204" pitchFamily="34" charset="0"/>
              <a:buNone/>
              <a:defRPr/>
            </a:pPr>
            <a:r>
              <a:rPr lang="en-US" sz="4500" b="1" i="1" dirty="0">
                <a:solidFill>
                  <a:srgbClr val="FF0000"/>
                </a:solidFill>
              </a:rPr>
              <a:t>(a) </a:t>
            </a:r>
            <a:r>
              <a:rPr lang="en-US" sz="4500" b="1" i="1" dirty="0">
                <a:solidFill>
                  <a:srgbClr val="92D050"/>
                </a:solidFill>
              </a:rPr>
              <a:t>the inherent distinctiveness of the trade-marks or trade-names and the extent to which they have become known</a:t>
            </a:r>
            <a:r>
              <a:rPr lang="en-US" sz="4500" b="1" i="1" dirty="0">
                <a:solidFill>
                  <a:schemeClr val="bg1"/>
                </a:solidFill>
              </a:rPr>
              <a:t> </a:t>
            </a:r>
          </a:p>
          <a:p>
            <a:pPr marL="0" indent="0">
              <a:lnSpc>
                <a:spcPct val="120000"/>
              </a:lnSpc>
              <a:buFont typeface="Arial" panose="020B0604020202020204" pitchFamily="34" charset="0"/>
              <a:buNone/>
              <a:defRPr/>
            </a:pPr>
            <a:r>
              <a:rPr lang="en-US" sz="4500" b="1" i="1" dirty="0">
                <a:solidFill>
                  <a:srgbClr val="FF0000"/>
                </a:solidFill>
              </a:rPr>
              <a:t>(b) </a:t>
            </a:r>
            <a:r>
              <a:rPr lang="en-US" sz="4500" b="1" i="1" dirty="0">
                <a:solidFill>
                  <a:srgbClr val="92D050"/>
                </a:solidFill>
              </a:rPr>
              <a:t>The extent to which each trade-mark has become known</a:t>
            </a:r>
            <a:endParaRPr lang="en-US" sz="4500" b="1" i="1" dirty="0">
              <a:solidFill>
                <a:schemeClr val="bg1"/>
              </a:solidFill>
            </a:endParaRPr>
          </a:p>
          <a:p>
            <a:pPr marL="0" indent="0">
              <a:lnSpc>
                <a:spcPct val="120000"/>
              </a:lnSpc>
              <a:buFont typeface="Arial" panose="020B0604020202020204" pitchFamily="34" charset="0"/>
              <a:buNone/>
              <a:defRPr/>
            </a:pPr>
            <a:r>
              <a:rPr lang="en-US" sz="4500" b="1" i="1" dirty="0">
                <a:solidFill>
                  <a:srgbClr val="FF0000"/>
                </a:solidFill>
              </a:rPr>
              <a:t>(b) </a:t>
            </a:r>
            <a:r>
              <a:rPr lang="en-US" sz="4500" b="1" i="1" dirty="0">
                <a:solidFill>
                  <a:srgbClr val="92D050"/>
                </a:solidFill>
              </a:rPr>
              <a:t>the length of time the trade-marks or trade-names have been in use</a:t>
            </a:r>
            <a:endParaRPr lang="en-US" sz="4500" b="1" i="1" dirty="0">
              <a:solidFill>
                <a:schemeClr val="bg1"/>
              </a:solidFill>
            </a:endParaRPr>
          </a:p>
          <a:p>
            <a:pPr marL="0" indent="0">
              <a:lnSpc>
                <a:spcPct val="120000"/>
              </a:lnSpc>
              <a:buFont typeface="Arial" panose="020B0604020202020204" pitchFamily="34" charset="0"/>
              <a:buNone/>
              <a:defRPr/>
            </a:pPr>
            <a:r>
              <a:rPr lang="en-US" sz="4500" b="1" i="1" dirty="0">
                <a:solidFill>
                  <a:srgbClr val="FF0000"/>
                </a:solidFill>
              </a:rPr>
              <a:t>(c) </a:t>
            </a:r>
            <a:r>
              <a:rPr lang="en-US" sz="4500" b="1" i="1" dirty="0">
                <a:solidFill>
                  <a:srgbClr val="92D050"/>
                </a:solidFill>
              </a:rPr>
              <a:t>the nature of the goods, services or business; (d) nature of the trade</a:t>
            </a:r>
            <a:r>
              <a:rPr lang="en-US" sz="4500" b="1" i="1" dirty="0">
                <a:solidFill>
                  <a:srgbClr val="FF0000"/>
                </a:solidFill>
              </a:rPr>
              <a:t>…</a:t>
            </a:r>
          </a:p>
          <a:p>
            <a:pPr marL="0" indent="0">
              <a:lnSpc>
                <a:spcPct val="120000"/>
              </a:lnSpc>
              <a:buFont typeface="Arial" panose="020B0604020202020204" pitchFamily="34" charset="0"/>
              <a:buNone/>
              <a:defRPr/>
            </a:pPr>
            <a:r>
              <a:rPr lang="en-US" sz="4500" b="1" i="1" dirty="0">
                <a:solidFill>
                  <a:srgbClr val="FF0000"/>
                </a:solidFill>
              </a:rPr>
              <a:t>(d) </a:t>
            </a:r>
            <a:r>
              <a:rPr lang="en-US" sz="4500" b="1" i="1" dirty="0">
                <a:solidFill>
                  <a:srgbClr val="92D050"/>
                </a:solidFill>
              </a:rPr>
              <a:t>the nature of the trade</a:t>
            </a:r>
          </a:p>
          <a:p>
            <a:pPr marL="0" indent="0">
              <a:lnSpc>
                <a:spcPct val="120000"/>
              </a:lnSpc>
              <a:buFont typeface="Arial" panose="020B0604020202020204" pitchFamily="34" charset="0"/>
              <a:buNone/>
              <a:defRPr/>
            </a:pPr>
            <a:r>
              <a:rPr lang="en-US" sz="4500" b="1" i="1" dirty="0">
                <a:solidFill>
                  <a:srgbClr val="FF0000"/>
                </a:solidFill>
              </a:rPr>
              <a:t>(e) </a:t>
            </a:r>
            <a:r>
              <a:rPr lang="en-US" sz="4500" b="1" i="1" dirty="0">
                <a:solidFill>
                  <a:srgbClr val="92D050"/>
                </a:solidFill>
              </a:rPr>
              <a:t>the degree of resemblance between the trade-marks or trade-names in appearance or sound or in the ideas suggested by them</a:t>
            </a:r>
            <a:endParaRPr lang="en-CA" sz="4500" i="1" dirty="0">
              <a:solidFill>
                <a:srgbClr val="92D050"/>
              </a:solidFill>
            </a:endParaRPr>
          </a:p>
          <a:p>
            <a:pPr marL="0" indent="0">
              <a:buFont typeface="Arial" panose="020B0604020202020204" pitchFamily="34" charset="0"/>
              <a:buNone/>
              <a:defRPr/>
            </a:pPr>
            <a:endParaRPr lang="en-CA" sz="1050" i="1" dirty="0">
              <a:solidFill>
                <a:srgbClr val="92D050"/>
              </a:solidFill>
            </a:endParaRPr>
          </a:p>
          <a:p>
            <a:pPr marL="0" indent="0">
              <a:buFont typeface="Arial" panose="020B0604020202020204" pitchFamily="34" charset="0"/>
              <a:buNone/>
              <a:defRPr/>
            </a:pPr>
            <a:endParaRPr lang="en-CA" sz="1350" i="1" dirty="0">
              <a:solidFill>
                <a:schemeClr val="bg1"/>
              </a:solidFill>
            </a:endParaRPr>
          </a:p>
          <a:p>
            <a:pPr marL="0" indent="0">
              <a:buFont typeface="Arial" panose="020B0604020202020204" pitchFamily="34" charset="0"/>
              <a:buNone/>
              <a:defRPr/>
            </a:pPr>
            <a:endParaRPr lang="en-CA" i="1" dirty="0">
              <a:solidFill>
                <a:schemeClr val="bg1"/>
              </a:solidFill>
            </a:endParaRP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64547" name="Slide Number Placeholder 3">
            <a:extLst>
              <a:ext uri="{FF2B5EF4-FFF2-40B4-BE49-F238E27FC236}">
                <a16:creationId xmlns:a16="http://schemas.microsoft.com/office/drawing/2014/main" id="{B9DB4428-F730-1775-908D-DA4CC3771367}"/>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E3F05EAB-E13E-AD4A-B4CF-97BB7F990609}"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226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itle 5">
            <a:extLst>
              <a:ext uri="{FF2B5EF4-FFF2-40B4-BE49-F238E27FC236}">
                <a16:creationId xmlns:a16="http://schemas.microsoft.com/office/drawing/2014/main" id="{569DC201-D7DC-09B8-A572-214A8B5E5AD2}"/>
              </a:ext>
            </a:extLst>
          </p:cNvPr>
          <p:cNvSpPr>
            <a:spLocks noGrp="1" noChangeArrowheads="1"/>
          </p:cNvSpPr>
          <p:nvPr>
            <p:ph type="title"/>
          </p:nvPr>
        </p:nvSpPr>
        <p:spPr bwMode="auto">
          <a:xfrm>
            <a:off x="904875" y="50800"/>
            <a:ext cx="7334250" cy="67945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4000" b="1">
                <a:solidFill>
                  <a:srgbClr val="FFFF00"/>
                </a:solidFill>
              </a:rPr>
              <a:t>Trademarks</a:t>
            </a:r>
            <a:r>
              <a:rPr lang="en-US" altLang="en-US" sz="4000" b="1">
                <a:solidFill>
                  <a:srgbClr val="FF0000"/>
                </a:solidFill>
              </a:rPr>
              <a:t>: </a:t>
            </a:r>
            <a:r>
              <a:rPr lang="en-US" altLang="en-US" sz="4000">
                <a:solidFill>
                  <a:schemeClr val="bg1"/>
                </a:solidFill>
              </a:rPr>
              <a:t>Application of s.6</a:t>
            </a:r>
          </a:p>
        </p:txBody>
      </p:sp>
      <p:sp>
        <p:nvSpPr>
          <p:cNvPr id="2" name="Content Placeholder 1">
            <a:extLst>
              <a:ext uri="{FF2B5EF4-FFF2-40B4-BE49-F238E27FC236}">
                <a16:creationId xmlns:a16="http://schemas.microsoft.com/office/drawing/2014/main" id="{6CF3C80F-347E-386B-222E-752B43203F08}"/>
              </a:ext>
            </a:extLst>
          </p:cNvPr>
          <p:cNvSpPr>
            <a:spLocks noGrp="1"/>
          </p:cNvSpPr>
          <p:nvPr>
            <p:ph sz="quarter" idx="10"/>
          </p:nvPr>
        </p:nvSpPr>
        <p:spPr>
          <a:xfrm>
            <a:off x="287338" y="873125"/>
            <a:ext cx="8569325" cy="4181475"/>
          </a:xfrm>
        </p:spPr>
        <p:txBody>
          <a:bodyPr/>
          <a:lstStyle/>
          <a:p>
            <a:pPr>
              <a:defRPr/>
            </a:pPr>
            <a:r>
              <a:rPr lang="en-CA" sz="2400" b="1" dirty="0">
                <a:solidFill>
                  <a:srgbClr val="FFFF00"/>
                </a:solidFill>
              </a:rPr>
              <a:t>To assess </a:t>
            </a:r>
            <a:r>
              <a:rPr lang="en-CA" sz="2400" b="1" dirty="0">
                <a:solidFill>
                  <a:srgbClr val="FF0000"/>
                </a:solidFill>
                <a:latin typeface="Comic Sans MS" panose="030F0902030302020204" pitchFamily="66" charset="0"/>
              </a:rPr>
              <a:t>confusion</a:t>
            </a:r>
            <a:r>
              <a:rPr lang="en-CA" sz="2400" b="1" dirty="0">
                <a:solidFill>
                  <a:srgbClr val="FFFF00"/>
                </a:solidFill>
              </a:rPr>
              <a:t>, go back to </a:t>
            </a:r>
            <a:r>
              <a:rPr lang="en-CA" sz="2400" b="1" i="1" dirty="0">
                <a:solidFill>
                  <a:srgbClr val="FFFF00"/>
                </a:solidFill>
              </a:rPr>
              <a:t>s. 6(5)</a:t>
            </a:r>
            <a:r>
              <a:rPr lang="en-CA" sz="2400" b="1" i="1" dirty="0">
                <a:solidFill>
                  <a:srgbClr val="FF0000"/>
                </a:solidFill>
              </a:rPr>
              <a:t>…</a:t>
            </a:r>
            <a:r>
              <a:rPr lang="en-CA" sz="2400" b="1" i="1" dirty="0">
                <a:solidFill>
                  <a:srgbClr val="FFFF00"/>
                </a:solidFill>
              </a:rPr>
              <a:t> </a:t>
            </a:r>
          </a:p>
          <a:p>
            <a:pPr>
              <a:defRPr/>
            </a:pPr>
            <a:r>
              <a:rPr lang="en-CA" sz="2400" dirty="0">
                <a:solidFill>
                  <a:schemeClr val="bg1"/>
                </a:solidFill>
              </a:rPr>
              <a:t>Question that needs to be asked is </a:t>
            </a:r>
            <a:r>
              <a:rPr lang="en-CA" sz="2400" i="1" dirty="0">
                <a:solidFill>
                  <a:srgbClr val="FFFF00"/>
                </a:solidFill>
              </a:rPr>
              <a:t>(2)…would </a:t>
            </a:r>
            <a:r>
              <a:rPr lang="en-US" sz="2400" i="1" dirty="0">
                <a:solidFill>
                  <a:srgbClr val="FFFF00"/>
                </a:solidFill>
              </a:rPr>
              <a:t>the use of both trade-marks in the same area…</a:t>
            </a:r>
            <a:r>
              <a:rPr lang="en-US" sz="2400" i="1" dirty="0">
                <a:solidFill>
                  <a:srgbClr val="FF0000"/>
                </a:solidFill>
              </a:rPr>
              <a:t>be likely to lead to the inference</a:t>
            </a:r>
            <a:r>
              <a:rPr lang="en-US" sz="2400" i="1" dirty="0">
                <a:solidFill>
                  <a:srgbClr val="FFFF00"/>
                </a:solidFill>
              </a:rPr>
              <a:t> </a:t>
            </a:r>
            <a:r>
              <a:rPr lang="en-US" sz="2400" i="1" dirty="0">
                <a:solidFill>
                  <a:schemeClr val="bg1"/>
                </a:solidFill>
              </a:rPr>
              <a:t>that the goods or services associated with those trade-marks are</a:t>
            </a:r>
            <a:r>
              <a:rPr lang="en-US" sz="2400" i="1" dirty="0">
                <a:solidFill>
                  <a:srgbClr val="FFFF00"/>
                </a:solidFill>
              </a:rPr>
              <a:t> manufactured, sold, leased, hired or performed by the </a:t>
            </a:r>
            <a:r>
              <a:rPr lang="en-US" sz="2400" i="1" dirty="0">
                <a:solidFill>
                  <a:srgbClr val="FF0000"/>
                </a:solidFill>
              </a:rPr>
              <a:t>same person</a:t>
            </a:r>
            <a:r>
              <a:rPr lang="en-US" sz="2400" i="1" dirty="0">
                <a:solidFill>
                  <a:srgbClr val="FFFF00"/>
                </a:solidFill>
              </a:rPr>
              <a:t>?</a:t>
            </a:r>
            <a:endParaRPr lang="en-CA" sz="2400" i="1" dirty="0">
              <a:solidFill>
                <a:srgbClr val="FFFF00"/>
              </a:solidFill>
            </a:endParaRPr>
          </a:p>
          <a:p>
            <a:pPr>
              <a:defRPr/>
            </a:pPr>
            <a:r>
              <a:rPr lang="en-US" sz="2400" b="1" dirty="0">
                <a:solidFill>
                  <a:srgbClr val="FFFF00"/>
                </a:solidFill>
              </a:rPr>
              <a:t>Application of s. 6(5) factors</a:t>
            </a:r>
            <a:r>
              <a:rPr lang="en-US" sz="2400" b="1" dirty="0">
                <a:solidFill>
                  <a:srgbClr val="FF0000"/>
                </a:solidFill>
              </a:rPr>
              <a:t>: </a:t>
            </a:r>
          </a:p>
          <a:p>
            <a:pPr marL="300038" lvl="1" indent="0">
              <a:buFont typeface="Arial" panose="020B0604020202020204" pitchFamily="34" charset="0"/>
              <a:buNone/>
              <a:defRPr/>
            </a:pPr>
            <a:r>
              <a:rPr lang="en-US" sz="2400" b="1" i="1" dirty="0">
                <a:solidFill>
                  <a:srgbClr val="FF0000"/>
                </a:solidFill>
              </a:rPr>
              <a:t>(a) </a:t>
            </a:r>
            <a:r>
              <a:rPr lang="en-US" sz="2400" b="1" i="1" dirty="0">
                <a:solidFill>
                  <a:srgbClr val="92D050"/>
                </a:solidFill>
              </a:rPr>
              <a:t>The inherent distinctiveness of the trade-marks or trade-names and the extent to which they have become known</a:t>
            </a:r>
            <a:endParaRPr lang="en-CA" sz="2400" i="1" dirty="0">
              <a:solidFill>
                <a:schemeClr val="bg1"/>
              </a:solidFill>
            </a:endParaRP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66595" name="Slide Number Placeholder 3">
            <a:extLst>
              <a:ext uri="{FF2B5EF4-FFF2-40B4-BE49-F238E27FC236}">
                <a16:creationId xmlns:a16="http://schemas.microsoft.com/office/drawing/2014/main" id="{9099EAFA-3896-D176-CC36-FF64A85357F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B2D31D6-0653-2E4A-95B0-D7FD8F577BAA}"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227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5">
            <a:extLst>
              <a:ext uri="{FF2B5EF4-FFF2-40B4-BE49-F238E27FC236}">
                <a16:creationId xmlns:a16="http://schemas.microsoft.com/office/drawing/2014/main" id="{EE5EDDB9-C37C-E995-4ABA-860CAB205B8E}"/>
              </a:ext>
            </a:extLst>
          </p:cNvPr>
          <p:cNvSpPr>
            <a:spLocks noGrp="1" noChangeArrowheads="1"/>
          </p:cNvSpPr>
          <p:nvPr>
            <p:ph type="title"/>
          </p:nvPr>
        </p:nvSpPr>
        <p:spPr bwMode="auto">
          <a:xfrm>
            <a:off x="1485900" y="87313"/>
            <a:ext cx="6172200" cy="581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 </a:t>
            </a:r>
            <a:r>
              <a:rPr lang="en-US" altLang="en-US">
                <a:solidFill>
                  <a:schemeClr val="bg1"/>
                </a:solidFill>
              </a:rPr>
              <a:t>Application of s. 6</a:t>
            </a:r>
          </a:p>
        </p:txBody>
      </p:sp>
      <p:sp>
        <p:nvSpPr>
          <p:cNvPr id="2" name="Content Placeholder 1">
            <a:extLst>
              <a:ext uri="{FF2B5EF4-FFF2-40B4-BE49-F238E27FC236}">
                <a16:creationId xmlns:a16="http://schemas.microsoft.com/office/drawing/2014/main" id="{EBD89982-57DF-EA49-7549-EB5072EFB58B}"/>
              </a:ext>
            </a:extLst>
          </p:cNvPr>
          <p:cNvSpPr>
            <a:spLocks noGrp="1"/>
          </p:cNvSpPr>
          <p:nvPr>
            <p:ph sz="quarter" idx="10"/>
          </p:nvPr>
        </p:nvSpPr>
        <p:spPr>
          <a:xfrm>
            <a:off x="179388" y="895350"/>
            <a:ext cx="8785225" cy="4160838"/>
          </a:xfrm>
        </p:spPr>
        <p:txBody>
          <a:bodyPr>
            <a:normAutofit lnSpcReduction="10000"/>
          </a:bodyPr>
          <a:lstStyle/>
          <a:p>
            <a:pPr>
              <a:lnSpc>
                <a:spcPct val="110000"/>
              </a:lnSpc>
              <a:defRPr/>
            </a:pPr>
            <a:r>
              <a:rPr lang="en-CA" dirty="0">
                <a:solidFill>
                  <a:schemeClr val="bg1"/>
                </a:solidFill>
              </a:rPr>
              <a:t>Marks which are </a:t>
            </a:r>
            <a:r>
              <a:rPr lang="en-CA" dirty="0">
                <a:solidFill>
                  <a:srgbClr val="FF0000"/>
                </a:solidFill>
              </a:rPr>
              <a:t>inherently distinctive are </a:t>
            </a:r>
            <a:r>
              <a:rPr lang="en-CA" dirty="0">
                <a:solidFill>
                  <a:schemeClr val="bg1"/>
                </a:solidFill>
              </a:rPr>
              <a:t>unique marks – they intrinsically serve to identify a </a:t>
            </a:r>
            <a:r>
              <a:rPr lang="en-CA" i="1" dirty="0">
                <a:solidFill>
                  <a:srgbClr val="FFFF00"/>
                </a:solidFill>
              </a:rPr>
              <a:t>particular source of a product</a:t>
            </a:r>
            <a:r>
              <a:rPr lang="en-CA" dirty="0">
                <a:solidFill>
                  <a:schemeClr val="bg1"/>
                </a:solidFill>
              </a:rPr>
              <a:t>.</a:t>
            </a:r>
            <a:endParaRPr lang="en-CA" sz="1350" dirty="0">
              <a:solidFill>
                <a:schemeClr val="bg1"/>
              </a:solidFill>
            </a:endParaRPr>
          </a:p>
          <a:p>
            <a:pPr>
              <a:lnSpc>
                <a:spcPct val="110000"/>
              </a:lnSpc>
              <a:defRPr/>
            </a:pPr>
            <a:r>
              <a:rPr lang="en-CA" dirty="0">
                <a:solidFill>
                  <a:schemeClr val="bg1"/>
                </a:solidFill>
              </a:rPr>
              <a:t>Examples are </a:t>
            </a:r>
            <a:r>
              <a:rPr lang="en-CA" dirty="0">
                <a:solidFill>
                  <a:srgbClr val="FFFF00"/>
                </a:solidFill>
              </a:rPr>
              <a:t>words or symbols invented </a:t>
            </a:r>
            <a:r>
              <a:rPr lang="en-CA" dirty="0">
                <a:solidFill>
                  <a:schemeClr val="bg1"/>
                </a:solidFill>
              </a:rPr>
              <a:t>or coined </a:t>
            </a:r>
            <a:r>
              <a:rPr lang="en-CA" dirty="0">
                <a:solidFill>
                  <a:srgbClr val="FFFF00"/>
                </a:solidFill>
              </a:rPr>
              <a:t>for the purpose of functioning as a TM </a:t>
            </a:r>
            <a:r>
              <a:rPr lang="en-CA" dirty="0">
                <a:solidFill>
                  <a:schemeClr val="bg1"/>
                </a:solidFill>
              </a:rPr>
              <a:t>(i.e., Exxon). Have no other significance than as a TM. They don’t suggest any characteristic of the goods or services they identify (Kodak cameras; Clorox  bleach).</a:t>
            </a:r>
            <a:endParaRPr lang="en-CA" sz="1350" dirty="0">
              <a:solidFill>
                <a:schemeClr val="bg1"/>
              </a:solidFill>
            </a:endParaRPr>
          </a:p>
          <a:p>
            <a:pPr>
              <a:lnSpc>
                <a:spcPct val="110000"/>
              </a:lnSpc>
              <a:defRPr/>
            </a:pPr>
            <a:r>
              <a:rPr lang="en-US" dirty="0">
                <a:solidFill>
                  <a:schemeClr val="bg1"/>
                </a:solidFill>
              </a:rPr>
              <a:t>Marks have high inherent distinctiveness if they </a:t>
            </a:r>
            <a:r>
              <a:rPr lang="en-US" dirty="0">
                <a:solidFill>
                  <a:srgbClr val="FFFF00"/>
                </a:solidFill>
              </a:rPr>
              <a:t>only communicate the message that they are identifying</a:t>
            </a:r>
            <a:r>
              <a:rPr lang="en-US" dirty="0">
                <a:solidFill>
                  <a:schemeClr val="bg1"/>
                </a:solidFill>
              </a:rPr>
              <a:t> or signifying the source of the product. </a:t>
            </a:r>
            <a:endParaRPr lang="en-CA" sz="1350" dirty="0">
              <a:solidFill>
                <a:schemeClr val="bg1"/>
              </a:solidFill>
            </a:endParaRPr>
          </a:p>
          <a:p>
            <a:pPr>
              <a:lnSpc>
                <a:spcPct val="110000"/>
              </a:lnSpc>
              <a:defRPr/>
            </a:pPr>
            <a:r>
              <a:rPr lang="en-US" dirty="0">
                <a:solidFill>
                  <a:srgbClr val="FFFF00"/>
                </a:solidFill>
              </a:rPr>
              <a:t>Coined terms with design elements </a:t>
            </a:r>
            <a:r>
              <a:rPr lang="en-US" dirty="0">
                <a:solidFill>
                  <a:schemeClr val="bg1"/>
                </a:solidFill>
              </a:rPr>
              <a:t>are generally seen as having high degrees of inherent distinctiveness. </a:t>
            </a:r>
            <a:endParaRPr lang="en-CA" sz="1350" dirty="0">
              <a:solidFill>
                <a:schemeClr val="bg1"/>
              </a:solidFill>
            </a:endParaRPr>
          </a:p>
          <a:p>
            <a:pPr>
              <a:lnSpc>
                <a:spcPct val="110000"/>
              </a:lnSpc>
              <a:defRPr/>
            </a:pPr>
            <a:r>
              <a:rPr lang="en-US" dirty="0">
                <a:solidFill>
                  <a:srgbClr val="FFFF00"/>
                </a:solidFill>
              </a:rPr>
              <a:t>Marks have lower inherent distinctiveness if they are descriptive or suggestive of a parties’ respective wares</a:t>
            </a:r>
            <a:r>
              <a:rPr lang="en-US" dirty="0">
                <a:solidFill>
                  <a:schemeClr val="bg1"/>
                </a:solidFill>
              </a:rPr>
              <a:t> or services. (Marks made up of ordinary words, for instance, have lower inherent distinctiveness than marks made up of coined words and design elements). </a:t>
            </a:r>
            <a:r>
              <a:rPr lang="en-US" dirty="0"/>
              <a:t> </a:t>
            </a:r>
            <a:endParaRPr lang="en-CA" sz="1350" dirty="0"/>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68643" name="Slide Number Placeholder 3">
            <a:extLst>
              <a:ext uri="{FF2B5EF4-FFF2-40B4-BE49-F238E27FC236}">
                <a16:creationId xmlns:a16="http://schemas.microsoft.com/office/drawing/2014/main" id="{94068CE6-D66E-2458-232B-E406EB4A97F6}"/>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9D576E1-312E-354C-8A51-1FAA57681E57}"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228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Title 5">
            <a:extLst>
              <a:ext uri="{FF2B5EF4-FFF2-40B4-BE49-F238E27FC236}">
                <a16:creationId xmlns:a16="http://schemas.microsoft.com/office/drawing/2014/main" id="{15D649F9-9CCD-8EE9-AC5F-4AD9855D6654}"/>
              </a:ext>
            </a:extLst>
          </p:cNvPr>
          <p:cNvSpPr>
            <a:spLocks noGrp="1" noChangeArrowheads="1"/>
          </p:cNvSpPr>
          <p:nvPr>
            <p:ph type="title"/>
          </p:nvPr>
        </p:nvSpPr>
        <p:spPr bwMode="auto">
          <a:xfrm>
            <a:off x="827088" y="50800"/>
            <a:ext cx="7262812" cy="508000"/>
          </a:xfrm>
          <a:prstGeom prst="rect">
            <a:avLst/>
          </a:prstGeom>
        </p:spPr>
        <p:txBody>
          <a:bodyPr vert="horz" wrap="square" lIns="91440" tIns="45720" rIns="91440" bIns="45720" numCol="1" anchor="t" anchorCtr="0" compatLnSpc="1">
            <a:prstTxWarp prst="textNoShape">
              <a:avLst/>
            </a:prstTxWarp>
            <a:normAutofit fontScale="90000"/>
          </a:bodyPr>
          <a:lstStyle/>
          <a:p>
            <a:pPr>
              <a:defRPr/>
            </a:pPr>
            <a:r>
              <a:rPr lang="en-US" altLang="en-US" sz="3600" b="1">
                <a:solidFill>
                  <a:srgbClr val="FFFF00"/>
                </a:solidFill>
              </a:rPr>
              <a:t>Trademarks</a:t>
            </a:r>
            <a:r>
              <a:rPr lang="en-US" altLang="en-US" sz="3600" b="1">
                <a:solidFill>
                  <a:srgbClr val="FF0000"/>
                </a:solidFill>
              </a:rPr>
              <a:t>: </a:t>
            </a:r>
            <a:r>
              <a:rPr lang="en-US" altLang="en-US" sz="3600">
                <a:solidFill>
                  <a:schemeClr val="bg1"/>
                </a:solidFill>
              </a:rPr>
              <a:t>Application of s. 6</a:t>
            </a:r>
          </a:p>
        </p:txBody>
      </p:sp>
      <p:sp>
        <p:nvSpPr>
          <p:cNvPr id="2" name="Content Placeholder 1">
            <a:extLst>
              <a:ext uri="{FF2B5EF4-FFF2-40B4-BE49-F238E27FC236}">
                <a16:creationId xmlns:a16="http://schemas.microsoft.com/office/drawing/2014/main" id="{AAA19FE7-6479-5FCC-2E9C-9A3E9C732524}"/>
              </a:ext>
            </a:extLst>
          </p:cNvPr>
          <p:cNvSpPr>
            <a:spLocks noGrp="1"/>
          </p:cNvSpPr>
          <p:nvPr>
            <p:ph sz="quarter" idx="10"/>
          </p:nvPr>
        </p:nvSpPr>
        <p:spPr>
          <a:xfrm>
            <a:off x="179388" y="915988"/>
            <a:ext cx="8785225" cy="4103687"/>
          </a:xfrm>
        </p:spPr>
        <p:txBody>
          <a:bodyPr/>
          <a:lstStyle/>
          <a:p>
            <a:pPr>
              <a:defRPr/>
            </a:pPr>
            <a:r>
              <a:rPr lang="en-US" sz="2200" dirty="0">
                <a:solidFill>
                  <a:schemeClr val="bg1"/>
                </a:solidFill>
              </a:rPr>
              <a:t>In the </a:t>
            </a:r>
            <a:r>
              <a:rPr lang="en-US" sz="2200" i="1" dirty="0">
                <a:solidFill>
                  <a:srgbClr val="00B0F0"/>
                </a:solidFill>
              </a:rPr>
              <a:t>Possum Lodges </a:t>
            </a:r>
            <a:r>
              <a:rPr lang="en-US" sz="2200" dirty="0">
                <a:solidFill>
                  <a:schemeClr val="bg1"/>
                </a:solidFill>
              </a:rPr>
              <a:t>case </a:t>
            </a:r>
            <a:r>
              <a:rPr lang="en-CA" sz="2200" dirty="0">
                <a:solidFill>
                  <a:srgbClr val="FFFF00"/>
                </a:solidFill>
              </a:rPr>
              <a:t>both</a:t>
            </a:r>
            <a:r>
              <a:rPr lang="en-US" sz="2200" dirty="0">
                <a:solidFill>
                  <a:srgbClr val="FFFF00"/>
                </a:solidFill>
              </a:rPr>
              <a:t> marks were </a:t>
            </a:r>
            <a:r>
              <a:rPr lang="en-US" sz="2200" dirty="0">
                <a:solidFill>
                  <a:schemeClr val="bg1"/>
                </a:solidFill>
              </a:rPr>
              <a:t>said to be </a:t>
            </a:r>
            <a:r>
              <a:rPr lang="en-US" sz="2200" dirty="0">
                <a:solidFill>
                  <a:srgbClr val="FFFF00"/>
                </a:solidFill>
              </a:rPr>
              <a:t>inherently distinctive with respect to their respective goods and services</a:t>
            </a:r>
            <a:r>
              <a:rPr lang="en-US" sz="2200" dirty="0">
                <a:solidFill>
                  <a:schemeClr val="bg1"/>
                </a:solidFill>
              </a:rPr>
              <a:t>…(i.e., don’t really serve a descriptive function).</a:t>
            </a:r>
            <a:endParaRPr lang="en-CA" sz="2200" dirty="0">
              <a:solidFill>
                <a:schemeClr val="bg1"/>
              </a:solidFill>
            </a:endParaRPr>
          </a:p>
          <a:p>
            <a:pPr>
              <a:defRPr/>
            </a:pPr>
            <a:r>
              <a:rPr lang="en-US" sz="2200" dirty="0">
                <a:solidFill>
                  <a:schemeClr val="bg1"/>
                </a:solidFill>
              </a:rPr>
              <a:t>But Applicant Messier’s mark is  less inherently distinctive because its second half describes its services i.e. lodging; lodges </a:t>
            </a:r>
          </a:p>
          <a:p>
            <a:pPr marL="300038" lvl="1" indent="0">
              <a:buFont typeface="Arial" panose="020B0604020202020204" pitchFamily="34" charset="0"/>
              <a:buNone/>
              <a:defRPr/>
            </a:pPr>
            <a:r>
              <a:rPr lang="en-US" sz="2200" b="1" i="1" dirty="0">
                <a:solidFill>
                  <a:srgbClr val="FF0000"/>
                </a:solidFill>
              </a:rPr>
              <a:t>(b) </a:t>
            </a:r>
            <a:r>
              <a:rPr lang="en-US" sz="2200" b="1" i="1" dirty="0">
                <a:solidFill>
                  <a:srgbClr val="92D050"/>
                </a:solidFill>
              </a:rPr>
              <a:t>The extent to which each trade-mark has become known</a:t>
            </a:r>
            <a:endParaRPr lang="en-CA" sz="2200" i="1" dirty="0">
              <a:solidFill>
                <a:srgbClr val="92D050"/>
              </a:solidFill>
            </a:endParaRPr>
          </a:p>
          <a:p>
            <a:pPr>
              <a:defRPr/>
            </a:pPr>
            <a:r>
              <a:rPr lang="en-US" sz="2200" dirty="0">
                <a:solidFill>
                  <a:schemeClr val="bg1"/>
                </a:solidFill>
              </a:rPr>
              <a:t>No evidence of use or promotion of Applicant’s mark while</a:t>
            </a:r>
            <a:r>
              <a:rPr lang="en-CA" sz="2200" dirty="0">
                <a:solidFill>
                  <a:schemeClr val="bg1"/>
                </a:solidFill>
              </a:rPr>
              <a:t> </a:t>
            </a:r>
            <a:r>
              <a:rPr lang="en-CA" sz="2200" dirty="0">
                <a:solidFill>
                  <a:srgbClr val="FFFF00"/>
                </a:solidFill>
              </a:rPr>
              <a:t>extensive </a:t>
            </a:r>
            <a:r>
              <a:rPr lang="en-US" sz="2200" dirty="0">
                <a:solidFill>
                  <a:srgbClr val="FFFF00"/>
                </a:solidFill>
              </a:rPr>
              <a:t>use of Opponent’s Possum Lodge mark</a:t>
            </a:r>
            <a:r>
              <a:rPr lang="en-US" sz="2200" dirty="0">
                <a:solidFill>
                  <a:schemeClr val="bg1"/>
                </a:solidFill>
              </a:rPr>
              <a:t>…which was </a:t>
            </a:r>
            <a:r>
              <a:rPr lang="en-US" sz="2200" dirty="0">
                <a:solidFill>
                  <a:srgbClr val="FFFF00"/>
                </a:solidFill>
              </a:rPr>
              <a:t>much better known</a:t>
            </a:r>
            <a:r>
              <a:rPr lang="en-US" sz="2200" dirty="0">
                <a:solidFill>
                  <a:schemeClr val="bg1"/>
                </a:solidFill>
              </a:rPr>
              <a:t>…</a:t>
            </a:r>
            <a:endParaRPr lang="en-CA" sz="2200" dirty="0">
              <a:solidFill>
                <a:schemeClr val="bg1"/>
              </a:solidFill>
            </a:endParaRPr>
          </a:p>
          <a:p>
            <a:pPr>
              <a:defRPr/>
            </a:pPr>
            <a:r>
              <a:rPr lang="en-US" sz="2200" dirty="0">
                <a:solidFill>
                  <a:schemeClr val="bg1"/>
                </a:solidFill>
              </a:rPr>
              <a:t>Possum Lodge figures prominently in “The </a:t>
            </a:r>
            <a:r>
              <a:rPr lang="en-US" sz="2200" dirty="0">
                <a:solidFill>
                  <a:srgbClr val="FF0000"/>
                </a:solidFill>
              </a:rPr>
              <a:t>Red</a:t>
            </a:r>
            <a:r>
              <a:rPr lang="en-US" sz="2200" dirty="0">
                <a:solidFill>
                  <a:schemeClr val="bg1"/>
                </a:solidFill>
              </a:rPr>
              <a:t> </a:t>
            </a:r>
            <a:r>
              <a:rPr lang="en-US" sz="2200" dirty="0">
                <a:solidFill>
                  <a:srgbClr val="92D050"/>
                </a:solidFill>
              </a:rPr>
              <a:t>Green</a:t>
            </a:r>
            <a:r>
              <a:rPr lang="en-US" sz="2200" dirty="0">
                <a:solidFill>
                  <a:schemeClr val="bg1"/>
                </a:solidFill>
              </a:rPr>
              <a:t> Show”… (great description of Possum Lodge in para. 16 of decision…)</a:t>
            </a:r>
            <a:endParaRPr lang="en-CA" sz="2200" dirty="0">
              <a:solidFill>
                <a:schemeClr val="bg1"/>
              </a:solidFill>
            </a:endParaRPr>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70691" name="Slide Number Placeholder 3">
            <a:extLst>
              <a:ext uri="{FF2B5EF4-FFF2-40B4-BE49-F238E27FC236}">
                <a16:creationId xmlns:a16="http://schemas.microsoft.com/office/drawing/2014/main" id="{C079F675-F74E-B45B-D0ED-708875362757}"/>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318B342-54A9-2248-89A1-4A72411BF14F}"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229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E247774B-C3BF-67BA-3208-AFDC9B0A2AFC}"/>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36CAB712-C55F-7C40-4B1B-6F4FDFB6C81B}"/>
              </a:ext>
            </a:extLst>
          </p:cNvPr>
          <p:cNvPicPr>
            <a:picLocks noGrp="1" noChangeAspect="1"/>
          </p:cNvPicPr>
          <p:nvPr>
            <p:ph idx="1"/>
          </p:nvPr>
        </p:nvPicPr>
        <p:blipFill>
          <a:blip r:embed="rId2"/>
          <a:stretch>
            <a:fillRect/>
          </a:stretch>
        </p:blipFill>
        <p:spPr/>
      </p:pic>
      <p:pic>
        <p:nvPicPr>
          <p:cNvPr id="50179" name="Picture 6" descr="Graphical user interface, text, application, email&#10;&#10;Description automatically generated">
            <a:extLst>
              <a:ext uri="{FF2B5EF4-FFF2-40B4-BE49-F238E27FC236}">
                <a16:creationId xmlns:a16="http://schemas.microsoft.com/office/drawing/2014/main" id="{E3C9D9C5-C76F-5639-265A-066C3F409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550" y="609600"/>
            <a:ext cx="59309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BAFE7DC-8B7D-920D-9725-CB819FF57E34}"/>
                  </a:ext>
                </a:extLst>
              </p14:cNvPr>
              <p14:cNvContentPartPr/>
              <p14:nvPr/>
            </p14:nvContentPartPr>
            <p14:xfrm>
              <a:off x="4876252" y="3198500"/>
              <a:ext cx="438840" cy="758520"/>
            </p14:xfrm>
          </p:contentPart>
        </mc:Choice>
        <mc:Fallback xmlns="">
          <p:pic>
            <p:nvPicPr>
              <p:cNvPr id="8" name="Ink 7">
                <a:extLst>
                  <a:ext uri="{FF2B5EF4-FFF2-40B4-BE49-F238E27FC236}">
                    <a16:creationId xmlns:a16="http://schemas.microsoft.com/office/drawing/2014/main" id="{FBAFE7DC-8B7D-920D-9725-CB819FF57E34}"/>
                  </a:ext>
                </a:extLst>
              </p:cNvPr>
              <p:cNvPicPr/>
              <p:nvPr/>
            </p:nvPicPr>
            <p:blipFill>
              <a:blip r:embed="rId4"/>
              <a:stretch>
                <a:fillRect/>
              </a:stretch>
            </p:blipFill>
            <p:spPr>
              <a:xfrm>
                <a:off x="4867259" y="3189500"/>
                <a:ext cx="456466" cy="776160"/>
              </a:xfrm>
              <a:prstGeom prst="rect">
                <a:avLst/>
              </a:prstGeom>
            </p:spPr>
          </p:pic>
        </mc:Fallback>
      </mc:AlternateContent>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5">
            <a:extLst>
              <a:ext uri="{FF2B5EF4-FFF2-40B4-BE49-F238E27FC236}">
                <a16:creationId xmlns:a16="http://schemas.microsoft.com/office/drawing/2014/main" id="{1D635BA2-8302-2ABC-0538-526DA7F455C6}"/>
              </a:ext>
            </a:extLst>
          </p:cNvPr>
          <p:cNvSpPr>
            <a:spLocks noGrp="1" noChangeArrowheads="1"/>
          </p:cNvSpPr>
          <p:nvPr>
            <p:ph type="title"/>
          </p:nvPr>
        </p:nvSpPr>
        <p:spPr bwMode="auto">
          <a:xfrm>
            <a:off x="1485900" y="87313"/>
            <a:ext cx="6172200" cy="608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 </a:t>
            </a:r>
            <a:r>
              <a:rPr lang="en-US" altLang="en-US">
                <a:solidFill>
                  <a:schemeClr val="bg1"/>
                </a:solidFill>
              </a:rPr>
              <a:t>Application of s. 6</a:t>
            </a:r>
          </a:p>
        </p:txBody>
      </p:sp>
      <p:sp>
        <p:nvSpPr>
          <p:cNvPr id="2" name="Content Placeholder 1">
            <a:extLst>
              <a:ext uri="{FF2B5EF4-FFF2-40B4-BE49-F238E27FC236}">
                <a16:creationId xmlns:a16="http://schemas.microsoft.com/office/drawing/2014/main" id="{AA330C88-2743-9CDB-39A3-8089A04E0030}"/>
              </a:ext>
            </a:extLst>
          </p:cNvPr>
          <p:cNvSpPr>
            <a:spLocks noGrp="1"/>
          </p:cNvSpPr>
          <p:nvPr>
            <p:ph sz="quarter" idx="10"/>
          </p:nvPr>
        </p:nvSpPr>
        <p:spPr>
          <a:xfrm>
            <a:off x="107950" y="774700"/>
            <a:ext cx="8856663" cy="4281488"/>
          </a:xfrm>
        </p:spPr>
        <p:txBody>
          <a:bodyPr>
            <a:normAutofit fontScale="85000" lnSpcReduction="10000"/>
          </a:bodyPr>
          <a:lstStyle/>
          <a:p>
            <a:pPr marL="342900" lvl="1" indent="0">
              <a:lnSpc>
                <a:spcPct val="120000"/>
              </a:lnSpc>
              <a:buFont typeface="Arial" panose="020B0604020202020204" pitchFamily="34" charset="0"/>
              <a:buNone/>
              <a:defRPr/>
            </a:pPr>
            <a:r>
              <a:rPr lang="en-US" sz="2325" b="1" i="1" dirty="0">
                <a:solidFill>
                  <a:srgbClr val="FF0000"/>
                </a:solidFill>
              </a:rPr>
              <a:t>(b) </a:t>
            </a:r>
            <a:r>
              <a:rPr lang="en-US" sz="2325" b="1" i="1" dirty="0">
                <a:solidFill>
                  <a:srgbClr val="92D050"/>
                </a:solidFill>
              </a:rPr>
              <a:t>the length of time the trade-marks or trade-names have been in use</a:t>
            </a:r>
            <a:endParaRPr lang="en-CA" sz="2325" i="1" dirty="0">
              <a:solidFill>
                <a:srgbClr val="92D050"/>
              </a:solidFill>
            </a:endParaRPr>
          </a:p>
          <a:p>
            <a:pPr>
              <a:lnSpc>
                <a:spcPct val="120000"/>
              </a:lnSpc>
              <a:defRPr/>
            </a:pPr>
            <a:r>
              <a:rPr lang="en-US" sz="2325" dirty="0">
                <a:solidFill>
                  <a:schemeClr val="bg1"/>
                </a:solidFill>
              </a:rPr>
              <a:t>Applicant’s mark hadn’t yet been used</a:t>
            </a:r>
            <a:r>
              <a:rPr lang="en-US" sz="2325" dirty="0">
                <a:solidFill>
                  <a:srgbClr val="FF0000"/>
                </a:solidFill>
              </a:rPr>
              <a:t>/</a:t>
            </a:r>
            <a:r>
              <a:rPr lang="en-US" sz="2325" dirty="0">
                <a:solidFill>
                  <a:schemeClr val="bg1"/>
                </a:solidFill>
              </a:rPr>
              <a:t>promoted while Opponent’s mark was used extensively in Canada since 1991 </a:t>
            </a:r>
            <a:endParaRPr lang="en-CA" sz="2325" dirty="0">
              <a:solidFill>
                <a:schemeClr val="bg1"/>
              </a:solidFill>
            </a:endParaRPr>
          </a:p>
          <a:p>
            <a:pPr marL="300038" lvl="1" indent="0">
              <a:lnSpc>
                <a:spcPct val="120000"/>
              </a:lnSpc>
              <a:buFont typeface="Arial" panose="020B0604020202020204" pitchFamily="34" charset="0"/>
              <a:buNone/>
              <a:defRPr/>
            </a:pPr>
            <a:r>
              <a:rPr lang="en-US" sz="2325" b="1" i="1" dirty="0">
                <a:solidFill>
                  <a:srgbClr val="FF0000"/>
                </a:solidFill>
              </a:rPr>
              <a:t>(c) </a:t>
            </a:r>
            <a:r>
              <a:rPr lang="en-US" sz="2325" b="1" i="1" dirty="0">
                <a:solidFill>
                  <a:srgbClr val="92D050"/>
                </a:solidFill>
              </a:rPr>
              <a:t>the nature of the goods, services or business</a:t>
            </a:r>
            <a:r>
              <a:rPr lang="en-US" sz="2325" b="1" i="1" dirty="0">
                <a:solidFill>
                  <a:schemeClr val="bg1"/>
                </a:solidFill>
              </a:rPr>
              <a:t>;</a:t>
            </a:r>
            <a:r>
              <a:rPr lang="en-US" sz="2325" b="1" i="1" dirty="0">
                <a:solidFill>
                  <a:srgbClr val="92D050"/>
                </a:solidFill>
              </a:rPr>
              <a:t> </a:t>
            </a:r>
            <a:r>
              <a:rPr lang="en-US" sz="2325" b="1" i="1" dirty="0">
                <a:solidFill>
                  <a:srgbClr val="FF0000"/>
                </a:solidFill>
              </a:rPr>
              <a:t>(d) </a:t>
            </a:r>
            <a:r>
              <a:rPr lang="en-US" sz="2325" b="1" i="1" dirty="0">
                <a:solidFill>
                  <a:srgbClr val="92D050"/>
                </a:solidFill>
              </a:rPr>
              <a:t>nature of the trade</a:t>
            </a:r>
            <a:endParaRPr lang="en-CA" sz="2325" i="1" dirty="0">
              <a:solidFill>
                <a:srgbClr val="92D050"/>
              </a:solidFill>
            </a:endParaRPr>
          </a:p>
          <a:p>
            <a:pPr>
              <a:lnSpc>
                <a:spcPct val="120000"/>
              </a:lnSpc>
              <a:defRPr/>
            </a:pPr>
            <a:r>
              <a:rPr lang="en-US" sz="2325" dirty="0">
                <a:solidFill>
                  <a:schemeClr val="bg1"/>
                </a:solidFill>
              </a:rPr>
              <a:t>Is there a nexus or connection between the goods, services and business of the Applicant and the Opponent</a:t>
            </a:r>
            <a:r>
              <a:rPr lang="en-US" sz="2325" dirty="0">
                <a:solidFill>
                  <a:srgbClr val="FF0000"/>
                </a:solidFill>
              </a:rPr>
              <a:t>?</a:t>
            </a:r>
            <a:r>
              <a:rPr lang="en-US" sz="2325" dirty="0">
                <a:solidFill>
                  <a:schemeClr val="bg1"/>
                </a:solidFill>
              </a:rPr>
              <a:t> </a:t>
            </a:r>
            <a:endParaRPr lang="en-CA" sz="2325" dirty="0">
              <a:solidFill>
                <a:schemeClr val="bg1"/>
              </a:solidFill>
            </a:endParaRPr>
          </a:p>
          <a:p>
            <a:pPr>
              <a:lnSpc>
                <a:spcPct val="120000"/>
              </a:lnSpc>
              <a:defRPr/>
            </a:pPr>
            <a:r>
              <a:rPr lang="en-US" sz="2325" dirty="0">
                <a:solidFill>
                  <a:schemeClr val="bg1"/>
                </a:solidFill>
              </a:rPr>
              <a:t>No overlap, but connection </a:t>
            </a:r>
            <a:r>
              <a:rPr lang="en-US" sz="2325" dirty="0">
                <a:solidFill>
                  <a:srgbClr val="FF0000"/>
                </a:solidFill>
              </a:rPr>
              <a:t>…</a:t>
            </a:r>
            <a:r>
              <a:rPr lang="en-US" sz="2325" dirty="0">
                <a:solidFill>
                  <a:schemeClr val="bg1"/>
                </a:solidFill>
              </a:rPr>
              <a:t> Applicant’s business involves recreational accommodation; Opponent’s television show [para 21] “satirize[s] the stereotypical Canadian outdoorsman and sportsman”. </a:t>
            </a:r>
            <a:endParaRPr lang="en-CA" sz="2325" dirty="0">
              <a:solidFill>
                <a:schemeClr val="bg1"/>
              </a:solidFill>
            </a:endParaRP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72739" name="Slide Number Placeholder 3">
            <a:extLst>
              <a:ext uri="{FF2B5EF4-FFF2-40B4-BE49-F238E27FC236}">
                <a16:creationId xmlns:a16="http://schemas.microsoft.com/office/drawing/2014/main" id="{61E05612-9359-4E09-0179-029F50BA995A}"/>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0B55B42-F5CA-1044-B401-83F10E459E94}"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230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Title 5">
            <a:extLst>
              <a:ext uri="{FF2B5EF4-FFF2-40B4-BE49-F238E27FC236}">
                <a16:creationId xmlns:a16="http://schemas.microsoft.com/office/drawing/2014/main" id="{966B2728-1FAB-1C59-EF81-12CE33E36E58}"/>
              </a:ext>
            </a:extLst>
          </p:cNvPr>
          <p:cNvSpPr>
            <a:spLocks noGrp="1" noChangeArrowheads="1"/>
          </p:cNvSpPr>
          <p:nvPr>
            <p:ph type="title"/>
          </p:nvPr>
        </p:nvSpPr>
        <p:spPr bwMode="auto">
          <a:xfrm>
            <a:off x="1485900" y="87313"/>
            <a:ext cx="6172200" cy="608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 </a:t>
            </a:r>
            <a:r>
              <a:rPr lang="en-US" altLang="en-US">
                <a:solidFill>
                  <a:schemeClr val="bg1"/>
                </a:solidFill>
              </a:rPr>
              <a:t>Application of s. 6</a:t>
            </a:r>
          </a:p>
        </p:txBody>
      </p:sp>
      <p:sp>
        <p:nvSpPr>
          <p:cNvPr id="2" name="Content Placeholder 1">
            <a:extLst>
              <a:ext uri="{FF2B5EF4-FFF2-40B4-BE49-F238E27FC236}">
                <a16:creationId xmlns:a16="http://schemas.microsoft.com/office/drawing/2014/main" id="{9D73D412-8C55-BED1-F11F-234CA826D663}"/>
              </a:ext>
            </a:extLst>
          </p:cNvPr>
          <p:cNvSpPr>
            <a:spLocks noGrp="1"/>
          </p:cNvSpPr>
          <p:nvPr>
            <p:ph sz="quarter" idx="10"/>
          </p:nvPr>
        </p:nvSpPr>
        <p:spPr>
          <a:xfrm>
            <a:off x="107950" y="774700"/>
            <a:ext cx="8856663" cy="4173538"/>
          </a:xfrm>
        </p:spPr>
        <p:txBody>
          <a:bodyPr/>
          <a:lstStyle/>
          <a:p>
            <a:pPr marL="0" indent="0">
              <a:buFont typeface="Arial" panose="020B0604020202020204" pitchFamily="34" charset="0"/>
              <a:buNone/>
              <a:defRPr/>
            </a:pPr>
            <a:r>
              <a:rPr lang="en-US" sz="2000" b="1" i="1" dirty="0">
                <a:solidFill>
                  <a:srgbClr val="FF0000"/>
                </a:solidFill>
              </a:rPr>
              <a:t>(e) </a:t>
            </a:r>
            <a:r>
              <a:rPr lang="en-US" sz="2000" b="1" i="1" dirty="0">
                <a:solidFill>
                  <a:srgbClr val="92D050"/>
                </a:solidFill>
              </a:rPr>
              <a:t>the degree of resemblance between the trade-marks or trade-names in appearance or sound or in the ideas suggested by them</a:t>
            </a:r>
            <a:endParaRPr lang="en-CA" sz="2000" i="1" dirty="0">
              <a:solidFill>
                <a:srgbClr val="92D050"/>
              </a:solidFill>
            </a:endParaRPr>
          </a:p>
          <a:p>
            <a:pPr>
              <a:defRPr/>
            </a:pPr>
            <a:r>
              <a:rPr lang="en-US" sz="2000" dirty="0">
                <a:solidFill>
                  <a:schemeClr val="bg1"/>
                </a:solidFill>
              </a:rPr>
              <a:t>Essentially identical…</a:t>
            </a:r>
            <a:r>
              <a:rPr lang="en-CA" sz="2000" dirty="0">
                <a:solidFill>
                  <a:schemeClr val="bg1"/>
                </a:solidFill>
              </a:rPr>
              <a:t> </a:t>
            </a:r>
          </a:p>
          <a:p>
            <a:pPr marL="0" indent="0">
              <a:buFont typeface="Arial" panose="020B0604020202020204" pitchFamily="34" charset="0"/>
              <a:buNone/>
              <a:defRPr/>
            </a:pPr>
            <a:r>
              <a:rPr lang="en-US" sz="2000" b="1" dirty="0">
                <a:solidFill>
                  <a:srgbClr val="FF0000"/>
                </a:solidFill>
              </a:rPr>
              <a:t>Conclusion</a:t>
            </a:r>
            <a:endParaRPr lang="en-CA" sz="2000" dirty="0">
              <a:solidFill>
                <a:srgbClr val="FF0000"/>
              </a:solidFill>
            </a:endParaRPr>
          </a:p>
          <a:p>
            <a:pPr>
              <a:defRPr/>
            </a:pPr>
            <a:r>
              <a:rPr lang="en-US" sz="2000" dirty="0">
                <a:solidFill>
                  <a:srgbClr val="FFFF00"/>
                </a:solidFill>
              </a:rPr>
              <a:t>Applicant </a:t>
            </a:r>
            <a:r>
              <a:rPr lang="en-US" sz="2000" dirty="0">
                <a:solidFill>
                  <a:schemeClr val="bg1"/>
                </a:solidFill>
              </a:rPr>
              <a:t>is required to </a:t>
            </a:r>
            <a:r>
              <a:rPr lang="en-US" sz="2000" dirty="0">
                <a:solidFill>
                  <a:srgbClr val="FFFF00"/>
                </a:solidFill>
              </a:rPr>
              <a:t>show </a:t>
            </a:r>
            <a:r>
              <a:rPr lang="en-US" sz="2000" dirty="0">
                <a:solidFill>
                  <a:schemeClr val="bg1"/>
                </a:solidFill>
              </a:rPr>
              <a:t>that </a:t>
            </a:r>
            <a:r>
              <a:rPr lang="en-US" sz="2000" dirty="0">
                <a:solidFill>
                  <a:srgbClr val="FFFF00"/>
                </a:solidFill>
              </a:rPr>
              <a:t>there is not a reasonable likelihood of </a:t>
            </a:r>
            <a:r>
              <a:rPr lang="en-US" sz="2000" dirty="0">
                <a:solidFill>
                  <a:srgbClr val="FF0000"/>
                </a:solidFill>
                <a:latin typeface="Comic Sans MS" panose="030F0902030302020204" pitchFamily="66" charset="0"/>
              </a:rPr>
              <a:t>confusion</a:t>
            </a:r>
            <a:r>
              <a:rPr lang="en-US" sz="2000" dirty="0">
                <a:solidFill>
                  <a:srgbClr val="FFFF00"/>
                </a:solidFill>
              </a:rPr>
              <a:t> </a:t>
            </a:r>
            <a:r>
              <a:rPr lang="en-US" sz="2000" dirty="0">
                <a:solidFill>
                  <a:schemeClr val="bg1"/>
                </a:solidFill>
              </a:rPr>
              <a:t>between the marks</a:t>
            </a:r>
            <a:endParaRPr lang="en-CA" sz="2000" dirty="0">
              <a:solidFill>
                <a:schemeClr val="bg1"/>
              </a:solidFill>
            </a:endParaRPr>
          </a:p>
          <a:p>
            <a:pPr>
              <a:defRPr/>
            </a:pPr>
            <a:r>
              <a:rPr lang="en-US" sz="2000" dirty="0">
                <a:solidFill>
                  <a:srgbClr val="FF0000"/>
                </a:solidFill>
              </a:rPr>
              <a:t>Could not do so</a:t>
            </a:r>
            <a:r>
              <a:rPr lang="en-US" sz="2000" dirty="0">
                <a:solidFill>
                  <a:schemeClr val="bg1"/>
                </a:solidFill>
              </a:rPr>
              <a:t>: </a:t>
            </a:r>
            <a:r>
              <a:rPr lang="en-US" sz="2000" i="1" dirty="0">
                <a:solidFill>
                  <a:schemeClr val="bg1"/>
                </a:solidFill>
              </a:rPr>
              <a:t>“[para 24] “the Applicant has not satisfied me that, on a balance of probabilities, a Canadian who has an imperfect recollection of the Opponent’s TM as associated with the Opponent’s show, would not, </a:t>
            </a:r>
            <a:r>
              <a:rPr lang="en-US" sz="2000" i="1" dirty="0">
                <a:solidFill>
                  <a:srgbClr val="FFFF00"/>
                </a:solidFill>
              </a:rPr>
              <a:t>as a matter of first impression, assume that there was some connection </a:t>
            </a:r>
            <a:r>
              <a:rPr lang="en-US" sz="2000" i="1" dirty="0">
                <a:solidFill>
                  <a:schemeClr val="bg1"/>
                </a:solidFill>
              </a:rPr>
              <a:t>between the Applicant’s POSSUM LODGES recreational lodging, real estate and restaurant services and the Opponent’s television show.”</a:t>
            </a:r>
            <a:endParaRPr lang="en-CA" sz="2000" i="1" dirty="0">
              <a:solidFill>
                <a:schemeClr val="bg1"/>
              </a:solidFill>
            </a:endParaRPr>
          </a:p>
          <a:p>
            <a:pPr>
              <a:defRPr/>
            </a:pPr>
            <a:endParaRPr lang="en-US" dirty="0">
              <a:solidFill>
                <a:schemeClr val="bg1"/>
              </a:solidFill>
            </a:endParaRPr>
          </a:p>
          <a:p>
            <a:pPr marL="0" indent="0">
              <a:buFont typeface="Arial" panose="020B0604020202020204" pitchFamily="34" charset="0"/>
              <a:buNone/>
              <a:defRPr/>
            </a:pPr>
            <a:endParaRPr lang="en-US" dirty="0"/>
          </a:p>
          <a:p>
            <a:pPr marL="0" indent="0">
              <a:buFont typeface="Arial" panose="020B0604020202020204" pitchFamily="34" charset="0"/>
              <a:buNone/>
              <a:defRPr/>
            </a:pPr>
            <a:endParaRPr lang="en-US" dirty="0">
              <a:solidFill>
                <a:schemeClr val="bg1"/>
              </a:solidFill>
            </a:endParaRPr>
          </a:p>
          <a:p>
            <a:pPr marL="0" indent="0">
              <a:buFont typeface="Arial" panose="020B0604020202020204" pitchFamily="34" charset="0"/>
              <a:buNone/>
              <a:defRPr/>
            </a:pPr>
            <a:endParaRPr lang="en-US" dirty="0">
              <a:solidFill>
                <a:schemeClr val="bg1"/>
              </a:solidFill>
            </a:endParaRPr>
          </a:p>
        </p:txBody>
      </p:sp>
      <p:sp>
        <p:nvSpPr>
          <p:cNvPr id="374787" name="Slide Number Placeholder 3">
            <a:extLst>
              <a:ext uri="{FF2B5EF4-FFF2-40B4-BE49-F238E27FC236}">
                <a16:creationId xmlns:a16="http://schemas.microsoft.com/office/drawing/2014/main" id="{1E75417B-F716-D7AC-CCE2-2C28EA3C10B6}"/>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3B72D8B-6094-EA4C-B1F1-F7BB459F65F0}"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231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Title 5">
            <a:extLst>
              <a:ext uri="{FF2B5EF4-FFF2-40B4-BE49-F238E27FC236}">
                <a16:creationId xmlns:a16="http://schemas.microsoft.com/office/drawing/2014/main" id="{3231DDC6-5037-ED0A-1F8F-3FD7A66F8133}"/>
              </a:ext>
            </a:extLst>
          </p:cNvPr>
          <p:cNvSpPr>
            <a:spLocks noGrp="1" noChangeArrowheads="1"/>
          </p:cNvSpPr>
          <p:nvPr>
            <p:ph type="title"/>
          </p:nvPr>
        </p:nvSpPr>
        <p:spPr bwMode="auto">
          <a:xfrm>
            <a:off x="611188" y="84138"/>
            <a:ext cx="7046912" cy="604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 </a:t>
            </a:r>
            <a:r>
              <a:rPr lang="en-US" altLang="en-US">
                <a:solidFill>
                  <a:schemeClr val="bg1"/>
                </a:solidFill>
              </a:rPr>
              <a:t>Application of s. 6</a:t>
            </a:r>
          </a:p>
        </p:txBody>
      </p:sp>
      <p:sp>
        <p:nvSpPr>
          <p:cNvPr id="2" name="Content Placeholder 1">
            <a:extLst>
              <a:ext uri="{FF2B5EF4-FFF2-40B4-BE49-F238E27FC236}">
                <a16:creationId xmlns:a16="http://schemas.microsoft.com/office/drawing/2014/main" id="{038C6549-C82D-B15C-6DAC-620E36E42411}"/>
              </a:ext>
            </a:extLst>
          </p:cNvPr>
          <p:cNvSpPr>
            <a:spLocks noGrp="1"/>
          </p:cNvSpPr>
          <p:nvPr>
            <p:ph sz="quarter" idx="10"/>
          </p:nvPr>
        </p:nvSpPr>
        <p:spPr>
          <a:xfrm>
            <a:off x="260350" y="987425"/>
            <a:ext cx="8632825" cy="4071938"/>
          </a:xfrm>
        </p:spPr>
        <p:txBody>
          <a:bodyPr/>
          <a:lstStyle/>
          <a:p>
            <a:pPr marL="0" indent="0">
              <a:buFont typeface="Arial" panose="020B0604020202020204" pitchFamily="34" charset="0"/>
              <a:buNone/>
              <a:defRPr/>
            </a:pPr>
            <a:r>
              <a:rPr lang="en-US" b="1" dirty="0">
                <a:solidFill>
                  <a:srgbClr val="FF0000"/>
                </a:solidFill>
              </a:rPr>
              <a:t>The Applicant failed in their duty to select a name with care to avoid any </a:t>
            </a:r>
            <a:r>
              <a:rPr lang="en-US" b="1" dirty="0">
                <a:solidFill>
                  <a:srgbClr val="FF0000"/>
                </a:solidFill>
                <a:latin typeface="Comic Sans MS" panose="030F0902030302020204" pitchFamily="66" charset="0"/>
              </a:rPr>
              <a:t>confusion</a:t>
            </a:r>
            <a:r>
              <a:rPr lang="en-US" b="1" dirty="0">
                <a:solidFill>
                  <a:srgbClr val="FF0000"/>
                </a:solidFill>
              </a:rPr>
              <a:t>. </a:t>
            </a:r>
            <a:r>
              <a:rPr lang="en-US" b="1" dirty="0">
                <a:solidFill>
                  <a:srgbClr val="FFFF00"/>
                </a:solidFill>
              </a:rPr>
              <a:t>Does the decision make sense</a:t>
            </a:r>
            <a:r>
              <a:rPr lang="en-US" b="1" dirty="0">
                <a:solidFill>
                  <a:srgbClr val="FF0000"/>
                </a:solidFill>
              </a:rPr>
              <a:t>? </a:t>
            </a:r>
            <a:endParaRPr lang="en-CA" b="1" dirty="0">
              <a:solidFill>
                <a:srgbClr val="FF0000"/>
              </a:solidFill>
            </a:endParaRPr>
          </a:p>
          <a:p>
            <a:pPr>
              <a:defRPr/>
            </a:pPr>
            <a:r>
              <a:rPr lang="en-US" dirty="0">
                <a:solidFill>
                  <a:schemeClr val="bg1"/>
                </a:solidFill>
              </a:rPr>
              <a:t>Note the language … “</a:t>
            </a:r>
            <a:r>
              <a:rPr lang="en-US" dirty="0">
                <a:solidFill>
                  <a:srgbClr val="FF0000"/>
                </a:solidFill>
              </a:rPr>
              <a:t>assume there was some connection </a:t>
            </a:r>
            <a:r>
              <a:rPr lang="en-US" dirty="0">
                <a:solidFill>
                  <a:schemeClr val="bg1"/>
                </a:solidFill>
              </a:rPr>
              <a:t>between the Applicant’s [goods and services]” and those of the Opponent. </a:t>
            </a:r>
            <a:endParaRPr lang="en-CA" dirty="0">
              <a:solidFill>
                <a:schemeClr val="bg1"/>
              </a:solidFill>
            </a:endParaRPr>
          </a:p>
          <a:p>
            <a:pPr>
              <a:defRPr/>
            </a:pPr>
            <a:r>
              <a:rPr lang="en-US" dirty="0">
                <a:solidFill>
                  <a:schemeClr val="bg1"/>
                </a:solidFill>
              </a:rPr>
              <a:t>Compare this with the language of s. 6(2) … </a:t>
            </a:r>
            <a:endParaRPr lang="en-CA" dirty="0">
              <a:solidFill>
                <a:schemeClr val="bg1"/>
              </a:solidFill>
            </a:endParaRPr>
          </a:p>
          <a:p>
            <a:pPr>
              <a:defRPr/>
            </a:pPr>
            <a:r>
              <a:rPr lang="en-US" i="1" dirty="0">
                <a:solidFill>
                  <a:srgbClr val="FFFF00"/>
                </a:solidFill>
              </a:rPr>
              <a:t>The use of a trade-mark </a:t>
            </a:r>
            <a:r>
              <a:rPr lang="en-US" i="1" dirty="0">
                <a:solidFill>
                  <a:srgbClr val="FF0000"/>
                </a:solidFill>
              </a:rPr>
              <a:t>causes</a:t>
            </a:r>
            <a:r>
              <a:rPr lang="en-US" i="1" dirty="0">
                <a:solidFill>
                  <a:srgbClr val="FF0000"/>
                </a:solidFill>
                <a:latin typeface="Comic Sans MS" panose="030F0902030302020204" pitchFamily="66" charset="0"/>
              </a:rPr>
              <a:t> confusion </a:t>
            </a:r>
            <a:r>
              <a:rPr lang="en-US" i="1" dirty="0">
                <a:solidFill>
                  <a:srgbClr val="FFFF00"/>
                </a:solidFill>
              </a:rPr>
              <a:t>with another trade-mark </a:t>
            </a:r>
            <a:r>
              <a:rPr lang="en-US" i="1" dirty="0">
                <a:solidFill>
                  <a:schemeClr val="bg1"/>
                </a:solidFill>
              </a:rPr>
              <a:t>if the use of both trade-marks in the same area would be </a:t>
            </a:r>
            <a:r>
              <a:rPr lang="en-US" i="1" dirty="0">
                <a:solidFill>
                  <a:srgbClr val="FFFF00"/>
                </a:solidFill>
              </a:rPr>
              <a:t>likely to lead to the inference that the goods or services associated with those trade-marks are manufactured, sold, leased, hired or performed by the same person</a:t>
            </a:r>
            <a:r>
              <a:rPr lang="en-US" i="1" dirty="0">
                <a:solidFill>
                  <a:schemeClr val="bg1"/>
                </a:solidFill>
              </a:rPr>
              <a:t>, whether or not the goods or services are of the same general class.</a:t>
            </a:r>
          </a:p>
          <a:p>
            <a:pPr>
              <a:defRPr/>
            </a:pPr>
            <a:r>
              <a:rPr lang="en-US" i="1" dirty="0">
                <a:solidFill>
                  <a:srgbClr val="FFFF00"/>
                </a:solidFill>
                <a:latin typeface="Herculanum" panose="02000505000000020004" pitchFamily="2" charset="77"/>
              </a:rPr>
              <a:t>Fundamental tension</a:t>
            </a:r>
            <a:endParaRPr lang="en-CA" i="1" dirty="0">
              <a:solidFill>
                <a:srgbClr val="FFFF00"/>
              </a:solidFill>
              <a:latin typeface="Herculanum" panose="02000505000000020004" pitchFamily="2" charset="77"/>
            </a:endParaRPr>
          </a:p>
          <a:p>
            <a:pPr>
              <a:defRPr/>
            </a:pPr>
            <a:r>
              <a:rPr lang="en-US" dirty="0">
                <a:solidFill>
                  <a:schemeClr val="bg1"/>
                </a:solidFill>
              </a:rPr>
              <a:t>How much protection TM owners should receive, and how much protection owners of well-known or famous TMs should receive</a:t>
            </a:r>
            <a:r>
              <a:rPr lang="en-US" dirty="0">
                <a:solidFill>
                  <a:srgbClr val="FF0000"/>
                </a:solidFill>
              </a:rPr>
              <a:t>?</a:t>
            </a:r>
            <a:endParaRPr lang="en-CA" dirty="0">
              <a:solidFill>
                <a:srgbClr val="FF0000"/>
              </a:solidFill>
            </a:endParaRPr>
          </a:p>
          <a:p>
            <a:pPr marL="0" indent="0">
              <a:buFont typeface="Arial" panose="020B0604020202020204" pitchFamily="34" charset="0"/>
              <a:buNone/>
              <a:defRPr/>
            </a:pPr>
            <a:endParaRPr lang="en-US" dirty="0">
              <a:solidFill>
                <a:schemeClr val="bg1"/>
              </a:solidFill>
            </a:endParaRPr>
          </a:p>
        </p:txBody>
      </p:sp>
      <p:sp>
        <p:nvSpPr>
          <p:cNvPr id="376835" name="Slide Number Placeholder 3">
            <a:extLst>
              <a:ext uri="{FF2B5EF4-FFF2-40B4-BE49-F238E27FC236}">
                <a16:creationId xmlns:a16="http://schemas.microsoft.com/office/drawing/2014/main" id="{28338E73-EB53-96F9-07AF-0821FCA4975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C01BA6E-5A9C-E24F-948C-6ECDDDD30E37}" type="slidenum">
              <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232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F2C03-9EF1-A069-337A-37653B7792D9}"/>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a:extLst>
              <a:ext uri="{FF2B5EF4-FFF2-40B4-BE49-F238E27FC236}">
                <a16:creationId xmlns:a16="http://schemas.microsoft.com/office/drawing/2014/main" id="{15208120-7CD6-BA71-6301-ED9EAD934B74}"/>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8737CE70-530B-4602-FD68-D5CF592F1C16}"/>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156675" name="Content Placeholder 3" descr="Crystal_Project_pause-queue.png">
            <a:extLst>
              <a:ext uri="{FF2B5EF4-FFF2-40B4-BE49-F238E27FC236}">
                <a16:creationId xmlns:a16="http://schemas.microsoft.com/office/drawing/2014/main" id="{D63C3183-8564-C985-5662-CCDC9C49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a:extLst>
              <a:ext uri="{FF2B5EF4-FFF2-40B4-BE49-F238E27FC236}">
                <a16:creationId xmlns:a16="http://schemas.microsoft.com/office/drawing/2014/main" id="{49096C20-335F-9AA1-DAB1-53D32958243D}"/>
              </a:ext>
            </a:extLst>
          </p:cNvPr>
          <p:cNvSpPr>
            <a:spLocks noGrp="1" noChangeArrowheads="1"/>
          </p:cNvSpPr>
          <p:nvPr>
            <p:ph type="title"/>
          </p:nvPr>
        </p:nvSpPr>
        <p:spPr bwMode="auto">
          <a:xfrm>
            <a:off x="1485900" y="84138"/>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On with the show</a:t>
            </a:r>
            <a:r>
              <a:rPr lang="en-US" altLang="en-US">
                <a:solidFill>
                  <a:srgbClr val="FF0000"/>
                </a:solidFill>
              </a:rPr>
              <a:t>…</a:t>
            </a:r>
          </a:p>
        </p:txBody>
      </p:sp>
      <p:pic>
        <p:nvPicPr>
          <p:cNvPr id="233474" name="Picture 2">
            <a:extLst>
              <a:ext uri="{FF2B5EF4-FFF2-40B4-BE49-F238E27FC236}">
                <a16:creationId xmlns:a16="http://schemas.microsoft.com/office/drawing/2014/main" id="{90ECF8C1-5703-A22E-0B71-643974A95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155700"/>
            <a:ext cx="4521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EFDF10-03F7-DA65-39B6-E785B3E10EF2}"/>
              </a:ext>
            </a:extLst>
          </p:cNvPr>
          <p:cNvPicPr>
            <a:picLocks noChangeAspect="1"/>
          </p:cNvPicPr>
          <p:nvPr/>
        </p:nvPicPr>
        <p:blipFill>
          <a:blip r:embed="rId2"/>
          <a:stretch>
            <a:fillRect/>
          </a:stretch>
        </p:blipFill>
        <p:spPr>
          <a:xfrm>
            <a:off x="2708007" y="241759"/>
            <a:ext cx="3727986" cy="4659982"/>
          </a:xfrm>
          <a:prstGeom prst="rect">
            <a:avLst/>
          </a:prstGeom>
        </p:spPr>
      </p:pic>
    </p:spTree>
    <p:extLst>
      <p:ext uri="{BB962C8B-B14F-4D97-AF65-F5344CB8AC3E}">
        <p14:creationId xmlns:p14="http://schemas.microsoft.com/office/powerpoint/2010/main" val="66626310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9C61F3-6FD9-35CF-A8DF-805C35DC9FC2}"/>
              </a:ext>
            </a:extLst>
          </p:cNvPr>
          <p:cNvSpPr>
            <a:spLocks noGrp="1"/>
          </p:cNvSpPr>
          <p:nvPr>
            <p:ph type="title"/>
          </p:nvPr>
        </p:nvSpPr>
        <p:spPr>
          <a:xfrm>
            <a:off x="1485900" y="79375"/>
            <a:ext cx="6172200" cy="60642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t>	</a:t>
            </a:r>
          </a:p>
        </p:txBody>
      </p:sp>
      <p:sp>
        <p:nvSpPr>
          <p:cNvPr id="2" name="Content Placeholder 1">
            <a:extLst>
              <a:ext uri="{FF2B5EF4-FFF2-40B4-BE49-F238E27FC236}">
                <a16:creationId xmlns:a16="http://schemas.microsoft.com/office/drawing/2014/main" id="{F54B54AC-40E3-7DE4-45C4-EDD5A401FB18}"/>
              </a:ext>
            </a:extLst>
          </p:cNvPr>
          <p:cNvSpPr>
            <a:spLocks noGrp="1"/>
          </p:cNvSpPr>
          <p:nvPr>
            <p:ph idx="1"/>
          </p:nvPr>
        </p:nvSpPr>
        <p:spPr>
          <a:xfrm>
            <a:off x="539750" y="842963"/>
            <a:ext cx="8280400" cy="3536950"/>
          </a:xfrm>
        </p:spPr>
        <p:txBody>
          <a:bodyPr>
            <a:normAutofit/>
          </a:bodyPr>
          <a:lstStyle/>
          <a:p>
            <a:pPr marL="0" indent="0">
              <a:buFont typeface="Arial" panose="020B0604020202020204" pitchFamily="34" charset="0"/>
              <a:buNone/>
              <a:defRPr/>
            </a:pPr>
            <a:r>
              <a:rPr lang="en-US" sz="2250" i="1" dirty="0">
                <a:solidFill>
                  <a:srgbClr val="00B0F0"/>
                </a:solidFill>
              </a:rPr>
              <a:t>Mattel v. 3894207 Canada Inc., </a:t>
            </a:r>
            <a:r>
              <a:rPr lang="en-US" sz="2250" dirty="0">
                <a:solidFill>
                  <a:schemeClr val="bg1"/>
                </a:solidFill>
              </a:rPr>
              <a:t>2006 SCC 22</a:t>
            </a:r>
            <a:r>
              <a:rPr lang="en-CA" sz="2250" dirty="0">
                <a:solidFill>
                  <a:schemeClr val="bg1"/>
                </a:solidFill>
              </a:rPr>
              <a:t> </a:t>
            </a:r>
            <a:endParaRPr lang="en-CA" sz="2250" dirty="0"/>
          </a:p>
          <a:p>
            <a:pPr>
              <a:defRPr/>
            </a:pPr>
            <a:r>
              <a:rPr lang="en-CA" sz="2250" dirty="0">
                <a:solidFill>
                  <a:schemeClr val="bg1"/>
                </a:solidFill>
              </a:rPr>
              <a:t>The Numbered Company wanted to register TMs in connection with its small </a:t>
            </a:r>
            <a:r>
              <a:rPr lang="en-CA" sz="2250" dirty="0">
                <a:solidFill>
                  <a:srgbClr val="FFFF00"/>
                </a:solidFill>
              </a:rPr>
              <a:t>chain of Montreal suburban </a:t>
            </a:r>
            <a:r>
              <a:rPr lang="en-CA" sz="2250" dirty="0">
                <a:solidFill>
                  <a:schemeClr val="accent2">
                    <a:lumMod val="40000"/>
                    <a:lumOff val="60000"/>
                  </a:schemeClr>
                </a:solidFill>
              </a:rPr>
              <a:t>Barbie</a:t>
            </a:r>
            <a:r>
              <a:rPr lang="en-CA" sz="2250" dirty="0">
                <a:solidFill>
                  <a:srgbClr val="FF0000"/>
                </a:solidFill>
              </a:rPr>
              <a:t>’</a:t>
            </a:r>
            <a:r>
              <a:rPr lang="en-CA" sz="2250" dirty="0">
                <a:solidFill>
                  <a:schemeClr val="accent2">
                    <a:lumMod val="40000"/>
                    <a:lumOff val="60000"/>
                  </a:schemeClr>
                </a:solidFill>
              </a:rPr>
              <a:t>s</a:t>
            </a:r>
            <a:r>
              <a:rPr lang="en-CA" sz="2250" dirty="0">
                <a:solidFill>
                  <a:srgbClr val="FFFF00"/>
                </a:solidFill>
              </a:rPr>
              <a:t> restaurants</a:t>
            </a:r>
            <a:r>
              <a:rPr lang="en-CA" sz="2250" dirty="0">
                <a:solidFill>
                  <a:schemeClr val="bg1"/>
                </a:solidFill>
              </a:rPr>
              <a:t>. </a:t>
            </a:r>
          </a:p>
          <a:p>
            <a:pPr>
              <a:defRPr/>
            </a:pPr>
            <a:r>
              <a:rPr lang="en-CA" sz="2250" dirty="0">
                <a:solidFill>
                  <a:srgbClr val="FFFF00"/>
                </a:solidFill>
              </a:rPr>
              <a:t>Mattel opposed </a:t>
            </a:r>
            <a:r>
              <a:rPr lang="en-CA" sz="2250" dirty="0">
                <a:solidFill>
                  <a:schemeClr val="bg1"/>
                </a:solidFill>
              </a:rPr>
              <a:t>the application on the basis that use of the name would create </a:t>
            </a:r>
            <a:r>
              <a:rPr lang="en-CA" sz="2250" dirty="0">
                <a:solidFill>
                  <a:srgbClr val="FF0000"/>
                </a:solidFill>
                <a:latin typeface="Comic Sans MS" panose="030F0902030302020204" pitchFamily="66" charset="0"/>
              </a:rPr>
              <a:t>confusion</a:t>
            </a:r>
            <a:r>
              <a:rPr lang="en-CA" sz="2250" dirty="0">
                <a:solidFill>
                  <a:schemeClr val="bg1"/>
                </a:solidFill>
              </a:rPr>
              <a:t> with respect to its Mark BARBIE</a:t>
            </a:r>
            <a:r>
              <a:rPr lang="en-CA" sz="2400" dirty="0">
                <a:solidFill>
                  <a:schemeClr val="bg1"/>
                </a:solidFill>
              </a:rPr>
              <a:t>.</a:t>
            </a:r>
          </a:p>
          <a:p>
            <a:pPr marL="342900" lvl="1" indent="0">
              <a:buFont typeface="Arial" panose="020B0604020202020204" pitchFamily="34" charset="0"/>
              <a:buNone/>
              <a:defRPr/>
            </a:pPr>
            <a:r>
              <a:rPr lang="en-CA" dirty="0">
                <a:solidFill>
                  <a:schemeClr val="bg1"/>
                </a:solidFill>
              </a:rPr>
              <a:t> </a:t>
            </a:r>
          </a:p>
          <a:p>
            <a:pPr>
              <a:defRPr/>
            </a:pPr>
            <a:endParaRPr lang="en-US" dirty="0"/>
          </a:p>
        </p:txBody>
      </p:sp>
      <p:sp>
        <p:nvSpPr>
          <p:cNvPr id="234499" name="Slide Number Placeholder 3">
            <a:extLst>
              <a:ext uri="{FF2B5EF4-FFF2-40B4-BE49-F238E27FC236}">
                <a16:creationId xmlns:a16="http://schemas.microsoft.com/office/drawing/2014/main" id="{8A9749E0-FFF0-EC22-3C48-E6302B3B0A8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20E7747-F236-0A43-B076-A3976AA873D6}"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237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34500" name="Picture 4">
            <a:extLst>
              <a:ext uri="{FF2B5EF4-FFF2-40B4-BE49-F238E27FC236}">
                <a16:creationId xmlns:a16="http://schemas.microsoft.com/office/drawing/2014/main" id="{09AF8E61-9372-6509-133F-0EF87EACD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3363913"/>
            <a:ext cx="31019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Content Placeholder 2" descr="Screen Shot 2015-10-11 at 5.59.06 PM.png">
            <a:extLst>
              <a:ext uri="{FF2B5EF4-FFF2-40B4-BE49-F238E27FC236}">
                <a16:creationId xmlns:a16="http://schemas.microsoft.com/office/drawing/2014/main" id="{D97956D5-A119-FA76-A474-0F95388D9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5" r="-5005"/>
          <a:stretch>
            <a:fillRect/>
          </a:stretch>
        </p:blipFill>
        <p:spPr bwMode="auto">
          <a:xfrm>
            <a:off x="539750" y="473075"/>
            <a:ext cx="4754563"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6" name="Picture 14" descr="A person in a suit and tie&#10;&#10;Description automatically generated">
            <a:extLst>
              <a:ext uri="{FF2B5EF4-FFF2-40B4-BE49-F238E27FC236}">
                <a16:creationId xmlns:a16="http://schemas.microsoft.com/office/drawing/2014/main" id="{75BC89D7-8D79-46F4-FB96-BB7A61E0E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69888"/>
            <a:ext cx="242887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Picture 4" descr="BARBIE'S &amp; DESIGN">
            <a:extLst>
              <a:ext uri="{FF2B5EF4-FFF2-40B4-BE49-F238E27FC236}">
                <a16:creationId xmlns:a16="http://schemas.microsoft.com/office/drawing/2014/main" id="{9D7E8E71-C7EC-D026-C90F-DFDE2ACA0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3363913"/>
            <a:ext cx="1816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A picture containing many, white, photo, covered&#10;&#10;Description automatically generated">
            <a:extLst>
              <a:ext uri="{FF2B5EF4-FFF2-40B4-BE49-F238E27FC236}">
                <a16:creationId xmlns:a16="http://schemas.microsoft.com/office/drawing/2014/main" id="{F5EFD195-F56C-8919-7E2A-3691FFC55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6400"/>
            <a:ext cx="37338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0" name="Picture 4" descr="A person posing for a picture&#10;&#10;Description automatically generated">
            <a:extLst>
              <a:ext uri="{FF2B5EF4-FFF2-40B4-BE49-F238E27FC236}">
                <a16:creationId xmlns:a16="http://schemas.microsoft.com/office/drawing/2014/main" id="{D4FEC816-36B8-A8B1-B789-9C0ACE208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1031875"/>
            <a:ext cx="3081337"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E5E1AA1-9BAC-AFFB-681F-5E11FBF2958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B6D103D3-D60F-9A84-D38C-A6B2FCDCAE1C}"/>
              </a:ext>
            </a:extLst>
          </p:cNvPr>
          <p:cNvPicPr>
            <a:picLocks noGrp="1" noChangeAspect="1"/>
          </p:cNvPicPr>
          <p:nvPr>
            <p:ph idx="1"/>
          </p:nvPr>
        </p:nvPicPr>
        <p:blipFill>
          <a:blip r:embed="rId2"/>
          <a:stretch>
            <a:fillRect/>
          </a:stretch>
        </p:blipFill>
        <p:spPr/>
      </p:pic>
      <p:sp>
        <p:nvSpPr>
          <p:cNvPr id="51203" name="TextBox 3">
            <a:extLst>
              <a:ext uri="{FF2B5EF4-FFF2-40B4-BE49-F238E27FC236}">
                <a16:creationId xmlns:a16="http://schemas.microsoft.com/office/drawing/2014/main" id="{62363111-52F0-4457-BBD0-A6840DB30688}"/>
              </a:ext>
            </a:extLst>
          </p:cNvPr>
          <p:cNvSpPr txBox="1">
            <a:spLocks noChangeArrowheads="1"/>
          </p:cNvSpPr>
          <p:nvPr/>
        </p:nvSpPr>
        <p:spPr bwMode="auto">
          <a:xfrm>
            <a:off x="1412875" y="0"/>
            <a:ext cx="631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Adding a </a:t>
            </a:r>
            <a:r>
              <a:rPr lang="en-US" altLang="en-US" sz="4000">
                <a:solidFill>
                  <a:srgbClr val="FF0000"/>
                </a:solidFill>
              </a:rPr>
              <a:t>“</a:t>
            </a:r>
            <a:r>
              <a:rPr lang="en-US" altLang="en-US" sz="4000">
                <a:solidFill>
                  <a:schemeClr val="bg1"/>
                </a:solidFill>
              </a:rPr>
              <a:t>Featured Image</a:t>
            </a:r>
            <a:r>
              <a:rPr lang="en-US" altLang="en-US" sz="4000">
                <a:solidFill>
                  <a:srgbClr val="FF0000"/>
                </a:solidFill>
              </a:rPr>
              <a:t>”</a:t>
            </a:r>
            <a:endParaRPr lang="en-US" altLang="en-US" sz="4000">
              <a:solidFill>
                <a:srgbClr val="FFFF00"/>
              </a:solidFill>
            </a:endParaRPr>
          </a:p>
        </p:txBody>
      </p:sp>
      <p:pic>
        <p:nvPicPr>
          <p:cNvPr id="51204" name="Picture 7" descr="Graphical user interface, text, application&#10;&#10;Description automatically generated">
            <a:extLst>
              <a:ext uri="{FF2B5EF4-FFF2-40B4-BE49-F238E27FC236}">
                <a16:creationId xmlns:a16="http://schemas.microsoft.com/office/drawing/2014/main" id="{B3709E10-E0B4-700E-6180-17B8B7DE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513" y="708025"/>
            <a:ext cx="14509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D3F0030-5AD4-C79B-EBE9-3629999A0441}"/>
                  </a:ext>
                </a:extLst>
              </p14:cNvPr>
              <p14:cNvContentPartPr/>
              <p14:nvPr/>
            </p14:nvContentPartPr>
            <p14:xfrm>
              <a:off x="3802372" y="4372460"/>
              <a:ext cx="1469520" cy="639000"/>
            </p14:xfrm>
          </p:contentPart>
        </mc:Choice>
        <mc:Fallback xmlns="">
          <p:pic>
            <p:nvPicPr>
              <p:cNvPr id="9" name="Ink 8">
                <a:extLst>
                  <a:ext uri="{FF2B5EF4-FFF2-40B4-BE49-F238E27FC236}">
                    <a16:creationId xmlns:a16="http://schemas.microsoft.com/office/drawing/2014/main" id="{7D3F0030-5AD4-C79B-EBE9-3629999A0441}"/>
                  </a:ext>
                </a:extLst>
              </p:cNvPr>
              <p:cNvPicPr/>
              <p:nvPr/>
            </p:nvPicPr>
            <p:blipFill>
              <a:blip r:embed="rId4"/>
              <a:stretch>
                <a:fillRect/>
              </a:stretch>
            </p:blipFill>
            <p:spPr>
              <a:xfrm>
                <a:off x="3793374" y="4363460"/>
                <a:ext cx="1487156" cy="656640"/>
              </a:xfrm>
              <a:prstGeom prst="rect">
                <a:avLst/>
              </a:prstGeom>
            </p:spPr>
          </p:pic>
        </mc:Fallback>
      </mc:AlternateContent>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Number Placeholder 3">
            <a:extLst>
              <a:ext uri="{FF2B5EF4-FFF2-40B4-BE49-F238E27FC236}">
                <a16:creationId xmlns:a16="http://schemas.microsoft.com/office/drawing/2014/main" id="{271CCBF2-2673-2A21-BC89-5E05009C9AF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FFA5220-B837-3042-8488-5E5E97DC311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38594" name="Picture 6" descr="A person wearing a costume&#10;&#10;Description automatically generated">
            <a:extLst>
              <a:ext uri="{FF2B5EF4-FFF2-40B4-BE49-F238E27FC236}">
                <a16:creationId xmlns:a16="http://schemas.microsoft.com/office/drawing/2014/main" id="{73626A81-9D7B-D683-488A-1A2673A80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411163"/>
            <a:ext cx="2927350"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0FF38A-AC19-CC96-78E3-00B2C21CEFF7}"/>
              </a:ext>
            </a:extLst>
          </p:cNvPr>
          <p:cNvSpPr>
            <a:spLocks noGrp="1"/>
          </p:cNvSpPr>
          <p:nvPr>
            <p:ph type="title"/>
          </p:nvPr>
        </p:nvSpPr>
        <p:spPr>
          <a:xfrm>
            <a:off x="1485900" y="77788"/>
            <a:ext cx="6172200" cy="488950"/>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9819B855-F80A-98AD-1A90-2A1C300DA6F8}"/>
              </a:ext>
            </a:extLst>
          </p:cNvPr>
          <p:cNvSpPr>
            <a:spLocks noGrp="1"/>
          </p:cNvSpPr>
          <p:nvPr>
            <p:ph idx="1"/>
          </p:nvPr>
        </p:nvSpPr>
        <p:spPr>
          <a:xfrm>
            <a:off x="468313" y="987425"/>
            <a:ext cx="8351837" cy="3730625"/>
          </a:xfrm>
        </p:spPr>
        <p:txBody>
          <a:bodyPr>
            <a:normAutofit/>
          </a:bodyPr>
          <a:lstStyle/>
          <a:p>
            <a:pPr marL="0" indent="0">
              <a:lnSpc>
                <a:spcPct val="110000"/>
              </a:lnSpc>
              <a:buFont typeface="Arial" panose="020B0604020202020204" pitchFamily="34" charset="0"/>
              <a:buNone/>
              <a:defRPr/>
            </a:pPr>
            <a:r>
              <a:rPr lang="en-US" sz="2100" i="1" dirty="0">
                <a:solidFill>
                  <a:srgbClr val="00B0F0"/>
                </a:solidFill>
              </a:rPr>
              <a:t>Mattel v. 3894207 Canada Inc., </a:t>
            </a:r>
            <a:r>
              <a:rPr lang="en-US" sz="2100" dirty="0">
                <a:solidFill>
                  <a:schemeClr val="bg1"/>
                </a:solidFill>
              </a:rPr>
              <a:t>2006 SCC 22</a:t>
            </a:r>
          </a:p>
          <a:p>
            <a:pPr marL="0" indent="0">
              <a:lnSpc>
                <a:spcPct val="110000"/>
              </a:lnSpc>
              <a:buFont typeface="Arial" panose="020B0604020202020204" pitchFamily="34" charset="0"/>
              <a:buNone/>
              <a:defRPr/>
            </a:pPr>
            <a:r>
              <a:rPr lang="en-CA" sz="2100" dirty="0">
                <a:solidFill>
                  <a:schemeClr val="bg1"/>
                </a:solidFill>
              </a:rPr>
              <a:t>Binnie J.:</a:t>
            </a:r>
          </a:p>
          <a:p>
            <a:pPr lvl="1">
              <a:lnSpc>
                <a:spcPct val="110000"/>
              </a:lnSpc>
              <a:buFont typeface="Courier New" panose="02070309020205020404" pitchFamily="49" charset="0"/>
              <a:buChar char="o"/>
              <a:defRPr/>
            </a:pPr>
            <a:r>
              <a:rPr lang="en-CA" sz="2100" dirty="0">
                <a:solidFill>
                  <a:schemeClr val="bg1"/>
                </a:solidFill>
              </a:rPr>
              <a:t>Some </a:t>
            </a:r>
            <a:r>
              <a:rPr lang="en-CA" sz="2100" dirty="0">
                <a:solidFill>
                  <a:srgbClr val="FFFF00"/>
                </a:solidFill>
              </a:rPr>
              <a:t>TMs are so well-known that use in connection with any wares or services would generate </a:t>
            </a:r>
            <a:r>
              <a:rPr lang="en-CA" sz="2100" dirty="0">
                <a:solidFill>
                  <a:srgbClr val="FF0000"/>
                </a:solidFill>
                <a:latin typeface="Comic Sans MS" panose="030F0902030302020204" pitchFamily="66" charset="0"/>
              </a:rPr>
              <a:t>confusion</a:t>
            </a:r>
            <a:r>
              <a:rPr lang="en-CA" sz="2100" dirty="0">
                <a:solidFill>
                  <a:schemeClr val="bg1"/>
                </a:solidFill>
              </a:rPr>
              <a:t>.</a:t>
            </a:r>
          </a:p>
          <a:p>
            <a:pPr lvl="1">
              <a:lnSpc>
                <a:spcPct val="110000"/>
              </a:lnSpc>
              <a:buFont typeface="Courier New" panose="02070309020205020404" pitchFamily="49" charset="0"/>
              <a:buChar char="o"/>
              <a:defRPr/>
            </a:pPr>
            <a:r>
              <a:rPr lang="en-CA" sz="2100" dirty="0">
                <a:solidFill>
                  <a:schemeClr val="bg1"/>
                </a:solidFill>
              </a:rPr>
              <a:t>In those circumstances, </a:t>
            </a:r>
            <a:r>
              <a:rPr lang="en-CA" sz="2100" dirty="0">
                <a:solidFill>
                  <a:srgbClr val="FFFF00"/>
                </a:solidFill>
              </a:rPr>
              <a:t>no need to establish a connection between the goods and/or services for a finding of </a:t>
            </a:r>
            <a:r>
              <a:rPr lang="en-CA" sz="2100" dirty="0">
                <a:solidFill>
                  <a:srgbClr val="FF0000"/>
                </a:solidFill>
                <a:latin typeface="Comic Sans MS" panose="030F0902030302020204" pitchFamily="66" charset="0"/>
              </a:rPr>
              <a:t>confusion</a:t>
            </a:r>
            <a:r>
              <a:rPr lang="en-CA" sz="2100" dirty="0">
                <a:solidFill>
                  <a:schemeClr val="bg1"/>
                </a:solidFill>
              </a:rPr>
              <a:t> to be made out (cf. </a:t>
            </a:r>
            <a:r>
              <a:rPr lang="en-CA" sz="2100" dirty="0">
                <a:solidFill>
                  <a:schemeClr val="accent2">
                    <a:lumMod val="60000"/>
                    <a:lumOff val="40000"/>
                  </a:schemeClr>
                </a:solidFill>
              </a:rPr>
              <a:t>Pink Panther </a:t>
            </a:r>
            <a:r>
              <a:rPr lang="en-CA" sz="2100" dirty="0">
                <a:solidFill>
                  <a:schemeClr val="bg1"/>
                </a:solidFill>
              </a:rPr>
              <a:t>case)</a:t>
            </a:r>
          </a:p>
          <a:p>
            <a:pPr>
              <a:lnSpc>
                <a:spcPct val="110000"/>
              </a:lnSpc>
              <a:defRPr/>
            </a:pPr>
            <a:r>
              <a:rPr lang="en-US" sz="2100" dirty="0">
                <a:solidFill>
                  <a:srgbClr val="FFFF00"/>
                </a:solidFill>
              </a:rPr>
              <a:t>Who is the test person </a:t>
            </a:r>
            <a:r>
              <a:rPr lang="en-US" sz="2100" dirty="0">
                <a:solidFill>
                  <a:schemeClr val="bg1"/>
                </a:solidFill>
              </a:rPr>
              <a:t>for the purpose of the </a:t>
            </a:r>
            <a:r>
              <a:rPr lang="en-US" sz="2100" dirty="0">
                <a:solidFill>
                  <a:srgbClr val="FF0000"/>
                </a:solidFill>
                <a:latin typeface="Comic Sans MS" panose="030F0902030302020204" pitchFamily="66" charset="0"/>
              </a:rPr>
              <a:t>confusion </a:t>
            </a:r>
            <a:r>
              <a:rPr lang="en-US" sz="2100" dirty="0">
                <a:solidFill>
                  <a:schemeClr val="bg1"/>
                </a:solidFill>
              </a:rPr>
              <a:t>analysis?</a:t>
            </a:r>
          </a:p>
          <a:p>
            <a:pPr>
              <a:lnSpc>
                <a:spcPct val="110000"/>
              </a:lnSpc>
              <a:defRPr/>
            </a:pPr>
            <a:r>
              <a:rPr lang="en-US" sz="2100" dirty="0">
                <a:solidFill>
                  <a:schemeClr val="bg1"/>
                </a:solidFill>
              </a:rPr>
              <a:t>How were the </a:t>
            </a:r>
            <a:r>
              <a:rPr lang="en-US" sz="2100" dirty="0">
                <a:solidFill>
                  <a:srgbClr val="FFFF00"/>
                </a:solidFill>
              </a:rPr>
              <a:t>s. 6(5) factors </a:t>
            </a:r>
            <a:r>
              <a:rPr lang="en-US" sz="2100" dirty="0">
                <a:solidFill>
                  <a:schemeClr val="bg1"/>
                </a:solidFill>
              </a:rPr>
              <a:t>applied?</a:t>
            </a:r>
          </a:p>
          <a:p>
            <a:pPr>
              <a:defRPr/>
            </a:pPr>
            <a:endParaRPr lang="en-CA" dirty="0">
              <a:solidFill>
                <a:schemeClr val="bg1"/>
              </a:solidFill>
            </a:endParaRPr>
          </a:p>
          <a:p>
            <a:pPr>
              <a:defRPr/>
            </a:pPr>
            <a:endParaRPr lang="en-US" dirty="0"/>
          </a:p>
        </p:txBody>
      </p:sp>
      <p:sp>
        <p:nvSpPr>
          <p:cNvPr id="240643" name="Slide Number Placeholder 3">
            <a:extLst>
              <a:ext uri="{FF2B5EF4-FFF2-40B4-BE49-F238E27FC236}">
                <a16:creationId xmlns:a16="http://schemas.microsoft.com/office/drawing/2014/main" id="{066E15EC-360F-1134-BFBA-BDF61AA1CFB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794D7D5-DBAB-4B41-87D0-6DD8C639CDE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EE85B7-2E67-6272-9C03-3BA10BD38D29}"/>
              </a:ext>
            </a:extLst>
          </p:cNvPr>
          <p:cNvSpPr>
            <a:spLocks noGrp="1"/>
          </p:cNvSpPr>
          <p:nvPr>
            <p:ph type="title"/>
          </p:nvPr>
        </p:nvSpPr>
        <p:spPr>
          <a:xfrm>
            <a:off x="1485900" y="131763"/>
            <a:ext cx="6172200" cy="590550"/>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rPr>
              <a:t>Confusion </a:t>
            </a:r>
            <a:r>
              <a:rPr lang="en-US" b="1" dirty="0">
                <a:solidFill>
                  <a:srgbClr val="FFFF00"/>
                </a:solidFill>
              </a:rPr>
              <a:t>	</a:t>
            </a:r>
          </a:p>
        </p:txBody>
      </p:sp>
      <p:sp>
        <p:nvSpPr>
          <p:cNvPr id="242690" name="Content Placeholder 1">
            <a:extLst>
              <a:ext uri="{FF2B5EF4-FFF2-40B4-BE49-F238E27FC236}">
                <a16:creationId xmlns:a16="http://schemas.microsoft.com/office/drawing/2014/main" id="{62528065-DE17-F0F1-2255-7E880404581E}"/>
              </a:ext>
            </a:extLst>
          </p:cNvPr>
          <p:cNvSpPr>
            <a:spLocks noGrp="1" noChangeArrowheads="1"/>
          </p:cNvSpPr>
          <p:nvPr>
            <p:ph idx="1"/>
          </p:nvPr>
        </p:nvSpPr>
        <p:spPr bwMode="auto">
          <a:xfrm>
            <a:off x="358775" y="1131888"/>
            <a:ext cx="8426450" cy="330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i="1">
                <a:solidFill>
                  <a:srgbClr val="00B0F0"/>
                </a:solidFill>
              </a:rPr>
              <a:t>Mattel v. 3894207 Canada Inc., </a:t>
            </a:r>
            <a:r>
              <a:rPr lang="en-US" altLang="en-US">
                <a:solidFill>
                  <a:schemeClr val="bg1"/>
                </a:solidFill>
              </a:rPr>
              <a:t>2006 SCC 22</a:t>
            </a:r>
            <a:r>
              <a:rPr lang="en-CA" altLang="en-US">
                <a:solidFill>
                  <a:schemeClr val="bg1"/>
                </a:solidFill>
              </a:rPr>
              <a:t> </a:t>
            </a:r>
          </a:p>
        </p:txBody>
      </p:sp>
      <p:sp>
        <p:nvSpPr>
          <p:cNvPr id="242691" name="Slide Number Placeholder 3">
            <a:extLst>
              <a:ext uri="{FF2B5EF4-FFF2-40B4-BE49-F238E27FC236}">
                <a16:creationId xmlns:a16="http://schemas.microsoft.com/office/drawing/2014/main" id="{B2C5D500-9EC1-02BF-F10E-0E138FC5436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C04AE2F-2440-F04B-B3F1-D2CCD7E9788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42692" name="Picture 4" descr="BARBIE'S RESTAURANT &amp; DESIGN">
            <a:extLst>
              <a:ext uri="{FF2B5EF4-FFF2-40B4-BE49-F238E27FC236}">
                <a16:creationId xmlns:a16="http://schemas.microsoft.com/office/drawing/2014/main" id="{8D7FAA59-11E3-4EF8-E9A7-DFE83318D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2006600"/>
            <a:ext cx="2251075"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5">
            <a:extLst>
              <a:ext uri="{FF2B5EF4-FFF2-40B4-BE49-F238E27FC236}">
                <a16:creationId xmlns:a16="http://schemas.microsoft.com/office/drawing/2014/main" id="{34243A44-3C6B-6DD2-186A-9AE9368CCDE9}"/>
              </a:ext>
            </a:extLst>
          </p:cNvPr>
          <p:cNvSpPr>
            <a:spLocks noGrp="1" noChangeArrowheads="1"/>
          </p:cNvSpPr>
          <p:nvPr>
            <p:ph type="title"/>
          </p:nvPr>
        </p:nvSpPr>
        <p:spPr bwMode="auto">
          <a:xfrm>
            <a:off x="1012825" y="115888"/>
            <a:ext cx="7118350" cy="800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latin typeface="Comic Sans MS" panose="030F0902030302020204" pitchFamily="66" charset="0"/>
            </a:endParaRPr>
          </a:p>
        </p:txBody>
      </p:sp>
      <p:sp>
        <p:nvSpPr>
          <p:cNvPr id="2" name="Content Placeholder 1">
            <a:extLst>
              <a:ext uri="{FF2B5EF4-FFF2-40B4-BE49-F238E27FC236}">
                <a16:creationId xmlns:a16="http://schemas.microsoft.com/office/drawing/2014/main" id="{774A4F68-078C-B7A4-55C6-29010BC311FE}"/>
              </a:ext>
            </a:extLst>
          </p:cNvPr>
          <p:cNvSpPr>
            <a:spLocks noGrp="1"/>
          </p:cNvSpPr>
          <p:nvPr>
            <p:ph idx="1"/>
          </p:nvPr>
        </p:nvSpPr>
        <p:spPr>
          <a:xfrm>
            <a:off x="287338" y="1203325"/>
            <a:ext cx="8569325" cy="3722688"/>
          </a:xfrm>
        </p:spPr>
        <p:txBody>
          <a:bodyPr>
            <a:normAutofit/>
          </a:bodyPr>
          <a:lstStyle/>
          <a:p>
            <a:pPr marL="0" indent="0">
              <a:buFont typeface="Arial" panose="020B0604020202020204" pitchFamily="34" charset="0"/>
              <a:buNone/>
              <a:defRPr/>
            </a:pPr>
            <a:r>
              <a:rPr lang="en-US" sz="1800" i="1" dirty="0">
                <a:solidFill>
                  <a:srgbClr val="00B0F0"/>
                </a:solidFill>
              </a:rPr>
              <a:t>Mattel v. 3894207 Canada Inc., </a:t>
            </a:r>
            <a:r>
              <a:rPr lang="en-US" sz="1800" dirty="0">
                <a:solidFill>
                  <a:schemeClr val="bg1"/>
                </a:solidFill>
              </a:rPr>
              <a:t>2006 SCC 22</a:t>
            </a:r>
          </a:p>
          <a:p>
            <a:pPr>
              <a:defRPr/>
            </a:pPr>
            <a:r>
              <a:rPr lang="en-CA" sz="1800" dirty="0">
                <a:solidFill>
                  <a:srgbClr val="FFFF00"/>
                </a:solidFill>
              </a:rPr>
              <a:t>Main  issue</a:t>
            </a:r>
            <a:r>
              <a:rPr lang="en-CA" sz="1800" dirty="0">
                <a:solidFill>
                  <a:schemeClr val="bg1"/>
                </a:solidFill>
              </a:rPr>
              <a:t> is </a:t>
            </a:r>
            <a:r>
              <a:rPr lang="en-CA" sz="1800" dirty="0">
                <a:solidFill>
                  <a:srgbClr val="FFFF00"/>
                </a:solidFill>
              </a:rPr>
              <a:t>whether Mattel can use TM law to prevent </a:t>
            </a:r>
            <a:r>
              <a:rPr lang="en-CA" sz="1800" dirty="0">
                <a:solidFill>
                  <a:schemeClr val="bg1"/>
                </a:solidFill>
              </a:rPr>
              <a:t>people from using the name </a:t>
            </a:r>
            <a:r>
              <a:rPr lang="en-CA" sz="1800" dirty="0">
                <a:solidFill>
                  <a:schemeClr val="accent2">
                    <a:lumMod val="60000"/>
                    <a:lumOff val="40000"/>
                  </a:schemeClr>
                </a:solidFill>
              </a:rPr>
              <a:t>Barbie</a:t>
            </a:r>
            <a:r>
              <a:rPr lang="en-CA" sz="1800" dirty="0">
                <a:solidFill>
                  <a:schemeClr val="bg1"/>
                </a:solidFill>
              </a:rPr>
              <a:t> (a common name) in relation to services (like restaurants) </a:t>
            </a:r>
            <a:r>
              <a:rPr lang="en-CA" sz="1800" dirty="0">
                <a:solidFill>
                  <a:srgbClr val="FFFF00"/>
                </a:solidFill>
              </a:rPr>
              <a:t>very different from dolls </a:t>
            </a:r>
            <a:r>
              <a:rPr lang="en-CA" sz="1800" dirty="0">
                <a:solidFill>
                  <a:schemeClr val="bg1"/>
                </a:solidFill>
              </a:rPr>
              <a:t>and other wares aimed at 3-11 year old girls.</a:t>
            </a:r>
          </a:p>
          <a:p>
            <a:pPr>
              <a:defRPr/>
            </a:pPr>
            <a:r>
              <a:rPr lang="en-CA" sz="1800" dirty="0">
                <a:solidFill>
                  <a:schemeClr val="bg1"/>
                </a:solidFill>
              </a:rPr>
              <a:t>Based on the TMA, </a:t>
            </a:r>
            <a:r>
              <a:rPr lang="en-CA" sz="1800" dirty="0">
                <a:solidFill>
                  <a:srgbClr val="FFFF00"/>
                </a:solidFill>
              </a:rPr>
              <a:t>is </a:t>
            </a:r>
            <a:r>
              <a:rPr lang="en-CA" sz="1800" dirty="0">
                <a:solidFill>
                  <a:schemeClr val="bg1"/>
                </a:solidFill>
              </a:rPr>
              <a:t>the </a:t>
            </a:r>
            <a:r>
              <a:rPr lang="en-CA" sz="1800" dirty="0">
                <a:solidFill>
                  <a:srgbClr val="FFFF00"/>
                </a:solidFill>
              </a:rPr>
              <a:t>Defendant’s use of </a:t>
            </a:r>
            <a:r>
              <a:rPr lang="en-CA" sz="1800" dirty="0">
                <a:solidFill>
                  <a:schemeClr val="bg1"/>
                </a:solidFill>
              </a:rPr>
              <a:t>the mark </a:t>
            </a:r>
            <a:r>
              <a:rPr lang="en-CA" sz="1800" dirty="0">
                <a:solidFill>
                  <a:schemeClr val="accent2">
                    <a:lumMod val="60000"/>
                    <a:lumOff val="40000"/>
                  </a:schemeClr>
                </a:solidFill>
              </a:rPr>
              <a:t>Barbie</a:t>
            </a:r>
            <a:r>
              <a:rPr lang="en-CA" sz="1800" dirty="0">
                <a:solidFill>
                  <a:schemeClr val="bg1"/>
                </a:solidFill>
              </a:rPr>
              <a:t> confusing with the registered mark </a:t>
            </a:r>
            <a:r>
              <a:rPr lang="en-CA" sz="1800" dirty="0">
                <a:solidFill>
                  <a:schemeClr val="accent2">
                    <a:lumMod val="60000"/>
                    <a:lumOff val="40000"/>
                  </a:schemeClr>
                </a:solidFill>
              </a:rPr>
              <a:t>BARBIE</a:t>
            </a:r>
            <a:r>
              <a:rPr lang="en-CA" sz="1800" dirty="0">
                <a:solidFill>
                  <a:srgbClr val="FF0000"/>
                </a:solidFill>
              </a:rPr>
              <a:t>?</a:t>
            </a:r>
            <a:r>
              <a:rPr lang="en-CA" sz="1800" dirty="0">
                <a:solidFill>
                  <a:schemeClr val="bg1"/>
                </a:solidFill>
              </a:rPr>
              <a:t> </a:t>
            </a:r>
          </a:p>
          <a:p>
            <a:pPr>
              <a:defRPr/>
            </a:pPr>
            <a:r>
              <a:rPr lang="en-CA" sz="1800" dirty="0">
                <a:solidFill>
                  <a:srgbClr val="FFFF00"/>
                </a:solidFill>
              </a:rPr>
              <a:t>Applicant</a:t>
            </a:r>
            <a:r>
              <a:rPr lang="en-CA" sz="1800" dirty="0">
                <a:solidFill>
                  <a:schemeClr val="bg1"/>
                </a:solidFill>
              </a:rPr>
              <a:t> </a:t>
            </a:r>
            <a:r>
              <a:rPr lang="en-CA" sz="1800" dirty="0">
                <a:solidFill>
                  <a:srgbClr val="FF0000"/>
                </a:solidFill>
              </a:rPr>
              <a:t>has onus </a:t>
            </a:r>
            <a:r>
              <a:rPr lang="en-CA" sz="1800" dirty="0">
                <a:solidFill>
                  <a:schemeClr val="bg1"/>
                </a:solidFill>
              </a:rPr>
              <a:t>to show that there is n</a:t>
            </a:r>
            <a:r>
              <a:rPr lang="en-CA" sz="1800" dirty="0">
                <a:solidFill>
                  <a:srgbClr val="FFFF00"/>
                </a:solidFill>
              </a:rPr>
              <a:t>ot a reasonable likelihood of </a:t>
            </a:r>
            <a:r>
              <a:rPr lang="en-CA" sz="1800" dirty="0">
                <a:solidFill>
                  <a:srgbClr val="FF0000"/>
                </a:solidFill>
                <a:latin typeface="Comic Sans MS" panose="030F0902030302020204" pitchFamily="66" charset="0"/>
              </a:rPr>
              <a:t>confusion</a:t>
            </a:r>
            <a:r>
              <a:rPr lang="en-CA" sz="1800" dirty="0">
                <a:solidFill>
                  <a:schemeClr val="bg1"/>
                </a:solidFill>
              </a:rPr>
              <a:t> between the two marks. </a:t>
            </a:r>
          </a:p>
          <a:p>
            <a:pPr>
              <a:defRPr/>
            </a:pPr>
            <a:r>
              <a:rPr lang="en-CA" sz="1800" dirty="0">
                <a:solidFill>
                  <a:srgbClr val="FFFF00"/>
                </a:solidFill>
              </a:rPr>
              <a:t>Confusion</a:t>
            </a:r>
            <a:r>
              <a:rPr lang="en-CA" sz="1800" dirty="0">
                <a:solidFill>
                  <a:schemeClr val="bg1"/>
                </a:solidFill>
              </a:rPr>
              <a:t> is </a:t>
            </a:r>
            <a:r>
              <a:rPr lang="en-CA" sz="1800" dirty="0">
                <a:solidFill>
                  <a:srgbClr val="FFFF00"/>
                </a:solidFill>
              </a:rPr>
              <a:t>caused if the use of both TMs leads</a:t>
            </a:r>
            <a:r>
              <a:rPr lang="en-CA" sz="1800" dirty="0">
                <a:solidFill>
                  <a:schemeClr val="bg1"/>
                </a:solidFill>
              </a:rPr>
              <a:t> the </a:t>
            </a:r>
            <a:r>
              <a:rPr lang="en-CA" sz="1800" dirty="0">
                <a:solidFill>
                  <a:srgbClr val="FFFF00"/>
                </a:solidFill>
              </a:rPr>
              <a:t>consumer to believe </a:t>
            </a:r>
            <a:r>
              <a:rPr lang="en-CA" sz="1800" dirty="0">
                <a:solidFill>
                  <a:schemeClr val="bg1"/>
                </a:solidFill>
              </a:rPr>
              <a:t>that the </a:t>
            </a:r>
            <a:r>
              <a:rPr lang="en-CA" sz="1800" dirty="0">
                <a:solidFill>
                  <a:srgbClr val="FFFF00"/>
                </a:solidFill>
              </a:rPr>
              <a:t>wares and services are supplied by the same person</a:t>
            </a:r>
            <a:r>
              <a:rPr lang="en-CA" sz="1800" dirty="0">
                <a:solidFill>
                  <a:schemeClr val="bg1"/>
                </a:solidFill>
              </a:rPr>
              <a:t>: </a:t>
            </a:r>
            <a:r>
              <a:rPr lang="en-CA" sz="1800" dirty="0">
                <a:solidFill>
                  <a:srgbClr val="FF0000"/>
                </a:solidFill>
              </a:rPr>
              <a:t>s. 6(2) TMA</a:t>
            </a:r>
            <a:r>
              <a:rPr lang="en-CA" sz="1800" dirty="0">
                <a:solidFill>
                  <a:schemeClr val="bg1"/>
                </a:solidFill>
              </a:rPr>
              <a:t>. </a:t>
            </a:r>
          </a:p>
          <a:p>
            <a:pPr>
              <a:defRPr/>
            </a:pPr>
            <a:r>
              <a:rPr lang="en-CA" sz="1800" dirty="0">
                <a:solidFill>
                  <a:srgbClr val="FF0000"/>
                </a:solidFill>
              </a:rPr>
              <a:t>Factors</a:t>
            </a:r>
            <a:r>
              <a:rPr lang="en-CA" sz="1800" dirty="0">
                <a:solidFill>
                  <a:schemeClr val="bg1"/>
                </a:solidFill>
              </a:rPr>
              <a:t> in determining </a:t>
            </a:r>
            <a:r>
              <a:rPr lang="en-CA" sz="1800" dirty="0">
                <a:solidFill>
                  <a:srgbClr val="FFFF00"/>
                </a:solidFill>
              </a:rPr>
              <a:t>whether</a:t>
            </a:r>
            <a:r>
              <a:rPr lang="en-CA" sz="1800" dirty="0">
                <a:solidFill>
                  <a:schemeClr val="bg1"/>
                </a:solidFill>
              </a:rPr>
              <a:t> TMs are </a:t>
            </a:r>
            <a:r>
              <a:rPr lang="en-CA" sz="1800" dirty="0">
                <a:solidFill>
                  <a:srgbClr val="FF0000"/>
                </a:solidFill>
                <a:latin typeface="Comic Sans MS" panose="030F0902030302020204" pitchFamily="66" charset="0"/>
              </a:rPr>
              <a:t>confusing</a:t>
            </a:r>
            <a:r>
              <a:rPr lang="en-CA" sz="1800" dirty="0">
                <a:solidFill>
                  <a:schemeClr val="bg1"/>
                </a:solidFill>
              </a:rPr>
              <a:t> in </a:t>
            </a:r>
            <a:r>
              <a:rPr lang="en-CA" sz="1800" dirty="0">
                <a:solidFill>
                  <a:srgbClr val="FF0000"/>
                </a:solidFill>
              </a:rPr>
              <a:t>s. 6(5) TMA</a:t>
            </a:r>
            <a:r>
              <a:rPr lang="en-CA" sz="1800" dirty="0">
                <a:solidFill>
                  <a:schemeClr val="bg1"/>
                </a:solidFill>
              </a:rPr>
              <a:t>. </a:t>
            </a:r>
          </a:p>
          <a:p>
            <a:pPr>
              <a:defRPr/>
            </a:pPr>
            <a:endParaRPr lang="en-CA" dirty="0">
              <a:solidFill>
                <a:schemeClr val="bg1"/>
              </a:solidFill>
            </a:endParaRPr>
          </a:p>
          <a:p>
            <a:pPr>
              <a:defRPr/>
            </a:pPr>
            <a:endParaRPr lang="en-US" dirty="0"/>
          </a:p>
        </p:txBody>
      </p:sp>
      <p:sp>
        <p:nvSpPr>
          <p:cNvPr id="244739" name="Slide Number Placeholder 3">
            <a:extLst>
              <a:ext uri="{FF2B5EF4-FFF2-40B4-BE49-F238E27FC236}">
                <a16:creationId xmlns:a16="http://schemas.microsoft.com/office/drawing/2014/main" id="{D4A2C047-C227-CC59-CC58-DD0D6F8EA06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CA60D1D2-C1A6-FB47-910B-3BF7CF3147F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1412E-B6A6-276E-936F-7A2937BB8BFB}"/>
              </a:ext>
            </a:extLst>
          </p:cNvPr>
          <p:cNvSpPr>
            <a:spLocks noGrp="1"/>
          </p:cNvSpPr>
          <p:nvPr>
            <p:ph type="title"/>
          </p:nvPr>
        </p:nvSpPr>
        <p:spPr>
          <a:xfrm>
            <a:off x="1485900" y="87313"/>
            <a:ext cx="6172200" cy="755650"/>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3B080B30-ED3C-64F0-37A5-B46AD551F156}"/>
              </a:ext>
            </a:extLst>
          </p:cNvPr>
          <p:cNvSpPr>
            <a:spLocks noGrp="1"/>
          </p:cNvSpPr>
          <p:nvPr>
            <p:ph idx="1"/>
          </p:nvPr>
        </p:nvSpPr>
        <p:spPr>
          <a:xfrm>
            <a:off x="71438" y="1000125"/>
            <a:ext cx="9001125" cy="4016375"/>
          </a:xfrm>
        </p:spPr>
        <p:txBody>
          <a:bodyPr>
            <a:normAutofit fontScale="47500" lnSpcReduction="20000"/>
          </a:bodyPr>
          <a:lstStyle/>
          <a:p>
            <a:pPr marL="0" indent="0">
              <a:buFont typeface="Arial" panose="020B0604020202020204" pitchFamily="34" charset="0"/>
              <a:buNone/>
              <a:defRPr/>
            </a:pPr>
            <a:r>
              <a:rPr lang="en-US" sz="4000" i="1" dirty="0">
                <a:solidFill>
                  <a:srgbClr val="00B0F0"/>
                </a:solidFill>
              </a:rPr>
              <a:t>Mattel v. 3894207 Canada Inc., </a:t>
            </a:r>
            <a:r>
              <a:rPr lang="en-US" sz="4000" dirty="0">
                <a:solidFill>
                  <a:schemeClr val="bg1"/>
                </a:solidFill>
              </a:rPr>
              <a:t>2006 SCC 22</a:t>
            </a:r>
          </a:p>
          <a:p>
            <a:pPr>
              <a:defRPr/>
            </a:pPr>
            <a:r>
              <a:rPr lang="en-CA" sz="4000" dirty="0">
                <a:solidFill>
                  <a:schemeClr val="bg1"/>
                </a:solidFill>
              </a:rPr>
              <a:t>In applying the criteria set out in s. 6(5) of the TMA, </a:t>
            </a:r>
            <a:r>
              <a:rPr lang="en-CA" sz="4000" b="1" dirty="0">
                <a:solidFill>
                  <a:srgbClr val="FFFF00"/>
                </a:solidFill>
              </a:rPr>
              <a:t>TM Opposition Board </a:t>
            </a:r>
            <a:r>
              <a:rPr lang="en-CA" sz="4000" dirty="0">
                <a:solidFill>
                  <a:schemeClr val="bg1"/>
                </a:solidFill>
              </a:rPr>
              <a:t>found </a:t>
            </a:r>
            <a:r>
              <a:rPr lang="en-CA" sz="4000" dirty="0">
                <a:solidFill>
                  <a:srgbClr val="FFFF00"/>
                </a:solidFill>
              </a:rPr>
              <a:t>no real connection between the two marks</a:t>
            </a:r>
            <a:r>
              <a:rPr lang="en-CA" sz="4000" dirty="0">
                <a:solidFill>
                  <a:schemeClr val="bg1"/>
                </a:solidFill>
              </a:rPr>
              <a:t>. </a:t>
            </a:r>
            <a:r>
              <a:rPr lang="en-CA" sz="4000" dirty="0">
                <a:solidFill>
                  <a:schemeClr val="accent2">
                    <a:lumMod val="60000"/>
                    <a:lumOff val="40000"/>
                  </a:schemeClr>
                </a:solidFill>
              </a:rPr>
              <a:t>Barbie’s</a:t>
            </a:r>
            <a:r>
              <a:rPr lang="en-CA" sz="4000" dirty="0">
                <a:solidFill>
                  <a:schemeClr val="bg1"/>
                </a:solidFill>
              </a:rPr>
              <a:t> </a:t>
            </a:r>
            <a:r>
              <a:rPr lang="en-CA" sz="4000" dirty="0">
                <a:solidFill>
                  <a:srgbClr val="FFFF00"/>
                </a:solidFill>
              </a:rPr>
              <a:t>fame</a:t>
            </a:r>
            <a:r>
              <a:rPr lang="en-CA" sz="4000" dirty="0">
                <a:solidFill>
                  <a:schemeClr val="bg1"/>
                </a:solidFill>
              </a:rPr>
              <a:t> was limited to </a:t>
            </a:r>
            <a:r>
              <a:rPr lang="en-CA" sz="4000" dirty="0">
                <a:solidFill>
                  <a:srgbClr val="FFFF00"/>
                </a:solidFill>
              </a:rPr>
              <a:t>dolls</a:t>
            </a:r>
            <a:r>
              <a:rPr lang="en-CA" sz="4000" dirty="0">
                <a:solidFill>
                  <a:schemeClr val="bg1"/>
                </a:solidFill>
              </a:rPr>
              <a:t> and dolls’ accessories. Therefor, </a:t>
            </a:r>
            <a:r>
              <a:rPr lang="en-CA" sz="4000" dirty="0">
                <a:solidFill>
                  <a:srgbClr val="FF0000"/>
                </a:solidFill>
              </a:rPr>
              <a:t>Mattel’s opposition </a:t>
            </a:r>
            <a:r>
              <a:rPr lang="en-CA" sz="4000" dirty="0">
                <a:solidFill>
                  <a:schemeClr val="bg1"/>
                </a:solidFill>
              </a:rPr>
              <a:t>was </a:t>
            </a:r>
            <a:r>
              <a:rPr lang="en-CA" sz="4000" dirty="0">
                <a:solidFill>
                  <a:srgbClr val="FF0000"/>
                </a:solidFill>
              </a:rPr>
              <a:t>rejected</a:t>
            </a:r>
            <a:r>
              <a:rPr lang="en-CA" sz="4000" dirty="0">
                <a:solidFill>
                  <a:schemeClr val="bg1"/>
                </a:solidFill>
              </a:rPr>
              <a:t> &amp; registration allowed.</a:t>
            </a:r>
          </a:p>
          <a:p>
            <a:pPr>
              <a:defRPr/>
            </a:pPr>
            <a:r>
              <a:rPr lang="en-CA" sz="4000" b="1" dirty="0">
                <a:solidFill>
                  <a:srgbClr val="FFFF00"/>
                </a:solidFill>
              </a:rPr>
              <a:t>Federal Court (Rouleau J) </a:t>
            </a:r>
            <a:r>
              <a:rPr lang="en-CA" sz="4000" b="1" dirty="0">
                <a:solidFill>
                  <a:schemeClr val="bg1"/>
                </a:solidFill>
              </a:rPr>
              <a:t>o</a:t>
            </a:r>
            <a:r>
              <a:rPr lang="en-CA" sz="4000" dirty="0">
                <a:solidFill>
                  <a:schemeClr val="bg1"/>
                </a:solidFill>
              </a:rPr>
              <a:t>bserved that we c</a:t>
            </a:r>
            <a:r>
              <a:rPr lang="en-CA" sz="4000" dirty="0">
                <a:solidFill>
                  <a:srgbClr val="FFFF00"/>
                </a:solidFill>
              </a:rPr>
              <a:t>annot automatically presume that there will be </a:t>
            </a:r>
            <a:r>
              <a:rPr lang="en-CA" sz="4000" dirty="0">
                <a:solidFill>
                  <a:srgbClr val="FF0000"/>
                </a:solidFill>
                <a:latin typeface="Comic Sans MS" panose="030F0902030302020204" pitchFamily="66" charset="0"/>
              </a:rPr>
              <a:t>confusion</a:t>
            </a:r>
            <a:r>
              <a:rPr lang="en-CA" sz="4000" dirty="0">
                <a:solidFill>
                  <a:schemeClr val="bg1"/>
                </a:solidFill>
              </a:rPr>
              <a:t> </a:t>
            </a:r>
            <a:r>
              <a:rPr lang="en-CA" sz="4000" dirty="0">
                <a:solidFill>
                  <a:srgbClr val="FFFF00"/>
                </a:solidFill>
              </a:rPr>
              <a:t>just because </a:t>
            </a:r>
            <a:r>
              <a:rPr lang="en-CA" sz="4000" dirty="0">
                <a:solidFill>
                  <a:schemeClr val="bg1"/>
                </a:solidFill>
              </a:rPr>
              <a:t>the </a:t>
            </a:r>
            <a:r>
              <a:rPr lang="en-CA" sz="4000" dirty="0">
                <a:solidFill>
                  <a:schemeClr val="accent2">
                    <a:lumMod val="60000"/>
                    <a:lumOff val="40000"/>
                  </a:schemeClr>
                </a:solidFill>
              </a:rPr>
              <a:t>BARBIE</a:t>
            </a:r>
            <a:r>
              <a:rPr lang="en-CA" sz="4000" dirty="0">
                <a:solidFill>
                  <a:schemeClr val="bg1"/>
                </a:solidFill>
              </a:rPr>
              <a:t> mark is </a:t>
            </a:r>
            <a:r>
              <a:rPr lang="en-CA" sz="4000" dirty="0">
                <a:solidFill>
                  <a:srgbClr val="FF0000"/>
                </a:solidFill>
              </a:rPr>
              <a:t>famous</a:t>
            </a:r>
            <a:r>
              <a:rPr lang="en-CA" sz="4000" dirty="0">
                <a:solidFill>
                  <a:schemeClr val="bg1"/>
                </a:solidFill>
              </a:rPr>
              <a:t>. </a:t>
            </a:r>
          </a:p>
          <a:p>
            <a:pPr>
              <a:defRPr/>
            </a:pPr>
            <a:r>
              <a:rPr lang="en-CA" sz="4000" dirty="0">
                <a:solidFill>
                  <a:srgbClr val="FFFF00"/>
                </a:solidFill>
              </a:rPr>
              <a:t>Test is</a:t>
            </a:r>
            <a:r>
              <a:rPr lang="en-CA" sz="4000" dirty="0">
                <a:solidFill>
                  <a:srgbClr val="FF0000"/>
                </a:solidFill>
              </a:rPr>
              <a:t> reasonable likelihood of </a:t>
            </a:r>
            <a:r>
              <a:rPr lang="en-CA" sz="4000" dirty="0">
                <a:solidFill>
                  <a:srgbClr val="FF0000"/>
                </a:solidFill>
                <a:latin typeface="Comic Sans MS" panose="030F0902030302020204" pitchFamily="66" charset="0"/>
              </a:rPr>
              <a:t>confusion</a:t>
            </a:r>
            <a:r>
              <a:rPr lang="en-CA" sz="4000" dirty="0">
                <a:solidFill>
                  <a:schemeClr val="bg1"/>
                </a:solidFill>
              </a:rPr>
              <a:t>, using the factors set out in </a:t>
            </a:r>
            <a:r>
              <a:rPr lang="en-CA" sz="4000" dirty="0">
                <a:solidFill>
                  <a:srgbClr val="FF0000"/>
                </a:solidFill>
              </a:rPr>
              <a:t>s. 6(5</a:t>
            </a:r>
            <a:r>
              <a:rPr lang="en-CA" sz="4000" dirty="0">
                <a:solidFill>
                  <a:schemeClr val="bg1"/>
                </a:solidFill>
              </a:rPr>
              <a:t>). </a:t>
            </a:r>
          </a:p>
          <a:p>
            <a:pPr>
              <a:defRPr/>
            </a:pPr>
            <a:r>
              <a:rPr lang="en-CA" sz="4000" dirty="0">
                <a:solidFill>
                  <a:schemeClr val="bg1"/>
                </a:solidFill>
              </a:rPr>
              <a:t>The </a:t>
            </a:r>
            <a:r>
              <a:rPr lang="en-CA" sz="4000" dirty="0">
                <a:solidFill>
                  <a:srgbClr val="FF0000"/>
                </a:solidFill>
              </a:rPr>
              <a:t>fame of a mark can’t simply obliterate </a:t>
            </a:r>
            <a:r>
              <a:rPr lang="en-CA" sz="4000" dirty="0">
                <a:solidFill>
                  <a:srgbClr val="FFFF00"/>
                </a:solidFill>
              </a:rPr>
              <a:t>the other factors</a:t>
            </a:r>
            <a:r>
              <a:rPr lang="en-CA" sz="4000" dirty="0">
                <a:solidFill>
                  <a:schemeClr val="bg1"/>
                </a:solidFill>
              </a:rPr>
              <a:t>. Need to look at all the factors in s. 6(5)</a:t>
            </a:r>
          </a:p>
          <a:p>
            <a:pPr>
              <a:defRPr/>
            </a:pPr>
            <a:r>
              <a:rPr lang="en-CA" sz="4000" dirty="0">
                <a:solidFill>
                  <a:schemeClr val="bg1"/>
                </a:solidFill>
              </a:rPr>
              <a:t>One of the </a:t>
            </a:r>
            <a:r>
              <a:rPr lang="en-CA" sz="4000" dirty="0">
                <a:solidFill>
                  <a:srgbClr val="FFFF00"/>
                </a:solidFill>
              </a:rPr>
              <a:t>key factors in s. 6(5) in </a:t>
            </a:r>
            <a:r>
              <a:rPr lang="en-CA" sz="4000" dirty="0">
                <a:solidFill>
                  <a:schemeClr val="bg1"/>
                </a:solidFill>
              </a:rPr>
              <a:t>this case is the </a:t>
            </a:r>
            <a:r>
              <a:rPr lang="en-CA" sz="4000" dirty="0">
                <a:solidFill>
                  <a:srgbClr val="FFFF00"/>
                </a:solidFill>
              </a:rPr>
              <a:t>striking difference between the wares</a:t>
            </a:r>
            <a:r>
              <a:rPr lang="en-CA" sz="4000" dirty="0">
                <a:solidFill>
                  <a:schemeClr val="bg1"/>
                </a:solidFill>
              </a:rPr>
              <a:t>. Appeal dismissed accordingly; </a:t>
            </a:r>
            <a:r>
              <a:rPr lang="en-CA" sz="4000" dirty="0">
                <a:solidFill>
                  <a:srgbClr val="FF0000"/>
                </a:solidFill>
              </a:rPr>
              <a:t>Mattel loses</a:t>
            </a:r>
            <a:r>
              <a:rPr lang="en-CA" sz="4000" dirty="0">
                <a:solidFill>
                  <a:schemeClr val="bg1"/>
                </a:solidFill>
              </a:rPr>
              <a:t>.</a:t>
            </a:r>
          </a:p>
          <a:p>
            <a:pPr>
              <a:defRPr/>
            </a:pPr>
            <a:r>
              <a:rPr lang="en-CA" sz="4000" b="1" dirty="0">
                <a:solidFill>
                  <a:srgbClr val="FFFF00"/>
                </a:solidFill>
              </a:rPr>
              <a:t>Federal Court of Appeal </a:t>
            </a:r>
            <a:r>
              <a:rPr lang="en-CA" sz="4000" b="1" dirty="0">
                <a:solidFill>
                  <a:schemeClr val="bg1"/>
                </a:solidFill>
              </a:rPr>
              <a:t>a</a:t>
            </a:r>
            <a:r>
              <a:rPr lang="en-CA" sz="4000" dirty="0">
                <a:solidFill>
                  <a:schemeClr val="bg1"/>
                </a:solidFill>
              </a:rPr>
              <a:t>greed with Rouleau J &amp; dismissed the appeal. </a:t>
            </a:r>
            <a:r>
              <a:rPr lang="en-CA" sz="4000" dirty="0">
                <a:solidFill>
                  <a:srgbClr val="FF0000"/>
                </a:solidFill>
              </a:rPr>
              <a:t>Mattel loses </a:t>
            </a:r>
            <a:r>
              <a:rPr lang="en-CA" sz="4000" dirty="0">
                <a:solidFill>
                  <a:schemeClr val="bg1"/>
                </a:solidFill>
              </a:rPr>
              <a:t>again.</a:t>
            </a:r>
          </a:p>
          <a:p>
            <a:pPr>
              <a:defRPr/>
            </a:pPr>
            <a:endParaRPr lang="en-US" dirty="0"/>
          </a:p>
        </p:txBody>
      </p:sp>
      <p:sp>
        <p:nvSpPr>
          <p:cNvPr id="246787" name="Slide Number Placeholder 3">
            <a:extLst>
              <a:ext uri="{FF2B5EF4-FFF2-40B4-BE49-F238E27FC236}">
                <a16:creationId xmlns:a16="http://schemas.microsoft.com/office/drawing/2014/main" id="{6B7DCD44-0CB6-C63B-615E-1AD38A7A5D5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64EA7F2-E80A-B84D-8B8D-E517A50C0EC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5">
            <a:extLst>
              <a:ext uri="{FF2B5EF4-FFF2-40B4-BE49-F238E27FC236}">
                <a16:creationId xmlns:a16="http://schemas.microsoft.com/office/drawing/2014/main" id="{4911E1F3-C5B4-A2AC-9098-B87AAAFE5728}"/>
              </a:ext>
            </a:extLst>
          </p:cNvPr>
          <p:cNvSpPr>
            <a:spLocks noGrp="1" noChangeArrowheads="1"/>
          </p:cNvSpPr>
          <p:nvPr>
            <p:ph type="title"/>
          </p:nvPr>
        </p:nvSpPr>
        <p:spPr bwMode="auto">
          <a:xfrm>
            <a:off x="904875" y="92075"/>
            <a:ext cx="7334250" cy="750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latin typeface="Comic Sans MS" panose="030F0902030302020204" pitchFamily="66" charset="0"/>
            </a:endParaRPr>
          </a:p>
        </p:txBody>
      </p:sp>
      <p:sp>
        <p:nvSpPr>
          <p:cNvPr id="2" name="Content Placeholder 1">
            <a:extLst>
              <a:ext uri="{FF2B5EF4-FFF2-40B4-BE49-F238E27FC236}">
                <a16:creationId xmlns:a16="http://schemas.microsoft.com/office/drawing/2014/main" id="{2C3F6C28-67A3-5C32-40FB-2C97C64E4122}"/>
              </a:ext>
            </a:extLst>
          </p:cNvPr>
          <p:cNvSpPr>
            <a:spLocks noGrp="1"/>
          </p:cNvSpPr>
          <p:nvPr>
            <p:ph idx="1"/>
          </p:nvPr>
        </p:nvSpPr>
        <p:spPr>
          <a:xfrm>
            <a:off x="323850" y="1131888"/>
            <a:ext cx="8496300" cy="3919537"/>
          </a:xfrm>
        </p:spPr>
        <p:txBody>
          <a:bodyPr>
            <a:normAutofit lnSpcReduction="10000"/>
          </a:bodyPr>
          <a:lstStyle/>
          <a:p>
            <a:pPr marL="0" indent="0">
              <a:buFont typeface="Arial" panose="020B0604020202020204" pitchFamily="34" charset="0"/>
              <a:buNone/>
              <a:defRPr/>
            </a:pPr>
            <a:r>
              <a:rPr lang="en-US" sz="1900" i="1" dirty="0">
                <a:solidFill>
                  <a:srgbClr val="00B0F0"/>
                </a:solidFill>
              </a:rPr>
              <a:t>Mattel v. 3894207 Canada Inc., </a:t>
            </a:r>
            <a:r>
              <a:rPr lang="en-US" sz="1900" dirty="0">
                <a:solidFill>
                  <a:schemeClr val="bg1"/>
                </a:solidFill>
              </a:rPr>
              <a:t>2006 SCC 22</a:t>
            </a:r>
          </a:p>
          <a:p>
            <a:pPr>
              <a:defRPr/>
            </a:pPr>
            <a:r>
              <a:rPr lang="en-CA" sz="1900" b="1" dirty="0">
                <a:solidFill>
                  <a:srgbClr val="FFFF00"/>
                </a:solidFill>
              </a:rPr>
              <a:t>In Supreme Court of Canada</a:t>
            </a:r>
            <a:r>
              <a:rPr lang="en-CA" sz="1900" b="1" dirty="0">
                <a:solidFill>
                  <a:srgbClr val="FF0000"/>
                </a:solidFill>
              </a:rPr>
              <a:t>…</a:t>
            </a:r>
            <a:r>
              <a:rPr lang="en-CA" sz="1900" b="1" dirty="0">
                <a:solidFill>
                  <a:srgbClr val="FFFF00"/>
                </a:solidFill>
              </a:rPr>
              <a:t>Binnie J. did find that some trade-marks are so well known that use in connection with any wares or services would generate confusion. Other brands are product specific.</a:t>
            </a:r>
            <a:endParaRPr lang="en-CA" sz="1900" dirty="0">
              <a:solidFill>
                <a:srgbClr val="FFFF00"/>
              </a:solidFill>
            </a:endParaRPr>
          </a:p>
          <a:p>
            <a:pPr>
              <a:defRPr/>
            </a:pPr>
            <a:r>
              <a:rPr lang="en-CA" sz="1900" dirty="0">
                <a:solidFill>
                  <a:srgbClr val="FFFF00"/>
                </a:solidFill>
              </a:rPr>
              <a:t>Example given of a brand that may not be product specific</a:t>
            </a:r>
            <a:r>
              <a:rPr lang="en-CA" sz="1900" dirty="0">
                <a:solidFill>
                  <a:srgbClr val="FF0000"/>
                </a:solidFill>
              </a:rPr>
              <a:t>?</a:t>
            </a:r>
            <a:r>
              <a:rPr lang="en-CA" sz="1900" dirty="0">
                <a:solidFill>
                  <a:schemeClr val="bg1"/>
                </a:solidFill>
              </a:rPr>
              <a:t> Virgin – used in connection with such a wide variety of wares and services that it knows virtually no bounds.</a:t>
            </a:r>
          </a:p>
          <a:p>
            <a:pPr>
              <a:defRPr/>
            </a:pPr>
            <a:r>
              <a:rPr lang="en-CA" sz="1900" dirty="0">
                <a:solidFill>
                  <a:srgbClr val="FFFF00"/>
                </a:solidFill>
              </a:rPr>
              <a:t>Example given of a brand that may be product specific</a:t>
            </a:r>
            <a:r>
              <a:rPr lang="en-CA" sz="1900" dirty="0">
                <a:solidFill>
                  <a:srgbClr val="FF0000"/>
                </a:solidFill>
              </a:rPr>
              <a:t>? </a:t>
            </a:r>
            <a:r>
              <a:rPr lang="en-CA" sz="1900" dirty="0">
                <a:solidFill>
                  <a:schemeClr val="bg1"/>
                </a:solidFill>
              </a:rPr>
              <a:t>Apple = well-known TMs associated separately with computers, record label, automobile glass.</a:t>
            </a:r>
          </a:p>
          <a:p>
            <a:pPr>
              <a:defRPr/>
            </a:pPr>
            <a:r>
              <a:rPr lang="en-CA" sz="1900" dirty="0">
                <a:solidFill>
                  <a:schemeClr val="bg1"/>
                </a:solidFill>
              </a:rPr>
              <a:t>In discussing the </a:t>
            </a:r>
            <a:r>
              <a:rPr lang="en-CA" sz="1900" dirty="0">
                <a:solidFill>
                  <a:srgbClr val="FF0000"/>
                </a:solidFill>
              </a:rPr>
              <a:t>role to be played by fame </a:t>
            </a:r>
            <a:r>
              <a:rPr lang="en-CA" sz="1900" dirty="0">
                <a:solidFill>
                  <a:schemeClr val="bg1"/>
                </a:solidFill>
              </a:rPr>
              <a:t>in </a:t>
            </a:r>
            <a:r>
              <a:rPr lang="en-CA" sz="1900" dirty="0">
                <a:solidFill>
                  <a:srgbClr val="FF0000"/>
                </a:solidFill>
                <a:latin typeface="Comic Sans MS" panose="030F0902030302020204" pitchFamily="66" charset="0"/>
              </a:rPr>
              <a:t>confusion</a:t>
            </a:r>
            <a:r>
              <a:rPr lang="en-CA" sz="1900" dirty="0">
                <a:solidFill>
                  <a:srgbClr val="FFFF00"/>
                </a:solidFill>
              </a:rPr>
              <a:t> cases</a:t>
            </a:r>
            <a:r>
              <a:rPr lang="en-CA" sz="1900" dirty="0">
                <a:solidFill>
                  <a:schemeClr val="bg1"/>
                </a:solidFill>
              </a:rPr>
              <a:t>, the SCC had to address another case; the </a:t>
            </a:r>
            <a:r>
              <a:rPr lang="en-CA" sz="1900" dirty="0">
                <a:solidFill>
                  <a:schemeClr val="accent2">
                    <a:lumMod val="60000"/>
                    <a:lumOff val="40000"/>
                  </a:schemeClr>
                </a:solidFill>
              </a:rPr>
              <a:t>Pink Panther </a:t>
            </a:r>
            <a:r>
              <a:rPr lang="en-CA" sz="1900" dirty="0">
                <a:solidFill>
                  <a:schemeClr val="bg1"/>
                </a:solidFill>
              </a:rPr>
              <a:t>case of the Ont. CA</a:t>
            </a:r>
            <a:r>
              <a:rPr lang="en-CA" sz="1800" dirty="0">
                <a:solidFill>
                  <a:schemeClr val="bg1"/>
                </a:solidFill>
              </a:rPr>
              <a:t>.</a:t>
            </a:r>
          </a:p>
          <a:p>
            <a:pPr>
              <a:defRPr/>
            </a:pPr>
            <a:endParaRPr lang="en-CA" dirty="0">
              <a:solidFill>
                <a:schemeClr val="bg1"/>
              </a:solidFill>
            </a:endParaRPr>
          </a:p>
          <a:p>
            <a:pPr>
              <a:defRPr/>
            </a:pPr>
            <a:endParaRPr lang="en-US" dirty="0"/>
          </a:p>
        </p:txBody>
      </p:sp>
      <p:sp>
        <p:nvSpPr>
          <p:cNvPr id="248835" name="Slide Number Placeholder 3">
            <a:extLst>
              <a:ext uri="{FF2B5EF4-FFF2-40B4-BE49-F238E27FC236}">
                <a16:creationId xmlns:a16="http://schemas.microsoft.com/office/drawing/2014/main" id="{B2EAEACE-A575-35B6-9B63-BE3E9378C2F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26AFAB6-4D1C-8649-9B0E-3EE2BE5EFA8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3">
            <a:extLst>
              <a:ext uri="{FF2B5EF4-FFF2-40B4-BE49-F238E27FC236}">
                <a16:creationId xmlns:a16="http://schemas.microsoft.com/office/drawing/2014/main" id="{89052B39-ED8A-CF49-999D-CA4282CE8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925" y="373063"/>
            <a:ext cx="297815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5">
            <a:extLst>
              <a:ext uri="{FF2B5EF4-FFF2-40B4-BE49-F238E27FC236}">
                <a16:creationId xmlns:a16="http://schemas.microsoft.com/office/drawing/2014/main" id="{CE9ECD0D-5BF7-E54B-C21B-41E511287C8C}"/>
              </a:ext>
            </a:extLst>
          </p:cNvPr>
          <p:cNvSpPr>
            <a:spLocks noGrp="1" noChangeArrowheads="1"/>
          </p:cNvSpPr>
          <p:nvPr>
            <p:ph type="title"/>
          </p:nvPr>
        </p:nvSpPr>
        <p:spPr bwMode="auto">
          <a:xfrm>
            <a:off x="941388" y="96838"/>
            <a:ext cx="72612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r>
              <a:rPr lang="en-US" altLang="en-US">
                <a:solidFill>
                  <a:schemeClr val="bg1"/>
                </a:solidFill>
              </a:rPr>
              <a:t> </a:t>
            </a:r>
            <a:r>
              <a:rPr lang="en-US" altLang="en-US" b="1"/>
              <a:t>	</a:t>
            </a:r>
          </a:p>
        </p:txBody>
      </p:sp>
      <p:sp>
        <p:nvSpPr>
          <p:cNvPr id="2" name="Content Placeholder 1">
            <a:extLst>
              <a:ext uri="{FF2B5EF4-FFF2-40B4-BE49-F238E27FC236}">
                <a16:creationId xmlns:a16="http://schemas.microsoft.com/office/drawing/2014/main" id="{AB11E351-7BC3-19F7-98F5-FBD58A6DB69D}"/>
              </a:ext>
            </a:extLst>
          </p:cNvPr>
          <p:cNvSpPr>
            <a:spLocks noGrp="1"/>
          </p:cNvSpPr>
          <p:nvPr>
            <p:ph idx="1"/>
          </p:nvPr>
        </p:nvSpPr>
        <p:spPr>
          <a:xfrm>
            <a:off x="142875" y="987425"/>
            <a:ext cx="8858250" cy="4059238"/>
          </a:xfrm>
        </p:spPr>
        <p:txBody>
          <a:bodyPr>
            <a:normAutofit lnSpcReduction="10000"/>
          </a:bodyPr>
          <a:lstStyle/>
          <a:p>
            <a:pPr>
              <a:defRPr/>
            </a:pPr>
            <a:r>
              <a:rPr lang="en-CA" sz="1875" b="1" dirty="0">
                <a:solidFill>
                  <a:srgbClr val="FFFF00"/>
                </a:solidFill>
              </a:rPr>
              <a:t>In that case </a:t>
            </a:r>
            <a:r>
              <a:rPr lang="en-CA" sz="1875" i="1" dirty="0">
                <a:solidFill>
                  <a:schemeClr val="accent2">
                    <a:lumMod val="40000"/>
                    <a:lumOff val="60000"/>
                  </a:schemeClr>
                </a:solidFill>
              </a:rPr>
              <a:t>Pink Panther Beauty Corp</a:t>
            </a:r>
            <a:r>
              <a:rPr lang="en-CA" sz="1875" dirty="0">
                <a:solidFill>
                  <a:schemeClr val="accent2">
                    <a:lumMod val="40000"/>
                    <a:lumOff val="60000"/>
                  </a:schemeClr>
                </a:solidFill>
              </a:rPr>
              <a:t>. </a:t>
            </a:r>
            <a:r>
              <a:rPr lang="en-CA" sz="1875" dirty="0">
                <a:solidFill>
                  <a:schemeClr val="bg1"/>
                </a:solidFill>
              </a:rPr>
              <a:t>wanted to register the </a:t>
            </a:r>
            <a:r>
              <a:rPr lang="en-CA" sz="1875" dirty="0">
                <a:solidFill>
                  <a:schemeClr val="accent2">
                    <a:lumMod val="40000"/>
                    <a:lumOff val="60000"/>
                  </a:schemeClr>
                </a:solidFill>
              </a:rPr>
              <a:t>TM Pink Panther</a:t>
            </a:r>
            <a:r>
              <a:rPr lang="en-CA" sz="1875" dirty="0">
                <a:solidFill>
                  <a:schemeClr val="bg1"/>
                </a:solidFill>
              </a:rPr>
              <a:t> in association with </a:t>
            </a:r>
            <a:r>
              <a:rPr lang="en-CA" sz="1875" dirty="0">
                <a:solidFill>
                  <a:srgbClr val="FFFF00"/>
                </a:solidFill>
              </a:rPr>
              <a:t>beauty products</a:t>
            </a:r>
            <a:r>
              <a:rPr lang="en-CA" sz="1875" dirty="0">
                <a:solidFill>
                  <a:schemeClr val="bg1"/>
                </a:solidFill>
              </a:rPr>
              <a:t>. </a:t>
            </a:r>
            <a:r>
              <a:rPr lang="en-CA" sz="1875" i="1" dirty="0">
                <a:solidFill>
                  <a:srgbClr val="FFFF00"/>
                </a:solidFill>
              </a:rPr>
              <a:t>United Artists Corp</a:t>
            </a:r>
            <a:r>
              <a:rPr lang="en-CA" sz="1875" dirty="0">
                <a:solidFill>
                  <a:schemeClr val="bg1"/>
                </a:solidFill>
              </a:rPr>
              <a:t>., owner of the famous </a:t>
            </a:r>
            <a:r>
              <a:rPr lang="en-CA" sz="1875" dirty="0">
                <a:solidFill>
                  <a:schemeClr val="accent2">
                    <a:lumMod val="40000"/>
                    <a:lumOff val="60000"/>
                  </a:schemeClr>
                </a:solidFill>
              </a:rPr>
              <a:t>Pink Panther </a:t>
            </a:r>
            <a:r>
              <a:rPr lang="en-CA" sz="1875" dirty="0">
                <a:solidFill>
                  <a:schemeClr val="bg1"/>
                </a:solidFill>
              </a:rPr>
              <a:t>mark registered in association with the entertainment business </a:t>
            </a:r>
            <a:r>
              <a:rPr lang="en-CA" sz="1875" dirty="0">
                <a:solidFill>
                  <a:srgbClr val="FFFF00"/>
                </a:solidFill>
              </a:rPr>
              <a:t>objected</a:t>
            </a:r>
            <a:r>
              <a:rPr lang="en-CA" sz="1875" dirty="0">
                <a:solidFill>
                  <a:schemeClr val="bg1"/>
                </a:solidFill>
              </a:rPr>
              <a:t>, </a:t>
            </a:r>
            <a:r>
              <a:rPr lang="en-CA" sz="1875" dirty="0">
                <a:solidFill>
                  <a:srgbClr val="FFFF00"/>
                </a:solidFill>
              </a:rPr>
              <a:t>arguing</a:t>
            </a:r>
            <a:r>
              <a:rPr lang="en-CA" sz="1875" dirty="0">
                <a:solidFill>
                  <a:schemeClr val="bg1"/>
                </a:solidFill>
              </a:rPr>
              <a:t> that </a:t>
            </a:r>
            <a:r>
              <a:rPr lang="en-CA" sz="1875" dirty="0">
                <a:solidFill>
                  <a:srgbClr val="FFFF00"/>
                </a:solidFill>
              </a:rPr>
              <a:t>consumers</a:t>
            </a:r>
            <a:r>
              <a:rPr lang="en-CA" sz="1875" dirty="0">
                <a:solidFill>
                  <a:schemeClr val="bg1"/>
                </a:solidFill>
              </a:rPr>
              <a:t> </a:t>
            </a:r>
            <a:r>
              <a:rPr lang="en-CA" sz="1875" dirty="0">
                <a:solidFill>
                  <a:srgbClr val="FF0000"/>
                </a:solidFill>
              </a:rPr>
              <a:t>would be </a:t>
            </a:r>
            <a:r>
              <a:rPr lang="en-CA" sz="1875" dirty="0">
                <a:solidFill>
                  <a:srgbClr val="FF0000"/>
                </a:solidFill>
                <a:latin typeface="Comic Sans MS" panose="030F0902030302020204" pitchFamily="66" charset="0"/>
              </a:rPr>
              <a:t>confused</a:t>
            </a:r>
            <a:r>
              <a:rPr lang="en-CA" sz="1875" dirty="0">
                <a:solidFill>
                  <a:schemeClr val="bg1"/>
                </a:solidFill>
              </a:rPr>
              <a:t>. </a:t>
            </a:r>
          </a:p>
          <a:p>
            <a:pPr>
              <a:defRPr/>
            </a:pPr>
            <a:r>
              <a:rPr lang="en-CA" sz="1875" b="1" dirty="0">
                <a:solidFill>
                  <a:srgbClr val="FFFF00"/>
                </a:solidFill>
              </a:rPr>
              <a:t>Would consumers think that these goods came from the same source</a:t>
            </a:r>
            <a:r>
              <a:rPr lang="en-CA" sz="1875" b="1" dirty="0">
                <a:solidFill>
                  <a:srgbClr val="FF0000"/>
                </a:solidFill>
              </a:rPr>
              <a:t>?</a:t>
            </a:r>
            <a:endParaRPr lang="en-CA" sz="1875" dirty="0">
              <a:solidFill>
                <a:srgbClr val="FF0000"/>
              </a:solidFill>
            </a:endParaRPr>
          </a:p>
          <a:p>
            <a:pPr>
              <a:defRPr/>
            </a:pPr>
            <a:r>
              <a:rPr lang="en-CA" sz="1875" dirty="0">
                <a:solidFill>
                  <a:srgbClr val="FF0000"/>
                </a:solidFill>
              </a:rPr>
              <a:t>Ont. CA held </a:t>
            </a:r>
            <a:r>
              <a:rPr lang="en-CA" sz="1875" dirty="0">
                <a:solidFill>
                  <a:schemeClr val="bg1"/>
                </a:solidFill>
              </a:rPr>
              <a:t>in the Pink Panther case </a:t>
            </a:r>
            <a:r>
              <a:rPr lang="en-CA" sz="1875" dirty="0">
                <a:solidFill>
                  <a:srgbClr val="FFFF00"/>
                </a:solidFill>
              </a:rPr>
              <a:t>that it was unlikely consumers would be </a:t>
            </a:r>
            <a:r>
              <a:rPr lang="en-CA" sz="1875" dirty="0">
                <a:solidFill>
                  <a:srgbClr val="FF0000"/>
                </a:solidFill>
                <a:latin typeface="Comic Sans MS" panose="030F0902030302020204" pitchFamily="66" charset="0"/>
              </a:rPr>
              <a:t>confused</a:t>
            </a:r>
            <a:r>
              <a:rPr lang="en-CA" sz="1875" dirty="0">
                <a:solidFill>
                  <a:schemeClr val="bg1"/>
                </a:solidFill>
              </a:rPr>
              <a:t>; PINK PANTHER beauty parlour patron would not be likely to think that the hairdressing services she received were provided by United Artists Studios.</a:t>
            </a:r>
          </a:p>
          <a:p>
            <a:pPr>
              <a:defRPr/>
            </a:pPr>
            <a:r>
              <a:rPr lang="en-CA" sz="1875" dirty="0">
                <a:solidFill>
                  <a:schemeClr val="bg1"/>
                </a:solidFill>
              </a:rPr>
              <a:t>The aspect of the </a:t>
            </a:r>
            <a:r>
              <a:rPr lang="en-CA" sz="1875" dirty="0">
                <a:solidFill>
                  <a:schemeClr val="accent2">
                    <a:lumMod val="60000"/>
                    <a:lumOff val="40000"/>
                  </a:schemeClr>
                </a:solidFill>
              </a:rPr>
              <a:t>Pink Panther </a:t>
            </a:r>
            <a:r>
              <a:rPr lang="en-CA" sz="1875" dirty="0">
                <a:solidFill>
                  <a:schemeClr val="bg1"/>
                </a:solidFill>
              </a:rPr>
              <a:t>decision the </a:t>
            </a:r>
            <a:r>
              <a:rPr lang="en-CA" sz="1875" dirty="0">
                <a:solidFill>
                  <a:srgbClr val="FFFF00"/>
                </a:solidFill>
              </a:rPr>
              <a:t>SCC chose to address </a:t>
            </a:r>
            <a:r>
              <a:rPr lang="en-CA" sz="1875" dirty="0">
                <a:solidFill>
                  <a:schemeClr val="bg1"/>
                </a:solidFill>
              </a:rPr>
              <a:t>was Linden JA’s statement for the majority that for confusion to occur, </a:t>
            </a:r>
            <a:r>
              <a:rPr lang="en-CA" sz="1875" dirty="0">
                <a:solidFill>
                  <a:srgbClr val="FF0000"/>
                </a:solidFill>
              </a:rPr>
              <a:t>there must be </a:t>
            </a:r>
            <a:r>
              <a:rPr lang="en-CA" sz="1875" dirty="0">
                <a:solidFill>
                  <a:srgbClr val="FFFF00"/>
                </a:solidFill>
              </a:rPr>
              <a:t>some resemblance or linkage between the two products </a:t>
            </a:r>
            <a:r>
              <a:rPr lang="en-CA" sz="1875" dirty="0">
                <a:solidFill>
                  <a:schemeClr val="bg1"/>
                </a:solidFill>
              </a:rPr>
              <a:t>(i.e., </a:t>
            </a:r>
            <a:r>
              <a:rPr lang="en-CA" sz="1875" dirty="0">
                <a:solidFill>
                  <a:schemeClr val="accent2">
                    <a:lumMod val="60000"/>
                    <a:lumOff val="40000"/>
                  </a:schemeClr>
                </a:solidFill>
              </a:rPr>
              <a:t>Barbie doll </a:t>
            </a:r>
            <a:r>
              <a:rPr lang="en-CA" sz="1875" dirty="0">
                <a:solidFill>
                  <a:schemeClr val="bg1"/>
                </a:solidFill>
              </a:rPr>
              <a:t>and </a:t>
            </a:r>
            <a:r>
              <a:rPr lang="en-CA" sz="1875" dirty="0">
                <a:solidFill>
                  <a:schemeClr val="accent2">
                    <a:lumMod val="60000"/>
                    <a:lumOff val="40000"/>
                  </a:schemeClr>
                </a:solidFill>
              </a:rPr>
              <a:t>Barbie’s restaurant</a:t>
            </a:r>
            <a:r>
              <a:rPr lang="en-CA" sz="1875" dirty="0">
                <a:solidFill>
                  <a:schemeClr val="bg1"/>
                </a:solidFill>
              </a:rPr>
              <a:t>); and that </a:t>
            </a:r>
            <a:r>
              <a:rPr lang="en-CA" sz="1875" dirty="0">
                <a:solidFill>
                  <a:srgbClr val="FFFF00"/>
                </a:solidFill>
              </a:rPr>
              <a:t>only in exceptional circumstances can </a:t>
            </a:r>
            <a:r>
              <a:rPr lang="en-CA" sz="1875" dirty="0">
                <a:solidFill>
                  <a:srgbClr val="FF0000"/>
                </a:solidFill>
                <a:latin typeface="Comic Sans MS" panose="030F0902030302020204" pitchFamily="66" charset="0"/>
              </a:rPr>
              <a:t>confusion</a:t>
            </a:r>
            <a:r>
              <a:rPr lang="en-CA" sz="1875" dirty="0">
                <a:solidFill>
                  <a:srgbClr val="FFFF00"/>
                </a:solidFill>
              </a:rPr>
              <a:t> be found when there is no connection between the products or services</a:t>
            </a:r>
            <a:r>
              <a:rPr lang="en-CA" sz="1875" dirty="0">
                <a:solidFill>
                  <a:schemeClr val="bg1"/>
                </a:solidFill>
              </a:rPr>
              <a:t>.</a:t>
            </a:r>
          </a:p>
          <a:p>
            <a:pPr>
              <a:defRPr/>
            </a:pPr>
            <a:endParaRPr lang="en-US" dirty="0"/>
          </a:p>
        </p:txBody>
      </p:sp>
      <p:sp>
        <p:nvSpPr>
          <p:cNvPr id="251907" name="Slide Number Placeholder 3">
            <a:extLst>
              <a:ext uri="{FF2B5EF4-FFF2-40B4-BE49-F238E27FC236}">
                <a16:creationId xmlns:a16="http://schemas.microsoft.com/office/drawing/2014/main" id="{6CAB0F71-74C7-91F2-C5B8-8BC6408DE46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B62896A2-5A4E-B14F-8DCC-53AC1C756FA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5">
            <a:extLst>
              <a:ext uri="{FF2B5EF4-FFF2-40B4-BE49-F238E27FC236}">
                <a16:creationId xmlns:a16="http://schemas.microsoft.com/office/drawing/2014/main" id="{420ACD1D-51D6-FF5D-2DCA-3DD0559CBA58}"/>
              </a:ext>
            </a:extLst>
          </p:cNvPr>
          <p:cNvSpPr>
            <a:spLocks noGrp="1" noChangeArrowheads="1"/>
          </p:cNvSpPr>
          <p:nvPr>
            <p:ph type="title"/>
          </p:nvPr>
        </p:nvSpPr>
        <p:spPr bwMode="auto">
          <a:xfrm>
            <a:off x="941388" y="117475"/>
            <a:ext cx="72612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latin typeface="Comic Sans MS" panose="030F0902030302020204" pitchFamily="66" charset="0"/>
            </a:endParaRPr>
          </a:p>
        </p:txBody>
      </p:sp>
      <p:sp>
        <p:nvSpPr>
          <p:cNvPr id="2" name="Content Placeholder 1">
            <a:extLst>
              <a:ext uri="{FF2B5EF4-FFF2-40B4-BE49-F238E27FC236}">
                <a16:creationId xmlns:a16="http://schemas.microsoft.com/office/drawing/2014/main" id="{E04049CE-F7D6-33FF-83AC-BF3D9676B4B5}"/>
              </a:ext>
            </a:extLst>
          </p:cNvPr>
          <p:cNvSpPr>
            <a:spLocks noGrp="1"/>
          </p:cNvSpPr>
          <p:nvPr>
            <p:ph idx="1"/>
          </p:nvPr>
        </p:nvSpPr>
        <p:spPr>
          <a:xfrm>
            <a:off x="107950" y="915988"/>
            <a:ext cx="8928100" cy="4032250"/>
          </a:xfrm>
        </p:spPr>
        <p:txBody>
          <a:bodyPr>
            <a:normAutofit fontScale="55000" lnSpcReduction="20000"/>
          </a:bodyPr>
          <a:lstStyle/>
          <a:p>
            <a:pPr>
              <a:defRPr/>
            </a:pPr>
            <a:r>
              <a:rPr lang="en-CA" dirty="0">
                <a:solidFill>
                  <a:srgbClr val="FFFF00"/>
                </a:solidFill>
              </a:rPr>
              <a:t>Binnie J. of SCC </a:t>
            </a:r>
            <a:r>
              <a:rPr lang="en-CA" dirty="0">
                <a:solidFill>
                  <a:schemeClr val="bg1"/>
                </a:solidFill>
              </a:rPr>
              <a:t>in </a:t>
            </a:r>
            <a:r>
              <a:rPr lang="en-CA" i="1" dirty="0">
                <a:solidFill>
                  <a:srgbClr val="00B0F0"/>
                </a:solidFill>
              </a:rPr>
              <a:t>Mattel </a:t>
            </a:r>
            <a:r>
              <a:rPr lang="en-CA" dirty="0">
                <a:solidFill>
                  <a:srgbClr val="FF0000"/>
                </a:solidFill>
              </a:rPr>
              <a:t>rejected </a:t>
            </a:r>
            <a:r>
              <a:rPr lang="en-CA" dirty="0">
                <a:solidFill>
                  <a:schemeClr val="bg1"/>
                </a:solidFill>
              </a:rPr>
              <a:t>Linden JA’s statement </a:t>
            </a:r>
            <a:r>
              <a:rPr lang="en-CA" dirty="0">
                <a:solidFill>
                  <a:srgbClr val="FFFF00"/>
                </a:solidFill>
              </a:rPr>
              <a:t>that for </a:t>
            </a:r>
            <a:r>
              <a:rPr lang="en-CA" dirty="0">
                <a:solidFill>
                  <a:srgbClr val="FF0000"/>
                </a:solidFill>
                <a:latin typeface="Comic Sans MS" panose="030F0902030302020204" pitchFamily="66" charset="0"/>
              </a:rPr>
              <a:t>confusion</a:t>
            </a:r>
            <a:r>
              <a:rPr lang="en-CA" dirty="0">
                <a:solidFill>
                  <a:schemeClr val="bg1"/>
                </a:solidFill>
              </a:rPr>
              <a:t> to occur, </a:t>
            </a:r>
            <a:r>
              <a:rPr lang="en-CA" dirty="0">
                <a:solidFill>
                  <a:srgbClr val="FFFF00"/>
                </a:solidFill>
              </a:rPr>
              <a:t>there must be some resemblance or linkage </a:t>
            </a:r>
            <a:r>
              <a:rPr lang="en-CA" dirty="0">
                <a:solidFill>
                  <a:schemeClr val="bg1"/>
                </a:solidFill>
              </a:rPr>
              <a:t>between the two products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a:t>
            </a:r>
            <a:r>
              <a:rPr lang="en-CA" dirty="0">
                <a:solidFill>
                  <a:schemeClr val="bg1"/>
                </a:solidFill>
              </a:rPr>
              <a:t>); and that </a:t>
            </a:r>
            <a:r>
              <a:rPr lang="en-CA" dirty="0">
                <a:solidFill>
                  <a:srgbClr val="FFFF00"/>
                </a:solidFill>
              </a:rPr>
              <a:t>only in exceptional circumstances can confusion be found when there is no connection between the products or services</a:t>
            </a:r>
            <a:r>
              <a:rPr lang="en-CA" dirty="0">
                <a:solidFill>
                  <a:schemeClr val="bg1"/>
                </a:solidFill>
              </a:rPr>
              <a:t>.</a:t>
            </a:r>
            <a:endParaRPr lang="en-CA" i="1" u="sng" dirty="0">
              <a:solidFill>
                <a:schemeClr val="bg1"/>
              </a:solidFill>
            </a:endParaRPr>
          </a:p>
          <a:p>
            <a:pPr>
              <a:defRPr/>
            </a:pPr>
            <a:r>
              <a:rPr lang="en-CA" dirty="0">
                <a:solidFill>
                  <a:srgbClr val="FFFF00"/>
                </a:solidFill>
              </a:rPr>
              <a:t>Test articulated by SCC </a:t>
            </a:r>
            <a:r>
              <a:rPr lang="en-CA" dirty="0">
                <a:solidFill>
                  <a:schemeClr val="bg1"/>
                </a:solidFill>
              </a:rPr>
              <a:t>was that </a:t>
            </a:r>
            <a:r>
              <a:rPr lang="en-CA" dirty="0">
                <a:solidFill>
                  <a:srgbClr val="FFFF00"/>
                </a:solidFill>
              </a:rPr>
              <a:t>for famous and non-famous marks alike</a:t>
            </a:r>
            <a:r>
              <a:rPr lang="en-CA" dirty="0">
                <a:solidFill>
                  <a:schemeClr val="bg1"/>
                </a:solidFill>
              </a:rPr>
              <a:t>, </a:t>
            </a:r>
            <a:r>
              <a:rPr lang="en-CA" dirty="0">
                <a:solidFill>
                  <a:srgbClr val="FF0000"/>
                </a:solidFill>
              </a:rPr>
              <a:t>whether </a:t>
            </a:r>
            <a:r>
              <a:rPr lang="en-CA" dirty="0">
                <a:solidFill>
                  <a:schemeClr val="bg1"/>
                </a:solidFill>
              </a:rPr>
              <a:t>there is </a:t>
            </a:r>
            <a:r>
              <a:rPr lang="en-CA" dirty="0">
                <a:solidFill>
                  <a:srgbClr val="FF0000"/>
                </a:solidFill>
                <a:latin typeface="Comic Sans MS" panose="030F0902030302020204" pitchFamily="66" charset="0"/>
              </a:rPr>
              <a:t>confusion</a:t>
            </a:r>
            <a:r>
              <a:rPr lang="en-CA" dirty="0">
                <a:solidFill>
                  <a:schemeClr val="bg1"/>
                </a:solidFill>
              </a:rPr>
              <a:t> in the s. 6(2) sense, </a:t>
            </a:r>
            <a:r>
              <a:rPr lang="en-CA" dirty="0">
                <a:solidFill>
                  <a:srgbClr val="FF0000"/>
                </a:solidFill>
              </a:rPr>
              <a:t>is determined by if the consumer thinks that the goods come from the same source</a:t>
            </a:r>
            <a:r>
              <a:rPr lang="en-CA" dirty="0">
                <a:solidFill>
                  <a:schemeClr val="bg1"/>
                </a:solidFill>
              </a:rPr>
              <a:t>. This question has must be analyzed in all the circumstances (as set out in s. 6(5) and beyond).</a:t>
            </a:r>
            <a:endParaRPr lang="en-CA" sz="1200" dirty="0">
              <a:solidFill>
                <a:schemeClr val="bg1"/>
              </a:solidFill>
            </a:endParaRPr>
          </a:p>
          <a:p>
            <a:pPr>
              <a:defRPr/>
            </a:pPr>
            <a:r>
              <a:rPr lang="en-CA" dirty="0">
                <a:solidFill>
                  <a:schemeClr val="bg1"/>
                </a:solidFill>
              </a:rPr>
              <a:t>The </a:t>
            </a:r>
            <a:r>
              <a:rPr lang="en-CA" dirty="0">
                <a:solidFill>
                  <a:srgbClr val="FFFF00"/>
                </a:solidFill>
              </a:rPr>
              <a:t>nature of the wares is important</a:t>
            </a:r>
            <a:r>
              <a:rPr lang="en-CA" dirty="0">
                <a:solidFill>
                  <a:schemeClr val="bg1"/>
                </a:solidFill>
              </a:rPr>
              <a:t>: </a:t>
            </a:r>
            <a:endParaRPr lang="en-CA" sz="1200" dirty="0">
              <a:solidFill>
                <a:schemeClr val="bg1"/>
              </a:solidFill>
            </a:endParaRPr>
          </a:p>
          <a:p>
            <a:pPr lvl="1">
              <a:buFont typeface="Courier New" panose="02070309020205020404" pitchFamily="49" charset="0"/>
              <a:buChar char="o"/>
              <a:defRPr/>
            </a:pPr>
            <a:r>
              <a:rPr lang="en-CA" sz="3300" dirty="0">
                <a:solidFill>
                  <a:schemeClr val="bg1"/>
                </a:solidFill>
              </a:rPr>
              <a:t>It is one of the criteria in 6(5)</a:t>
            </a:r>
          </a:p>
          <a:p>
            <a:pPr lvl="1">
              <a:buFont typeface="Courier New" panose="02070309020205020404" pitchFamily="49" charset="0"/>
              <a:buChar char="o"/>
              <a:defRPr/>
            </a:pPr>
            <a:r>
              <a:rPr lang="en-CA" sz="3300" dirty="0">
                <a:solidFill>
                  <a:schemeClr val="bg1"/>
                </a:solidFill>
              </a:rPr>
              <a:t>In cases involving famous marks it is likely to be an important factor (i.e., </a:t>
            </a:r>
            <a:r>
              <a:rPr lang="en-CA" sz="3300" dirty="0">
                <a:solidFill>
                  <a:schemeClr val="accent2">
                    <a:lumMod val="60000"/>
                    <a:lumOff val="40000"/>
                  </a:schemeClr>
                </a:solidFill>
              </a:rPr>
              <a:t>Barbie doll </a:t>
            </a:r>
            <a:r>
              <a:rPr lang="en-CA" sz="3300" dirty="0">
                <a:solidFill>
                  <a:schemeClr val="bg1"/>
                </a:solidFill>
              </a:rPr>
              <a:t>and </a:t>
            </a:r>
            <a:r>
              <a:rPr lang="en-CA" sz="3300" dirty="0">
                <a:solidFill>
                  <a:schemeClr val="accent2">
                    <a:lumMod val="60000"/>
                    <a:lumOff val="40000"/>
                  </a:schemeClr>
                </a:solidFill>
              </a:rPr>
              <a:t>Barbie’s restaurants</a:t>
            </a:r>
            <a:r>
              <a:rPr lang="en-CA" sz="3300" dirty="0">
                <a:solidFill>
                  <a:schemeClr val="bg1"/>
                </a:solidFill>
              </a:rPr>
              <a:t>), as fame can possibly carry the mark across product lines. </a:t>
            </a:r>
          </a:p>
          <a:p>
            <a:pPr>
              <a:defRPr/>
            </a:pPr>
            <a:r>
              <a:rPr lang="en-CA" b="1" dirty="0">
                <a:solidFill>
                  <a:srgbClr val="FFFF00"/>
                </a:solidFill>
              </a:rPr>
              <a:t>SCC emphasized in Mattel is that you do not have to establish a connection between the goods and</a:t>
            </a:r>
            <a:r>
              <a:rPr lang="en-CA" b="1" dirty="0">
                <a:solidFill>
                  <a:srgbClr val="FF0000"/>
                </a:solidFill>
              </a:rPr>
              <a:t>/</a:t>
            </a:r>
            <a:r>
              <a:rPr lang="en-CA" b="1" dirty="0">
                <a:solidFill>
                  <a:srgbClr val="FFFF00"/>
                </a:solidFill>
              </a:rPr>
              <a:t>or services for a finding of </a:t>
            </a:r>
            <a:r>
              <a:rPr lang="en-CA" b="1" dirty="0">
                <a:solidFill>
                  <a:srgbClr val="FF0000"/>
                </a:solidFill>
                <a:latin typeface="Comic Sans MS" panose="030F0902030302020204" pitchFamily="66" charset="0"/>
              </a:rPr>
              <a:t>confusion</a:t>
            </a:r>
            <a:r>
              <a:rPr lang="en-CA" b="1" dirty="0">
                <a:solidFill>
                  <a:srgbClr val="FFFF00"/>
                </a:solidFill>
              </a:rPr>
              <a:t> to be made out. </a:t>
            </a:r>
            <a:endParaRPr lang="en-CA" dirty="0">
              <a:solidFill>
                <a:srgbClr val="FFFF00"/>
              </a:solidFill>
            </a:endParaRPr>
          </a:p>
          <a:p>
            <a:pPr>
              <a:defRPr/>
            </a:pPr>
            <a:endParaRPr lang="en-US" dirty="0"/>
          </a:p>
        </p:txBody>
      </p:sp>
      <p:sp>
        <p:nvSpPr>
          <p:cNvPr id="253955" name="Slide Number Placeholder 3">
            <a:extLst>
              <a:ext uri="{FF2B5EF4-FFF2-40B4-BE49-F238E27FC236}">
                <a16:creationId xmlns:a16="http://schemas.microsoft.com/office/drawing/2014/main" id="{C0540C1F-F903-E128-BDCF-DA59B92F92D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8350858-3CD0-6444-ABD0-598F9BD27BA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379D77-C494-DA4C-165C-B3FE92C2E672}"/>
              </a:ext>
            </a:extLst>
          </p:cNvPr>
          <p:cNvSpPr>
            <a:spLocks noGrp="1"/>
          </p:cNvSpPr>
          <p:nvPr>
            <p:ph type="title"/>
          </p:nvPr>
        </p:nvSpPr>
        <p:spPr>
          <a:xfrm>
            <a:off x="1485900" y="87313"/>
            <a:ext cx="6172200" cy="61277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92FAE1A1-E1D6-4B1F-CEDF-BFA8FBA31F6C}"/>
              </a:ext>
            </a:extLst>
          </p:cNvPr>
          <p:cNvSpPr>
            <a:spLocks noGrp="1"/>
          </p:cNvSpPr>
          <p:nvPr>
            <p:ph idx="1"/>
          </p:nvPr>
        </p:nvSpPr>
        <p:spPr>
          <a:xfrm>
            <a:off x="142875" y="842963"/>
            <a:ext cx="8858250" cy="4105275"/>
          </a:xfrm>
        </p:spPr>
        <p:txBody>
          <a:bodyPr>
            <a:normAutofit fontScale="70000" lnSpcReduction="20000"/>
          </a:bodyPr>
          <a:lstStyle/>
          <a:p>
            <a:pPr>
              <a:defRPr/>
            </a:pPr>
            <a:r>
              <a:rPr lang="en-CA" sz="2775" i="1" dirty="0">
                <a:solidFill>
                  <a:schemeClr val="accent2">
                    <a:lumMod val="60000"/>
                    <a:lumOff val="40000"/>
                  </a:schemeClr>
                </a:solidFill>
              </a:rPr>
              <a:t>Pink Panther </a:t>
            </a:r>
            <a:r>
              <a:rPr lang="en-CA" sz="2775" dirty="0">
                <a:solidFill>
                  <a:schemeClr val="bg1"/>
                </a:solidFill>
              </a:rPr>
              <a:t>and </a:t>
            </a:r>
            <a:r>
              <a:rPr lang="en-CA" sz="2775" i="1" dirty="0">
                <a:solidFill>
                  <a:srgbClr val="00B0F0"/>
                </a:solidFill>
              </a:rPr>
              <a:t>Mattel</a:t>
            </a:r>
            <a:r>
              <a:rPr lang="en-CA" sz="2775" i="1" dirty="0">
                <a:solidFill>
                  <a:schemeClr val="bg1"/>
                </a:solidFill>
              </a:rPr>
              <a:t> </a:t>
            </a:r>
            <a:r>
              <a:rPr lang="en-CA" sz="2775" dirty="0">
                <a:solidFill>
                  <a:schemeClr val="bg1"/>
                </a:solidFill>
              </a:rPr>
              <a:t>are examples of </a:t>
            </a:r>
            <a:r>
              <a:rPr lang="en-CA" sz="2775" dirty="0">
                <a:solidFill>
                  <a:srgbClr val="FFFF00"/>
                </a:solidFill>
              </a:rPr>
              <a:t>courts dealing with </a:t>
            </a:r>
            <a:r>
              <a:rPr lang="en-CA" sz="2775" dirty="0">
                <a:solidFill>
                  <a:schemeClr val="bg1"/>
                </a:solidFill>
              </a:rPr>
              <a:t>the contemporary reality of famous </a:t>
            </a:r>
            <a:r>
              <a:rPr lang="en-CA" sz="2775" dirty="0">
                <a:solidFill>
                  <a:srgbClr val="FFFF00"/>
                </a:solidFill>
              </a:rPr>
              <a:t>brands attempting to protect themselves against every incursion</a:t>
            </a:r>
            <a:r>
              <a:rPr lang="en-CA" sz="2775" dirty="0">
                <a:solidFill>
                  <a:schemeClr val="bg1"/>
                </a:solidFill>
              </a:rPr>
              <a:t> on their goodwill to preserve their investment in their brands. </a:t>
            </a:r>
          </a:p>
          <a:p>
            <a:pPr>
              <a:defRPr/>
            </a:pPr>
            <a:r>
              <a:rPr lang="en-CA" sz="2775" dirty="0">
                <a:solidFill>
                  <a:srgbClr val="FF0000"/>
                </a:solidFill>
              </a:rPr>
              <a:t>FCA</a:t>
            </a:r>
            <a:r>
              <a:rPr lang="en-CA" sz="2775" dirty="0">
                <a:solidFill>
                  <a:schemeClr val="bg1"/>
                </a:solidFill>
              </a:rPr>
              <a:t> in </a:t>
            </a:r>
            <a:r>
              <a:rPr lang="en-CA" sz="2775" i="1" dirty="0">
                <a:solidFill>
                  <a:schemeClr val="accent2">
                    <a:lumMod val="60000"/>
                    <a:lumOff val="40000"/>
                  </a:schemeClr>
                </a:solidFill>
              </a:rPr>
              <a:t>Pink Panther</a:t>
            </a:r>
            <a:r>
              <a:rPr lang="en-CA" sz="2775" dirty="0">
                <a:solidFill>
                  <a:schemeClr val="bg1"/>
                </a:solidFill>
              </a:rPr>
              <a:t> </a:t>
            </a:r>
            <a:r>
              <a:rPr lang="en-CA" sz="2775" dirty="0">
                <a:solidFill>
                  <a:srgbClr val="FFFF00"/>
                </a:solidFill>
              </a:rPr>
              <a:t>restricts the ability of companies to protect famous marks</a:t>
            </a:r>
            <a:r>
              <a:rPr lang="en-CA" sz="2775" dirty="0">
                <a:solidFill>
                  <a:schemeClr val="bg1"/>
                </a:solidFill>
              </a:rPr>
              <a:t>; companies can only object to others using famous marks where there is a connection/resemblance between the goods, services.</a:t>
            </a:r>
          </a:p>
          <a:p>
            <a:pPr>
              <a:defRPr/>
            </a:pPr>
            <a:r>
              <a:rPr lang="en-CA" sz="2775" dirty="0">
                <a:solidFill>
                  <a:srgbClr val="FF0000"/>
                </a:solidFill>
              </a:rPr>
              <a:t>SCC held FCA was wrong </a:t>
            </a:r>
            <a:r>
              <a:rPr lang="en-CA" sz="2775" dirty="0">
                <a:solidFill>
                  <a:srgbClr val="FFFF00"/>
                </a:solidFill>
              </a:rPr>
              <a:t>as net of protection drawn too narrowly</a:t>
            </a:r>
            <a:r>
              <a:rPr lang="en-CA" sz="2775" dirty="0">
                <a:solidFill>
                  <a:schemeClr val="bg1"/>
                </a:solidFill>
              </a:rPr>
              <a:t>. </a:t>
            </a:r>
          </a:p>
          <a:p>
            <a:pPr>
              <a:defRPr/>
            </a:pPr>
            <a:r>
              <a:rPr lang="en-CA" sz="2775" dirty="0">
                <a:solidFill>
                  <a:srgbClr val="FF0000"/>
                </a:solidFill>
              </a:rPr>
              <a:t>SCC</a:t>
            </a:r>
            <a:r>
              <a:rPr lang="en-CA" sz="2775" dirty="0">
                <a:solidFill>
                  <a:schemeClr val="bg1"/>
                </a:solidFill>
              </a:rPr>
              <a:t> </a:t>
            </a:r>
            <a:r>
              <a:rPr lang="en-CA" sz="2775" dirty="0">
                <a:solidFill>
                  <a:srgbClr val="FFFF00"/>
                </a:solidFill>
              </a:rPr>
              <a:t>focused on the issue of </a:t>
            </a:r>
            <a:r>
              <a:rPr lang="en-CA" sz="2775" dirty="0">
                <a:solidFill>
                  <a:srgbClr val="FF0000"/>
                </a:solidFill>
                <a:latin typeface="Comic Sans MS" panose="030F0902030302020204" pitchFamily="66" charset="0"/>
              </a:rPr>
              <a:t>confusion</a:t>
            </a:r>
            <a:r>
              <a:rPr lang="en-CA" sz="2775" dirty="0">
                <a:solidFill>
                  <a:srgbClr val="FFFF00"/>
                </a:solidFill>
              </a:rPr>
              <a:t> </a:t>
            </a:r>
            <a:r>
              <a:rPr lang="en-CA" sz="2775" dirty="0">
                <a:solidFill>
                  <a:schemeClr val="bg1"/>
                </a:solidFill>
              </a:rPr>
              <a:t>as to </a:t>
            </a:r>
            <a:r>
              <a:rPr lang="en-CA" sz="2775" dirty="0">
                <a:solidFill>
                  <a:srgbClr val="FFFF00"/>
                </a:solidFill>
              </a:rPr>
              <a:t>whether the consumer was confused </a:t>
            </a:r>
            <a:r>
              <a:rPr lang="en-CA" sz="2775" dirty="0">
                <a:solidFill>
                  <a:schemeClr val="bg1"/>
                </a:solidFill>
              </a:rPr>
              <a:t>into thinking that the </a:t>
            </a:r>
            <a:r>
              <a:rPr lang="en-CA" sz="2775" dirty="0">
                <a:solidFill>
                  <a:srgbClr val="FFFF00"/>
                </a:solidFill>
              </a:rPr>
              <a:t>goods came from the same source</a:t>
            </a:r>
            <a:r>
              <a:rPr lang="en-CA" sz="2775" dirty="0">
                <a:solidFill>
                  <a:schemeClr val="bg1"/>
                </a:solidFill>
              </a:rPr>
              <a:t>. </a:t>
            </a:r>
          </a:p>
          <a:p>
            <a:pPr>
              <a:defRPr/>
            </a:pPr>
            <a:r>
              <a:rPr lang="en-CA" sz="2775" dirty="0">
                <a:solidFill>
                  <a:schemeClr val="bg1"/>
                </a:solidFill>
              </a:rPr>
              <a:t>The </a:t>
            </a:r>
            <a:r>
              <a:rPr lang="en-CA" sz="2775" dirty="0">
                <a:solidFill>
                  <a:srgbClr val="FFFF00"/>
                </a:solidFill>
              </a:rPr>
              <a:t>nature of the goods </a:t>
            </a:r>
            <a:r>
              <a:rPr lang="en-CA" sz="2775" dirty="0">
                <a:solidFill>
                  <a:schemeClr val="bg1"/>
                </a:solidFill>
              </a:rPr>
              <a:t>is a factor in this analysis; an important factor in some cases. But it is </a:t>
            </a:r>
            <a:r>
              <a:rPr lang="en-CA" sz="2775" dirty="0">
                <a:solidFill>
                  <a:srgbClr val="FF0000"/>
                </a:solidFill>
              </a:rPr>
              <a:t>not the sole issue</a:t>
            </a:r>
            <a:r>
              <a:rPr lang="en-CA" sz="2775" dirty="0">
                <a:solidFill>
                  <a:schemeClr val="bg1"/>
                </a:solidFill>
              </a:rPr>
              <a:t>.</a:t>
            </a:r>
          </a:p>
          <a:p>
            <a:pPr>
              <a:defRPr/>
            </a:pPr>
            <a:r>
              <a:rPr lang="en-CA" sz="2775" dirty="0">
                <a:solidFill>
                  <a:schemeClr val="bg1"/>
                </a:solidFill>
              </a:rPr>
              <a:t>In </a:t>
            </a:r>
            <a:r>
              <a:rPr lang="en-CA" sz="2775" i="1" dirty="0">
                <a:solidFill>
                  <a:schemeClr val="accent2">
                    <a:lumMod val="60000"/>
                    <a:lumOff val="40000"/>
                  </a:schemeClr>
                </a:solidFill>
              </a:rPr>
              <a:t>Mattel</a:t>
            </a:r>
            <a:r>
              <a:rPr lang="en-CA" sz="2775" i="1" dirty="0">
                <a:solidFill>
                  <a:schemeClr val="bg1"/>
                </a:solidFill>
              </a:rPr>
              <a:t> </a:t>
            </a:r>
            <a:r>
              <a:rPr lang="en-CA" sz="2775" dirty="0">
                <a:solidFill>
                  <a:schemeClr val="bg1"/>
                </a:solidFill>
              </a:rPr>
              <a:t>the </a:t>
            </a:r>
            <a:r>
              <a:rPr lang="en-CA" sz="2775" dirty="0">
                <a:solidFill>
                  <a:srgbClr val="FFFF00"/>
                </a:solidFill>
              </a:rPr>
              <a:t>SCC attempts to ensure </a:t>
            </a:r>
            <a:r>
              <a:rPr lang="en-CA" sz="2775" dirty="0">
                <a:solidFill>
                  <a:schemeClr val="bg1"/>
                </a:solidFill>
              </a:rPr>
              <a:t>that the protection given to marks (famous or not) relates to the </a:t>
            </a:r>
            <a:r>
              <a:rPr lang="en-CA" sz="2775" dirty="0">
                <a:solidFill>
                  <a:srgbClr val="FF0000"/>
                </a:solidFill>
              </a:rPr>
              <a:t>purpose</a:t>
            </a:r>
            <a:r>
              <a:rPr lang="en-CA" sz="2775" dirty="0">
                <a:solidFill>
                  <a:schemeClr val="bg1"/>
                </a:solidFill>
              </a:rPr>
              <a:t> of TM law; </a:t>
            </a:r>
            <a:r>
              <a:rPr lang="en-CA" sz="2775" dirty="0">
                <a:solidFill>
                  <a:srgbClr val="FFFF00"/>
                </a:solidFill>
              </a:rPr>
              <a:t>protecting against </a:t>
            </a:r>
            <a:r>
              <a:rPr lang="en-CA" sz="2775" dirty="0">
                <a:solidFill>
                  <a:srgbClr val="FFFF00"/>
                </a:solidFill>
                <a:latin typeface="Comic Sans MS" panose="030F0902030302020204" pitchFamily="66" charset="0"/>
              </a:rPr>
              <a:t>confusion</a:t>
            </a:r>
            <a:r>
              <a:rPr lang="en-CA" sz="2775" dirty="0">
                <a:solidFill>
                  <a:srgbClr val="FFFF00"/>
                </a:solidFill>
              </a:rPr>
              <a:t> as to source</a:t>
            </a:r>
            <a:r>
              <a:rPr lang="en-CA" sz="2775" dirty="0">
                <a:solidFill>
                  <a:schemeClr val="bg1"/>
                </a:solidFill>
              </a:rPr>
              <a:t>. </a:t>
            </a:r>
          </a:p>
          <a:p>
            <a:pPr>
              <a:defRPr/>
            </a:pPr>
            <a:endParaRPr lang="en-CA" dirty="0"/>
          </a:p>
          <a:p>
            <a:pPr>
              <a:defRPr/>
            </a:pPr>
            <a:endParaRPr lang="en-US" dirty="0"/>
          </a:p>
        </p:txBody>
      </p:sp>
      <p:sp>
        <p:nvSpPr>
          <p:cNvPr id="256003" name="Slide Number Placeholder 3">
            <a:extLst>
              <a:ext uri="{FF2B5EF4-FFF2-40B4-BE49-F238E27FC236}">
                <a16:creationId xmlns:a16="http://schemas.microsoft.com/office/drawing/2014/main" id="{18E02021-8832-B849-6AD8-CB190D6C458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5E7FC7B-B867-A146-9A9A-69C0B909C9DB}"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249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10ED5E2C-9659-0100-7481-EA9FE55B94CE}"/>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70E4592D-C4D2-D7D0-F184-56E1FEF1D485}"/>
              </a:ext>
            </a:extLst>
          </p:cNvPr>
          <p:cNvPicPr>
            <a:picLocks noGrp="1" noChangeAspect="1"/>
          </p:cNvPicPr>
          <p:nvPr>
            <p:ph idx="1"/>
          </p:nvPr>
        </p:nvPicPr>
        <p:blipFill>
          <a:blip r:embed="rId2"/>
          <a:stretch>
            <a:fillRect/>
          </a:stretch>
        </p:blipFill>
        <p:spPr/>
      </p:pic>
      <p:pic>
        <p:nvPicPr>
          <p:cNvPr id="52227" name="Picture 6" descr="Graphical user interface, text, application, email&#10;&#10;Description automatically generated">
            <a:extLst>
              <a:ext uri="{FF2B5EF4-FFF2-40B4-BE49-F238E27FC236}">
                <a16:creationId xmlns:a16="http://schemas.microsoft.com/office/drawing/2014/main" id="{7DCC2619-BADF-46EE-C27B-0905FCD25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73050"/>
            <a:ext cx="62103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5">
            <a:extLst>
              <a:ext uri="{FF2B5EF4-FFF2-40B4-BE49-F238E27FC236}">
                <a16:creationId xmlns:a16="http://schemas.microsoft.com/office/drawing/2014/main" id="{1D3D3004-7C72-ADE9-539D-991B997B0A22}"/>
              </a:ext>
            </a:extLst>
          </p:cNvPr>
          <p:cNvSpPr>
            <a:spLocks noGrp="1" noChangeArrowheads="1"/>
          </p:cNvSpPr>
          <p:nvPr>
            <p:ph type="title"/>
          </p:nvPr>
        </p:nvSpPr>
        <p:spPr bwMode="auto">
          <a:xfrm>
            <a:off x="250825" y="92075"/>
            <a:ext cx="8569325" cy="679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solidFill>
                  <a:srgbClr val="FF0000"/>
                </a:solidFill>
              </a:rPr>
              <a:t>:</a:t>
            </a:r>
            <a:r>
              <a:rPr lang="en-US" altLang="en-US" sz="3600" b="1"/>
              <a:t> </a:t>
            </a:r>
            <a:r>
              <a:rPr lang="en-US" altLang="en-US" sz="3600">
                <a:solidFill>
                  <a:schemeClr val="bg1"/>
                </a:solidFill>
                <a:latin typeface="Comic Sans MS" panose="030F0902030302020204" pitchFamily="66" charset="0"/>
              </a:rPr>
              <a:t>Confusion</a:t>
            </a:r>
            <a:r>
              <a:rPr lang="en-US" altLang="en-US" sz="3600">
                <a:solidFill>
                  <a:schemeClr val="bg1"/>
                </a:solidFill>
              </a:rPr>
              <a:t> </a:t>
            </a:r>
            <a:r>
              <a:rPr lang="en-US" altLang="en-US" sz="3600">
                <a:solidFill>
                  <a:srgbClr val="FF0000"/>
                </a:solidFill>
              </a:rPr>
              <a:t>– </a:t>
            </a:r>
            <a:r>
              <a:rPr lang="en-US" altLang="en-US" sz="3600">
                <a:solidFill>
                  <a:schemeClr val="bg1"/>
                </a:solidFill>
              </a:rPr>
              <a:t>Test Person</a:t>
            </a:r>
            <a:endParaRPr lang="en-US" altLang="en-US" sz="3600" b="1"/>
          </a:p>
        </p:txBody>
      </p:sp>
      <p:sp>
        <p:nvSpPr>
          <p:cNvPr id="2" name="Content Placeholder 1">
            <a:extLst>
              <a:ext uri="{FF2B5EF4-FFF2-40B4-BE49-F238E27FC236}">
                <a16:creationId xmlns:a16="http://schemas.microsoft.com/office/drawing/2014/main" id="{2715DE6D-3193-C1BA-BCD4-2780BA6AC7C0}"/>
              </a:ext>
            </a:extLst>
          </p:cNvPr>
          <p:cNvSpPr>
            <a:spLocks noGrp="1"/>
          </p:cNvSpPr>
          <p:nvPr>
            <p:ph idx="1"/>
          </p:nvPr>
        </p:nvSpPr>
        <p:spPr>
          <a:xfrm>
            <a:off x="0" y="987425"/>
            <a:ext cx="8893175" cy="3784600"/>
          </a:xfrm>
        </p:spPr>
        <p:txBody>
          <a:bodyPr>
            <a:normAutofit lnSpcReduction="10000"/>
          </a:bodyPr>
          <a:lstStyle/>
          <a:p>
            <a:pPr>
              <a:defRPr/>
            </a:pPr>
            <a:r>
              <a:rPr lang="en-CA" sz="1875" dirty="0">
                <a:solidFill>
                  <a:srgbClr val="FF0000"/>
                </a:solidFill>
              </a:rPr>
              <a:t>Important question</a:t>
            </a:r>
            <a:r>
              <a:rPr lang="en-CA" sz="1875" dirty="0">
                <a:solidFill>
                  <a:schemeClr val="bg1"/>
                </a:solidFill>
              </a:rPr>
              <a:t>: </a:t>
            </a:r>
            <a:r>
              <a:rPr lang="en-CA" sz="1875" dirty="0">
                <a:solidFill>
                  <a:srgbClr val="FFFF00"/>
                </a:solidFill>
              </a:rPr>
              <a:t>F</a:t>
            </a:r>
            <a:r>
              <a:rPr lang="en-CA" sz="1875" b="1" dirty="0">
                <a:solidFill>
                  <a:srgbClr val="FFFF00"/>
                </a:solidFill>
              </a:rPr>
              <a:t>rom what perspective should consumer </a:t>
            </a:r>
            <a:r>
              <a:rPr lang="en-CA" sz="1875" b="1" dirty="0">
                <a:solidFill>
                  <a:srgbClr val="FFFF00"/>
                </a:solidFill>
                <a:latin typeface="Comic Sans MS" panose="030F0902030302020204" pitchFamily="66" charset="0"/>
              </a:rPr>
              <a:t>confusion</a:t>
            </a:r>
            <a:r>
              <a:rPr lang="en-CA" sz="1875" b="1" dirty="0">
                <a:solidFill>
                  <a:srgbClr val="FFFF00"/>
                </a:solidFill>
              </a:rPr>
              <a:t> be analyzed</a:t>
            </a:r>
            <a:r>
              <a:rPr lang="en-CA" sz="1875" b="1" dirty="0">
                <a:solidFill>
                  <a:srgbClr val="FF0000"/>
                </a:solidFill>
              </a:rPr>
              <a:t>?</a:t>
            </a:r>
            <a:r>
              <a:rPr lang="en-CA" sz="1875" b="1" dirty="0">
                <a:solidFill>
                  <a:schemeClr val="bg1"/>
                </a:solidFill>
              </a:rPr>
              <a:t> </a:t>
            </a:r>
            <a:r>
              <a:rPr lang="en-CA" sz="1875" b="1" dirty="0">
                <a:solidFill>
                  <a:srgbClr val="FFFF00"/>
                </a:solidFill>
              </a:rPr>
              <a:t>Who is the test person for the purpose of the confusion analysis</a:t>
            </a:r>
            <a:r>
              <a:rPr lang="en-CA" sz="1875" b="1" dirty="0">
                <a:solidFill>
                  <a:srgbClr val="FF0000"/>
                </a:solidFill>
              </a:rPr>
              <a:t>?</a:t>
            </a:r>
            <a:r>
              <a:rPr lang="en-CA" sz="1875" b="1" dirty="0">
                <a:solidFill>
                  <a:schemeClr val="bg1"/>
                </a:solidFill>
              </a:rPr>
              <a:t> </a:t>
            </a:r>
            <a:endParaRPr lang="en-CA" sz="1875" dirty="0">
              <a:solidFill>
                <a:schemeClr val="bg1"/>
              </a:solidFill>
            </a:endParaRPr>
          </a:p>
          <a:p>
            <a:pPr>
              <a:defRPr/>
            </a:pPr>
            <a:r>
              <a:rPr lang="en-CA" sz="1875" dirty="0">
                <a:solidFill>
                  <a:schemeClr val="bg1"/>
                </a:solidFill>
              </a:rPr>
              <a:t>Addressed by SCC in </a:t>
            </a:r>
            <a:r>
              <a:rPr lang="en-CA" sz="1875" i="1" u="sng" dirty="0">
                <a:solidFill>
                  <a:schemeClr val="bg1"/>
                </a:solidFill>
              </a:rPr>
              <a:t>Mattel</a:t>
            </a:r>
            <a:r>
              <a:rPr lang="en-CA" sz="1875" i="1" dirty="0">
                <a:solidFill>
                  <a:schemeClr val="bg1"/>
                </a:solidFill>
              </a:rPr>
              <a:t>. </a:t>
            </a:r>
            <a:r>
              <a:rPr lang="en-CA" sz="1875" dirty="0">
                <a:solidFill>
                  <a:schemeClr val="bg1"/>
                </a:solidFill>
              </a:rPr>
              <a:t>A few “</a:t>
            </a:r>
            <a:r>
              <a:rPr lang="en-CA" sz="1875" dirty="0">
                <a:solidFill>
                  <a:srgbClr val="FFFF00"/>
                </a:solidFill>
              </a:rPr>
              <a:t>test people</a:t>
            </a:r>
            <a:r>
              <a:rPr lang="en-CA" sz="1875" dirty="0">
                <a:solidFill>
                  <a:schemeClr val="bg1"/>
                </a:solidFill>
              </a:rPr>
              <a:t>” were </a:t>
            </a:r>
            <a:r>
              <a:rPr lang="en-CA" sz="1875" dirty="0">
                <a:solidFill>
                  <a:srgbClr val="FFFF00"/>
                </a:solidFill>
              </a:rPr>
              <a:t>rejected</a:t>
            </a:r>
            <a:r>
              <a:rPr lang="en-CA" sz="1875" dirty="0">
                <a:solidFill>
                  <a:schemeClr val="bg1"/>
                </a:solidFill>
              </a:rPr>
              <a:t>:</a:t>
            </a:r>
          </a:p>
          <a:p>
            <a:pPr marL="685800" lvl="1" indent="-342900">
              <a:buFont typeface="+mj-lt"/>
              <a:buAutoNum type="arabicPeriod"/>
              <a:defRPr/>
            </a:pPr>
            <a:r>
              <a:rPr lang="en-CA" sz="1875" dirty="0">
                <a:solidFill>
                  <a:schemeClr val="bg1"/>
                </a:solidFill>
              </a:rPr>
              <a:t>The careful and diligent purchaser</a:t>
            </a:r>
          </a:p>
          <a:p>
            <a:pPr marL="685800" lvl="1" indent="-342900">
              <a:buFont typeface="+mj-lt"/>
              <a:buAutoNum type="arabicPeriod"/>
              <a:defRPr/>
            </a:pPr>
            <a:r>
              <a:rPr lang="en-CA" sz="1875" dirty="0">
                <a:solidFill>
                  <a:schemeClr val="bg1"/>
                </a:solidFill>
              </a:rPr>
              <a:t>The “moron in a hurry”</a:t>
            </a:r>
          </a:p>
          <a:p>
            <a:pPr>
              <a:defRPr/>
            </a:pPr>
            <a:r>
              <a:rPr lang="en-CA" sz="1875" dirty="0">
                <a:solidFill>
                  <a:srgbClr val="FFFF00"/>
                </a:solidFill>
              </a:rPr>
              <a:t>SCC adopted</a:t>
            </a:r>
            <a:r>
              <a:rPr lang="en-CA" sz="1875" dirty="0">
                <a:solidFill>
                  <a:schemeClr val="bg1"/>
                </a:solidFill>
              </a:rPr>
              <a:t> the </a:t>
            </a:r>
            <a:r>
              <a:rPr lang="en-CA" sz="1875" b="1" dirty="0">
                <a:solidFill>
                  <a:srgbClr val="FF0000"/>
                </a:solidFill>
              </a:rPr>
              <a:t>ordinary hurried purchaser</a:t>
            </a:r>
            <a:r>
              <a:rPr lang="en-CA" sz="1875" dirty="0">
                <a:solidFill>
                  <a:srgbClr val="FF0000"/>
                </a:solidFill>
              </a:rPr>
              <a:t> </a:t>
            </a:r>
            <a:r>
              <a:rPr lang="en-CA" sz="1875" dirty="0">
                <a:solidFill>
                  <a:schemeClr val="bg1"/>
                </a:solidFill>
              </a:rPr>
              <a:t>and looked at the probability of the average person with average intellect acting with ordinary caution being deceived. Points to consider:</a:t>
            </a:r>
          </a:p>
          <a:p>
            <a:pPr marL="685800" lvl="1" indent="-342900">
              <a:buFont typeface="+mj-lt"/>
              <a:buAutoNum type="arabicPeriod"/>
              <a:defRPr/>
            </a:pPr>
            <a:r>
              <a:rPr lang="en-CA" sz="1875" dirty="0">
                <a:solidFill>
                  <a:srgbClr val="FFFF00"/>
                </a:solidFill>
              </a:rPr>
              <a:t>Give the average consumer some credit</a:t>
            </a:r>
            <a:r>
              <a:rPr lang="en-CA" sz="1875" dirty="0">
                <a:solidFill>
                  <a:schemeClr val="bg1"/>
                </a:solidFill>
              </a:rPr>
              <a:t> – don’t assume that they’re totally devoid of intelligence, normal powers of recollection, or are totally unaware or uninformed.</a:t>
            </a:r>
          </a:p>
          <a:p>
            <a:pPr marL="685800" lvl="1" indent="-342900">
              <a:buFont typeface="+mj-lt"/>
              <a:buAutoNum type="arabicPeriod"/>
              <a:defRPr/>
            </a:pPr>
            <a:r>
              <a:rPr lang="en-CA" sz="1875" dirty="0">
                <a:solidFill>
                  <a:schemeClr val="bg1"/>
                </a:solidFill>
              </a:rPr>
              <a:t>More </a:t>
            </a:r>
            <a:r>
              <a:rPr lang="en-CA" sz="1875" dirty="0">
                <a:solidFill>
                  <a:srgbClr val="FFFF00"/>
                </a:solidFill>
              </a:rPr>
              <a:t>care taken/attention </a:t>
            </a:r>
            <a:r>
              <a:rPr lang="en-CA" sz="1875" dirty="0">
                <a:solidFill>
                  <a:schemeClr val="bg1"/>
                </a:solidFill>
              </a:rPr>
              <a:t>given </a:t>
            </a:r>
            <a:r>
              <a:rPr lang="en-CA" sz="1875" dirty="0">
                <a:solidFill>
                  <a:srgbClr val="FFFF00"/>
                </a:solidFill>
              </a:rPr>
              <a:t>to big purchases </a:t>
            </a:r>
            <a:r>
              <a:rPr lang="en-CA" sz="1875" dirty="0">
                <a:solidFill>
                  <a:schemeClr val="bg1"/>
                </a:solidFill>
              </a:rPr>
              <a:t>(car as opposed to toy)</a:t>
            </a:r>
          </a:p>
          <a:p>
            <a:pPr>
              <a:defRPr/>
            </a:pPr>
            <a:endParaRPr lang="en-US" dirty="0"/>
          </a:p>
        </p:txBody>
      </p:sp>
      <p:sp>
        <p:nvSpPr>
          <p:cNvPr id="258051" name="Slide Number Placeholder 3">
            <a:extLst>
              <a:ext uri="{FF2B5EF4-FFF2-40B4-BE49-F238E27FC236}">
                <a16:creationId xmlns:a16="http://schemas.microsoft.com/office/drawing/2014/main" id="{4035EE5A-2D87-7251-D3D2-DEBE2ED102D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2C31BF2-BBD3-7A4D-AE90-7B239FDDAC3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5">
            <a:extLst>
              <a:ext uri="{FF2B5EF4-FFF2-40B4-BE49-F238E27FC236}">
                <a16:creationId xmlns:a16="http://schemas.microsoft.com/office/drawing/2014/main" id="{4BB58528-8854-3990-8DC8-BFFDC6CEA049}"/>
              </a:ext>
            </a:extLst>
          </p:cNvPr>
          <p:cNvSpPr>
            <a:spLocks noGrp="1" noChangeArrowheads="1"/>
          </p:cNvSpPr>
          <p:nvPr>
            <p:ph type="title"/>
          </p:nvPr>
        </p:nvSpPr>
        <p:spPr bwMode="auto">
          <a:xfrm>
            <a:off x="287338" y="104775"/>
            <a:ext cx="8569325" cy="666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solidFill>
                  <a:srgbClr val="FF0000"/>
                </a:solidFill>
              </a:rPr>
              <a:t>:</a:t>
            </a:r>
            <a:r>
              <a:rPr lang="en-US" altLang="en-US" sz="3600" b="1"/>
              <a:t> </a:t>
            </a:r>
            <a:r>
              <a:rPr lang="en-US" altLang="en-US" sz="3600">
                <a:solidFill>
                  <a:schemeClr val="bg1"/>
                </a:solidFill>
                <a:latin typeface="Comic Sans MS" panose="030F0902030302020204" pitchFamily="66" charset="0"/>
              </a:rPr>
              <a:t>Confusion</a:t>
            </a:r>
            <a:r>
              <a:rPr lang="en-US" altLang="en-US" sz="3600">
                <a:solidFill>
                  <a:schemeClr val="bg1"/>
                </a:solidFill>
              </a:rPr>
              <a:t> </a:t>
            </a:r>
            <a:r>
              <a:rPr lang="en-US" altLang="en-US" sz="3600">
                <a:solidFill>
                  <a:srgbClr val="FF0000"/>
                </a:solidFill>
              </a:rPr>
              <a:t>–</a:t>
            </a:r>
            <a:r>
              <a:rPr lang="en-US" altLang="en-US" sz="3600">
                <a:solidFill>
                  <a:schemeClr val="bg1"/>
                </a:solidFill>
              </a:rPr>
              <a:t> Test Person</a:t>
            </a:r>
            <a:endParaRPr lang="en-US" altLang="en-US" sz="3600" b="1"/>
          </a:p>
        </p:txBody>
      </p:sp>
      <p:sp>
        <p:nvSpPr>
          <p:cNvPr id="2" name="Content Placeholder 1">
            <a:extLst>
              <a:ext uri="{FF2B5EF4-FFF2-40B4-BE49-F238E27FC236}">
                <a16:creationId xmlns:a16="http://schemas.microsoft.com/office/drawing/2014/main" id="{CA6F46CF-CBDC-393D-8269-185BE11ECC63}"/>
              </a:ext>
            </a:extLst>
          </p:cNvPr>
          <p:cNvSpPr>
            <a:spLocks noGrp="1"/>
          </p:cNvSpPr>
          <p:nvPr>
            <p:ph idx="1"/>
          </p:nvPr>
        </p:nvSpPr>
        <p:spPr>
          <a:xfrm>
            <a:off x="196850" y="915988"/>
            <a:ext cx="8750300" cy="3959225"/>
          </a:xfrm>
        </p:spPr>
        <p:txBody>
          <a:bodyPr>
            <a:normAutofit fontScale="92500"/>
          </a:bodyPr>
          <a:lstStyle/>
          <a:p>
            <a:pPr>
              <a:defRPr/>
            </a:pPr>
            <a:r>
              <a:rPr lang="en-CA" sz="1950" dirty="0">
                <a:solidFill>
                  <a:schemeClr val="bg1"/>
                </a:solidFill>
              </a:rPr>
              <a:t>In buying ordinary run-of-the-mill consumer wares and services, </a:t>
            </a:r>
            <a:r>
              <a:rPr lang="en-CA" sz="1950" dirty="0">
                <a:solidFill>
                  <a:srgbClr val="FFFF00"/>
                </a:solidFill>
              </a:rPr>
              <a:t>the consumer is of average intelligence, generally running behind schedule, and has more money to spend than time to pay a lot of attention to detail</a:t>
            </a:r>
            <a:r>
              <a:rPr lang="en-CA" sz="1950" dirty="0">
                <a:solidFill>
                  <a:schemeClr val="bg1"/>
                </a:solidFill>
              </a:rPr>
              <a:t>.</a:t>
            </a:r>
          </a:p>
          <a:p>
            <a:pPr>
              <a:defRPr/>
            </a:pPr>
            <a:r>
              <a:rPr lang="en-CA" sz="1950" dirty="0">
                <a:solidFill>
                  <a:schemeClr val="bg1"/>
                </a:solidFill>
              </a:rPr>
              <a:t>In appropriate markets, this person is </a:t>
            </a:r>
            <a:r>
              <a:rPr lang="en-CA" sz="1950" dirty="0">
                <a:solidFill>
                  <a:srgbClr val="FFFF00"/>
                </a:solidFill>
              </a:rPr>
              <a:t>functionally bilingual</a:t>
            </a:r>
            <a:r>
              <a:rPr lang="en-CA" sz="1950" dirty="0">
                <a:solidFill>
                  <a:schemeClr val="bg1"/>
                </a:solidFill>
              </a:rPr>
              <a:t>.</a:t>
            </a:r>
          </a:p>
          <a:p>
            <a:pPr>
              <a:defRPr/>
            </a:pPr>
            <a:r>
              <a:rPr lang="en-CA" sz="1950" dirty="0">
                <a:solidFill>
                  <a:schemeClr val="bg1"/>
                </a:solidFill>
              </a:rPr>
              <a:t>To this person, TMs make shopping faster and easier. </a:t>
            </a:r>
          </a:p>
          <a:p>
            <a:pPr>
              <a:defRPr/>
            </a:pPr>
            <a:r>
              <a:rPr lang="en-CA" sz="1950" dirty="0">
                <a:solidFill>
                  <a:schemeClr val="bg1"/>
                </a:solidFill>
              </a:rPr>
              <a:t>When the new trade-mark catches their eye, they </a:t>
            </a:r>
            <a:r>
              <a:rPr lang="en-CA" sz="1950" dirty="0">
                <a:solidFill>
                  <a:srgbClr val="FFFF00"/>
                </a:solidFill>
              </a:rPr>
              <a:t>will have only a general and not very precise recollection of the earlier trade-mark</a:t>
            </a:r>
            <a:r>
              <a:rPr lang="en-CA" sz="1950" dirty="0">
                <a:solidFill>
                  <a:schemeClr val="bg1"/>
                </a:solidFill>
              </a:rPr>
              <a:t> (as it would be remembered by persons possessed of an average memory with its usual imperfections).</a:t>
            </a:r>
          </a:p>
          <a:p>
            <a:pPr>
              <a:defRPr/>
            </a:pPr>
            <a:r>
              <a:rPr lang="en-CA" sz="1950" dirty="0">
                <a:solidFill>
                  <a:schemeClr val="bg1"/>
                </a:solidFill>
              </a:rPr>
              <a:t>The </a:t>
            </a:r>
            <a:r>
              <a:rPr lang="en-CA" sz="1950" dirty="0">
                <a:solidFill>
                  <a:srgbClr val="FFFF00"/>
                </a:solidFill>
              </a:rPr>
              <a:t>standard</a:t>
            </a:r>
            <a:r>
              <a:rPr lang="en-CA" sz="1950" dirty="0">
                <a:solidFill>
                  <a:schemeClr val="bg1"/>
                </a:solidFill>
              </a:rPr>
              <a:t> is not people who do not notice anything. Rather it </a:t>
            </a:r>
            <a:r>
              <a:rPr lang="en-CA" sz="1950" dirty="0">
                <a:solidFill>
                  <a:srgbClr val="FFFF00"/>
                </a:solidFill>
              </a:rPr>
              <a:t>is persons who take no more than ordinary care </a:t>
            </a:r>
            <a:r>
              <a:rPr lang="en-CA" sz="1950" dirty="0">
                <a:solidFill>
                  <a:schemeClr val="bg1"/>
                </a:solidFill>
              </a:rPr>
              <a:t>to observe what is staring them in the face.</a:t>
            </a:r>
          </a:p>
          <a:p>
            <a:pPr>
              <a:defRPr/>
            </a:pPr>
            <a:r>
              <a:rPr lang="en-CA" sz="1950" dirty="0">
                <a:solidFill>
                  <a:schemeClr val="bg1"/>
                </a:solidFill>
              </a:rPr>
              <a:t>If the </a:t>
            </a:r>
            <a:r>
              <a:rPr lang="en-CA" sz="1950" b="1" dirty="0">
                <a:solidFill>
                  <a:srgbClr val="FF0000"/>
                </a:solidFill>
              </a:rPr>
              <a:t>ordinary casual consumer somewhat in a hurry </a:t>
            </a:r>
            <a:r>
              <a:rPr lang="en-CA" sz="1950" dirty="0">
                <a:solidFill>
                  <a:schemeClr val="bg1"/>
                </a:solidFill>
              </a:rPr>
              <a:t>is </a:t>
            </a:r>
            <a:r>
              <a:rPr lang="en-CA" sz="1950" dirty="0">
                <a:solidFill>
                  <a:srgbClr val="FF0000"/>
                </a:solidFill>
              </a:rPr>
              <a:t>likely to be deceived about the origin </a:t>
            </a:r>
            <a:r>
              <a:rPr lang="en-CA" sz="1950" dirty="0">
                <a:solidFill>
                  <a:schemeClr val="bg1"/>
                </a:solidFill>
              </a:rPr>
              <a:t>of the wares or services, then the </a:t>
            </a:r>
            <a:r>
              <a:rPr lang="en-CA" sz="1950" dirty="0">
                <a:solidFill>
                  <a:srgbClr val="FF0000"/>
                </a:solidFill>
              </a:rPr>
              <a:t>statutory test is met</a:t>
            </a:r>
            <a:r>
              <a:rPr lang="en-CA" sz="1950" dirty="0">
                <a:solidFill>
                  <a:schemeClr val="bg1"/>
                </a:solidFill>
              </a:rPr>
              <a:t>.</a:t>
            </a:r>
          </a:p>
          <a:p>
            <a:pPr>
              <a:defRPr/>
            </a:pPr>
            <a:endParaRPr lang="en-US" dirty="0"/>
          </a:p>
        </p:txBody>
      </p:sp>
      <p:sp>
        <p:nvSpPr>
          <p:cNvPr id="260099" name="Slide Number Placeholder 3">
            <a:extLst>
              <a:ext uri="{FF2B5EF4-FFF2-40B4-BE49-F238E27FC236}">
                <a16:creationId xmlns:a16="http://schemas.microsoft.com/office/drawing/2014/main" id="{BA6C85D5-8E6B-3590-BDF3-A6C5E1C8053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15959AD-C1A3-FA40-9E18-5F413DA2D273}"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5">
            <a:extLst>
              <a:ext uri="{FF2B5EF4-FFF2-40B4-BE49-F238E27FC236}">
                <a16:creationId xmlns:a16="http://schemas.microsoft.com/office/drawing/2014/main" id="{64650C9E-43DE-72BB-6FAD-7EBA0183E50F}"/>
              </a:ext>
            </a:extLst>
          </p:cNvPr>
          <p:cNvSpPr>
            <a:spLocks noGrp="1" noChangeArrowheads="1"/>
          </p:cNvSpPr>
          <p:nvPr>
            <p:ph type="title"/>
          </p:nvPr>
        </p:nvSpPr>
        <p:spPr bwMode="auto">
          <a:xfrm>
            <a:off x="323850" y="50800"/>
            <a:ext cx="8496300" cy="684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solidFill>
                  <a:srgbClr val="FF0000"/>
                </a:solidFill>
              </a:rPr>
              <a:t>:</a:t>
            </a:r>
            <a:r>
              <a:rPr lang="en-US" altLang="en-US" sz="3600" b="1"/>
              <a:t> </a:t>
            </a:r>
            <a:r>
              <a:rPr lang="en-US" altLang="en-US" sz="3600">
                <a:solidFill>
                  <a:schemeClr val="bg1"/>
                </a:solidFill>
                <a:latin typeface="Comic Sans MS" panose="030F0902030302020204" pitchFamily="66" charset="0"/>
              </a:rPr>
              <a:t>Confusion</a:t>
            </a:r>
            <a:r>
              <a:rPr lang="en-US" altLang="en-US" sz="3600">
                <a:solidFill>
                  <a:schemeClr val="bg1"/>
                </a:solidFill>
              </a:rPr>
              <a:t> </a:t>
            </a:r>
            <a:r>
              <a:rPr lang="en-US" altLang="en-US" sz="3600">
                <a:solidFill>
                  <a:srgbClr val="FF0000"/>
                </a:solidFill>
              </a:rPr>
              <a:t>- </a:t>
            </a:r>
            <a:r>
              <a:rPr lang="en-CA" altLang="en-US" sz="3600">
                <a:solidFill>
                  <a:schemeClr val="bg1"/>
                </a:solidFill>
              </a:rPr>
              <a:t>s. 6(5) factors </a:t>
            </a:r>
            <a:endParaRPr lang="en-US" altLang="en-US" sz="3600"/>
          </a:p>
        </p:txBody>
      </p:sp>
      <p:sp>
        <p:nvSpPr>
          <p:cNvPr id="2" name="Content Placeholder 1">
            <a:extLst>
              <a:ext uri="{FF2B5EF4-FFF2-40B4-BE49-F238E27FC236}">
                <a16:creationId xmlns:a16="http://schemas.microsoft.com/office/drawing/2014/main" id="{26478904-C11D-6E1E-8B00-FBE15B291DDB}"/>
              </a:ext>
            </a:extLst>
          </p:cNvPr>
          <p:cNvSpPr>
            <a:spLocks noGrp="1"/>
          </p:cNvSpPr>
          <p:nvPr>
            <p:ph idx="1"/>
          </p:nvPr>
        </p:nvSpPr>
        <p:spPr>
          <a:xfrm>
            <a:off x="179388" y="915988"/>
            <a:ext cx="8785225" cy="4029075"/>
          </a:xfrm>
        </p:spPr>
        <p:txBody>
          <a:bodyPr>
            <a:normAutofit/>
          </a:bodyPr>
          <a:lstStyle/>
          <a:p>
            <a:pPr marL="0" indent="0">
              <a:buFont typeface="Arial" panose="020B0604020202020204" pitchFamily="34" charset="0"/>
              <a:buNone/>
              <a:defRPr/>
            </a:pPr>
            <a:r>
              <a:rPr lang="en-CA" sz="1800" b="1" i="1" dirty="0">
                <a:solidFill>
                  <a:srgbClr val="FF0000"/>
                </a:solidFill>
              </a:rPr>
              <a:t>(a) </a:t>
            </a:r>
            <a:r>
              <a:rPr lang="en-CA" sz="1800" b="1" i="1" dirty="0">
                <a:solidFill>
                  <a:srgbClr val="92D050"/>
                </a:solidFill>
              </a:rPr>
              <a:t>Inherent distinctiveness of the TM and the extent to which they have become known</a:t>
            </a:r>
          </a:p>
          <a:p>
            <a:pPr>
              <a:defRPr/>
            </a:pPr>
            <a:r>
              <a:rPr lang="en-CA" sz="1800" b="1" dirty="0">
                <a:solidFill>
                  <a:srgbClr val="FF0000"/>
                </a:solidFill>
              </a:rPr>
              <a:t>Is Barbie inherently distinctive</a:t>
            </a:r>
            <a:r>
              <a:rPr lang="en-CA" sz="1800" b="1" dirty="0">
                <a:solidFill>
                  <a:srgbClr val="FFFF00"/>
                </a:solidFill>
              </a:rPr>
              <a:t>?</a:t>
            </a:r>
            <a:r>
              <a:rPr lang="en-CA" sz="1800" b="1" dirty="0">
                <a:solidFill>
                  <a:srgbClr val="FF0000"/>
                </a:solidFill>
              </a:rPr>
              <a:t> </a:t>
            </a:r>
            <a:endParaRPr lang="en-CA" sz="1800" dirty="0">
              <a:solidFill>
                <a:srgbClr val="FF0000"/>
              </a:solidFill>
            </a:endParaRPr>
          </a:p>
          <a:p>
            <a:pPr>
              <a:defRPr/>
            </a:pPr>
            <a:r>
              <a:rPr lang="en-CA" sz="1800" dirty="0">
                <a:solidFill>
                  <a:srgbClr val="FFFF00"/>
                </a:solidFill>
              </a:rPr>
              <a:t>Marks which are inherently distinctive are unique marks</a:t>
            </a:r>
            <a:r>
              <a:rPr lang="en-CA" sz="1800" dirty="0">
                <a:solidFill>
                  <a:schemeClr val="bg1"/>
                </a:solidFill>
              </a:rPr>
              <a:t>; they intrinsically serve to identify a unique source of a product. They have no other meaning or significance other than as a TM. </a:t>
            </a:r>
          </a:p>
          <a:p>
            <a:pPr>
              <a:defRPr/>
            </a:pPr>
            <a:r>
              <a:rPr lang="en-CA" sz="1800" dirty="0">
                <a:solidFill>
                  <a:schemeClr val="accent2">
                    <a:lumMod val="60000"/>
                    <a:lumOff val="40000"/>
                  </a:schemeClr>
                </a:solidFill>
              </a:rPr>
              <a:t>Barbie</a:t>
            </a:r>
            <a:r>
              <a:rPr lang="en-CA" sz="1800" dirty="0">
                <a:solidFill>
                  <a:srgbClr val="FFFF00"/>
                </a:solidFill>
              </a:rPr>
              <a:t> is not inherently distinctive</a:t>
            </a:r>
            <a:r>
              <a:rPr lang="en-CA" sz="1800" dirty="0">
                <a:solidFill>
                  <a:schemeClr val="bg1"/>
                </a:solidFill>
              </a:rPr>
              <a:t>. </a:t>
            </a:r>
            <a:r>
              <a:rPr lang="en-CA" sz="1800" dirty="0">
                <a:solidFill>
                  <a:schemeClr val="accent2">
                    <a:lumMod val="60000"/>
                    <a:lumOff val="40000"/>
                  </a:schemeClr>
                </a:solidFill>
              </a:rPr>
              <a:t>Barbie</a:t>
            </a:r>
            <a:r>
              <a:rPr lang="en-CA" sz="1800" dirty="0">
                <a:solidFill>
                  <a:schemeClr val="bg1"/>
                </a:solidFill>
              </a:rPr>
              <a:t> is an </a:t>
            </a:r>
            <a:r>
              <a:rPr lang="en-CA" sz="1800" dirty="0">
                <a:solidFill>
                  <a:srgbClr val="FFFF00"/>
                </a:solidFill>
              </a:rPr>
              <a:t>everyday expression</a:t>
            </a:r>
            <a:r>
              <a:rPr lang="en-CA" sz="1800" dirty="0">
                <a:solidFill>
                  <a:schemeClr val="bg1"/>
                </a:solidFill>
              </a:rPr>
              <a:t> not developed by Mattel; would normally receive less protection than an invented/unique/non-descriptive word.</a:t>
            </a:r>
          </a:p>
          <a:p>
            <a:pPr>
              <a:defRPr/>
            </a:pPr>
            <a:r>
              <a:rPr lang="en-CA" sz="1800" b="1" dirty="0">
                <a:solidFill>
                  <a:srgbClr val="FFFF00"/>
                </a:solidFill>
              </a:rPr>
              <a:t>Policy reason for receiving less protection</a:t>
            </a:r>
            <a:r>
              <a:rPr lang="en-CA" sz="1800" b="1" dirty="0">
                <a:solidFill>
                  <a:srgbClr val="FF0000"/>
                </a:solidFill>
              </a:rPr>
              <a:t>?</a:t>
            </a:r>
            <a:r>
              <a:rPr lang="en-CA" sz="1800" b="1" dirty="0">
                <a:solidFill>
                  <a:schemeClr val="bg1"/>
                </a:solidFill>
              </a:rPr>
              <a:t> </a:t>
            </a:r>
            <a:r>
              <a:rPr lang="en-CA" sz="1800" dirty="0">
                <a:solidFill>
                  <a:schemeClr val="bg1"/>
                </a:solidFill>
              </a:rPr>
              <a:t>To </a:t>
            </a:r>
            <a:r>
              <a:rPr lang="en-CA" sz="1800" dirty="0">
                <a:solidFill>
                  <a:srgbClr val="FFFF00"/>
                </a:solidFill>
              </a:rPr>
              <a:t>prevent fencing in or appropriating words of a general nature </a:t>
            </a:r>
            <a:r>
              <a:rPr lang="en-CA" sz="1800" dirty="0">
                <a:solidFill>
                  <a:schemeClr val="bg1"/>
                </a:solidFill>
              </a:rPr>
              <a:t>in English or French.</a:t>
            </a:r>
          </a:p>
          <a:p>
            <a:pPr>
              <a:defRPr/>
            </a:pPr>
            <a:r>
              <a:rPr lang="en-CA" sz="1800" dirty="0">
                <a:solidFill>
                  <a:schemeClr val="bg1"/>
                </a:solidFill>
              </a:rPr>
              <a:t>That said </a:t>
            </a:r>
            <a:r>
              <a:rPr lang="en-CA" sz="1800" dirty="0">
                <a:solidFill>
                  <a:srgbClr val="FFFF00"/>
                </a:solidFill>
              </a:rPr>
              <a:t>Mattel’s mark </a:t>
            </a:r>
            <a:r>
              <a:rPr lang="en-CA" sz="1800" dirty="0">
                <a:solidFill>
                  <a:schemeClr val="bg1"/>
                </a:solidFill>
              </a:rPr>
              <a:t>had achieved strong secondary meaning (acquired distinctiveness) as associated with dolls, doll accessories</a:t>
            </a:r>
          </a:p>
          <a:p>
            <a:pPr>
              <a:defRPr/>
            </a:pPr>
            <a:endParaRPr lang="en-US" dirty="0"/>
          </a:p>
        </p:txBody>
      </p:sp>
      <p:sp>
        <p:nvSpPr>
          <p:cNvPr id="262147" name="Slide Number Placeholder 3">
            <a:extLst>
              <a:ext uri="{FF2B5EF4-FFF2-40B4-BE49-F238E27FC236}">
                <a16:creationId xmlns:a16="http://schemas.microsoft.com/office/drawing/2014/main" id="{5D589AC7-A363-41DD-3889-168E9347B52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85C6313-E211-6947-BDB7-A3B69B8BFCF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5">
            <a:extLst>
              <a:ext uri="{FF2B5EF4-FFF2-40B4-BE49-F238E27FC236}">
                <a16:creationId xmlns:a16="http://schemas.microsoft.com/office/drawing/2014/main" id="{08E1034C-7939-38E1-EF26-FBB9341A1206}"/>
              </a:ext>
            </a:extLst>
          </p:cNvPr>
          <p:cNvSpPr>
            <a:spLocks noGrp="1" noChangeArrowheads="1"/>
          </p:cNvSpPr>
          <p:nvPr>
            <p:ph type="title"/>
          </p:nvPr>
        </p:nvSpPr>
        <p:spPr bwMode="auto">
          <a:xfrm>
            <a:off x="107950" y="87313"/>
            <a:ext cx="8567738" cy="755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solidFill>
                  <a:srgbClr val="FF0000"/>
                </a:solidFill>
              </a:rPr>
              <a:t>:</a:t>
            </a:r>
            <a:r>
              <a:rPr lang="en-US" altLang="en-US" sz="3600" b="1"/>
              <a:t> </a:t>
            </a:r>
            <a:r>
              <a:rPr lang="en-US" altLang="en-US" sz="3600">
                <a:solidFill>
                  <a:schemeClr val="bg1"/>
                </a:solidFill>
                <a:latin typeface="Comic Sans MS" panose="030F0902030302020204" pitchFamily="66" charset="0"/>
              </a:rPr>
              <a:t>Confusion</a:t>
            </a:r>
            <a:r>
              <a:rPr lang="en-US" altLang="en-US" sz="3600">
                <a:solidFill>
                  <a:schemeClr val="bg1"/>
                </a:solidFill>
              </a:rPr>
              <a:t> </a:t>
            </a:r>
            <a:r>
              <a:rPr lang="en-US" altLang="en-US" sz="3600">
                <a:solidFill>
                  <a:srgbClr val="FF0000"/>
                </a:solidFill>
              </a:rPr>
              <a:t>- </a:t>
            </a:r>
            <a:r>
              <a:rPr lang="en-CA" altLang="en-US" sz="3600">
                <a:solidFill>
                  <a:schemeClr val="bg1"/>
                </a:solidFill>
              </a:rPr>
              <a:t>s. 6(5) factors </a:t>
            </a:r>
            <a:r>
              <a:rPr lang="en-US" altLang="en-US" sz="3600" b="1"/>
              <a:t>	</a:t>
            </a:r>
          </a:p>
        </p:txBody>
      </p:sp>
      <p:sp>
        <p:nvSpPr>
          <p:cNvPr id="2" name="Content Placeholder 1">
            <a:extLst>
              <a:ext uri="{FF2B5EF4-FFF2-40B4-BE49-F238E27FC236}">
                <a16:creationId xmlns:a16="http://schemas.microsoft.com/office/drawing/2014/main" id="{097DE3A8-4997-A147-F482-144926BE86DD}"/>
              </a:ext>
            </a:extLst>
          </p:cNvPr>
          <p:cNvSpPr>
            <a:spLocks noGrp="1"/>
          </p:cNvSpPr>
          <p:nvPr>
            <p:ph idx="1"/>
          </p:nvPr>
        </p:nvSpPr>
        <p:spPr>
          <a:xfrm>
            <a:off x="287338" y="987425"/>
            <a:ext cx="8569325" cy="4068763"/>
          </a:xfrm>
        </p:spPr>
        <p:txBody>
          <a:bodyPr>
            <a:normAutofit fontScale="85000" lnSpcReduction="20000"/>
          </a:bodyPr>
          <a:lstStyle/>
          <a:p>
            <a:pPr marL="0" indent="0">
              <a:lnSpc>
                <a:spcPct val="120000"/>
              </a:lnSpc>
              <a:buFont typeface="Arial" panose="020B0604020202020204" pitchFamily="34" charset="0"/>
              <a:buNone/>
              <a:defRPr/>
            </a:pPr>
            <a:r>
              <a:rPr lang="en-CA" sz="1725" b="1" i="1" dirty="0">
                <a:solidFill>
                  <a:srgbClr val="FF0000"/>
                </a:solidFill>
              </a:rPr>
              <a:t>(b) </a:t>
            </a:r>
            <a:r>
              <a:rPr lang="en-CA" sz="1725" b="1" i="1" dirty="0">
                <a:solidFill>
                  <a:srgbClr val="92D050"/>
                </a:solidFill>
              </a:rPr>
              <a:t>Length of time the TM has been in use</a:t>
            </a:r>
          </a:p>
          <a:p>
            <a:pPr>
              <a:lnSpc>
                <a:spcPct val="120000"/>
              </a:lnSpc>
              <a:defRPr/>
            </a:pPr>
            <a:r>
              <a:rPr lang="en-CA" sz="1725" dirty="0">
                <a:solidFill>
                  <a:schemeClr val="bg1"/>
                </a:solidFill>
              </a:rPr>
              <a:t>Important in considering whether the mark has really become distinctive. Here, Mattel’s mark publicized widely since 1960s; numbered company’s since 1992. Deeper roots for Mattel’s mark, over much wider area.</a:t>
            </a:r>
          </a:p>
          <a:p>
            <a:pPr marL="0" indent="0">
              <a:lnSpc>
                <a:spcPct val="120000"/>
              </a:lnSpc>
              <a:buFont typeface="Arial" panose="020B0604020202020204" pitchFamily="34" charset="0"/>
              <a:buNone/>
              <a:defRPr/>
            </a:pPr>
            <a:r>
              <a:rPr lang="en-CA" sz="1725" b="1" i="1" dirty="0">
                <a:solidFill>
                  <a:srgbClr val="FF0000"/>
                </a:solidFill>
              </a:rPr>
              <a:t>(c) </a:t>
            </a:r>
            <a:r>
              <a:rPr lang="en-CA" sz="1725" b="1" i="1" dirty="0">
                <a:solidFill>
                  <a:srgbClr val="92D050"/>
                </a:solidFill>
              </a:rPr>
              <a:t>Nature of the wares, services or businesses</a:t>
            </a:r>
          </a:p>
          <a:p>
            <a:pPr>
              <a:lnSpc>
                <a:spcPct val="120000"/>
              </a:lnSpc>
              <a:defRPr/>
            </a:pPr>
            <a:r>
              <a:rPr lang="en-CA" sz="1725" dirty="0">
                <a:solidFill>
                  <a:schemeClr val="bg1"/>
                </a:solidFill>
              </a:rPr>
              <a:t>Long way from the initial rule of 1866 that if a business carries on a trade in linen and not iron and stamps a lion on their linen; another business can stamp a lion on iron. In this example the  nature of the wares is crucial</a:t>
            </a:r>
          </a:p>
          <a:p>
            <a:pPr>
              <a:lnSpc>
                <a:spcPct val="120000"/>
              </a:lnSpc>
              <a:defRPr/>
            </a:pPr>
            <a:r>
              <a:rPr lang="en-CA" sz="1725" dirty="0">
                <a:solidFill>
                  <a:srgbClr val="FFFF00"/>
                </a:solidFill>
              </a:rPr>
              <a:t>Today a relatively strong mark can leap vast product line differences in a single bound </a:t>
            </a:r>
            <a:r>
              <a:rPr lang="en-CA" sz="1725" dirty="0">
                <a:solidFill>
                  <a:schemeClr val="bg1"/>
                </a:solidFill>
              </a:rPr>
              <a:t>because confusion can still be found where there is no connection. That said, </a:t>
            </a:r>
            <a:r>
              <a:rPr lang="en-CA" sz="1725" dirty="0">
                <a:solidFill>
                  <a:srgbClr val="FFFF00"/>
                </a:solidFill>
              </a:rPr>
              <a:t>fact that there may be vast product line differences remains a significant obstacle</a:t>
            </a:r>
            <a:r>
              <a:rPr lang="en-CA" sz="1725" dirty="0">
                <a:solidFill>
                  <a:schemeClr val="bg1"/>
                </a:solidFill>
              </a:rPr>
              <a:t>.</a:t>
            </a:r>
          </a:p>
          <a:p>
            <a:pPr>
              <a:lnSpc>
                <a:spcPct val="120000"/>
              </a:lnSpc>
              <a:defRPr/>
            </a:pPr>
            <a:r>
              <a:rPr lang="en-CA" sz="1725" dirty="0">
                <a:solidFill>
                  <a:schemeClr val="bg1"/>
                </a:solidFill>
              </a:rPr>
              <a:t>In </a:t>
            </a:r>
            <a:r>
              <a:rPr lang="en-CA" sz="1725" i="1" u="sng" dirty="0">
                <a:solidFill>
                  <a:schemeClr val="bg1"/>
                </a:solidFill>
              </a:rPr>
              <a:t>Mattel</a:t>
            </a:r>
            <a:r>
              <a:rPr lang="en-CA" sz="1725" dirty="0">
                <a:solidFill>
                  <a:schemeClr val="bg1"/>
                </a:solidFill>
              </a:rPr>
              <a:t> the </a:t>
            </a:r>
            <a:r>
              <a:rPr lang="en-CA" sz="1725" dirty="0">
                <a:solidFill>
                  <a:srgbClr val="FFFF00"/>
                </a:solidFill>
              </a:rPr>
              <a:t>nature of the wares are very different</a:t>
            </a:r>
            <a:r>
              <a:rPr lang="en-CA" sz="1725" dirty="0">
                <a:solidFill>
                  <a:schemeClr val="bg1"/>
                </a:solidFill>
              </a:rPr>
              <a:t>: Dolls and doll’s accessories v. restaurants</a:t>
            </a:r>
          </a:p>
          <a:p>
            <a:pPr>
              <a:lnSpc>
                <a:spcPct val="120000"/>
              </a:lnSpc>
              <a:defRPr/>
            </a:pPr>
            <a:r>
              <a:rPr lang="en-CA" sz="1725" dirty="0">
                <a:solidFill>
                  <a:schemeClr val="bg1"/>
                </a:solidFill>
              </a:rPr>
              <a:t>Court  also dealt with argument that </a:t>
            </a:r>
            <a:r>
              <a:rPr lang="en-CA" sz="1725" i="1" dirty="0">
                <a:solidFill>
                  <a:srgbClr val="FFFF00"/>
                </a:solidFill>
              </a:rPr>
              <a:t>“the natural tendency towards corporate diversification” </a:t>
            </a:r>
            <a:r>
              <a:rPr lang="en-CA" sz="1725" dirty="0">
                <a:solidFill>
                  <a:schemeClr val="bg1"/>
                </a:solidFill>
              </a:rPr>
              <a:t>would lead the consumer to assume that the products/businesses would be connected. SCC rejected that argument because the law of TMs is based on use. </a:t>
            </a:r>
            <a:r>
              <a:rPr lang="en-CA" sz="1725" dirty="0">
                <a:solidFill>
                  <a:srgbClr val="FF0000"/>
                </a:solidFill>
              </a:rPr>
              <a:t>No evidence that</a:t>
            </a:r>
            <a:r>
              <a:rPr lang="en-CA" sz="1725" dirty="0">
                <a:solidFill>
                  <a:schemeClr val="bg1"/>
                </a:solidFill>
              </a:rPr>
              <a:t> </a:t>
            </a:r>
            <a:r>
              <a:rPr lang="en-CA" sz="1725" dirty="0">
                <a:solidFill>
                  <a:schemeClr val="accent2">
                    <a:lumMod val="60000"/>
                    <a:lumOff val="40000"/>
                  </a:schemeClr>
                </a:solidFill>
              </a:rPr>
              <a:t>Barbie</a:t>
            </a:r>
            <a:r>
              <a:rPr lang="en-CA" sz="1725" dirty="0">
                <a:solidFill>
                  <a:schemeClr val="bg1"/>
                </a:solidFill>
              </a:rPr>
              <a:t> </a:t>
            </a:r>
            <a:r>
              <a:rPr lang="en-CA" sz="1725" dirty="0">
                <a:solidFill>
                  <a:srgbClr val="FF0000"/>
                </a:solidFill>
              </a:rPr>
              <a:t>mark is distinctive </a:t>
            </a:r>
            <a:r>
              <a:rPr lang="en-CA" sz="1725" dirty="0">
                <a:solidFill>
                  <a:srgbClr val="FFFF00"/>
                </a:solidFill>
              </a:rPr>
              <a:t>of anything other than dolls and doll accessories</a:t>
            </a:r>
            <a:r>
              <a:rPr lang="en-CA" sz="1725" dirty="0">
                <a:solidFill>
                  <a:schemeClr val="bg1"/>
                </a:solidFill>
              </a:rPr>
              <a:t>.</a:t>
            </a:r>
          </a:p>
          <a:p>
            <a:pPr>
              <a:defRPr/>
            </a:pPr>
            <a:endParaRPr lang="en-CA" dirty="0">
              <a:solidFill>
                <a:schemeClr val="bg1"/>
              </a:solidFill>
            </a:endParaRPr>
          </a:p>
          <a:p>
            <a:pPr>
              <a:defRPr/>
            </a:pPr>
            <a:endParaRPr lang="en-US" dirty="0"/>
          </a:p>
        </p:txBody>
      </p:sp>
      <p:sp>
        <p:nvSpPr>
          <p:cNvPr id="264195" name="Slide Number Placeholder 3">
            <a:extLst>
              <a:ext uri="{FF2B5EF4-FFF2-40B4-BE49-F238E27FC236}">
                <a16:creationId xmlns:a16="http://schemas.microsoft.com/office/drawing/2014/main" id="{23D31AE8-CA90-732B-A135-82792A644D1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55E61E0-3167-0D4F-8870-6F1F9CB5A5D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5">
            <a:extLst>
              <a:ext uri="{FF2B5EF4-FFF2-40B4-BE49-F238E27FC236}">
                <a16:creationId xmlns:a16="http://schemas.microsoft.com/office/drawing/2014/main" id="{E2FCD43E-68B2-F6D3-E720-737F81736322}"/>
              </a:ext>
            </a:extLst>
          </p:cNvPr>
          <p:cNvSpPr>
            <a:spLocks noGrp="1" noChangeArrowheads="1"/>
          </p:cNvSpPr>
          <p:nvPr>
            <p:ph type="title"/>
          </p:nvPr>
        </p:nvSpPr>
        <p:spPr bwMode="auto">
          <a:xfrm>
            <a:off x="179388" y="77788"/>
            <a:ext cx="8713787"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Trademarks</a:t>
            </a:r>
            <a:r>
              <a:rPr lang="en-US" altLang="en-US" sz="3600" b="1">
                <a:solidFill>
                  <a:srgbClr val="FF0000"/>
                </a:solidFill>
              </a:rPr>
              <a:t>:</a:t>
            </a:r>
            <a:r>
              <a:rPr lang="en-US" altLang="en-US" sz="3600" b="1"/>
              <a:t> </a:t>
            </a:r>
            <a:r>
              <a:rPr lang="en-US" altLang="en-US" sz="3600">
                <a:solidFill>
                  <a:schemeClr val="bg1"/>
                </a:solidFill>
                <a:latin typeface="Comic Sans MS" panose="030F0902030302020204" pitchFamily="66" charset="0"/>
              </a:rPr>
              <a:t>Confusion</a:t>
            </a:r>
            <a:r>
              <a:rPr lang="en-US" altLang="en-US" sz="3600">
                <a:solidFill>
                  <a:schemeClr val="bg1"/>
                </a:solidFill>
              </a:rPr>
              <a:t> </a:t>
            </a:r>
            <a:r>
              <a:rPr lang="en-US" altLang="en-US" sz="3600">
                <a:solidFill>
                  <a:srgbClr val="FF0000"/>
                </a:solidFill>
              </a:rPr>
              <a:t>- </a:t>
            </a:r>
            <a:r>
              <a:rPr lang="en-CA" altLang="en-US" sz="3600">
                <a:solidFill>
                  <a:schemeClr val="bg1"/>
                </a:solidFill>
              </a:rPr>
              <a:t>s. 6(5) factors </a:t>
            </a:r>
            <a:endParaRPr lang="en-US" altLang="en-US" sz="3600" b="1"/>
          </a:p>
        </p:txBody>
      </p:sp>
      <p:sp>
        <p:nvSpPr>
          <p:cNvPr id="2" name="Content Placeholder 1">
            <a:extLst>
              <a:ext uri="{FF2B5EF4-FFF2-40B4-BE49-F238E27FC236}">
                <a16:creationId xmlns:a16="http://schemas.microsoft.com/office/drawing/2014/main" id="{E4A859EC-9785-9398-FC07-F6F3E41033F7}"/>
              </a:ext>
            </a:extLst>
          </p:cNvPr>
          <p:cNvSpPr>
            <a:spLocks noGrp="1"/>
          </p:cNvSpPr>
          <p:nvPr>
            <p:ph idx="1"/>
          </p:nvPr>
        </p:nvSpPr>
        <p:spPr>
          <a:xfrm>
            <a:off x="90488" y="1058863"/>
            <a:ext cx="8963025" cy="4006850"/>
          </a:xfrm>
        </p:spPr>
        <p:txBody>
          <a:bodyPr>
            <a:normAutofit lnSpcReduction="10000"/>
          </a:bodyPr>
          <a:lstStyle/>
          <a:p>
            <a:pPr marL="0" indent="0">
              <a:buFont typeface="Arial" panose="020B0604020202020204" pitchFamily="34" charset="0"/>
              <a:buNone/>
              <a:defRPr/>
            </a:pPr>
            <a:r>
              <a:rPr lang="en-CA" sz="2000" b="1" i="1" dirty="0">
                <a:solidFill>
                  <a:srgbClr val="FF0000"/>
                </a:solidFill>
              </a:rPr>
              <a:t> (d) </a:t>
            </a:r>
            <a:r>
              <a:rPr lang="en-CA" sz="2000" b="1" i="1" dirty="0">
                <a:solidFill>
                  <a:srgbClr val="92D050"/>
                </a:solidFill>
              </a:rPr>
              <a:t>Nature of the trade</a:t>
            </a:r>
          </a:p>
          <a:p>
            <a:pPr>
              <a:defRPr/>
            </a:pPr>
            <a:r>
              <a:rPr lang="en-CA" sz="2000" dirty="0">
                <a:solidFill>
                  <a:srgbClr val="FFFF00"/>
                </a:solidFill>
              </a:rPr>
              <a:t>Parties operated in different channels of trade</a:t>
            </a:r>
            <a:r>
              <a:rPr lang="en-CA" sz="2000" dirty="0">
                <a:solidFill>
                  <a:schemeClr val="bg1"/>
                </a:solidFill>
              </a:rPr>
              <a:t>: </a:t>
            </a:r>
            <a:r>
              <a:rPr lang="en-CA" sz="2000" dirty="0">
                <a:solidFill>
                  <a:srgbClr val="FF0000"/>
                </a:solidFill>
              </a:rPr>
              <a:t>wares v. services</a:t>
            </a:r>
            <a:r>
              <a:rPr lang="en-CA" sz="2000" dirty="0">
                <a:solidFill>
                  <a:schemeClr val="bg1"/>
                </a:solidFill>
              </a:rPr>
              <a:t>; in this case the wares and services do not intermingle. </a:t>
            </a:r>
          </a:p>
          <a:p>
            <a:pPr marL="0" indent="0">
              <a:buFont typeface="Arial" panose="020B0604020202020204" pitchFamily="34" charset="0"/>
              <a:buNone/>
              <a:defRPr/>
            </a:pPr>
            <a:r>
              <a:rPr lang="en-CA" sz="2000" b="1" i="1" dirty="0">
                <a:solidFill>
                  <a:srgbClr val="FF0000"/>
                </a:solidFill>
              </a:rPr>
              <a:t>(e) </a:t>
            </a:r>
            <a:r>
              <a:rPr lang="en-CA" sz="2000" b="1" i="1" dirty="0">
                <a:solidFill>
                  <a:srgbClr val="92D050"/>
                </a:solidFill>
              </a:rPr>
              <a:t>Degree of resemblance between the TM in appearance, sound, ideas suggested by them</a:t>
            </a:r>
            <a:endParaRPr lang="en-CA" sz="2000" i="1" dirty="0">
              <a:solidFill>
                <a:srgbClr val="92D050"/>
              </a:solidFill>
            </a:endParaRPr>
          </a:p>
          <a:p>
            <a:pPr>
              <a:defRPr/>
            </a:pPr>
            <a:r>
              <a:rPr lang="en-CA" sz="2000" dirty="0">
                <a:solidFill>
                  <a:srgbClr val="FFFF00"/>
                </a:solidFill>
              </a:rPr>
              <a:t>Both marks use name </a:t>
            </a:r>
            <a:r>
              <a:rPr lang="en-CA" sz="2000" dirty="0">
                <a:solidFill>
                  <a:schemeClr val="accent2">
                    <a:lumMod val="60000"/>
                    <a:lumOff val="40000"/>
                  </a:schemeClr>
                </a:solidFill>
              </a:rPr>
              <a:t>Barbie</a:t>
            </a:r>
            <a:r>
              <a:rPr lang="en-CA" sz="2000" dirty="0">
                <a:solidFill>
                  <a:schemeClr val="bg1"/>
                </a:solidFill>
              </a:rPr>
              <a:t>; sound the same; numbered company’s applied for mark wraps name in design. Mattel’s mark does not. </a:t>
            </a:r>
            <a:r>
              <a:rPr lang="en-CA" sz="2000" dirty="0">
                <a:solidFill>
                  <a:srgbClr val="FFFF00"/>
                </a:solidFill>
              </a:rPr>
              <a:t>Considerable resemblance</a:t>
            </a:r>
            <a:r>
              <a:rPr lang="en-CA" sz="2000" dirty="0">
                <a:solidFill>
                  <a:schemeClr val="bg1"/>
                </a:solidFill>
              </a:rPr>
              <a:t>.</a:t>
            </a:r>
          </a:p>
          <a:p>
            <a:pPr marL="0" indent="0">
              <a:buFont typeface="Arial" panose="020B0604020202020204" pitchFamily="34" charset="0"/>
              <a:buNone/>
              <a:defRPr/>
            </a:pPr>
            <a:r>
              <a:rPr lang="en-CA" sz="2000" b="1" i="1" dirty="0">
                <a:solidFill>
                  <a:srgbClr val="FF0000"/>
                </a:solidFill>
              </a:rPr>
              <a:t>(f) </a:t>
            </a:r>
            <a:r>
              <a:rPr lang="en-CA" sz="2000" b="1" i="1" dirty="0">
                <a:solidFill>
                  <a:srgbClr val="92D050"/>
                </a:solidFill>
              </a:rPr>
              <a:t>Other surrounding circumstances</a:t>
            </a:r>
            <a:endParaRPr lang="en-CA" sz="2000" i="1" dirty="0">
              <a:solidFill>
                <a:srgbClr val="92D050"/>
              </a:solidFill>
            </a:endParaRPr>
          </a:p>
          <a:p>
            <a:pPr>
              <a:defRPr/>
            </a:pPr>
            <a:r>
              <a:rPr lang="en-CA" sz="2000" dirty="0">
                <a:solidFill>
                  <a:srgbClr val="FFFF00"/>
                </a:solidFill>
              </a:rPr>
              <a:t>Evidence of actual </a:t>
            </a:r>
            <a:r>
              <a:rPr lang="en-CA" sz="2000" dirty="0">
                <a:solidFill>
                  <a:srgbClr val="FF0000"/>
                </a:solidFill>
                <a:latin typeface="Comic Sans MS" panose="030F0902030302020204" pitchFamily="66" charset="0"/>
              </a:rPr>
              <a:t>confusion</a:t>
            </a:r>
            <a:r>
              <a:rPr lang="en-CA" sz="2000" dirty="0">
                <a:solidFill>
                  <a:schemeClr val="bg1"/>
                </a:solidFill>
              </a:rPr>
              <a:t> </a:t>
            </a:r>
            <a:r>
              <a:rPr lang="en-CA" sz="2000" dirty="0">
                <a:solidFill>
                  <a:srgbClr val="FFFF00"/>
                </a:solidFill>
              </a:rPr>
              <a:t>would have been helpful</a:t>
            </a:r>
            <a:r>
              <a:rPr lang="en-CA" sz="2000" dirty="0">
                <a:solidFill>
                  <a:schemeClr val="bg1"/>
                </a:solidFill>
              </a:rPr>
              <a:t>. </a:t>
            </a:r>
            <a:r>
              <a:rPr lang="en-CA" sz="2000" dirty="0">
                <a:solidFill>
                  <a:srgbClr val="FF0000"/>
                </a:solidFill>
              </a:rPr>
              <a:t>Not absolutely necessary</a:t>
            </a:r>
            <a:r>
              <a:rPr lang="en-CA" sz="2000" dirty="0">
                <a:solidFill>
                  <a:schemeClr val="bg1"/>
                </a:solidFill>
              </a:rPr>
              <a:t>, </a:t>
            </a:r>
            <a:r>
              <a:rPr lang="en-CA" sz="2000" dirty="0">
                <a:solidFill>
                  <a:srgbClr val="FFFF00"/>
                </a:solidFill>
              </a:rPr>
              <a:t>but the lack of any evidence of actual confusion </a:t>
            </a:r>
            <a:r>
              <a:rPr lang="en-CA" sz="2000" dirty="0">
                <a:solidFill>
                  <a:schemeClr val="bg1"/>
                </a:solidFill>
              </a:rPr>
              <a:t>is another “circumstance” </a:t>
            </a:r>
            <a:r>
              <a:rPr lang="en-CA" sz="2000" dirty="0">
                <a:solidFill>
                  <a:srgbClr val="FFFF00"/>
                </a:solidFill>
              </a:rPr>
              <a:t>to be considered</a:t>
            </a:r>
            <a:r>
              <a:rPr lang="en-CA" sz="2000" dirty="0">
                <a:solidFill>
                  <a:schemeClr val="bg1"/>
                </a:solidFill>
              </a:rPr>
              <a:t>.</a:t>
            </a:r>
          </a:p>
          <a:p>
            <a:pPr marL="0" indent="0">
              <a:buFont typeface="Arial" panose="020B0604020202020204" pitchFamily="34" charset="0"/>
              <a:buNone/>
              <a:defRPr/>
            </a:pPr>
            <a:endParaRPr lang="en-CA" dirty="0">
              <a:solidFill>
                <a:schemeClr val="bg1"/>
              </a:solidFill>
            </a:endParaRPr>
          </a:p>
          <a:p>
            <a:pPr>
              <a:defRPr/>
            </a:pPr>
            <a:endParaRPr lang="en-US" dirty="0"/>
          </a:p>
        </p:txBody>
      </p:sp>
      <p:sp>
        <p:nvSpPr>
          <p:cNvPr id="266243" name="Slide Number Placeholder 3">
            <a:extLst>
              <a:ext uri="{FF2B5EF4-FFF2-40B4-BE49-F238E27FC236}">
                <a16:creationId xmlns:a16="http://schemas.microsoft.com/office/drawing/2014/main" id="{46FAE71C-988C-1E7A-B625-95A1F95105E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95BE2A3-5CAA-FF41-8190-37A4FFB68602}"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CB1F83-9489-A8E4-5817-0E4F9BF0FF98}"/>
              </a:ext>
            </a:extLst>
          </p:cNvPr>
          <p:cNvSpPr>
            <a:spLocks noGrp="1"/>
          </p:cNvSpPr>
          <p:nvPr>
            <p:ph type="title"/>
          </p:nvPr>
        </p:nvSpPr>
        <p:spPr>
          <a:xfrm>
            <a:off x="1485900" y="87313"/>
            <a:ext cx="6172200" cy="498475"/>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EF86BA9E-9C36-E9F9-D5D2-AAF23D0E07A7}"/>
              </a:ext>
            </a:extLst>
          </p:cNvPr>
          <p:cNvSpPr>
            <a:spLocks noGrp="1"/>
          </p:cNvSpPr>
          <p:nvPr>
            <p:ph idx="1"/>
          </p:nvPr>
        </p:nvSpPr>
        <p:spPr>
          <a:xfrm>
            <a:off x="287338" y="987425"/>
            <a:ext cx="8569325" cy="4068763"/>
          </a:xfrm>
        </p:spPr>
        <p:txBody>
          <a:bodyPr>
            <a:normAutofit/>
          </a:bodyPr>
          <a:lstStyle/>
          <a:p>
            <a:pPr marL="0" indent="0">
              <a:buFont typeface="Arial" panose="020B0604020202020204" pitchFamily="34" charset="0"/>
              <a:buNone/>
              <a:defRPr/>
            </a:pPr>
            <a:r>
              <a:rPr lang="en-CA" sz="1650" dirty="0">
                <a:solidFill>
                  <a:srgbClr val="FFFF00"/>
                </a:solidFill>
              </a:rPr>
              <a:t>Mattel argued as well that the # co. was a free rider; they adopted TM to pirate the goodwill of Mattel. </a:t>
            </a:r>
          </a:p>
          <a:p>
            <a:pPr>
              <a:defRPr/>
            </a:pPr>
            <a:r>
              <a:rPr lang="en-CA" sz="1650" dirty="0">
                <a:solidFill>
                  <a:schemeClr val="bg1"/>
                </a:solidFill>
              </a:rPr>
              <a:t>To support this argument, </a:t>
            </a:r>
            <a:r>
              <a:rPr lang="en-CA" sz="1650" dirty="0">
                <a:solidFill>
                  <a:srgbClr val="FFFF00"/>
                </a:solidFill>
              </a:rPr>
              <a:t>Mattel pointed to a later TM application </a:t>
            </a:r>
            <a:r>
              <a:rPr lang="en-CA" sz="1650" dirty="0">
                <a:solidFill>
                  <a:schemeClr val="bg1"/>
                </a:solidFill>
              </a:rPr>
              <a:t>by the #  co. (abandoned), </a:t>
            </a:r>
            <a:r>
              <a:rPr lang="en-CA" sz="1650" dirty="0">
                <a:solidFill>
                  <a:srgbClr val="FFFF00"/>
                </a:solidFill>
              </a:rPr>
              <a:t>that included a waitress </a:t>
            </a:r>
            <a:r>
              <a:rPr lang="en-CA" sz="1650" dirty="0">
                <a:solidFill>
                  <a:schemeClr val="bg1"/>
                </a:solidFill>
              </a:rPr>
              <a:t>in the design</a:t>
            </a:r>
            <a:r>
              <a:rPr lang="en-CA" sz="1650" dirty="0">
                <a:solidFill>
                  <a:srgbClr val="FF0000"/>
                </a:solidFill>
              </a:rPr>
              <a:t>…</a:t>
            </a:r>
          </a:p>
          <a:p>
            <a:pPr>
              <a:defRPr/>
            </a:pPr>
            <a:r>
              <a:rPr lang="en-CA" sz="1650" dirty="0">
                <a:solidFill>
                  <a:schemeClr val="bg1"/>
                </a:solidFill>
              </a:rPr>
              <a:t>SCC said that </a:t>
            </a:r>
            <a:r>
              <a:rPr lang="en-CA" sz="1650" dirty="0">
                <a:solidFill>
                  <a:srgbClr val="FFFF00"/>
                </a:solidFill>
              </a:rPr>
              <a:t>there may be some justice in this argument</a:t>
            </a:r>
            <a:r>
              <a:rPr lang="en-CA" sz="1650" dirty="0">
                <a:solidFill>
                  <a:schemeClr val="bg1"/>
                </a:solidFill>
              </a:rPr>
              <a:t>, </a:t>
            </a:r>
            <a:r>
              <a:rPr lang="en-CA" sz="1650" dirty="0">
                <a:solidFill>
                  <a:srgbClr val="FF0000"/>
                </a:solidFill>
              </a:rPr>
              <a:t>but that intent isn’t relevant to the issue of </a:t>
            </a:r>
            <a:r>
              <a:rPr lang="en-CA" sz="1650" dirty="0">
                <a:solidFill>
                  <a:srgbClr val="FF0000"/>
                </a:solidFill>
                <a:latin typeface="Comic Sans MS" panose="030F0902030302020204" pitchFamily="66" charset="0"/>
              </a:rPr>
              <a:t>confusion</a:t>
            </a:r>
            <a:r>
              <a:rPr lang="en-CA" sz="1650" dirty="0">
                <a:solidFill>
                  <a:schemeClr val="bg1"/>
                </a:solidFill>
              </a:rPr>
              <a:t>. It comes back to the fact that the </a:t>
            </a:r>
            <a:r>
              <a:rPr lang="en-CA" sz="1650" dirty="0">
                <a:solidFill>
                  <a:srgbClr val="FF0000"/>
                </a:solidFill>
              </a:rPr>
              <a:t>test is </a:t>
            </a:r>
            <a:r>
              <a:rPr lang="en-CA" sz="1650" dirty="0">
                <a:solidFill>
                  <a:srgbClr val="FFFF00"/>
                </a:solidFill>
              </a:rPr>
              <a:t>whether the consumer would be confused</a:t>
            </a:r>
            <a:r>
              <a:rPr lang="en-CA" sz="1650" dirty="0">
                <a:solidFill>
                  <a:schemeClr val="bg1"/>
                </a:solidFill>
              </a:rPr>
              <a:t>. </a:t>
            </a:r>
          </a:p>
          <a:p>
            <a:pPr>
              <a:defRPr/>
            </a:pPr>
            <a:r>
              <a:rPr lang="en-CA" sz="1650" dirty="0">
                <a:solidFill>
                  <a:srgbClr val="FF0000"/>
                </a:solidFill>
              </a:rPr>
              <a:t>Mattel lost yet again</a:t>
            </a:r>
            <a:r>
              <a:rPr lang="en-CA" sz="1650" dirty="0">
                <a:solidFill>
                  <a:schemeClr val="bg1"/>
                </a:solidFill>
              </a:rPr>
              <a:t>. SCC upheld the decision of the Board that </a:t>
            </a:r>
            <a:r>
              <a:rPr lang="en-CA" sz="1650" dirty="0">
                <a:solidFill>
                  <a:srgbClr val="FFFF00"/>
                </a:solidFill>
              </a:rPr>
              <a:t>there was no likelihood of </a:t>
            </a:r>
            <a:r>
              <a:rPr lang="en-CA" sz="1650" dirty="0">
                <a:solidFill>
                  <a:srgbClr val="FFFF00"/>
                </a:solidFill>
                <a:latin typeface="Comic Sans MS" panose="030F0902030302020204" pitchFamily="66" charset="0"/>
              </a:rPr>
              <a:t>confusion</a:t>
            </a:r>
            <a:r>
              <a:rPr lang="en-CA" sz="1650" dirty="0">
                <a:solidFill>
                  <a:srgbClr val="FFFF00"/>
                </a:solidFill>
              </a:rPr>
              <a:t> in the marketplace</a:t>
            </a:r>
            <a:r>
              <a:rPr lang="en-CA" sz="1650" dirty="0">
                <a:solidFill>
                  <a:schemeClr val="bg1"/>
                </a:solidFill>
              </a:rPr>
              <a:t>. </a:t>
            </a:r>
          </a:p>
          <a:p>
            <a:pPr marL="0" indent="0">
              <a:buFont typeface="Arial" panose="020B0604020202020204" pitchFamily="34" charset="0"/>
              <a:buNone/>
              <a:defRPr/>
            </a:pPr>
            <a:r>
              <a:rPr lang="en-CA" sz="1650" dirty="0">
                <a:solidFill>
                  <a:schemeClr val="bg1"/>
                </a:solidFill>
              </a:rPr>
              <a:t>      -----------------------------------------------</a:t>
            </a:r>
          </a:p>
          <a:p>
            <a:pPr>
              <a:defRPr/>
            </a:pPr>
            <a:r>
              <a:rPr lang="en-CA" sz="1650" dirty="0">
                <a:solidFill>
                  <a:srgbClr val="FFFF00"/>
                </a:solidFill>
              </a:rPr>
              <a:t>Thoughts on this decision</a:t>
            </a:r>
            <a:r>
              <a:rPr lang="en-CA" sz="1650" dirty="0">
                <a:solidFill>
                  <a:srgbClr val="FF0000"/>
                </a:solidFill>
              </a:rPr>
              <a:t>?</a:t>
            </a:r>
            <a:r>
              <a:rPr lang="en-CA" sz="1650" dirty="0">
                <a:solidFill>
                  <a:srgbClr val="FFFF00"/>
                </a:solidFill>
              </a:rPr>
              <a:t> </a:t>
            </a:r>
            <a:r>
              <a:rPr lang="en-CA" sz="1650" dirty="0">
                <a:solidFill>
                  <a:schemeClr val="bg1"/>
                </a:solidFill>
              </a:rPr>
              <a:t>Agree with the outcome</a:t>
            </a:r>
            <a:r>
              <a:rPr lang="en-CA" sz="1650" dirty="0">
                <a:solidFill>
                  <a:srgbClr val="FF0000"/>
                </a:solidFill>
              </a:rPr>
              <a:t>?</a:t>
            </a:r>
            <a:r>
              <a:rPr lang="en-CA" sz="1650" dirty="0">
                <a:solidFill>
                  <a:srgbClr val="FFFF00"/>
                </a:solidFill>
              </a:rPr>
              <a:t> Should famous marks receive more protection than permitted by the SCC’s articulation of this test</a:t>
            </a:r>
            <a:r>
              <a:rPr lang="en-CA" sz="1650" dirty="0">
                <a:solidFill>
                  <a:srgbClr val="FF0000"/>
                </a:solidFill>
              </a:rPr>
              <a:t>?</a:t>
            </a:r>
            <a:r>
              <a:rPr lang="en-CA" sz="1650" dirty="0">
                <a:solidFill>
                  <a:srgbClr val="FFFF00"/>
                </a:solidFill>
              </a:rPr>
              <a:t> </a:t>
            </a:r>
            <a:r>
              <a:rPr lang="en-CA" sz="1650" dirty="0">
                <a:solidFill>
                  <a:schemeClr val="bg1"/>
                </a:solidFill>
              </a:rPr>
              <a:t>Should the SCC reinstitute the determination in Pink Panther that, absent exceptional circumstances, there must be a resemblance or linkage between the two products</a:t>
            </a:r>
            <a:r>
              <a:rPr lang="en-CA" sz="1650" dirty="0">
                <a:solidFill>
                  <a:srgbClr val="FF0000"/>
                </a:solidFill>
              </a:rPr>
              <a:t>?</a:t>
            </a:r>
            <a:r>
              <a:rPr lang="en-CA" sz="1650" dirty="0">
                <a:solidFill>
                  <a:srgbClr val="FFFF00"/>
                </a:solidFill>
              </a:rPr>
              <a:t> </a:t>
            </a:r>
          </a:p>
          <a:p>
            <a:pPr marL="0" indent="0">
              <a:buFont typeface="Arial" panose="020B0604020202020204" pitchFamily="34" charset="0"/>
              <a:buNone/>
              <a:defRPr/>
            </a:pPr>
            <a:endParaRPr lang="en-CA" dirty="0">
              <a:solidFill>
                <a:schemeClr val="bg1"/>
              </a:solidFill>
            </a:endParaRPr>
          </a:p>
          <a:p>
            <a:pPr>
              <a:defRPr/>
            </a:pPr>
            <a:endParaRPr lang="en-US" dirty="0"/>
          </a:p>
        </p:txBody>
      </p:sp>
      <p:sp>
        <p:nvSpPr>
          <p:cNvPr id="268291" name="Slide Number Placeholder 3">
            <a:extLst>
              <a:ext uri="{FF2B5EF4-FFF2-40B4-BE49-F238E27FC236}">
                <a16:creationId xmlns:a16="http://schemas.microsoft.com/office/drawing/2014/main" id="{D3D75ADE-EEE5-5D1B-4BD4-8D8182643EC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E3C87AF-49A9-6147-802F-C25A5D76BEC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A5AC9-5699-BE31-9E70-0876D0E6779F}"/>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a:extLst>
              <a:ext uri="{FF2B5EF4-FFF2-40B4-BE49-F238E27FC236}">
                <a16:creationId xmlns:a16="http://schemas.microsoft.com/office/drawing/2014/main" id="{7C6594C9-1DB6-7EF6-D81F-620A46E8AE4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71362" name="Content Placeholder 3" descr="Crystal_Project_pause-queue.png">
            <a:extLst>
              <a:ext uri="{FF2B5EF4-FFF2-40B4-BE49-F238E27FC236}">
                <a16:creationId xmlns:a16="http://schemas.microsoft.com/office/drawing/2014/main" id="{CEFA542C-6AFD-34D8-2D00-1E323C852A55}"/>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3" name="Content Placeholder 3" descr="Crystal_Project_pause-queue.png">
            <a:extLst>
              <a:ext uri="{FF2B5EF4-FFF2-40B4-BE49-F238E27FC236}">
                <a16:creationId xmlns:a16="http://schemas.microsoft.com/office/drawing/2014/main" id="{6D62FBA0-273F-7DB3-43B9-DAF229C42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a:extLst>
              <a:ext uri="{FF2B5EF4-FFF2-40B4-BE49-F238E27FC236}">
                <a16:creationId xmlns:a16="http://schemas.microsoft.com/office/drawing/2014/main" id="{095D0E23-3F92-3FF7-EFB8-111718F29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762000"/>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2755C7-9F35-9870-FFB3-58EA245E26CA}"/>
              </a:ext>
            </a:extLst>
          </p:cNvPr>
          <p:cNvSpPr>
            <a:spLocks noGrp="1"/>
          </p:cNvSpPr>
          <p:nvPr>
            <p:ph type="title"/>
          </p:nvPr>
        </p:nvSpPr>
        <p:spPr>
          <a:xfrm>
            <a:off x="1485900" y="104775"/>
            <a:ext cx="6172200" cy="666750"/>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73410" name="Content Placeholder 1">
            <a:extLst>
              <a:ext uri="{FF2B5EF4-FFF2-40B4-BE49-F238E27FC236}">
                <a16:creationId xmlns:a16="http://schemas.microsoft.com/office/drawing/2014/main" id="{6B325D32-808B-6F3A-FA76-218F6EADBA2E}"/>
              </a:ext>
            </a:extLst>
          </p:cNvPr>
          <p:cNvSpPr>
            <a:spLocks noGrp="1" noChangeArrowheads="1"/>
          </p:cNvSpPr>
          <p:nvPr>
            <p:ph idx="1"/>
          </p:nvPr>
        </p:nvSpPr>
        <p:spPr bwMode="auto">
          <a:xfrm>
            <a:off x="287338" y="987425"/>
            <a:ext cx="8569325" cy="405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300" i="1">
                <a:solidFill>
                  <a:schemeClr val="bg1"/>
                </a:solidFill>
              </a:rPr>
              <a:t>Masterpiece Inc. v. Alavida Lifestyles Inc,</a:t>
            </a:r>
            <a:r>
              <a:rPr lang="en-US" altLang="en-US" sz="2300" i="1">
                <a:solidFill>
                  <a:srgbClr val="00B0F0"/>
                </a:solidFill>
              </a:rPr>
              <a:t> </a:t>
            </a:r>
            <a:r>
              <a:rPr lang="en-US" altLang="en-US" sz="2300">
                <a:solidFill>
                  <a:schemeClr val="bg1"/>
                </a:solidFill>
              </a:rPr>
              <a:t>2011 SCC 27</a:t>
            </a:r>
          </a:p>
          <a:p>
            <a:pPr marL="0" indent="0">
              <a:buFont typeface="Arial" panose="020B0604020202020204" pitchFamily="34" charset="0"/>
              <a:buNone/>
            </a:pPr>
            <a:r>
              <a:rPr lang="en-CA" altLang="en-US" sz="2300">
                <a:solidFill>
                  <a:srgbClr val="FF0000"/>
                </a:solidFill>
              </a:rPr>
              <a:t>Issue:</a:t>
            </a:r>
            <a:r>
              <a:rPr lang="en-CA" altLang="en-US" sz="2300">
                <a:solidFill>
                  <a:schemeClr val="bg1"/>
                </a:solidFill>
              </a:rPr>
              <a:t> </a:t>
            </a:r>
            <a:r>
              <a:rPr lang="en-CA" altLang="en-US" sz="2300">
                <a:solidFill>
                  <a:srgbClr val="FFFF00"/>
                </a:solidFill>
              </a:rPr>
              <a:t>Whether </a:t>
            </a:r>
            <a:r>
              <a:rPr lang="en-CA" altLang="en-US" sz="2300">
                <a:solidFill>
                  <a:schemeClr val="bg1"/>
                </a:solidFill>
              </a:rPr>
              <a:t>the </a:t>
            </a:r>
            <a:r>
              <a:rPr lang="en-CA" altLang="en-US" sz="2300">
                <a:solidFill>
                  <a:srgbClr val="FF0000"/>
                </a:solidFill>
              </a:rPr>
              <a:t>trade-mark</a:t>
            </a:r>
            <a:r>
              <a:rPr lang="en-CA" altLang="en-US" sz="2300">
                <a:solidFill>
                  <a:schemeClr val="bg1"/>
                </a:solidFill>
              </a:rPr>
              <a:t> “</a:t>
            </a:r>
            <a:r>
              <a:rPr lang="en-CA" altLang="en-US" sz="2300">
                <a:solidFill>
                  <a:srgbClr val="FF0000"/>
                </a:solidFill>
              </a:rPr>
              <a:t>Masterpiece Living</a:t>
            </a:r>
            <a:r>
              <a:rPr lang="en-CA" altLang="en-US" sz="2300">
                <a:solidFill>
                  <a:schemeClr val="bg1"/>
                </a:solidFill>
              </a:rPr>
              <a:t>”, proposed and subsequently registered by Alavida Lifestyles Inc. (“</a:t>
            </a:r>
            <a:r>
              <a:rPr lang="en-CA" altLang="en-US" sz="2300">
                <a:solidFill>
                  <a:srgbClr val="FF0000"/>
                </a:solidFill>
              </a:rPr>
              <a:t>Alavida</a:t>
            </a:r>
            <a:r>
              <a:rPr lang="en-CA" altLang="en-US" sz="2300">
                <a:solidFill>
                  <a:schemeClr val="bg1"/>
                </a:solidFill>
              </a:rPr>
              <a:t>”), a company entering the retirement residence industry </a:t>
            </a:r>
            <a:r>
              <a:rPr lang="en-CA" altLang="en-US" sz="2300">
                <a:solidFill>
                  <a:srgbClr val="FF0000"/>
                </a:solidFill>
              </a:rPr>
              <a:t>in Ontario</a:t>
            </a:r>
            <a:r>
              <a:rPr lang="en-CA" altLang="en-US" sz="2300">
                <a:solidFill>
                  <a:schemeClr val="bg1"/>
                </a:solidFill>
              </a:rPr>
              <a:t>, was [at the time it applied for registration – namely </a:t>
            </a:r>
            <a:r>
              <a:rPr lang="en-CA" altLang="en-US" sz="2300">
                <a:solidFill>
                  <a:srgbClr val="FF0000"/>
                </a:solidFill>
              </a:rPr>
              <a:t>December 1, 2005</a:t>
            </a:r>
            <a:r>
              <a:rPr lang="en-CA" altLang="en-US" sz="2300">
                <a:solidFill>
                  <a:schemeClr val="bg1"/>
                </a:solidFill>
              </a:rPr>
              <a:t>] </a:t>
            </a:r>
            <a:r>
              <a:rPr lang="en-CA" altLang="en-US" sz="2300">
                <a:solidFill>
                  <a:srgbClr val="92D050"/>
                </a:solidFill>
                <a:latin typeface="Comic Sans MS" panose="030F0902030302020204" pitchFamily="66" charset="0"/>
              </a:rPr>
              <a:t>confusing</a:t>
            </a:r>
            <a:r>
              <a:rPr lang="en-CA" altLang="en-US" sz="2300">
                <a:solidFill>
                  <a:srgbClr val="92D050"/>
                </a:solidFill>
              </a:rPr>
              <a:t> with the </a:t>
            </a:r>
            <a:r>
              <a:rPr lang="en-CA" altLang="en-US" sz="2300">
                <a:solidFill>
                  <a:srgbClr val="00B0F0"/>
                </a:solidFill>
              </a:rPr>
              <a:t>unregistered trade-marks or trade-name</a:t>
            </a:r>
            <a:r>
              <a:rPr lang="en-CA" altLang="en-US" sz="2300">
                <a:solidFill>
                  <a:srgbClr val="FF0000"/>
                </a:solidFill>
              </a:rPr>
              <a:t> </a:t>
            </a:r>
            <a:r>
              <a:rPr lang="en-CA" altLang="en-US" sz="2300">
                <a:solidFill>
                  <a:schemeClr val="bg1"/>
                </a:solidFill>
              </a:rPr>
              <a:t>previously used by </a:t>
            </a:r>
            <a:r>
              <a:rPr lang="en-CA" altLang="en-US" sz="2300">
                <a:solidFill>
                  <a:srgbClr val="FF0000"/>
                </a:solidFill>
              </a:rPr>
              <a:t>Masterpiece Inc. </a:t>
            </a:r>
            <a:r>
              <a:rPr lang="en-CA" altLang="en-US" sz="2300">
                <a:solidFill>
                  <a:schemeClr val="bg1"/>
                </a:solidFill>
              </a:rPr>
              <a:t>in the retirement residence industry</a:t>
            </a:r>
            <a:r>
              <a:rPr lang="en-CA" altLang="en-US" sz="2300">
                <a:solidFill>
                  <a:srgbClr val="FFFF00"/>
                </a:solidFill>
              </a:rPr>
              <a:t> </a:t>
            </a:r>
            <a:r>
              <a:rPr lang="en-CA" altLang="en-US" sz="2300">
                <a:solidFill>
                  <a:srgbClr val="00B0F0"/>
                </a:solidFill>
              </a:rPr>
              <a:t>in Alberta </a:t>
            </a:r>
            <a:r>
              <a:rPr lang="en-CA" altLang="en-US" sz="2300">
                <a:solidFill>
                  <a:schemeClr val="bg1"/>
                </a:solidFill>
              </a:rPr>
              <a:t>(marks which included “Masterpiece the Art of Living”, “Masterpiece and the Art of Retirement Living”, and a stylized word “Masterpiece” alongside a butterfly logo).</a:t>
            </a:r>
          </a:p>
          <a:p>
            <a:pPr marL="0" indent="0">
              <a:buFont typeface="Arial" panose="020B0604020202020204" pitchFamily="34" charset="0"/>
              <a:buNone/>
            </a:pPr>
            <a:endParaRPr lang="en-US" altLang="en-US" sz="2400">
              <a:solidFill>
                <a:schemeClr val="bg1"/>
              </a:solidFill>
            </a:endParaRPr>
          </a:p>
        </p:txBody>
      </p:sp>
      <p:sp>
        <p:nvSpPr>
          <p:cNvPr id="273411" name="Slide Number Placeholder 3">
            <a:extLst>
              <a:ext uri="{FF2B5EF4-FFF2-40B4-BE49-F238E27FC236}">
                <a16:creationId xmlns:a16="http://schemas.microsoft.com/office/drawing/2014/main" id="{996A35E8-DAB9-E733-9B5D-2BB2BECD2876}"/>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5638235B-3A29-0E40-9260-04154ACDC35B}"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259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F74A7AB4-FEAB-39AF-8596-EE2090B9D879}"/>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6" name="Content Placeholder 5" descr="Graphical user interface, text, application&#10;&#10;Description automatically generated">
            <a:extLst>
              <a:ext uri="{FF2B5EF4-FFF2-40B4-BE49-F238E27FC236}">
                <a16:creationId xmlns:a16="http://schemas.microsoft.com/office/drawing/2014/main" id="{FD01AC69-9E39-B15C-2D8F-C992E593BA00}"/>
              </a:ext>
            </a:extLst>
          </p:cNvPr>
          <p:cNvPicPr>
            <a:picLocks noGrp="1" noChangeAspect="1"/>
          </p:cNvPicPr>
          <p:nvPr>
            <p:ph idx="1"/>
          </p:nvPr>
        </p:nvPicPr>
        <p:blipFill>
          <a:blip r:embed="rId2"/>
          <a:stretch>
            <a:fillRect/>
          </a:stretch>
        </p:blipFill>
        <p:spPr/>
      </p:pic>
      <p:sp>
        <p:nvSpPr>
          <p:cNvPr id="53251" name="TextBox 3">
            <a:extLst>
              <a:ext uri="{FF2B5EF4-FFF2-40B4-BE49-F238E27FC236}">
                <a16:creationId xmlns:a16="http://schemas.microsoft.com/office/drawing/2014/main" id="{C0BB79AE-9574-A6C6-7ED4-DF2147B2D7AC}"/>
              </a:ext>
            </a:extLst>
          </p:cNvPr>
          <p:cNvSpPr txBox="1">
            <a:spLocks noChangeArrowheads="1"/>
          </p:cNvSpPr>
          <p:nvPr/>
        </p:nvSpPr>
        <p:spPr bwMode="auto">
          <a:xfrm>
            <a:off x="2368550" y="268288"/>
            <a:ext cx="440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a:solidFill>
                  <a:srgbClr val="FFFF00"/>
                </a:solidFill>
              </a:rPr>
              <a:t>Setting Categories</a:t>
            </a:r>
          </a:p>
        </p:txBody>
      </p:sp>
      <p:pic>
        <p:nvPicPr>
          <p:cNvPr id="53252" name="Picture 9" descr="Graphical user interface, application&#10;&#10;Description automatically generated">
            <a:extLst>
              <a:ext uri="{FF2B5EF4-FFF2-40B4-BE49-F238E27FC236}">
                <a16:creationId xmlns:a16="http://schemas.microsoft.com/office/drawing/2014/main" id="{FE39062A-A56A-0FA6-68CA-05F687390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92250"/>
            <a:ext cx="3048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85890020-BC2C-92F5-D65A-78DDED5A7FE3}"/>
                  </a:ext>
                </a:extLst>
              </p14:cNvPr>
              <p14:cNvContentPartPr/>
              <p14:nvPr/>
            </p14:nvContentPartPr>
            <p14:xfrm>
              <a:off x="3238972" y="2459060"/>
              <a:ext cx="1778400" cy="534600"/>
            </p14:xfrm>
          </p:contentPart>
        </mc:Choice>
        <mc:Fallback xmlns="">
          <p:pic>
            <p:nvPicPr>
              <p:cNvPr id="11" name="Ink 10">
                <a:extLst>
                  <a:ext uri="{FF2B5EF4-FFF2-40B4-BE49-F238E27FC236}">
                    <a16:creationId xmlns:a16="http://schemas.microsoft.com/office/drawing/2014/main" id="{85890020-BC2C-92F5-D65A-78DDED5A7FE3}"/>
                  </a:ext>
                </a:extLst>
              </p:cNvPr>
              <p:cNvPicPr/>
              <p:nvPr/>
            </p:nvPicPr>
            <p:blipFill>
              <a:blip r:embed="rId5"/>
              <a:stretch>
                <a:fillRect/>
              </a:stretch>
            </p:blipFill>
            <p:spPr>
              <a:xfrm>
                <a:off x="3229972" y="2450060"/>
                <a:ext cx="1796040" cy="552240"/>
              </a:xfrm>
              <a:prstGeom prst="rect">
                <a:avLst/>
              </a:prstGeom>
            </p:spPr>
          </p:pic>
        </mc:Fallback>
      </mc:AlternateContent>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D0D3F0-CA00-FF0D-C108-E1204322A0B4}"/>
              </a:ext>
            </a:extLst>
          </p:cNvPr>
          <p:cNvSpPr>
            <a:spLocks noGrp="1"/>
          </p:cNvSpPr>
          <p:nvPr>
            <p:ph type="title"/>
          </p:nvPr>
        </p:nvSpPr>
        <p:spPr>
          <a:xfrm>
            <a:off x="1485900" y="69850"/>
            <a:ext cx="6172200" cy="630238"/>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dirty="0">
                <a:solidFill>
                  <a:schemeClr val="bg1"/>
                </a:solidFill>
              </a:rPr>
              <a:t>	</a:t>
            </a:r>
          </a:p>
        </p:txBody>
      </p:sp>
      <p:sp>
        <p:nvSpPr>
          <p:cNvPr id="2" name="Content Placeholder 1">
            <a:extLst>
              <a:ext uri="{FF2B5EF4-FFF2-40B4-BE49-F238E27FC236}">
                <a16:creationId xmlns:a16="http://schemas.microsoft.com/office/drawing/2014/main" id="{CF06B166-846B-674B-0F36-633E401EA275}"/>
              </a:ext>
            </a:extLst>
          </p:cNvPr>
          <p:cNvSpPr>
            <a:spLocks noGrp="1"/>
          </p:cNvSpPr>
          <p:nvPr>
            <p:ph idx="1"/>
          </p:nvPr>
        </p:nvSpPr>
        <p:spPr>
          <a:xfrm>
            <a:off x="179388" y="820738"/>
            <a:ext cx="8785225" cy="4252912"/>
          </a:xfrm>
        </p:spPr>
        <p:txBody>
          <a:bodyPr>
            <a:normAutofit fontScale="47500" lnSpcReduction="20000"/>
          </a:bodyPr>
          <a:lstStyle/>
          <a:p>
            <a:pPr marL="0" indent="0">
              <a:lnSpc>
                <a:spcPct val="120000"/>
              </a:lnSpc>
              <a:buFont typeface="Arial" panose="020B0604020202020204" pitchFamily="34" charset="0"/>
              <a:buNone/>
              <a:defRPr/>
            </a:pPr>
            <a:r>
              <a:rPr lang="en-US" u="sng" dirty="0">
                <a:solidFill>
                  <a:srgbClr val="FF0000"/>
                </a:solidFill>
              </a:rPr>
              <a:t>Masterpiece Inc. </a:t>
            </a:r>
            <a:r>
              <a:rPr lang="en-US" u="sng" dirty="0">
                <a:solidFill>
                  <a:schemeClr val="bg1"/>
                </a:solidFill>
              </a:rPr>
              <a:t>v. </a:t>
            </a:r>
            <a:r>
              <a:rPr lang="en-US" u="sng" dirty="0" err="1">
                <a:solidFill>
                  <a:srgbClr val="00B0F0"/>
                </a:solidFill>
              </a:rPr>
              <a:t>Alavida</a:t>
            </a:r>
            <a:r>
              <a:rPr lang="en-US" u="sng" dirty="0">
                <a:solidFill>
                  <a:srgbClr val="00B0F0"/>
                </a:solidFill>
              </a:rPr>
              <a:t> Lifestyles Inc</a:t>
            </a:r>
            <a:r>
              <a:rPr lang="en-US" dirty="0">
                <a:solidFill>
                  <a:srgbClr val="00B0F0"/>
                </a:solidFill>
              </a:rPr>
              <a:t>., </a:t>
            </a:r>
            <a:r>
              <a:rPr lang="en-US" dirty="0">
                <a:solidFill>
                  <a:schemeClr val="bg1"/>
                </a:solidFill>
              </a:rPr>
              <a:t>2011 SCC 27</a:t>
            </a:r>
            <a:r>
              <a:rPr lang="en-US" dirty="0">
                <a:solidFill>
                  <a:srgbClr val="FF0000"/>
                </a:solidFill>
              </a:rPr>
              <a:t>:</a:t>
            </a:r>
            <a:r>
              <a:rPr lang="en-US" dirty="0">
                <a:solidFill>
                  <a:schemeClr val="bg1"/>
                </a:solidFill>
              </a:rPr>
              <a:t> The facts</a:t>
            </a:r>
          </a:p>
          <a:p>
            <a:pPr>
              <a:lnSpc>
                <a:spcPct val="120000"/>
              </a:lnSpc>
              <a:defRPr/>
            </a:pPr>
            <a:r>
              <a:rPr lang="en-CA" dirty="0">
                <a:solidFill>
                  <a:schemeClr val="bg1"/>
                </a:solidFill>
              </a:rPr>
              <a:t>Decision </a:t>
            </a:r>
            <a:r>
              <a:rPr lang="en-CA" dirty="0">
                <a:solidFill>
                  <a:srgbClr val="FFFF00"/>
                </a:solidFill>
              </a:rPr>
              <a:t>clarifies several issues </a:t>
            </a:r>
            <a:r>
              <a:rPr lang="en-CA" dirty="0">
                <a:solidFill>
                  <a:schemeClr val="bg1"/>
                </a:solidFill>
              </a:rPr>
              <a:t>related to the </a:t>
            </a:r>
            <a:r>
              <a:rPr lang="en-CA" dirty="0">
                <a:solidFill>
                  <a:srgbClr val="FF0000"/>
                </a:solidFill>
                <a:latin typeface="Comic Sans MS" panose="030F0902030302020204" pitchFamily="66" charset="0"/>
              </a:rPr>
              <a:t>confusion</a:t>
            </a:r>
            <a:r>
              <a:rPr lang="en-CA" dirty="0">
                <a:solidFill>
                  <a:srgbClr val="FF0000"/>
                </a:solidFill>
              </a:rPr>
              <a:t> analysis</a:t>
            </a:r>
            <a:r>
              <a:rPr lang="en-CA" dirty="0">
                <a:solidFill>
                  <a:schemeClr val="bg1"/>
                </a:solidFill>
              </a:rPr>
              <a:t>. </a:t>
            </a:r>
          </a:p>
          <a:p>
            <a:pPr>
              <a:lnSpc>
                <a:spcPct val="120000"/>
              </a:lnSpc>
              <a:defRPr/>
            </a:pPr>
            <a:r>
              <a:rPr lang="en-CA" dirty="0">
                <a:solidFill>
                  <a:schemeClr val="bg1"/>
                </a:solidFill>
              </a:rPr>
              <a:t>Question dealt with in this case is [para2] </a:t>
            </a:r>
            <a:r>
              <a:rPr lang="en-CA" dirty="0">
                <a:solidFill>
                  <a:srgbClr val="FFFF00"/>
                </a:solidFill>
              </a:rPr>
              <a:t>whether the trade-mark “Masterpiece Living”, </a:t>
            </a:r>
            <a:r>
              <a:rPr lang="en-CA" dirty="0">
                <a:solidFill>
                  <a:schemeClr val="bg1"/>
                </a:solidFill>
              </a:rPr>
              <a:t>proposed and subsequently </a:t>
            </a:r>
            <a:r>
              <a:rPr lang="en-CA" dirty="0">
                <a:solidFill>
                  <a:srgbClr val="FFFF00"/>
                </a:solidFill>
              </a:rPr>
              <a:t>registered by </a:t>
            </a:r>
            <a:r>
              <a:rPr lang="en-CA" dirty="0" err="1">
                <a:solidFill>
                  <a:srgbClr val="FFFF00"/>
                </a:solidFill>
              </a:rPr>
              <a:t>Alavida</a:t>
            </a:r>
            <a:r>
              <a:rPr lang="en-CA" dirty="0">
                <a:solidFill>
                  <a:srgbClr val="FFFF00"/>
                </a:solidFill>
              </a:rPr>
              <a:t> Lifestyles </a:t>
            </a:r>
            <a:r>
              <a:rPr lang="en-CA" dirty="0">
                <a:solidFill>
                  <a:schemeClr val="bg1"/>
                </a:solidFill>
              </a:rPr>
              <a:t>Inc. (“</a:t>
            </a:r>
            <a:r>
              <a:rPr lang="en-CA" dirty="0" err="1">
                <a:solidFill>
                  <a:schemeClr val="bg1"/>
                </a:solidFill>
              </a:rPr>
              <a:t>Alavida</a:t>
            </a:r>
            <a:r>
              <a:rPr lang="en-CA" dirty="0">
                <a:solidFill>
                  <a:schemeClr val="bg1"/>
                </a:solidFill>
              </a:rPr>
              <a:t>”), a company </a:t>
            </a:r>
            <a:r>
              <a:rPr lang="en-CA" dirty="0">
                <a:solidFill>
                  <a:srgbClr val="FF0000"/>
                </a:solidFill>
              </a:rPr>
              <a:t>entering</a:t>
            </a:r>
            <a:r>
              <a:rPr lang="en-CA" dirty="0">
                <a:solidFill>
                  <a:schemeClr val="bg1"/>
                </a:solidFill>
              </a:rPr>
              <a:t> the </a:t>
            </a:r>
            <a:r>
              <a:rPr lang="en-CA" dirty="0">
                <a:solidFill>
                  <a:srgbClr val="FFFF00"/>
                </a:solidFill>
              </a:rPr>
              <a:t>retirement residence industry in Ontario</a:t>
            </a:r>
            <a:r>
              <a:rPr lang="en-CA" dirty="0">
                <a:solidFill>
                  <a:schemeClr val="bg1"/>
                </a:solidFill>
              </a:rPr>
              <a:t>, was [at the time it applied for registration – namely December 1, 2005] </a:t>
            </a:r>
            <a:r>
              <a:rPr lang="en-CA" dirty="0">
                <a:solidFill>
                  <a:srgbClr val="FF0000"/>
                </a:solidFill>
                <a:latin typeface="Comic Sans MS" panose="030F0902030302020204" pitchFamily="66" charset="0"/>
              </a:rPr>
              <a:t>confusing</a:t>
            </a:r>
            <a:r>
              <a:rPr lang="en-CA" dirty="0">
                <a:solidFill>
                  <a:schemeClr val="bg1"/>
                </a:solidFill>
              </a:rPr>
              <a:t> </a:t>
            </a:r>
            <a:r>
              <a:rPr lang="en-CA" dirty="0">
                <a:solidFill>
                  <a:srgbClr val="FFFF00"/>
                </a:solidFill>
              </a:rPr>
              <a:t>with the </a:t>
            </a:r>
            <a:r>
              <a:rPr lang="en-CA" dirty="0">
                <a:solidFill>
                  <a:srgbClr val="FF0000"/>
                </a:solidFill>
              </a:rPr>
              <a:t>unregistered trade-marks or trade-name </a:t>
            </a:r>
            <a:r>
              <a:rPr lang="en-CA" dirty="0">
                <a:solidFill>
                  <a:srgbClr val="FFFF00"/>
                </a:solidFill>
              </a:rPr>
              <a:t>previously used by </a:t>
            </a:r>
            <a:r>
              <a:rPr lang="en-CA" dirty="0">
                <a:solidFill>
                  <a:schemeClr val="bg1"/>
                </a:solidFill>
              </a:rPr>
              <a:t>another company, </a:t>
            </a:r>
            <a:r>
              <a:rPr lang="en-CA" dirty="0">
                <a:solidFill>
                  <a:srgbClr val="FFFF00"/>
                </a:solidFill>
              </a:rPr>
              <a:t>Masterpiece Inc. in the retirement residence industry in Alberta </a:t>
            </a:r>
            <a:r>
              <a:rPr lang="en-CA" dirty="0">
                <a:solidFill>
                  <a:schemeClr val="bg1"/>
                </a:solidFill>
              </a:rPr>
              <a:t>(marks which included “Masterpiece the Art of Living”, “Masterpiece and the Art of Retirement Living”, and a stylized word “Masterpiece” alongside a butterfly logo).</a:t>
            </a:r>
          </a:p>
          <a:p>
            <a:pPr>
              <a:lnSpc>
                <a:spcPct val="120000"/>
              </a:lnSpc>
              <a:defRPr/>
            </a:pPr>
            <a:r>
              <a:rPr lang="en-CA" dirty="0">
                <a:solidFill>
                  <a:schemeClr val="bg1"/>
                </a:solidFill>
              </a:rPr>
              <a:t>Shortly after </a:t>
            </a:r>
            <a:r>
              <a:rPr lang="en-CA" dirty="0" err="1">
                <a:solidFill>
                  <a:schemeClr val="bg1"/>
                </a:solidFill>
              </a:rPr>
              <a:t>Alavida’s</a:t>
            </a:r>
            <a:r>
              <a:rPr lang="en-CA" dirty="0">
                <a:solidFill>
                  <a:schemeClr val="bg1"/>
                </a:solidFill>
              </a:rPr>
              <a:t> application, Masterpiece Inc. also started to use the TM “Masterpiece Living”.</a:t>
            </a:r>
          </a:p>
          <a:p>
            <a:pPr>
              <a:lnSpc>
                <a:spcPct val="120000"/>
              </a:lnSpc>
              <a:defRPr/>
            </a:pPr>
            <a:r>
              <a:rPr lang="en-CA" dirty="0">
                <a:solidFill>
                  <a:schemeClr val="bg1"/>
                </a:solidFill>
              </a:rPr>
              <a:t>January 2006 – Masterpiece Inc. applied to register Masterpiece as a TM; June 2006, it applied to register the TM Masterpiece Living. Both applications were denied on the basis that they were confusing with </a:t>
            </a:r>
            <a:r>
              <a:rPr lang="en-CA" dirty="0" err="1">
                <a:solidFill>
                  <a:schemeClr val="bg1"/>
                </a:solidFill>
              </a:rPr>
              <a:t>Alavida’s</a:t>
            </a:r>
            <a:r>
              <a:rPr lang="en-CA" dirty="0">
                <a:solidFill>
                  <a:schemeClr val="bg1"/>
                </a:solidFill>
              </a:rPr>
              <a:t> TM “Masterpiece Living” </a:t>
            </a:r>
          </a:p>
          <a:p>
            <a:pPr>
              <a:lnSpc>
                <a:spcPct val="120000"/>
              </a:lnSpc>
              <a:defRPr/>
            </a:pPr>
            <a:r>
              <a:rPr lang="en-CA" dirty="0">
                <a:solidFill>
                  <a:srgbClr val="FFFF00"/>
                </a:solidFill>
              </a:rPr>
              <a:t>Masterpiece Inc. then started this application to expunge </a:t>
            </a:r>
            <a:r>
              <a:rPr lang="en-CA" dirty="0" err="1">
                <a:solidFill>
                  <a:srgbClr val="FFFF00"/>
                </a:solidFill>
              </a:rPr>
              <a:t>Alavida’s</a:t>
            </a:r>
            <a:r>
              <a:rPr lang="en-CA" dirty="0">
                <a:solidFill>
                  <a:srgbClr val="FFFF00"/>
                </a:solidFill>
              </a:rPr>
              <a:t> registration of the term “Masterpiece Living”.</a:t>
            </a:r>
          </a:p>
          <a:p>
            <a:pPr>
              <a:defRPr/>
            </a:pPr>
            <a:endParaRPr lang="en-US" dirty="0">
              <a:solidFill>
                <a:schemeClr val="bg1"/>
              </a:solidFill>
            </a:endParaRPr>
          </a:p>
        </p:txBody>
      </p:sp>
      <p:sp>
        <p:nvSpPr>
          <p:cNvPr id="275459" name="Slide Number Placeholder 3">
            <a:extLst>
              <a:ext uri="{FF2B5EF4-FFF2-40B4-BE49-F238E27FC236}">
                <a16:creationId xmlns:a16="http://schemas.microsoft.com/office/drawing/2014/main" id="{AEC97D32-F7BB-8B67-55B5-7974745F315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6532AD8-E0F2-484B-916D-D6B11128F16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8F2E57-A65D-F93B-C724-4377AD334F19}"/>
              </a:ext>
            </a:extLst>
          </p:cNvPr>
          <p:cNvSpPr>
            <a:spLocks noGrp="1"/>
          </p:cNvSpPr>
          <p:nvPr>
            <p:ph type="title"/>
          </p:nvPr>
        </p:nvSpPr>
        <p:spPr>
          <a:xfrm>
            <a:off x="1485900" y="104775"/>
            <a:ext cx="6172200" cy="738188"/>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a:extLst>
              <a:ext uri="{FF2B5EF4-FFF2-40B4-BE49-F238E27FC236}">
                <a16:creationId xmlns:a16="http://schemas.microsoft.com/office/drawing/2014/main" id="{40777809-3DD3-81FB-115C-B0A00E416333}"/>
              </a:ext>
            </a:extLst>
          </p:cNvPr>
          <p:cNvSpPr>
            <a:spLocks noGrp="1"/>
          </p:cNvSpPr>
          <p:nvPr>
            <p:ph idx="1"/>
          </p:nvPr>
        </p:nvSpPr>
        <p:spPr>
          <a:xfrm>
            <a:off x="395288" y="1203325"/>
            <a:ext cx="8353425" cy="3703638"/>
          </a:xfrm>
        </p:spPr>
        <p:txBody>
          <a:bodyPr>
            <a:noAutofit/>
          </a:bodyPr>
          <a:lstStyle/>
          <a:p>
            <a:pPr marL="0" indent="0">
              <a:buFont typeface="Arial" panose="020B0604020202020204" pitchFamily="34" charset="0"/>
              <a:buNone/>
              <a:defRPr/>
            </a:pPr>
            <a:r>
              <a:rPr lang="en-US" sz="2400" i="1" dirty="0">
                <a:solidFill>
                  <a:srgbClr val="00B0F0"/>
                </a:solidFill>
              </a:rPr>
              <a:t>Masterpiece Inc. </a:t>
            </a:r>
            <a:r>
              <a:rPr lang="en-US" sz="2400" i="1" dirty="0">
                <a:solidFill>
                  <a:schemeClr val="bg1"/>
                </a:solidFill>
              </a:rPr>
              <a:t>v. </a:t>
            </a:r>
            <a:r>
              <a:rPr lang="en-US" sz="2400" i="1" dirty="0" err="1">
                <a:solidFill>
                  <a:srgbClr val="FF0000"/>
                </a:solidFill>
              </a:rPr>
              <a:t>Alavida</a:t>
            </a:r>
            <a:r>
              <a:rPr lang="en-US" sz="2400" i="1" dirty="0">
                <a:solidFill>
                  <a:srgbClr val="FF0000"/>
                </a:solidFill>
              </a:rPr>
              <a:t> Lifestyles Inc, </a:t>
            </a:r>
            <a:r>
              <a:rPr lang="en-US" sz="2400" dirty="0">
                <a:solidFill>
                  <a:schemeClr val="bg1"/>
                </a:solidFill>
              </a:rPr>
              <a:t>2011 SCC 27</a:t>
            </a:r>
          </a:p>
          <a:p>
            <a:pPr marL="42863" indent="0">
              <a:buFont typeface="Arial" panose="020B0604020202020204" pitchFamily="34" charset="0"/>
              <a:buNone/>
              <a:defRPr/>
            </a:pPr>
            <a:r>
              <a:rPr lang="en-US" sz="2400" dirty="0">
                <a:solidFill>
                  <a:schemeClr val="bg1"/>
                </a:solidFill>
              </a:rPr>
              <a:t>1) </a:t>
            </a:r>
            <a:r>
              <a:rPr lang="en-US" sz="2400" dirty="0">
                <a:solidFill>
                  <a:srgbClr val="FFFF00"/>
                </a:solidFill>
              </a:rPr>
              <a:t>Is geography relevant </a:t>
            </a:r>
            <a:r>
              <a:rPr lang="en-US" sz="2400" dirty="0">
                <a:solidFill>
                  <a:schemeClr val="bg1"/>
                </a:solidFill>
              </a:rPr>
              <a:t>when performing a </a:t>
            </a:r>
            <a:r>
              <a:rPr lang="en-US" sz="2400" dirty="0">
                <a:solidFill>
                  <a:srgbClr val="FF0000"/>
                </a:solidFill>
                <a:latin typeface="Comic Sans MS" panose="030F0902030302020204" pitchFamily="66" charset="0"/>
              </a:rPr>
              <a:t>confusion</a:t>
            </a:r>
            <a:r>
              <a:rPr lang="en-US" sz="2400" dirty="0">
                <a:solidFill>
                  <a:srgbClr val="FFFF00"/>
                </a:solidFill>
              </a:rPr>
              <a:t> analysis</a:t>
            </a:r>
            <a:r>
              <a:rPr lang="en-US" sz="2400" dirty="0">
                <a:solidFill>
                  <a:srgbClr val="FF0000"/>
                </a:solidFill>
              </a:rPr>
              <a:t>?</a:t>
            </a:r>
          </a:p>
          <a:p>
            <a:pPr marL="42863" indent="0">
              <a:buFont typeface="Arial" panose="020B0604020202020204" pitchFamily="34" charset="0"/>
              <a:buNone/>
              <a:defRPr/>
            </a:pPr>
            <a:r>
              <a:rPr lang="en-US" sz="2400" dirty="0">
                <a:solidFill>
                  <a:schemeClr val="bg1"/>
                </a:solidFill>
              </a:rPr>
              <a:t>2) </a:t>
            </a:r>
            <a:r>
              <a:rPr lang="en-US" sz="2400" dirty="0">
                <a:solidFill>
                  <a:srgbClr val="FFFF00"/>
                </a:solidFill>
              </a:rPr>
              <a:t>How to assess</a:t>
            </a:r>
            <a:r>
              <a:rPr lang="en-US" sz="2400" dirty="0">
                <a:solidFill>
                  <a:schemeClr val="bg1"/>
                </a:solidFill>
              </a:rPr>
              <a:t> the resemblance between a </a:t>
            </a:r>
            <a:r>
              <a:rPr lang="en-US" sz="2400" dirty="0">
                <a:solidFill>
                  <a:srgbClr val="FFFF00"/>
                </a:solidFill>
              </a:rPr>
              <a:t>proposed use TM </a:t>
            </a:r>
            <a:r>
              <a:rPr lang="en-US" sz="2400" dirty="0">
                <a:solidFill>
                  <a:schemeClr val="bg1"/>
                </a:solidFill>
              </a:rPr>
              <a:t>and an </a:t>
            </a:r>
            <a:r>
              <a:rPr lang="en-US" sz="2400" dirty="0">
                <a:solidFill>
                  <a:srgbClr val="FFFF00"/>
                </a:solidFill>
              </a:rPr>
              <a:t>existing unregistered TM</a:t>
            </a:r>
            <a:r>
              <a:rPr lang="en-US" sz="2400" dirty="0">
                <a:solidFill>
                  <a:srgbClr val="FF0000"/>
                </a:solidFill>
              </a:rPr>
              <a:t>?</a:t>
            </a:r>
          </a:p>
          <a:p>
            <a:pPr marL="42863" indent="0">
              <a:buFont typeface="Arial" panose="020B0604020202020204" pitchFamily="34" charset="0"/>
              <a:buNone/>
              <a:defRPr/>
            </a:pPr>
            <a:r>
              <a:rPr lang="en-US" sz="2400" dirty="0">
                <a:solidFill>
                  <a:schemeClr val="bg1"/>
                </a:solidFill>
              </a:rPr>
              <a:t>3) </a:t>
            </a:r>
            <a:r>
              <a:rPr lang="en-US" sz="2400" dirty="0">
                <a:solidFill>
                  <a:srgbClr val="FFFF00"/>
                </a:solidFill>
              </a:rPr>
              <a:t>Impact of </a:t>
            </a:r>
            <a:r>
              <a:rPr lang="en-US" sz="2400" dirty="0">
                <a:solidFill>
                  <a:schemeClr val="bg1"/>
                </a:solidFill>
              </a:rPr>
              <a:t>the </a:t>
            </a:r>
            <a:r>
              <a:rPr lang="en-US" sz="2400" dirty="0">
                <a:solidFill>
                  <a:srgbClr val="FFFF00"/>
                </a:solidFill>
              </a:rPr>
              <a:t>nature and cost </a:t>
            </a:r>
            <a:r>
              <a:rPr lang="en-US" sz="2400" dirty="0">
                <a:solidFill>
                  <a:schemeClr val="bg1"/>
                </a:solidFill>
              </a:rPr>
              <a:t>of wares and services on the </a:t>
            </a:r>
            <a:r>
              <a:rPr lang="en-US" sz="2400" dirty="0">
                <a:solidFill>
                  <a:srgbClr val="FF0000"/>
                </a:solidFill>
                <a:latin typeface="Comic Sans MS" panose="030F0902030302020204" pitchFamily="66" charset="0"/>
              </a:rPr>
              <a:t>confusion</a:t>
            </a:r>
            <a:r>
              <a:rPr lang="en-US" sz="2400" dirty="0">
                <a:solidFill>
                  <a:schemeClr val="bg1"/>
                </a:solidFill>
              </a:rPr>
              <a:t> analysis</a:t>
            </a:r>
          </a:p>
          <a:p>
            <a:pPr marL="42863" indent="0">
              <a:buFont typeface="Arial" panose="020B0604020202020204" pitchFamily="34" charset="0"/>
              <a:buNone/>
              <a:defRPr/>
            </a:pPr>
            <a:r>
              <a:rPr lang="en-US" sz="2400" dirty="0">
                <a:solidFill>
                  <a:schemeClr val="bg1"/>
                </a:solidFill>
              </a:rPr>
              <a:t>4) Relevance of expert evidence</a:t>
            </a:r>
          </a:p>
        </p:txBody>
      </p:sp>
      <p:sp>
        <p:nvSpPr>
          <p:cNvPr id="277507" name="Slide Number Placeholder 3">
            <a:extLst>
              <a:ext uri="{FF2B5EF4-FFF2-40B4-BE49-F238E27FC236}">
                <a16:creationId xmlns:a16="http://schemas.microsoft.com/office/drawing/2014/main" id="{ED4229CA-7186-CE79-C777-26213B8CD88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EFA90BEA-55B9-3D4D-AD44-A70B686AC743}"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Box 1">
            <a:extLst>
              <a:ext uri="{FF2B5EF4-FFF2-40B4-BE49-F238E27FC236}">
                <a16:creationId xmlns:a16="http://schemas.microsoft.com/office/drawing/2014/main" id="{C82ED9B5-2A0A-F259-DE6C-5295EB22D365}"/>
              </a:ext>
            </a:extLst>
          </p:cNvPr>
          <p:cNvSpPr txBox="1">
            <a:spLocks noChangeArrowheads="1"/>
          </p:cNvSpPr>
          <p:nvPr/>
        </p:nvSpPr>
        <p:spPr bwMode="auto">
          <a:xfrm>
            <a:off x="1727200" y="123825"/>
            <a:ext cx="568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0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0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Confusion</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20D7F873-0127-1005-A8AA-C3B65EDFCD1E}"/>
              </a:ext>
            </a:extLst>
          </p:cNvPr>
          <p:cNvSpPr txBox="1"/>
          <p:nvPr/>
        </p:nvSpPr>
        <p:spPr>
          <a:xfrm>
            <a:off x="179388" y="1131888"/>
            <a:ext cx="8785225" cy="3432175"/>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1) </a:t>
            </a: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Is geography relevant when performing a </a:t>
            </a:r>
            <a:r>
              <a:rPr kumimoji="0" lang="en-US" sz="3100" b="1" i="0" u="none" strike="noStrike" kern="1200" cap="none" spc="0" normalizeH="0" baseline="0" noProof="0" dirty="0">
                <a:ln>
                  <a:noFill/>
                </a:ln>
                <a:solidFill>
                  <a:srgbClr val="FF0000"/>
                </a:solidFill>
                <a:effectLst/>
                <a:uLnTx/>
                <a:uFillTx/>
                <a:latin typeface="Comic Sans MS" panose="030F0902030302020204" pitchFamily="66" charset="0"/>
                <a:ea typeface="MS PGothic" panose="020B0600070205080204" pitchFamily="34" charset="-128"/>
                <a:cs typeface="+mn-cs"/>
              </a:rPr>
              <a:t>confusion</a:t>
            </a: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 analysis</a:t>
            </a:r>
            <a:r>
              <a:rPr kumimoji="0" lang="en-US" sz="31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 location where a mark is used is </a:t>
            </a:r>
            <a:r>
              <a:rPr kumimoji="0" lang="en-CA" sz="31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not relevant when considering </a:t>
            </a: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the likelihood of </a:t>
            </a:r>
            <a:r>
              <a:rPr kumimoji="0" lang="en-CA" sz="3100" b="0" i="0" u="none" strike="noStrike" kern="1200" cap="none" spc="0" normalizeH="0" baseline="0" noProof="0" dirty="0">
                <a:ln>
                  <a:noFill/>
                </a:ln>
                <a:solidFill>
                  <a:srgbClr val="FF0000"/>
                </a:solidFill>
                <a:effectLst/>
                <a:uLnTx/>
                <a:uFillTx/>
                <a:latin typeface="Comic Sans MS" panose="030F0902030302020204" pitchFamily="66" charset="0"/>
                <a:ea typeface="MS PGothic" panose="020B0600070205080204" pitchFamily="34" charset="-128"/>
                <a:cs typeface="+mn-cs"/>
              </a:rPr>
              <a:t>confusion</a:t>
            </a: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sz="31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between</a:t>
            </a: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 </a:t>
            </a:r>
            <a:r>
              <a:rPr kumimoji="0" lang="en-CA" sz="31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mark that is registered </a:t>
            </a: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(or for which an application for registration has been made) </a:t>
            </a:r>
            <a:r>
              <a:rPr kumimoji="0" lang="en-CA" sz="31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and a prior unregistered mark</a:t>
            </a:r>
            <a:r>
              <a:rPr kumimoji="0" lang="en-CA" sz="31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5">
            <a:extLst>
              <a:ext uri="{FF2B5EF4-FFF2-40B4-BE49-F238E27FC236}">
                <a16:creationId xmlns:a16="http://schemas.microsoft.com/office/drawing/2014/main" id="{36FA6D0B-383A-33B9-DAE6-B09EBF8FD1D4}"/>
              </a:ext>
            </a:extLst>
          </p:cNvPr>
          <p:cNvSpPr>
            <a:spLocks noGrp="1" noChangeArrowheads="1"/>
          </p:cNvSpPr>
          <p:nvPr>
            <p:ph type="title"/>
          </p:nvPr>
        </p:nvSpPr>
        <p:spPr bwMode="auto">
          <a:xfrm>
            <a:off x="1404938" y="195263"/>
            <a:ext cx="6332537" cy="828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solidFill>
                <a:srgbClr val="FFFF0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31811505-419D-798B-8B9B-61306F918CE8}"/>
              </a:ext>
            </a:extLst>
          </p:cNvPr>
          <p:cNvSpPr>
            <a:spLocks noGrp="1"/>
          </p:cNvSpPr>
          <p:nvPr>
            <p:ph idx="1"/>
          </p:nvPr>
        </p:nvSpPr>
        <p:spPr>
          <a:xfrm>
            <a:off x="179388" y="1131888"/>
            <a:ext cx="8785225" cy="3533775"/>
          </a:xfrm>
        </p:spPr>
        <p:txBody>
          <a:bodyPr>
            <a:normAutofit/>
          </a:bodyPr>
          <a:lstStyle/>
          <a:p>
            <a:pPr marL="0" lvl="1" indent="0">
              <a:lnSpc>
                <a:spcPct val="110000"/>
              </a:lnSpc>
              <a:buFont typeface="Arial" panose="020B0604020202020204" pitchFamily="34" charset="0"/>
              <a:buNone/>
              <a:defRPr/>
            </a:pPr>
            <a:r>
              <a:rPr lang="en-US" sz="2400" b="1" dirty="0">
                <a:solidFill>
                  <a:srgbClr val="FF0000"/>
                </a:solidFill>
              </a:rPr>
              <a:t>2) </a:t>
            </a:r>
            <a:r>
              <a:rPr lang="en-US" sz="2400" b="1" dirty="0">
                <a:solidFill>
                  <a:srgbClr val="FFFF00"/>
                </a:solidFill>
              </a:rPr>
              <a:t>How to assess the resemblance between a proposed use TM and an existing unregistered TM</a:t>
            </a:r>
            <a:r>
              <a:rPr lang="en-US" sz="2400" b="1" dirty="0">
                <a:solidFill>
                  <a:srgbClr val="FF0000"/>
                </a:solidFill>
              </a:rPr>
              <a:t>?</a:t>
            </a:r>
          </a:p>
          <a:p>
            <a:pPr marL="428625" lvl="1" indent="-428625">
              <a:lnSpc>
                <a:spcPct val="110000"/>
              </a:lnSpc>
              <a:buFont typeface="+mj-lt"/>
              <a:buAutoNum type="romanLcPeriod"/>
              <a:defRPr/>
            </a:pPr>
            <a:r>
              <a:rPr lang="en-US" sz="2400" dirty="0">
                <a:solidFill>
                  <a:schemeClr val="bg1"/>
                </a:solidFill>
              </a:rPr>
              <a:t>Separate analyses with respect to each of TMs, TNs (paras. 42-48)</a:t>
            </a:r>
          </a:p>
          <a:p>
            <a:pPr marL="428625" lvl="1" indent="-428625">
              <a:lnSpc>
                <a:spcPct val="110000"/>
              </a:lnSpc>
              <a:buFont typeface="+mj-lt"/>
              <a:buAutoNum type="romanLcPeriod"/>
              <a:defRPr/>
            </a:pPr>
            <a:r>
              <a:rPr lang="en-US" sz="2400" dirty="0">
                <a:solidFill>
                  <a:schemeClr val="bg1"/>
                </a:solidFill>
              </a:rPr>
              <a:t>Factor with </a:t>
            </a:r>
            <a:r>
              <a:rPr lang="en-US" sz="2400" dirty="0">
                <a:solidFill>
                  <a:srgbClr val="FFFF00"/>
                </a:solidFill>
              </a:rPr>
              <a:t>greatest impact on </a:t>
            </a:r>
            <a:r>
              <a:rPr lang="en-US" sz="2400" dirty="0">
                <a:solidFill>
                  <a:srgbClr val="FF0000"/>
                </a:solidFill>
                <a:latin typeface="Comic Sans MS" panose="030F0902030302020204" pitchFamily="66" charset="0"/>
              </a:rPr>
              <a:t>confusion</a:t>
            </a:r>
            <a:r>
              <a:rPr lang="en-US" sz="2400" dirty="0">
                <a:solidFill>
                  <a:schemeClr val="bg1"/>
                </a:solidFill>
              </a:rPr>
              <a:t> analysis</a:t>
            </a:r>
            <a:r>
              <a:rPr lang="en-US" sz="2400" dirty="0">
                <a:solidFill>
                  <a:srgbClr val="FF0000"/>
                </a:solidFill>
              </a:rPr>
              <a:t> = </a:t>
            </a:r>
            <a:r>
              <a:rPr lang="en-US" sz="2400" dirty="0">
                <a:solidFill>
                  <a:srgbClr val="FFFF00"/>
                </a:solidFill>
              </a:rPr>
              <a:t>degree of resemblance </a:t>
            </a:r>
            <a:r>
              <a:rPr lang="en-US" sz="2400" dirty="0">
                <a:solidFill>
                  <a:schemeClr val="bg1"/>
                </a:solidFill>
              </a:rPr>
              <a:t>(paras. 49-50)</a:t>
            </a:r>
          </a:p>
          <a:p>
            <a:pPr marL="428625" lvl="1" indent="-428625">
              <a:lnSpc>
                <a:spcPct val="110000"/>
              </a:lnSpc>
              <a:buFont typeface="+mj-lt"/>
              <a:buAutoNum type="romanLcPeriod"/>
              <a:defRPr/>
            </a:pPr>
            <a:r>
              <a:rPr lang="en-US" sz="2400" dirty="0">
                <a:solidFill>
                  <a:srgbClr val="FF0000"/>
                </a:solidFill>
              </a:rPr>
              <a:t>Focus</a:t>
            </a:r>
            <a:r>
              <a:rPr lang="en-US" sz="2400" dirty="0">
                <a:solidFill>
                  <a:schemeClr val="bg1"/>
                </a:solidFill>
              </a:rPr>
              <a:t> on </a:t>
            </a:r>
            <a:r>
              <a:rPr lang="en-US" sz="2400" dirty="0">
                <a:solidFill>
                  <a:srgbClr val="FFFF00"/>
                </a:solidFill>
              </a:rPr>
              <a:t>full scope of possible uses </a:t>
            </a:r>
            <a:r>
              <a:rPr lang="en-US" sz="2400" dirty="0">
                <a:solidFill>
                  <a:schemeClr val="bg1"/>
                </a:solidFill>
              </a:rPr>
              <a:t>of registered TM, </a:t>
            </a:r>
            <a:r>
              <a:rPr lang="en-US" sz="2400" dirty="0">
                <a:solidFill>
                  <a:srgbClr val="FFFF00"/>
                </a:solidFill>
              </a:rPr>
              <a:t>not actual use </a:t>
            </a:r>
            <a:r>
              <a:rPr lang="en-US" sz="2400" dirty="0">
                <a:solidFill>
                  <a:schemeClr val="bg1"/>
                </a:solidFill>
              </a:rPr>
              <a:t>(</a:t>
            </a:r>
            <a:r>
              <a:rPr lang="en-US" sz="2400" dirty="0" err="1">
                <a:solidFill>
                  <a:schemeClr val="bg1"/>
                </a:solidFill>
              </a:rPr>
              <a:t>paras</a:t>
            </a:r>
            <a:r>
              <a:rPr lang="en-US" sz="2400" dirty="0">
                <a:solidFill>
                  <a:schemeClr val="bg1"/>
                </a:solidFill>
              </a:rPr>
              <a:t>. 51-59)</a:t>
            </a:r>
          </a:p>
          <a:p>
            <a:pPr marL="0" indent="0">
              <a:buFont typeface="Arial" panose="020B0604020202020204" pitchFamily="34" charset="0"/>
              <a:buNone/>
              <a:defRPr/>
            </a:pPr>
            <a:endParaRPr lang="en-US" dirty="0"/>
          </a:p>
        </p:txBody>
      </p:sp>
      <p:sp>
        <p:nvSpPr>
          <p:cNvPr id="280579" name="Slide Number Placeholder 3">
            <a:extLst>
              <a:ext uri="{FF2B5EF4-FFF2-40B4-BE49-F238E27FC236}">
                <a16:creationId xmlns:a16="http://schemas.microsoft.com/office/drawing/2014/main" id="{19445A3C-ACE1-C2E3-8083-9BB3AD0AC6E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E097FA59-A72D-DE4F-8C92-93E45A006D0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5">
            <a:extLst>
              <a:ext uri="{FF2B5EF4-FFF2-40B4-BE49-F238E27FC236}">
                <a16:creationId xmlns:a16="http://schemas.microsoft.com/office/drawing/2014/main" id="{CAE393CE-4F94-4943-F247-996A88ED2698}"/>
              </a:ext>
            </a:extLst>
          </p:cNvPr>
          <p:cNvSpPr>
            <a:spLocks noGrp="1" noChangeArrowheads="1"/>
          </p:cNvSpPr>
          <p:nvPr>
            <p:ph type="title"/>
          </p:nvPr>
        </p:nvSpPr>
        <p:spPr bwMode="auto">
          <a:xfrm>
            <a:off x="882650" y="123825"/>
            <a:ext cx="73787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latin typeface="Comic Sans MS" panose="030F0902030302020204" pitchFamily="66" charset="0"/>
            </a:endParaRPr>
          </a:p>
        </p:txBody>
      </p:sp>
      <p:sp>
        <p:nvSpPr>
          <p:cNvPr id="2" name="Content Placeholder 1">
            <a:extLst>
              <a:ext uri="{FF2B5EF4-FFF2-40B4-BE49-F238E27FC236}">
                <a16:creationId xmlns:a16="http://schemas.microsoft.com/office/drawing/2014/main" id="{CAFB5B57-839D-434F-76FD-340A2CED8240}"/>
              </a:ext>
            </a:extLst>
          </p:cNvPr>
          <p:cNvSpPr>
            <a:spLocks noGrp="1"/>
          </p:cNvSpPr>
          <p:nvPr>
            <p:ph idx="1"/>
          </p:nvPr>
        </p:nvSpPr>
        <p:spPr>
          <a:xfrm>
            <a:off x="179388" y="1131888"/>
            <a:ext cx="8713787" cy="3671887"/>
          </a:xfrm>
        </p:spPr>
        <p:txBody>
          <a:bodyPr>
            <a:noAutofit/>
          </a:bodyPr>
          <a:lstStyle/>
          <a:p>
            <a:pPr marL="0" lvl="1" indent="0">
              <a:buFont typeface="Arial" panose="020B0604020202020204" pitchFamily="34" charset="0"/>
              <a:buNone/>
              <a:defRPr/>
            </a:pPr>
            <a:r>
              <a:rPr lang="en-US" b="1" dirty="0">
                <a:solidFill>
                  <a:srgbClr val="FF0000"/>
                </a:solidFill>
              </a:rPr>
              <a:t>2) </a:t>
            </a:r>
            <a:r>
              <a:rPr lang="en-US" b="1" dirty="0">
                <a:solidFill>
                  <a:srgbClr val="FFFF00"/>
                </a:solidFill>
              </a:rPr>
              <a:t>How to assess the resemblance between a proposed use TM and an existing unregistered TM</a:t>
            </a:r>
            <a:r>
              <a:rPr lang="en-US" b="1" dirty="0">
                <a:solidFill>
                  <a:srgbClr val="FF0000"/>
                </a:solidFill>
              </a:rPr>
              <a:t>? </a:t>
            </a:r>
            <a:r>
              <a:rPr lang="en-US" b="1" dirty="0">
                <a:solidFill>
                  <a:schemeClr val="bg1"/>
                </a:solidFill>
              </a:rPr>
              <a:t>(</a:t>
            </a:r>
            <a:r>
              <a:rPr lang="en-US" b="1" dirty="0" err="1">
                <a:solidFill>
                  <a:schemeClr val="bg1"/>
                </a:solidFill>
              </a:rPr>
              <a:t>con’d</a:t>
            </a:r>
            <a:r>
              <a:rPr lang="en-US" b="1" dirty="0">
                <a:solidFill>
                  <a:schemeClr val="bg1"/>
                </a:solidFill>
              </a:rPr>
              <a:t>)</a:t>
            </a:r>
          </a:p>
          <a:p>
            <a:pPr marL="428625" lvl="1" indent="-428625">
              <a:buFont typeface="+mj-lt"/>
              <a:buAutoNum type="romanLcPeriod" startAt="4"/>
              <a:defRPr/>
            </a:pPr>
            <a:r>
              <a:rPr lang="en-US" dirty="0">
                <a:solidFill>
                  <a:srgbClr val="FFFF00"/>
                </a:solidFill>
              </a:rPr>
              <a:t>Unregistered marks</a:t>
            </a:r>
            <a:r>
              <a:rPr lang="en-US" dirty="0">
                <a:solidFill>
                  <a:srgbClr val="FF0000"/>
                </a:solidFill>
              </a:rPr>
              <a:t>?</a:t>
            </a:r>
            <a:r>
              <a:rPr lang="en-US" dirty="0">
                <a:solidFill>
                  <a:schemeClr val="bg1"/>
                </a:solidFill>
              </a:rPr>
              <a:t> </a:t>
            </a:r>
            <a:r>
              <a:rPr lang="en-US" dirty="0">
                <a:solidFill>
                  <a:srgbClr val="00B0F0"/>
                </a:solidFill>
              </a:rPr>
              <a:t>Consider how they have actually been used</a:t>
            </a:r>
            <a:r>
              <a:rPr lang="en-US" dirty="0">
                <a:solidFill>
                  <a:schemeClr val="bg1"/>
                </a:solidFill>
              </a:rPr>
              <a:t> (</a:t>
            </a:r>
            <a:r>
              <a:rPr lang="en-US" dirty="0" err="1">
                <a:solidFill>
                  <a:schemeClr val="bg1"/>
                </a:solidFill>
              </a:rPr>
              <a:t>para</a:t>
            </a:r>
            <a:r>
              <a:rPr lang="en-US" dirty="0">
                <a:solidFill>
                  <a:schemeClr val="bg1"/>
                </a:solidFill>
              </a:rPr>
              <a:t>. 60)</a:t>
            </a:r>
          </a:p>
          <a:p>
            <a:pPr marL="428625" lvl="1" indent="-428625">
              <a:buFont typeface="+mj-lt"/>
              <a:buAutoNum type="romanLcPeriod" startAt="4"/>
              <a:defRPr/>
            </a:pPr>
            <a:r>
              <a:rPr lang="en-US" dirty="0">
                <a:solidFill>
                  <a:schemeClr val="bg1"/>
                </a:solidFill>
              </a:rPr>
              <a:t>In </a:t>
            </a:r>
            <a:r>
              <a:rPr lang="en-US" dirty="0">
                <a:solidFill>
                  <a:srgbClr val="FFFF00"/>
                </a:solidFill>
              </a:rPr>
              <a:t>assessing resemblance</a:t>
            </a:r>
            <a:r>
              <a:rPr lang="en-US" dirty="0">
                <a:solidFill>
                  <a:schemeClr val="bg1"/>
                </a:solidFill>
              </a:rPr>
              <a:t>, consider </a:t>
            </a:r>
            <a:r>
              <a:rPr lang="en-US" dirty="0">
                <a:solidFill>
                  <a:srgbClr val="FF0000"/>
                </a:solidFill>
              </a:rPr>
              <a:t>whether</a:t>
            </a:r>
            <a:r>
              <a:rPr lang="en-US" dirty="0">
                <a:solidFill>
                  <a:schemeClr val="bg1"/>
                </a:solidFill>
              </a:rPr>
              <a:t> a </a:t>
            </a:r>
            <a:r>
              <a:rPr lang="en-US" dirty="0">
                <a:solidFill>
                  <a:srgbClr val="FFFF00"/>
                </a:solidFill>
              </a:rPr>
              <a:t>part of the mark is particularly striking </a:t>
            </a:r>
            <a:r>
              <a:rPr lang="en-US" dirty="0">
                <a:solidFill>
                  <a:schemeClr val="bg1"/>
                </a:solidFill>
              </a:rPr>
              <a:t>or unique (</a:t>
            </a:r>
            <a:r>
              <a:rPr lang="en-US" dirty="0" err="1">
                <a:solidFill>
                  <a:schemeClr val="bg1"/>
                </a:solidFill>
              </a:rPr>
              <a:t>paras</a:t>
            </a:r>
            <a:r>
              <a:rPr lang="en-US" dirty="0">
                <a:solidFill>
                  <a:schemeClr val="bg1"/>
                </a:solidFill>
              </a:rPr>
              <a:t>. 60-65)</a:t>
            </a:r>
          </a:p>
        </p:txBody>
      </p:sp>
      <p:sp>
        <p:nvSpPr>
          <p:cNvPr id="282627" name="Slide Number Placeholder 3">
            <a:extLst>
              <a:ext uri="{FF2B5EF4-FFF2-40B4-BE49-F238E27FC236}">
                <a16:creationId xmlns:a16="http://schemas.microsoft.com/office/drawing/2014/main" id="{1E1CCEE5-39D6-62A3-4430-A771E8A64AE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8588AC9-1E61-1143-8430-C3123C5CAA6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5">
            <a:extLst>
              <a:ext uri="{FF2B5EF4-FFF2-40B4-BE49-F238E27FC236}">
                <a16:creationId xmlns:a16="http://schemas.microsoft.com/office/drawing/2014/main" id="{F245F43A-240A-34A0-3AED-7722CDCDD3D4}"/>
              </a:ext>
            </a:extLst>
          </p:cNvPr>
          <p:cNvSpPr>
            <a:spLocks noGrp="1" noChangeArrowheads="1"/>
          </p:cNvSpPr>
          <p:nvPr>
            <p:ph type="title"/>
          </p:nvPr>
        </p:nvSpPr>
        <p:spPr bwMode="auto">
          <a:xfrm>
            <a:off x="904875" y="123825"/>
            <a:ext cx="7334250" cy="717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r>
              <a:rPr lang="en-US" altLang="en-US">
                <a:solidFill>
                  <a:schemeClr val="bg1"/>
                </a:solidFill>
              </a:rPr>
              <a:t> </a:t>
            </a:r>
            <a:r>
              <a:rPr lang="en-US" altLang="en-US" b="1"/>
              <a:t>	</a:t>
            </a:r>
          </a:p>
        </p:txBody>
      </p:sp>
      <p:sp>
        <p:nvSpPr>
          <p:cNvPr id="2" name="Content Placeholder 1">
            <a:extLst>
              <a:ext uri="{FF2B5EF4-FFF2-40B4-BE49-F238E27FC236}">
                <a16:creationId xmlns:a16="http://schemas.microsoft.com/office/drawing/2014/main" id="{83E4CF45-119C-D62B-912B-AA60B73C5DAB}"/>
              </a:ext>
            </a:extLst>
          </p:cNvPr>
          <p:cNvSpPr>
            <a:spLocks noGrp="1"/>
          </p:cNvSpPr>
          <p:nvPr>
            <p:ph idx="1"/>
          </p:nvPr>
        </p:nvSpPr>
        <p:spPr>
          <a:xfrm>
            <a:off x="250825" y="1058863"/>
            <a:ext cx="8642350" cy="3960812"/>
          </a:xfrm>
        </p:spPr>
        <p:txBody>
          <a:bodyPr>
            <a:normAutofit lnSpcReduction="10000"/>
          </a:bodyPr>
          <a:lstStyle/>
          <a:p>
            <a:pPr marL="0" indent="0">
              <a:buFont typeface="Arial" panose="020B0604020202020204" pitchFamily="34" charset="0"/>
              <a:buNone/>
              <a:defRPr/>
            </a:pPr>
            <a:r>
              <a:rPr lang="en-US" sz="2400" dirty="0">
                <a:solidFill>
                  <a:srgbClr val="FF0000"/>
                </a:solidFill>
              </a:rPr>
              <a:t>3) </a:t>
            </a:r>
            <a:r>
              <a:rPr lang="en-CA" sz="2400" b="1" dirty="0">
                <a:solidFill>
                  <a:srgbClr val="FFFF00"/>
                </a:solidFill>
              </a:rPr>
              <a:t>When Considering the “Nature of the Trade” Under Section 6(5) of the Act</a:t>
            </a:r>
            <a:r>
              <a:rPr lang="en-CA" sz="2400" b="1" dirty="0">
                <a:solidFill>
                  <a:srgbClr val="FF0000"/>
                </a:solidFill>
              </a:rPr>
              <a:t>,</a:t>
            </a:r>
            <a:r>
              <a:rPr lang="en-CA" sz="2400" b="1" dirty="0">
                <a:solidFill>
                  <a:srgbClr val="FFFF00"/>
                </a:solidFill>
              </a:rPr>
              <a:t> What Effect Does the Nature and Cost of the Wares or Services Have on the Confusion Analysis</a:t>
            </a:r>
            <a:r>
              <a:rPr lang="en-CA" sz="2400" b="1" dirty="0">
                <a:solidFill>
                  <a:srgbClr val="FF0000"/>
                </a:solidFill>
              </a:rPr>
              <a:t>?</a:t>
            </a:r>
            <a:endParaRPr lang="en-CA" sz="2400" dirty="0">
              <a:solidFill>
                <a:srgbClr val="FF0000"/>
              </a:solidFill>
            </a:endParaRPr>
          </a:p>
          <a:p>
            <a:pPr marL="257175" lvl="1" indent="-257175">
              <a:buFont typeface="Arial"/>
              <a:buChar char="•"/>
              <a:defRPr/>
            </a:pPr>
            <a:r>
              <a:rPr lang="en-US" sz="2400" dirty="0">
                <a:solidFill>
                  <a:srgbClr val="FF0000"/>
                </a:solidFill>
              </a:rPr>
              <a:t>The test is one of first impression </a:t>
            </a:r>
            <a:r>
              <a:rPr lang="en-US" sz="2400" dirty="0">
                <a:solidFill>
                  <a:schemeClr val="bg1"/>
                </a:solidFill>
              </a:rPr>
              <a:t>(even if consumers shopping for expensive wares or services might be more alert, aware of TMs)</a:t>
            </a:r>
          </a:p>
          <a:p>
            <a:pPr marL="342900" lvl="1" indent="-342900">
              <a:buFont typeface="Arial" panose="020B0604020202020204" pitchFamily="34" charset="0"/>
              <a:buChar char="•"/>
              <a:defRPr/>
            </a:pPr>
            <a:r>
              <a:rPr lang="en-CA" sz="2400" dirty="0">
                <a:solidFill>
                  <a:schemeClr val="bg1"/>
                </a:solidFill>
              </a:rPr>
              <a:t>Careful research which may later remedy confusion does not mean that no confusion ever existed or that it will not continue to exist in the minds of consumers who did not carry out that research. (</a:t>
            </a:r>
            <a:r>
              <a:rPr lang="en-CA" sz="2400" dirty="0" err="1">
                <a:solidFill>
                  <a:schemeClr val="bg1"/>
                </a:solidFill>
              </a:rPr>
              <a:t>para</a:t>
            </a:r>
            <a:r>
              <a:rPr lang="en-CA" sz="2400" dirty="0">
                <a:solidFill>
                  <a:schemeClr val="bg1"/>
                </a:solidFill>
              </a:rPr>
              <a:t>. 72)</a:t>
            </a:r>
            <a:endParaRPr lang="en-US" sz="2400" dirty="0">
              <a:solidFill>
                <a:schemeClr val="bg1"/>
              </a:solidFill>
            </a:endParaRPr>
          </a:p>
          <a:p>
            <a:pPr>
              <a:defRPr/>
            </a:pPr>
            <a:endParaRPr lang="en-US" dirty="0"/>
          </a:p>
        </p:txBody>
      </p:sp>
      <p:sp>
        <p:nvSpPr>
          <p:cNvPr id="284675" name="Slide Number Placeholder 3">
            <a:extLst>
              <a:ext uri="{FF2B5EF4-FFF2-40B4-BE49-F238E27FC236}">
                <a16:creationId xmlns:a16="http://schemas.microsoft.com/office/drawing/2014/main" id="{7915DB60-2BA6-8CB5-8BE2-A0CAD8A08247}"/>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EE50440-F21A-B14A-A170-5BA8145573A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5">
            <a:extLst>
              <a:ext uri="{FF2B5EF4-FFF2-40B4-BE49-F238E27FC236}">
                <a16:creationId xmlns:a16="http://schemas.microsoft.com/office/drawing/2014/main" id="{8ACF4E8D-51BF-8ED2-D46C-5D18BD0C3FC2}"/>
              </a:ext>
            </a:extLst>
          </p:cNvPr>
          <p:cNvSpPr>
            <a:spLocks noGrp="1" noChangeArrowheads="1"/>
          </p:cNvSpPr>
          <p:nvPr>
            <p:ph type="title"/>
          </p:nvPr>
        </p:nvSpPr>
        <p:spPr bwMode="auto">
          <a:xfrm>
            <a:off x="868363" y="195263"/>
            <a:ext cx="7407275" cy="688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solidFill>
                <a:srgbClr val="FFFF0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3FAE87B7-DE1E-E45F-77CC-52747FE9BEB8}"/>
              </a:ext>
            </a:extLst>
          </p:cNvPr>
          <p:cNvSpPr>
            <a:spLocks noGrp="1"/>
          </p:cNvSpPr>
          <p:nvPr>
            <p:ph idx="1"/>
          </p:nvPr>
        </p:nvSpPr>
        <p:spPr>
          <a:xfrm>
            <a:off x="287338" y="1131888"/>
            <a:ext cx="8569325" cy="3659187"/>
          </a:xfrm>
        </p:spPr>
        <p:txBody>
          <a:bodyPr>
            <a:normAutofit/>
          </a:bodyPr>
          <a:lstStyle/>
          <a:p>
            <a:pPr marL="0" indent="0">
              <a:buFont typeface="Arial" panose="020B0604020202020204" pitchFamily="34" charset="0"/>
              <a:buNone/>
              <a:defRPr/>
            </a:pPr>
            <a:r>
              <a:rPr lang="en-US" sz="2400" b="1" dirty="0">
                <a:solidFill>
                  <a:srgbClr val="FF0000"/>
                </a:solidFill>
              </a:rPr>
              <a:t>4) </a:t>
            </a:r>
            <a:r>
              <a:rPr lang="en-US" sz="2400" b="1" dirty="0">
                <a:solidFill>
                  <a:schemeClr val="bg1"/>
                </a:solidFill>
              </a:rPr>
              <a:t>Relevance of expert evidence</a:t>
            </a:r>
          </a:p>
          <a:p>
            <a:pPr>
              <a:defRPr/>
            </a:pPr>
            <a:r>
              <a:rPr lang="en-US" sz="2400" dirty="0">
                <a:solidFill>
                  <a:srgbClr val="FFFF00"/>
                </a:solidFill>
              </a:rPr>
              <a:t>Necessity &amp; relevance </a:t>
            </a:r>
            <a:r>
              <a:rPr lang="en-US" sz="2400" dirty="0">
                <a:solidFill>
                  <a:schemeClr val="bg1"/>
                </a:solidFill>
              </a:rPr>
              <a:t>of expert evidence </a:t>
            </a:r>
            <a:r>
              <a:rPr lang="en-US" sz="2400" dirty="0">
                <a:solidFill>
                  <a:srgbClr val="FF0000"/>
                </a:solidFill>
              </a:rPr>
              <a:t>should be questioned</a:t>
            </a:r>
            <a:r>
              <a:rPr lang="en-US" sz="2400" dirty="0">
                <a:solidFill>
                  <a:schemeClr val="bg1"/>
                </a:solidFill>
              </a:rPr>
              <a:t> before such evidence is admitted (para. 99)</a:t>
            </a:r>
          </a:p>
          <a:p>
            <a:pPr>
              <a:defRPr/>
            </a:pPr>
            <a:r>
              <a:rPr lang="en-US" sz="2400" dirty="0">
                <a:solidFill>
                  <a:srgbClr val="FFFF00"/>
                </a:solidFill>
              </a:rPr>
              <a:t>Judges should use</a:t>
            </a:r>
            <a:r>
              <a:rPr lang="en-US" sz="2400" dirty="0">
                <a:solidFill>
                  <a:schemeClr val="bg1"/>
                </a:solidFill>
              </a:rPr>
              <a:t> </a:t>
            </a:r>
            <a:r>
              <a:rPr lang="en-US" sz="2400" dirty="0">
                <a:solidFill>
                  <a:srgbClr val="FF0000"/>
                </a:solidFill>
              </a:rPr>
              <a:t>their own </a:t>
            </a:r>
            <a:r>
              <a:rPr lang="en-US" sz="2400" dirty="0">
                <a:solidFill>
                  <a:srgbClr val="FFFF00"/>
                </a:solidFill>
              </a:rPr>
              <a:t>common sense to determine whether</a:t>
            </a:r>
            <a:r>
              <a:rPr lang="en-US" sz="2400" dirty="0">
                <a:solidFill>
                  <a:schemeClr val="bg1"/>
                </a:solidFill>
              </a:rPr>
              <a:t> the </a:t>
            </a:r>
            <a:r>
              <a:rPr lang="en-US" sz="2400" dirty="0">
                <a:solidFill>
                  <a:srgbClr val="FF0000"/>
                </a:solidFill>
              </a:rPr>
              <a:t>casual consumer </a:t>
            </a:r>
            <a:r>
              <a:rPr lang="en-US" sz="2400" dirty="0">
                <a:solidFill>
                  <a:schemeClr val="bg1"/>
                </a:solidFill>
              </a:rPr>
              <a:t>would likely be </a:t>
            </a:r>
            <a:r>
              <a:rPr lang="en-US" sz="2400" dirty="0">
                <a:solidFill>
                  <a:srgbClr val="FF0000"/>
                </a:solidFill>
                <a:latin typeface="Comic Sans MS" panose="030F0902030302020204" pitchFamily="66" charset="0"/>
              </a:rPr>
              <a:t>confused</a:t>
            </a:r>
            <a:r>
              <a:rPr lang="en-US" sz="2400" dirty="0">
                <a:solidFill>
                  <a:schemeClr val="bg1"/>
                </a:solidFill>
              </a:rPr>
              <a:t> in cases of wares or services being marketed to the general public (</a:t>
            </a:r>
            <a:r>
              <a:rPr lang="en-US" sz="2400" dirty="0" err="1">
                <a:solidFill>
                  <a:schemeClr val="bg1"/>
                </a:solidFill>
              </a:rPr>
              <a:t>para</a:t>
            </a:r>
            <a:r>
              <a:rPr lang="en-US" sz="2400" dirty="0">
                <a:solidFill>
                  <a:schemeClr val="bg1"/>
                </a:solidFill>
              </a:rPr>
              <a:t>. 92)</a:t>
            </a:r>
          </a:p>
          <a:p>
            <a:pPr>
              <a:defRPr/>
            </a:pPr>
            <a:r>
              <a:rPr lang="en-US" sz="2400" dirty="0">
                <a:solidFill>
                  <a:srgbClr val="FFFF00"/>
                </a:solidFill>
              </a:rPr>
              <a:t>Surveys</a:t>
            </a:r>
            <a:r>
              <a:rPr lang="en-US" sz="2400" dirty="0">
                <a:solidFill>
                  <a:schemeClr val="bg1"/>
                </a:solidFill>
              </a:rPr>
              <a:t> can be </a:t>
            </a:r>
            <a:r>
              <a:rPr lang="en-US" sz="2400" dirty="0">
                <a:solidFill>
                  <a:srgbClr val="FFFF00"/>
                </a:solidFill>
              </a:rPr>
              <a:t>valuable</a:t>
            </a:r>
            <a:r>
              <a:rPr lang="en-US" sz="2400" dirty="0">
                <a:solidFill>
                  <a:schemeClr val="bg1"/>
                </a:solidFill>
              </a:rPr>
              <a:t> (</a:t>
            </a:r>
            <a:r>
              <a:rPr lang="en-US" sz="2400" dirty="0" err="1">
                <a:solidFill>
                  <a:schemeClr val="bg1"/>
                </a:solidFill>
              </a:rPr>
              <a:t>para</a:t>
            </a:r>
            <a:r>
              <a:rPr lang="en-US" sz="2400" dirty="0">
                <a:solidFill>
                  <a:schemeClr val="bg1"/>
                </a:solidFill>
              </a:rPr>
              <a:t>. 93)</a:t>
            </a:r>
          </a:p>
          <a:p>
            <a:pPr>
              <a:defRPr/>
            </a:pPr>
            <a:endParaRPr lang="en-US" dirty="0"/>
          </a:p>
        </p:txBody>
      </p:sp>
      <p:sp>
        <p:nvSpPr>
          <p:cNvPr id="286723" name="Slide Number Placeholder 3">
            <a:extLst>
              <a:ext uri="{FF2B5EF4-FFF2-40B4-BE49-F238E27FC236}">
                <a16:creationId xmlns:a16="http://schemas.microsoft.com/office/drawing/2014/main" id="{4ECF377E-092D-258F-9A6F-4EA612E6BFB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4271859-869D-7640-9B62-22E54D45F16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5">
            <a:extLst>
              <a:ext uri="{FF2B5EF4-FFF2-40B4-BE49-F238E27FC236}">
                <a16:creationId xmlns:a16="http://schemas.microsoft.com/office/drawing/2014/main" id="{0B14804D-8133-F4B6-0E09-E5E19AFB716A}"/>
              </a:ext>
            </a:extLst>
          </p:cNvPr>
          <p:cNvSpPr>
            <a:spLocks noGrp="1" noChangeArrowheads="1"/>
          </p:cNvSpPr>
          <p:nvPr>
            <p:ph type="title"/>
          </p:nvPr>
        </p:nvSpPr>
        <p:spPr bwMode="auto">
          <a:xfrm>
            <a:off x="454025" y="123825"/>
            <a:ext cx="8402638"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a:solidFill>
                  <a:srgbClr val="FFFF00"/>
                </a:solidFill>
              </a:rPr>
              <a:t>Trademarks</a:t>
            </a:r>
            <a:r>
              <a:rPr lang="en-US" altLang="en-US" sz="3200" b="1">
                <a:solidFill>
                  <a:srgbClr val="FF0000"/>
                </a:solidFill>
              </a:rPr>
              <a:t>:</a:t>
            </a:r>
            <a:r>
              <a:rPr lang="en-US" altLang="en-US" sz="3200" b="1"/>
              <a:t> </a:t>
            </a:r>
            <a:r>
              <a:rPr lang="en-US" altLang="en-US" sz="3200">
                <a:solidFill>
                  <a:schemeClr val="bg1"/>
                </a:solidFill>
                <a:latin typeface="Comic Sans MS" panose="030F0902030302020204" pitchFamily="66" charset="0"/>
              </a:rPr>
              <a:t>Confusion </a:t>
            </a:r>
            <a:r>
              <a:rPr lang="en-US" altLang="en-US" sz="3200">
                <a:solidFill>
                  <a:srgbClr val="FF0000"/>
                </a:solidFill>
                <a:latin typeface="Comic Sans MS" panose="030F0902030302020204" pitchFamily="66" charset="0"/>
              </a:rPr>
              <a:t>–</a:t>
            </a:r>
            <a:r>
              <a:rPr lang="en-US" altLang="en-US" sz="3200">
                <a:solidFill>
                  <a:schemeClr val="bg1"/>
                </a:solidFill>
                <a:latin typeface="Comic Sans MS" panose="030F0902030302020204" pitchFamily="66" charset="0"/>
              </a:rPr>
              <a:t> </a:t>
            </a:r>
            <a:r>
              <a:rPr lang="en-US" altLang="en-US" sz="3200">
                <a:solidFill>
                  <a:srgbClr val="00B0F0"/>
                </a:solidFill>
                <a:latin typeface="Comic Sans MS" panose="030F0902030302020204" pitchFamily="66" charset="0"/>
              </a:rPr>
              <a:t>Digging Deeper</a:t>
            </a:r>
            <a:endParaRPr lang="en-US" altLang="en-US" sz="3200" b="1">
              <a:solidFill>
                <a:srgbClr val="00B0F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BDC72AA6-025E-7204-5D77-DAA3ED8AC0D6}"/>
              </a:ext>
            </a:extLst>
          </p:cNvPr>
          <p:cNvSpPr>
            <a:spLocks noGrp="1"/>
          </p:cNvSpPr>
          <p:nvPr>
            <p:ph idx="1"/>
          </p:nvPr>
        </p:nvSpPr>
        <p:spPr>
          <a:xfrm>
            <a:off x="287338" y="857250"/>
            <a:ext cx="8569325" cy="4083050"/>
          </a:xfrm>
        </p:spPr>
        <p:txBody>
          <a:bodyPr>
            <a:normAutofit/>
          </a:bodyPr>
          <a:lstStyle/>
          <a:p>
            <a:pPr marL="0" indent="0">
              <a:buFont typeface="Arial" panose="020B0604020202020204" pitchFamily="34" charset="0"/>
              <a:buNone/>
              <a:defRPr/>
            </a:pPr>
            <a:r>
              <a:rPr lang="en-CA" sz="2400" b="1" dirty="0">
                <a:solidFill>
                  <a:schemeClr val="bg1"/>
                </a:solidFill>
              </a:rPr>
              <a:t>A few aspects of this decision </a:t>
            </a:r>
            <a:r>
              <a:rPr lang="en-CA" sz="2400" b="1" dirty="0">
                <a:solidFill>
                  <a:srgbClr val="FFFF00"/>
                </a:solidFill>
              </a:rPr>
              <a:t>worth highlighting</a:t>
            </a:r>
            <a:r>
              <a:rPr lang="en-CA" sz="2400" b="1" dirty="0">
                <a:solidFill>
                  <a:srgbClr val="FF0000"/>
                </a:solidFill>
              </a:rPr>
              <a:t>: </a:t>
            </a:r>
          </a:p>
          <a:p>
            <a:pPr>
              <a:buFont typeface="+mj-lt"/>
              <a:buAutoNum type="arabicPeriod"/>
              <a:defRPr/>
            </a:pPr>
            <a:r>
              <a:rPr lang="en-CA" sz="2400" dirty="0">
                <a:solidFill>
                  <a:schemeClr val="bg1"/>
                </a:solidFill>
              </a:rPr>
              <a:t>The possible </a:t>
            </a:r>
            <a:r>
              <a:rPr lang="en-CA" sz="2400" dirty="0">
                <a:solidFill>
                  <a:srgbClr val="FFFF00"/>
                </a:solidFill>
              </a:rPr>
              <a:t>relevance of </a:t>
            </a:r>
            <a:r>
              <a:rPr lang="en-CA" sz="2400" dirty="0">
                <a:solidFill>
                  <a:schemeClr val="bg1"/>
                </a:solidFill>
              </a:rPr>
              <a:t>the </a:t>
            </a:r>
            <a:r>
              <a:rPr lang="en-CA" sz="2400" dirty="0">
                <a:solidFill>
                  <a:srgbClr val="FFFF00"/>
                </a:solidFill>
              </a:rPr>
              <a:t>location</a:t>
            </a:r>
            <a:r>
              <a:rPr lang="en-CA" sz="2400" dirty="0">
                <a:solidFill>
                  <a:schemeClr val="bg1"/>
                </a:solidFill>
              </a:rPr>
              <a:t> where a mark is used when engaging </a:t>
            </a:r>
            <a:r>
              <a:rPr lang="en-CA" sz="2400" dirty="0">
                <a:solidFill>
                  <a:srgbClr val="FF0000"/>
                </a:solidFill>
              </a:rPr>
              <a:t>in the </a:t>
            </a:r>
            <a:r>
              <a:rPr lang="en-CA" sz="2400" dirty="0">
                <a:solidFill>
                  <a:srgbClr val="FF0000"/>
                </a:solidFill>
                <a:latin typeface="Comic Sans MS" panose="030F0902030302020204" pitchFamily="66" charset="0"/>
              </a:rPr>
              <a:t>confusion</a:t>
            </a:r>
            <a:r>
              <a:rPr lang="en-CA" sz="2400" dirty="0">
                <a:solidFill>
                  <a:srgbClr val="FF0000"/>
                </a:solidFill>
              </a:rPr>
              <a:t> analysis</a:t>
            </a:r>
          </a:p>
          <a:p>
            <a:pPr>
              <a:buFont typeface="+mj-lt"/>
              <a:buAutoNum type="arabicPeriod"/>
              <a:defRPr/>
            </a:pPr>
            <a:r>
              <a:rPr lang="en-CA" sz="2400" dirty="0">
                <a:solidFill>
                  <a:schemeClr val="bg1"/>
                </a:solidFill>
              </a:rPr>
              <a:t>The considerations applicable in </a:t>
            </a:r>
            <a:r>
              <a:rPr lang="en-CA" sz="2400" dirty="0">
                <a:solidFill>
                  <a:srgbClr val="FFFF00"/>
                </a:solidFill>
              </a:rPr>
              <a:t>assessing the resemblance between a proposed use TM and an existing unregistered TM</a:t>
            </a:r>
          </a:p>
          <a:p>
            <a:pPr>
              <a:buFont typeface="+mj-lt"/>
              <a:buAutoNum type="arabicPeriod"/>
              <a:defRPr/>
            </a:pPr>
            <a:r>
              <a:rPr lang="en-CA" sz="2400" dirty="0">
                <a:solidFill>
                  <a:schemeClr val="bg1"/>
                </a:solidFill>
              </a:rPr>
              <a:t>The </a:t>
            </a:r>
            <a:r>
              <a:rPr lang="en-CA" sz="2400" dirty="0">
                <a:solidFill>
                  <a:srgbClr val="FFFF00"/>
                </a:solidFill>
              </a:rPr>
              <a:t>impact of the nature and cost of the wares or services </a:t>
            </a:r>
            <a:r>
              <a:rPr lang="en-CA" sz="2400" dirty="0">
                <a:solidFill>
                  <a:srgbClr val="FF0000"/>
                </a:solidFill>
              </a:rPr>
              <a:t>on the </a:t>
            </a:r>
            <a:r>
              <a:rPr lang="en-CA" sz="2400" dirty="0">
                <a:solidFill>
                  <a:srgbClr val="FF0000"/>
                </a:solidFill>
                <a:latin typeface="Comic Sans MS" panose="030F0902030302020204" pitchFamily="66" charset="0"/>
              </a:rPr>
              <a:t>confusion</a:t>
            </a:r>
            <a:r>
              <a:rPr lang="en-CA" sz="2400" dirty="0">
                <a:solidFill>
                  <a:srgbClr val="FF0000"/>
                </a:solidFill>
              </a:rPr>
              <a:t> analysis</a:t>
            </a:r>
            <a:r>
              <a:rPr lang="en-CA" sz="2400" dirty="0">
                <a:solidFill>
                  <a:schemeClr val="bg1"/>
                </a:solidFill>
              </a:rPr>
              <a:t> (particularly the nature of the trade consideration)</a:t>
            </a:r>
          </a:p>
          <a:p>
            <a:pPr>
              <a:buFont typeface="+mj-lt"/>
              <a:buAutoNum type="arabicPeriod"/>
              <a:defRPr/>
            </a:pPr>
            <a:r>
              <a:rPr lang="en-CA" sz="2400" dirty="0">
                <a:solidFill>
                  <a:schemeClr val="bg1"/>
                </a:solidFill>
              </a:rPr>
              <a:t>Relevance of </a:t>
            </a:r>
            <a:r>
              <a:rPr lang="en-CA" sz="2400" dirty="0">
                <a:solidFill>
                  <a:srgbClr val="FFFF00"/>
                </a:solidFill>
              </a:rPr>
              <a:t>expert evidence </a:t>
            </a:r>
            <a:r>
              <a:rPr lang="en-CA" sz="2400" dirty="0">
                <a:solidFill>
                  <a:schemeClr val="bg1"/>
                </a:solidFill>
              </a:rPr>
              <a:t>in TM/TN </a:t>
            </a:r>
            <a:r>
              <a:rPr lang="en-CA" sz="2400" dirty="0">
                <a:solidFill>
                  <a:srgbClr val="FF0000"/>
                </a:solidFill>
                <a:latin typeface="Comic Sans MS" panose="030F0902030302020204" pitchFamily="66" charset="0"/>
              </a:rPr>
              <a:t>confusion</a:t>
            </a:r>
            <a:r>
              <a:rPr lang="en-CA" sz="2400" dirty="0">
                <a:solidFill>
                  <a:schemeClr val="bg1"/>
                </a:solidFill>
              </a:rPr>
              <a:t> cases.</a:t>
            </a:r>
          </a:p>
          <a:p>
            <a:pPr>
              <a:defRPr/>
            </a:pPr>
            <a:endParaRPr lang="en-US" dirty="0">
              <a:solidFill>
                <a:schemeClr val="bg1"/>
              </a:solidFill>
            </a:endParaRPr>
          </a:p>
        </p:txBody>
      </p:sp>
      <p:sp>
        <p:nvSpPr>
          <p:cNvPr id="288771" name="Slide Number Placeholder 3">
            <a:extLst>
              <a:ext uri="{FF2B5EF4-FFF2-40B4-BE49-F238E27FC236}">
                <a16:creationId xmlns:a16="http://schemas.microsoft.com/office/drawing/2014/main" id="{4E624247-8A7B-FDD2-7C25-8EA2F8A0AE6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8AC4BEF-B8B1-4146-AA87-23443D75FBC9}"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16773C-9219-F022-C32F-BA85DDE3F042}"/>
              </a:ext>
            </a:extLst>
          </p:cNvPr>
          <p:cNvSpPr>
            <a:spLocks noGrp="1"/>
          </p:cNvSpPr>
          <p:nvPr>
            <p:ph type="title"/>
          </p:nvPr>
        </p:nvSpPr>
        <p:spPr>
          <a:xfrm>
            <a:off x="1485900" y="104775"/>
            <a:ext cx="6902450" cy="666750"/>
          </a:xfrm>
        </p:spPr>
        <p:txBody>
          <a:bodyPr>
            <a:normAutofit fontScale="90000"/>
          </a:bodyPr>
          <a:lstStyle/>
          <a:p>
            <a:pPr>
              <a:defRPr/>
            </a:pPr>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endParaRPr lang="en-US" baseline="30000" dirty="0">
              <a:solidFill>
                <a:schemeClr val="bg1"/>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F27048F7-1B88-A9B3-B3ED-EE6251BA1403}"/>
              </a:ext>
            </a:extLst>
          </p:cNvPr>
          <p:cNvSpPr>
            <a:spLocks noGrp="1"/>
          </p:cNvSpPr>
          <p:nvPr>
            <p:ph idx="1"/>
          </p:nvPr>
        </p:nvSpPr>
        <p:spPr>
          <a:xfrm>
            <a:off x="250825" y="915988"/>
            <a:ext cx="8642350" cy="4032250"/>
          </a:xfrm>
        </p:spPr>
        <p:txBody>
          <a:bodyPr>
            <a:normAutofit fontScale="55000" lnSpcReduction="20000"/>
          </a:bodyPr>
          <a:lstStyle/>
          <a:p>
            <a:pPr marL="0" indent="0">
              <a:lnSpc>
                <a:spcPct val="120000"/>
              </a:lnSpc>
              <a:buFont typeface="Arial" panose="020B0604020202020204" pitchFamily="34" charset="0"/>
              <a:buNone/>
              <a:defRPr/>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marL="0" indent="0">
              <a:lnSpc>
                <a:spcPct val="120000"/>
              </a:lnSpc>
              <a:buFont typeface="Arial" panose="020B0604020202020204" pitchFamily="34" charset="0"/>
              <a:buNone/>
              <a:defRPr/>
            </a:pPr>
            <a:r>
              <a:rPr lang="en-CA" b="1" dirty="0">
                <a:solidFill>
                  <a:srgbClr val="FF0000"/>
                </a:solidFill>
              </a:rPr>
              <a:t>First</a:t>
            </a:r>
            <a:r>
              <a:rPr lang="en-CA" b="1" dirty="0">
                <a:solidFill>
                  <a:schemeClr val="bg1"/>
                </a:solidFill>
              </a:rPr>
              <a:t>: </a:t>
            </a:r>
            <a:r>
              <a:rPr lang="en-CA" b="1" dirty="0">
                <a:solidFill>
                  <a:srgbClr val="FFFF00"/>
                </a:solidFill>
              </a:rPr>
              <a:t>The SCC dealt with the issue of whether “the location where a mark is used is relevant when considering the likelihood of confusion between an applied for or registered TM and a prior unregistered TM or TN”</a:t>
            </a:r>
            <a:endParaRPr lang="en-CA" dirty="0">
              <a:solidFill>
                <a:srgbClr val="FFFF00"/>
              </a:solidFill>
            </a:endParaRPr>
          </a:p>
          <a:p>
            <a:pPr>
              <a:lnSpc>
                <a:spcPct val="120000"/>
              </a:lnSpc>
              <a:defRPr/>
            </a:pPr>
            <a:r>
              <a:rPr lang="en-CA" dirty="0">
                <a:solidFill>
                  <a:schemeClr val="bg1"/>
                </a:solidFill>
              </a:rPr>
              <a:t>Or – </a:t>
            </a:r>
            <a:r>
              <a:rPr lang="en-CA" dirty="0">
                <a:solidFill>
                  <a:srgbClr val="FFFF00"/>
                </a:solidFill>
              </a:rPr>
              <a:t>is geography relevant </a:t>
            </a:r>
            <a:r>
              <a:rPr lang="en-CA" dirty="0">
                <a:solidFill>
                  <a:schemeClr val="bg1"/>
                </a:solidFill>
              </a:rPr>
              <a:t>when performing a </a:t>
            </a:r>
            <a:r>
              <a:rPr lang="en-CA" dirty="0">
                <a:solidFill>
                  <a:srgbClr val="FF0000"/>
                </a:solidFill>
                <a:latin typeface="Comic Sans MS" panose="030F0902030302020204" pitchFamily="66" charset="0"/>
              </a:rPr>
              <a:t>confusion</a:t>
            </a:r>
            <a:r>
              <a:rPr lang="en-CA" dirty="0">
                <a:solidFill>
                  <a:schemeClr val="bg1"/>
                </a:solidFill>
              </a:rPr>
              <a:t> analysis</a:t>
            </a:r>
            <a:r>
              <a:rPr lang="en-CA" dirty="0">
                <a:solidFill>
                  <a:srgbClr val="FF0000"/>
                </a:solidFill>
              </a:rPr>
              <a:t>?</a:t>
            </a:r>
          </a:p>
          <a:p>
            <a:pPr>
              <a:lnSpc>
                <a:spcPct val="120000"/>
              </a:lnSpc>
              <a:defRPr/>
            </a:pPr>
            <a:r>
              <a:rPr lang="en-CA" dirty="0">
                <a:solidFill>
                  <a:schemeClr val="bg1"/>
                </a:solidFill>
              </a:rPr>
              <a:t>SCC held that </a:t>
            </a:r>
            <a:r>
              <a:rPr lang="en-CA" dirty="0">
                <a:solidFill>
                  <a:srgbClr val="FFFF00"/>
                </a:solidFill>
              </a:rPr>
              <a:t>“geographical separation in the use of otherwise confusingly similar TN and TM does not play a role” </a:t>
            </a:r>
            <a:r>
              <a:rPr lang="en-CA" dirty="0">
                <a:solidFill>
                  <a:schemeClr val="bg1"/>
                </a:solidFill>
              </a:rPr>
              <a:t>in the Confusion analysis. The location where a mark is used is not relevant when considering the likelihood of confusion between a mark that is registered (or for which an application for registration has been made) and a prior unregistered mark.</a:t>
            </a:r>
          </a:p>
          <a:p>
            <a:pPr>
              <a:lnSpc>
                <a:spcPct val="120000"/>
              </a:lnSpc>
              <a:defRPr/>
            </a:pPr>
            <a:r>
              <a:rPr lang="en-CA" dirty="0">
                <a:solidFill>
                  <a:schemeClr val="bg1"/>
                </a:solidFill>
              </a:rPr>
              <a:t>The SCC reached this conclusion largely through statutory interpretation – particularly – the way ss. 6(2-4) are framed “if the use of both ... in the same area would be likely to lead to the inference”</a:t>
            </a:r>
          </a:p>
          <a:p>
            <a:pPr marL="0" indent="0">
              <a:buFont typeface="Arial" panose="020B0604020202020204" pitchFamily="34" charset="0"/>
              <a:buNone/>
              <a:defRPr/>
            </a:pPr>
            <a:endParaRPr lang="en-CA" dirty="0">
              <a:solidFill>
                <a:schemeClr val="bg1"/>
              </a:solidFill>
            </a:endParaRPr>
          </a:p>
        </p:txBody>
      </p:sp>
      <p:sp>
        <p:nvSpPr>
          <p:cNvPr id="290819" name="Slide Number Placeholder 3">
            <a:extLst>
              <a:ext uri="{FF2B5EF4-FFF2-40B4-BE49-F238E27FC236}">
                <a16:creationId xmlns:a16="http://schemas.microsoft.com/office/drawing/2014/main" id="{187CF11E-A124-93CC-1EB5-4458B9E15A8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25861AF-1632-9D44-A5DD-D8A967808F0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AD928A-D924-6998-4949-2AADD41380ED}"/>
              </a:ext>
            </a:extLst>
          </p:cNvPr>
          <p:cNvSpPr>
            <a:spLocks noGrp="1"/>
          </p:cNvSpPr>
          <p:nvPr>
            <p:ph type="title"/>
          </p:nvPr>
        </p:nvSpPr>
        <p:spPr>
          <a:xfrm>
            <a:off x="1485900" y="88900"/>
            <a:ext cx="6172200" cy="611188"/>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 </a:t>
            </a:r>
            <a:r>
              <a:rPr lang="en-US" b="1" dirty="0"/>
              <a:t>	</a:t>
            </a:r>
          </a:p>
        </p:txBody>
      </p:sp>
      <p:sp>
        <p:nvSpPr>
          <p:cNvPr id="2" name="Content Placeholder 1">
            <a:extLst>
              <a:ext uri="{FF2B5EF4-FFF2-40B4-BE49-F238E27FC236}">
                <a16:creationId xmlns:a16="http://schemas.microsoft.com/office/drawing/2014/main" id="{257F8767-4727-3321-BE04-53915EF3F930}"/>
              </a:ext>
            </a:extLst>
          </p:cNvPr>
          <p:cNvSpPr>
            <a:spLocks noGrp="1"/>
          </p:cNvSpPr>
          <p:nvPr>
            <p:ph idx="1"/>
          </p:nvPr>
        </p:nvSpPr>
        <p:spPr>
          <a:xfrm>
            <a:off x="107950" y="915988"/>
            <a:ext cx="8928100" cy="4138612"/>
          </a:xfrm>
        </p:spPr>
        <p:txBody>
          <a:bodyPr>
            <a:normAutofit fontScale="40000" lnSpcReduction="20000"/>
          </a:bodyPr>
          <a:lstStyle/>
          <a:p>
            <a:pPr marL="0" indent="0">
              <a:lnSpc>
                <a:spcPct val="120000"/>
              </a:lnSpc>
              <a:buFont typeface="Arial" panose="020B0604020202020204" pitchFamily="34" charset="0"/>
              <a:buNone/>
              <a:defRPr/>
            </a:pPr>
            <a:r>
              <a:rPr lang="en-US" sz="4300" i="1" dirty="0">
                <a:solidFill>
                  <a:srgbClr val="00B0F0"/>
                </a:solidFill>
              </a:rPr>
              <a:t>Masterpiece Inc. v. </a:t>
            </a:r>
            <a:r>
              <a:rPr lang="en-US" sz="4300" i="1" dirty="0" err="1">
                <a:solidFill>
                  <a:srgbClr val="00B0F0"/>
                </a:solidFill>
              </a:rPr>
              <a:t>Alavida</a:t>
            </a:r>
            <a:r>
              <a:rPr lang="en-US" sz="4300" i="1" dirty="0">
                <a:solidFill>
                  <a:srgbClr val="00B0F0"/>
                </a:solidFill>
              </a:rPr>
              <a:t> Lifestyles Inc., </a:t>
            </a:r>
            <a:r>
              <a:rPr lang="en-US" sz="4300" dirty="0">
                <a:solidFill>
                  <a:schemeClr val="bg1"/>
                </a:solidFill>
              </a:rPr>
              <a:t>2011 SCC 27</a:t>
            </a:r>
            <a:endParaRPr lang="en-CA" sz="4300" b="1" dirty="0">
              <a:solidFill>
                <a:schemeClr val="bg1"/>
              </a:solidFill>
            </a:endParaRPr>
          </a:p>
          <a:p>
            <a:pPr>
              <a:lnSpc>
                <a:spcPct val="120000"/>
              </a:lnSpc>
              <a:defRPr/>
            </a:pPr>
            <a:r>
              <a:rPr lang="en-CA" sz="4300" dirty="0">
                <a:solidFill>
                  <a:schemeClr val="bg1"/>
                </a:solidFill>
              </a:rPr>
              <a:t>See para 30 of the decision…It is immediately apparent from these words, “if the use of both . . . in the same area”, that </a:t>
            </a:r>
            <a:r>
              <a:rPr lang="en-CA" sz="4300" dirty="0">
                <a:solidFill>
                  <a:srgbClr val="FFFF00"/>
                </a:solidFill>
              </a:rPr>
              <a:t>the test for confusion is based upon the hypothetical assumption that both trade-names and trade-marks are used “in the same area”, irrespective of whether this is actually the case.  </a:t>
            </a:r>
            <a:r>
              <a:rPr lang="en-CA" sz="4300" dirty="0">
                <a:solidFill>
                  <a:schemeClr val="bg1"/>
                </a:solidFill>
              </a:rPr>
              <a:t>As a result, </a:t>
            </a:r>
            <a:r>
              <a:rPr lang="en-CA" sz="4300" dirty="0">
                <a:solidFill>
                  <a:srgbClr val="FF0000"/>
                </a:solidFill>
              </a:rPr>
              <a:t>geographical separation in the use of otherwise confusingly similar trade-names and trade-marks does not play a role in this hypothetical test</a:t>
            </a:r>
            <a:r>
              <a:rPr lang="en-CA" sz="4300" dirty="0">
                <a:solidFill>
                  <a:schemeClr val="bg1"/>
                </a:solidFill>
              </a:rPr>
              <a:t>.  This must be the case, because, pursuant to s. 19 TMA, subject to certain exceptions, </a:t>
            </a:r>
            <a:r>
              <a:rPr lang="en-CA" sz="4300" dirty="0">
                <a:solidFill>
                  <a:srgbClr val="FFFF00"/>
                </a:solidFill>
              </a:rPr>
              <a:t>registration gives the owner the exclusive right to the use of the trade-mark throughout Canada</a:t>
            </a:r>
            <a:r>
              <a:rPr lang="en-CA" sz="4300" dirty="0">
                <a:solidFill>
                  <a:schemeClr val="bg1"/>
                </a:solidFill>
              </a:rPr>
              <a:t>.</a:t>
            </a:r>
          </a:p>
          <a:p>
            <a:pPr>
              <a:lnSpc>
                <a:spcPct val="120000"/>
              </a:lnSpc>
              <a:defRPr/>
            </a:pPr>
            <a:r>
              <a:rPr lang="en-CA" sz="4300" dirty="0">
                <a:solidFill>
                  <a:schemeClr val="bg1"/>
                </a:solidFill>
              </a:rPr>
              <a:t>Accordingly, in the </a:t>
            </a:r>
            <a:r>
              <a:rPr lang="en-CA" sz="4300" dirty="0">
                <a:solidFill>
                  <a:srgbClr val="FFFF00"/>
                </a:solidFill>
              </a:rPr>
              <a:t>fact situation of this case there can be </a:t>
            </a:r>
            <a:r>
              <a:rPr lang="en-CA" sz="4300" dirty="0">
                <a:solidFill>
                  <a:srgbClr val="FF0000"/>
                </a:solidFill>
                <a:latin typeface="Comic Sans MS" panose="030F0902030302020204" pitchFamily="66" charset="0"/>
              </a:rPr>
              <a:t>confusion</a:t>
            </a:r>
            <a:r>
              <a:rPr lang="en-CA" sz="4300" dirty="0">
                <a:solidFill>
                  <a:srgbClr val="FFFF00"/>
                </a:solidFill>
              </a:rPr>
              <a:t> </a:t>
            </a:r>
            <a:r>
              <a:rPr lang="en-CA" sz="4300" dirty="0">
                <a:solidFill>
                  <a:schemeClr val="bg1"/>
                </a:solidFill>
              </a:rPr>
              <a:t>between a prior unregistered mark and a registered mark, even if they operate in two different provinces (Alberta/Ontario). As the </a:t>
            </a:r>
            <a:r>
              <a:rPr lang="en-CA" sz="4300" dirty="0">
                <a:solidFill>
                  <a:srgbClr val="FF0000"/>
                </a:solidFill>
              </a:rPr>
              <a:t>Canadian TM regime is national in scope</a:t>
            </a:r>
            <a:r>
              <a:rPr lang="en-CA" sz="4300" dirty="0">
                <a:solidFill>
                  <a:schemeClr val="bg1"/>
                </a:solidFill>
              </a:rPr>
              <a:t>, the owner of a registered TM is entitled to the exclusive use of that mark in association with the wares or services to which it is connected throughout Canada.</a:t>
            </a:r>
          </a:p>
          <a:p>
            <a:pPr>
              <a:defRPr/>
            </a:pPr>
            <a:endParaRPr lang="en-CA" dirty="0">
              <a:solidFill>
                <a:schemeClr val="bg1"/>
              </a:solidFill>
            </a:endParaRPr>
          </a:p>
        </p:txBody>
      </p:sp>
      <p:sp>
        <p:nvSpPr>
          <p:cNvPr id="292867" name="Slide Number Placeholder 3">
            <a:extLst>
              <a:ext uri="{FF2B5EF4-FFF2-40B4-BE49-F238E27FC236}">
                <a16:creationId xmlns:a16="http://schemas.microsoft.com/office/drawing/2014/main" id="{22131243-6C93-DE63-4ABE-C29A85C593FD}"/>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BC0D2030-0C41-094D-A34D-CDE71100552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269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3">
            <a:extLst>
              <a:ext uri="{FF2B5EF4-FFF2-40B4-BE49-F238E27FC236}">
                <a16:creationId xmlns:a16="http://schemas.microsoft.com/office/drawing/2014/main" id="{7D381E1F-5903-B8F6-0BB4-329B72A4B33E}"/>
              </a:ext>
            </a:extLst>
          </p:cNvPr>
          <p:cNvSpPr txBox="1">
            <a:spLocks noChangeArrowheads="1"/>
          </p:cNvSpPr>
          <p:nvPr/>
        </p:nvSpPr>
        <p:spPr bwMode="auto">
          <a:xfrm>
            <a:off x="1645558" y="134848"/>
            <a:ext cx="58528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FFFF00"/>
                </a:solidFill>
              </a:rPr>
              <a:t>Creative Commons License</a:t>
            </a:r>
          </a:p>
        </p:txBody>
      </p:sp>
      <p:pic>
        <p:nvPicPr>
          <p:cNvPr id="5" name="Picture 4" descr="A screenshot of a website&#10;&#10;Description automatically generated">
            <a:extLst>
              <a:ext uri="{FF2B5EF4-FFF2-40B4-BE49-F238E27FC236}">
                <a16:creationId xmlns:a16="http://schemas.microsoft.com/office/drawing/2014/main" id="{64F1839C-B052-AE66-315D-172A29234033}"/>
              </a:ext>
            </a:extLst>
          </p:cNvPr>
          <p:cNvPicPr>
            <a:picLocks noChangeAspect="1"/>
          </p:cNvPicPr>
          <p:nvPr/>
        </p:nvPicPr>
        <p:blipFill>
          <a:blip r:embed="rId2"/>
          <a:stretch>
            <a:fillRect/>
          </a:stretch>
        </p:blipFill>
        <p:spPr>
          <a:xfrm>
            <a:off x="2524757" y="875741"/>
            <a:ext cx="4094485" cy="413291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7CE886F-7E75-43C4-E940-F438C0BB273D}"/>
                  </a:ext>
                </a:extLst>
              </p14:cNvPr>
              <p14:cNvContentPartPr/>
              <p14:nvPr/>
            </p14:nvContentPartPr>
            <p14:xfrm>
              <a:off x="5267091" y="3803006"/>
              <a:ext cx="541080" cy="326880"/>
            </p14:xfrm>
          </p:contentPart>
        </mc:Choice>
        <mc:Fallback xmlns="">
          <p:pic>
            <p:nvPicPr>
              <p:cNvPr id="6" name="Ink 5">
                <a:extLst>
                  <a:ext uri="{FF2B5EF4-FFF2-40B4-BE49-F238E27FC236}">
                    <a16:creationId xmlns:a16="http://schemas.microsoft.com/office/drawing/2014/main" id="{47CE886F-7E75-43C4-E940-F438C0BB273D}"/>
                  </a:ext>
                </a:extLst>
              </p:cNvPr>
              <p:cNvPicPr/>
              <p:nvPr/>
            </p:nvPicPr>
            <p:blipFill>
              <a:blip r:embed="rId4"/>
              <a:stretch>
                <a:fillRect/>
              </a:stretch>
            </p:blipFill>
            <p:spPr>
              <a:xfrm>
                <a:off x="5260971" y="3796886"/>
                <a:ext cx="553320" cy="339120"/>
              </a:xfrm>
              <a:prstGeom prst="rect">
                <a:avLst/>
              </a:prstGeom>
            </p:spPr>
          </p:pic>
        </mc:Fallback>
      </mc:AlternateContent>
    </p:spTree>
    <p:extLst>
      <p:ext uri="{BB962C8B-B14F-4D97-AF65-F5344CB8AC3E}">
        <p14:creationId xmlns:p14="http://schemas.microsoft.com/office/powerpoint/2010/main" val="102392856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5">
            <a:extLst>
              <a:ext uri="{FF2B5EF4-FFF2-40B4-BE49-F238E27FC236}">
                <a16:creationId xmlns:a16="http://schemas.microsoft.com/office/drawing/2014/main" id="{BD1BD047-5E89-1B35-93B3-C20CA0F7C2E6}"/>
              </a:ext>
            </a:extLst>
          </p:cNvPr>
          <p:cNvSpPr>
            <a:spLocks noGrp="1" noChangeArrowheads="1"/>
          </p:cNvSpPr>
          <p:nvPr>
            <p:ph type="title"/>
          </p:nvPr>
        </p:nvSpPr>
        <p:spPr bwMode="auto">
          <a:xfrm>
            <a:off x="941388" y="79375"/>
            <a:ext cx="726122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solidFill>
                <a:srgbClr val="FFFF0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1893772B-88FB-7959-4569-9E8473A2328A}"/>
              </a:ext>
            </a:extLst>
          </p:cNvPr>
          <p:cNvSpPr>
            <a:spLocks noGrp="1"/>
          </p:cNvSpPr>
          <p:nvPr>
            <p:ph idx="1"/>
          </p:nvPr>
        </p:nvSpPr>
        <p:spPr>
          <a:xfrm>
            <a:off x="250825" y="1058863"/>
            <a:ext cx="8642350" cy="3889375"/>
          </a:xfrm>
        </p:spPr>
        <p:txBody>
          <a:bodyPr>
            <a:normAutofit lnSpcReduction="10000"/>
          </a:bodyPr>
          <a:lstStyle/>
          <a:p>
            <a:pPr marL="0" lvl="1" indent="0">
              <a:lnSpc>
                <a:spcPct val="120000"/>
              </a:lnSpc>
              <a:buFont typeface="Arial" panose="020B0604020202020204" pitchFamily="34" charset="0"/>
              <a:buNone/>
              <a:defRPr/>
            </a:pPr>
            <a:r>
              <a:rPr lang="en-US" sz="2100" b="1" dirty="0">
                <a:solidFill>
                  <a:srgbClr val="FF0000"/>
                </a:solidFill>
              </a:rPr>
              <a:t>Second</a:t>
            </a:r>
            <a:r>
              <a:rPr lang="en-US" sz="2100" dirty="0">
                <a:solidFill>
                  <a:schemeClr val="bg1"/>
                </a:solidFill>
              </a:rPr>
              <a:t>: </a:t>
            </a:r>
            <a:r>
              <a:rPr lang="en-US" sz="2100" b="1" dirty="0">
                <a:solidFill>
                  <a:srgbClr val="FFFF00"/>
                </a:solidFill>
              </a:rPr>
              <a:t>How to assess the resemblance between a proposed use TM and an existing unregistered TM</a:t>
            </a:r>
            <a:r>
              <a:rPr lang="en-US" sz="2100" b="1" dirty="0">
                <a:solidFill>
                  <a:srgbClr val="FF0000"/>
                </a:solidFill>
              </a:rPr>
              <a:t>?</a:t>
            </a:r>
          </a:p>
          <a:p>
            <a:pPr>
              <a:lnSpc>
                <a:spcPct val="120000"/>
              </a:lnSpc>
              <a:defRPr/>
            </a:pPr>
            <a:r>
              <a:rPr lang="en-CA" sz="2100" dirty="0">
                <a:solidFill>
                  <a:schemeClr val="bg1"/>
                </a:solidFill>
              </a:rPr>
              <a:t>Focussing on certain aspects of the court’s decision can clarify additional points</a:t>
            </a:r>
            <a:r>
              <a:rPr lang="en-CA" sz="2100" dirty="0">
                <a:solidFill>
                  <a:srgbClr val="FF0000"/>
                </a:solidFill>
              </a:rPr>
              <a:t>:</a:t>
            </a:r>
            <a:r>
              <a:rPr lang="en-CA" sz="2100" dirty="0">
                <a:solidFill>
                  <a:schemeClr val="bg1"/>
                </a:solidFill>
              </a:rPr>
              <a:t> </a:t>
            </a:r>
          </a:p>
          <a:p>
            <a:pPr>
              <a:lnSpc>
                <a:spcPct val="120000"/>
              </a:lnSpc>
              <a:defRPr/>
            </a:pPr>
            <a:r>
              <a:rPr lang="en-CA" sz="2100" dirty="0">
                <a:solidFill>
                  <a:srgbClr val="FFFF00"/>
                </a:solidFill>
              </a:rPr>
              <a:t>Paras 42-48</a:t>
            </a:r>
            <a:r>
              <a:rPr lang="en-CA" sz="2100" dirty="0">
                <a:solidFill>
                  <a:srgbClr val="FF0000"/>
                </a:solidFill>
              </a:rPr>
              <a:t>:</a:t>
            </a:r>
            <a:r>
              <a:rPr lang="en-CA" sz="2100" dirty="0">
                <a:solidFill>
                  <a:schemeClr val="bg1"/>
                </a:solidFill>
              </a:rPr>
              <a:t> If the question is whether a TM for which a person has applied is </a:t>
            </a:r>
            <a:r>
              <a:rPr lang="en-CA" sz="2100" dirty="0">
                <a:solidFill>
                  <a:srgbClr val="FF0000"/>
                </a:solidFill>
                <a:latin typeface="Comic Sans MS" panose="030F0902030302020204" pitchFamily="66" charset="0"/>
              </a:rPr>
              <a:t>confusing</a:t>
            </a:r>
            <a:r>
              <a:rPr lang="en-CA" sz="2100" dirty="0">
                <a:solidFill>
                  <a:schemeClr val="bg1"/>
                </a:solidFill>
              </a:rPr>
              <a:t> with any TM or TN  (i.e. Masterpiece Living with Masterpiece the Art of Living, Masterpiece the Art of Retirement Living, and stylized Masterpiece w. butterfly logo) </a:t>
            </a:r>
            <a:r>
              <a:rPr lang="en-CA" sz="2100" dirty="0">
                <a:solidFill>
                  <a:srgbClr val="FFFF00"/>
                </a:solidFill>
              </a:rPr>
              <a:t>then separate analyses need to be undertaken with respect to each of the TMs and TNs</a:t>
            </a:r>
            <a:r>
              <a:rPr lang="en-CA" sz="2100" dirty="0">
                <a:solidFill>
                  <a:schemeClr val="bg1"/>
                </a:solidFill>
              </a:rPr>
              <a:t>. </a:t>
            </a:r>
            <a:r>
              <a:rPr lang="en-CA" sz="2100" dirty="0">
                <a:solidFill>
                  <a:srgbClr val="FF0000"/>
                </a:solidFill>
              </a:rPr>
              <a:t>This was not done here</a:t>
            </a:r>
            <a:r>
              <a:rPr lang="en-CA" sz="2100" dirty="0">
                <a:solidFill>
                  <a:schemeClr val="bg1"/>
                </a:solidFill>
              </a:rPr>
              <a:t>. </a:t>
            </a:r>
          </a:p>
          <a:p>
            <a:pPr marL="0" indent="0">
              <a:buFont typeface="Arial" panose="020B0604020202020204" pitchFamily="34" charset="0"/>
              <a:buNone/>
              <a:defRPr/>
            </a:pPr>
            <a:endParaRPr lang="en-US" dirty="0"/>
          </a:p>
        </p:txBody>
      </p:sp>
      <p:sp>
        <p:nvSpPr>
          <p:cNvPr id="294915" name="Slide Number Placeholder 3">
            <a:extLst>
              <a:ext uri="{FF2B5EF4-FFF2-40B4-BE49-F238E27FC236}">
                <a16:creationId xmlns:a16="http://schemas.microsoft.com/office/drawing/2014/main" id="{74F504DC-0C3C-5CC7-8D8E-23410DB5D75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089BE4C-4395-2B48-AB2A-B9E696DBA10A}"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5">
            <a:extLst>
              <a:ext uri="{FF2B5EF4-FFF2-40B4-BE49-F238E27FC236}">
                <a16:creationId xmlns:a16="http://schemas.microsoft.com/office/drawing/2014/main" id="{F1E38F7B-956C-7DB4-AA83-BB1E5FDE2E31}"/>
              </a:ext>
            </a:extLst>
          </p:cNvPr>
          <p:cNvSpPr>
            <a:spLocks noGrp="1" noChangeArrowheads="1"/>
          </p:cNvSpPr>
          <p:nvPr>
            <p:ph type="title"/>
          </p:nvPr>
        </p:nvSpPr>
        <p:spPr bwMode="auto">
          <a:xfrm>
            <a:off x="904875" y="123825"/>
            <a:ext cx="7334250" cy="763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solidFill>
                <a:srgbClr val="FFFF0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82A2344C-C735-1250-8B02-D1B6DBEEC7BF}"/>
              </a:ext>
            </a:extLst>
          </p:cNvPr>
          <p:cNvSpPr>
            <a:spLocks noGrp="1"/>
          </p:cNvSpPr>
          <p:nvPr>
            <p:ph idx="1"/>
          </p:nvPr>
        </p:nvSpPr>
        <p:spPr>
          <a:xfrm>
            <a:off x="287338" y="987425"/>
            <a:ext cx="8569325" cy="3721100"/>
          </a:xfrm>
        </p:spPr>
        <p:txBody>
          <a:bodyPr>
            <a:normAutofit lnSpcReduction="10000"/>
          </a:bodyPr>
          <a:lstStyle/>
          <a:p>
            <a:pPr>
              <a:lnSpc>
                <a:spcPct val="120000"/>
              </a:lnSpc>
              <a:defRPr/>
            </a:pPr>
            <a:r>
              <a:rPr lang="en-CA" sz="1725" dirty="0">
                <a:solidFill>
                  <a:srgbClr val="FFFF00"/>
                </a:solidFill>
              </a:rPr>
              <a:t>Paras. 49-50</a:t>
            </a:r>
            <a:r>
              <a:rPr lang="en-CA" sz="1725" dirty="0">
                <a:solidFill>
                  <a:srgbClr val="FF0000"/>
                </a:solidFill>
              </a:rPr>
              <a:t>:</a:t>
            </a:r>
            <a:r>
              <a:rPr lang="en-CA" sz="1725" dirty="0">
                <a:solidFill>
                  <a:schemeClr val="bg1"/>
                </a:solidFill>
              </a:rPr>
              <a:t> Rothstein J. states that the </a:t>
            </a:r>
            <a:r>
              <a:rPr lang="en-CA" sz="1725" dirty="0">
                <a:solidFill>
                  <a:srgbClr val="FFFF00"/>
                </a:solidFill>
              </a:rPr>
              <a:t>degree of resemblance is often likely to have the greatest effect on the confusion analysis</a:t>
            </a:r>
            <a:r>
              <a:rPr lang="en-CA" sz="1725" dirty="0">
                <a:solidFill>
                  <a:schemeClr val="bg1"/>
                </a:solidFill>
              </a:rPr>
              <a:t>; that the other factors become significant only once the marks are found to be identical or very similar; and that </a:t>
            </a:r>
            <a:r>
              <a:rPr lang="en-CA" sz="1725" dirty="0">
                <a:solidFill>
                  <a:srgbClr val="FFFF00"/>
                </a:solidFill>
              </a:rPr>
              <a:t>it has been suggested that consideration of resemblance is where most</a:t>
            </a:r>
            <a:r>
              <a:rPr lang="en-CA" sz="1725" dirty="0">
                <a:solidFill>
                  <a:schemeClr val="bg1"/>
                </a:solidFill>
              </a:rPr>
              <a:t> </a:t>
            </a:r>
            <a:r>
              <a:rPr lang="en-CA" sz="1725" dirty="0">
                <a:solidFill>
                  <a:srgbClr val="FF0000"/>
                </a:solidFill>
                <a:latin typeface="Comic Sans MS" panose="030F0902030302020204" pitchFamily="66" charset="0"/>
              </a:rPr>
              <a:t>confusion</a:t>
            </a:r>
            <a:r>
              <a:rPr lang="en-CA" sz="1725" dirty="0">
                <a:solidFill>
                  <a:schemeClr val="bg1"/>
                </a:solidFill>
              </a:rPr>
              <a:t> </a:t>
            </a:r>
            <a:r>
              <a:rPr lang="en-CA" sz="1725" dirty="0">
                <a:solidFill>
                  <a:srgbClr val="FFFF00"/>
                </a:solidFill>
              </a:rPr>
              <a:t>analyses should start</a:t>
            </a:r>
            <a:r>
              <a:rPr lang="en-CA" sz="1725" dirty="0">
                <a:solidFill>
                  <a:schemeClr val="bg1"/>
                </a:solidFill>
              </a:rPr>
              <a:t>.  </a:t>
            </a:r>
          </a:p>
          <a:p>
            <a:pPr>
              <a:lnSpc>
                <a:spcPct val="120000"/>
              </a:lnSpc>
              <a:defRPr/>
            </a:pPr>
            <a:r>
              <a:rPr lang="en-CA" sz="1725" dirty="0">
                <a:solidFill>
                  <a:srgbClr val="FFFF00"/>
                </a:solidFill>
              </a:rPr>
              <a:t>Paras 51-59</a:t>
            </a:r>
            <a:r>
              <a:rPr lang="en-CA" sz="1725" dirty="0">
                <a:solidFill>
                  <a:srgbClr val="FF0000"/>
                </a:solidFill>
              </a:rPr>
              <a:t>:</a:t>
            </a:r>
            <a:r>
              <a:rPr lang="en-CA" sz="1725" dirty="0">
                <a:solidFill>
                  <a:schemeClr val="bg1"/>
                </a:solidFill>
              </a:rPr>
              <a:t> When considering whether a TM for which a person has applied is </a:t>
            </a:r>
            <a:r>
              <a:rPr lang="en-CA" sz="1725" dirty="0">
                <a:solidFill>
                  <a:srgbClr val="FF0000"/>
                </a:solidFill>
                <a:latin typeface="Comic Sans MS" panose="030F0902030302020204" pitchFamily="66" charset="0"/>
              </a:rPr>
              <a:t>confusing</a:t>
            </a:r>
            <a:r>
              <a:rPr lang="en-CA" sz="1725" dirty="0">
                <a:solidFill>
                  <a:schemeClr val="bg1"/>
                </a:solidFill>
              </a:rPr>
              <a:t> with any TM or TN, </a:t>
            </a:r>
            <a:r>
              <a:rPr lang="en-CA" sz="1725" dirty="0">
                <a:solidFill>
                  <a:srgbClr val="FFFF00"/>
                </a:solidFill>
              </a:rPr>
              <a:t>the entire scope of the exclusive rights that would be granted to it under its registration needs to be considered</a:t>
            </a:r>
            <a:r>
              <a:rPr lang="en-CA" sz="1725" dirty="0">
                <a:solidFill>
                  <a:schemeClr val="bg1"/>
                </a:solidFill>
              </a:rPr>
              <a:t>, and not the limited uses to which it may have been put after the registration date. </a:t>
            </a:r>
            <a:r>
              <a:rPr lang="en-CA" sz="1725" dirty="0">
                <a:solidFill>
                  <a:srgbClr val="FF0000"/>
                </a:solidFill>
              </a:rPr>
              <a:t>This wasn’t done here</a:t>
            </a:r>
            <a:r>
              <a:rPr lang="en-CA" sz="1725" dirty="0">
                <a:solidFill>
                  <a:schemeClr val="bg1"/>
                </a:solidFill>
              </a:rPr>
              <a:t>. </a:t>
            </a:r>
            <a:r>
              <a:rPr lang="en-CA" sz="1725" dirty="0">
                <a:solidFill>
                  <a:srgbClr val="FFFF00"/>
                </a:solidFill>
              </a:rPr>
              <a:t>Rather, the focus was on </a:t>
            </a:r>
            <a:r>
              <a:rPr lang="en-CA" sz="1725" dirty="0" err="1">
                <a:solidFill>
                  <a:srgbClr val="FFFF00"/>
                </a:solidFill>
              </a:rPr>
              <a:t>Alavida’s</a:t>
            </a:r>
            <a:r>
              <a:rPr lang="en-CA" sz="1725" dirty="0">
                <a:solidFill>
                  <a:srgbClr val="FFFF00"/>
                </a:solidFill>
              </a:rPr>
              <a:t> actual use</a:t>
            </a:r>
            <a:r>
              <a:rPr lang="en-CA" sz="1725" dirty="0">
                <a:solidFill>
                  <a:schemeClr val="bg1"/>
                </a:solidFill>
              </a:rPr>
              <a:t>, </a:t>
            </a:r>
            <a:r>
              <a:rPr lang="en-CA" sz="1725" dirty="0">
                <a:solidFill>
                  <a:srgbClr val="FFFF00"/>
                </a:solidFill>
              </a:rPr>
              <a:t>rather than the full scope of its possible uses </a:t>
            </a:r>
            <a:r>
              <a:rPr lang="en-CA" sz="1725" dirty="0">
                <a:solidFill>
                  <a:schemeClr val="bg1"/>
                </a:solidFill>
              </a:rPr>
              <a:t>(i.e. altering the advertising to give Masterpiece more prominence, Living less prominence; changing the font or style of lettering).</a:t>
            </a:r>
          </a:p>
          <a:p>
            <a:pPr marL="0" indent="0">
              <a:buFont typeface="Arial" panose="020B0604020202020204" pitchFamily="34" charset="0"/>
              <a:buNone/>
              <a:defRPr/>
            </a:pPr>
            <a:endParaRPr lang="en-US" dirty="0"/>
          </a:p>
        </p:txBody>
      </p:sp>
      <p:sp>
        <p:nvSpPr>
          <p:cNvPr id="296963" name="Slide Number Placeholder 3">
            <a:extLst>
              <a:ext uri="{FF2B5EF4-FFF2-40B4-BE49-F238E27FC236}">
                <a16:creationId xmlns:a16="http://schemas.microsoft.com/office/drawing/2014/main" id="{4A546E63-AB4C-4129-B797-A8ACB624F35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52C64EF-12FD-E540-80AD-B0ACCFD91D6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5">
            <a:extLst>
              <a:ext uri="{FF2B5EF4-FFF2-40B4-BE49-F238E27FC236}">
                <a16:creationId xmlns:a16="http://schemas.microsoft.com/office/drawing/2014/main" id="{4681BEEA-AFB9-3AA2-AA54-B142C3A59FE6}"/>
              </a:ext>
            </a:extLst>
          </p:cNvPr>
          <p:cNvSpPr>
            <a:spLocks noGrp="1" noChangeArrowheads="1"/>
          </p:cNvSpPr>
          <p:nvPr>
            <p:ph type="title"/>
          </p:nvPr>
        </p:nvSpPr>
        <p:spPr bwMode="auto">
          <a:xfrm>
            <a:off x="868363" y="123825"/>
            <a:ext cx="7407275"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latin typeface="Comic Sans MS" panose="030F0902030302020204" pitchFamily="66" charset="0"/>
            </a:endParaRPr>
          </a:p>
        </p:txBody>
      </p:sp>
      <p:sp>
        <p:nvSpPr>
          <p:cNvPr id="2" name="Content Placeholder 1">
            <a:extLst>
              <a:ext uri="{FF2B5EF4-FFF2-40B4-BE49-F238E27FC236}">
                <a16:creationId xmlns:a16="http://schemas.microsoft.com/office/drawing/2014/main" id="{986BF74E-9B8B-4413-CFB5-FB541B37D246}"/>
              </a:ext>
            </a:extLst>
          </p:cNvPr>
          <p:cNvSpPr>
            <a:spLocks noGrp="1"/>
          </p:cNvSpPr>
          <p:nvPr>
            <p:ph idx="1"/>
          </p:nvPr>
        </p:nvSpPr>
        <p:spPr>
          <a:xfrm>
            <a:off x="250825" y="1131888"/>
            <a:ext cx="8642350" cy="3713162"/>
          </a:xfrm>
        </p:spPr>
        <p:txBody>
          <a:bodyPr>
            <a:normAutofit lnSpcReduction="10000"/>
          </a:bodyPr>
          <a:lstStyle/>
          <a:p>
            <a:pPr>
              <a:lnSpc>
                <a:spcPct val="110000"/>
              </a:lnSpc>
              <a:defRPr/>
            </a:pPr>
            <a:r>
              <a:rPr lang="en-CA" sz="2400" dirty="0">
                <a:solidFill>
                  <a:srgbClr val="FFFF00"/>
                </a:solidFill>
              </a:rPr>
              <a:t>Para 60</a:t>
            </a:r>
            <a:r>
              <a:rPr lang="en-CA" sz="2400" dirty="0">
                <a:solidFill>
                  <a:srgbClr val="FF0000"/>
                </a:solidFill>
              </a:rPr>
              <a:t>: </a:t>
            </a:r>
            <a:r>
              <a:rPr lang="en-CA" sz="2400" dirty="0">
                <a:solidFill>
                  <a:schemeClr val="bg1"/>
                </a:solidFill>
              </a:rPr>
              <a:t>For </a:t>
            </a:r>
            <a:r>
              <a:rPr lang="en-CA" sz="2400" dirty="0">
                <a:solidFill>
                  <a:srgbClr val="FF0000"/>
                </a:solidFill>
              </a:rPr>
              <a:t>unregistered marks</a:t>
            </a:r>
            <a:r>
              <a:rPr lang="en-CA" sz="2400" dirty="0">
                <a:solidFill>
                  <a:schemeClr val="bg1"/>
                </a:solidFill>
              </a:rPr>
              <a:t>, one need to </a:t>
            </a:r>
            <a:r>
              <a:rPr lang="en-CA" sz="2400" dirty="0">
                <a:solidFill>
                  <a:srgbClr val="FFFF00"/>
                </a:solidFill>
              </a:rPr>
              <a:t>consider how they had actually  been used</a:t>
            </a:r>
            <a:r>
              <a:rPr lang="en-CA" sz="2400" dirty="0">
                <a:solidFill>
                  <a:schemeClr val="bg1"/>
                </a:solidFill>
              </a:rPr>
              <a:t>.</a:t>
            </a:r>
          </a:p>
          <a:p>
            <a:pPr>
              <a:lnSpc>
                <a:spcPct val="110000"/>
              </a:lnSpc>
              <a:defRPr/>
            </a:pPr>
            <a:r>
              <a:rPr lang="en-CA" sz="2400" dirty="0">
                <a:solidFill>
                  <a:srgbClr val="FFFF00"/>
                </a:solidFill>
              </a:rPr>
              <a:t>Paras. 60-65</a:t>
            </a:r>
            <a:r>
              <a:rPr lang="en-CA" sz="2400" dirty="0">
                <a:solidFill>
                  <a:srgbClr val="FF0000"/>
                </a:solidFill>
              </a:rPr>
              <a:t>:</a:t>
            </a:r>
            <a:r>
              <a:rPr lang="en-CA" sz="2400" dirty="0">
                <a:solidFill>
                  <a:schemeClr val="bg1"/>
                </a:solidFill>
              </a:rPr>
              <a:t> In </a:t>
            </a:r>
            <a:r>
              <a:rPr lang="en-CA" sz="2400" dirty="0">
                <a:solidFill>
                  <a:srgbClr val="FF0000"/>
                </a:solidFill>
              </a:rPr>
              <a:t>assessing resemblance</a:t>
            </a:r>
            <a:r>
              <a:rPr lang="en-CA" sz="2400" dirty="0">
                <a:solidFill>
                  <a:schemeClr val="bg1"/>
                </a:solidFill>
              </a:rPr>
              <a:t> (defined as the quality of being either like or similar), </a:t>
            </a:r>
            <a:r>
              <a:rPr lang="en-CA" sz="2400" dirty="0">
                <a:solidFill>
                  <a:srgbClr val="FFFF00"/>
                </a:solidFill>
              </a:rPr>
              <a:t>first consider whether there is an aspect of a trade-mark that is particularly striking or unique</a:t>
            </a:r>
            <a:r>
              <a:rPr lang="en-CA" sz="2400" dirty="0">
                <a:solidFill>
                  <a:schemeClr val="bg1"/>
                </a:solidFill>
              </a:rPr>
              <a:t>. In this case Rothstein J., </a:t>
            </a:r>
            <a:r>
              <a:rPr lang="en-CA" sz="2400" dirty="0">
                <a:solidFill>
                  <a:srgbClr val="FFFF00"/>
                </a:solidFill>
              </a:rPr>
              <a:t>Masterpiece is the word that distinguishes </a:t>
            </a:r>
            <a:r>
              <a:rPr lang="en-CA" sz="2400" dirty="0" err="1">
                <a:solidFill>
                  <a:srgbClr val="FFFF00"/>
                </a:solidFill>
              </a:rPr>
              <a:t>Alavida</a:t>
            </a:r>
            <a:r>
              <a:rPr lang="en-CA" sz="2400" dirty="0">
                <a:solidFill>
                  <a:srgbClr val="FFFF00"/>
                </a:solidFill>
              </a:rPr>
              <a:t> and Masterpiece Inc</a:t>
            </a:r>
            <a:r>
              <a:rPr lang="en-CA" sz="2400" dirty="0">
                <a:solidFill>
                  <a:schemeClr val="bg1"/>
                </a:solidFill>
              </a:rPr>
              <a:t>. from other sources of retirement residence services. This is the dominant word in the TMs and is </a:t>
            </a:r>
            <a:r>
              <a:rPr lang="en-CA" sz="2400" dirty="0">
                <a:solidFill>
                  <a:srgbClr val="FF0000"/>
                </a:solidFill>
              </a:rPr>
              <a:t>identical</a:t>
            </a:r>
            <a:r>
              <a:rPr lang="en-CA" sz="2400" dirty="0">
                <a:solidFill>
                  <a:srgbClr val="FFFF00"/>
                </a:solidFill>
              </a:rPr>
              <a:t> between the two</a:t>
            </a:r>
            <a:r>
              <a:rPr lang="en-CA" sz="2400" dirty="0">
                <a:solidFill>
                  <a:schemeClr val="bg1"/>
                </a:solidFill>
              </a:rPr>
              <a:t>.</a:t>
            </a:r>
            <a:r>
              <a:rPr lang="en-CA" sz="2400" b="1" dirty="0">
                <a:solidFill>
                  <a:schemeClr val="bg1"/>
                </a:solidFill>
              </a:rPr>
              <a:t> </a:t>
            </a:r>
            <a:endParaRPr lang="en-CA" sz="2400" dirty="0">
              <a:solidFill>
                <a:schemeClr val="bg1"/>
              </a:solidFill>
            </a:endParaRPr>
          </a:p>
          <a:p>
            <a:pPr marL="0" lvl="1" indent="0">
              <a:buFont typeface="Arial" panose="020B0604020202020204" pitchFamily="34" charset="0"/>
              <a:buNone/>
              <a:defRPr/>
            </a:pPr>
            <a:endParaRPr lang="en-US" sz="2400" dirty="0">
              <a:solidFill>
                <a:schemeClr val="bg1"/>
              </a:solidFill>
            </a:endParaRPr>
          </a:p>
        </p:txBody>
      </p:sp>
      <p:sp>
        <p:nvSpPr>
          <p:cNvPr id="299011" name="Slide Number Placeholder 3">
            <a:extLst>
              <a:ext uri="{FF2B5EF4-FFF2-40B4-BE49-F238E27FC236}">
                <a16:creationId xmlns:a16="http://schemas.microsoft.com/office/drawing/2014/main" id="{9CAFA3E8-5455-63E6-C3B9-C1B5605F2D8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2E69B2E-1DB7-1040-88AF-0CA9805F1118}"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1FF8C3-EB13-8543-4C63-6F2F9FB07F30}"/>
              </a:ext>
            </a:extLst>
          </p:cNvPr>
          <p:cNvSpPr>
            <a:spLocks noGrp="1"/>
          </p:cNvSpPr>
          <p:nvPr>
            <p:ph type="title"/>
          </p:nvPr>
        </p:nvSpPr>
        <p:spPr>
          <a:xfrm>
            <a:off x="1485900" y="106363"/>
            <a:ext cx="6172200" cy="736600"/>
          </a:xfrm>
        </p:spPr>
        <p:txBody>
          <a:bodyPr>
            <a:normAutofit fontScale="90000"/>
          </a:bodyPr>
          <a:lstStyle/>
          <a:p>
            <a:pPr>
              <a:defRPr/>
            </a:pPr>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a:extLst>
              <a:ext uri="{FF2B5EF4-FFF2-40B4-BE49-F238E27FC236}">
                <a16:creationId xmlns:a16="http://schemas.microsoft.com/office/drawing/2014/main" id="{D7714B5B-A1AF-7519-9BEE-7BA2B9A77DA8}"/>
              </a:ext>
            </a:extLst>
          </p:cNvPr>
          <p:cNvSpPr>
            <a:spLocks noGrp="1"/>
          </p:cNvSpPr>
          <p:nvPr>
            <p:ph idx="1"/>
          </p:nvPr>
        </p:nvSpPr>
        <p:spPr>
          <a:xfrm>
            <a:off x="287338" y="987425"/>
            <a:ext cx="8569325" cy="4049713"/>
          </a:xfrm>
        </p:spPr>
        <p:txBody>
          <a:bodyPr>
            <a:normAutofit fontScale="62500" lnSpcReduction="20000"/>
          </a:bodyPr>
          <a:lstStyle/>
          <a:p>
            <a:pPr marL="0" indent="0">
              <a:lnSpc>
                <a:spcPct val="120000"/>
              </a:lnSpc>
              <a:buFont typeface="Arial" panose="020B0604020202020204" pitchFamily="34" charset="0"/>
              <a:buNone/>
              <a:defRPr/>
            </a:pPr>
            <a:r>
              <a:rPr lang="en-US" sz="2850" b="1" dirty="0">
                <a:solidFill>
                  <a:srgbClr val="FF0000"/>
                </a:solidFill>
              </a:rPr>
              <a:t>Third</a:t>
            </a:r>
            <a:r>
              <a:rPr lang="en-US" sz="2850" b="1" dirty="0">
                <a:solidFill>
                  <a:schemeClr val="bg1"/>
                </a:solidFill>
              </a:rPr>
              <a:t>:</a:t>
            </a:r>
            <a:r>
              <a:rPr lang="en-US" sz="2850" b="1" dirty="0">
                <a:solidFill>
                  <a:srgbClr val="FF0000"/>
                </a:solidFill>
              </a:rPr>
              <a:t> </a:t>
            </a:r>
            <a:r>
              <a:rPr lang="en-CA" sz="2850" b="1" dirty="0">
                <a:solidFill>
                  <a:srgbClr val="FFFF00"/>
                </a:solidFill>
              </a:rPr>
              <a:t>When Considering the “</a:t>
            </a:r>
            <a:r>
              <a:rPr lang="en-CA" sz="2850" b="1" dirty="0">
                <a:solidFill>
                  <a:srgbClr val="FF0000"/>
                </a:solidFill>
              </a:rPr>
              <a:t>Nature of the Trade</a:t>
            </a:r>
            <a:r>
              <a:rPr lang="en-CA" sz="2850" b="1" dirty="0">
                <a:solidFill>
                  <a:srgbClr val="FFFF00"/>
                </a:solidFill>
              </a:rPr>
              <a:t>” Under Section 6(5) of the Act, what Effect Does the Nature and Cost of the Wares or Services Have on the Confusion Analysis</a:t>
            </a:r>
            <a:r>
              <a:rPr lang="en-CA" sz="2850" b="1" dirty="0">
                <a:solidFill>
                  <a:srgbClr val="FF0000"/>
                </a:solidFill>
              </a:rPr>
              <a:t>?</a:t>
            </a:r>
            <a:endParaRPr lang="en-CA" sz="2850" dirty="0">
              <a:solidFill>
                <a:srgbClr val="FF0000"/>
              </a:solidFill>
            </a:endParaRPr>
          </a:p>
          <a:p>
            <a:pPr>
              <a:lnSpc>
                <a:spcPct val="120000"/>
              </a:lnSpc>
              <a:defRPr/>
            </a:pPr>
            <a:r>
              <a:rPr lang="en-CA" sz="2850" dirty="0">
                <a:solidFill>
                  <a:schemeClr val="bg1"/>
                </a:solidFill>
              </a:rPr>
              <a:t>When addressing this issue the SCC’s starting point was Binnie J’s statement in </a:t>
            </a:r>
            <a:r>
              <a:rPr lang="en-CA" sz="2850" i="1" u="sng" dirty="0">
                <a:solidFill>
                  <a:schemeClr val="bg1"/>
                </a:solidFill>
              </a:rPr>
              <a:t>Mattel</a:t>
            </a:r>
            <a:r>
              <a:rPr lang="en-CA" sz="2850" dirty="0">
                <a:solidFill>
                  <a:schemeClr val="bg1"/>
                </a:solidFill>
              </a:rPr>
              <a:t> that when buying a car or a refrigerator, </a:t>
            </a:r>
            <a:r>
              <a:rPr lang="en-CA" sz="2850" dirty="0">
                <a:solidFill>
                  <a:srgbClr val="FFFF00"/>
                </a:solidFill>
              </a:rPr>
              <a:t>more care will naturally be taken than when buying a doll or a mid-priced meal</a:t>
            </a:r>
            <a:r>
              <a:rPr lang="en-CA" sz="2850" dirty="0">
                <a:solidFill>
                  <a:schemeClr val="bg1"/>
                </a:solidFill>
              </a:rPr>
              <a:t>. </a:t>
            </a:r>
          </a:p>
          <a:p>
            <a:pPr>
              <a:lnSpc>
                <a:spcPct val="120000"/>
              </a:lnSpc>
              <a:defRPr/>
            </a:pPr>
            <a:r>
              <a:rPr lang="en-CA" sz="2850" dirty="0">
                <a:solidFill>
                  <a:schemeClr val="bg1"/>
                </a:solidFill>
              </a:rPr>
              <a:t>The </a:t>
            </a:r>
            <a:r>
              <a:rPr lang="en-CA" sz="2850" dirty="0">
                <a:solidFill>
                  <a:srgbClr val="FFFF00"/>
                </a:solidFill>
              </a:rPr>
              <a:t>SCC’s main concern </a:t>
            </a:r>
            <a:r>
              <a:rPr lang="en-CA" sz="2850" dirty="0">
                <a:solidFill>
                  <a:schemeClr val="bg1"/>
                </a:solidFill>
              </a:rPr>
              <a:t>in </a:t>
            </a:r>
            <a:r>
              <a:rPr lang="en-CA" sz="2850" i="1" u="sng" dirty="0">
                <a:solidFill>
                  <a:schemeClr val="bg1"/>
                </a:solidFill>
              </a:rPr>
              <a:t>Masterpiece</a:t>
            </a:r>
            <a:r>
              <a:rPr lang="en-CA" sz="2850" dirty="0">
                <a:solidFill>
                  <a:schemeClr val="bg1"/>
                </a:solidFill>
              </a:rPr>
              <a:t>, though, is that </a:t>
            </a:r>
            <a:r>
              <a:rPr lang="en-CA" sz="2850" dirty="0">
                <a:solidFill>
                  <a:srgbClr val="FFFF00"/>
                </a:solidFill>
              </a:rPr>
              <a:t>Courts may assume that this “care” may include research or inquiries or care that may be taken </a:t>
            </a:r>
            <a:r>
              <a:rPr lang="en-CA" sz="2850" b="1" dirty="0">
                <a:solidFill>
                  <a:srgbClr val="FF0000"/>
                </a:solidFill>
              </a:rPr>
              <a:t>AFTER</a:t>
            </a:r>
            <a:r>
              <a:rPr lang="en-CA" sz="2850" dirty="0">
                <a:solidFill>
                  <a:schemeClr val="bg1"/>
                </a:solidFill>
              </a:rPr>
              <a:t> </a:t>
            </a:r>
            <a:r>
              <a:rPr lang="en-CA" sz="2850" dirty="0">
                <a:solidFill>
                  <a:srgbClr val="FFFF00"/>
                </a:solidFill>
              </a:rPr>
              <a:t>the test consumer encounters the TM</a:t>
            </a:r>
            <a:r>
              <a:rPr lang="en-CA" sz="2850" dirty="0">
                <a:solidFill>
                  <a:schemeClr val="bg1"/>
                </a:solidFill>
              </a:rPr>
              <a:t>.</a:t>
            </a:r>
          </a:p>
          <a:p>
            <a:pPr>
              <a:lnSpc>
                <a:spcPct val="120000"/>
              </a:lnSpc>
              <a:defRPr/>
            </a:pPr>
            <a:r>
              <a:rPr lang="en-CA" sz="2850" dirty="0">
                <a:solidFill>
                  <a:srgbClr val="FFFF00"/>
                </a:solidFill>
              </a:rPr>
              <a:t>This an issue because the more discerning we make our fictional test consumer</a:t>
            </a:r>
            <a:r>
              <a:rPr lang="en-CA" sz="2850" dirty="0">
                <a:solidFill>
                  <a:schemeClr val="bg1"/>
                </a:solidFill>
              </a:rPr>
              <a:t>; the more we grant them the ability to be perceptive; to do research after the fact; to make complex and time-consuming inquiries; </a:t>
            </a:r>
            <a:r>
              <a:rPr lang="en-CA" sz="2850" dirty="0">
                <a:solidFill>
                  <a:srgbClr val="FF0000"/>
                </a:solidFill>
              </a:rPr>
              <a:t>the more difficult it is to ever establish confusion with respect to expensive or costly items</a:t>
            </a:r>
            <a:r>
              <a:rPr lang="en-CA" sz="2850" dirty="0">
                <a:solidFill>
                  <a:schemeClr val="bg1"/>
                </a:solidFill>
              </a:rPr>
              <a:t>. </a:t>
            </a:r>
          </a:p>
          <a:p>
            <a:pPr>
              <a:defRPr/>
            </a:pPr>
            <a:endParaRPr lang="en-US" dirty="0"/>
          </a:p>
        </p:txBody>
      </p:sp>
      <p:sp>
        <p:nvSpPr>
          <p:cNvPr id="301059" name="Slide Number Placeholder 3">
            <a:extLst>
              <a:ext uri="{FF2B5EF4-FFF2-40B4-BE49-F238E27FC236}">
                <a16:creationId xmlns:a16="http://schemas.microsoft.com/office/drawing/2014/main" id="{A39C7774-5C86-A0FB-3AB7-F8991147205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32B5946-EAB6-124B-9544-D7F0C48BE853}"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CA31C0-BF44-0F97-7FCC-35DB71C1CBF3}"/>
              </a:ext>
            </a:extLst>
          </p:cNvPr>
          <p:cNvSpPr>
            <a:spLocks noGrp="1"/>
          </p:cNvSpPr>
          <p:nvPr>
            <p:ph type="title"/>
          </p:nvPr>
        </p:nvSpPr>
        <p:spPr>
          <a:xfrm>
            <a:off x="1485900" y="106363"/>
            <a:ext cx="6172200" cy="665162"/>
          </a:xfrm>
        </p:spPr>
        <p:txBody>
          <a:bodyPr>
            <a:normAutofit fontScale="90000"/>
          </a:bodyPr>
          <a:lstStyle/>
          <a:p>
            <a:pPr>
              <a:defRPr/>
            </a:pPr>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a:extLst>
              <a:ext uri="{FF2B5EF4-FFF2-40B4-BE49-F238E27FC236}">
                <a16:creationId xmlns:a16="http://schemas.microsoft.com/office/drawing/2014/main" id="{46F024ED-D285-4D62-7480-29B5B6219EE1}"/>
              </a:ext>
            </a:extLst>
          </p:cNvPr>
          <p:cNvSpPr>
            <a:spLocks noGrp="1"/>
          </p:cNvSpPr>
          <p:nvPr>
            <p:ph idx="1"/>
          </p:nvPr>
        </p:nvSpPr>
        <p:spPr>
          <a:xfrm>
            <a:off x="9525" y="952500"/>
            <a:ext cx="8785225" cy="4084638"/>
          </a:xfrm>
        </p:spPr>
        <p:txBody>
          <a:bodyPr>
            <a:normAutofit fontScale="62500" lnSpcReduction="20000"/>
          </a:bodyPr>
          <a:lstStyle/>
          <a:p>
            <a:pPr>
              <a:lnSpc>
                <a:spcPct val="120000"/>
              </a:lnSpc>
              <a:defRPr/>
            </a:pPr>
            <a:r>
              <a:rPr lang="en-CA" sz="2700" dirty="0">
                <a:solidFill>
                  <a:schemeClr val="bg1"/>
                </a:solidFill>
              </a:rPr>
              <a:t>The SCC notes in para. 72 that </a:t>
            </a:r>
            <a:r>
              <a:rPr lang="en-CA" sz="2700" dirty="0">
                <a:solidFill>
                  <a:srgbClr val="FFFF00"/>
                </a:solidFill>
              </a:rPr>
              <a:t>careful research which may later remedy </a:t>
            </a:r>
            <a:r>
              <a:rPr lang="en-CA" sz="2700" dirty="0">
                <a:solidFill>
                  <a:srgbClr val="FF0000"/>
                </a:solidFill>
                <a:latin typeface="Comic Sans MS" panose="030F0902030302020204" pitchFamily="66" charset="0"/>
              </a:rPr>
              <a:t>confusion</a:t>
            </a:r>
            <a:r>
              <a:rPr lang="en-CA" sz="2700" dirty="0">
                <a:solidFill>
                  <a:srgbClr val="FFFF00"/>
                </a:solidFill>
              </a:rPr>
              <a:t> does not mean that no </a:t>
            </a:r>
            <a:r>
              <a:rPr lang="en-CA" sz="2700" dirty="0">
                <a:solidFill>
                  <a:srgbClr val="FF0000"/>
                </a:solidFill>
                <a:latin typeface="Comic Sans MS" panose="030F0902030302020204" pitchFamily="66" charset="0"/>
              </a:rPr>
              <a:t>confusion</a:t>
            </a:r>
            <a:r>
              <a:rPr lang="en-CA" sz="2700" dirty="0">
                <a:solidFill>
                  <a:srgbClr val="FFFF00"/>
                </a:solidFill>
              </a:rPr>
              <a:t> ever existed</a:t>
            </a:r>
            <a:r>
              <a:rPr lang="en-CA" sz="2700" dirty="0">
                <a:solidFill>
                  <a:schemeClr val="bg1"/>
                </a:solidFill>
              </a:rPr>
              <a:t>, or that it will not continue to exist in the minds of consumers who did not carry out that research.  </a:t>
            </a:r>
          </a:p>
          <a:p>
            <a:pPr>
              <a:lnSpc>
                <a:spcPct val="120000"/>
              </a:lnSpc>
              <a:defRPr/>
            </a:pPr>
            <a:r>
              <a:rPr lang="en-CA" sz="2700" dirty="0">
                <a:solidFill>
                  <a:schemeClr val="bg1"/>
                </a:solidFill>
              </a:rPr>
              <a:t>Consequently, </a:t>
            </a:r>
            <a:r>
              <a:rPr lang="en-CA" sz="2700" dirty="0">
                <a:solidFill>
                  <a:srgbClr val="FFFF00"/>
                </a:solidFill>
              </a:rPr>
              <a:t>the SCC affirms </a:t>
            </a:r>
            <a:r>
              <a:rPr lang="en-CA" sz="2700" dirty="0">
                <a:solidFill>
                  <a:schemeClr val="bg1"/>
                </a:solidFill>
              </a:rPr>
              <a:t>in this case that </a:t>
            </a:r>
            <a:r>
              <a:rPr lang="en-CA" sz="2700" dirty="0">
                <a:solidFill>
                  <a:srgbClr val="FF0000"/>
                </a:solidFill>
              </a:rPr>
              <a:t>the test is still one of first impression</a:t>
            </a:r>
            <a:r>
              <a:rPr lang="en-CA" sz="2700" dirty="0">
                <a:solidFill>
                  <a:schemeClr val="bg1"/>
                </a:solidFill>
              </a:rPr>
              <a:t>: </a:t>
            </a:r>
            <a:r>
              <a:rPr lang="en-CA" sz="2700" dirty="0">
                <a:solidFill>
                  <a:srgbClr val="FFFF00"/>
                </a:solidFill>
              </a:rPr>
              <a:t>What is the first impression of a consumer when they encounter a TM in the context of making a costly or important purchase</a:t>
            </a:r>
            <a:r>
              <a:rPr lang="en-CA" sz="2700" dirty="0">
                <a:solidFill>
                  <a:srgbClr val="FF0000"/>
                </a:solidFill>
              </a:rPr>
              <a:t>?</a:t>
            </a:r>
            <a:r>
              <a:rPr lang="en-CA" sz="2700" dirty="0">
                <a:solidFill>
                  <a:schemeClr val="bg1"/>
                </a:solidFill>
              </a:rPr>
              <a:t> It is </a:t>
            </a:r>
            <a:r>
              <a:rPr lang="en-CA" sz="2700" dirty="0">
                <a:solidFill>
                  <a:srgbClr val="FF0000"/>
                </a:solidFill>
              </a:rPr>
              <a:t>not relevant what the consumer does AFTER </a:t>
            </a:r>
            <a:r>
              <a:rPr lang="en-CA" sz="2700" dirty="0">
                <a:solidFill>
                  <a:srgbClr val="FFFF00"/>
                </a:solidFill>
              </a:rPr>
              <a:t>the consumer encounters the mark</a:t>
            </a:r>
            <a:r>
              <a:rPr lang="en-CA" sz="2700" dirty="0">
                <a:solidFill>
                  <a:schemeClr val="bg1"/>
                </a:solidFill>
              </a:rPr>
              <a:t>; it’s also not relevant that with expensive goods, consumers are not likely to make choices based on first impressions.  </a:t>
            </a:r>
          </a:p>
          <a:p>
            <a:pPr>
              <a:lnSpc>
                <a:spcPct val="120000"/>
              </a:lnSpc>
              <a:defRPr/>
            </a:pPr>
            <a:r>
              <a:rPr lang="en-CA" sz="2700" dirty="0">
                <a:solidFill>
                  <a:schemeClr val="bg1"/>
                </a:solidFill>
              </a:rPr>
              <a:t>Certainly, as the SCC notes in para 70, where consumers are shopping for expensive wares or services, while still having an imperfect recollection of a prior trade-mark, they are likely to be somewhat more alert and aware of the trade-mark associated with the wares or services they are examining and its similarity or difference with that of the prior trade-mark. </a:t>
            </a:r>
            <a:r>
              <a:rPr lang="en-CA" sz="2700" dirty="0">
                <a:solidFill>
                  <a:srgbClr val="FF0000"/>
                </a:solidFill>
              </a:rPr>
              <a:t>BUT</a:t>
            </a:r>
            <a:r>
              <a:rPr lang="en-CA" sz="2700" dirty="0">
                <a:solidFill>
                  <a:srgbClr val="FFFF00"/>
                </a:solidFill>
              </a:rPr>
              <a:t> still, we are just looking at the question </a:t>
            </a:r>
            <a:r>
              <a:rPr lang="en-CA" sz="2700" dirty="0">
                <a:solidFill>
                  <a:srgbClr val="FF0000"/>
                </a:solidFill>
              </a:rPr>
              <a:t>of what is the first impression </a:t>
            </a:r>
            <a:r>
              <a:rPr lang="en-CA" sz="2700" dirty="0">
                <a:solidFill>
                  <a:srgbClr val="FFFF00"/>
                </a:solidFill>
              </a:rPr>
              <a:t>of a consumer when they encounter a TM</a:t>
            </a:r>
            <a:r>
              <a:rPr lang="en-CA" sz="2700" dirty="0">
                <a:solidFill>
                  <a:schemeClr val="bg1"/>
                </a:solidFill>
              </a:rPr>
              <a:t>.</a:t>
            </a:r>
          </a:p>
          <a:p>
            <a:pPr>
              <a:defRPr/>
            </a:pPr>
            <a:endParaRPr lang="en-US" dirty="0"/>
          </a:p>
        </p:txBody>
      </p:sp>
      <p:sp>
        <p:nvSpPr>
          <p:cNvPr id="303107" name="Slide Number Placeholder 3">
            <a:extLst>
              <a:ext uri="{FF2B5EF4-FFF2-40B4-BE49-F238E27FC236}">
                <a16:creationId xmlns:a16="http://schemas.microsoft.com/office/drawing/2014/main" id="{4CF2DF0F-96E1-441B-63AE-2A19CB900ADE}"/>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A333DEF-1173-8F40-9628-1759CD9B7F6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649D60-CD23-1E9C-2611-052ED6B0286F}"/>
              </a:ext>
            </a:extLst>
          </p:cNvPr>
          <p:cNvSpPr>
            <a:spLocks noGrp="1"/>
          </p:cNvSpPr>
          <p:nvPr>
            <p:ph type="title"/>
          </p:nvPr>
        </p:nvSpPr>
        <p:spPr>
          <a:xfrm>
            <a:off x="1485900" y="77788"/>
            <a:ext cx="6172200" cy="693737"/>
          </a:xfrm>
        </p:spPr>
        <p:txBody>
          <a:bodyPr>
            <a:normAutofit fontScale="90000"/>
          </a:bodyPr>
          <a:lstStyle/>
          <a:p>
            <a:pPr>
              <a:defRPr/>
            </a:pP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a:extLst>
              <a:ext uri="{FF2B5EF4-FFF2-40B4-BE49-F238E27FC236}">
                <a16:creationId xmlns:a16="http://schemas.microsoft.com/office/drawing/2014/main" id="{9F49A38E-B542-F8F3-BDC0-81C9607E9433}"/>
              </a:ext>
            </a:extLst>
          </p:cNvPr>
          <p:cNvSpPr>
            <a:spLocks noGrp="1"/>
          </p:cNvSpPr>
          <p:nvPr>
            <p:ph idx="1"/>
          </p:nvPr>
        </p:nvSpPr>
        <p:spPr>
          <a:xfrm>
            <a:off x="125413" y="915988"/>
            <a:ext cx="8893175" cy="3959225"/>
          </a:xfrm>
        </p:spPr>
        <p:txBody>
          <a:bodyPr>
            <a:noAutofit/>
          </a:bodyPr>
          <a:lstStyle/>
          <a:p>
            <a:pPr marL="0" indent="0">
              <a:buFont typeface="Arial" panose="020B0604020202020204" pitchFamily="34" charset="0"/>
              <a:buNone/>
              <a:defRPr/>
            </a:pPr>
            <a:r>
              <a:rPr lang="en-US" sz="2200" b="1" dirty="0">
                <a:solidFill>
                  <a:srgbClr val="FF0000"/>
                </a:solidFill>
              </a:rPr>
              <a:t>Fourth</a:t>
            </a:r>
            <a:r>
              <a:rPr lang="en-US" sz="2200" b="1" dirty="0">
                <a:solidFill>
                  <a:schemeClr val="bg1"/>
                </a:solidFill>
              </a:rPr>
              <a:t>: </a:t>
            </a:r>
            <a:r>
              <a:rPr lang="en-US" sz="2200" b="1" dirty="0">
                <a:solidFill>
                  <a:srgbClr val="FFFF00"/>
                </a:solidFill>
              </a:rPr>
              <a:t>Relevance of expert evidence</a:t>
            </a:r>
          </a:p>
          <a:p>
            <a:pPr>
              <a:defRPr/>
            </a:pPr>
            <a:r>
              <a:rPr lang="en-CA" sz="2200" dirty="0">
                <a:solidFill>
                  <a:srgbClr val="FFFF00"/>
                </a:solidFill>
              </a:rPr>
              <a:t>Rothstein J. did not find the expert evidence in this case helpful. </a:t>
            </a:r>
            <a:endParaRPr lang="en-CA" sz="2200" dirty="0">
              <a:solidFill>
                <a:schemeClr val="bg1"/>
              </a:solidFill>
            </a:endParaRPr>
          </a:p>
          <a:p>
            <a:pPr>
              <a:defRPr/>
            </a:pPr>
            <a:r>
              <a:rPr lang="en-CA" sz="2200" dirty="0">
                <a:solidFill>
                  <a:schemeClr val="bg1"/>
                </a:solidFill>
              </a:rPr>
              <a:t>He stated that where parties propose to introduce </a:t>
            </a:r>
            <a:r>
              <a:rPr lang="en-CA" sz="2200" dirty="0">
                <a:solidFill>
                  <a:srgbClr val="FF0000"/>
                </a:solidFill>
              </a:rPr>
              <a:t>expert evidence</a:t>
            </a:r>
            <a:r>
              <a:rPr lang="en-CA" sz="2200" dirty="0">
                <a:solidFill>
                  <a:schemeClr val="bg1"/>
                </a:solidFill>
              </a:rPr>
              <a:t>, a </a:t>
            </a:r>
            <a:r>
              <a:rPr lang="en-CA" sz="2200" dirty="0">
                <a:solidFill>
                  <a:srgbClr val="FFFF00"/>
                </a:solidFill>
              </a:rPr>
              <a:t>trial judge should question the necessity and relevance of the evidence</a:t>
            </a:r>
            <a:r>
              <a:rPr lang="en-CA" sz="2200" dirty="0">
                <a:solidFill>
                  <a:schemeClr val="bg1"/>
                </a:solidFill>
              </a:rPr>
              <a:t> before admitting it (99).</a:t>
            </a:r>
          </a:p>
          <a:p>
            <a:pPr>
              <a:defRPr/>
            </a:pPr>
            <a:r>
              <a:rPr lang="en-CA" sz="2200" dirty="0">
                <a:solidFill>
                  <a:schemeClr val="bg1"/>
                </a:solidFill>
              </a:rPr>
              <a:t>He noted that </a:t>
            </a:r>
            <a:r>
              <a:rPr lang="en-CA" sz="2200" dirty="0">
                <a:solidFill>
                  <a:srgbClr val="FF0000"/>
                </a:solidFill>
              </a:rPr>
              <a:t>“</a:t>
            </a:r>
            <a:r>
              <a:rPr lang="en-CA" sz="2200" dirty="0">
                <a:solidFill>
                  <a:schemeClr val="bg1"/>
                </a:solidFill>
              </a:rPr>
              <a:t>In cases of wares or services being marketed to the general public, such as retirement residences, </a:t>
            </a:r>
            <a:r>
              <a:rPr lang="en-CA" sz="2200" dirty="0">
                <a:solidFill>
                  <a:srgbClr val="FFFF00"/>
                </a:solidFill>
              </a:rPr>
              <a:t>judges should…use their own common sense</a:t>
            </a:r>
            <a:r>
              <a:rPr lang="en-CA" sz="2200" dirty="0">
                <a:solidFill>
                  <a:schemeClr val="bg1"/>
                </a:solidFill>
              </a:rPr>
              <a:t>, excluding influences of their ‘own idiosyncratic knowledge or temperament’ </a:t>
            </a:r>
            <a:r>
              <a:rPr lang="en-CA" sz="2200" dirty="0">
                <a:solidFill>
                  <a:srgbClr val="FFFF00"/>
                </a:solidFill>
              </a:rPr>
              <a:t>to determine whether the casual consumer would be likely to be confused</a:t>
            </a:r>
            <a:r>
              <a:rPr lang="en-CA" sz="2200" dirty="0">
                <a:solidFill>
                  <a:schemeClr val="bg1"/>
                </a:solidFill>
              </a:rPr>
              <a:t>.</a:t>
            </a:r>
            <a:r>
              <a:rPr lang="en-CA" sz="2200" dirty="0">
                <a:solidFill>
                  <a:srgbClr val="FF0000"/>
                </a:solidFill>
              </a:rPr>
              <a:t>”</a:t>
            </a:r>
            <a:r>
              <a:rPr lang="en-CA" sz="2200" dirty="0">
                <a:solidFill>
                  <a:schemeClr val="bg1"/>
                </a:solidFill>
              </a:rPr>
              <a:t> (92) </a:t>
            </a:r>
          </a:p>
        </p:txBody>
      </p:sp>
      <p:sp>
        <p:nvSpPr>
          <p:cNvPr id="305155" name="Slide Number Placeholder 3">
            <a:extLst>
              <a:ext uri="{FF2B5EF4-FFF2-40B4-BE49-F238E27FC236}">
                <a16:creationId xmlns:a16="http://schemas.microsoft.com/office/drawing/2014/main" id="{DD58FC16-9EA2-8AC1-BDC6-AEB45E8A04A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7B78B19-59A0-F74C-A83D-C629D81C175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5">
            <a:extLst>
              <a:ext uri="{FF2B5EF4-FFF2-40B4-BE49-F238E27FC236}">
                <a16:creationId xmlns:a16="http://schemas.microsoft.com/office/drawing/2014/main" id="{3F3D7294-9856-70F2-2CC9-38A4322A2F8A}"/>
              </a:ext>
            </a:extLst>
          </p:cNvPr>
          <p:cNvSpPr>
            <a:spLocks noGrp="1" noChangeArrowheads="1"/>
          </p:cNvSpPr>
          <p:nvPr>
            <p:ph type="title"/>
          </p:nvPr>
        </p:nvSpPr>
        <p:spPr bwMode="auto">
          <a:xfrm>
            <a:off x="684213" y="77788"/>
            <a:ext cx="7405687"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a:t>
            </a:r>
            <a:endParaRPr lang="en-US" altLang="en-US" b="1">
              <a:solidFill>
                <a:srgbClr val="FFFF00"/>
              </a:solidFill>
              <a:latin typeface="Comic Sans MS" panose="030F0902030302020204" pitchFamily="66" charset="0"/>
            </a:endParaRPr>
          </a:p>
        </p:txBody>
      </p:sp>
      <p:sp>
        <p:nvSpPr>
          <p:cNvPr id="307202" name="Content Placeholder 1">
            <a:extLst>
              <a:ext uri="{FF2B5EF4-FFF2-40B4-BE49-F238E27FC236}">
                <a16:creationId xmlns:a16="http://schemas.microsoft.com/office/drawing/2014/main" id="{772172D2-3BA9-30A5-58E5-D3E1C41961FA}"/>
              </a:ext>
            </a:extLst>
          </p:cNvPr>
          <p:cNvSpPr>
            <a:spLocks noGrp="1" noChangeArrowheads="1"/>
          </p:cNvSpPr>
          <p:nvPr>
            <p:ph idx="1"/>
          </p:nvPr>
        </p:nvSpPr>
        <p:spPr bwMode="auto">
          <a:xfrm>
            <a:off x="323850" y="1058863"/>
            <a:ext cx="8640763" cy="3732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CA" altLang="en-US" sz="1800">
                <a:solidFill>
                  <a:schemeClr val="bg1"/>
                </a:solidFill>
              </a:rPr>
              <a:t>Rothstein J. did note however that </a:t>
            </a:r>
            <a:r>
              <a:rPr lang="en-CA" altLang="en-US" sz="1800">
                <a:solidFill>
                  <a:srgbClr val="FFFF00"/>
                </a:solidFill>
              </a:rPr>
              <a:t>surveys can be valuable</a:t>
            </a:r>
            <a:r>
              <a:rPr lang="en-CA" altLang="en-US" sz="1800">
                <a:solidFill>
                  <a:schemeClr val="bg1"/>
                </a:solidFill>
              </a:rPr>
              <a:t>, that they </a:t>
            </a:r>
            <a:r>
              <a:rPr lang="en-CA" altLang="en-US" sz="1800" i="1">
                <a:solidFill>
                  <a:srgbClr val="FF0000"/>
                </a:solidFill>
              </a:rPr>
              <a:t>“</a:t>
            </a:r>
            <a:r>
              <a:rPr lang="en-CA" altLang="en-US" sz="1800" i="1">
                <a:solidFill>
                  <a:srgbClr val="FFFF00"/>
                </a:solidFill>
              </a:rPr>
              <a:t>have the </a:t>
            </a:r>
            <a:r>
              <a:rPr lang="en-US" altLang="en-US" sz="1800" i="1">
                <a:solidFill>
                  <a:srgbClr val="FFFF00"/>
                </a:solidFill>
              </a:rPr>
              <a:t>potential to provide empirical evidence</a:t>
            </a:r>
            <a:r>
              <a:rPr lang="en-US" altLang="en-US" sz="1800" i="1">
                <a:solidFill>
                  <a:schemeClr val="bg1"/>
                </a:solidFill>
              </a:rPr>
              <a:t> which demonstrates consumer reactions in the marketplace — exactly the question that the trial judge is addressing in a confusion case</a:t>
            </a:r>
            <a:r>
              <a:rPr lang="en-US" altLang="en-US" sz="1800" i="1">
                <a:solidFill>
                  <a:srgbClr val="FF0000"/>
                </a:solidFill>
              </a:rPr>
              <a:t>”</a:t>
            </a:r>
            <a:r>
              <a:rPr lang="en-US" altLang="en-US" sz="1800">
                <a:solidFill>
                  <a:schemeClr val="bg1"/>
                </a:solidFill>
              </a:rPr>
              <a:t> (93)</a:t>
            </a:r>
            <a:endParaRPr lang="en-CA" altLang="en-US" sz="1800">
              <a:solidFill>
                <a:schemeClr val="bg1"/>
              </a:solidFill>
            </a:endParaRPr>
          </a:p>
          <a:p>
            <a:r>
              <a:rPr lang="en-US" altLang="en-US" sz="1800">
                <a:solidFill>
                  <a:srgbClr val="FFFF00"/>
                </a:solidFill>
              </a:rPr>
              <a:t>Per Rothstein J. the problem with the survey in this case was that </a:t>
            </a:r>
            <a:r>
              <a:rPr lang="en-US" altLang="en-US" sz="1800" b="1">
                <a:solidFill>
                  <a:schemeClr val="bg1"/>
                </a:solidFill>
              </a:rPr>
              <a:t>b</a:t>
            </a:r>
            <a:r>
              <a:rPr lang="en-US" altLang="en-US" sz="1800">
                <a:solidFill>
                  <a:schemeClr val="bg1"/>
                </a:solidFill>
              </a:rPr>
              <a:t>ecause </a:t>
            </a:r>
            <a:r>
              <a:rPr lang="en-US" altLang="en-US" sz="1800">
                <a:solidFill>
                  <a:srgbClr val="FFFF00"/>
                </a:solidFill>
              </a:rPr>
              <a:t>Masterpiece Inc. had not yet established a presence in the community </a:t>
            </a:r>
            <a:r>
              <a:rPr lang="en-US" altLang="en-US" sz="1800">
                <a:solidFill>
                  <a:schemeClr val="bg1"/>
                </a:solidFill>
              </a:rPr>
              <a:t>in which it operated, there were no casual or average consumers with ‘imperfect recollection’ of Masterpiece Inc.’s marks to test.</a:t>
            </a:r>
            <a:endParaRPr lang="en-CA" altLang="en-US" sz="1800">
              <a:solidFill>
                <a:schemeClr val="bg1"/>
              </a:solidFill>
            </a:endParaRPr>
          </a:p>
          <a:p>
            <a:r>
              <a:rPr lang="en-US" altLang="en-US" sz="1800">
                <a:solidFill>
                  <a:schemeClr val="bg1"/>
                </a:solidFill>
              </a:rPr>
              <a:t>Rothstein J. went so far as to say that it is </a:t>
            </a:r>
            <a:r>
              <a:rPr lang="en-US" altLang="en-US" sz="1800">
                <a:solidFill>
                  <a:srgbClr val="FFFF00"/>
                </a:solidFill>
              </a:rPr>
              <a:t>highly unlikely that party may devise a valid survey in a case where a trade-mark user has not established a sufficient presence in the marketplace </a:t>
            </a:r>
            <a:r>
              <a:rPr lang="en-US" altLang="en-US" sz="1800">
                <a:solidFill>
                  <a:schemeClr val="bg1"/>
                </a:solidFill>
              </a:rPr>
              <a:t>for consumers to have formed an imperfect recollection of its trade-mark (97)</a:t>
            </a:r>
          </a:p>
        </p:txBody>
      </p:sp>
      <p:sp>
        <p:nvSpPr>
          <p:cNvPr id="307203" name="Slide Number Placeholder 3">
            <a:extLst>
              <a:ext uri="{FF2B5EF4-FFF2-40B4-BE49-F238E27FC236}">
                <a16:creationId xmlns:a16="http://schemas.microsoft.com/office/drawing/2014/main" id="{8FCAF58C-7E13-A2B4-22E8-95F624A2457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3B977836-09CC-8649-9807-65E09A3D616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5">
            <a:extLst>
              <a:ext uri="{FF2B5EF4-FFF2-40B4-BE49-F238E27FC236}">
                <a16:creationId xmlns:a16="http://schemas.microsoft.com/office/drawing/2014/main" id="{163FB689-9311-E68D-B0DC-5111976BF0AA}"/>
              </a:ext>
            </a:extLst>
          </p:cNvPr>
          <p:cNvSpPr>
            <a:spLocks noGrp="1" noChangeArrowheads="1"/>
          </p:cNvSpPr>
          <p:nvPr>
            <p:ph type="title"/>
          </p:nvPr>
        </p:nvSpPr>
        <p:spPr bwMode="auto">
          <a:xfrm>
            <a:off x="539750" y="0"/>
            <a:ext cx="711835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solidFill>
                  <a:srgbClr val="FF0000"/>
                </a:solidFill>
              </a:rPr>
              <a:t>:</a:t>
            </a:r>
            <a:r>
              <a:rPr lang="en-US" altLang="en-US" b="1"/>
              <a:t> </a:t>
            </a:r>
            <a:r>
              <a:rPr lang="en-US" altLang="en-US">
                <a:solidFill>
                  <a:schemeClr val="bg1"/>
                </a:solidFill>
                <a:latin typeface="Comic Sans MS" panose="030F0902030302020204" pitchFamily="66" charset="0"/>
              </a:rPr>
              <a:t>Confusion </a:t>
            </a:r>
            <a:r>
              <a:rPr lang="en-US" altLang="en-US" b="1">
                <a:latin typeface="Comic Sans MS" panose="030F0902030302020204" pitchFamily="66" charset="0"/>
              </a:rPr>
              <a:t>	</a:t>
            </a:r>
          </a:p>
        </p:txBody>
      </p:sp>
      <p:sp>
        <p:nvSpPr>
          <p:cNvPr id="2" name="Content Placeholder 1">
            <a:extLst>
              <a:ext uri="{FF2B5EF4-FFF2-40B4-BE49-F238E27FC236}">
                <a16:creationId xmlns:a16="http://schemas.microsoft.com/office/drawing/2014/main" id="{7C479E0C-7945-973D-012D-1BF8088E9F49}"/>
              </a:ext>
            </a:extLst>
          </p:cNvPr>
          <p:cNvSpPr>
            <a:spLocks noGrp="1"/>
          </p:cNvSpPr>
          <p:nvPr>
            <p:ph idx="1"/>
          </p:nvPr>
        </p:nvSpPr>
        <p:spPr>
          <a:xfrm>
            <a:off x="107950" y="915988"/>
            <a:ext cx="8928100" cy="4103687"/>
          </a:xfrm>
        </p:spPr>
        <p:txBody>
          <a:bodyPr>
            <a:normAutofit fontScale="40000" lnSpcReduction="20000"/>
          </a:bodyPr>
          <a:lstStyle/>
          <a:p>
            <a:pPr marL="0" indent="0">
              <a:lnSpc>
                <a:spcPct val="120000"/>
              </a:lnSpc>
              <a:buFont typeface="Arial" panose="020B0604020202020204" pitchFamily="34" charset="0"/>
              <a:buNone/>
              <a:defRPr/>
            </a:pPr>
            <a:r>
              <a:rPr lang="en-US" sz="4300" i="1" dirty="0">
                <a:solidFill>
                  <a:srgbClr val="00B0F0"/>
                </a:solidFill>
              </a:rPr>
              <a:t>Masterpiece Inc. v. </a:t>
            </a:r>
            <a:r>
              <a:rPr lang="en-US" sz="4300" i="1" dirty="0" err="1">
                <a:solidFill>
                  <a:srgbClr val="00B0F0"/>
                </a:solidFill>
              </a:rPr>
              <a:t>Alavida</a:t>
            </a:r>
            <a:r>
              <a:rPr lang="en-US" sz="4300" i="1" dirty="0">
                <a:solidFill>
                  <a:srgbClr val="00B0F0"/>
                </a:solidFill>
              </a:rPr>
              <a:t> Lifestyles Inc., </a:t>
            </a:r>
            <a:r>
              <a:rPr lang="en-US" sz="4300" dirty="0">
                <a:solidFill>
                  <a:schemeClr val="bg1"/>
                </a:solidFill>
              </a:rPr>
              <a:t>2011 SCC 27: </a:t>
            </a:r>
            <a:r>
              <a:rPr lang="en-US" sz="4300" dirty="0">
                <a:solidFill>
                  <a:srgbClr val="FF0000"/>
                </a:solidFill>
              </a:rPr>
              <a:t>Outcome</a:t>
            </a:r>
          </a:p>
          <a:p>
            <a:pPr>
              <a:lnSpc>
                <a:spcPct val="120000"/>
              </a:lnSpc>
              <a:defRPr/>
            </a:pPr>
            <a:r>
              <a:rPr lang="en-CA" sz="4300" dirty="0">
                <a:solidFill>
                  <a:srgbClr val="FFFF00"/>
                </a:solidFill>
              </a:rPr>
              <a:t>Para. 104</a:t>
            </a:r>
            <a:r>
              <a:rPr lang="en-CA" sz="4300" dirty="0">
                <a:solidFill>
                  <a:srgbClr val="FF0000"/>
                </a:solidFill>
              </a:rPr>
              <a:t>:</a:t>
            </a:r>
            <a:r>
              <a:rPr lang="en-CA" sz="4300" dirty="0">
                <a:solidFill>
                  <a:schemeClr val="bg1"/>
                </a:solidFill>
              </a:rPr>
              <a:t> </a:t>
            </a:r>
            <a:r>
              <a:rPr lang="en-CA" sz="4300" i="1" dirty="0">
                <a:solidFill>
                  <a:schemeClr val="bg1"/>
                </a:solidFill>
              </a:rPr>
              <a:t>“</a:t>
            </a:r>
            <a:r>
              <a:rPr lang="en-US" sz="4300" i="1" dirty="0">
                <a:solidFill>
                  <a:schemeClr val="bg1"/>
                </a:solidFill>
              </a:rPr>
              <a:t>a </a:t>
            </a:r>
            <a:r>
              <a:rPr lang="en-US" sz="4300" i="1" dirty="0">
                <a:solidFill>
                  <a:srgbClr val="FFFF00"/>
                </a:solidFill>
              </a:rPr>
              <a:t>casual consumer </a:t>
            </a:r>
            <a:r>
              <a:rPr lang="en-US" sz="4300" i="1" dirty="0">
                <a:solidFill>
                  <a:schemeClr val="bg1"/>
                </a:solidFill>
              </a:rPr>
              <a:t>observing the </a:t>
            </a:r>
            <a:r>
              <a:rPr lang="en-US" sz="4300" i="1" dirty="0" err="1">
                <a:solidFill>
                  <a:schemeClr val="bg1"/>
                </a:solidFill>
              </a:rPr>
              <a:t>Alavida</a:t>
            </a:r>
            <a:r>
              <a:rPr lang="en-US" sz="4300" i="1" dirty="0">
                <a:solidFill>
                  <a:schemeClr val="bg1"/>
                </a:solidFill>
              </a:rPr>
              <a:t> trade-mark and having no more than an imperfect recollection of Masterpiece Inc.’s trade-mark </a:t>
            </a:r>
            <a:r>
              <a:rPr lang="en-US" sz="4300" i="1" dirty="0">
                <a:solidFill>
                  <a:srgbClr val="FFFF00"/>
                </a:solidFill>
              </a:rPr>
              <a:t>would likely be </a:t>
            </a:r>
            <a:r>
              <a:rPr lang="en-US" sz="4300" i="1" dirty="0">
                <a:solidFill>
                  <a:srgbClr val="FF0000"/>
                </a:solidFill>
                <a:latin typeface="Comic Sans MS" panose="030F0902030302020204" pitchFamily="66" charset="0"/>
              </a:rPr>
              <a:t>confused </a:t>
            </a:r>
            <a:r>
              <a:rPr lang="en-US" sz="4300" i="1" dirty="0">
                <a:solidFill>
                  <a:srgbClr val="FFFF00"/>
                </a:solidFill>
              </a:rPr>
              <a:t>into thinking that the source of the services associated with the </a:t>
            </a:r>
            <a:r>
              <a:rPr lang="en-US" sz="4300" i="1" dirty="0" err="1">
                <a:solidFill>
                  <a:srgbClr val="FFFF00"/>
                </a:solidFill>
              </a:rPr>
              <a:t>Alavida</a:t>
            </a:r>
            <a:r>
              <a:rPr lang="en-US" sz="4300" i="1" dirty="0">
                <a:solidFill>
                  <a:srgbClr val="FFFF00"/>
                </a:solidFill>
              </a:rPr>
              <a:t> trade-mark was one and the same as the source of the services associated with the Masterpiece Inc. trade-mark</a:t>
            </a:r>
            <a:r>
              <a:rPr lang="en-US" sz="4300" i="1" dirty="0">
                <a:solidFill>
                  <a:schemeClr val="bg1"/>
                </a:solidFill>
              </a:rPr>
              <a:t>”</a:t>
            </a:r>
            <a:endParaRPr lang="en-CA" sz="4300" i="1" dirty="0">
              <a:solidFill>
                <a:schemeClr val="bg1"/>
              </a:solidFill>
            </a:endParaRPr>
          </a:p>
          <a:p>
            <a:pPr>
              <a:lnSpc>
                <a:spcPct val="120000"/>
              </a:lnSpc>
              <a:defRPr/>
            </a:pPr>
            <a:r>
              <a:rPr lang="en-US" sz="4300" dirty="0">
                <a:solidFill>
                  <a:schemeClr val="bg1"/>
                </a:solidFill>
              </a:rPr>
              <a:t>Rothstein J. held that </a:t>
            </a:r>
            <a:r>
              <a:rPr lang="en-US" sz="4300" i="1" dirty="0">
                <a:solidFill>
                  <a:schemeClr val="bg1"/>
                </a:solidFill>
              </a:rPr>
              <a:t>“no other circumstances reduce[d] this likelihood of confusion to the point that confusion is not likely to occur” </a:t>
            </a:r>
            <a:r>
              <a:rPr lang="en-US" sz="4300" dirty="0">
                <a:solidFill>
                  <a:schemeClr val="bg1"/>
                </a:solidFill>
              </a:rPr>
              <a:t>(consideration of some circumstances – i.e. nature of the services involved enhanced the likelihood of confusion). </a:t>
            </a:r>
            <a:endParaRPr lang="en-CA" sz="4300" dirty="0">
              <a:solidFill>
                <a:schemeClr val="bg1"/>
              </a:solidFill>
            </a:endParaRPr>
          </a:p>
          <a:p>
            <a:pPr>
              <a:lnSpc>
                <a:spcPct val="120000"/>
              </a:lnSpc>
              <a:defRPr/>
            </a:pPr>
            <a:r>
              <a:rPr lang="en-US" sz="4300" b="1" i="1" dirty="0">
                <a:solidFill>
                  <a:schemeClr val="bg1"/>
                </a:solidFill>
              </a:rPr>
              <a:t>Rothstein J. therefore </a:t>
            </a:r>
            <a:r>
              <a:rPr lang="en-US" sz="4300" b="1" i="1" dirty="0">
                <a:solidFill>
                  <a:srgbClr val="FFFF00"/>
                </a:solidFill>
              </a:rPr>
              <a:t>concluded that </a:t>
            </a:r>
            <a:r>
              <a:rPr lang="en-US" sz="4300" b="1" i="1" dirty="0" err="1">
                <a:solidFill>
                  <a:srgbClr val="00B0F0"/>
                </a:solidFill>
              </a:rPr>
              <a:t>Alavida</a:t>
            </a:r>
            <a:r>
              <a:rPr lang="en-US" sz="4300" b="1" i="1" dirty="0">
                <a:solidFill>
                  <a:srgbClr val="FFFF00"/>
                </a:solidFill>
              </a:rPr>
              <a:t> was not the person entitled to secure the registration of its TM under s. 18(1) on the basis that it wasn’t entitled under 16(3) to register its mark (</a:t>
            </a:r>
            <a:r>
              <a:rPr lang="en-US" sz="4300" b="1" i="1" dirty="0">
                <a:solidFill>
                  <a:srgbClr val="00B0F0"/>
                </a:solidFill>
              </a:rPr>
              <a:t>Masterpiece Inc’s use preceded </a:t>
            </a:r>
            <a:r>
              <a:rPr lang="en-US" sz="4300" b="1" i="1" dirty="0" err="1">
                <a:solidFill>
                  <a:srgbClr val="FF0000"/>
                </a:solidFill>
              </a:rPr>
              <a:t>Alavida’s</a:t>
            </a:r>
            <a:r>
              <a:rPr lang="en-US" sz="4300" b="1" i="1" dirty="0">
                <a:solidFill>
                  <a:srgbClr val="FF0000"/>
                </a:solidFill>
              </a:rPr>
              <a:t> proposed use</a:t>
            </a:r>
            <a:r>
              <a:rPr lang="en-US" sz="4300" b="1" i="1" dirty="0">
                <a:solidFill>
                  <a:schemeClr val="bg1"/>
                </a:solidFill>
              </a:rPr>
              <a:t>); and ordered the Registrar to expunge this registration. </a:t>
            </a:r>
            <a:endParaRPr lang="en-CA" sz="4300" b="1" i="1" dirty="0">
              <a:solidFill>
                <a:schemeClr val="bg1"/>
              </a:solidFill>
            </a:endParaRPr>
          </a:p>
          <a:p>
            <a:pPr>
              <a:defRPr/>
            </a:pPr>
            <a:endParaRPr lang="en-US" dirty="0">
              <a:solidFill>
                <a:schemeClr val="bg1"/>
              </a:solidFill>
            </a:endParaRPr>
          </a:p>
        </p:txBody>
      </p:sp>
      <p:sp>
        <p:nvSpPr>
          <p:cNvPr id="309251" name="Slide Number Placeholder 3">
            <a:extLst>
              <a:ext uri="{FF2B5EF4-FFF2-40B4-BE49-F238E27FC236}">
                <a16:creationId xmlns:a16="http://schemas.microsoft.com/office/drawing/2014/main" id="{9934D219-25CB-887B-3450-FD0E3C8D81C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3092359-D91F-9143-9B19-DFA1B5CDBD1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277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CF07A-7DF4-FDA2-2392-BF7ED778F6A3}"/>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a:extLst>
              <a:ext uri="{FF2B5EF4-FFF2-40B4-BE49-F238E27FC236}">
                <a16:creationId xmlns:a16="http://schemas.microsoft.com/office/drawing/2014/main" id="{25A38EE9-CFAC-CC57-2813-2CC6E1B6816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12322" name="Content Placeholder 3" descr="Crystal_Project_pause-queue.png">
            <a:extLst>
              <a:ext uri="{FF2B5EF4-FFF2-40B4-BE49-F238E27FC236}">
                <a16:creationId xmlns:a16="http://schemas.microsoft.com/office/drawing/2014/main" id="{348ED1D9-A345-1299-3380-5E1CEBA12159}"/>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Content Placeholder 3" descr="Crystal_Project_pause-queue.png">
            <a:extLst>
              <a:ext uri="{FF2B5EF4-FFF2-40B4-BE49-F238E27FC236}">
                <a16:creationId xmlns:a16="http://schemas.microsoft.com/office/drawing/2014/main" id="{0434BA24-72D9-5CFA-0B55-D32AD6F9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E6A0A-C3E6-6CBD-4B18-B3A0916DB148}"/>
              </a:ext>
            </a:extLst>
          </p:cNvPr>
          <p:cNvSpPr txBox="1"/>
          <p:nvPr/>
        </p:nvSpPr>
        <p:spPr>
          <a:xfrm>
            <a:off x="2359342" y="111190"/>
            <a:ext cx="4374018" cy="646331"/>
          </a:xfrm>
          <a:prstGeom prst="rect">
            <a:avLst/>
          </a:prstGeom>
          <a:noFill/>
        </p:spPr>
        <p:txBody>
          <a:bodyPr wrap="none" rtlCol="0">
            <a:spAutoFit/>
          </a:bodyPr>
          <a:lstStyle/>
          <a:p>
            <a:r>
              <a:rPr lang="en-US" sz="3600" dirty="0">
                <a:solidFill>
                  <a:schemeClr val="bg1"/>
                </a:solidFill>
              </a:rPr>
              <a:t>What CTLT will do</a:t>
            </a:r>
            <a:r>
              <a:rPr lang="en-US" sz="3600" dirty="0">
                <a:solidFill>
                  <a:srgbClr val="FF0000"/>
                </a:solidFill>
              </a:rPr>
              <a:t>…</a:t>
            </a:r>
          </a:p>
        </p:txBody>
      </p:sp>
      <p:pic>
        <p:nvPicPr>
          <p:cNvPr id="4" name="Picture 3" descr="A screenshot of a document&#10;&#10;Description automatically generated">
            <a:extLst>
              <a:ext uri="{FF2B5EF4-FFF2-40B4-BE49-F238E27FC236}">
                <a16:creationId xmlns:a16="http://schemas.microsoft.com/office/drawing/2014/main" id="{FBEA02D8-E220-507B-C7DF-E9646CBD2398}"/>
              </a:ext>
            </a:extLst>
          </p:cNvPr>
          <p:cNvPicPr>
            <a:picLocks noChangeAspect="1"/>
          </p:cNvPicPr>
          <p:nvPr/>
        </p:nvPicPr>
        <p:blipFill>
          <a:blip r:embed="rId2"/>
          <a:stretch>
            <a:fillRect/>
          </a:stretch>
        </p:blipFill>
        <p:spPr>
          <a:xfrm>
            <a:off x="3239700" y="876384"/>
            <a:ext cx="2664599" cy="4155926"/>
          </a:xfrm>
          <a:prstGeom prst="rect">
            <a:avLst/>
          </a:prstGeom>
        </p:spPr>
      </p:pic>
    </p:spTree>
    <p:extLst>
      <p:ext uri="{BB962C8B-B14F-4D97-AF65-F5344CB8AC3E}">
        <p14:creationId xmlns:p14="http://schemas.microsoft.com/office/powerpoint/2010/main" val="129647389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15AC7-4F84-5070-6E70-AE8585159E43}"/>
              </a:ext>
            </a:extLst>
          </p:cNvPr>
          <p:cNvSpPr txBox="1"/>
          <p:nvPr/>
        </p:nvSpPr>
        <p:spPr>
          <a:xfrm>
            <a:off x="611188" y="1468438"/>
            <a:ext cx="7921625" cy="3538537"/>
          </a:xfrm>
          <a:prstGeom prst="rect">
            <a:avLst/>
          </a:prstGeom>
          <a:noFill/>
        </p:spPr>
        <p:txBody>
          <a:bodyPr>
            <a:spAutoFit/>
          </a:bodyPr>
          <a:lstStyle/>
          <a:p>
            <a:pPr marL="342900" marR="0" lvl="1" indent="0" algn="l" defTabSz="4572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Focus on </a:t>
            </a:r>
            <a:r>
              <a:rPr kumimoji="0" lang="en-US" sz="3200" b="0" i="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Infringement</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rights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do </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you have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as TM owners</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How</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are those rights </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infringed</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remedies</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do you have as TM owners</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a:p>
            <a:pPr marL="800100" marR="0" lvl="1"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defenses</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 are available</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
        <p:nvSpPr>
          <p:cNvPr id="313346" name="TextBox 3">
            <a:extLst>
              <a:ext uri="{FF2B5EF4-FFF2-40B4-BE49-F238E27FC236}">
                <a16:creationId xmlns:a16="http://schemas.microsoft.com/office/drawing/2014/main" id="{5150B152-F4C9-C859-4CDA-D43FC4FF8F89}"/>
              </a:ext>
            </a:extLst>
          </p:cNvPr>
          <p:cNvSpPr txBox="1">
            <a:spLocks noChangeArrowheads="1"/>
          </p:cNvSpPr>
          <p:nvPr/>
        </p:nvSpPr>
        <p:spPr bwMode="auto">
          <a:xfrm>
            <a:off x="785813" y="173038"/>
            <a:ext cx="75723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r>
              <a:rPr kumimoji="0" lang="en-US" altLang="en-US" sz="4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Infringement</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lang="en-US" altLang="en-US" sz="6000" dirty="0">
                <a:solidFill>
                  <a:srgbClr val="FF0000"/>
                </a:solidFill>
                <a:latin typeface="Times New Roman" panose="02020603050405020304" pitchFamily="18" charset="0"/>
                <a:cs typeface="Times New Roman" panose="02020603050405020304" pitchFamily="18" charset="0"/>
              </a:rPr>
              <a:t>7</a:t>
            </a:r>
            <a:endPar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7891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A person's face on a poster&#10;&#10;Description automatically generated with medium confidence">
            <a:extLst>
              <a:ext uri="{FF2B5EF4-FFF2-40B4-BE49-F238E27FC236}">
                <a16:creationId xmlns:a16="http://schemas.microsoft.com/office/drawing/2014/main" id="{DC4B3465-9A9B-9AF8-3E78-E41CC2FC1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241300"/>
            <a:ext cx="309562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A2005FC-B440-BBEB-A17E-041BD4766506}"/>
              </a:ext>
            </a:extLst>
          </p:cNvPr>
          <p:cNvSpPr txBox="1"/>
          <p:nvPr/>
        </p:nvSpPr>
        <p:spPr>
          <a:xfrm>
            <a:off x="7262648" y="4309241"/>
            <a:ext cx="870751" cy="461665"/>
          </a:xfrm>
          <a:prstGeom prst="rect">
            <a:avLst/>
          </a:prstGeom>
          <a:noFill/>
        </p:spPr>
        <p:txBody>
          <a:bodyPr wrap="none" rtlCol="0">
            <a:spAutoFit/>
          </a:bodyPr>
          <a:lstStyle/>
          <a:p>
            <a:r>
              <a:rPr lang="en-US" dirty="0">
                <a:solidFill>
                  <a:schemeClr val="bg1"/>
                </a:solidFill>
              </a:rPr>
              <a:t>2023</a:t>
            </a:r>
          </a:p>
        </p:txBody>
      </p:sp>
    </p:spTree>
    <p:extLst>
      <p:ext uri="{BB962C8B-B14F-4D97-AF65-F5344CB8AC3E}">
        <p14:creationId xmlns:p14="http://schemas.microsoft.com/office/powerpoint/2010/main" val="210609303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ovie&#10;&#10;Description automatically generated">
            <a:extLst>
              <a:ext uri="{FF2B5EF4-FFF2-40B4-BE49-F238E27FC236}">
                <a16:creationId xmlns:a16="http://schemas.microsoft.com/office/drawing/2014/main" id="{734A20B7-2D8E-4ADE-74DD-0BF4D9FD698E}"/>
              </a:ext>
            </a:extLst>
          </p:cNvPr>
          <p:cNvPicPr>
            <a:picLocks noChangeAspect="1"/>
          </p:cNvPicPr>
          <p:nvPr/>
        </p:nvPicPr>
        <p:blipFill>
          <a:blip r:embed="rId2"/>
          <a:stretch>
            <a:fillRect/>
          </a:stretch>
        </p:blipFill>
        <p:spPr>
          <a:xfrm>
            <a:off x="2813050" y="323850"/>
            <a:ext cx="3517900" cy="4495800"/>
          </a:xfrm>
          <a:prstGeom prst="rect">
            <a:avLst/>
          </a:prstGeom>
        </p:spPr>
      </p:pic>
    </p:spTree>
    <p:extLst>
      <p:ext uri="{BB962C8B-B14F-4D97-AF65-F5344CB8AC3E}">
        <p14:creationId xmlns:p14="http://schemas.microsoft.com/office/powerpoint/2010/main" val="2685118439"/>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AE3A3-3401-4E0D-B205-3A6E10CFC780}"/>
              </a:ext>
            </a:extLst>
          </p:cNvPr>
          <p:cNvSpPr txBox="1"/>
          <p:nvPr/>
        </p:nvSpPr>
        <p:spPr>
          <a:xfrm>
            <a:off x="1943708" y="411510"/>
            <a:ext cx="5256584" cy="707886"/>
          </a:xfrm>
          <a:prstGeom prst="rect">
            <a:avLst/>
          </a:prstGeom>
          <a:noFill/>
        </p:spPr>
        <p:txBody>
          <a:bodyPr wrap="square" rtlCol="0">
            <a:spAutoFit/>
          </a:bodyPr>
          <a:lstStyle/>
          <a:p>
            <a:pPr algn="ctr"/>
            <a:r>
              <a:rPr lang="en-US" sz="4000" dirty="0">
                <a:solidFill>
                  <a:srgbClr val="FFFF00"/>
                </a:solidFill>
                <a:latin typeface="Apple Chancery" panose="03020702040506060504" pitchFamily="66" charset="-79"/>
                <a:cs typeface="Apple Chancery" panose="03020702040506060504" pitchFamily="66" charset="-79"/>
              </a:rPr>
              <a:t>Ten other I</a:t>
            </a:r>
            <a:r>
              <a:rPr lang="en-US" sz="4000" dirty="0">
                <a:solidFill>
                  <a:srgbClr val="FF0000"/>
                </a:solidFill>
                <a:latin typeface="Apple Chancery" panose="03020702040506060504" pitchFamily="66" charset="-79"/>
                <a:cs typeface="Apple Chancery" panose="03020702040506060504" pitchFamily="66" charset="-79"/>
              </a:rPr>
              <a:t>.</a:t>
            </a:r>
            <a:r>
              <a:rPr lang="en-US" sz="4000" dirty="0">
                <a:solidFill>
                  <a:srgbClr val="FFFF00"/>
                </a:solidFill>
                <a:latin typeface="Apple Chancery" panose="03020702040506060504" pitchFamily="66" charset="-79"/>
                <a:cs typeface="Apple Chancery" panose="03020702040506060504" pitchFamily="66" charset="-79"/>
              </a:rPr>
              <a:t>P. Movies</a:t>
            </a:r>
          </a:p>
        </p:txBody>
      </p:sp>
      <p:pic>
        <p:nvPicPr>
          <p:cNvPr id="3" name="Picture 2">
            <a:extLst>
              <a:ext uri="{FF2B5EF4-FFF2-40B4-BE49-F238E27FC236}">
                <a16:creationId xmlns:a16="http://schemas.microsoft.com/office/drawing/2014/main" id="{0279B6B6-6772-60CF-F6D9-ADF510B9E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4" y="1304197"/>
            <a:ext cx="4968552" cy="340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75286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104479-C889-4592-927A-04B266BDDA6E}"/>
              </a:ext>
            </a:extLst>
          </p:cNvPr>
          <p:cNvPicPr>
            <a:picLocks noChangeAspect="1"/>
          </p:cNvPicPr>
          <p:nvPr/>
        </p:nvPicPr>
        <p:blipFill>
          <a:blip r:embed="rId2"/>
          <a:stretch>
            <a:fillRect/>
          </a:stretch>
        </p:blipFill>
        <p:spPr>
          <a:xfrm>
            <a:off x="3058740" y="169751"/>
            <a:ext cx="3026519" cy="4803998"/>
          </a:xfrm>
          <a:prstGeom prst="rect">
            <a:avLst/>
          </a:prstGeom>
        </p:spPr>
      </p:pic>
      <p:sp>
        <p:nvSpPr>
          <p:cNvPr id="3" name="TextBox 2">
            <a:extLst>
              <a:ext uri="{FF2B5EF4-FFF2-40B4-BE49-F238E27FC236}">
                <a16:creationId xmlns:a16="http://schemas.microsoft.com/office/drawing/2014/main" id="{16591E06-E6B8-8730-155D-EFDC13632454}"/>
              </a:ext>
            </a:extLst>
          </p:cNvPr>
          <p:cNvSpPr txBox="1"/>
          <p:nvPr/>
        </p:nvSpPr>
        <p:spPr>
          <a:xfrm>
            <a:off x="6480823" y="4227934"/>
            <a:ext cx="2400016" cy="707886"/>
          </a:xfrm>
          <a:prstGeom prst="rect">
            <a:avLst/>
          </a:prstGeom>
          <a:noFill/>
        </p:spPr>
        <p:txBody>
          <a:bodyPr wrap="none" rtlCol="0">
            <a:spAutoFit/>
          </a:bodyPr>
          <a:lstStyle/>
          <a:p>
            <a:pPr algn="ctr"/>
            <a:r>
              <a:rPr lang="en-US" sz="2000" dirty="0">
                <a:solidFill>
                  <a:schemeClr val="bg1"/>
                </a:solidFill>
              </a:rPr>
              <a:t>2018</a:t>
            </a:r>
          </a:p>
          <a:p>
            <a:pPr algn="ctr"/>
            <a:r>
              <a:rPr lang="en-US" sz="2000" dirty="0">
                <a:solidFill>
                  <a:srgbClr val="FF0000"/>
                </a:solidFill>
              </a:rPr>
              <a:t>“</a:t>
            </a:r>
            <a:r>
              <a:rPr lang="en-US" sz="2000" dirty="0">
                <a:solidFill>
                  <a:schemeClr val="bg1"/>
                </a:solidFill>
              </a:rPr>
              <a:t>Bunch O Balloons</a:t>
            </a:r>
            <a:r>
              <a:rPr lang="en-US" sz="1800" dirty="0">
                <a:solidFill>
                  <a:srgbClr val="FF0000"/>
                </a:solidFill>
              </a:rPr>
              <a:t>”</a:t>
            </a:r>
          </a:p>
        </p:txBody>
      </p:sp>
    </p:spTree>
    <p:extLst>
      <p:ext uri="{BB962C8B-B14F-4D97-AF65-F5344CB8AC3E}">
        <p14:creationId xmlns:p14="http://schemas.microsoft.com/office/powerpoint/2010/main" val="324434433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58710-23B8-3C3A-9A0A-91F272264DD4}"/>
              </a:ext>
            </a:extLst>
          </p:cNvPr>
          <p:cNvPicPr>
            <a:picLocks noChangeAspect="1"/>
          </p:cNvPicPr>
          <p:nvPr/>
        </p:nvPicPr>
        <p:blipFill>
          <a:blip r:embed="rId2"/>
          <a:stretch>
            <a:fillRect/>
          </a:stretch>
        </p:blipFill>
        <p:spPr>
          <a:xfrm>
            <a:off x="2953052" y="169751"/>
            <a:ext cx="3237895" cy="4803998"/>
          </a:xfrm>
          <a:prstGeom prst="rect">
            <a:avLst/>
          </a:prstGeom>
        </p:spPr>
      </p:pic>
      <p:sp>
        <p:nvSpPr>
          <p:cNvPr id="3" name="TextBox 2">
            <a:extLst>
              <a:ext uri="{FF2B5EF4-FFF2-40B4-BE49-F238E27FC236}">
                <a16:creationId xmlns:a16="http://schemas.microsoft.com/office/drawing/2014/main" id="{6CEC6D91-275A-97DC-05DE-B1605B3A79E7}"/>
              </a:ext>
            </a:extLst>
          </p:cNvPr>
          <p:cNvSpPr txBox="1"/>
          <p:nvPr/>
        </p:nvSpPr>
        <p:spPr>
          <a:xfrm>
            <a:off x="6804248" y="4227934"/>
            <a:ext cx="1909305" cy="461665"/>
          </a:xfrm>
          <a:prstGeom prst="rect">
            <a:avLst/>
          </a:prstGeom>
          <a:noFill/>
        </p:spPr>
        <p:txBody>
          <a:bodyPr wrap="none" rtlCol="0">
            <a:spAutoFit/>
          </a:bodyPr>
          <a:lstStyle/>
          <a:p>
            <a:r>
              <a:rPr lang="en-US" dirty="0">
                <a:solidFill>
                  <a:schemeClr val="bg1"/>
                </a:solidFill>
              </a:rPr>
              <a:t>2017 </a:t>
            </a:r>
            <a:r>
              <a:rPr lang="en-US" dirty="0">
                <a:solidFill>
                  <a:srgbClr val="FF0000"/>
                </a:solidFill>
              </a:rPr>
              <a:t>“</a:t>
            </a:r>
            <a:r>
              <a:rPr lang="en-US" dirty="0">
                <a:solidFill>
                  <a:schemeClr val="bg1"/>
                </a:solidFill>
              </a:rPr>
              <a:t>Trolls</a:t>
            </a:r>
            <a:r>
              <a:rPr lang="en-US" dirty="0">
                <a:solidFill>
                  <a:srgbClr val="FF0000"/>
                </a:solidFill>
              </a:rPr>
              <a:t>”</a:t>
            </a:r>
          </a:p>
        </p:txBody>
      </p:sp>
    </p:spTree>
    <p:extLst>
      <p:ext uri="{BB962C8B-B14F-4D97-AF65-F5344CB8AC3E}">
        <p14:creationId xmlns:p14="http://schemas.microsoft.com/office/powerpoint/2010/main" val="128044354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64B475-B73C-72FA-3637-A32D45019B9F}"/>
              </a:ext>
            </a:extLst>
          </p:cNvPr>
          <p:cNvSpPr txBox="1"/>
          <p:nvPr/>
        </p:nvSpPr>
        <p:spPr>
          <a:xfrm>
            <a:off x="7332955" y="3959441"/>
            <a:ext cx="870751" cy="461665"/>
          </a:xfrm>
          <a:prstGeom prst="rect">
            <a:avLst/>
          </a:prstGeom>
          <a:noFill/>
        </p:spPr>
        <p:txBody>
          <a:bodyPr wrap="none" rtlCol="0">
            <a:spAutoFit/>
          </a:bodyPr>
          <a:lstStyle/>
          <a:p>
            <a:r>
              <a:rPr lang="en-US" dirty="0">
                <a:solidFill>
                  <a:schemeClr val="bg1"/>
                </a:solidFill>
              </a:rPr>
              <a:t>2016</a:t>
            </a:r>
          </a:p>
        </p:txBody>
      </p:sp>
      <p:pic>
        <p:nvPicPr>
          <p:cNvPr id="5" name="Picture 4">
            <a:extLst>
              <a:ext uri="{FF2B5EF4-FFF2-40B4-BE49-F238E27FC236}">
                <a16:creationId xmlns:a16="http://schemas.microsoft.com/office/drawing/2014/main" id="{8CA10D3E-865A-C807-F45E-D252CC7A3BC8}"/>
              </a:ext>
            </a:extLst>
          </p:cNvPr>
          <p:cNvPicPr>
            <a:picLocks noChangeAspect="1"/>
          </p:cNvPicPr>
          <p:nvPr/>
        </p:nvPicPr>
        <p:blipFill>
          <a:blip r:embed="rId2"/>
          <a:stretch>
            <a:fillRect/>
          </a:stretch>
        </p:blipFill>
        <p:spPr>
          <a:xfrm>
            <a:off x="2947950" y="165750"/>
            <a:ext cx="3248100" cy="4811999"/>
          </a:xfrm>
          <a:prstGeom prst="rect">
            <a:avLst/>
          </a:prstGeom>
        </p:spPr>
      </p:pic>
    </p:spTree>
    <p:extLst>
      <p:ext uri="{BB962C8B-B14F-4D97-AF65-F5344CB8AC3E}">
        <p14:creationId xmlns:p14="http://schemas.microsoft.com/office/powerpoint/2010/main" val="319899879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DB9E6D-7E03-2E27-F97B-DA9D1428A470}"/>
              </a:ext>
            </a:extLst>
          </p:cNvPr>
          <p:cNvPicPr>
            <a:picLocks noChangeAspect="1"/>
          </p:cNvPicPr>
          <p:nvPr/>
        </p:nvPicPr>
        <p:blipFill>
          <a:blip r:embed="rId2"/>
          <a:stretch>
            <a:fillRect/>
          </a:stretch>
        </p:blipFill>
        <p:spPr>
          <a:xfrm>
            <a:off x="2743622" y="133599"/>
            <a:ext cx="3656756" cy="4876302"/>
          </a:xfrm>
          <a:prstGeom prst="rect">
            <a:avLst/>
          </a:prstGeom>
        </p:spPr>
      </p:pic>
      <p:sp>
        <p:nvSpPr>
          <p:cNvPr id="8" name="TextBox 7">
            <a:extLst>
              <a:ext uri="{FF2B5EF4-FFF2-40B4-BE49-F238E27FC236}">
                <a16:creationId xmlns:a16="http://schemas.microsoft.com/office/drawing/2014/main" id="{67BABC09-6F12-CBED-A7BC-D81CAADED74C}"/>
              </a:ext>
            </a:extLst>
          </p:cNvPr>
          <p:cNvSpPr txBox="1"/>
          <p:nvPr/>
        </p:nvSpPr>
        <p:spPr>
          <a:xfrm>
            <a:off x="7261934" y="3888419"/>
            <a:ext cx="870751" cy="461665"/>
          </a:xfrm>
          <a:prstGeom prst="rect">
            <a:avLst/>
          </a:prstGeom>
          <a:noFill/>
        </p:spPr>
        <p:txBody>
          <a:bodyPr wrap="none" rtlCol="0">
            <a:spAutoFit/>
          </a:bodyPr>
          <a:lstStyle/>
          <a:p>
            <a:r>
              <a:rPr lang="en-US" dirty="0">
                <a:solidFill>
                  <a:schemeClr val="bg1"/>
                </a:solidFill>
              </a:rPr>
              <a:t>2015</a:t>
            </a:r>
          </a:p>
        </p:txBody>
      </p:sp>
    </p:spTree>
    <p:extLst>
      <p:ext uri="{BB962C8B-B14F-4D97-AF65-F5344CB8AC3E}">
        <p14:creationId xmlns:p14="http://schemas.microsoft.com/office/powerpoint/2010/main" val="350647760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043A98-B095-065A-0353-97C86EC0A124}"/>
              </a:ext>
            </a:extLst>
          </p:cNvPr>
          <p:cNvPicPr>
            <a:picLocks noChangeAspect="1"/>
          </p:cNvPicPr>
          <p:nvPr/>
        </p:nvPicPr>
        <p:blipFill>
          <a:blip r:embed="rId2"/>
          <a:stretch>
            <a:fillRect/>
          </a:stretch>
        </p:blipFill>
        <p:spPr>
          <a:xfrm>
            <a:off x="2904519" y="97743"/>
            <a:ext cx="3334961" cy="4948014"/>
          </a:xfrm>
          <a:prstGeom prst="rect">
            <a:avLst/>
          </a:prstGeom>
        </p:spPr>
      </p:pic>
      <p:sp>
        <p:nvSpPr>
          <p:cNvPr id="3" name="TextBox 2">
            <a:extLst>
              <a:ext uri="{FF2B5EF4-FFF2-40B4-BE49-F238E27FC236}">
                <a16:creationId xmlns:a16="http://schemas.microsoft.com/office/drawing/2014/main" id="{1CEAC664-118E-4A26-F34D-FA0D22678347}"/>
              </a:ext>
            </a:extLst>
          </p:cNvPr>
          <p:cNvSpPr txBox="1"/>
          <p:nvPr/>
        </p:nvSpPr>
        <p:spPr>
          <a:xfrm>
            <a:off x="6875459" y="3552497"/>
            <a:ext cx="2131546" cy="1200329"/>
          </a:xfrm>
          <a:prstGeom prst="rect">
            <a:avLst/>
          </a:prstGeom>
          <a:noFill/>
        </p:spPr>
        <p:txBody>
          <a:bodyPr wrap="none" rtlCol="0">
            <a:spAutoFit/>
          </a:bodyPr>
          <a:lstStyle/>
          <a:p>
            <a:pPr algn="ctr"/>
            <a:r>
              <a:rPr lang="en-US" dirty="0">
                <a:solidFill>
                  <a:schemeClr val="bg1"/>
                </a:solidFill>
              </a:rPr>
              <a:t>2015</a:t>
            </a:r>
          </a:p>
          <a:p>
            <a:pPr algn="ctr"/>
            <a:r>
              <a:rPr lang="en-US" dirty="0">
                <a:solidFill>
                  <a:srgbClr val="FF0000"/>
                </a:solidFill>
              </a:rPr>
              <a:t>“</a:t>
            </a:r>
            <a:r>
              <a:rPr lang="en-US" dirty="0">
                <a:solidFill>
                  <a:schemeClr val="bg1"/>
                </a:solidFill>
              </a:rPr>
              <a:t>Self</a:t>
            </a:r>
            <a:r>
              <a:rPr lang="en-US" dirty="0">
                <a:solidFill>
                  <a:srgbClr val="FF0000"/>
                </a:solidFill>
              </a:rPr>
              <a:t>-</a:t>
            </a:r>
            <a:r>
              <a:rPr lang="en-US" dirty="0">
                <a:solidFill>
                  <a:schemeClr val="bg1"/>
                </a:solidFill>
              </a:rPr>
              <a:t>Wringing</a:t>
            </a:r>
          </a:p>
          <a:p>
            <a:pPr algn="ctr"/>
            <a:r>
              <a:rPr lang="en-US" dirty="0">
                <a:solidFill>
                  <a:schemeClr val="bg1"/>
                </a:solidFill>
              </a:rPr>
              <a:t>Mop</a:t>
            </a:r>
            <a:r>
              <a:rPr lang="en-US" dirty="0">
                <a:solidFill>
                  <a:srgbClr val="FF0000"/>
                </a:solidFill>
              </a:rPr>
              <a:t>”</a:t>
            </a:r>
          </a:p>
        </p:txBody>
      </p:sp>
    </p:spTree>
    <p:extLst>
      <p:ext uri="{BB962C8B-B14F-4D97-AF65-F5344CB8AC3E}">
        <p14:creationId xmlns:p14="http://schemas.microsoft.com/office/powerpoint/2010/main" val="1678018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658884F5-A4EA-E6BB-86A4-AC2F93120ED0}"/>
              </a:ext>
            </a:extLst>
          </p:cNvPr>
          <p:cNvSpPr txBox="1">
            <a:spLocks noChangeArrowheads="1"/>
          </p:cNvSpPr>
          <p:nvPr/>
        </p:nvSpPr>
        <p:spPr bwMode="auto">
          <a:xfrm>
            <a:off x="2825750" y="123825"/>
            <a:ext cx="3492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3600">
                <a:solidFill>
                  <a:srgbClr val="FFFF00"/>
                </a:solidFill>
              </a:rPr>
              <a:t>Lecture Capture</a:t>
            </a:r>
          </a:p>
        </p:txBody>
      </p:sp>
      <p:pic>
        <p:nvPicPr>
          <p:cNvPr id="4" name="Picture 3" descr="A screenshot of a video conference&#10;&#10;Description automatically generated">
            <a:extLst>
              <a:ext uri="{FF2B5EF4-FFF2-40B4-BE49-F238E27FC236}">
                <a16:creationId xmlns:a16="http://schemas.microsoft.com/office/drawing/2014/main" id="{87E45916-7F79-6A21-973E-190A2A841446}"/>
              </a:ext>
            </a:extLst>
          </p:cNvPr>
          <p:cNvPicPr>
            <a:picLocks noChangeAspect="1"/>
          </p:cNvPicPr>
          <p:nvPr/>
        </p:nvPicPr>
        <p:blipFill>
          <a:blip r:embed="rId2"/>
          <a:stretch>
            <a:fillRect/>
          </a:stretch>
        </p:blipFill>
        <p:spPr>
          <a:xfrm>
            <a:off x="2385154" y="915566"/>
            <a:ext cx="4373692" cy="3930787"/>
          </a:xfrm>
          <a:prstGeom prst="rect">
            <a:avLst/>
          </a:prstGeom>
        </p:spPr>
      </p:pic>
    </p:spTree>
    <p:extLst>
      <p:ext uri="{BB962C8B-B14F-4D97-AF65-F5344CB8AC3E}">
        <p14:creationId xmlns:p14="http://schemas.microsoft.com/office/powerpoint/2010/main" val="137195753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26BC0-0113-6909-560D-285DB086D604}"/>
              </a:ext>
            </a:extLst>
          </p:cNvPr>
          <p:cNvPicPr>
            <a:picLocks noChangeAspect="1"/>
          </p:cNvPicPr>
          <p:nvPr/>
        </p:nvPicPr>
        <p:blipFill>
          <a:blip r:embed="rId2"/>
          <a:stretch>
            <a:fillRect/>
          </a:stretch>
        </p:blipFill>
        <p:spPr>
          <a:xfrm>
            <a:off x="2885796" y="169751"/>
            <a:ext cx="3372407" cy="4803998"/>
          </a:xfrm>
          <a:prstGeom prst="rect">
            <a:avLst/>
          </a:prstGeom>
        </p:spPr>
      </p:pic>
      <p:sp>
        <p:nvSpPr>
          <p:cNvPr id="6" name="TextBox 5">
            <a:extLst>
              <a:ext uri="{FF2B5EF4-FFF2-40B4-BE49-F238E27FC236}">
                <a16:creationId xmlns:a16="http://schemas.microsoft.com/office/drawing/2014/main" id="{C33178BB-7A0F-F94B-EE58-CCC8BBF80C4F}"/>
              </a:ext>
            </a:extLst>
          </p:cNvPr>
          <p:cNvSpPr txBox="1"/>
          <p:nvPr/>
        </p:nvSpPr>
        <p:spPr>
          <a:xfrm>
            <a:off x="7452320" y="4083918"/>
            <a:ext cx="870751" cy="461665"/>
          </a:xfrm>
          <a:prstGeom prst="rect">
            <a:avLst/>
          </a:prstGeom>
          <a:noFill/>
        </p:spPr>
        <p:txBody>
          <a:bodyPr wrap="none" rtlCol="0">
            <a:spAutoFit/>
          </a:bodyPr>
          <a:lstStyle/>
          <a:p>
            <a:r>
              <a:rPr lang="en-US" dirty="0">
                <a:solidFill>
                  <a:schemeClr val="bg1"/>
                </a:solidFill>
              </a:rPr>
              <a:t>2014</a:t>
            </a:r>
          </a:p>
        </p:txBody>
      </p:sp>
    </p:spTree>
    <p:extLst>
      <p:ext uri="{BB962C8B-B14F-4D97-AF65-F5344CB8AC3E}">
        <p14:creationId xmlns:p14="http://schemas.microsoft.com/office/powerpoint/2010/main" val="243394776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BB7B4-D0F5-9A14-BCE4-0B677A0D3EAB}"/>
              </a:ext>
            </a:extLst>
          </p:cNvPr>
          <p:cNvPicPr>
            <a:picLocks noChangeAspect="1"/>
          </p:cNvPicPr>
          <p:nvPr/>
        </p:nvPicPr>
        <p:blipFill>
          <a:blip r:embed="rId2"/>
          <a:stretch>
            <a:fillRect/>
          </a:stretch>
        </p:blipFill>
        <p:spPr>
          <a:xfrm>
            <a:off x="2883102" y="186300"/>
            <a:ext cx="3377796" cy="4770899"/>
          </a:xfrm>
          <a:prstGeom prst="rect">
            <a:avLst/>
          </a:prstGeom>
        </p:spPr>
      </p:pic>
      <p:sp>
        <p:nvSpPr>
          <p:cNvPr id="3" name="TextBox 2">
            <a:extLst>
              <a:ext uri="{FF2B5EF4-FFF2-40B4-BE49-F238E27FC236}">
                <a16:creationId xmlns:a16="http://schemas.microsoft.com/office/drawing/2014/main" id="{5FED1F60-AC9B-F6C3-ABD3-865E1088DE55}"/>
              </a:ext>
            </a:extLst>
          </p:cNvPr>
          <p:cNvSpPr txBox="1"/>
          <p:nvPr/>
        </p:nvSpPr>
        <p:spPr>
          <a:xfrm>
            <a:off x="7058490" y="3939902"/>
            <a:ext cx="1816524" cy="830997"/>
          </a:xfrm>
          <a:prstGeom prst="rect">
            <a:avLst/>
          </a:prstGeom>
          <a:noFill/>
        </p:spPr>
        <p:txBody>
          <a:bodyPr wrap="none" rtlCol="0">
            <a:spAutoFit/>
          </a:bodyPr>
          <a:lstStyle/>
          <a:p>
            <a:pPr algn="ctr"/>
            <a:r>
              <a:rPr lang="en-US" dirty="0">
                <a:solidFill>
                  <a:srgbClr val="FF0000"/>
                </a:solidFill>
              </a:rPr>
              <a:t>“</a:t>
            </a:r>
            <a:r>
              <a:rPr lang="en-US" dirty="0">
                <a:solidFill>
                  <a:schemeClr val="bg1"/>
                </a:solidFill>
              </a:rPr>
              <a:t>Pirate Bay</a:t>
            </a:r>
            <a:r>
              <a:rPr lang="en-US" dirty="0">
                <a:solidFill>
                  <a:srgbClr val="FF0000"/>
                </a:solidFill>
              </a:rPr>
              <a:t>”</a:t>
            </a:r>
          </a:p>
          <a:p>
            <a:pPr algn="ctr"/>
            <a:r>
              <a:rPr lang="en-US" dirty="0">
                <a:solidFill>
                  <a:schemeClr val="bg1"/>
                </a:solidFill>
              </a:rPr>
              <a:t>2013</a:t>
            </a:r>
          </a:p>
        </p:txBody>
      </p:sp>
    </p:spTree>
    <p:extLst>
      <p:ext uri="{BB962C8B-B14F-4D97-AF65-F5344CB8AC3E}">
        <p14:creationId xmlns:p14="http://schemas.microsoft.com/office/powerpoint/2010/main" val="255141676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31D200-2D31-62BE-991D-9A68462143DE}"/>
              </a:ext>
            </a:extLst>
          </p:cNvPr>
          <p:cNvSpPr txBox="1"/>
          <p:nvPr/>
        </p:nvSpPr>
        <p:spPr>
          <a:xfrm>
            <a:off x="7083972" y="4561490"/>
            <a:ext cx="870751" cy="461665"/>
          </a:xfrm>
          <a:prstGeom prst="rect">
            <a:avLst/>
          </a:prstGeom>
          <a:noFill/>
        </p:spPr>
        <p:txBody>
          <a:bodyPr wrap="none" rtlCol="0">
            <a:spAutoFit/>
          </a:bodyPr>
          <a:lstStyle/>
          <a:p>
            <a:r>
              <a:rPr lang="en-US" dirty="0">
                <a:solidFill>
                  <a:schemeClr val="bg1"/>
                </a:solidFill>
              </a:rPr>
              <a:t>2010</a:t>
            </a:r>
          </a:p>
        </p:txBody>
      </p:sp>
      <p:pic>
        <p:nvPicPr>
          <p:cNvPr id="3" name="Picture 2">
            <a:extLst>
              <a:ext uri="{FF2B5EF4-FFF2-40B4-BE49-F238E27FC236}">
                <a16:creationId xmlns:a16="http://schemas.microsoft.com/office/drawing/2014/main" id="{653A41C6-DE28-3006-5143-CC48DFBF5D7B}"/>
              </a:ext>
            </a:extLst>
          </p:cNvPr>
          <p:cNvPicPr>
            <a:picLocks noChangeAspect="1"/>
          </p:cNvPicPr>
          <p:nvPr/>
        </p:nvPicPr>
        <p:blipFill>
          <a:blip r:embed="rId2"/>
          <a:stretch>
            <a:fillRect/>
          </a:stretch>
        </p:blipFill>
        <p:spPr>
          <a:xfrm>
            <a:off x="2927350" y="133350"/>
            <a:ext cx="3289300" cy="4876800"/>
          </a:xfrm>
          <a:prstGeom prst="rect">
            <a:avLst/>
          </a:prstGeom>
        </p:spPr>
      </p:pic>
    </p:spTree>
    <p:extLst>
      <p:ext uri="{BB962C8B-B14F-4D97-AF65-F5344CB8AC3E}">
        <p14:creationId xmlns:p14="http://schemas.microsoft.com/office/powerpoint/2010/main" val="316898799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7DC795-0061-B825-2DF8-FCBDD0569FD5}"/>
              </a:ext>
            </a:extLst>
          </p:cNvPr>
          <p:cNvPicPr>
            <a:picLocks noChangeAspect="1"/>
          </p:cNvPicPr>
          <p:nvPr/>
        </p:nvPicPr>
        <p:blipFill>
          <a:blip r:embed="rId2"/>
          <a:stretch>
            <a:fillRect/>
          </a:stretch>
        </p:blipFill>
        <p:spPr>
          <a:xfrm>
            <a:off x="2931474" y="133747"/>
            <a:ext cx="3281051" cy="4876006"/>
          </a:xfrm>
          <a:prstGeom prst="rect">
            <a:avLst/>
          </a:prstGeom>
        </p:spPr>
      </p:pic>
      <p:sp>
        <p:nvSpPr>
          <p:cNvPr id="3" name="TextBox 2">
            <a:extLst>
              <a:ext uri="{FF2B5EF4-FFF2-40B4-BE49-F238E27FC236}">
                <a16:creationId xmlns:a16="http://schemas.microsoft.com/office/drawing/2014/main" id="{72BC05D7-3C5D-B8E3-58AC-D0550D2C85A5}"/>
              </a:ext>
            </a:extLst>
          </p:cNvPr>
          <p:cNvSpPr txBox="1"/>
          <p:nvPr/>
        </p:nvSpPr>
        <p:spPr>
          <a:xfrm>
            <a:off x="6936241" y="2715766"/>
            <a:ext cx="1832554" cy="1200329"/>
          </a:xfrm>
          <a:prstGeom prst="rect">
            <a:avLst/>
          </a:prstGeom>
          <a:noFill/>
        </p:spPr>
        <p:txBody>
          <a:bodyPr wrap="none" rtlCol="0">
            <a:spAutoFit/>
          </a:bodyPr>
          <a:lstStyle/>
          <a:p>
            <a:pPr algn="ctr"/>
            <a:r>
              <a:rPr lang="en-US" dirty="0">
                <a:solidFill>
                  <a:schemeClr val="bg1"/>
                </a:solidFill>
              </a:rPr>
              <a:t>2008</a:t>
            </a:r>
          </a:p>
          <a:p>
            <a:pPr algn="ctr"/>
            <a:r>
              <a:rPr lang="en-US" dirty="0">
                <a:solidFill>
                  <a:srgbClr val="FF0000"/>
                </a:solidFill>
              </a:rPr>
              <a:t>“</a:t>
            </a:r>
            <a:r>
              <a:rPr lang="en-US" dirty="0">
                <a:solidFill>
                  <a:schemeClr val="bg1"/>
                </a:solidFill>
              </a:rPr>
              <a:t>Intermittent</a:t>
            </a:r>
          </a:p>
          <a:p>
            <a:pPr algn="ctr"/>
            <a:r>
              <a:rPr lang="en-US" dirty="0">
                <a:solidFill>
                  <a:schemeClr val="bg1"/>
                </a:solidFill>
              </a:rPr>
              <a:t>Wipers</a:t>
            </a:r>
            <a:r>
              <a:rPr lang="en-US" dirty="0">
                <a:solidFill>
                  <a:srgbClr val="FF0000"/>
                </a:solidFill>
              </a:rPr>
              <a:t>”</a:t>
            </a:r>
          </a:p>
        </p:txBody>
      </p:sp>
    </p:spTree>
    <p:extLst>
      <p:ext uri="{BB962C8B-B14F-4D97-AF65-F5344CB8AC3E}">
        <p14:creationId xmlns:p14="http://schemas.microsoft.com/office/powerpoint/2010/main" val="7866166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A3369-1F81-1946-7B79-09B9473957DD}"/>
              </a:ext>
            </a:extLst>
          </p:cNvPr>
          <p:cNvPicPr>
            <a:picLocks noChangeAspect="1"/>
          </p:cNvPicPr>
          <p:nvPr/>
        </p:nvPicPr>
        <p:blipFill>
          <a:blip r:embed="rId2"/>
          <a:stretch>
            <a:fillRect/>
          </a:stretch>
        </p:blipFill>
        <p:spPr>
          <a:xfrm>
            <a:off x="2831266" y="133747"/>
            <a:ext cx="3481468" cy="4876006"/>
          </a:xfrm>
          <a:prstGeom prst="rect">
            <a:avLst/>
          </a:prstGeom>
        </p:spPr>
      </p:pic>
      <p:sp>
        <p:nvSpPr>
          <p:cNvPr id="3" name="TextBox 2">
            <a:extLst>
              <a:ext uri="{FF2B5EF4-FFF2-40B4-BE49-F238E27FC236}">
                <a16:creationId xmlns:a16="http://schemas.microsoft.com/office/drawing/2014/main" id="{B4F512DA-4821-01DC-D185-2A9932B98389}"/>
              </a:ext>
            </a:extLst>
          </p:cNvPr>
          <p:cNvSpPr txBox="1"/>
          <p:nvPr/>
        </p:nvSpPr>
        <p:spPr>
          <a:xfrm>
            <a:off x="6957848" y="4035972"/>
            <a:ext cx="870751" cy="461665"/>
          </a:xfrm>
          <a:prstGeom prst="rect">
            <a:avLst/>
          </a:prstGeom>
          <a:noFill/>
        </p:spPr>
        <p:txBody>
          <a:bodyPr wrap="none" rtlCol="0">
            <a:spAutoFit/>
          </a:bodyPr>
          <a:lstStyle/>
          <a:p>
            <a:r>
              <a:rPr lang="en-US" dirty="0">
                <a:solidFill>
                  <a:schemeClr val="bg1"/>
                </a:solidFill>
              </a:rPr>
              <a:t>2008</a:t>
            </a:r>
          </a:p>
        </p:txBody>
      </p:sp>
    </p:spTree>
    <p:extLst>
      <p:ext uri="{BB962C8B-B14F-4D97-AF65-F5344CB8AC3E}">
        <p14:creationId xmlns:p14="http://schemas.microsoft.com/office/powerpoint/2010/main" val="270395392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C61C1-6DB7-8C7D-8ADC-F9EB6A7F2805}"/>
              </a:ext>
            </a:extLst>
          </p:cNvPr>
          <p:cNvSpPr txBox="1"/>
          <p:nvPr/>
        </p:nvSpPr>
        <p:spPr>
          <a:xfrm>
            <a:off x="4119792" y="1786920"/>
            <a:ext cx="904415" cy="1569660"/>
          </a:xfrm>
          <a:prstGeom prst="rect">
            <a:avLst/>
          </a:prstGeom>
          <a:noFill/>
        </p:spPr>
        <p:txBody>
          <a:bodyPr wrap="none" rtlCol="0">
            <a:spAutoFit/>
          </a:bodyPr>
          <a:lstStyle/>
          <a:p>
            <a:r>
              <a:rPr lang="en-US" sz="9600" dirty="0">
                <a:solidFill>
                  <a:srgbClr val="FF0000"/>
                </a:solidFill>
              </a:rPr>
              <a:t>+</a:t>
            </a:r>
          </a:p>
        </p:txBody>
      </p:sp>
    </p:spTree>
    <p:extLst>
      <p:ext uri="{BB962C8B-B14F-4D97-AF65-F5344CB8AC3E}">
        <p14:creationId xmlns:p14="http://schemas.microsoft.com/office/powerpoint/2010/main" val="91186106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B4F36B-059F-ED45-E01D-B2DC4F714E90}"/>
              </a:ext>
            </a:extLst>
          </p:cNvPr>
          <p:cNvSpPr txBox="1"/>
          <p:nvPr/>
        </p:nvSpPr>
        <p:spPr>
          <a:xfrm>
            <a:off x="7596336" y="3507854"/>
            <a:ext cx="1330814" cy="830997"/>
          </a:xfrm>
          <a:prstGeom prst="rect">
            <a:avLst/>
          </a:prstGeom>
          <a:noFill/>
        </p:spPr>
        <p:txBody>
          <a:bodyPr wrap="none" rtlCol="0">
            <a:spAutoFit/>
          </a:bodyPr>
          <a:lstStyle/>
          <a:p>
            <a:pPr algn="ctr"/>
            <a:r>
              <a:rPr lang="en-US" dirty="0">
                <a:solidFill>
                  <a:schemeClr val="bg1"/>
                </a:solidFill>
              </a:rPr>
              <a:t>2022</a:t>
            </a:r>
          </a:p>
          <a:p>
            <a:pPr algn="ctr"/>
            <a:r>
              <a:rPr lang="en-US" dirty="0">
                <a:solidFill>
                  <a:schemeClr val="bg1"/>
                </a:solidFill>
              </a:rPr>
              <a:t>“Spotify”</a:t>
            </a:r>
          </a:p>
        </p:txBody>
      </p:sp>
      <p:pic>
        <p:nvPicPr>
          <p:cNvPr id="4" name="Picture 3" descr="A screenshot of a music player&#10;&#10;Description automatically generated">
            <a:extLst>
              <a:ext uri="{FF2B5EF4-FFF2-40B4-BE49-F238E27FC236}">
                <a16:creationId xmlns:a16="http://schemas.microsoft.com/office/drawing/2014/main" id="{7F282CC2-60B6-FA81-A989-F930360E4142}"/>
              </a:ext>
            </a:extLst>
          </p:cNvPr>
          <p:cNvPicPr>
            <a:picLocks noChangeAspect="1"/>
          </p:cNvPicPr>
          <p:nvPr/>
        </p:nvPicPr>
        <p:blipFill>
          <a:blip r:embed="rId2"/>
          <a:stretch>
            <a:fillRect/>
          </a:stretch>
        </p:blipFill>
        <p:spPr>
          <a:xfrm>
            <a:off x="1776503" y="915566"/>
            <a:ext cx="5590989" cy="3941428"/>
          </a:xfrm>
          <a:prstGeom prst="rect">
            <a:avLst/>
          </a:prstGeom>
        </p:spPr>
      </p:pic>
      <p:sp>
        <p:nvSpPr>
          <p:cNvPr id="5" name="TextBox 4">
            <a:extLst>
              <a:ext uri="{FF2B5EF4-FFF2-40B4-BE49-F238E27FC236}">
                <a16:creationId xmlns:a16="http://schemas.microsoft.com/office/drawing/2014/main" id="{F689CAB7-6F1D-5C9E-766A-C2CFD20721C1}"/>
              </a:ext>
            </a:extLst>
          </p:cNvPr>
          <p:cNvSpPr txBox="1"/>
          <p:nvPr/>
        </p:nvSpPr>
        <p:spPr>
          <a:xfrm>
            <a:off x="4042845" y="195486"/>
            <a:ext cx="1346844" cy="584775"/>
          </a:xfrm>
          <a:prstGeom prst="rect">
            <a:avLst/>
          </a:prstGeom>
          <a:noFill/>
        </p:spPr>
        <p:txBody>
          <a:bodyPr wrap="none" rtlCol="0">
            <a:spAutoFit/>
          </a:bodyPr>
          <a:lstStyle/>
          <a:p>
            <a:r>
              <a:rPr lang="en-US" sz="3200" dirty="0">
                <a:solidFill>
                  <a:schemeClr val="bg1"/>
                </a:solidFill>
              </a:rPr>
              <a:t>Series</a:t>
            </a:r>
          </a:p>
        </p:txBody>
      </p:sp>
    </p:spTree>
    <p:extLst>
      <p:ext uri="{BB962C8B-B14F-4D97-AF65-F5344CB8AC3E}">
        <p14:creationId xmlns:p14="http://schemas.microsoft.com/office/powerpoint/2010/main" val="202266655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8542C4-A309-029F-A11E-D6ACE52382E4}"/>
              </a:ext>
            </a:extLst>
          </p:cNvPr>
          <p:cNvSpPr txBox="1"/>
          <p:nvPr/>
        </p:nvSpPr>
        <p:spPr>
          <a:xfrm>
            <a:off x="6747309" y="3542097"/>
            <a:ext cx="1659429" cy="461665"/>
          </a:xfrm>
          <a:prstGeom prst="rect">
            <a:avLst/>
          </a:prstGeom>
          <a:noFill/>
        </p:spPr>
        <p:txBody>
          <a:bodyPr wrap="none" rtlCol="0">
            <a:spAutoFit/>
          </a:bodyPr>
          <a:lstStyle/>
          <a:p>
            <a:r>
              <a:rPr lang="en-US" dirty="0">
                <a:solidFill>
                  <a:schemeClr val="bg1"/>
                </a:solidFill>
              </a:rPr>
              <a:t>2020-2024</a:t>
            </a:r>
          </a:p>
        </p:txBody>
      </p:sp>
      <p:pic>
        <p:nvPicPr>
          <p:cNvPr id="3" name="Picture 2">
            <a:extLst>
              <a:ext uri="{FF2B5EF4-FFF2-40B4-BE49-F238E27FC236}">
                <a16:creationId xmlns:a16="http://schemas.microsoft.com/office/drawing/2014/main" id="{0A2EA42B-E3F9-C288-7717-33CB841C8E02}"/>
              </a:ext>
            </a:extLst>
          </p:cNvPr>
          <p:cNvPicPr>
            <a:picLocks noChangeAspect="1"/>
          </p:cNvPicPr>
          <p:nvPr/>
        </p:nvPicPr>
        <p:blipFill>
          <a:blip r:embed="rId2"/>
          <a:stretch>
            <a:fillRect/>
          </a:stretch>
        </p:blipFill>
        <p:spPr>
          <a:xfrm>
            <a:off x="2946664" y="133747"/>
            <a:ext cx="3250671" cy="4876006"/>
          </a:xfrm>
          <a:prstGeom prst="rect">
            <a:avLst/>
          </a:prstGeom>
        </p:spPr>
      </p:pic>
    </p:spTree>
    <p:extLst>
      <p:ext uri="{BB962C8B-B14F-4D97-AF65-F5344CB8AC3E}">
        <p14:creationId xmlns:p14="http://schemas.microsoft.com/office/powerpoint/2010/main" val="342186169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0BDDC-6559-5D57-D483-5C7FB83246B8}"/>
              </a:ext>
            </a:extLst>
          </p:cNvPr>
          <p:cNvPicPr>
            <a:picLocks noChangeAspect="1"/>
          </p:cNvPicPr>
          <p:nvPr/>
        </p:nvPicPr>
        <p:blipFill>
          <a:blip r:embed="rId2"/>
          <a:stretch>
            <a:fillRect/>
          </a:stretch>
        </p:blipFill>
        <p:spPr>
          <a:xfrm>
            <a:off x="3059832" y="147906"/>
            <a:ext cx="3315638" cy="4728100"/>
          </a:xfrm>
          <a:prstGeom prst="rect">
            <a:avLst/>
          </a:prstGeom>
        </p:spPr>
      </p:pic>
      <p:sp>
        <p:nvSpPr>
          <p:cNvPr id="3" name="TextBox 2">
            <a:extLst>
              <a:ext uri="{FF2B5EF4-FFF2-40B4-BE49-F238E27FC236}">
                <a16:creationId xmlns:a16="http://schemas.microsoft.com/office/drawing/2014/main" id="{FD9C80B3-7CCE-3681-E242-44B22E3881E7}"/>
              </a:ext>
            </a:extLst>
          </p:cNvPr>
          <p:cNvSpPr txBox="1"/>
          <p:nvPr/>
        </p:nvSpPr>
        <p:spPr>
          <a:xfrm>
            <a:off x="6948264" y="3579862"/>
            <a:ext cx="1659429" cy="461665"/>
          </a:xfrm>
          <a:prstGeom prst="rect">
            <a:avLst/>
          </a:prstGeom>
          <a:noFill/>
        </p:spPr>
        <p:txBody>
          <a:bodyPr wrap="none" rtlCol="0">
            <a:spAutoFit/>
          </a:bodyPr>
          <a:lstStyle/>
          <a:p>
            <a:r>
              <a:rPr lang="en-US" dirty="0">
                <a:solidFill>
                  <a:schemeClr val="bg1"/>
                </a:solidFill>
              </a:rPr>
              <a:t>2014-2019</a:t>
            </a:r>
          </a:p>
        </p:txBody>
      </p:sp>
    </p:spTree>
    <p:extLst>
      <p:ext uri="{BB962C8B-B14F-4D97-AF65-F5344CB8AC3E}">
        <p14:creationId xmlns:p14="http://schemas.microsoft.com/office/powerpoint/2010/main" val="190737845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73556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EC34A-0D59-0B5F-FF71-C23FCA998AE6}"/>
              </a:ext>
            </a:extLst>
          </p:cNvPr>
          <p:cNvPicPr>
            <a:picLocks noChangeAspect="1"/>
          </p:cNvPicPr>
          <p:nvPr/>
        </p:nvPicPr>
        <p:blipFill>
          <a:blip r:embed="rId2"/>
          <a:stretch>
            <a:fillRect/>
          </a:stretch>
        </p:blipFill>
        <p:spPr>
          <a:xfrm>
            <a:off x="2539074" y="195486"/>
            <a:ext cx="4065851" cy="475252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2F5F835-1B29-7A50-F009-E77A321E62F2}"/>
                  </a:ext>
                </a:extLst>
              </p14:cNvPr>
              <p14:cNvContentPartPr/>
              <p14:nvPr/>
            </p14:nvContentPartPr>
            <p14:xfrm>
              <a:off x="3498075" y="875094"/>
              <a:ext cx="26280" cy="277200"/>
            </p14:xfrm>
          </p:contentPart>
        </mc:Choice>
        <mc:Fallback xmlns="">
          <p:pic>
            <p:nvPicPr>
              <p:cNvPr id="4" name="Ink 3">
                <a:extLst>
                  <a:ext uri="{FF2B5EF4-FFF2-40B4-BE49-F238E27FC236}">
                    <a16:creationId xmlns:a16="http://schemas.microsoft.com/office/drawing/2014/main" id="{82F5F835-1B29-7A50-F009-E77A321E62F2}"/>
                  </a:ext>
                </a:extLst>
              </p:cNvPr>
              <p:cNvPicPr/>
              <p:nvPr/>
            </p:nvPicPr>
            <p:blipFill>
              <a:blip r:embed="rId4"/>
              <a:stretch>
                <a:fillRect/>
              </a:stretch>
            </p:blipFill>
            <p:spPr>
              <a:xfrm>
                <a:off x="3480075" y="857094"/>
                <a:ext cx="6192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F40FD1D-DABC-F3DD-5368-518C71B9F89B}"/>
                  </a:ext>
                </a:extLst>
              </p14:cNvPr>
              <p14:cNvContentPartPr/>
              <p14:nvPr/>
            </p14:nvContentPartPr>
            <p14:xfrm>
              <a:off x="3517155" y="874374"/>
              <a:ext cx="252000" cy="264600"/>
            </p14:xfrm>
          </p:contentPart>
        </mc:Choice>
        <mc:Fallback xmlns="">
          <p:pic>
            <p:nvPicPr>
              <p:cNvPr id="5" name="Ink 4">
                <a:extLst>
                  <a:ext uri="{FF2B5EF4-FFF2-40B4-BE49-F238E27FC236}">
                    <a16:creationId xmlns:a16="http://schemas.microsoft.com/office/drawing/2014/main" id="{9F40FD1D-DABC-F3DD-5368-518C71B9F89B}"/>
                  </a:ext>
                </a:extLst>
              </p:cNvPr>
              <p:cNvPicPr/>
              <p:nvPr/>
            </p:nvPicPr>
            <p:blipFill>
              <a:blip r:embed="rId6"/>
              <a:stretch>
                <a:fillRect/>
              </a:stretch>
            </p:blipFill>
            <p:spPr>
              <a:xfrm>
                <a:off x="3499155" y="856734"/>
                <a:ext cx="28764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9ABA80E-5B3C-E9A3-75F7-36A77057061F}"/>
                  </a:ext>
                </a:extLst>
              </p14:cNvPr>
              <p14:cNvContentPartPr/>
              <p14:nvPr/>
            </p14:nvContentPartPr>
            <p14:xfrm>
              <a:off x="3892635" y="847014"/>
              <a:ext cx="197640" cy="302400"/>
            </p14:xfrm>
          </p:contentPart>
        </mc:Choice>
        <mc:Fallback xmlns="">
          <p:pic>
            <p:nvPicPr>
              <p:cNvPr id="6" name="Ink 5">
                <a:extLst>
                  <a:ext uri="{FF2B5EF4-FFF2-40B4-BE49-F238E27FC236}">
                    <a16:creationId xmlns:a16="http://schemas.microsoft.com/office/drawing/2014/main" id="{79ABA80E-5B3C-E9A3-75F7-36A77057061F}"/>
                  </a:ext>
                </a:extLst>
              </p:cNvPr>
              <p:cNvPicPr/>
              <p:nvPr/>
            </p:nvPicPr>
            <p:blipFill>
              <a:blip r:embed="rId8"/>
              <a:stretch>
                <a:fillRect/>
              </a:stretch>
            </p:blipFill>
            <p:spPr>
              <a:xfrm>
                <a:off x="3874635" y="829374"/>
                <a:ext cx="233280" cy="338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DC610E1-A5E5-5530-45EC-F5AE0D6C0419}"/>
                  </a:ext>
                </a:extLst>
              </p14:cNvPr>
              <p14:cNvContentPartPr/>
              <p14:nvPr/>
            </p14:nvContentPartPr>
            <p14:xfrm>
              <a:off x="4452075" y="853854"/>
              <a:ext cx="335520" cy="352800"/>
            </p14:xfrm>
          </p:contentPart>
        </mc:Choice>
        <mc:Fallback xmlns="">
          <p:pic>
            <p:nvPicPr>
              <p:cNvPr id="7" name="Ink 6">
                <a:extLst>
                  <a:ext uri="{FF2B5EF4-FFF2-40B4-BE49-F238E27FC236}">
                    <a16:creationId xmlns:a16="http://schemas.microsoft.com/office/drawing/2014/main" id="{EDC610E1-A5E5-5530-45EC-F5AE0D6C0419}"/>
                  </a:ext>
                </a:extLst>
              </p:cNvPr>
              <p:cNvPicPr/>
              <p:nvPr/>
            </p:nvPicPr>
            <p:blipFill>
              <a:blip r:embed="rId10"/>
              <a:stretch>
                <a:fillRect/>
              </a:stretch>
            </p:blipFill>
            <p:spPr>
              <a:xfrm>
                <a:off x="4434435" y="835854"/>
                <a:ext cx="37116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8817634B-DBA0-14C1-9D0C-49C162BF1070}"/>
                  </a:ext>
                </a:extLst>
              </p14:cNvPr>
              <p14:cNvContentPartPr/>
              <p14:nvPr/>
            </p14:nvContentPartPr>
            <p14:xfrm>
              <a:off x="4804515" y="827934"/>
              <a:ext cx="153720" cy="326160"/>
            </p14:xfrm>
          </p:contentPart>
        </mc:Choice>
        <mc:Fallback xmlns="">
          <p:pic>
            <p:nvPicPr>
              <p:cNvPr id="8" name="Ink 7">
                <a:extLst>
                  <a:ext uri="{FF2B5EF4-FFF2-40B4-BE49-F238E27FC236}">
                    <a16:creationId xmlns:a16="http://schemas.microsoft.com/office/drawing/2014/main" id="{8817634B-DBA0-14C1-9D0C-49C162BF1070}"/>
                  </a:ext>
                </a:extLst>
              </p:cNvPr>
              <p:cNvPicPr/>
              <p:nvPr/>
            </p:nvPicPr>
            <p:blipFill>
              <a:blip r:embed="rId12"/>
              <a:stretch>
                <a:fillRect/>
              </a:stretch>
            </p:blipFill>
            <p:spPr>
              <a:xfrm>
                <a:off x="4786515" y="809934"/>
                <a:ext cx="189360" cy="361800"/>
              </a:xfrm>
              <a:prstGeom prst="rect">
                <a:avLst/>
              </a:prstGeom>
            </p:spPr>
          </p:pic>
        </mc:Fallback>
      </mc:AlternateContent>
      <p:grpSp>
        <p:nvGrpSpPr>
          <p:cNvPr id="15" name="Group 14">
            <a:extLst>
              <a:ext uri="{FF2B5EF4-FFF2-40B4-BE49-F238E27FC236}">
                <a16:creationId xmlns:a16="http://schemas.microsoft.com/office/drawing/2014/main" id="{EE2A4527-7884-9E80-9DF3-782101ECDB40}"/>
              </a:ext>
            </a:extLst>
          </p:cNvPr>
          <p:cNvGrpSpPr/>
          <p:nvPr/>
        </p:nvGrpSpPr>
        <p:grpSpPr>
          <a:xfrm>
            <a:off x="5039955" y="819294"/>
            <a:ext cx="584280" cy="356760"/>
            <a:chOff x="5039955" y="819294"/>
            <a:chExt cx="584280" cy="356760"/>
          </a:xfrm>
        </p:grpSpPr>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43EB32B7-3A63-2728-AA30-79A91DEFD724}"/>
                    </a:ext>
                  </a:extLst>
                </p14:cNvPr>
                <p14:cNvContentPartPr/>
                <p14:nvPr/>
              </p14:nvContentPartPr>
              <p14:xfrm>
                <a:off x="5039955" y="841254"/>
                <a:ext cx="271800" cy="325080"/>
              </p14:xfrm>
            </p:contentPart>
          </mc:Choice>
          <mc:Fallback xmlns="">
            <p:pic>
              <p:nvPicPr>
                <p:cNvPr id="9" name="Ink 8">
                  <a:extLst>
                    <a:ext uri="{FF2B5EF4-FFF2-40B4-BE49-F238E27FC236}">
                      <a16:creationId xmlns:a16="http://schemas.microsoft.com/office/drawing/2014/main" id="{43EB32B7-3A63-2728-AA30-79A91DEFD724}"/>
                    </a:ext>
                  </a:extLst>
                </p:cNvPr>
                <p:cNvPicPr/>
                <p:nvPr/>
              </p:nvPicPr>
              <p:blipFill>
                <a:blip r:embed="rId14"/>
                <a:stretch>
                  <a:fillRect/>
                </a:stretch>
              </p:blipFill>
              <p:spPr>
                <a:xfrm>
                  <a:off x="5021955" y="823254"/>
                  <a:ext cx="30744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7C088A0A-1D0E-C05D-DFF4-149B1A8C96D4}"/>
                    </a:ext>
                  </a:extLst>
                </p14:cNvPr>
                <p14:cNvContentPartPr/>
                <p14:nvPr/>
              </p14:nvContentPartPr>
              <p14:xfrm>
                <a:off x="5380515" y="840174"/>
                <a:ext cx="243720" cy="335880"/>
              </p14:xfrm>
            </p:contentPart>
          </mc:Choice>
          <mc:Fallback xmlns="">
            <p:pic>
              <p:nvPicPr>
                <p:cNvPr id="10" name="Ink 9">
                  <a:extLst>
                    <a:ext uri="{FF2B5EF4-FFF2-40B4-BE49-F238E27FC236}">
                      <a16:creationId xmlns:a16="http://schemas.microsoft.com/office/drawing/2014/main" id="{7C088A0A-1D0E-C05D-DFF4-149B1A8C96D4}"/>
                    </a:ext>
                  </a:extLst>
                </p:cNvPr>
                <p:cNvPicPr/>
                <p:nvPr/>
              </p:nvPicPr>
              <p:blipFill>
                <a:blip r:embed="rId16"/>
                <a:stretch>
                  <a:fillRect/>
                </a:stretch>
              </p:blipFill>
              <p:spPr>
                <a:xfrm>
                  <a:off x="5362515" y="822174"/>
                  <a:ext cx="27936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6BA4246B-4A65-9291-9F26-A78C08346054}"/>
                    </a:ext>
                  </a:extLst>
                </p14:cNvPr>
                <p14:cNvContentPartPr/>
                <p14:nvPr/>
              </p14:nvContentPartPr>
              <p14:xfrm>
                <a:off x="5442435" y="987054"/>
                <a:ext cx="109080" cy="12600"/>
              </p14:xfrm>
            </p:contentPart>
          </mc:Choice>
          <mc:Fallback xmlns="">
            <p:pic>
              <p:nvPicPr>
                <p:cNvPr id="12" name="Ink 11">
                  <a:extLst>
                    <a:ext uri="{FF2B5EF4-FFF2-40B4-BE49-F238E27FC236}">
                      <a16:creationId xmlns:a16="http://schemas.microsoft.com/office/drawing/2014/main" id="{6BA4246B-4A65-9291-9F26-A78C08346054}"/>
                    </a:ext>
                  </a:extLst>
                </p:cNvPr>
                <p:cNvPicPr/>
                <p:nvPr/>
              </p:nvPicPr>
              <p:blipFill>
                <a:blip r:embed="rId18"/>
                <a:stretch>
                  <a:fillRect/>
                </a:stretch>
              </p:blipFill>
              <p:spPr>
                <a:xfrm>
                  <a:off x="5424795" y="969054"/>
                  <a:ext cx="1447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80F05599-43CE-AE7C-EA7C-52C1BE4CD228}"/>
                    </a:ext>
                  </a:extLst>
                </p14:cNvPr>
                <p14:cNvContentPartPr/>
                <p14:nvPr/>
              </p14:nvContentPartPr>
              <p14:xfrm>
                <a:off x="5397075" y="819294"/>
                <a:ext cx="195480" cy="24480"/>
              </p14:xfrm>
            </p:contentPart>
          </mc:Choice>
          <mc:Fallback xmlns="">
            <p:pic>
              <p:nvPicPr>
                <p:cNvPr id="14" name="Ink 13">
                  <a:extLst>
                    <a:ext uri="{FF2B5EF4-FFF2-40B4-BE49-F238E27FC236}">
                      <a16:creationId xmlns:a16="http://schemas.microsoft.com/office/drawing/2014/main" id="{80F05599-43CE-AE7C-EA7C-52C1BE4CD228}"/>
                    </a:ext>
                  </a:extLst>
                </p:cNvPr>
                <p:cNvPicPr/>
                <p:nvPr/>
              </p:nvPicPr>
              <p:blipFill>
                <a:blip r:embed="rId20"/>
                <a:stretch>
                  <a:fillRect/>
                </a:stretch>
              </p:blipFill>
              <p:spPr>
                <a:xfrm>
                  <a:off x="5379435" y="801294"/>
                  <a:ext cx="231120" cy="60120"/>
                </a:xfrm>
                <a:prstGeom prst="rect">
                  <a:avLst/>
                </a:prstGeom>
              </p:spPr>
            </p:pic>
          </mc:Fallback>
        </mc:AlternateContent>
      </p:grpSp>
      <p:grpSp>
        <p:nvGrpSpPr>
          <p:cNvPr id="18" name="Group 17">
            <a:extLst>
              <a:ext uri="{FF2B5EF4-FFF2-40B4-BE49-F238E27FC236}">
                <a16:creationId xmlns:a16="http://schemas.microsoft.com/office/drawing/2014/main" id="{9ED98F81-3061-8CB4-A31E-45C25F7B5F7F}"/>
              </a:ext>
            </a:extLst>
          </p:cNvPr>
          <p:cNvGrpSpPr/>
          <p:nvPr/>
        </p:nvGrpSpPr>
        <p:grpSpPr>
          <a:xfrm>
            <a:off x="5876955" y="772134"/>
            <a:ext cx="162720" cy="508680"/>
            <a:chOff x="5876955" y="772134"/>
            <a:chExt cx="162720" cy="508680"/>
          </a:xfrm>
        </p:grpSpPr>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37B1FBCF-50E5-C22F-A303-48249440AF52}"/>
                    </a:ext>
                  </a:extLst>
                </p14:cNvPr>
                <p14:cNvContentPartPr/>
                <p14:nvPr/>
              </p14:nvContentPartPr>
              <p14:xfrm>
                <a:off x="5876955" y="772134"/>
                <a:ext cx="162720" cy="392760"/>
              </p14:xfrm>
            </p:contentPart>
          </mc:Choice>
          <mc:Fallback xmlns="">
            <p:pic>
              <p:nvPicPr>
                <p:cNvPr id="16" name="Ink 15">
                  <a:extLst>
                    <a:ext uri="{FF2B5EF4-FFF2-40B4-BE49-F238E27FC236}">
                      <a16:creationId xmlns:a16="http://schemas.microsoft.com/office/drawing/2014/main" id="{37B1FBCF-50E5-C22F-A303-48249440AF52}"/>
                    </a:ext>
                  </a:extLst>
                </p:cNvPr>
                <p:cNvPicPr/>
                <p:nvPr/>
              </p:nvPicPr>
              <p:blipFill>
                <a:blip r:embed="rId22"/>
                <a:stretch>
                  <a:fillRect/>
                </a:stretch>
              </p:blipFill>
              <p:spPr>
                <a:xfrm>
                  <a:off x="5859315" y="754134"/>
                  <a:ext cx="198360" cy="428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B4EC12DF-411A-2445-DD6F-9D06A748C36A}"/>
                    </a:ext>
                  </a:extLst>
                </p14:cNvPr>
                <p14:cNvContentPartPr/>
                <p14:nvPr/>
              </p14:nvContentPartPr>
              <p14:xfrm>
                <a:off x="6024195" y="1280454"/>
                <a:ext cx="360" cy="360"/>
              </p14:xfrm>
            </p:contentPart>
          </mc:Choice>
          <mc:Fallback xmlns="">
            <p:pic>
              <p:nvPicPr>
                <p:cNvPr id="17" name="Ink 16">
                  <a:extLst>
                    <a:ext uri="{FF2B5EF4-FFF2-40B4-BE49-F238E27FC236}">
                      <a16:creationId xmlns:a16="http://schemas.microsoft.com/office/drawing/2014/main" id="{B4EC12DF-411A-2445-DD6F-9D06A748C36A}"/>
                    </a:ext>
                  </a:extLst>
                </p:cNvPr>
                <p:cNvPicPr/>
                <p:nvPr/>
              </p:nvPicPr>
              <p:blipFill>
                <a:blip r:embed="rId24"/>
                <a:stretch>
                  <a:fillRect/>
                </a:stretch>
              </p:blipFill>
              <p:spPr>
                <a:xfrm>
                  <a:off x="6006555" y="1262454"/>
                  <a:ext cx="36000" cy="36000"/>
                </a:xfrm>
                <a:prstGeom prst="rect">
                  <a:avLst/>
                </a:prstGeom>
              </p:spPr>
            </p:pic>
          </mc:Fallback>
        </mc:AlternateContent>
      </p:grpSp>
    </p:spTree>
    <p:extLst>
      <p:ext uri="{BB962C8B-B14F-4D97-AF65-F5344CB8AC3E}">
        <p14:creationId xmlns:p14="http://schemas.microsoft.com/office/powerpoint/2010/main" val="898686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06826FA7-7BB7-4ED5-65E1-1DAAF6EAF91D}"/>
              </a:ext>
            </a:extLst>
          </p:cNvPr>
          <p:cNvPicPr>
            <a:picLocks noChangeAspect="1"/>
          </p:cNvPicPr>
          <p:nvPr/>
        </p:nvPicPr>
        <p:blipFill>
          <a:blip r:embed="rId2"/>
          <a:stretch>
            <a:fillRect/>
          </a:stretch>
        </p:blipFill>
        <p:spPr>
          <a:xfrm>
            <a:off x="2281056" y="138805"/>
            <a:ext cx="4581888" cy="4865889"/>
          </a:xfrm>
          <a:prstGeom prst="rect">
            <a:avLst/>
          </a:prstGeom>
        </p:spPr>
      </p:pic>
    </p:spTree>
    <p:extLst>
      <p:ext uri="{BB962C8B-B14F-4D97-AF65-F5344CB8AC3E}">
        <p14:creationId xmlns:p14="http://schemas.microsoft.com/office/powerpoint/2010/main" val="52763305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88208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8</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2153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707FCE-8AE2-30D7-23F6-8A5C9AF7345A}"/>
              </a:ext>
            </a:extLst>
          </p:cNvPr>
          <p:cNvSpPr txBox="1"/>
          <p:nvPr/>
        </p:nvSpPr>
        <p:spPr>
          <a:xfrm>
            <a:off x="626049" y="1417588"/>
            <a:ext cx="7891905" cy="2308324"/>
          </a:xfrm>
          <a:prstGeom prst="rect">
            <a:avLst/>
          </a:prstGeom>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r>
              <a:rPr lang="en-US" sz="7200" dirty="0">
                <a:solidFill>
                  <a:srgbClr val="FFC000"/>
                </a:solidFill>
                <a:latin typeface="Comic Sans MS" panose="030F0902030302020204" pitchFamily="66" charset="0"/>
                <a:cs typeface="Times New Roman" panose="02020603050405020304" pitchFamily="18" charset="0"/>
              </a:rPr>
              <a:t>WEIRD</a:t>
            </a:r>
          </a:p>
          <a:p>
            <a:pPr algn="ctr"/>
            <a:r>
              <a:rPr lang="en-US" sz="7200" dirty="0">
                <a:solidFill>
                  <a:srgbClr val="FF0000"/>
                </a:solidFill>
                <a:latin typeface="Comic Sans MS" panose="030F0902030302020204" pitchFamily="66" charset="0"/>
                <a:cs typeface="Times New Roman" panose="02020603050405020304" pitchFamily="18" charset="0"/>
              </a:rPr>
              <a:t>Trademark Claims</a:t>
            </a:r>
          </a:p>
        </p:txBody>
      </p:sp>
    </p:spTree>
    <p:extLst>
      <p:ext uri="{BB962C8B-B14F-4D97-AF65-F5344CB8AC3E}">
        <p14:creationId xmlns:p14="http://schemas.microsoft.com/office/powerpoint/2010/main" val="290444144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Content Placeholder 9" descr="A picture containing drawing&#10;&#10;Description automatically generated">
            <a:extLst>
              <a:ext uri="{FF2B5EF4-FFF2-40B4-BE49-F238E27FC236}">
                <a16:creationId xmlns:a16="http://schemas.microsoft.com/office/drawing/2014/main" id="{A338799C-544A-E9B3-D086-7D3E97B62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347788"/>
            <a:ext cx="548322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A screenshot of a computer screen&#10;&#10;Description automatically generated">
            <a:extLst>
              <a:ext uri="{FF2B5EF4-FFF2-40B4-BE49-F238E27FC236}">
                <a16:creationId xmlns:a16="http://schemas.microsoft.com/office/drawing/2014/main" id="{C0BFEC40-B685-036E-A02E-03ADDC439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388" y="176213"/>
            <a:ext cx="268922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4" name="TextBox 3">
            <a:extLst>
              <a:ext uri="{FF2B5EF4-FFF2-40B4-BE49-F238E27FC236}">
                <a16:creationId xmlns:a16="http://schemas.microsoft.com/office/drawing/2014/main" id="{96D92DA0-DFA3-2BB5-B817-3DA22B2AFC0F}"/>
              </a:ext>
            </a:extLst>
          </p:cNvPr>
          <p:cNvSpPr txBox="1">
            <a:spLocks noChangeArrowheads="1"/>
          </p:cNvSpPr>
          <p:nvPr/>
        </p:nvSpPr>
        <p:spPr bwMode="auto">
          <a:xfrm>
            <a:off x="3684588" y="460375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Wichita Kansas</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tore&#10;&#10;Description automatically generated">
            <a:extLst>
              <a:ext uri="{FF2B5EF4-FFF2-40B4-BE49-F238E27FC236}">
                <a16:creationId xmlns:a16="http://schemas.microsoft.com/office/drawing/2014/main" id="{E2504FC2-08E1-D765-758D-51BC6A47796A}"/>
              </a:ext>
            </a:extLst>
          </p:cNvPr>
          <p:cNvPicPr>
            <a:picLocks noChangeAspect="1"/>
          </p:cNvPicPr>
          <p:nvPr/>
        </p:nvPicPr>
        <p:blipFill>
          <a:blip r:embed="rId2"/>
          <a:stretch>
            <a:fillRect/>
          </a:stretch>
        </p:blipFill>
        <p:spPr>
          <a:xfrm>
            <a:off x="2268068" y="277763"/>
            <a:ext cx="4607864" cy="4587974"/>
          </a:xfrm>
          <a:prstGeom prst="rect">
            <a:avLst/>
          </a:prstGeom>
        </p:spPr>
      </p:pic>
    </p:spTree>
    <p:extLst>
      <p:ext uri="{BB962C8B-B14F-4D97-AF65-F5344CB8AC3E}">
        <p14:creationId xmlns:p14="http://schemas.microsoft.com/office/powerpoint/2010/main" val="4840421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BA07631D-0791-01EF-CA49-2AFC55AFA963}"/>
              </a:ext>
            </a:extLst>
          </p:cNvPr>
          <p:cNvPicPr>
            <a:picLocks noChangeAspect="1"/>
          </p:cNvPicPr>
          <p:nvPr/>
        </p:nvPicPr>
        <p:blipFill>
          <a:blip r:embed="rId2"/>
          <a:stretch>
            <a:fillRect/>
          </a:stretch>
        </p:blipFill>
        <p:spPr>
          <a:xfrm>
            <a:off x="2926751" y="205755"/>
            <a:ext cx="3290497" cy="4731990"/>
          </a:xfrm>
          <a:prstGeom prst="rect">
            <a:avLst/>
          </a:prstGeom>
        </p:spPr>
      </p:pic>
    </p:spTree>
    <p:extLst>
      <p:ext uri="{BB962C8B-B14F-4D97-AF65-F5344CB8AC3E}">
        <p14:creationId xmlns:p14="http://schemas.microsoft.com/office/powerpoint/2010/main" val="168191265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98A79AC-B36F-326F-790D-5CCBD2A34203}"/>
              </a:ext>
            </a:extLst>
          </p:cNvPr>
          <p:cNvPicPr>
            <a:picLocks noChangeAspect="1"/>
          </p:cNvPicPr>
          <p:nvPr/>
        </p:nvPicPr>
        <p:blipFill>
          <a:blip r:embed="rId2"/>
          <a:stretch>
            <a:fillRect/>
          </a:stretch>
        </p:blipFill>
        <p:spPr>
          <a:xfrm>
            <a:off x="3180904" y="133747"/>
            <a:ext cx="2782192" cy="4876006"/>
          </a:xfrm>
          <a:prstGeom prst="rect">
            <a:avLst/>
          </a:prstGeom>
        </p:spPr>
      </p:pic>
    </p:spTree>
    <p:extLst>
      <p:ext uri="{BB962C8B-B14F-4D97-AF65-F5344CB8AC3E}">
        <p14:creationId xmlns:p14="http://schemas.microsoft.com/office/powerpoint/2010/main" val="181352117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6708FA85-5141-AE8B-7A6E-461D2DF0C2F3}"/>
              </a:ext>
            </a:extLst>
          </p:cNvPr>
          <p:cNvPicPr>
            <a:picLocks noChangeAspect="1"/>
          </p:cNvPicPr>
          <p:nvPr/>
        </p:nvPicPr>
        <p:blipFill>
          <a:blip r:embed="rId2"/>
          <a:stretch>
            <a:fillRect/>
          </a:stretch>
        </p:blipFill>
        <p:spPr>
          <a:xfrm>
            <a:off x="3560300" y="169751"/>
            <a:ext cx="2023400" cy="4803998"/>
          </a:xfrm>
          <a:prstGeom prst="rect">
            <a:avLst/>
          </a:prstGeom>
        </p:spPr>
      </p:pic>
    </p:spTree>
    <p:extLst>
      <p:ext uri="{BB962C8B-B14F-4D97-AF65-F5344CB8AC3E}">
        <p14:creationId xmlns:p14="http://schemas.microsoft.com/office/powerpoint/2010/main" val="143441979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E7CA44-9DBF-BC16-19A5-B0D7D4D2FE4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43806" y="1347614"/>
            <a:ext cx="6656388" cy="2833688"/>
          </a:xfrm>
          <a:prstGeom prst="rect">
            <a:avLst/>
          </a:prstGeom>
        </p:spPr>
        <p:txBody>
          <a:bodyPr>
            <a:normAutofit/>
          </a:bodyPr>
          <a:lstStyle/>
          <a:p>
            <a:pPr marL="0" indent="0" algn="ctr">
              <a:buNone/>
            </a:pPr>
            <a:r>
              <a:rPr lang="en-US" sz="10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Syllabus</a:t>
            </a:r>
            <a:endParaRPr lang="en-US" sz="10875" dirty="0"/>
          </a:p>
        </p:txBody>
      </p:sp>
    </p:spTree>
    <p:extLst>
      <p:ext uri="{BB962C8B-B14F-4D97-AF65-F5344CB8AC3E}">
        <p14:creationId xmlns:p14="http://schemas.microsoft.com/office/powerpoint/2010/main" val="306186969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1">
            <a:extLst>
              <a:ext uri="{FF2B5EF4-FFF2-40B4-BE49-F238E27FC236}">
                <a16:creationId xmlns:a16="http://schemas.microsoft.com/office/drawing/2014/main" id="{1C17735D-AF01-A06E-7D01-40F0A32E639A}"/>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317442" name="Content Placeholder 3" descr="Crystal_Project_pause-queue.png">
            <a:extLst>
              <a:ext uri="{FF2B5EF4-FFF2-40B4-BE49-F238E27FC236}">
                <a16:creationId xmlns:a16="http://schemas.microsoft.com/office/drawing/2014/main" id="{CD8855E3-BD69-4B33-39E1-43CE40514E1D}"/>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Content Placeholder 3" descr="Crystal_Project_pause-queue.png">
            <a:extLst>
              <a:ext uri="{FF2B5EF4-FFF2-40B4-BE49-F238E27FC236}">
                <a16:creationId xmlns:a16="http://schemas.microsoft.com/office/drawing/2014/main" id="{521CB0B1-87D6-2C2C-CFF0-77EDB5645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a:extLst>
              <a:ext uri="{FF2B5EF4-FFF2-40B4-BE49-F238E27FC236}">
                <a16:creationId xmlns:a16="http://schemas.microsoft.com/office/drawing/2014/main" id="{8266FB87-7A70-826B-FC5F-2F28877A2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976313"/>
            <a:ext cx="47625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404854592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Title 1">
            <a:extLst>
              <a:ext uri="{FF2B5EF4-FFF2-40B4-BE49-F238E27FC236}">
                <a16:creationId xmlns:a16="http://schemas.microsoft.com/office/drawing/2014/main" id="{4D49BF7C-68CA-C7DC-DD34-829E65837487}"/>
              </a:ext>
            </a:extLst>
          </p:cNvPr>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2305050" y="133350"/>
            <a:ext cx="4533900" cy="849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Box 3">
            <a:extLst>
              <a:ext uri="{FF2B5EF4-FFF2-40B4-BE49-F238E27FC236}">
                <a16:creationId xmlns:a16="http://schemas.microsoft.com/office/drawing/2014/main" id="{A8245843-5FFA-39CD-44BF-18B4653DABEA}"/>
              </a:ext>
            </a:extLst>
          </p:cNvPr>
          <p:cNvSpPr txBox="1">
            <a:spLocks noChangeArrowheads="1"/>
          </p:cNvSpPr>
          <p:nvPr/>
        </p:nvSpPr>
        <p:spPr bwMode="auto">
          <a:xfrm>
            <a:off x="3347864" y="4368631"/>
            <a:ext cx="24482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b="1" dirty="0">
                <a:solidFill>
                  <a:srgbClr val="FFFF00"/>
                </a:solidFill>
              </a:rPr>
              <a:t>Patents </a:t>
            </a:r>
            <a:r>
              <a:rPr lang="en-US" altLang="en-US" sz="4000" b="1" dirty="0">
                <a:solidFill>
                  <a:srgbClr val="FF0000"/>
                </a:solidFill>
              </a:rPr>
              <a:t>1</a:t>
            </a:r>
            <a:endParaRPr lang="en-US" altLang="en-US" sz="4000" dirty="0">
              <a:solidFill>
                <a:srgbClr val="FF0000"/>
              </a:solidFill>
            </a:endParaRPr>
          </a:p>
        </p:txBody>
      </p:sp>
      <p:pic>
        <p:nvPicPr>
          <p:cNvPr id="2" name="Picture 4" descr="A screenshot of a social media post&#10;&#10;Description automatically generated">
            <a:extLst>
              <a:ext uri="{FF2B5EF4-FFF2-40B4-BE49-F238E27FC236}">
                <a16:creationId xmlns:a16="http://schemas.microsoft.com/office/drawing/2014/main" id="{A7F2EFCB-A2AA-C1B8-BF84-DB1657BFB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993404"/>
            <a:ext cx="2448272" cy="336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a:extLst>
              <a:ext uri="{FF2B5EF4-FFF2-40B4-BE49-F238E27FC236}">
                <a16:creationId xmlns:a16="http://schemas.microsoft.com/office/drawing/2014/main" id="{BB8BC7D8-D660-2BB4-8502-F2703174475A}"/>
              </a:ext>
            </a:extLst>
          </p:cNvPr>
          <p:cNvSpPr>
            <a:spLocks noGrp="1" noChangeArrowheads="1"/>
          </p:cNvSpPr>
          <p:nvPr>
            <p:ph sz="quarter" idx="10"/>
          </p:nvPr>
        </p:nvSpPr>
        <p:spPr bwMode="auto">
          <a:xfrm>
            <a:off x="1495425" y="446088"/>
            <a:ext cx="6172200" cy="3990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defTabSz="685800">
              <a:spcBef>
                <a:spcPct val="0"/>
              </a:spcBef>
              <a:buFont typeface="Arial" panose="020B0604020202020204" pitchFamily="34" charset="0"/>
              <a:buNone/>
            </a:pPr>
            <a:r>
              <a:rPr lang="en-US" altLang="en-US" sz="7800" dirty="0">
                <a:solidFill>
                  <a:srgbClr val="FFFF00"/>
                </a:solidFill>
                <a:latin typeface="Apple Chancery" panose="03020702040506060504" pitchFamily="66" charset="-79"/>
                <a:cs typeface="Apple Chancery" panose="03020702040506060504" pitchFamily="66" charset="-79"/>
              </a:rPr>
              <a:t>SEE YOU NEXT WEEK</a:t>
            </a:r>
            <a:r>
              <a:rPr lang="en-US" altLang="en-US" sz="7800" dirty="0">
                <a:solidFill>
                  <a:srgbClr val="FF0000"/>
                </a:solidFill>
                <a:latin typeface="Apple Chancery" panose="03020702040506060504" pitchFamily="66" charset="-79"/>
                <a:cs typeface="Apple Chancery" panose="03020702040506060504" pitchFamily="66" charset="-79"/>
              </a:rPr>
              <a:t>!</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DE12-C7AB-DBDF-4A24-EC7CC38E93DA}"/>
              </a:ext>
            </a:extLst>
          </p:cNvPr>
          <p:cNvSpPr>
            <a:spLocks noGrp="1"/>
          </p:cNvSpPr>
          <p:nvPr>
            <p:ph type="title"/>
          </p:nvPr>
        </p:nvSpPr>
        <p:spPr>
          <a:xfrm>
            <a:off x="1143000" y="4763"/>
            <a:ext cx="6858000" cy="938212"/>
          </a:xfrm>
        </p:spPr>
        <p:txBody>
          <a:bodyPr>
            <a:noAutofit/>
          </a:bodyPr>
          <a:lstStyle/>
          <a:p>
            <a:pPr>
              <a:defRPr/>
            </a:pPr>
            <a:r>
              <a:rPr lang="en-US" sz="36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19490" name="Content Placeholder 2">
            <a:extLst>
              <a:ext uri="{FF2B5EF4-FFF2-40B4-BE49-F238E27FC236}">
                <a16:creationId xmlns:a16="http://schemas.microsoft.com/office/drawing/2014/main" id="{389E4392-E3D4-6891-8F5C-3277E530A17A}"/>
              </a:ext>
            </a:extLst>
          </p:cNvPr>
          <p:cNvSpPr>
            <a:spLocks noGrp="1" noChangeArrowheads="1"/>
          </p:cNvSpPr>
          <p:nvPr>
            <p:ph sz="quarter" idx="10"/>
          </p:nvPr>
        </p:nvSpPr>
        <p:spPr bwMode="auto">
          <a:xfrm>
            <a:off x="1485900" y="942975"/>
            <a:ext cx="6172200" cy="335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400" b="1">
                <a:solidFill>
                  <a:schemeClr val="bg1"/>
                </a:solidFill>
                <a:cs typeface="Times New Roman" panose="02020603050405020304" pitchFamily="18" charset="0"/>
              </a:rPr>
              <a:t>          </a:t>
            </a:r>
            <a:endParaRPr lang="en-US" altLang="en-US" sz="2400">
              <a:solidFill>
                <a:schemeClr val="bg1"/>
              </a:solidFill>
              <a:cs typeface="Times New Roman" panose="02020603050405020304" pitchFamily="18" charset="0"/>
            </a:endParaRPr>
          </a:p>
          <a:p>
            <a:pPr marL="0" indent="0">
              <a:buFont typeface="Arial" panose="020B0604020202020204" pitchFamily="34" charset="0"/>
              <a:buNone/>
            </a:pPr>
            <a:r>
              <a:rPr lang="en-US" altLang="en-US"/>
              <a:t> </a:t>
            </a:r>
          </a:p>
        </p:txBody>
      </p:sp>
      <p:pic>
        <p:nvPicPr>
          <p:cNvPr id="319491" name="Content Placeholder 3" descr="cat-1382015906Wuw.jpg">
            <a:extLst>
              <a:ext uri="{FF2B5EF4-FFF2-40B4-BE49-F238E27FC236}">
                <a16:creationId xmlns:a16="http://schemas.microsoft.com/office/drawing/2014/main" id="{7E82CE1C-87F4-EDA2-1CD4-3A906BC6C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 r="-270"/>
          <a:stretch>
            <a:fillRect/>
          </a:stretch>
        </p:blipFill>
        <p:spPr bwMode="auto">
          <a:xfrm>
            <a:off x="2120900" y="1055688"/>
            <a:ext cx="49117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AC10AD-B80C-FFA3-BC00-B05188113EB3}"/>
              </a:ext>
            </a:extLst>
          </p:cNvPr>
          <p:cNvSpPr>
            <a:spLocks noGrp="1"/>
          </p:cNvSpPr>
          <p:nvPr>
            <p:ph sz="quarter" idx="10"/>
          </p:nvPr>
        </p:nvSpPr>
        <p:spPr>
          <a:xfrm>
            <a:off x="1485900" y="1651000"/>
            <a:ext cx="6172200" cy="2643188"/>
          </a:xfrm>
        </p:spPr>
        <p:txBody>
          <a:bodyPr/>
          <a:lstStyle/>
          <a:p>
            <a:pPr marL="0" indent="0" algn="ctr">
              <a:buFont typeface="Arial" panose="020B0604020202020204" pitchFamily="34" charset="0"/>
              <a:buNone/>
              <a:defRPr/>
            </a:pPr>
            <a:r>
              <a:rPr lang="en-CA" i="1" dirty="0">
                <a:solidFill>
                  <a:schemeClr val="bg1"/>
                </a:solidFill>
              </a:rPr>
              <a:t>In learning you will teach</a:t>
            </a:r>
          </a:p>
          <a:p>
            <a:pPr marL="0" indent="0" algn="ctr">
              <a:buFont typeface="Arial" panose="020B0604020202020204" pitchFamily="34" charset="0"/>
              <a:buNone/>
              <a:defRPr/>
            </a:pPr>
            <a:r>
              <a:rPr lang="en-CA" i="1" dirty="0">
                <a:solidFill>
                  <a:schemeClr val="bg1"/>
                </a:solidFill>
              </a:rPr>
              <a:t>And in teaching you will learn</a:t>
            </a:r>
          </a:p>
          <a:p>
            <a:pPr marL="0" indent="0" algn="ctr">
              <a:buFont typeface="Arial" panose="020B0604020202020204" pitchFamily="34" charset="0"/>
              <a:buNone/>
              <a:defRPr/>
            </a:pPr>
            <a:endParaRPr lang="en-US" dirty="0"/>
          </a:p>
          <a:p>
            <a:pPr marL="0" indent="0" algn="ctr">
              <a:buFont typeface="Arial" panose="020B0604020202020204" pitchFamily="34" charset="0"/>
              <a:buNone/>
              <a:defRPr/>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DAB919C-6CEB-764F-A411-44FD131F6B22}"/>
                  </a:ext>
                </a:extLst>
              </p14:cNvPr>
              <p14:cNvContentPartPr/>
              <p14:nvPr/>
            </p14:nvContentPartPr>
            <p14:xfrm>
              <a:off x="3219741" y="834364"/>
              <a:ext cx="338760" cy="720720"/>
            </p14:xfrm>
          </p:contentPart>
        </mc:Choice>
        <mc:Fallback xmlns="">
          <p:pic>
            <p:nvPicPr>
              <p:cNvPr id="6" name="Ink 5">
                <a:extLst>
                  <a:ext uri="{FF2B5EF4-FFF2-40B4-BE49-F238E27FC236}">
                    <a16:creationId xmlns:a16="http://schemas.microsoft.com/office/drawing/2014/main" id="{EDAB919C-6CEB-764F-A411-44FD131F6B22}"/>
                  </a:ext>
                </a:extLst>
              </p:cNvPr>
              <p:cNvPicPr/>
              <p:nvPr/>
            </p:nvPicPr>
            <p:blipFill>
              <a:blip r:embed="rId3"/>
              <a:stretch>
                <a:fillRect/>
              </a:stretch>
            </p:blipFill>
            <p:spPr>
              <a:xfrm>
                <a:off x="3183779" y="798382"/>
                <a:ext cx="410324" cy="792324"/>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333601F-32F0-CACB-16A9-5CE7BE234746}"/>
                  </a:ext>
                </a:extLst>
              </p14:cNvPr>
              <p14:cNvContentPartPr/>
              <p14:nvPr/>
            </p14:nvContentPartPr>
            <p14:xfrm>
              <a:off x="3019941" y="1220644"/>
              <a:ext cx="713160" cy="376920"/>
            </p14:xfrm>
          </p:contentPart>
        </mc:Choice>
        <mc:Fallback xmlns="">
          <p:pic>
            <p:nvPicPr>
              <p:cNvPr id="7" name="Ink 6">
                <a:extLst>
                  <a:ext uri="{FF2B5EF4-FFF2-40B4-BE49-F238E27FC236}">
                    <a16:creationId xmlns:a16="http://schemas.microsoft.com/office/drawing/2014/main" id="{4333601F-32F0-CACB-16A9-5CE7BE234746}"/>
                  </a:ext>
                </a:extLst>
              </p:cNvPr>
              <p:cNvPicPr/>
              <p:nvPr/>
            </p:nvPicPr>
            <p:blipFill>
              <a:blip r:embed="rId5"/>
              <a:stretch>
                <a:fillRect/>
              </a:stretch>
            </p:blipFill>
            <p:spPr>
              <a:xfrm>
                <a:off x="2983941" y="1184644"/>
                <a:ext cx="784800" cy="448560"/>
              </a:xfrm>
              <a:prstGeom prst="rect">
                <a:avLst/>
              </a:prstGeom>
            </p:spPr>
          </p:pic>
        </mc:Fallback>
      </mc:AlternateContent>
      <p:pic>
        <p:nvPicPr>
          <p:cNvPr id="4" name="Picture 3" descr="A blue background with white text&#10;&#10;Description automatically generated">
            <a:extLst>
              <a:ext uri="{FF2B5EF4-FFF2-40B4-BE49-F238E27FC236}">
                <a16:creationId xmlns:a16="http://schemas.microsoft.com/office/drawing/2014/main" id="{28D6BB16-BD1D-2FCA-36F1-F628BBABB38E}"/>
              </a:ext>
            </a:extLst>
          </p:cNvPr>
          <p:cNvPicPr>
            <a:picLocks noChangeAspect="1"/>
          </p:cNvPicPr>
          <p:nvPr/>
        </p:nvPicPr>
        <p:blipFill>
          <a:blip r:embed="rId6"/>
          <a:stretch>
            <a:fillRect/>
          </a:stretch>
        </p:blipFill>
        <p:spPr>
          <a:xfrm>
            <a:off x="1124604" y="1992835"/>
            <a:ext cx="3870457" cy="1157829"/>
          </a:xfrm>
          <a:prstGeom prst="rect">
            <a:avLst/>
          </a:prstGeom>
        </p:spPr>
      </p:pic>
      <p:pic>
        <p:nvPicPr>
          <p:cNvPr id="9" name="Picture 8" descr="A screenshot of a phone&#10;&#10;Description automatically generated">
            <a:extLst>
              <a:ext uri="{FF2B5EF4-FFF2-40B4-BE49-F238E27FC236}">
                <a16:creationId xmlns:a16="http://schemas.microsoft.com/office/drawing/2014/main" id="{484435FC-B541-CEBC-0564-601B4FC97B0E}"/>
              </a:ext>
            </a:extLst>
          </p:cNvPr>
          <p:cNvPicPr>
            <a:picLocks noChangeAspect="1"/>
          </p:cNvPicPr>
          <p:nvPr/>
        </p:nvPicPr>
        <p:blipFill>
          <a:blip r:embed="rId7"/>
          <a:stretch>
            <a:fillRect/>
          </a:stretch>
        </p:blipFill>
        <p:spPr>
          <a:xfrm>
            <a:off x="6084168" y="1264437"/>
            <a:ext cx="2200276" cy="29825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02FB9958-5266-071D-E280-B0E86C396281}"/>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FFFF00"/>
                </a:solidFill>
              </a:rPr>
              <a:t>Features of this Course</a:t>
            </a:r>
          </a:p>
        </p:txBody>
      </p:sp>
      <p:sp>
        <p:nvSpPr>
          <p:cNvPr id="3" name="Content Placeholder 2">
            <a:extLst>
              <a:ext uri="{FF2B5EF4-FFF2-40B4-BE49-F238E27FC236}">
                <a16:creationId xmlns:a16="http://schemas.microsoft.com/office/drawing/2014/main" id="{7B672CA1-FC7A-ACA9-5D4A-00EE3FCFBD8F}"/>
              </a:ext>
            </a:extLst>
          </p:cNvPr>
          <p:cNvSpPr>
            <a:spLocks noGrp="1"/>
          </p:cNvSpPr>
          <p:nvPr>
            <p:ph sz="quarter" idx="10"/>
          </p:nvPr>
        </p:nvSpPr>
        <p:spPr>
          <a:xfrm>
            <a:off x="1485900" y="1779588"/>
            <a:ext cx="6172200" cy="2638425"/>
          </a:xfrm>
        </p:spPr>
        <p:txBody>
          <a:bodyPr/>
          <a:lstStyle/>
          <a:p>
            <a:pPr algn="ctr">
              <a:defRPr/>
            </a:pPr>
            <a:r>
              <a:rPr lang="en-US" sz="3600" dirty="0">
                <a:solidFill>
                  <a:schemeClr val="bg1"/>
                </a:solidFill>
              </a:rPr>
              <a:t>70% Exam not 100%</a:t>
            </a:r>
          </a:p>
          <a:p>
            <a:pPr algn="ctr">
              <a:defRPr/>
            </a:pPr>
            <a:r>
              <a:rPr lang="en-US" sz="3600" dirty="0">
                <a:solidFill>
                  <a:schemeClr val="bg1"/>
                </a:solidFill>
              </a:rPr>
              <a:t>IP Law </a:t>
            </a:r>
            <a:r>
              <a:rPr lang="en-US" sz="3600" dirty="0">
                <a:solidFill>
                  <a:srgbClr val="FF0000"/>
                </a:solidFill>
              </a:rPr>
              <a:t>“</a:t>
            </a:r>
            <a:r>
              <a:rPr lang="en-US" sz="3600" dirty="0">
                <a:solidFill>
                  <a:schemeClr val="bg1"/>
                </a:solidFill>
              </a:rPr>
              <a:t>In Context</a:t>
            </a:r>
            <a:r>
              <a:rPr lang="en-US" sz="3600" dirty="0">
                <a:solidFill>
                  <a:srgbClr val="FF0000"/>
                </a:solidFill>
              </a:rPr>
              <a:t>”</a:t>
            </a:r>
          </a:p>
          <a:p>
            <a:pPr algn="ctr">
              <a:defRPr/>
            </a:pPr>
            <a:r>
              <a:rPr lang="en-US" sz="3600" dirty="0">
                <a:solidFill>
                  <a:schemeClr val="bg1"/>
                </a:solidFill>
              </a:rPr>
              <a:t>Website </a:t>
            </a:r>
          </a:p>
          <a:p>
            <a:pPr marL="0" indent="0">
              <a:buFont typeface="Arial" panose="020B0604020202020204" pitchFamily="34" charset="0"/>
              <a:buNone/>
              <a:defRPr/>
            </a:pPr>
            <a:endParaRPr lang="en-US" sz="3300" dirty="0">
              <a:solidFill>
                <a:schemeClr val="bg1"/>
              </a:solidFill>
            </a:endParaRPr>
          </a:p>
        </p:txBody>
      </p:sp>
    </p:spTree>
    <p:extLst>
      <p:ext uri="{BB962C8B-B14F-4D97-AF65-F5344CB8AC3E}">
        <p14:creationId xmlns:p14="http://schemas.microsoft.com/office/powerpoint/2010/main" val="140277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C88D6B4-48B1-1F9B-DCD0-E8658064AE0F}"/>
              </a:ext>
            </a:extLst>
          </p:cNvPr>
          <p:cNvSpPr>
            <a:spLocks noGrp="1" noChangeArrowheads="1"/>
          </p:cNvSpPr>
          <p:nvPr>
            <p:ph type="title"/>
          </p:nvPr>
        </p:nvSpPr>
        <p:spPr bwMode="auto">
          <a:xfrm>
            <a:off x="1485900" y="176213"/>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chemeClr val="bg1"/>
                </a:solidFill>
              </a:rPr>
              <a:t>Let’s talk about</a:t>
            </a:r>
            <a:r>
              <a:rPr lang="en-US" altLang="en-US">
                <a:solidFill>
                  <a:srgbClr val="FF0000"/>
                </a:solidFill>
              </a:rPr>
              <a:t>…</a:t>
            </a:r>
          </a:p>
        </p:txBody>
      </p:sp>
      <p:sp>
        <p:nvSpPr>
          <p:cNvPr id="3" name="TextBox 2">
            <a:extLst>
              <a:ext uri="{FF2B5EF4-FFF2-40B4-BE49-F238E27FC236}">
                <a16:creationId xmlns:a16="http://schemas.microsoft.com/office/drawing/2014/main" id="{0A0A81FE-3B64-2B37-2108-A838D73AD70A}"/>
              </a:ext>
            </a:extLst>
          </p:cNvPr>
          <p:cNvSpPr txBox="1"/>
          <p:nvPr/>
        </p:nvSpPr>
        <p:spPr>
          <a:xfrm>
            <a:off x="3633952" y="1237594"/>
            <a:ext cx="3034862" cy="2308324"/>
          </a:xfrm>
          <a:prstGeom prst="rect">
            <a:avLst/>
          </a:prstGeom>
          <a:noFill/>
        </p:spPr>
        <p:txBody>
          <a:bodyPr>
            <a:spAutoFit/>
          </a:bodyPr>
          <a:lstStyle/>
          <a:p>
            <a:pPr>
              <a:defRPr/>
            </a:pPr>
            <a:r>
              <a:rPr lang="en-US" sz="7200" dirty="0">
                <a:highlight>
                  <a:srgbClr val="FFFF00"/>
                </a:highlight>
              </a:rPr>
              <a:t>The 30%</a:t>
            </a:r>
          </a:p>
        </p:txBody>
      </p:sp>
    </p:spTree>
    <p:extLst>
      <p:ext uri="{BB962C8B-B14F-4D97-AF65-F5344CB8AC3E}">
        <p14:creationId xmlns:p14="http://schemas.microsoft.com/office/powerpoint/2010/main" val="1412493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a:extLst>
              <a:ext uri="{FF2B5EF4-FFF2-40B4-BE49-F238E27FC236}">
                <a16:creationId xmlns:a16="http://schemas.microsoft.com/office/drawing/2014/main" id="{062B64EC-AAD9-2EB1-8C76-F19359102BAA}"/>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a:solidFill>
                  <a:srgbClr val="00B0F0"/>
                </a:solidFill>
              </a:rPr>
              <a:t>A modest proposal</a:t>
            </a:r>
            <a:r>
              <a:rPr lang="en-US" altLang="en-US" sz="3600" b="1">
                <a:solidFill>
                  <a:srgbClr val="FF0000"/>
                </a:solidFill>
              </a:rPr>
              <a:t>…</a:t>
            </a:r>
          </a:p>
        </p:txBody>
      </p:sp>
      <p:sp>
        <p:nvSpPr>
          <p:cNvPr id="3" name="Content Placeholder 2">
            <a:extLst>
              <a:ext uri="{FF2B5EF4-FFF2-40B4-BE49-F238E27FC236}">
                <a16:creationId xmlns:a16="http://schemas.microsoft.com/office/drawing/2014/main" id="{CD443C03-496C-3453-9BA2-711A193EE3D5}"/>
              </a:ext>
            </a:extLst>
          </p:cNvPr>
          <p:cNvSpPr>
            <a:spLocks noGrp="1"/>
          </p:cNvSpPr>
          <p:nvPr>
            <p:ph sz="quarter" idx="10"/>
          </p:nvPr>
        </p:nvSpPr>
        <p:spPr>
          <a:xfrm>
            <a:off x="457200" y="1055688"/>
            <a:ext cx="8229600" cy="3676650"/>
          </a:xfrm>
        </p:spPr>
        <p:txBody>
          <a:bodyPr>
            <a:normAutofit fontScale="92500" lnSpcReduction="10000"/>
          </a:bodyPr>
          <a:lstStyle/>
          <a:p>
            <a:pPr marL="0" indent="0">
              <a:buFont typeface="Arial" panose="020B0604020202020204" pitchFamily="34" charset="0"/>
              <a:buNone/>
              <a:defRPr/>
            </a:pPr>
            <a:endParaRPr lang="en-US" dirty="0"/>
          </a:p>
          <a:p>
            <a:pPr>
              <a:defRPr/>
            </a:pPr>
            <a:r>
              <a:rPr lang="en-US" sz="3225" dirty="0">
                <a:solidFill>
                  <a:schemeClr val="bg1"/>
                </a:solidFill>
              </a:rPr>
              <a:t>Approximately 1000 words </a:t>
            </a:r>
            <a:r>
              <a:rPr lang="en-US" sz="3225" dirty="0">
                <a:solidFill>
                  <a:srgbClr val="00B0F0"/>
                </a:solidFill>
              </a:rPr>
              <a:t>(</a:t>
            </a:r>
            <a:r>
              <a:rPr lang="en-US" sz="3225" dirty="0">
                <a:solidFill>
                  <a:schemeClr val="bg1"/>
                </a:solidFill>
              </a:rPr>
              <a:t>or equivalent</a:t>
            </a:r>
            <a:r>
              <a:rPr lang="en-US" sz="3225" dirty="0">
                <a:solidFill>
                  <a:srgbClr val="00B0F0"/>
                </a:solidFill>
              </a:rPr>
              <a:t>)</a:t>
            </a:r>
            <a:r>
              <a:rPr lang="en-US" sz="3225" dirty="0">
                <a:solidFill>
                  <a:schemeClr val="bg1"/>
                </a:solidFill>
              </a:rPr>
              <a:t> per person </a:t>
            </a:r>
          </a:p>
          <a:p>
            <a:pPr>
              <a:defRPr/>
            </a:pPr>
            <a:r>
              <a:rPr lang="en-US" sz="3225" dirty="0">
                <a:solidFill>
                  <a:schemeClr val="bg1"/>
                </a:solidFill>
              </a:rPr>
              <a:t>written</a:t>
            </a:r>
            <a:r>
              <a:rPr lang="en-US" sz="3225" dirty="0">
                <a:solidFill>
                  <a:srgbClr val="00B0F0"/>
                </a:solidFill>
              </a:rPr>
              <a:t>,</a:t>
            </a:r>
            <a:r>
              <a:rPr lang="en-US" sz="3225" dirty="0">
                <a:solidFill>
                  <a:schemeClr val="bg1"/>
                </a:solidFill>
              </a:rPr>
              <a:t> video</a:t>
            </a:r>
            <a:r>
              <a:rPr lang="en-US" sz="3225" dirty="0">
                <a:solidFill>
                  <a:srgbClr val="00B0F0"/>
                </a:solidFill>
              </a:rPr>
              <a:t>, </a:t>
            </a:r>
            <a:r>
              <a:rPr lang="en-US" sz="3225" dirty="0">
                <a:solidFill>
                  <a:schemeClr val="bg1"/>
                </a:solidFill>
              </a:rPr>
              <a:t>podcast</a:t>
            </a:r>
            <a:r>
              <a:rPr lang="en-US" sz="3225" dirty="0">
                <a:solidFill>
                  <a:srgbClr val="00B0F0"/>
                </a:solidFill>
              </a:rPr>
              <a:t>,</a:t>
            </a:r>
            <a:r>
              <a:rPr lang="en-US" sz="3225" dirty="0">
                <a:solidFill>
                  <a:schemeClr val="bg1"/>
                </a:solidFill>
              </a:rPr>
              <a:t> in-class presentation </a:t>
            </a:r>
            <a:r>
              <a:rPr lang="en-US" sz="3225" dirty="0">
                <a:solidFill>
                  <a:srgbClr val="FFFF00"/>
                </a:solidFill>
              </a:rPr>
              <a:t>(</a:t>
            </a:r>
            <a:r>
              <a:rPr lang="en-US" sz="3225" dirty="0">
                <a:solidFill>
                  <a:srgbClr val="00B0F0"/>
                </a:solidFill>
              </a:rPr>
              <a:t>?</a:t>
            </a:r>
            <a:r>
              <a:rPr lang="en-US" sz="3225" dirty="0">
                <a:solidFill>
                  <a:srgbClr val="FFFF00"/>
                </a:solidFill>
              </a:rPr>
              <a:t>)</a:t>
            </a:r>
            <a:r>
              <a:rPr lang="en-US" sz="3225" dirty="0">
                <a:solidFill>
                  <a:srgbClr val="00B0F0"/>
                </a:solidFill>
              </a:rPr>
              <a:t>,</a:t>
            </a:r>
            <a:r>
              <a:rPr lang="en-US" sz="3225" dirty="0">
                <a:solidFill>
                  <a:schemeClr val="bg1"/>
                </a:solidFill>
              </a:rPr>
              <a:t> </a:t>
            </a:r>
            <a:r>
              <a:rPr lang="en-US" sz="3225" i="1" dirty="0">
                <a:solidFill>
                  <a:schemeClr val="bg1"/>
                </a:solidFill>
              </a:rPr>
              <a:t>interpretive dance</a:t>
            </a:r>
          </a:p>
          <a:p>
            <a:pPr>
              <a:defRPr/>
            </a:pPr>
            <a:r>
              <a:rPr lang="en-US" sz="3225" dirty="0">
                <a:solidFill>
                  <a:schemeClr val="bg1"/>
                </a:solidFill>
              </a:rPr>
              <a:t>Website or not</a:t>
            </a:r>
          </a:p>
          <a:p>
            <a:pPr>
              <a:defRPr/>
            </a:pPr>
            <a:r>
              <a:rPr lang="en-US" sz="3225" dirty="0">
                <a:solidFill>
                  <a:schemeClr val="bg1"/>
                </a:solidFill>
              </a:rPr>
              <a:t>Groups </a:t>
            </a:r>
            <a:r>
              <a:rPr lang="en-US" sz="3225" dirty="0">
                <a:solidFill>
                  <a:srgbClr val="FFFF00"/>
                </a:solidFill>
              </a:rPr>
              <a:t>or</a:t>
            </a:r>
            <a:r>
              <a:rPr lang="en-US" sz="3225" dirty="0">
                <a:solidFill>
                  <a:schemeClr val="bg1"/>
                </a:solidFill>
              </a:rPr>
              <a:t> individually</a:t>
            </a:r>
          </a:p>
          <a:p>
            <a:pPr>
              <a:defRPr/>
            </a:pPr>
            <a:r>
              <a:rPr lang="en-US" sz="3225" dirty="0">
                <a:solidFill>
                  <a:srgbClr val="FFFF00"/>
                </a:solidFill>
              </a:rPr>
              <a:t>LLM Students </a:t>
            </a:r>
            <a:r>
              <a:rPr lang="en-US" sz="3225" dirty="0">
                <a:solidFill>
                  <a:srgbClr val="00B0F0"/>
                </a:solidFill>
              </a:rPr>
              <a:t>–</a:t>
            </a:r>
            <a:r>
              <a:rPr lang="en-US" sz="3225" dirty="0">
                <a:solidFill>
                  <a:schemeClr val="bg1"/>
                </a:solidFill>
              </a:rPr>
              <a:t> one extra post</a:t>
            </a:r>
          </a:p>
        </p:txBody>
      </p:sp>
    </p:spTree>
    <p:extLst>
      <p:ext uri="{BB962C8B-B14F-4D97-AF65-F5344CB8AC3E}">
        <p14:creationId xmlns:p14="http://schemas.microsoft.com/office/powerpoint/2010/main" val="1293766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2">
            <a:extLst>
              <a:ext uri="{FF2B5EF4-FFF2-40B4-BE49-F238E27FC236}">
                <a16:creationId xmlns:a16="http://schemas.microsoft.com/office/drawing/2014/main" id="{FC965560-84B7-4048-828B-E976E3F1B659}"/>
              </a:ext>
            </a:extLst>
          </p:cNvPr>
          <p:cNvSpPr txBox="1">
            <a:spLocks noChangeArrowheads="1"/>
          </p:cNvSpPr>
          <p:nvPr/>
        </p:nvSpPr>
        <p:spPr bwMode="auto">
          <a:xfrm>
            <a:off x="1619250" y="1509713"/>
            <a:ext cx="6391275" cy="21240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00"/>
                </a:solidFill>
              </a:rPr>
              <a:t>Past Presentations</a:t>
            </a:r>
            <a:r>
              <a:rPr lang="en-US" altLang="en-US" sz="4400" b="1">
                <a:solidFill>
                  <a:srgbClr val="FF0000"/>
                </a:solidFill>
              </a:rPr>
              <a:t>:</a:t>
            </a:r>
            <a:r>
              <a:rPr lang="en-US" altLang="en-US" sz="4400" b="1">
                <a:solidFill>
                  <a:srgbClr val="FFFF00"/>
                </a:solidFill>
              </a:rPr>
              <a:t> Most </a:t>
            </a:r>
            <a:r>
              <a:rPr lang="en-US" altLang="en-US" sz="4400" b="1" dirty="0">
                <a:solidFill>
                  <a:srgbClr val="FFFF00"/>
                </a:solidFill>
              </a:rPr>
              <a:t>are on the course website</a:t>
            </a:r>
            <a:r>
              <a:rPr lang="en-US" altLang="en-US" sz="4400" b="1" dirty="0">
                <a:solidFill>
                  <a:srgbClr val="FF0000"/>
                </a:solidFill>
              </a:rPr>
              <a:t>…</a:t>
            </a:r>
          </a:p>
        </p:txBody>
      </p:sp>
    </p:spTree>
    <p:extLst>
      <p:ext uri="{BB962C8B-B14F-4D97-AF65-F5344CB8AC3E}">
        <p14:creationId xmlns:p14="http://schemas.microsoft.com/office/powerpoint/2010/main" val="2344965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895F96-81D5-304C-E890-29851333B49A}"/>
              </a:ext>
            </a:extLst>
          </p:cNvPr>
          <p:cNvSpPr txBox="1"/>
          <p:nvPr/>
        </p:nvSpPr>
        <p:spPr>
          <a:xfrm>
            <a:off x="143508" y="267494"/>
            <a:ext cx="8856984" cy="1015663"/>
          </a:xfrm>
          <a:prstGeom prst="rect">
            <a:avLst/>
          </a:prstGeom>
          <a:noFill/>
        </p:spPr>
        <p:txBody>
          <a:bodyPr wrap="square" rtlCol="0">
            <a:spAutoFit/>
          </a:bodyPr>
          <a:lstStyle/>
          <a:p>
            <a:pPr algn="ctr"/>
            <a:r>
              <a:rPr lang="en-US" sz="6000" dirty="0">
                <a:solidFill>
                  <a:srgbClr val="FFFF00"/>
                </a:solidFill>
              </a:rPr>
              <a:t>Generative A</a:t>
            </a:r>
            <a:r>
              <a:rPr lang="en-US" sz="6000" dirty="0">
                <a:solidFill>
                  <a:srgbClr val="FF0000"/>
                </a:solidFill>
              </a:rPr>
              <a:t>.</a:t>
            </a:r>
            <a:r>
              <a:rPr lang="en-US" sz="6000" dirty="0">
                <a:solidFill>
                  <a:srgbClr val="FFFF00"/>
                </a:solidFill>
              </a:rPr>
              <a:t>I</a:t>
            </a:r>
            <a:r>
              <a:rPr lang="en-US" sz="6000" dirty="0">
                <a:solidFill>
                  <a:srgbClr val="FF0000"/>
                </a:solidFill>
              </a:rPr>
              <a:t>.</a:t>
            </a:r>
            <a:r>
              <a:rPr lang="en-US" sz="6000" dirty="0">
                <a:solidFill>
                  <a:srgbClr val="FFFF00"/>
                </a:solidFill>
              </a:rPr>
              <a:t> Policy</a:t>
            </a:r>
            <a:endParaRPr lang="en-US" sz="6000" dirty="0">
              <a:solidFill>
                <a:srgbClr val="FF0000"/>
              </a:solidFill>
            </a:endParaRPr>
          </a:p>
        </p:txBody>
      </p:sp>
      <p:sp>
        <p:nvSpPr>
          <p:cNvPr id="3" name="TextBox 2">
            <a:extLst>
              <a:ext uri="{FF2B5EF4-FFF2-40B4-BE49-F238E27FC236}">
                <a16:creationId xmlns:a16="http://schemas.microsoft.com/office/drawing/2014/main" id="{4A856C38-E7AA-8F1F-EAEE-01498388B53D}"/>
              </a:ext>
            </a:extLst>
          </p:cNvPr>
          <p:cNvSpPr txBox="1"/>
          <p:nvPr/>
        </p:nvSpPr>
        <p:spPr>
          <a:xfrm>
            <a:off x="539552" y="1635646"/>
            <a:ext cx="7777065" cy="3416320"/>
          </a:xfrm>
          <a:prstGeom prst="rect">
            <a:avLst/>
          </a:prstGeom>
          <a:noFill/>
        </p:spPr>
        <p:txBody>
          <a:bodyPr wrap="none" rtlCol="0">
            <a:spAutoFit/>
          </a:bodyPr>
          <a:lstStyle/>
          <a:p>
            <a:r>
              <a:rPr lang="en-US" sz="3600" dirty="0">
                <a:solidFill>
                  <a:srgbClr val="FF0000"/>
                </a:solidFill>
              </a:rPr>
              <a:t>1. </a:t>
            </a:r>
            <a:r>
              <a:rPr lang="en-US" sz="3600" dirty="0">
                <a:solidFill>
                  <a:schemeClr val="bg1"/>
                </a:solidFill>
              </a:rPr>
              <a:t>It is </a:t>
            </a:r>
            <a:r>
              <a:rPr lang="en-US" sz="3600" dirty="0">
                <a:solidFill>
                  <a:srgbClr val="FFFF00"/>
                </a:solidFill>
              </a:rPr>
              <a:t>source material</a:t>
            </a:r>
            <a:r>
              <a:rPr lang="en-US" sz="3600" dirty="0">
                <a:solidFill>
                  <a:srgbClr val="FF0000"/>
                </a:solidFill>
              </a:rPr>
              <a:t>,</a:t>
            </a:r>
            <a:r>
              <a:rPr lang="en-US" sz="3600" dirty="0">
                <a:solidFill>
                  <a:schemeClr val="bg1"/>
                </a:solidFill>
              </a:rPr>
              <a:t> therefore </a:t>
            </a:r>
          </a:p>
          <a:p>
            <a:r>
              <a:rPr lang="en-US" sz="3600" dirty="0">
                <a:solidFill>
                  <a:schemeClr val="bg1"/>
                </a:solidFill>
              </a:rPr>
              <a:t>must be </a:t>
            </a:r>
            <a:r>
              <a:rPr lang="en-US" sz="3600" dirty="0">
                <a:solidFill>
                  <a:srgbClr val="FFFF00"/>
                </a:solidFill>
              </a:rPr>
              <a:t>cited</a:t>
            </a:r>
          </a:p>
          <a:p>
            <a:r>
              <a:rPr lang="en-US" sz="3600" dirty="0">
                <a:solidFill>
                  <a:srgbClr val="FF0000"/>
                </a:solidFill>
              </a:rPr>
              <a:t>2. </a:t>
            </a:r>
            <a:r>
              <a:rPr lang="en-US" sz="3600" dirty="0">
                <a:solidFill>
                  <a:schemeClr val="bg1"/>
                </a:solidFill>
              </a:rPr>
              <a:t>You are </a:t>
            </a:r>
            <a:r>
              <a:rPr lang="en-US" sz="3600" dirty="0">
                <a:solidFill>
                  <a:srgbClr val="FFFF00"/>
                </a:solidFill>
              </a:rPr>
              <a:t>responsible for the quality </a:t>
            </a:r>
          </a:p>
          <a:p>
            <a:r>
              <a:rPr lang="en-US" sz="3600" dirty="0">
                <a:solidFill>
                  <a:srgbClr val="FFFF00"/>
                </a:solidFill>
              </a:rPr>
              <a:t>of  your source material</a:t>
            </a:r>
            <a:r>
              <a:rPr lang="en-US" sz="3600" dirty="0">
                <a:solidFill>
                  <a:srgbClr val="FF0000"/>
                </a:solidFill>
              </a:rPr>
              <a:t>,</a:t>
            </a:r>
            <a:r>
              <a:rPr lang="en-US" sz="3600" dirty="0">
                <a:solidFill>
                  <a:schemeClr val="bg1"/>
                </a:solidFill>
              </a:rPr>
              <a:t> so check</a:t>
            </a:r>
            <a:r>
              <a:rPr lang="en-US" sz="3600" dirty="0">
                <a:solidFill>
                  <a:srgbClr val="FF0000"/>
                </a:solidFill>
              </a:rPr>
              <a:t>…</a:t>
            </a:r>
          </a:p>
          <a:p>
            <a:pPr marL="342900" indent="-342900">
              <a:buFont typeface="Arial" panose="020B0604020202020204" pitchFamily="34" charset="0"/>
              <a:buChar char="•"/>
            </a:pPr>
            <a:r>
              <a:rPr lang="en-US" sz="3600" dirty="0">
                <a:solidFill>
                  <a:schemeClr val="bg1"/>
                </a:solidFill>
              </a:rPr>
              <a:t>If it is wrong</a:t>
            </a:r>
            <a:r>
              <a:rPr lang="en-US" sz="3600" dirty="0">
                <a:solidFill>
                  <a:srgbClr val="FF0000"/>
                </a:solidFill>
              </a:rPr>
              <a:t>,</a:t>
            </a:r>
            <a:r>
              <a:rPr lang="en-US" sz="3600" dirty="0">
                <a:solidFill>
                  <a:schemeClr val="bg1"/>
                </a:solidFill>
              </a:rPr>
              <a:t> you are wrong</a:t>
            </a:r>
          </a:p>
          <a:p>
            <a:pPr marL="342900" indent="-342900">
              <a:buFont typeface="Arial" panose="020B0604020202020204" pitchFamily="34" charset="0"/>
              <a:buChar char="•"/>
            </a:pPr>
            <a:r>
              <a:rPr lang="en-US" sz="3600" dirty="0">
                <a:solidFill>
                  <a:schemeClr val="bg1"/>
                </a:solidFill>
              </a:rPr>
              <a:t>If it plagiarized</a:t>
            </a:r>
            <a:r>
              <a:rPr lang="en-US" sz="3600" dirty="0">
                <a:solidFill>
                  <a:srgbClr val="FF0000"/>
                </a:solidFill>
              </a:rPr>
              <a:t>,</a:t>
            </a:r>
            <a:r>
              <a:rPr lang="en-US" sz="3600" dirty="0">
                <a:solidFill>
                  <a:schemeClr val="bg1"/>
                </a:solidFill>
              </a:rPr>
              <a:t> you</a:t>
            </a:r>
            <a:r>
              <a:rPr lang="en-US" sz="3600" dirty="0">
                <a:solidFill>
                  <a:srgbClr val="FF0000"/>
                </a:solidFill>
              </a:rPr>
              <a:t>’</a:t>
            </a:r>
            <a:r>
              <a:rPr lang="en-US" sz="3600" dirty="0">
                <a:solidFill>
                  <a:schemeClr val="bg1"/>
                </a:solidFill>
              </a:rPr>
              <a:t>ve plagiarized</a:t>
            </a:r>
          </a:p>
        </p:txBody>
      </p:sp>
    </p:spTree>
    <p:extLst>
      <p:ext uri="{BB962C8B-B14F-4D97-AF65-F5344CB8AC3E}">
        <p14:creationId xmlns:p14="http://schemas.microsoft.com/office/powerpoint/2010/main" val="905161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FBC5-8BE8-0AED-0F30-F9A26DF3CCBE}"/>
              </a:ext>
            </a:extLst>
          </p:cNvPr>
          <p:cNvSpPr>
            <a:spLocks noGrp="1"/>
          </p:cNvSpPr>
          <p:nvPr>
            <p:ph type="title"/>
          </p:nvPr>
        </p:nvSpPr>
        <p:spPr>
          <a:xfrm>
            <a:off x="357374" y="227806"/>
            <a:ext cx="8568952" cy="1263824"/>
          </a:xfrm>
        </p:spPr>
        <p:txBody>
          <a:bodyPr>
            <a:noAutofit/>
          </a:bodyPr>
          <a:lstStyle/>
          <a:p>
            <a:pPr>
              <a:defRPr/>
            </a:pPr>
            <a:r>
              <a:rPr lang="en-US" sz="3600" b="1" dirty="0">
                <a:solidFill>
                  <a:srgbClr val="FFFF00"/>
                </a:solidFill>
              </a:rPr>
              <a:t>Office </a:t>
            </a:r>
            <a:r>
              <a:rPr lang="en-US" sz="3600" b="1" dirty="0">
                <a:solidFill>
                  <a:schemeClr val="bg1"/>
                </a:solidFill>
              </a:rPr>
              <a:t>“</a:t>
            </a:r>
            <a:r>
              <a:rPr lang="en-US" sz="3600" b="1" dirty="0">
                <a:solidFill>
                  <a:srgbClr val="FFFF00"/>
                </a:solidFill>
              </a:rPr>
              <a:t>Hours</a:t>
            </a:r>
            <a:r>
              <a:rPr lang="en-US" sz="3600" b="1" dirty="0">
                <a:solidFill>
                  <a:schemeClr val="bg1"/>
                </a:solidFill>
              </a:rPr>
              <a:t>”</a:t>
            </a:r>
            <a:r>
              <a:rPr lang="en-US" sz="3600" b="1" dirty="0">
                <a:solidFill>
                  <a:srgbClr val="FF0000"/>
                </a:solidFill>
              </a:rPr>
              <a:t>:</a:t>
            </a:r>
            <a:r>
              <a:rPr lang="en-US" sz="3600" b="1" dirty="0">
                <a:solidFill>
                  <a:srgbClr val="FFFF00"/>
                </a:solidFill>
              </a:rPr>
              <a:t> </a:t>
            </a:r>
            <a:r>
              <a:rPr lang="en-US" sz="3600" b="1" dirty="0">
                <a:solidFill>
                  <a:schemeClr val="bg1"/>
                </a:solidFill>
              </a:rPr>
              <a:t>Ideally Tuesdays </a:t>
            </a:r>
            <a:br>
              <a:rPr lang="en-US" sz="3600" b="1" dirty="0">
                <a:solidFill>
                  <a:schemeClr val="bg1"/>
                </a:solidFill>
              </a:rPr>
            </a:br>
            <a:r>
              <a:rPr lang="en-US" sz="3600" b="1" dirty="0">
                <a:solidFill>
                  <a:schemeClr val="bg1"/>
                </a:solidFill>
              </a:rPr>
              <a:t>just after class but </a:t>
            </a:r>
            <a:r>
              <a:rPr lang="en-US" sz="3600" b="1" dirty="0">
                <a:solidFill>
                  <a:srgbClr val="FFFF00"/>
                </a:solidFill>
              </a:rPr>
              <a:t>am flexible</a:t>
            </a:r>
            <a:r>
              <a:rPr lang="mr-IN" sz="3600" b="1" dirty="0">
                <a:solidFill>
                  <a:srgbClr val="FF0000"/>
                </a:solidFill>
              </a:rPr>
              <a:t>…</a:t>
            </a:r>
            <a:endParaRPr lang="en-US" sz="3600" b="1" dirty="0">
              <a:solidFill>
                <a:srgbClr val="FF0000"/>
              </a:solidFill>
            </a:endParaRPr>
          </a:p>
        </p:txBody>
      </p:sp>
      <p:sp>
        <p:nvSpPr>
          <p:cNvPr id="84994" name="Content Placeholder 2">
            <a:extLst>
              <a:ext uri="{FF2B5EF4-FFF2-40B4-BE49-F238E27FC236}">
                <a16:creationId xmlns:a16="http://schemas.microsoft.com/office/drawing/2014/main" id="{31CDF2B7-DCF9-4998-A6D2-2B569E22C608}"/>
              </a:ext>
            </a:extLst>
          </p:cNvPr>
          <p:cNvSpPr>
            <a:spLocks noGrp="1" noChangeArrowheads="1"/>
          </p:cNvSpPr>
          <p:nvPr>
            <p:ph sz="quarter" idx="10"/>
          </p:nvPr>
        </p:nvSpPr>
        <p:spPr bwMode="auto">
          <a:xfrm>
            <a:off x="674012" y="1783756"/>
            <a:ext cx="7795976" cy="3131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700" dirty="0">
                <a:solidFill>
                  <a:srgbClr val="CCFFCC"/>
                </a:solidFill>
              </a:rPr>
              <a:t>Email</a:t>
            </a:r>
            <a:r>
              <a:rPr lang="en-US" altLang="en-US" sz="2700" dirty="0">
                <a:solidFill>
                  <a:srgbClr val="FF0000"/>
                </a:solidFill>
              </a:rPr>
              <a:t>:</a:t>
            </a:r>
            <a:r>
              <a:rPr lang="en-US" altLang="en-US" sz="2700" dirty="0">
                <a:solidFill>
                  <a:schemeClr val="bg1"/>
                </a:solidFill>
              </a:rPr>
              <a:t> </a:t>
            </a:r>
            <a:r>
              <a:rPr lang="en-US" altLang="en-US" sz="2700" dirty="0">
                <a:solidFill>
                  <a:schemeClr val="bg1"/>
                </a:solidFill>
                <a:hlinkClick r:id="rId3"/>
              </a:rPr>
              <a:t>jon.festinger@ubc.ca</a:t>
            </a:r>
            <a:r>
              <a:rPr lang="en-US" altLang="en-US" sz="2700" dirty="0">
                <a:solidFill>
                  <a:schemeClr val="bg1"/>
                </a:solidFill>
              </a:rPr>
              <a:t>; </a:t>
            </a:r>
            <a:r>
              <a:rPr lang="en-US" altLang="en-US" sz="2700" dirty="0">
                <a:solidFill>
                  <a:schemeClr val="bg1"/>
                </a:solidFill>
                <a:hlinkClick r:id="rId4"/>
              </a:rPr>
              <a:t>jfestinger@telus.net</a:t>
            </a:r>
            <a:r>
              <a:rPr lang="en-US" altLang="en-US" sz="2700" dirty="0">
                <a:solidFill>
                  <a:schemeClr val="bg1"/>
                </a:solidFill>
              </a:rPr>
              <a:t> </a:t>
            </a:r>
          </a:p>
          <a:p>
            <a:pPr marL="0" indent="0">
              <a:buFont typeface="Arial" panose="020B0604020202020204" pitchFamily="34" charset="0"/>
              <a:buNone/>
            </a:pPr>
            <a:r>
              <a:rPr lang="en-US" altLang="en-US" sz="2700" dirty="0">
                <a:solidFill>
                  <a:srgbClr val="CCFFCC"/>
                </a:solidFill>
              </a:rPr>
              <a:t>Office</a:t>
            </a:r>
            <a:r>
              <a:rPr lang="en-US" altLang="en-US" sz="2700" dirty="0">
                <a:solidFill>
                  <a:srgbClr val="FF0000"/>
                </a:solidFill>
              </a:rPr>
              <a:t>:</a:t>
            </a:r>
            <a:r>
              <a:rPr lang="en-US" altLang="en-US" sz="2700" dirty="0">
                <a:solidFill>
                  <a:schemeClr val="bg1"/>
                </a:solidFill>
              </a:rPr>
              <a:t> 449</a:t>
            </a:r>
          </a:p>
          <a:p>
            <a:pPr marL="0" indent="0">
              <a:buFont typeface="Arial" panose="020B0604020202020204" pitchFamily="34" charset="0"/>
              <a:buNone/>
            </a:pPr>
            <a:r>
              <a:rPr lang="en-US" altLang="en-US" sz="2700" dirty="0">
                <a:solidFill>
                  <a:srgbClr val="CCFFCC"/>
                </a:solidFill>
              </a:rPr>
              <a:t>Phone</a:t>
            </a:r>
            <a:r>
              <a:rPr lang="en-US" altLang="en-US" sz="2700" dirty="0">
                <a:solidFill>
                  <a:srgbClr val="FF0000"/>
                </a:solidFill>
              </a:rPr>
              <a:t>:</a:t>
            </a:r>
            <a:r>
              <a:rPr lang="en-US" altLang="en-US" sz="2700" dirty="0">
                <a:solidFill>
                  <a:schemeClr val="bg1"/>
                </a:solidFill>
              </a:rPr>
              <a:t> </a:t>
            </a:r>
          </a:p>
          <a:p>
            <a:pPr marL="0" indent="0">
              <a:buFont typeface="Arial" panose="020B0604020202020204" pitchFamily="34" charset="0"/>
              <a:buNone/>
            </a:pPr>
            <a:r>
              <a:rPr lang="en-US" altLang="en-US" sz="2700" dirty="0">
                <a:solidFill>
                  <a:schemeClr val="bg1"/>
                </a:solidFill>
              </a:rPr>
              <a:t>c</a:t>
            </a:r>
            <a:r>
              <a:rPr lang="en-US" altLang="en-US" sz="2700" dirty="0">
                <a:solidFill>
                  <a:srgbClr val="FF0000"/>
                </a:solidFill>
              </a:rPr>
              <a:t>.</a:t>
            </a:r>
            <a:r>
              <a:rPr lang="en-US" altLang="en-US" sz="2700" dirty="0">
                <a:solidFill>
                  <a:schemeClr val="bg1"/>
                </a:solidFill>
              </a:rPr>
              <a:t> 604-837-6426</a:t>
            </a:r>
          </a:p>
          <a:p>
            <a:pPr marL="0" indent="0">
              <a:buFont typeface="Arial" panose="020B0604020202020204" pitchFamily="34" charset="0"/>
              <a:buNone/>
            </a:pPr>
            <a:r>
              <a:rPr lang="en-US" altLang="en-US" sz="2700" dirty="0">
                <a:solidFill>
                  <a:srgbClr val="FF0000"/>
                </a:solidFill>
              </a:rPr>
              <a:t>(</a:t>
            </a:r>
            <a:r>
              <a:rPr lang="en-US" altLang="en-US" sz="2700" dirty="0">
                <a:solidFill>
                  <a:schemeClr val="bg1"/>
                </a:solidFill>
              </a:rPr>
              <a:t>please text if urgent</a:t>
            </a:r>
            <a:r>
              <a:rPr lang="en-US" altLang="en-US" sz="2700" dirty="0">
                <a:solidFill>
                  <a:srgbClr val="FF0000"/>
                </a:solidFill>
              </a:rPr>
              <a:t>)</a:t>
            </a:r>
          </a:p>
          <a:p>
            <a:pPr marL="0" indent="0">
              <a:buFont typeface="Arial" panose="020B0604020202020204" pitchFamily="34" charset="0"/>
              <a:buNone/>
            </a:pPr>
            <a:endParaRPr lang="en-US" altLang="en-US" sz="3000" dirty="0">
              <a:solidFill>
                <a:schemeClr val="bg1"/>
              </a:solidFill>
            </a:endParaRPr>
          </a:p>
        </p:txBody>
      </p:sp>
      <p:pic>
        <p:nvPicPr>
          <p:cNvPr id="84995" name="Picture 5">
            <a:extLst>
              <a:ext uri="{FF2B5EF4-FFF2-40B4-BE49-F238E27FC236}">
                <a16:creationId xmlns:a16="http://schemas.microsoft.com/office/drawing/2014/main" id="{7EBA2DC7-CD2C-7072-4F03-125792FC5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50" y="3214688"/>
            <a:ext cx="30162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901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5B11F7C-BC4B-8898-6093-0DA3E4426DF3}"/>
              </a:ext>
            </a:extLst>
          </p:cNvPr>
          <p:cNvSpPr>
            <a:spLocks noGrp="1" noChangeArrowheads="1"/>
          </p:cNvSpPr>
          <p:nvPr>
            <p:ph type="title"/>
          </p:nvPr>
        </p:nvSpPr>
        <p:spPr bwMode="auto">
          <a:xfrm>
            <a:off x="1485900" y="0"/>
            <a:ext cx="61722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solidFill>
                  <a:srgbClr val="FFFF00"/>
                </a:solidFill>
              </a:rPr>
              <a:t>Entirely optional but please</a:t>
            </a:r>
            <a:r>
              <a:rPr lang="en-US" altLang="en-US">
                <a:solidFill>
                  <a:schemeClr val="bg1"/>
                </a:solidFill>
              </a:rPr>
              <a:t>…</a:t>
            </a:r>
          </a:p>
        </p:txBody>
      </p:sp>
      <p:sp>
        <p:nvSpPr>
          <p:cNvPr id="3" name="Content Placeholder 2">
            <a:extLst>
              <a:ext uri="{FF2B5EF4-FFF2-40B4-BE49-F238E27FC236}">
                <a16:creationId xmlns:a16="http://schemas.microsoft.com/office/drawing/2014/main" id="{953DEDD7-93F1-7D18-FF16-129EFAA6AA4F}"/>
              </a:ext>
            </a:extLst>
          </p:cNvPr>
          <p:cNvSpPr>
            <a:spLocks noGrp="1"/>
          </p:cNvSpPr>
          <p:nvPr>
            <p:ph sz="quarter" idx="10"/>
          </p:nvPr>
        </p:nvSpPr>
        <p:spPr>
          <a:xfrm>
            <a:off x="1485900" y="762000"/>
            <a:ext cx="6172200" cy="3684588"/>
          </a:xfrm>
        </p:spPr>
        <p:txBody>
          <a:bodyPr>
            <a:normAutofit fontScale="85000" lnSpcReduction="10000"/>
          </a:bodyPr>
          <a:lstStyle/>
          <a:p>
            <a:pPr marL="0" indent="0">
              <a:lnSpc>
                <a:spcPct val="110000"/>
              </a:lnSpc>
              <a:buFont typeface="Arial" panose="020B0604020202020204" pitchFamily="34" charset="0"/>
              <a:buNone/>
              <a:defRPr/>
            </a:pPr>
            <a:r>
              <a:rPr lang="en-US" sz="2700" dirty="0">
                <a:solidFill>
                  <a:srgbClr val="FFFF00"/>
                </a:solidFill>
              </a:rPr>
              <a:t>…</a:t>
            </a:r>
            <a:r>
              <a:rPr lang="en-US" sz="2700" dirty="0">
                <a:solidFill>
                  <a:schemeClr val="bg1"/>
                </a:solidFill>
              </a:rPr>
              <a:t>email me a short bio of yourself referencing:</a:t>
            </a:r>
          </a:p>
          <a:p>
            <a:pPr marL="385763" indent="-385763">
              <a:lnSpc>
                <a:spcPct val="110000"/>
              </a:lnSpc>
              <a:buFont typeface="+mj-lt"/>
              <a:buAutoNum type="arabicPeriod"/>
              <a:defRPr/>
            </a:pPr>
            <a:r>
              <a:rPr lang="en-US" sz="2700" dirty="0">
                <a:solidFill>
                  <a:schemeClr val="bg1"/>
                </a:solidFill>
              </a:rPr>
              <a:t>Anything at all you want to say about yourself</a:t>
            </a:r>
          </a:p>
          <a:p>
            <a:pPr marL="385763" indent="-385763">
              <a:lnSpc>
                <a:spcPct val="110000"/>
              </a:lnSpc>
              <a:buFont typeface="+mj-lt"/>
              <a:buAutoNum type="arabicPeriod"/>
              <a:defRPr/>
            </a:pPr>
            <a:r>
              <a:rPr lang="en-US" sz="2700" dirty="0">
                <a:solidFill>
                  <a:schemeClr val="bg1"/>
                </a:solidFill>
              </a:rPr>
              <a:t>Your academic interests</a:t>
            </a:r>
          </a:p>
          <a:p>
            <a:pPr marL="385763" indent="-385763">
              <a:lnSpc>
                <a:spcPct val="110000"/>
              </a:lnSpc>
              <a:buFont typeface="+mj-lt"/>
              <a:buAutoNum type="arabicPeriod"/>
              <a:defRPr/>
            </a:pPr>
            <a:r>
              <a:rPr lang="en-US" sz="2700" dirty="0">
                <a:solidFill>
                  <a:schemeClr val="bg1"/>
                </a:solidFill>
              </a:rPr>
              <a:t>What you might like to get out of this course   (I.E., interest in a type of patent, or a copyright issue etc.) </a:t>
            </a:r>
          </a:p>
          <a:p>
            <a:pPr marL="385763" indent="-385763">
              <a:lnSpc>
                <a:spcPct val="110000"/>
              </a:lnSpc>
              <a:buFont typeface="+mj-lt"/>
              <a:buAutoNum type="arabicPeriod"/>
              <a:defRPr/>
            </a:pPr>
            <a:r>
              <a:rPr lang="en-US" sz="2700" b="1" dirty="0">
                <a:solidFill>
                  <a:srgbClr val="FFFF00"/>
                </a:solidFill>
              </a:rPr>
              <a:t>Favorite Intellectual Property </a:t>
            </a:r>
            <a:r>
              <a:rPr lang="en-US" sz="2700" b="1" dirty="0">
                <a:solidFill>
                  <a:schemeClr val="bg1"/>
                </a:solidFill>
              </a:rPr>
              <a:t>(</a:t>
            </a:r>
            <a:r>
              <a:rPr lang="en-US" sz="2700" b="1" dirty="0" err="1">
                <a:solidFill>
                  <a:srgbClr val="FFFF00"/>
                </a:solidFill>
              </a:rPr>
              <a:t>ies</a:t>
            </a:r>
            <a:r>
              <a:rPr lang="en-US" sz="2700" b="1" dirty="0">
                <a:solidFill>
                  <a:schemeClr val="bg1"/>
                </a:solidFill>
              </a:rPr>
              <a:t>)</a:t>
            </a:r>
            <a:r>
              <a:rPr lang="en-US" sz="2700" b="1" dirty="0">
                <a:solidFill>
                  <a:srgbClr val="FFFF00"/>
                </a:solidFill>
              </a:rPr>
              <a:t> </a:t>
            </a:r>
            <a:r>
              <a:rPr lang="en-US" sz="2700" dirty="0">
                <a:solidFill>
                  <a:srgbClr val="FF0000"/>
                </a:solidFill>
              </a:rPr>
              <a:t>-</a:t>
            </a:r>
            <a:r>
              <a:rPr lang="en-US" sz="2700" dirty="0">
                <a:solidFill>
                  <a:srgbClr val="FFFF00"/>
                </a:solidFill>
              </a:rPr>
              <a:t> </a:t>
            </a:r>
            <a:r>
              <a:rPr lang="en-US" sz="2700" dirty="0">
                <a:solidFill>
                  <a:schemeClr val="bg1"/>
                </a:solidFill>
              </a:rPr>
              <a:t>current or all-time</a:t>
            </a:r>
          </a:p>
          <a:p>
            <a:pPr marL="0" indent="0">
              <a:buFont typeface="Arial" panose="020B0604020202020204" pitchFamily="34" charset="0"/>
              <a:buNone/>
              <a:defRPr/>
            </a:pPr>
            <a:endParaRPr lang="en-US" sz="2400" dirty="0">
              <a:solidFill>
                <a:schemeClr val="bg1"/>
              </a:solidFill>
            </a:endParaRPr>
          </a:p>
          <a:p>
            <a:pPr marL="385763" indent="-385763">
              <a:buFont typeface="+mj-lt"/>
              <a:buAutoNum type="arabicPeriod"/>
              <a:defRPr/>
            </a:pPr>
            <a:endParaRPr lang="en-US" sz="2400" dirty="0">
              <a:solidFill>
                <a:schemeClr val="bg1"/>
              </a:solidFill>
            </a:endParaRPr>
          </a:p>
        </p:txBody>
      </p:sp>
    </p:spTree>
    <p:extLst>
      <p:ext uri="{BB962C8B-B14F-4D97-AF65-F5344CB8AC3E}">
        <p14:creationId xmlns:p14="http://schemas.microsoft.com/office/powerpoint/2010/main" val="1238535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B4761-DC69-49AD-C21D-5EF96ECCBDFA}"/>
              </a:ext>
            </a:extLst>
          </p:cNvPr>
          <p:cNvSpPr txBox="1"/>
          <p:nvPr/>
        </p:nvSpPr>
        <p:spPr>
          <a:xfrm>
            <a:off x="1188541" y="1171366"/>
            <a:ext cx="6766917" cy="2800767"/>
          </a:xfrm>
          <a:prstGeom prst="rect">
            <a:avLst/>
          </a:prstGeom>
          <a:noFill/>
        </p:spPr>
        <p:txBody>
          <a:bodyPr wrap="none" rtlCol="0">
            <a:spAutoFit/>
          </a:bodyPr>
          <a:lstStyle/>
          <a:p>
            <a:pPr algn="ctr"/>
            <a:r>
              <a:rPr lang="en-US" sz="4400" b="1" dirty="0">
                <a:solidFill>
                  <a:srgbClr val="FFFF00"/>
                </a:solidFill>
              </a:rPr>
              <a:t>Exam</a:t>
            </a:r>
          </a:p>
          <a:p>
            <a:pPr algn="ctr"/>
            <a:r>
              <a:rPr lang="en-US" sz="4400" dirty="0">
                <a:solidFill>
                  <a:schemeClr val="bg1"/>
                </a:solidFill>
              </a:rPr>
              <a:t>Wednesday April 17</a:t>
            </a:r>
            <a:r>
              <a:rPr lang="en-US" sz="4400" dirty="0">
                <a:solidFill>
                  <a:srgbClr val="FF0000"/>
                </a:solidFill>
              </a:rPr>
              <a:t>,</a:t>
            </a:r>
            <a:r>
              <a:rPr lang="en-US" sz="4400" dirty="0">
                <a:solidFill>
                  <a:schemeClr val="bg1"/>
                </a:solidFill>
              </a:rPr>
              <a:t> 2024</a:t>
            </a:r>
          </a:p>
          <a:p>
            <a:pPr algn="ctr"/>
            <a:r>
              <a:rPr lang="en-US" sz="4400" dirty="0">
                <a:solidFill>
                  <a:srgbClr val="FFFF00"/>
                </a:solidFill>
              </a:rPr>
              <a:t>9</a:t>
            </a:r>
            <a:r>
              <a:rPr lang="en-US" sz="4400" dirty="0">
                <a:solidFill>
                  <a:srgbClr val="FF0000"/>
                </a:solidFill>
              </a:rPr>
              <a:t>:</a:t>
            </a:r>
            <a:r>
              <a:rPr lang="en-US" sz="4400" dirty="0">
                <a:solidFill>
                  <a:srgbClr val="FFFF00"/>
                </a:solidFill>
              </a:rPr>
              <a:t>00</a:t>
            </a:r>
            <a:r>
              <a:rPr lang="en-US" sz="4400" dirty="0">
                <a:solidFill>
                  <a:schemeClr val="bg1"/>
                </a:solidFill>
              </a:rPr>
              <a:t> </a:t>
            </a:r>
            <a:r>
              <a:rPr lang="en-US" sz="4400" dirty="0">
                <a:solidFill>
                  <a:srgbClr val="FF0000"/>
                </a:solidFill>
              </a:rPr>
              <a:t>AM</a:t>
            </a:r>
          </a:p>
          <a:p>
            <a:pPr algn="ctr"/>
            <a:r>
              <a:rPr lang="en-US" sz="4400" dirty="0">
                <a:solidFill>
                  <a:schemeClr val="bg1"/>
                </a:solidFill>
              </a:rPr>
              <a:t>Rooms</a:t>
            </a:r>
            <a:r>
              <a:rPr lang="en-US" sz="4400" dirty="0">
                <a:solidFill>
                  <a:srgbClr val="FF0000"/>
                </a:solidFill>
              </a:rPr>
              <a:t>:</a:t>
            </a:r>
            <a:r>
              <a:rPr lang="en-US" sz="4400" dirty="0">
                <a:solidFill>
                  <a:schemeClr val="bg1"/>
                </a:solidFill>
              </a:rPr>
              <a:t> </a:t>
            </a:r>
            <a:r>
              <a:rPr lang="en-US" sz="4400" dirty="0">
                <a:solidFill>
                  <a:srgbClr val="00B0F0"/>
                </a:solidFill>
              </a:rPr>
              <a:t>????</a:t>
            </a:r>
          </a:p>
        </p:txBody>
      </p:sp>
    </p:spTree>
    <p:extLst>
      <p:ext uri="{BB962C8B-B14F-4D97-AF65-F5344CB8AC3E}">
        <p14:creationId xmlns:p14="http://schemas.microsoft.com/office/powerpoint/2010/main" val="369592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1">
            <a:extLst>
              <a:ext uri="{FF2B5EF4-FFF2-40B4-BE49-F238E27FC236}">
                <a16:creationId xmlns:a16="http://schemas.microsoft.com/office/drawing/2014/main" id="{E4523C31-C4EE-C031-0C36-A81E8F3B7A4D}"/>
              </a:ext>
            </a:extLst>
          </p:cNvPr>
          <p:cNvSpPr txBox="1">
            <a:spLocks noChangeArrowheads="1"/>
          </p:cNvSpPr>
          <p:nvPr/>
        </p:nvSpPr>
        <p:spPr bwMode="auto">
          <a:xfrm>
            <a:off x="344488" y="1909763"/>
            <a:ext cx="84550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000">
                <a:solidFill>
                  <a:srgbClr val="FFFF00"/>
                </a:solidFill>
              </a:rPr>
              <a:t>Zoom </a:t>
            </a:r>
            <a:r>
              <a:rPr lang="en-US" altLang="en-US" sz="4000">
                <a:solidFill>
                  <a:srgbClr val="FF0000"/>
                </a:solidFill>
              </a:rPr>
              <a:t>Q&amp;A </a:t>
            </a:r>
            <a:r>
              <a:rPr lang="en-US" altLang="en-US" sz="4000">
                <a:solidFill>
                  <a:srgbClr val="FFFF00"/>
                </a:solidFill>
              </a:rPr>
              <a:t>Sessions</a:t>
            </a:r>
          </a:p>
          <a:p>
            <a:pPr algn="ctr"/>
            <a:r>
              <a:rPr lang="en-US" altLang="en-US" sz="4000">
                <a:solidFill>
                  <a:srgbClr val="FF0000"/>
                </a:solidFill>
              </a:rPr>
              <a:t>(</a:t>
            </a:r>
            <a:r>
              <a:rPr lang="en-US" altLang="en-US" sz="4000">
                <a:solidFill>
                  <a:schemeClr val="bg1"/>
                </a:solidFill>
              </a:rPr>
              <a:t>Study Groups Preferred If Possible</a:t>
            </a:r>
            <a:r>
              <a:rPr lang="en-US" altLang="en-US" sz="4000">
                <a:solidFill>
                  <a:srgbClr val="FF0000"/>
                </a:solidFill>
              </a:rPr>
              <a:t>)</a:t>
            </a:r>
          </a:p>
        </p:txBody>
      </p:sp>
    </p:spTree>
    <p:extLst>
      <p:ext uri="{BB962C8B-B14F-4D97-AF65-F5344CB8AC3E}">
        <p14:creationId xmlns:p14="http://schemas.microsoft.com/office/powerpoint/2010/main" val="3828578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1441" name="Picture 2">
            <a:extLst>
              <a:ext uri="{FF2B5EF4-FFF2-40B4-BE49-F238E27FC236}">
                <a16:creationId xmlns:a16="http://schemas.microsoft.com/office/drawing/2014/main" id="{51BD9AFD-4C8B-4EE1-4E80-02B6DAD8E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471" y="169751"/>
            <a:ext cx="3941058" cy="480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300440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042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CB157263-3EA7-CD02-1C82-36B1523F4FC1}"/>
              </a:ext>
            </a:extLst>
          </p:cNvPr>
          <p:cNvSpPr>
            <a:spLocks noGrp="1" noChangeArrowheads="1"/>
          </p:cNvSpPr>
          <p:nvPr>
            <p:ph sz="quarter" idx="10"/>
          </p:nvPr>
        </p:nvSpPr>
        <p:spPr bwMode="auto">
          <a:xfrm>
            <a:off x="1485900" y="1002506"/>
            <a:ext cx="6172200" cy="31384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7200" dirty="0">
                <a:solidFill>
                  <a:srgbClr val="FFFF00"/>
                </a:solidFill>
                <a:latin typeface="American Typewriter" panose="02090604020004020304" pitchFamily="18" charset="77"/>
              </a:rPr>
              <a:t>Posts</a:t>
            </a:r>
            <a:r>
              <a:rPr lang="en-US" altLang="en-US" sz="7200" dirty="0">
                <a:solidFill>
                  <a:schemeClr val="bg1"/>
                </a:solidFill>
                <a:latin typeface="American Typewriter" panose="02090604020004020304" pitchFamily="18" charset="77"/>
              </a:rPr>
              <a:t> of </a:t>
            </a:r>
          </a:p>
          <a:p>
            <a:pPr marL="0" indent="0" algn="ctr">
              <a:buFont typeface="Arial" panose="020B0604020202020204" pitchFamily="34" charset="0"/>
              <a:buNone/>
            </a:pPr>
            <a:r>
              <a:rPr lang="en-US" altLang="en-US" sz="7200" dirty="0">
                <a:solidFill>
                  <a:schemeClr val="bg1"/>
                </a:solidFill>
                <a:latin typeface="American Typewriter" panose="02090604020004020304" pitchFamily="18" charset="77"/>
              </a:rPr>
              <a:t>the Week</a:t>
            </a:r>
            <a:endParaRPr lang="en-US" altLang="en-US" dirty="0">
              <a:solidFill>
                <a:srgbClr val="FF0000"/>
              </a:solidFill>
            </a:endParaRPr>
          </a:p>
        </p:txBody>
      </p:sp>
    </p:spTree>
    <p:extLst>
      <p:ext uri="{BB962C8B-B14F-4D97-AF65-F5344CB8AC3E}">
        <p14:creationId xmlns:p14="http://schemas.microsoft.com/office/powerpoint/2010/main" val="3056241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E5153D1-901F-2094-7E1F-D32ACCF0435D}"/>
              </a:ext>
            </a:extLst>
          </p:cNvPr>
          <p:cNvPicPr>
            <a:picLocks noChangeAspect="1"/>
          </p:cNvPicPr>
          <p:nvPr/>
        </p:nvPicPr>
        <p:blipFill>
          <a:blip r:embed="rId2"/>
          <a:stretch>
            <a:fillRect/>
          </a:stretch>
        </p:blipFill>
        <p:spPr>
          <a:xfrm>
            <a:off x="3026275" y="87474"/>
            <a:ext cx="3091449" cy="4968552"/>
          </a:xfrm>
          <a:prstGeom prst="rect">
            <a:avLst/>
          </a:prstGeom>
        </p:spPr>
      </p:pic>
    </p:spTree>
    <p:extLst>
      <p:ext uri="{BB962C8B-B14F-4D97-AF65-F5344CB8AC3E}">
        <p14:creationId xmlns:p14="http://schemas.microsoft.com/office/powerpoint/2010/main" val="3666368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wspaper&#10;&#10;Description automatically generated">
            <a:extLst>
              <a:ext uri="{FF2B5EF4-FFF2-40B4-BE49-F238E27FC236}">
                <a16:creationId xmlns:a16="http://schemas.microsoft.com/office/drawing/2014/main" id="{B254FEF2-F4ED-3DD5-8249-2F5E10AA6B91}"/>
              </a:ext>
            </a:extLst>
          </p:cNvPr>
          <p:cNvPicPr>
            <a:picLocks noChangeAspect="1"/>
          </p:cNvPicPr>
          <p:nvPr/>
        </p:nvPicPr>
        <p:blipFill>
          <a:blip r:embed="rId2"/>
          <a:stretch>
            <a:fillRect/>
          </a:stretch>
        </p:blipFill>
        <p:spPr>
          <a:xfrm>
            <a:off x="2809860" y="61739"/>
            <a:ext cx="3524280" cy="5020022"/>
          </a:xfrm>
          <a:prstGeom prst="rect">
            <a:avLst/>
          </a:prstGeom>
        </p:spPr>
      </p:pic>
    </p:spTree>
    <p:extLst>
      <p:ext uri="{BB962C8B-B14F-4D97-AF65-F5344CB8AC3E}">
        <p14:creationId xmlns:p14="http://schemas.microsoft.com/office/powerpoint/2010/main" val="1703033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429F364D-8183-6CC1-E1CF-F9B95C4A1329}"/>
              </a:ext>
            </a:extLst>
          </p:cNvPr>
          <p:cNvPicPr>
            <a:picLocks noChangeAspect="1"/>
          </p:cNvPicPr>
          <p:nvPr/>
        </p:nvPicPr>
        <p:blipFill>
          <a:blip r:embed="rId2"/>
          <a:stretch>
            <a:fillRect/>
          </a:stretch>
        </p:blipFill>
        <p:spPr>
          <a:xfrm>
            <a:off x="2609314" y="87474"/>
            <a:ext cx="3925371" cy="4968552"/>
          </a:xfrm>
          <a:prstGeom prst="rect">
            <a:avLst/>
          </a:prstGeom>
        </p:spPr>
      </p:pic>
    </p:spTree>
    <p:extLst>
      <p:ext uri="{BB962C8B-B14F-4D97-AF65-F5344CB8AC3E}">
        <p14:creationId xmlns:p14="http://schemas.microsoft.com/office/powerpoint/2010/main" val="3419335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8704B3BD-586E-8BCA-E878-05E3C3C7953A}"/>
              </a:ext>
            </a:extLst>
          </p:cNvPr>
          <p:cNvPicPr>
            <a:picLocks noChangeAspect="1"/>
          </p:cNvPicPr>
          <p:nvPr/>
        </p:nvPicPr>
        <p:blipFill>
          <a:blip r:embed="rId2"/>
          <a:stretch>
            <a:fillRect/>
          </a:stretch>
        </p:blipFill>
        <p:spPr>
          <a:xfrm>
            <a:off x="2680789" y="118078"/>
            <a:ext cx="3782421" cy="4907343"/>
          </a:xfrm>
          <a:prstGeom prst="rect">
            <a:avLst/>
          </a:prstGeom>
        </p:spPr>
      </p:pic>
    </p:spTree>
    <p:extLst>
      <p:ext uri="{BB962C8B-B14F-4D97-AF65-F5344CB8AC3E}">
        <p14:creationId xmlns:p14="http://schemas.microsoft.com/office/powerpoint/2010/main" val="4038774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D9EABED-827A-8944-E7CC-55837EC5C5AE}"/>
              </a:ext>
            </a:extLst>
          </p:cNvPr>
          <p:cNvPicPr>
            <a:picLocks noChangeAspect="1"/>
          </p:cNvPicPr>
          <p:nvPr/>
        </p:nvPicPr>
        <p:blipFill>
          <a:blip r:embed="rId2"/>
          <a:stretch>
            <a:fillRect/>
          </a:stretch>
        </p:blipFill>
        <p:spPr>
          <a:xfrm>
            <a:off x="3130413" y="205755"/>
            <a:ext cx="2883174" cy="4731990"/>
          </a:xfrm>
          <a:prstGeom prst="rect">
            <a:avLst/>
          </a:prstGeom>
        </p:spPr>
      </p:pic>
    </p:spTree>
    <p:extLst>
      <p:ext uri="{BB962C8B-B14F-4D97-AF65-F5344CB8AC3E}">
        <p14:creationId xmlns:p14="http://schemas.microsoft.com/office/powerpoint/2010/main" val="138517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paper with text on it&#10;&#10;Description automatically generated">
            <a:extLst>
              <a:ext uri="{FF2B5EF4-FFF2-40B4-BE49-F238E27FC236}">
                <a16:creationId xmlns:a16="http://schemas.microsoft.com/office/drawing/2014/main" id="{97AF353B-482F-49FA-490D-66B5AFDC45E1}"/>
              </a:ext>
            </a:extLst>
          </p:cNvPr>
          <p:cNvPicPr>
            <a:picLocks noChangeAspect="1"/>
          </p:cNvPicPr>
          <p:nvPr/>
        </p:nvPicPr>
        <p:blipFill>
          <a:blip r:embed="rId2"/>
          <a:stretch>
            <a:fillRect/>
          </a:stretch>
        </p:blipFill>
        <p:spPr>
          <a:xfrm>
            <a:off x="2563898" y="169751"/>
            <a:ext cx="4016204" cy="4803998"/>
          </a:xfrm>
          <a:prstGeom prst="rect">
            <a:avLst/>
          </a:prstGeom>
        </p:spPr>
      </p:pic>
    </p:spTree>
    <p:extLst>
      <p:ext uri="{BB962C8B-B14F-4D97-AF65-F5344CB8AC3E}">
        <p14:creationId xmlns:p14="http://schemas.microsoft.com/office/powerpoint/2010/main" val="119567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B9CC6F7B-758C-249F-5ADE-5EBCEFEBDA96}"/>
              </a:ext>
            </a:extLst>
          </p:cNvPr>
          <p:cNvPicPr>
            <a:picLocks noChangeAspect="1"/>
          </p:cNvPicPr>
          <p:nvPr/>
        </p:nvPicPr>
        <p:blipFill>
          <a:blip r:embed="rId2"/>
          <a:stretch>
            <a:fillRect/>
          </a:stretch>
        </p:blipFill>
        <p:spPr>
          <a:xfrm>
            <a:off x="2855606" y="169751"/>
            <a:ext cx="3432787" cy="4803998"/>
          </a:xfrm>
          <a:prstGeom prst="rect">
            <a:avLst/>
          </a:prstGeom>
        </p:spPr>
      </p:pic>
    </p:spTree>
    <p:extLst>
      <p:ext uri="{BB962C8B-B14F-4D97-AF65-F5344CB8AC3E}">
        <p14:creationId xmlns:p14="http://schemas.microsoft.com/office/powerpoint/2010/main" val="3476831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images&#10;&#10;Description automatically generated">
            <a:extLst>
              <a:ext uri="{FF2B5EF4-FFF2-40B4-BE49-F238E27FC236}">
                <a16:creationId xmlns:a16="http://schemas.microsoft.com/office/drawing/2014/main" id="{7DCAEA35-6BF1-CB92-C674-0265840E60BB}"/>
              </a:ext>
            </a:extLst>
          </p:cNvPr>
          <p:cNvPicPr>
            <a:picLocks noChangeAspect="1"/>
          </p:cNvPicPr>
          <p:nvPr/>
        </p:nvPicPr>
        <p:blipFill>
          <a:blip r:embed="rId2"/>
          <a:stretch>
            <a:fillRect/>
          </a:stretch>
        </p:blipFill>
        <p:spPr>
          <a:xfrm>
            <a:off x="3072570" y="169751"/>
            <a:ext cx="2998859" cy="4803998"/>
          </a:xfrm>
          <a:prstGeom prst="rect">
            <a:avLst/>
          </a:prstGeom>
        </p:spPr>
      </p:pic>
    </p:spTree>
    <p:extLst>
      <p:ext uri="{BB962C8B-B14F-4D97-AF65-F5344CB8AC3E}">
        <p14:creationId xmlns:p14="http://schemas.microsoft.com/office/powerpoint/2010/main" val="3802373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per with text and images of clothing&#10;&#10;Description automatically generated">
            <a:extLst>
              <a:ext uri="{FF2B5EF4-FFF2-40B4-BE49-F238E27FC236}">
                <a16:creationId xmlns:a16="http://schemas.microsoft.com/office/drawing/2014/main" id="{827AAA47-B0B1-2CC5-2C94-E4A531AF4EE8}"/>
              </a:ext>
            </a:extLst>
          </p:cNvPr>
          <p:cNvPicPr>
            <a:picLocks noChangeAspect="1"/>
          </p:cNvPicPr>
          <p:nvPr/>
        </p:nvPicPr>
        <p:blipFill>
          <a:blip r:embed="rId2"/>
          <a:stretch>
            <a:fillRect/>
          </a:stretch>
        </p:blipFill>
        <p:spPr>
          <a:xfrm>
            <a:off x="3110785" y="241759"/>
            <a:ext cx="2922429" cy="4659982"/>
          </a:xfrm>
          <a:prstGeom prst="rect">
            <a:avLst/>
          </a:prstGeom>
        </p:spPr>
      </p:pic>
    </p:spTree>
    <p:extLst>
      <p:ext uri="{BB962C8B-B14F-4D97-AF65-F5344CB8AC3E}">
        <p14:creationId xmlns:p14="http://schemas.microsoft.com/office/powerpoint/2010/main" val="1069237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text&#10;&#10;Description automatically generated">
            <a:extLst>
              <a:ext uri="{FF2B5EF4-FFF2-40B4-BE49-F238E27FC236}">
                <a16:creationId xmlns:a16="http://schemas.microsoft.com/office/drawing/2014/main" id="{ECE332A6-BEAC-D9CA-CB99-5437636D75B3}"/>
              </a:ext>
            </a:extLst>
          </p:cNvPr>
          <p:cNvPicPr>
            <a:picLocks noChangeAspect="1"/>
          </p:cNvPicPr>
          <p:nvPr/>
        </p:nvPicPr>
        <p:blipFill>
          <a:blip r:embed="rId2"/>
          <a:stretch>
            <a:fillRect/>
          </a:stretch>
        </p:blipFill>
        <p:spPr>
          <a:xfrm>
            <a:off x="1129034" y="189972"/>
            <a:ext cx="6885931" cy="4763555"/>
          </a:xfrm>
          <a:prstGeom prst="rect">
            <a:avLst/>
          </a:prstGeom>
        </p:spPr>
      </p:pic>
    </p:spTree>
    <p:extLst>
      <p:ext uri="{BB962C8B-B14F-4D97-AF65-F5344CB8AC3E}">
        <p14:creationId xmlns:p14="http://schemas.microsoft.com/office/powerpoint/2010/main" val="2978348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888CD-F0AF-2917-8CDE-E361D19A1877}"/>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3507720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AFCE1AED-4CDF-7AC0-5EDC-F502746FF12D}"/>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4" name="Content Placeholder 3" descr="Crystal_Project_pause-queue.png">
            <a:extLst>
              <a:ext uri="{FF2B5EF4-FFF2-40B4-BE49-F238E27FC236}">
                <a16:creationId xmlns:a16="http://schemas.microsoft.com/office/drawing/2014/main" id="{C0DBFEC8-9823-BACA-DF52-2B5E3C37FAD7}"/>
              </a:ext>
            </a:extLst>
          </p:cNvPr>
          <p:cNvPicPr>
            <a:picLocks noGrp="1" noChangeAspect="1"/>
          </p:cNvPicPr>
          <p:nvPr>
            <p:ph sz="quarter" idx="10"/>
          </p:nvPr>
        </p:nvPicPr>
        <p:blipFill rotWithShape="1">
          <a:blip r:embed="rId2" cstate="print"/>
          <a:srcRect l="1729" r="296"/>
          <a:stretch/>
        </p:blipFill>
        <p:spPr>
          <a:xfrm>
            <a:off x="3038475" y="1331913"/>
            <a:ext cx="3067050" cy="3132137"/>
          </a:xfrm>
        </p:spPr>
      </p:pic>
      <p:pic>
        <p:nvPicPr>
          <p:cNvPr id="87043" name="Content Placeholder 3" descr="Crystal_Project_pause-queue.png">
            <a:extLst>
              <a:ext uri="{FF2B5EF4-FFF2-40B4-BE49-F238E27FC236}">
                <a16:creationId xmlns:a16="http://schemas.microsoft.com/office/drawing/2014/main" id="{1EED4356-7720-E82A-D099-B0A99AC36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562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6175-106A-0967-9DD3-6B70CAEC5CBC}"/>
            </a:ext>
          </a:extLst>
        </p:cNvPr>
        <p:cNvGrpSpPr/>
        <p:nvPr/>
      </p:nvGrpSpPr>
      <p:grpSpPr>
        <a:xfrm>
          <a:off x="0" y="0"/>
          <a:ext cx="0" cy="0"/>
          <a:chOff x="0" y="0"/>
          <a:chExt cx="0" cy="0"/>
        </a:xfrm>
      </p:grpSpPr>
      <p:pic>
        <p:nvPicPr>
          <p:cNvPr id="86017" name="Picture 1">
            <a:extLst>
              <a:ext uri="{FF2B5EF4-FFF2-40B4-BE49-F238E27FC236}">
                <a16:creationId xmlns:a16="http://schemas.microsoft.com/office/drawing/2014/main" id="{19F23C17-B760-4C57-8AB2-4AA808DC3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0813" y="1347788"/>
            <a:ext cx="6302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2">
            <a:extLst>
              <a:ext uri="{FF2B5EF4-FFF2-40B4-BE49-F238E27FC236}">
                <a16:creationId xmlns:a16="http://schemas.microsoft.com/office/drawing/2014/main" id="{A9CA7DE2-6758-5691-29B2-18154546D951}"/>
              </a:ext>
            </a:extLst>
          </p:cNvPr>
          <p:cNvSpPr txBox="1">
            <a:spLocks noChangeArrowheads="1"/>
          </p:cNvSpPr>
          <p:nvPr/>
        </p:nvSpPr>
        <p:spPr bwMode="auto">
          <a:xfrm>
            <a:off x="1798644" y="267494"/>
            <a:ext cx="5546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4000" dirty="0">
                <a:solidFill>
                  <a:srgbClr val="00B0F0"/>
                </a:solidFill>
              </a:rPr>
              <a:t>Where we have been</a:t>
            </a:r>
            <a:r>
              <a:rPr lang="en-US" altLang="en-US" sz="4000" dirty="0">
                <a:solidFill>
                  <a:srgbClr val="FF0000"/>
                </a:solidFill>
              </a:rPr>
              <a:t>…</a:t>
            </a:r>
          </a:p>
        </p:txBody>
      </p:sp>
    </p:spTree>
    <p:extLst>
      <p:ext uri="{BB962C8B-B14F-4D97-AF65-F5344CB8AC3E}">
        <p14:creationId xmlns:p14="http://schemas.microsoft.com/office/powerpoint/2010/main" val="3486777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E68C8-ED76-916C-0C82-3AAED130E7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2A1E8-A248-BAAA-6DA4-0642A6369C58}"/>
              </a:ext>
            </a:extLst>
          </p:cNvPr>
          <p:cNvSpPr>
            <a:spLocks noGrp="1"/>
          </p:cNvSpPr>
          <p:nvPr>
            <p:ph sz="quarter" idx="10"/>
          </p:nvPr>
        </p:nvSpPr>
        <p:spPr>
          <a:xfrm>
            <a:off x="457200" y="1055688"/>
            <a:ext cx="8229600" cy="3238500"/>
          </a:xfrm>
        </p:spPr>
        <p:txBody>
          <a:bodyPr/>
          <a:lstStyle/>
          <a:p>
            <a:pPr marL="0" indent="0">
              <a:buFont typeface="Arial" panose="020B0604020202020204" pitchFamily="34" charset="0"/>
              <a:buNone/>
              <a:defRPr/>
            </a:pPr>
            <a:r>
              <a:rPr lang="en-CA" sz="2400" dirty="0">
                <a:solidFill>
                  <a:srgbClr val="FFFF00"/>
                </a:solidFill>
              </a:rPr>
              <a:t>Intellectual Property Law </a:t>
            </a:r>
            <a:r>
              <a:rPr lang="en-CA" sz="2400" dirty="0">
                <a:solidFill>
                  <a:schemeClr val="bg1"/>
                </a:solidFill>
              </a:rPr>
              <a:t>is about</a:t>
            </a:r>
            <a:r>
              <a:rPr lang="en-CA" sz="2400" dirty="0">
                <a:solidFill>
                  <a:srgbClr val="FF0000"/>
                </a:solidFill>
              </a:rPr>
              <a:t>:</a:t>
            </a:r>
          </a:p>
          <a:p>
            <a:pPr>
              <a:buFont typeface="+mj-lt"/>
              <a:buAutoNum type="arabicPeriod"/>
              <a:defRPr/>
            </a:pPr>
            <a:r>
              <a:rPr lang="en-CA" sz="2400" dirty="0">
                <a:solidFill>
                  <a:schemeClr val="bg1"/>
                </a:solidFill>
              </a:rPr>
              <a:t>What kinds of </a:t>
            </a:r>
            <a:r>
              <a:rPr lang="en-CA" sz="2400" dirty="0">
                <a:solidFill>
                  <a:srgbClr val="FFFF00"/>
                </a:solidFill>
              </a:rPr>
              <a:t>creations of the mind </a:t>
            </a:r>
            <a:r>
              <a:rPr lang="en-CA" sz="2400" dirty="0">
                <a:solidFill>
                  <a:schemeClr val="bg1"/>
                </a:solidFill>
              </a:rPr>
              <a:t>can one have rights in</a:t>
            </a:r>
            <a:r>
              <a:rPr lang="en-CA" sz="2400" dirty="0">
                <a:solidFill>
                  <a:srgbClr val="FF0000"/>
                </a:solidFill>
              </a:rPr>
              <a:t>?</a:t>
            </a:r>
          </a:p>
          <a:p>
            <a:pPr>
              <a:buFont typeface="+mj-lt"/>
              <a:buAutoNum type="arabicPeriod"/>
              <a:defRPr/>
            </a:pPr>
            <a:r>
              <a:rPr lang="en-CA" sz="2400" dirty="0">
                <a:solidFill>
                  <a:schemeClr val="bg1"/>
                </a:solidFill>
              </a:rPr>
              <a:t>Who can have those rights</a:t>
            </a:r>
            <a:r>
              <a:rPr lang="en-CA" sz="2400" dirty="0">
                <a:solidFill>
                  <a:srgbClr val="FF0000"/>
                </a:solidFill>
              </a:rPr>
              <a:t>?</a:t>
            </a:r>
          </a:p>
          <a:p>
            <a:pPr>
              <a:buFont typeface="+mj-lt"/>
              <a:buAutoNum type="arabicPeriod"/>
              <a:defRPr/>
            </a:pPr>
            <a:r>
              <a:rPr lang="en-CA" sz="2400" dirty="0">
                <a:solidFill>
                  <a:schemeClr val="bg1"/>
                </a:solidFill>
              </a:rPr>
              <a:t>What kinds of rights are there</a:t>
            </a:r>
            <a:r>
              <a:rPr lang="en-CA" sz="2400" dirty="0">
                <a:solidFill>
                  <a:srgbClr val="FF0000"/>
                </a:solidFill>
              </a:rPr>
              <a:t>;</a:t>
            </a:r>
            <a:r>
              <a:rPr lang="en-CA" sz="2400" dirty="0">
                <a:solidFill>
                  <a:schemeClr val="bg1"/>
                </a:solidFill>
              </a:rPr>
              <a:t> and how are those rights enforced</a:t>
            </a:r>
            <a:r>
              <a:rPr lang="en-CA" sz="2400" dirty="0">
                <a:solidFill>
                  <a:srgbClr val="FF0000"/>
                </a:solidFill>
              </a:rPr>
              <a:t>?</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3400647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TextBox 1">
            <a:extLst>
              <a:ext uri="{FF2B5EF4-FFF2-40B4-BE49-F238E27FC236}">
                <a16:creationId xmlns:a16="http://schemas.microsoft.com/office/drawing/2014/main" id="{8B255A6C-89CB-AC2A-F47B-EE19FDF6F4FD}"/>
              </a:ext>
            </a:extLst>
          </p:cNvPr>
          <p:cNvSpPr txBox="1">
            <a:spLocks noChangeArrowheads="1"/>
          </p:cNvSpPr>
          <p:nvPr/>
        </p:nvSpPr>
        <p:spPr bwMode="auto">
          <a:xfrm>
            <a:off x="2863850" y="123825"/>
            <a:ext cx="3416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	</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32802" name="TextBox 2">
            <a:extLst>
              <a:ext uri="{FF2B5EF4-FFF2-40B4-BE49-F238E27FC236}">
                <a16:creationId xmlns:a16="http://schemas.microsoft.com/office/drawing/2014/main" id="{C5C9E67F-E244-6987-EF96-300B52ED9D78}"/>
              </a:ext>
            </a:extLst>
          </p:cNvPr>
          <p:cNvSpPr txBox="1">
            <a:spLocks noChangeArrowheads="1"/>
          </p:cNvSpPr>
          <p:nvPr/>
        </p:nvSpPr>
        <p:spPr bwMode="auto">
          <a:xfrm>
            <a:off x="368300" y="987425"/>
            <a:ext cx="8407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What is a Trademark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mark used by a person for the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purpose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 distinguishing that person</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 goods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services from those of others in the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marketplace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Various </a:t>
            </a: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types of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Ordinary (word &amp; design), certification,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collective, official, distinguishing guise</a:t>
            </a:r>
          </a:p>
        </p:txBody>
      </p:sp>
    </p:spTree>
    <p:extLst>
      <p:ext uri="{BB962C8B-B14F-4D97-AF65-F5344CB8AC3E}">
        <p14:creationId xmlns:p14="http://schemas.microsoft.com/office/powerpoint/2010/main" val="3596304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5">
            <a:extLst>
              <a:ext uri="{FF2B5EF4-FFF2-40B4-BE49-F238E27FC236}">
                <a16:creationId xmlns:a16="http://schemas.microsoft.com/office/drawing/2014/main" id="{689B8D2C-288E-24B1-ABB2-6876E81A8AD6}"/>
              </a:ext>
            </a:extLst>
          </p:cNvPr>
          <p:cNvSpPr>
            <a:spLocks noGrp="1" noChangeArrowheads="1"/>
          </p:cNvSpPr>
          <p:nvPr>
            <p:ph type="title"/>
          </p:nvPr>
        </p:nvSpPr>
        <p:spPr bwMode="auto">
          <a:xfrm>
            <a:off x="1485900" y="0"/>
            <a:ext cx="6172200"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76C5AD56-CEE8-F511-85D8-B5B1505C20F5}"/>
              </a:ext>
            </a:extLst>
          </p:cNvPr>
          <p:cNvSpPr>
            <a:spLocks noGrp="1"/>
          </p:cNvSpPr>
          <p:nvPr>
            <p:ph idx="1"/>
          </p:nvPr>
        </p:nvSpPr>
        <p:spPr>
          <a:xfrm>
            <a:off x="463550" y="865188"/>
            <a:ext cx="8496300" cy="3455987"/>
          </a:xfrm>
        </p:spPr>
        <p:txBody>
          <a:bodyPr>
            <a:normAutofit/>
          </a:bodyPr>
          <a:lstStyle/>
          <a:p>
            <a:pPr>
              <a:defRPr/>
            </a:pPr>
            <a:r>
              <a:rPr lang="en-US" b="1" dirty="0">
                <a:solidFill>
                  <a:schemeClr val="bg1"/>
                </a:solidFill>
              </a:rPr>
              <a:t>Ordinary marks</a:t>
            </a:r>
          </a:p>
          <a:p>
            <a:pPr lvl="1">
              <a:buFont typeface="Courier New" panose="02070309020205020404" pitchFamily="49" charset="0"/>
              <a:buChar char="o"/>
              <a:defRPr/>
            </a:pPr>
            <a:r>
              <a:rPr lang="en-US" sz="3200" dirty="0">
                <a:solidFill>
                  <a:schemeClr val="bg1"/>
                </a:solidFill>
              </a:rPr>
              <a:t>Distinguish the products or services of a specific firm or individual</a:t>
            </a:r>
          </a:p>
          <a:p>
            <a:pPr>
              <a:defRPr/>
            </a:pPr>
            <a:endParaRPr lang="en-US" dirty="0"/>
          </a:p>
          <a:p>
            <a:pPr>
              <a:defRPr/>
            </a:pPr>
            <a:endParaRPr lang="en-US" dirty="0"/>
          </a:p>
          <a:p>
            <a:pPr marL="0" indent="0">
              <a:buFont typeface="Arial" panose="020B0604020202020204" pitchFamily="34" charset="0"/>
              <a:buNone/>
              <a:defRPr/>
            </a:pPr>
            <a:endParaRPr lang="en-US" dirty="0"/>
          </a:p>
        </p:txBody>
      </p:sp>
      <p:sp>
        <p:nvSpPr>
          <p:cNvPr id="333827" name="Slide Number Placeholder 3">
            <a:extLst>
              <a:ext uri="{FF2B5EF4-FFF2-40B4-BE49-F238E27FC236}">
                <a16:creationId xmlns:a16="http://schemas.microsoft.com/office/drawing/2014/main" id="{6096A2F6-B0F0-0885-C2B3-00C24F84115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D29886F-C027-A547-915D-C67F766B994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59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33828" name="Picture 4">
            <a:extLst>
              <a:ext uri="{FF2B5EF4-FFF2-40B4-BE49-F238E27FC236}">
                <a16:creationId xmlns:a16="http://schemas.microsoft.com/office/drawing/2014/main" id="{9C18DE00-D396-9319-285C-A9409825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716213"/>
            <a:ext cx="287178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83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letter to a law student&#10;&#10;Description automatically generated with medium confidence">
            <a:extLst>
              <a:ext uri="{FF2B5EF4-FFF2-40B4-BE49-F238E27FC236}">
                <a16:creationId xmlns:a16="http://schemas.microsoft.com/office/drawing/2014/main" id="{4428BF4A-C546-F897-4ED1-91C9607295C9}"/>
              </a:ext>
            </a:extLst>
          </p:cNvPr>
          <p:cNvPicPr>
            <a:picLocks noChangeAspect="1"/>
          </p:cNvPicPr>
          <p:nvPr/>
        </p:nvPicPr>
        <p:blipFill>
          <a:blip r:embed="rId2"/>
          <a:stretch>
            <a:fillRect/>
          </a:stretch>
        </p:blipFill>
        <p:spPr>
          <a:xfrm>
            <a:off x="1215337" y="276482"/>
            <a:ext cx="6713326" cy="4590535"/>
          </a:xfrm>
          <a:prstGeom prst="rect">
            <a:avLst/>
          </a:prstGeom>
        </p:spPr>
      </p:pic>
    </p:spTree>
    <p:extLst>
      <p:ext uri="{BB962C8B-B14F-4D97-AF65-F5344CB8AC3E}">
        <p14:creationId xmlns:p14="http://schemas.microsoft.com/office/powerpoint/2010/main" val="953578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09D22-1F54-BB8A-9C46-8AFF46B81165}"/>
              </a:ext>
            </a:extLst>
          </p:cNvPr>
          <p:cNvSpPr>
            <a:spLocks noGrp="1"/>
          </p:cNvSpPr>
          <p:nvPr>
            <p:ph type="title"/>
          </p:nvPr>
        </p:nvSpPr>
        <p:spPr>
          <a:xfrm>
            <a:off x="323850" y="84138"/>
            <a:ext cx="8064500" cy="641350"/>
          </a:xfrm>
        </p:spPr>
        <p:txBody>
          <a:bodyPr>
            <a:normAutofit fontScale="90000"/>
          </a:bodyPr>
          <a:lstStyle/>
          <a:p>
            <a:pPr>
              <a:defRPr/>
            </a:pPr>
            <a:r>
              <a:rPr lang="en-US" b="1" dirty="0">
                <a:solidFill>
                  <a:srgbClr val="FFFF00"/>
                </a:solidFill>
              </a:rPr>
              <a:t>Trademarks </a:t>
            </a:r>
            <a:r>
              <a:rPr lang="en-US" b="1" dirty="0">
                <a:solidFill>
                  <a:srgbClr val="FF0000"/>
                </a:solidFill>
              </a:rPr>
              <a:t>v. </a:t>
            </a:r>
            <a:r>
              <a:rPr lang="en-US" b="1" dirty="0">
                <a:solidFill>
                  <a:schemeClr val="bg1"/>
                </a:solidFill>
              </a:rPr>
              <a:t>Passing Off</a:t>
            </a:r>
            <a:r>
              <a:rPr lang="en-US" b="1" dirty="0">
                <a:solidFill>
                  <a:srgbClr val="00B0F0"/>
                </a:solidFill>
              </a:rPr>
              <a:t>*</a:t>
            </a:r>
          </a:p>
        </p:txBody>
      </p:sp>
      <p:sp>
        <p:nvSpPr>
          <p:cNvPr id="2" name="Content Placeholder 1">
            <a:extLst>
              <a:ext uri="{FF2B5EF4-FFF2-40B4-BE49-F238E27FC236}">
                <a16:creationId xmlns:a16="http://schemas.microsoft.com/office/drawing/2014/main" id="{62321126-C878-C831-9BEA-EFEFA8CADDCF}"/>
              </a:ext>
            </a:extLst>
          </p:cNvPr>
          <p:cNvSpPr>
            <a:spLocks noGrp="1"/>
          </p:cNvSpPr>
          <p:nvPr>
            <p:ph idx="1"/>
          </p:nvPr>
        </p:nvSpPr>
        <p:spPr>
          <a:xfrm>
            <a:off x="179388" y="987425"/>
            <a:ext cx="8785225" cy="4071937"/>
          </a:xfrm>
        </p:spPr>
        <p:txBody>
          <a:bodyPr>
            <a:noAutofit/>
          </a:bodyPr>
          <a:lstStyle/>
          <a:p>
            <a:pPr marL="0" indent="0">
              <a:buFont typeface="Arial" panose="020B0604020202020204" pitchFamily="34" charset="0"/>
              <a:buNone/>
              <a:defRPr/>
            </a:pPr>
            <a:r>
              <a:rPr lang="en-US" sz="2300" dirty="0">
                <a:solidFill>
                  <a:srgbClr val="FFFF00"/>
                </a:solidFill>
              </a:rPr>
              <a:t>Why would you want to register your TM</a:t>
            </a:r>
            <a:r>
              <a:rPr lang="en-US" sz="2300" dirty="0">
                <a:solidFill>
                  <a:srgbClr val="FF0000"/>
                </a:solidFill>
              </a:rPr>
              <a:t>? </a:t>
            </a:r>
          </a:p>
          <a:p>
            <a:pPr marL="0" indent="0">
              <a:buFont typeface="Arial" panose="020B0604020202020204" pitchFamily="34" charset="0"/>
              <a:buNone/>
              <a:defRPr/>
            </a:pPr>
            <a:r>
              <a:rPr lang="en-US" sz="2300" dirty="0">
                <a:solidFill>
                  <a:srgbClr val="FFFF00"/>
                </a:solidFill>
              </a:rPr>
              <a:t>Why not just rely on passing off</a:t>
            </a:r>
            <a:r>
              <a:rPr lang="en-US" sz="2300" dirty="0">
                <a:solidFill>
                  <a:srgbClr val="FF0000"/>
                </a:solidFill>
              </a:rPr>
              <a:t>?</a:t>
            </a:r>
          </a:p>
          <a:p>
            <a:pPr>
              <a:defRPr/>
            </a:pPr>
            <a:r>
              <a:rPr lang="en-US" sz="2300" dirty="0">
                <a:solidFill>
                  <a:schemeClr val="bg1"/>
                </a:solidFill>
              </a:rPr>
              <a:t>TM </a:t>
            </a:r>
            <a:r>
              <a:rPr lang="en-US" sz="2300" dirty="0">
                <a:solidFill>
                  <a:srgbClr val="FF0000"/>
                </a:solidFill>
              </a:rPr>
              <a:t>= </a:t>
            </a:r>
            <a:r>
              <a:rPr lang="en-US" sz="2300" dirty="0">
                <a:solidFill>
                  <a:srgbClr val="FFFF00"/>
                </a:solidFill>
              </a:rPr>
              <a:t>no proof of goodwill required</a:t>
            </a:r>
            <a:r>
              <a:rPr lang="en-US" sz="2300" dirty="0">
                <a:solidFill>
                  <a:schemeClr val="bg1"/>
                </a:solidFill>
              </a:rPr>
              <a:t>. </a:t>
            </a:r>
            <a:r>
              <a:rPr lang="en-US" sz="2300" dirty="0">
                <a:solidFill>
                  <a:srgbClr val="FF0000"/>
                </a:solidFill>
              </a:rPr>
              <a:t>Only proof of  use</a:t>
            </a:r>
            <a:r>
              <a:rPr lang="en-US" sz="2300" dirty="0">
                <a:solidFill>
                  <a:schemeClr val="bg1"/>
                </a:solidFill>
              </a:rPr>
              <a:t>.</a:t>
            </a:r>
          </a:p>
          <a:p>
            <a:pPr>
              <a:defRPr/>
            </a:pPr>
            <a:r>
              <a:rPr lang="en-CA" sz="2300" dirty="0">
                <a:solidFill>
                  <a:schemeClr val="bg1"/>
                </a:solidFill>
              </a:rPr>
              <a:t>Registration of a mark provides </a:t>
            </a:r>
            <a:r>
              <a:rPr lang="en-CA" sz="2300" dirty="0">
                <a:solidFill>
                  <a:srgbClr val="FF0000"/>
                </a:solidFill>
              </a:rPr>
              <a:t>nati</a:t>
            </a:r>
            <a:r>
              <a:rPr lang="en-CA" sz="2300" dirty="0">
                <a:solidFill>
                  <a:schemeClr val="bg1"/>
                </a:solidFill>
              </a:rPr>
              <a:t>ona</a:t>
            </a:r>
            <a:r>
              <a:rPr lang="en-CA" sz="2300" dirty="0">
                <a:solidFill>
                  <a:srgbClr val="FF0000"/>
                </a:solidFill>
              </a:rPr>
              <a:t>l</a:t>
            </a:r>
            <a:r>
              <a:rPr lang="en-CA" sz="2300" dirty="0">
                <a:solidFill>
                  <a:srgbClr val="FFFF00"/>
                </a:solidFill>
              </a:rPr>
              <a:t> </a:t>
            </a:r>
            <a:r>
              <a:rPr lang="en-CA" sz="2300" dirty="0">
                <a:solidFill>
                  <a:srgbClr val="FF0000"/>
                </a:solidFill>
              </a:rPr>
              <a:t>p</a:t>
            </a:r>
            <a:r>
              <a:rPr lang="en-CA" sz="2300" dirty="0">
                <a:solidFill>
                  <a:schemeClr val="bg1"/>
                </a:solidFill>
              </a:rPr>
              <a:t>rotec</a:t>
            </a:r>
            <a:r>
              <a:rPr lang="en-CA" sz="2300" dirty="0">
                <a:solidFill>
                  <a:srgbClr val="FF0000"/>
                </a:solidFill>
              </a:rPr>
              <a:t>tion</a:t>
            </a:r>
          </a:p>
          <a:p>
            <a:pPr>
              <a:defRPr/>
            </a:pPr>
            <a:r>
              <a:rPr lang="en-CA" sz="2300" dirty="0">
                <a:solidFill>
                  <a:schemeClr val="bg1"/>
                </a:solidFill>
              </a:rPr>
              <a:t>Registered marks are </a:t>
            </a:r>
            <a:r>
              <a:rPr lang="en-CA" sz="2300" dirty="0">
                <a:solidFill>
                  <a:srgbClr val="FFFF00"/>
                </a:solidFill>
              </a:rPr>
              <a:t>presumed valid </a:t>
            </a:r>
            <a:r>
              <a:rPr lang="en-CA" sz="2300" dirty="0">
                <a:solidFill>
                  <a:schemeClr val="bg1"/>
                </a:solidFill>
              </a:rPr>
              <a:t>for Canada for all the wares and services for which they are registered. </a:t>
            </a:r>
          </a:p>
          <a:p>
            <a:pPr>
              <a:defRPr/>
            </a:pPr>
            <a:r>
              <a:rPr lang="en-CA" sz="2300" dirty="0">
                <a:solidFill>
                  <a:srgbClr val="00B0F0"/>
                </a:solidFill>
              </a:rPr>
              <a:t>s. </a:t>
            </a:r>
            <a:r>
              <a:rPr lang="en-CA" sz="2300" dirty="0">
                <a:solidFill>
                  <a:schemeClr val="bg1"/>
                </a:solidFill>
              </a:rPr>
              <a:t>22 </a:t>
            </a:r>
            <a:r>
              <a:rPr lang="en-CA" sz="2300" dirty="0">
                <a:solidFill>
                  <a:srgbClr val="00B0F0"/>
                </a:solidFill>
              </a:rPr>
              <a:t>of the </a:t>
            </a:r>
            <a:r>
              <a:rPr lang="en-CA" sz="2300" dirty="0">
                <a:solidFill>
                  <a:schemeClr val="bg1"/>
                </a:solidFill>
              </a:rPr>
              <a:t>TMA </a:t>
            </a:r>
            <a:r>
              <a:rPr lang="en-CA" sz="2300" dirty="0">
                <a:solidFill>
                  <a:srgbClr val="00B0F0"/>
                </a:solidFill>
              </a:rPr>
              <a:t>protects </a:t>
            </a:r>
            <a:r>
              <a:rPr lang="en-CA" sz="2300" dirty="0">
                <a:solidFill>
                  <a:schemeClr val="bg1"/>
                </a:solidFill>
              </a:rPr>
              <a:t>against </a:t>
            </a:r>
            <a:r>
              <a:rPr lang="en-CA" sz="2300" dirty="0">
                <a:solidFill>
                  <a:srgbClr val="00B0F0"/>
                </a:solidFill>
              </a:rPr>
              <a:t>mark</a:t>
            </a:r>
            <a:r>
              <a:rPr lang="en-CA" sz="2300" dirty="0">
                <a:solidFill>
                  <a:schemeClr val="bg1">
                    <a:lumMod val="50000"/>
                  </a:schemeClr>
                </a:solidFill>
              </a:rPr>
              <a:t> </a:t>
            </a:r>
            <a:r>
              <a:rPr lang="en-CA" sz="2300" dirty="0">
                <a:solidFill>
                  <a:schemeClr val="bg1"/>
                </a:solidFill>
              </a:rPr>
              <a:t>dilution</a:t>
            </a:r>
            <a:r>
              <a:rPr lang="en-CA" sz="2300" dirty="0">
                <a:solidFill>
                  <a:schemeClr val="bg1">
                    <a:lumMod val="50000"/>
                  </a:schemeClr>
                </a:solidFill>
              </a:rPr>
              <a:t>.</a:t>
            </a:r>
          </a:p>
          <a:p>
            <a:pPr>
              <a:defRPr/>
            </a:pPr>
            <a:r>
              <a:rPr lang="en-CA" sz="2300" dirty="0">
                <a:solidFill>
                  <a:srgbClr val="FF0000"/>
                </a:solidFill>
              </a:rPr>
              <a:t>In situations where a mark is deemed invalid, a passing off action might still succeed. </a:t>
            </a:r>
          </a:p>
          <a:p>
            <a:pPr marL="0" indent="0">
              <a:buNone/>
              <a:defRPr/>
            </a:pPr>
            <a:r>
              <a:rPr lang="en-CA" sz="2300" dirty="0">
                <a:solidFill>
                  <a:srgbClr val="00B0F0"/>
                </a:solidFill>
              </a:rPr>
              <a:t>                                                               </a:t>
            </a:r>
            <a:r>
              <a:rPr lang="en-CA" sz="1800" dirty="0">
                <a:solidFill>
                  <a:srgbClr val="00B0F0"/>
                </a:solidFill>
                <a:latin typeface="Apple Chancery" panose="03020702040506060504" pitchFamily="66" charset="-79"/>
                <a:cs typeface="Apple Chancery" panose="03020702040506060504" pitchFamily="66" charset="-79"/>
              </a:rPr>
              <a:t> * </a:t>
            </a:r>
            <a:r>
              <a:rPr lang="en-CA" sz="1800" dirty="0">
                <a:solidFill>
                  <a:schemeClr val="bg1"/>
                </a:solidFill>
                <a:latin typeface="Apple Chancery" panose="03020702040506060504" pitchFamily="66" charset="-79"/>
                <a:cs typeface="Apple Chancery" panose="03020702040506060504" pitchFamily="66" charset="-79"/>
              </a:rPr>
              <a:t>You will see this slide again later</a:t>
            </a:r>
            <a:endParaRPr lang="en-US" sz="1800" dirty="0">
              <a:solidFill>
                <a:schemeClr val="bg1"/>
              </a:solidFill>
              <a:latin typeface="Apple Chancery" panose="03020702040506060504" pitchFamily="66" charset="-79"/>
              <a:cs typeface="Apple Chancery" panose="03020702040506060504" pitchFamily="66" charset="-79"/>
            </a:endParaRPr>
          </a:p>
        </p:txBody>
      </p:sp>
      <p:sp>
        <p:nvSpPr>
          <p:cNvPr id="273411" name="Slide Number Placeholder 3">
            <a:extLst>
              <a:ext uri="{FF2B5EF4-FFF2-40B4-BE49-F238E27FC236}">
                <a16:creationId xmlns:a16="http://schemas.microsoft.com/office/drawing/2014/main" id="{2BF5FEFA-CCB7-9489-7699-0A2FBB98F5A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2D111B-9658-C145-9EF1-77F9B70D40C3}" type="slidenum">
              <a:rPr lang="en-US" altLang="en-US" smtClean="0"/>
              <a:pPr/>
              <a:t>60</a:t>
            </a:fld>
            <a:endParaRPr lang="en-US" altLang="en-US"/>
          </a:p>
        </p:txBody>
      </p:sp>
    </p:spTree>
    <p:extLst>
      <p:ext uri="{BB962C8B-B14F-4D97-AF65-F5344CB8AC3E}">
        <p14:creationId xmlns:p14="http://schemas.microsoft.com/office/powerpoint/2010/main" val="1369159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extBox 2">
            <a:extLst>
              <a:ext uri="{FF2B5EF4-FFF2-40B4-BE49-F238E27FC236}">
                <a16:creationId xmlns:a16="http://schemas.microsoft.com/office/drawing/2014/main" id="{2D193B59-AEDF-51E8-D76F-17F4658AA2AC}"/>
              </a:ext>
            </a:extLst>
          </p:cNvPr>
          <p:cNvSpPr txBox="1">
            <a:spLocks noChangeArrowheads="1"/>
          </p:cNvSpPr>
          <p:nvPr/>
        </p:nvSpPr>
        <p:spPr bwMode="auto">
          <a:xfrm>
            <a:off x="358775" y="1049338"/>
            <a:ext cx="84264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Certification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Identify wares or services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which meet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defined standards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Can be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used by anyone who complies with the standards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defined by the owner of the certification mark;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and</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who is licensed </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by the owner</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Owned by one person but licensed to others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Defined in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 2 of the TMA</a:t>
            </a:r>
          </a:p>
        </p:txBody>
      </p:sp>
      <p:sp>
        <p:nvSpPr>
          <p:cNvPr id="336898" name="TextBox 4">
            <a:extLst>
              <a:ext uri="{FF2B5EF4-FFF2-40B4-BE49-F238E27FC236}">
                <a16:creationId xmlns:a16="http://schemas.microsoft.com/office/drawing/2014/main" id="{4A7AEB54-3946-4C89-C86B-195BE8F8A2D5}"/>
              </a:ext>
            </a:extLst>
          </p:cNvPr>
          <p:cNvSpPr txBox="1">
            <a:spLocks noChangeArrowheads="1"/>
          </p:cNvSpPr>
          <p:nvPr/>
        </p:nvSpPr>
        <p:spPr bwMode="auto">
          <a:xfrm>
            <a:off x="2286000" y="123825"/>
            <a:ext cx="4572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258598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56554B-D921-D6B3-49E1-70D13922C037}"/>
              </a:ext>
            </a:extLst>
          </p:cNvPr>
          <p:cNvSpPr>
            <a:spLocks noGrp="1"/>
          </p:cNvSpPr>
          <p:nvPr>
            <p:ph type="title"/>
          </p:nvPr>
        </p:nvSpPr>
        <p:spPr>
          <a:xfrm>
            <a:off x="1485900" y="98425"/>
            <a:ext cx="6172200" cy="646113"/>
          </a:xfrm>
        </p:spPr>
        <p:txBody>
          <a:bodyPr>
            <a:normAutofit fontScale="90000"/>
          </a:bodyPr>
          <a:lstStyle/>
          <a:p>
            <a:pPr>
              <a:defRPr/>
            </a:pPr>
            <a:r>
              <a:rPr lang="en-US" b="1" dirty="0">
                <a:solidFill>
                  <a:srgbClr val="FFFF00"/>
                </a:solidFill>
              </a:rPr>
              <a:t>Trademarks	</a:t>
            </a:r>
          </a:p>
        </p:txBody>
      </p:sp>
      <p:sp>
        <p:nvSpPr>
          <p:cNvPr id="339970" name="Content Placeholder 1">
            <a:extLst>
              <a:ext uri="{FF2B5EF4-FFF2-40B4-BE49-F238E27FC236}">
                <a16:creationId xmlns:a16="http://schemas.microsoft.com/office/drawing/2014/main" id="{1DDD3B7A-3BFB-6A7E-4D19-FD5AFC9A260F}"/>
              </a:ext>
            </a:extLst>
          </p:cNvPr>
          <p:cNvSpPr>
            <a:spLocks noGrp="1" noChangeArrowheads="1"/>
          </p:cNvSpPr>
          <p:nvPr>
            <p:ph idx="1"/>
          </p:nvPr>
        </p:nvSpPr>
        <p:spPr bwMode="auto">
          <a:xfrm>
            <a:off x="215900" y="1076325"/>
            <a:ext cx="8712200" cy="365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b="1">
                <a:solidFill>
                  <a:srgbClr val="FFFF00"/>
                </a:solidFill>
              </a:rPr>
              <a:t>Collective marks</a:t>
            </a:r>
          </a:p>
          <a:p>
            <a:pPr lvl="1">
              <a:buFont typeface="Courier New" panose="02070309020205020404" pitchFamily="49" charset="0"/>
              <a:buChar char="o"/>
            </a:pPr>
            <a:r>
              <a:rPr lang="en-US" altLang="en-US" sz="2400">
                <a:solidFill>
                  <a:srgbClr val="FFFF00"/>
                </a:solidFill>
              </a:rPr>
              <a:t>Signs that distinguish </a:t>
            </a:r>
            <a:r>
              <a:rPr lang="en-US" altLang="en-US" sz="2400">
                <a:solidFill>
                  <a:schemeClr val="bg1"/>
                </a:solidFill>
              </a:rPr>
              <a:t>the geographical origin, material, mode of manufacture or other common characteristics of goods or services of enterprises using the collective mark</a:t>
            </a:r>
          </a:p>
          <a:p>
            <a:pPr lvl="1">
              <a:buFont typeface="Courier New" panose="02070309020205020404" pitchFamily="49" charset="0"/>
              <a:buChar char="o"/>
            </a:pPr>
            <a:r>
              <a:rPr lang="en-US" altLang="en-US" sz="2400">
                <a:solidFill>
                  <a:schemeClr val="bg1"/>
                </a:solidFill>
              </a:rPr>
              <a:t>Function: </a:t>
            </a:r>
            <a:r>
              <a:rPr lang="en-US" altLang="en-US" sz="2400">
                <a:solidFill>
                  <a:srgbClr val="FFFF00"/>
                </a:solidFill>
              </a:rPr>
              <a:t>inform public about certain features </a:t>
            </a:r>
            <a:r>
              <a:rPr lang="en-US" altLang="en-US" sz="2400">
                <a:solidFill>
                  <a:schemeClr val="bg1"/>
                </a:solidFill>
              </a:rPr>
              <a:t>of the product</a:t>
            </a:r>
          </a:p>
          <a:p>
            <a:pPr lvl="1">
              <a:buFont typeface="Courier New" panose="02070309020205020404" pitchFamily="49" charset="0"/>
              <a:buChar char="o"/>
            </a:pPr>
            <a:r>
              <a:rPr lang="en-US" altLang="en-US" sz="2400">
                <a:solidFill>
                  <a:srgbClr val="FFFF00"/>
                </a:solidFill>
              </a:rPr>
              <a:t>Owned by an entity</a:t>
            </a:r>
            <a:r>
              <a:rPr lang="en-US" altLang="en-US" sz="2400">
                <a:solidFill>
                  <a:schemeClr val="bg1"/>
                </a:solidFill>
              </a:rPr>
              <a:t>; </a:t>
            </a:r>
            <a:r>
              <a:rPr lang="en-US" altLang="en-US" sz="2400">
                <a:solidFill>
                  <a:srgbClr val="FFFF00"/>
                </a:solidFill>
              </a:rPr>
              <a:t>members </a:t>
            </a:r>
            <a:r>
              <a:rPr lang="en-US" altLang="en-US" sz="2400">
                <a:solidFill>
                  <a:schemeClr val="bg1"/>
                </a:solidFill>
              </a:rPr>
              <a:t>of this entity are </a:t>
            </a:r>
            <a:r>
              <a:rPr lang="en-US" altLang="en-US" sz="2400">
                <a:solidFill>
                  <a:srgbClr val="FFFF00"/>
                </a:solidFill>
              </a:rPr>
              <a:t>entitled to use </a:t>
            </a:r>
            <a:r>
              <a:rPr lang="en-US" altLang="en-US" sz="2400">
                <a:solidFill>
                  <a:schemeClr val="bg1"/>
                </a:solidFill>
              </a:rPr>
              <a:t>the mark.</a:t>
            </a:r>
          </a:p>
        </p:txBody>
      </p:sp>
      <p:sp>
        <p:nvSpPr>
          <p:cNvPr id="339971" name="Slide Number Placeholder 3">
            <a:extLst>
              <a:ext uri="{FF2B5EF4-FFF2-40B4-BE49-F238E27FC236}">
                <a16:creationId xmlns:a16="http://schemas.microsoft.com/office/drawing/2014/main" id="{F87720B6-A920-2F53-DEFE-4AAB7E57B75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0B6B8CD5-7FCF-D24C-8BC3-FCDD4DA20A0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39972" name="Picture 2">
            <a:extLst>
              <a:ext uri="{FF2B5EF4-FFF2-40B4-BE49-F238E27FC236}">
                <a16:creationId xmlns:a16="http://schemas.microsoft.com/office/drawing/2014/main" id="{98FD5022-0710-D174-E9A3-C37001294C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156075"/>
            <a:ext cx="790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260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extBox 2">
            <a:extLst>
              <a:ext uri="{FF2B5EF4-FFF2-40B4-BE49-F238E27FC236}">
                <a16:creationId xmlns:a16="http://schemas.microsoft.com/office/drawing/2014/main" id="{F18545D4-1480-C268-38B1-168B410D853C}"/>
              </a:ext>
            </a:extLst>
          </p:cNvPr>
          <p:cNvSpPr txBox="1">
            <a:spLocks noChangeArrowheads="1"/>
          </p:cNvSpPr>
          <p:nvPr/>
        </p:nvSpPr>
        <p:spPr bwMode="auto">
          <a:xfrm>
            <a:off x="179388" y="1203325"/>
            <a:ext cx="86407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571500" marR="0" lvl="0" indent="-5715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purely functional design may not be the basis of a TM</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registered or unregistered</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See </a:t>
            </a:r>
            <a:r>
              <a:rPr kumimoji="0" lang="en-US" altLang="en-US" sz="36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Kirkbi v. Ritvik</a:t>
            </a:r>
            <a:r>
              <a:rPr kumimoji="0" lang="en-US" altLang="en-US" sz="3600" b="0" i="0"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(SCC)</a:t>
            </a:r>
          </a:p>
        </p:txBody>
      </p:sp>
      <p:sp>
        <p:nvSpPr>
          <p:cNvPr id="342018" name="TextBox 3">
            <a:extLst>
              <a:ext uri="{FF2B5EF4-FFF2-40B4-BE49-F238E27FC236}">
                <a16:creationId xmlns:a16="http://schemas.microsoft.com/office/drawing/2014/main" id="{199D8341-04D1-09D0-0D4F-A7038843EC13}"/>
              </a:ext>
            </a:extLst>
          </p:cNvPr>
          <p:cNvSpPr txBox="1">
            <a:spLocks noChangeArrowheads="1"/>
          </p:cNvSpPr>
          <p:nvPr/>
        </p:nvSpPr>
        <p:spPr bwMode="auto">
          <a:xfrm>
            <a:off x="2863850" y="195263"/>
            <a:ext cx="34163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a:t>
            </a:r>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342019" name="Picture 4">
            <a:extLst>
              <a:ext uri="{FF2B5EF4-FFF2-40B4-BE49-F238E27FC236}">
                <a16:creationId xmlns:a16="http://schemas.microsoft.com/office/drawing/2014/main" id="{1DDA202E-41EA-2416-D066-596925506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050" y="3724275"/>
            <a:ext cx="17399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15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extBox 2">
            <a:extLst>
              <a:ext uri="{FF2B5EF4-FFF2-40B4-BE49-F238E27FC236}">
                <a16:creationId xmlns:a16="http://schemas.microsoft.com/office/drawing/2014/main" id="{B15DEF9E-620F-DAB7-D2F6-46BFBACD3834}"/>
              </a:ext>
            </a:extLst>
          </p:cNvPr>
          <p:cNvSpPr txBox="1">
            <a:spLocks noChangeArrowheads="1"/>
          </p:cNvSpPr>
          <p:nvPr/>
        </p:nvSpPr>
        <p:spPr bwMode="auto">
          <a:xfrm>
            <a:off x="1376363" y="195263"/>
            <a:ext cx="63912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Old Concept of </a:t>
            </a:r>
            <a:r>
              <a:rPr kumimoji="0" lang="en-US" altLang="en-US" sz="4400" b="1"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Marks</a:t>
            </a:r>
            <a:endParaRPr kumimoji="0" lang="en-US" altLang="en-US" sz="44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endParaRPr>
          </a:p>
        </p:txBody>
      </p:sp>
      <p:sp>
        <p:nvSpPr>
          <p:cNvPr id="343042" name="TextBox 4">
            <a:extLst>
              <a:ext uri="{FF2B5EF4-FFF2-40B4-BE49-F238E27FC236}">
                <a16:creationId xmlns:a16="http://schemas.microsoft.com/office/drawing/2014/main" id="{CAE8172F-6360-EE1C-89EE-02169DB3474B}"/>
              </a:ext>
            </a:extLst>
          </p:cNvPr>
          <p:cNvSpPr txBox="1">
            <a:spLocks noChangeArrowheads="1"/>
          </p:cNvSpPr>
          <p:nvPr/>
        </p:nvSpPr>
        <p:spPr bwMode="auto">
          <a:xfrm>
            <a:off x="358775" y="1203325"/>
            <a:ext cx="8426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Ordinary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S. 2: definition of trade-mark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 part</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 </a:t>
            </a:r>
            <a:r>
              <a:rPr kumimoji="0" lang="en-CA"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 mark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that is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used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by a person for the purpose of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distinguishing</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or so as to distinguish goods or services manufactured, sold, leased, hired or performed by him </a:t>
            </a:r>
            <a:r>
              <a:rPr kumimoji="0" lang="en-CA"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from those </a:t>
            </a:r>
            <a:r>
              <a:rPr kumimoji="0" lang="en-CA"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manufactured, sold, leased, hired or performed by others.</a:t>
            </a:r>
          </a:p>
        </p:txBody>
      </p:sp>
    </p:spTree>
    <p:extLst>
      <p:ext uri="{BB962C8B-B14F-4D97-AF65-F5344CB8AC3E}">
        <p14:creationId xmlns:p14="http://schemas.microsoft.com/office/powerpoint/2010/main" val="4627338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3A7B56-FBE4-5EAB-57E3-C8473E3E6591}"/>
              </a:ext>
            </a:extLst>
          </p:cNvPr>
          <p:cNvSpPr>
            <a:spLocks noGrp="1"/>
          </p:cNvSpPr>
          <p:nvPr>
            <p:ph type="title"/>
          </p:nvPr>
        </p:nvSpPr>
        <p:spPr>
          <a:xfrm>
            <a:off x="1485900" y="117475"/>
            <a:ext cx="6172200" cy="5778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B03CBD96-2567-589E-DCF9-4C1D20BDC803}"/>
              </a:ext>
            </a:extLst>
          </p:cNvPr>
          <p:cNvSpPr>
            <a:spLocks noGrp="1"/>
          </p:cNvSpPr>
          <p:nvPr>
            <p:ph idx="1"/>
          </p:nvPr>
        </p:nvSpPr>
        <p:spPr>
          <a:xfrm>
            <a:off x="503238" y="1131888"/>
            <a:ext cx="8137525" cy="3617912"/>
          </a:xfrm>
          <a:solidFill>
            <a:srgbClr val="0070C0"/>
          </a:solidFill>
        </p:spPr>
        <p:txBody>
          <a:bodyPr>
            <a:normAutofit lnSpcReduction="10000"/>
          </a:bodyPr>
          <a:lstStyle/>
          <a:p>
            <a:pPr marL="0" indent="0">
              <a:buFont typeface="Arial" panose="020B0604020202020204" pitchFamily="34" charset="0"/>
              <a:buNone/>
              <a:defRPr/>
            </a:pPr>
            <a:r>
              <a:rPr lang="en-US" sz="2100" b="1" dirty="0">
                <a:solidFill>
                  <a:srgbClr val="FFFF00"/>
                </a:solidFill>
              </a:rPr>
              <a:t>Ordinary marks</a:t>
            </a:r>
          </a:p>
          <a:p>
            <a:pPr>
              <a:defRPr/>
            </a:pPr>
            <a:r>
              <a:rPr lang="en-CA" sz="2100" dirty="0">
                <a:solidFill>
                  <a:schemeClr val="bg1"/>
                </a:solidFill>
              </a:rPr>
              <a:t>Amended definition (2014 - in effect 2019):</a:t>
            </a:r>
          </a:p>
          <a:p>
            <a:pPr lvl="1">
              <a:buFont typeface="Courier New" panose="02070309020205020404" pitchFamily="49" charset="0"/>
              <a:buChar char="o"/>
              <a:defRPr/>
            </a:pPr>
            <a:r>
              <a:rPr lang="en-CA" sz="2100" dirty="0">
                <a:solidFill>
                  <a:srgbClr val="FF0000"/>
                </a:solidFill>
              </a:rPr>
              <a:t>TM</a:t>
            </a:r>
            <a:r>
              <a:rPr lang="en-CA" sz="2100" dirty="0">
                <a:solidFill>
                  <a:schemeClr val="bg1"/>
                </a:solidFill>
              </a:rPr>
              <a:t>: A </a:t>
            </a:r>
            <a:r>
              <a:rPr lang="en-CA" sz="2100" dirty="0">
                <a:solidFill>
                  <a:srgbClr val="FFFF00"/>
                </a:solidFill>
              </a:rPr>
              <a:t>sign</a:t>
            </a:r>
            <a:r>
              <a:rPr lang="en-CA" sz="2100" dirty="0">
                <a:solidFill>
                  <a:schemeClr val="bg1"/>
                </a:solidFill>
              </a:rPr>
              <a:t> or combination of signs that is used or proposed to be used by a person </a:t>
            </a:r>
            <a:r>
              <a:rPr lang="en-CA" sz="2100" dirty="0">
                <a:solidFill>
                  <a:srgbClr val="FFFF00"/>
                </a:solidFill>
              </a:rPr>
              <a:t>for the purpose of distinguishing </a:t>
            </a:r>
            <a:r>
              <a:rPr lang="en-CA" sz="2100" dirty="0">
                <a:solidFill>
                  <a:schemeClr val="bg1"/>
                </a:solidFill>
              </a:rPr>
              <a:t>or so as to distinguish </a:t>
            </a:r>
            <a:r>
              <a:rPr lang="en-CA" sz="2100" dirty="0">
                <a:solidFill>
                  <a:srgbClr val="FFFF00"/>
                </a:solidFill>
              </a:rPr>
              <a:t>their goods </a:t>
            </a:r>
            <a:r>
              <a:rPr lang="en-CA" sz="2100" dirty="0">
                <a:solidFill>
                  <a:schemeClr val="bg1"/>
                </a:solidFill>
              </a:rPr>
              <a:t>and services from those of others.</a:t>
            </a:r>
            <a:r>
              <a:rPr lang="en-US" sz="2100" dirty="0">
                <a:solidFill>
                  <a:schemeClr val="bg1"/>
                </a:solidFill>
              </a:rPr>
              <a:t> </a:t>
            </a:r>
          </a:p>
          <a:p>
            <a:pPr lvl="1">
              <a:buFont typeface="Courier New" panose="02070309020205020404" pitchFamily="49" charset="0"/>
              <a:buChar char="o"/>
              <a:defRPr/>
            </a:pPr>
            <a:r>
              <a:rPr lang="en-US" sz="2100" dirty="0">
                <a:solidFill>
                  <a:srgbClr val="FF0000"/>
                </a:solidFill>
              </a:rPr>
              <a:t>Sign</a:t>
            </a:r>
            <a:r>
              <a:rPr lang="en-US" sz="2100" dirty="0">
                <a:solidFill>
                  <a:schemeClr val="bg1"/>
                </a:solidFill>
              </a:rPr>
              <a:t>: Includes a </a:t>
            </a:r>
            <a:r>
              <a:rPr lang="en-US" sz="2100" dirty="0">
                <a:solidFill>
                  <a:srgbClr val="00B0F0"/>
                </a:solidFill>
              </a:rPr>
              <a:t>word</a:t>
            </a:r>
            <a:r>
              <a:rPr lang="en-US" sz="2100" dirty="0">
                <a:solidFill>
                  <a:schemeClr val="bg1"/>
                </a:solidFill>
              </a:rPr>
              <a:t>, a personal name, a design, a letter, a numeral, a colour, a figurative element, a </a:t>
            </a:r>
            <a:r>
              <a:rPr lang="en-US" sz="2100" dirty="0">
                <a:solidFill>
                  <a:srgbClr val="FFFF00"/>
                </a:solidFill>
              </a:rPr>
              <a:t>three-dimensional shape</a:t>
            </a:r>
            <a:r>
              <a:rPr lang="en-US" sz="2100" dirty="0">
                <a:solidFill>
                  <a:schemeClr val="bg1"/>
                </a:solidFill>
              </a:rPr>
              <a:t>, a </a:t>
            </a:r>
            <a:r>
              <a:rPr lang="en-US" sz="2100" dirty="0">
                <a:solidFill>
                  <a:srgbClr val="FFFF00"/>
                </a:solidFill>
              </a:rPr>
              <a:t>hologram</a:t>
            </a:r>
            <a:r>
              <a:rPr lang="en-US" sz="2100" dirty="0">
                <a:solidFill>
                  <a:schemeClr val="bg1"/>
                </a:solidFill>
              </a:rPr>
              <a:t>, a </a:t>
            </a:r>
            <a:r>
              <a:rPr lang="en-US" sz="2100" dirty="0">
                <a:solidFill>
                  <a:srgbClr val="FFFF00"/>
                </a:solidFill>
              </a:rPr>
              <a:t>moving image</a:t>
            </a:r>
            <a:r>
              <a:rPr lang="en-US" sz="2100" dirty="0">
                <a:solidFill>
                  <a:schemeClr val="bg1"/>
                </a:solidFill>
              </a:rPr>
              <a:t>, a mode of packaging goods, a </a:t>
            </a:r>
            <a:r>
              <a:rPr lang="en-US" sz="2100" dirty="0">
                <a:solidFill>
                  <a:srgbClr val="FFFF00"/>
                </a:solidFill>
              </a:rPr>
              <a:t>sound</a:t>
            </a:r>
            <a:r>
              <a:rPr lang="en-US" sz="2100" dirty="0">
                <a:solidFill>
                  <a:schemeClr val="bg1"/>
                </a:solidFill>
              </a:rPr>
              <a:t>, a </a:t>
            </a:r>
            <a:r>
              <a:rPr lang="en-US" sz="2100" dirty="0">
                <a:solidFill>
                  <a:srgbClr val="FFFF00"/>
                </a:solidFill>
              </a:rPr>
              <a:t>scent</a:t>
            </a:r>
            <a:r>
              <a:rPr lang="en-US" sz="2100" dirty="0">
                <a:solidFill>
                  <a:schemeClr val="bg1"/>
                </a:solidFill>
              </a:rPr>
              <a:t>, a </a:t>
            </a:r>
            <a:r>
              <a:rPr lang="en-US" sz="2100" dirty="0">
                <a:solidFill>
                  <a:srgbClr val="FFFF00"/>
                </a:solidFill>
              </a:rPr>
              <a:t>taste</a:t>
            </a:r>
            <a:r>
              <a:rPr lang="en-US" sz="2100" dirty="0">
                <a:solidFill>
                  <a:schemeClr val="bg1"/>
                </a:solidFill>
              </a:rPr>
              <a:t>, a </a:t>
            </a:r>
            <a:r>
              <a:rPr lang="en-US" sz="2100" dirty="0">
                <a:solidFill>
                  <a:srgbClr val="FFFF00"/>
                </a:solidFill>
              </a:rPr>
              <a:t>texture</a:t>
            </a:r>
            <a:r>
              <a:rPr lang="en-US" sz="2100" dirty="0">
                <a:solidFill>
                  <a:schemeClr val="bg1"/>
                </a:solidFill>
              </a:rPr>
              <a:t>, and the positioning of a sign</a:t>
            </a:r>
            <a:r>
              <a:rPr lang="en-US" sz="1800" dirty="0">
                <a:solidFill>
                  <a:schemeClr val="bg1"/>
                </a:solidFill>
              </a:rPr>
              <a:t>.</a:t>
            </a:r>
          </a:p>
        </p:txBody>
      </p:sp>
      <p:sp>
        <p:nvSpPr>
          <p:cNvPr id="347139" name="Slide Number Placeholder 3">
            <a:extLst>
              <a:ext uri="{FF2B5EF4-FFF2-40B4-BE49-F238E27FC236}">
                <a16:creationId xmlns:a16="http://schemas.microsoft.com/office/drawing/2014/main" id="{3F0ADA07-B701-FBD9-F3FA-A5BEF287DB9B}"/>
              </a:ext>
            </a:extLst>
          </p:cNvPr>
          <p:cNvSpPr>
            <a:spLocks noGrp="1" noChangeArrowheads="1"/>
          </p:cNvSpPr>
          <p:nvPr>
            <p:ph type="sldNum" sz="quarter" idx="12"/>
          </p:nvPr>
        </p:nvSpPr>
        <p:spPr bwMode="auto">
          <a:prstGeom prst="rect">
            <a:avLst/>
          </a:prstGeom>
          <a:solidFill>
            <a:schemeClr val="tx1"/>
          </a:solidFill>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1EC90-BB55-7B6F-F39A-7237FEF470AC}"/>
              </a:ext>
            </a:extLst>
          </p:cNvPr>
          <p:cNvSpPr>
            <a:spLocks noGrp="1"/>
          </p:cNvSpPr>
          <p:nvPr>
            <p:ph type="title"/>
          </p:nvPr>
        </p:nvSpPr>
        <p:spPr>
          <a:xfrm>
            <a:off x="1485900" y="117475"/>
            <a:ext cx="6172200" cy="6032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2DD650A9-8883-FFBE-FBFF-F373782EFC8D}"/>
              </a:ext>
            </a:extLst>
          </p:cNvPr>
          <p:cNvSpPr>
            <a:spLocks noGrp="1"/>
          </p:cNvSpPr>
          <p:nvPr>
            <p:ph idx="1"/>
          </p:nvPr>
        </p:nvSpPr>
        <p:spPr>
          <a:xfrm>
            <a:off x="250825" y="1203325"/>
            <a:ext cx="8642350" cy="3484563"/>
          </a:xfrm>
        </p:spPr>
        <p:txBody>
          <a:bodyPr>
            <a:normAutofit/>
          </a:bodyPr>
          <a:lstStyle/>
          <a:p>
            <a:pPr>
              <a:defRPr/>
            </a:pPr>
            <a:r>
              <a:rPr lang="en-US" sz="2600" dirty="0">
                <a:solidFill>
                  <a:schemeClr val="bg1"/>
                </a:solidFill>
              </a:rPr>
              <a:t>S. 12(1): A TM is </a:t>
            </a:r>
            <a:r>
              <a:rPr lang="en-US" sz="2600" dirty="0">
                <a:solidFill>
                  <a:srgbClr val="FFFF00"/>
                </a:solidFill>
              </a:rPr>
              <a:t>registrable if </a:t>
            </a:r>
            <a:r>
              <a:rPr lang="en-US" sz="2600" dirty="0">
                <a:solidFill>
                  <a:srgbClr val="FF0000"/>
                </a:solidFill>
              </a:rPr>
              <a:t>it </a:t>
            </a:r>
            <a:r>
              <a:rPr lang="en-CA" sz="2600" dirty="0">
                <a:solidFill>
                  <a:srgbClr val="FF0000"/>
                </a:solidFill>
              </a:rPr>
              <a:t>i</a:t>
            </a:r>
            <a:r>
              <a:rPr lang="en-US" sz="2600" dirty="0">
                <a:solidFill>
                  <a:srgbClr val="FF0000"/>
                </a:solidFill>
              </a:rPr>
              <a:t>s not</a:t>
            </a:r>
            <a:r>
              <a:rPr lang="en-US" sz="2600" dirty="0">
                <a:solidFill>
                  <a:schemeClr val="bg1"/>
                </a:solidFill>
              </a:rPr>
              <a:t>:</a:t>
            </a:r>
          </a:p>
          <a:p>
            <a:pPr marL="342900" lvl="1" indent="0">
              <a:buFont typeface="Arial" panose="020B0604020202020204" pitchFamily="34" charset="0"/>
              <a:buNone/>
              <a:defRPr/>
            </a:pPr>
            <a:r>
              <a:rPr lang="en-US" sz="2600" dirty="0">
                <a:solidFill>
                  <a:schemeClr val="bg1"/>
                </a:solidFill>
              </a:rPr>
              <a:t>(a) </a:t>
            </a:r>
            <a:r>
              <a:rPr lang="en-US" sz="2600" dirty="0">
                <a:solidFill>
                  <a:srgbClr val="FFFF00"/>
                </a:solidFill>
              </a:rPr>
              <a:t>Primarily </a:t>
            </a:r>
            <a:r>
              <a:rPr lang="en-US" sz="2600" dirty="0">
                <a:solidFill>
                  <a:srgbClr val="FF0000"/>
                </a:solidFill>
              </a:rPr>
              <a:t>merely </a:t>
            </a:r>
            <a:r>
              <a:rPr lang="en-US" sz="2600" dirty="0">
                <a:solidFill>
                  <a:srgbClr val="FFFF00"/>
                </a:solidFill>
              </a:rPr>
              <a:t>a name or surname </a:t>
            </a:r>
            <a:r>
              <a:rPr lang="en-US" sz="2600" dirty="0">
                <a:solidFill>
                  <a:schemeClr val="bg1"/>
                </a:solidFill>
              </a:rPr>
              <a:t>of an individual living or who has died within 30 years</a:t>
            </a:r>
          </a:p>
          <a:p>
            <a:pPr marL="342900" lvl="1" indent="0">
              <a:buFont typeface="Arial" panose="020B0604020202020204" pitchFamily="34" charset="0"/>
              <a:buNone/>
              <a:defRPr/>
            </a:pPr>
            <a:r>
              <a:rPr lang="en-US" sz="2600" dirty="0">
                <a:solidFill>
                  <a:schemeClr val="bg1"/>
                </a:solidFill>
              </a:rPr>
              <a:t>(b) </a:t>
            </a:r>
            <a:r>
              <a:rPr lang="en-US" sz="2600" dirty="0">
                <a:solidFill>
                  <a:srgbClr val="FF0000"/>
                </a:solidFill>
              </a:rPr>
              <a:t>Clearly descriptive </a:t>
            </a:r>
            <a:r>
              <a:rPr lang="en-US" sz="2600" dirty="0">
                <a:solidFill>
                  <a:srgbClr val="FFFF00"/>
                </a:solidFill>
              </a:rPr>
              <a:t>or</a:t>
            </a:r>
            <a:r>
              <a:rPr lang="en-US" sz="2600" dirty="0">
                <a:solidFill>
                  <a:srgbClr val="FF0000"/>
                </a:solidFill>
              </a:rPr>
              <a:t> deceptively </a:t>
            </a:r>
            <a:r>
              <a:rPr lang="en-US" sz="2600" dirty="0" err="1">
                <a:solidFill>
                  <a:srgbClr val="FF0000"/>
                </a:solidFill>
              </a:rPr>
              <a:t>misdescriptive</a:t>
            </a:r>
            <a:r>
              <a:rPr lang="en-US" sz="2600" dirty="0">
                <a:solidFill>
                  <a:srgbClr val="FF0000"/>
                </a:solidFill>
              </a:rPr>
              <a:t> </a:t>
            </a:r>
            <a:r>
              <a:rPr lang="en-US" sz="2600" dirty="0">
                <a:solidFill>
                  <a:schemeClr val="bg1"/>
                </a:solidFill>
              </a:rPr>
              <a:t>in English or French </a:t>
            </a:r>
            <a:r>
              <a:rPr lang="en-US" sz="2600" dirty="0">
                <a:solidFill>
                  <a:srgbClr val="FFFF00"/>
                </a:solidFill>
              </a:rPr>
              <a:t>of the character/quality of wares/services </a:t>
            </a:r>
            <a:r>
              <a:rPr lang="en-US" sz="2600" dirty="0">
                <a:solidFill>
                  <a:schemeClr val="bg1"/>
                </a:solidFill>
              </a:rPr>
              <a:t>or of the conditions of production/persons employed in their production/place of origin</a:t>
            </a:r>
          </a:p>
          <a:p>
            <a:pPr marL="0" indent="0">
              <a:buFont typeface="Arial" panose="020B0604020202020204" pitchFamily="34" charset="0"/>
              <a:buNone/>
              <a:defRPr/>
            </a:pPr>
            <a:endParaRPr lang="en-US" dirty="0"/>
          </a:p>
        </p:txBody>
      </p:sp>
      <p:sp>
        <p:nvSpPr>
          <p:cNvPr id="349187" name="Slide Number Placeholder 3">
            <a:extLst>
              <a:ext uri="{FF2B5EF4-FFF2-40B4-BE49-F238E27FC236}">
                <a16:creationId xmlns:a16="http://schemas.microsoft.com/office/drawing/2014/main" id="{3FDC4685-7595-2C31-944D-9F5CBC7937B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C3A1788-2EFF-754B-9CAD-E75AD5841CC1}"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5">
            <a:extLst>
              <a:ext uri="{FF2B5EF4-FFF2-40B4-BE49-F238E27FC236}">
                <a16:creationId xmlns:a16="http://schemas.microsoft.com/office/drawing/2014/main" id="{25D0FDCC-7E21-013D-7A23-AF485FFF273D}"/>
              </a:ext>
            </a:extLst>
          </p:cNvPr>
          <p:cNvSpPr>
            <a:spLocks noGrp="1" noChangeArrowheads="1"/>
          </p:cNvSpPr>
          <p:nvPr>
            <p:ph type="title"/>
          </p:nvPr>
        </p:nvSpPr>
        <p:spPr bwMode="auto">
          <a:xfrm>
            <a:off x="1485900" y="984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07C63F89-8AD1-358D-25FD-96C14FA6D981}"/>
              </a:ext>
            </a:extLst>
          </p:cNvPr>
          <p:cNvSpPr>
            <a:spLocks noGrp="1"/>
          </p:cNvSpPr>
          <p:nvPr>
            <p:ph idx="1"/>
          </p:nvPr>
        </p:nvSpPr>
        <p:spPr>
          <a:xfrm>
            <a:off x="250825" y="1131888"/>
            <a:ext cx="8642350" cy="3692525"/>
          </a:xfrm>
        </p:spPr>
        <p:txBody>
          <a:bodyPr>
            <a:normAutofit fontScale="92500" lnSpcReduction="10000"/>
          </a:bodyPr>
          <a:lstStyle/>
          <a:p>
            <a:pPr>
              <a:lnSpc>
                <a:spcPct val="110000"/>
              </a:lnSpc>
              <a:defRPr/>
            </a:pPr>
            <a:r>
              <a:rPr lang="en-US" sz="2025" dirty="0">
                <a:solidFill>
                  <a:schemeClr val="bg1"/>
                </a:solidFill>
              </a:rPr>
              <a:t>S. 12(1): TM is </a:t>
            </a:r>
            <a:r>
              <a:rPr lang="en-US" sz="2025" dirty="0">
                <a:solidFill>
                  <a:srgbClr val="FFFF00"/>
                </a:solidFill>
              </a:rPr>
              <a:t>registrable if </a:t>
            </a:r>
            <a:r>
              <a:rPr lang="en-US" sz="2025" dirty="0">
                <a:solidFill>
                  <a:srgbClr val="FF0000"/>
                </a:solidFill>
              </a:rPr>
              <a:t>it </a:t>
            </a:r>
            <a:r>
              <a:rPr lang="en-CA" sz="2025" dirty="0" err="1">
                <a:solidFill>
                  <a:srgbClr val="FF0000"/>
                </a:solidFill>
              </a:rPr>
              <a:t>i</a:t>
            </a:r>
            <a:r>
              <a:rPr lang="en-US" sz="2025" dirty="0">
                <a:solidFill>
                  <a:srgbClr val="FF0000"/>
                </a:solidFill>
              </a:rPr>
              <a:t>s not</a:t>
            </a:r>
            <a:r>
              <a:rPr lang="en-US" sz="2025" dirty="0">
                <a:solidFill>
                  <a:schemeClr val="bg1"/>
                </a:solidFill>
              </a:rPr>
              <a:t>:</a:t>
            </a:r>
          </a:p>
          <a:p>
            <a:pPr marL="342900" lvl="1" indent="0">
              <a:lnSpc>
                <a:spcPct val="110000"/>
              </a:lnSpc>
              <a:buFont typeface="Arial" panose="020B0604020202020204" pitchFamily="34" charset="0"/>
              <a:buNone/>
              <a:defRPr/>
            </a:pPr>
            <a:r>
              <a:rPr lang="en-US" sz="2025" dirty="0">
                <a:solidFill>
                  <a:schemeClr val="bg1"/>
                </a:solidFill>
              </a:rPr>
              <a:t>(c) </a:t>
            </a:r>
            <a:r>
              <a:rPr lang="en-US" sz="2025" dirty="0">
                <a:solidFill>
                  <a:srgbClr val="FFFF00"/>
                </a:solidFill>
              </a:rPr>
              <a:t>Name in any language </a:t>
            </a:r>
            <a:r>
              <a:rPr lang="en-US" sz="2025" dirty="0">
                <a:solidFill>
                  <a:schemeClr val="bg1"/>
                </a:solidFill>
              </a:rPr>
              <a:t>of any of the wares or services in connection with which it is used</a:t>
            </a:r>
          </a:p>
          <a:p>
            <a:pPr marL="342900" lvl="1" indent="0">
              <a:lnSpc>
                <a:spcPct val="110000"/>
              </a:lnSpc>
              <a:buFont typeface="Arial" panose="020B0604020202020204" pitchFamily="34" charset="0"/>
              <a:buNone/>
              <a:defRPr/>
            </a:pPr>
            <a:r>
              <a:rPr lang="en-US" sz="2025" dirty="0">
                <a:solidFill>
                  <a:schemeClr val="bg1"/>
                </a:solidFill>
              </a:rPr>
              <a:t>(d) </a:t>
            </a:r>
            <a:r>
              <a:rPr lang="en-US" sz="2025" dirty="0">
                <a:solidFill>
                  <a:srgbClr val="FFFF00"/>
                </a:solidFill>
              </a:rPr>
              <a:t>Confusing with a registered TM </a:t>
            </a:r>
            <a:r>
              <a:rPr lang="en-US" sz="2025" dirty="0">
                <a:solidFill>
                  <a:schemeClr val="bg1"/>
                </a:solidFill>
              </a:rPr>
              <a:t>(confusing defined in s. 6(2); factors in s.  6(5))</a:t>
            </a:r>
          </a:p>
          <a:p>
            <a:pPr marL="342900" lvl="1" indent="0">
              <a:lnSpc>
                <a:spcPct val="110000"/>
              </a:lnSpc>
              <a:buFont typeface="Arial" panose="020B0604020202020204" pitchFamily="34" charset="0"/>
              <a:buNone/>
              <a:defRPr/>
            </a:pPr>
            <a:r>
              <a:rPr lang="en-US" sz="2025" dirty="0">
                <a:solidFill>
                  <a:schemeClr val="bg1"/>
                </a:solidFill>
              </a:rPr>
              <a:t>(e) </a:t>
            </a:r>
            <a:r>
              <a:rPr lang="en-US" sz="2025" dirty="0">
                <a:solidFill>
                  <a:srgbClr val="FFFF00"/>
                </a:solidFill>
              </a:rPr>
              <a:t>Mark prohibited </a:t>
            </a:r>
            <a:r>
              <a:rPr lang="en-US" sz="2025" dirty="0">
                <a:solidFill>
                  <a:schemeClr val="bg1"/>
                </a:solidFill>
              </a:rPr>
              <a:t>by s. 9 or 10…</a:t>
            </a:r>
          </a:p>
          <a:p>
            <a:pPr marL="342900" lvl="1" indent="0">
              <a:lnSpc>
                <a:spcPct val="110000"/>
              </a:lnSpc>
              <a:buFont typeface="Arial" panose="020B0604020202020204" pitchFamily="34" charset="0"/>
              <a:buNone/>
              <a:defRPr/>
            </a:pPr>
            <a:r>
              <a:rPr lang="en-US" sz="2025" dirty="0">
                <a:solidFill>
                  <a:schemeClr val="bg1"/>
                </a:solidFill>
              </a:rPr>
              <a:t>S. 12(2): </a:t>
            </a:r>
            <a:r>
              <a:rPr lang="en-CA" sz="2025" dirty="0">
                <a:solidFill>
                  <a:srgbClr val="FF0000"/>
                </a:solidFill>
              </a:rPr>
              <a:t>not registrable if</a:t>
            </a:r>
            <a:r>
              <a:rPr lang="en-CA" sz="2025" dirty="0">
                <a:solidFill>
                  <a:schemeClr val="bg1"/>
                </a:solidFill>
              </a:rPr>
              <a:t> its features are dictated primarily by a </a:t>
            </a:r>
            <a:r>
              <a:rPr lang="en-CA" sz="2025" dirty="0">
                <a:solidFill>
                  <a:srgbClr val="FFFF00"/>
                </a:solidFill>
              </a:rPr>
              <a:t>utilitarian function</a:t>
            </a:r>
          </a:p>
          <a:p>
            <a:pPr marL="342900" lvl="1" indent="0">
              <a:lnSpc>
                <a:spcPct val="110000"/>
              </a:lnSpc>
              <a:buFont typeface="Arial" panose="020B0604020202020204" pitchFamily="34" charset="0"/>
              <a:buNone/>
              <a:defRPr/>
            </a:pPr>
            <a:r>
              <a:rPr lang="en-US" sz="2025" dirty="0">
                <a:solidFill>
                  <a:schemeClr val="bg1"/>
                </a:solidFill>
              </a:rPr>
              <a:t>S. 12(3): </a:t>
            </a:r>
            <a:r>
              <a:rPr lang="en-US" sz="2025" dirty="0">
                <a:solidFill>
                  <a:srgbClr val="FF0000"/>
                </a:solidFill>
              </a:rPr>
              <a:t>If not registrable </a:t>
            </a:r>
            <a:r>
              <a:rPr lang="en-US" sz="2025" dirty="0">
                <a:solidFill>
                  <a:srgbClr val="FFFF00"/>
                </a:solidFill>
              </a:rPr>
              <a:t>due to (1)(a) or (b), is registrable if has … become </a:t>
            </a:r>
            <a:r>
              <a:rPr lang="en-US" sz="2025" dirty="0">
                <a:solidFill>
                  <a:srgbClr val="FF0000"/>
                </a:solidFill>
              </a:rPr>
              <a:t>distinctive</a:t>
            </a:r>
            <a:r>
              <a:rPr lang="en-US" sz="2025" dirty="0">
                <a:solidFill>
                  <a:srgbClr val="FFFF00"/>
                </a:solidFill>
              </a:rPr>
              <a:t> at the date of filing </a:t>
            </a:r>
            <a:r>
              <a:rPr lang="en-US" sz="2025" dirty="0">
                <a:solidFill>
                  <a:schemeClr val="bg1"/>
                </a:solidFill>
              </a:rPr>
              <a:t>an application for registration  (see also s. 32)</a:t>
            </a:r>
          </a:p>
          <a:p>
            <a:pPr marL="342900" lvl="1" indent="0">
              <a:buFont typeface="Arial" panose="020B0604020202020204" pitchFamily="34" charset="0"/>
              <a:buNone/>
              <a:defRPr/>
            </a:pPr>
            <a:endParaRPr lang="en-US" dirty="0"/>
          </a:p>
        </p:txBody>
      </p:sp>
      <p:sp>
        <p:nvSpPr>
          <p:cNvPr id="351235" name="Slide Number Placeholder 3">
            <a:extLst>
              <a:ext uri="{FF2B5EF4-FFF2-40B4-BE49-F238E27FC236}">
                <a16:creationId xmlns:a16="http://schemas.microsoft.com/office/drawing/2014/main" id="{EAF56562-94FE-1443-B61D-F0FA7FC2378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971810D-B1C3-AF40-8C03-882E7F7FE52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3A7B56-FBE4-5EAB-57E3-C8473E3E6591}"/>
              </a:ext>
            </a:extLst>
          </p:cNvPr>
          <p:cNvSpPr>
            <a:spLocks noGrp="1"/>
          </p:cNvSpPr>
          <p:nvPr>
            <p:ph type="title"/>
          </p:nvPr>
        </p:nvSpPr>
        <p:spPr>
          <a:xfrm>
            <a:off x="1485900" y="117475"/>
            <a:ext cx="6172200" cy="577850"/>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B03CBD96-2567-589E-DCF9-4C1D20BDC803}"/>
              </a:ext>
            </a:extLst>
          </p:cNvPr>
          <p:cNvSpPr>
            <a:spLocks noGrp="1"/>
          </p:cNvSpPr>
          <p:nvPr>
            <p:ph idx="1"/>
          </p:nvPr>
        </p:nvSpPr>
        <p:spPr>
          <a:xfrm>
            <a:off x="503238" y="1131888"/>
            <a:ext cx="8137525" cy="3617912"/>
          </a:xfrm>
        </p:spPr>
        <p:txBody>
          <a:bodyPr>
            <a:normAutofit lnSpcReduction="10000"/>
          </a:bodyPr>
          <a:lstStyle/>
          <a:p>
            <a:pPr marL="0" indent="0">
              <a:buFont typeface="Arial" panose="020B0604020202020204" pitchFamily="34" charset="0"/>
              <a:buNone/>
              <a:defRPr/>
            </a:pPr>
            <a:r>
              <a:rPr lang="en-US" sz="2100" b="1" dirty="0">
                <a:solidFill>
                  <a:srgbClr val="FFFF00"/>
                </a:solidFill>
              </a:rPr>
              <a:t>Ordinary marks</a:t>
            </a:r>
          </a:p>
          <a:p>
            <a:pPr>
              <a:defRPr/>
            </a:pPr>
            <a:r>
              <a:rPr lang="en-CA" sz="2100" dirty="0">
                <a:solidFill>
                  <a:schemeClr val="bg1"/>
                </a:solidFill>
              </a:rPr>
              <a:t>Amended definition (2014 - in effect 2019):</a:t>
            </a:r>
          </a:p>
          <a:p>
            <a:pPr lvl="1">
              <a:buFont typeface="Courier New" panose="02070309020205020404" pitchFamily="49" charset="0"/>
              <a:buChar char="o"/>
              <a:defRPr/>
            </a:pPr>
            <a:r>
              <a:rPr lang="en-CA" sz="2100" dirty="0">
                <a:solidFill>
                  <a:srgbClr val="FF0000"/>
                </a:solidFill>
              </a:rPr>
              <a:t>TM</a:t>
            </a:r>
            <a:r>
              <a:rPr lang="en-CA" sz="2100" dirty="0">
                <a:solidFill>
                  <a:schemeClr val="bg1"/>
                </a:solidFill>
              </a:rPr>
              <a:t>: A </a:t>
            </a:r>
            <a:r>
              <a:rPr lang="en-CA" sz="2100" dirty="0">
                <a:solidFill>
                  <a:srgbClr val="FFFF00"/>
                </a:solidFill>
              </a:rPr>
              <a:t>sign</a:t>
            </a:r>
            <a:r>
              <a:rPr lang="en-CA" sz="2100" dirty="0">
                <a:solidFill>
                  <a:schemeClr val="bg1"/>
                </a:solidFill>
              </a:rPr>
              <a:t> or combination of signs that is used or proposed to be used by a person </a:t>
            </a:r>
            <a:r>
              <a:rPr lang="en-CA" sz="2100" dirty="0">
                <a:solidFill>
                  <a:srgbClr val="FFFF00"/>
                </a:solidFill>
              </a:rPr>
              <a:t>for the purpose of distinguishing </a:t>
            </a:r>
            <a:r>
              <a:rPr lang="en-CA" sz="2100" dirty="0">
                <a:solidFill>
                  <a:schemeClr val="bg1"/>
                </a:solidFill>
              </a:rPr>
              <a:t>or so as to distinguish </a:t>
            </a:r>
            <a:r>
              <a:rPr lang="en-CA" sz="2100" dirty="0">
                <a:solidFill>
                  <a:srgbClr val="FFFF00"/>
                </a:solidFill>
              </a:rPr>
              <a:t>their goods </a:t>
            </a:r>
            <a:r>
              <a:rPr lang="en-CA" sz="2100" dirty="0">
                <a:solidFill>
                  <a:schemeClr val="bg1"/>
                </a:solidFill>
              </a:rPr>
              <a:t>and services from those of others.</a:t>
            </a:r>
            <a:r>
              <a:rPr lang="en-US" sz="2100" dirty="0">
                <a:solidFill>
                  <a:schemeClr val="bg1"/>
                </a:solidFill>
              </a:rPr>
              <a:t> </a:t>
            </a:r>
          </a:p>
          <a:p>
            <a:pPr lvl="1">
              <a:buFont typeface="Courier New" panose="02070309020205020404" pitchFamily="49" charset="0"/>
              <a:buChar char="o"/>
              <a:defRPr/>
            </a:pPr>
            <a:r>
              <a:rPr lang="en-US" sz="2100" dirty="0">
                <a:solidFill>
                  <a:srgbClr val="FF0000"/>
                </a:solidFill>
              </a:rPr>
              <a:t>Sign</a:t>
            </a:r>
            <a:r>
              <a:rPr lang="en-US" sz="2100" dirty="0">
                <a:solidFill>
                  <a:schemeClr val="bg1"/>
                </a:solidFill>
              </a:rPr>
              <a:t>: Includes a word, a personal name, a design, a letter, a numeral, a colour, a figurative element, a </a:t>
            </a:r>
            <a:r>
              <a:rPr lang="en-US" sz="2100" dirty="0">
                <a:solidFill>
                  <a:srgbClr val="FFFF00"/>
                </a:solidFill>
              </a:rPr>
              <a:t>three-dimensional shape</a:t>
            </a:r>
            <a:r>
              <a:rPr lang="en-US" sz="2100" dirty="0">
                <a:solidFill>
                  <a:schemeClr val="bg1"/>
                </a:solidFill>
              </a:rPr>
              <a:t>, a </a:t>
            </a:r>
            <a:r>
              <a:rPr lang="en-US" sz="2100" dirty="0">
                <a:solidFill>
                  <a:srgbClr val="FFFF00"/>
                </a:solidFill>
              </a:rPr>
              <a:t>hologram</a:t>
            </a:r>
            <a:r>
              <a:rPr lang="en-US" sz="2100" dirty="0">
                <a:solidFill>
                  <a:schemeClr val="bg1"/>
                </a:solidFill>
              </a:rPr>
              <a:t>, a </a:t>
            </a:r>
            <a:r>
              <a:rPr lang="en-US" sz="2100" dirty="0">
                <a:solidFill>
                  <a:srgbClr val="FFFF00"/>
                </a:solidFill>
              </a:rPr>
              <a:t>moving image</a:t>
            </a:r>
            <a:r>
              <a:rPr lang="en-US" sz="2100" dirty="0">
                <a:solidFill>
                  <a:schemeClr val="bg1"/>
                </a:solidFill>
              </a:rPr>
              <a:t>, a mode of packaging goods, a </a:t>
            </a:r>
            <a:r>
              <a:rPr lang="en-US" sz="2100" dirty="0">
                <a:solidFill>
                  <a:srgbClr val="FF0000"/>
                </a:solidFill>
                <a:highlight>
                  <a:srgbClr val="FFFF00"/>
                </a:highlight>
              </a:rPr>
              <a:t>sound</a:t>
            </a:r>
            <a:r>
              <a:rPr lang="en-US" sz="2100" dirty="0">
                <a:solidFill>
                  <a:schemeClr val="bg1"/>
                </a:solidFill>
              </a:rPr>
              <a:t>, a </a:t>
            </a:r>
            <a:r>
              <a:rPr lang="en-US" sz="2100" dirty="0">
                <a:solidFill>
                  <a:srgbClr val="FFFF00"/>
                </a:solidFill>
              </a:rPr>
              <a:t>scent</a:t>
            </a:r>
            <a:r>
              <a:rPr lang="en-US" sz="2100" dirty="0">
                <a:solidFill>
                  <a:schemeClr val="bg1"/>
                </a:solidFill>
              </a:rPr>
              <a:t>, a </a:t>
            </a:r>
            <a:r>
              <a:rPr lang="en-US" sz="2100" dirty="0">
                <a:solidFill>
                  <a:srgbClr val="FFFF00"/>
                </a:solidFill>
              </a:rPr>
              <a:t>taste</a:t>
            </a:r>
            <a:r>
              <a:rPr lang="en-US" sz="2100" dirty="0">
                <a:solidFill>
                  <a:schemeClr val="bg1"/>
                </a:solidFill>
              </a:rPr>
              <a:t>, a </a:t>
            </a:r>
            <a:r>
              <a:rPr lang="en-US" sz="2100" dirty="0">
                <a:solidFill>
                  <a:srgbClr val="FFFF00"/>
                </a:solidFill>
              </a:rPr>
              <a:t>texture</a:t>
            </a:r>
            <a:r>
              <a:rPr lang="en-US" sz="2100" dirty="0">
                <a:solidFill>
                  <a:schemeClr val="bg1"/>
                </a:solidFill>
              </a:rPr>
              <a:t>, and the positioning of a sign</a:t>
            </a:r>
            <a:r>
              <a:rPr lang="en-US" sz="1800" dirty="0">
                <a:solidFill>
                  <a:schemeClr val="bg1"/>
                </a:solidFill>
              </a:rPr>
              <a:t>.</a:t>
            </a:r>
          </a:p>
        </p:txBody>
      </p:sp>
      <p:sp>
        <p:nvSpPr>
          <p:cNvPr id="347139" name="Slide Number Placeholder 3">
            <a:extLst>
              <a:ext uri="{FF2B5EF4-FFF2-40B4-BE49-F238E27FC236}">
                <a16:creationId xmlns:a16="http://schemas.microsoft.com/office/drawing/2014/main" id="{3F0ADA07-B701-FBD9-F3FA-A5BEF287DB9B}"/>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AA8968E-3A81-FE4F-B16D-55D83053CBA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4564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5">
            <a:extLst>
              <a:ext uri="{FF2B5EF4-FFF2-40B4-BE49-F238E27FC236}">
                <a16:creationId xmlns:a16="http://schemas.microsoft.com/office/drawing/2014/main" id="{D95A5220-3FBA-1299-D88F-D450E5F03209}"/>
              </a:ext>
            </a:extLst>
          </p:cNvPr>
          <p:cNvSpPr>
            <a:spLocks noGrp="1" noChangeArrowheads="1"/>
          </p:cNvSpPr>
          <p:nvPr>
            <p:ph type="title"/>
          </p:nvPr>
        </p:nvSpPr>
        <p:spPr bwMode="auto">
          <a:xfrm>
            <a:off x="1485900" y="73025"/>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178178" name="Content Placeholder 1">
            <a:extLst>
              <a:ext uri="{FF2B5EF4-FFF2-40B4-BE49-F238E27FC236}">
                <a16:creationId xmlns:a16="http://schemas.microsoft.com/office/drawing/2014/main" id="{60AC7EBB-6B4E-6608-887B-329146574D01}"/>
              </a:ext>
            </a:extLst>
          </p:cNvPr>
          <p:cNvSpPr>
            <a:spLocks noGrp="1" noChangeArrowheads="1"/>
          </p:cNvSpPr>
          <p:nvPr>
            <p:ph idx="1"/>
          </p:nvPr>
        </p:nvSpPr>
        <p:spPr bwMode="auto">
          <a:xfrm>
            <a:off x="323850" y="855663"/>
            <a:ext cx="8496300" cy="42148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000" i="1">
                <a:solidFill>
                  <a:srgbClr val="00B0F0"/>
                </a:solidFill>
              </a:rPr>
              <a:t>Canada (Registrar of TMs) v. Coles Book Stores</a:t>
            </a:r>
            <a:r>
              <a:rPr lang="en-US" altLang="en-US" sz="3000" i="1">
                <a:solidFill>
                  <a:schemeClr val="bg1"/>
                </a:solidFill>
              </a:rPr>
              <a:t>, </a:t>
            </a:r>
            <a:r>
              <a:rPr lang="en-US" altLang="en-US" sz="3000">
                <a:solidFill>
                  <a:schemeClr val="bg1"/>
                </a:solidFill>
              </a:rPr>
              <a:t>[1974] SCR 438</a:t>
            </a:r>
          </a:p>
          <a:p>
            <a:pPr marL="342900" lvl="1" indent="0">
              <a:buFont typeface="Arial" panose="020B0604020202020204" pitchFamily="34" charset="0"/>
              <a:buNone/>
            </a:pPr>
            <a:r>
              <a:rPr lang="en-US" altLang="en-US" sz="3000">
                <a:solidFill>
                  <a:schemeClr val="bg1"/>
                </a:solidFill>
              </a:rPr>
              <a:t>1) </a:t>
            </a:r>
            <a:r>
              <a:rPr lang="en-US" altLang="en-US" sz="3000">
                <a:solidFill>
                  <a:srgbClr val="FFFF00"/>
                </a:solidFill>
              </a:rPr>
              <a:t>Is the mark a word</a:t>
            </a:r>
            <a:r>
              <a:rPr lang="en-US" altLang="en-US" sz="3000">
                <a:solidFill>
                  <a:schemeClr val="bg1"/>
                </a:solidFill>
              </a:rPr>
              <a:t>?</a:t>
            </a:r>
          </a:p>
          <a:p>
            <a:pPr marL="685800" lvl="2" indent="0">
              <a:buFont typeface="Arial" panose="020B0604020202020204" pitchFamily="34" charset="0"/>
              <a:buNone/>
            </a:pPr>
            <a:r>
              <a:rPr lang="en-US" altLang="en-US" sz="3000" i="1">
                <a:solidFill>
                  <a:srgbClr val="00B0F0"/>
                </a:solidFill>
              </a:rPr>
              <a:t>Standard Oil Co. v. Canada (Registrar of TM), </a:t>
            </a:r>
            <a:r>
              <a:rPr lang="en-US" altLang="en-US" sz="3000">
                <a:solidFill>
                  <a:schemeClr val="bg1"/>
                </a:solidFill>
              </a:rPr>
              <a:t>[1968] 2 Ex C.R. 523. </a:t>
            </a:r>
          </a:p>
          <a:p>
            <a:pPr marL="342900" lvl="1" indent="0">
              <a:buFont typeface="Arial" panose="020B0604020202020204" pitchFamily="34" charset="0"/>
              <a:buNone/>
            </a:pPr>
            <a:r>
              <a:rPr lang="en-US" altLang="en-US" sz="3000">
                <a:solidFill>
                  <a:schemeClr val="bg1"/>
                </a:solidFill>
              </a:rPr>
              <a:t>2) Is it </a:t>
            </a:r>
            <a:r>
              <a:rPr lang="en-US" altLang="en-US" sz="3000">
                <a:solidFill>
                  <a:srgbClr val="FFFF00"/>
                </a:solidFill>
              </a:rPr>
              <a:t>primarily merely a name </a:t>
            </a:r>
            <a:r>
              <a:rPr lang="en-US" altLang="en-US" sz="3000">
                <a:solidFill>
                  <a:schemeClr val="bg1"/>
                </a:solidFill>
              </a:rPr>
              <a:t>or surname of an individual who is living or who has died within the previous 30 years?</a:t>
            </a:r>
          </a:p>
        </p:txBody>
      </p:sp>
      <p:sp>
        <p:nvSpPr>
          <p:cNvPr id="178179" name="Slide Number Placeholder 3">
            <a:extLst>
              <a:ext uri="{FF2B5EF4-FFF2-40B4-BE49-F238E27FC236}">
                <a16:creationId xmlns:a16="http://schemas.microsoft.com/office/drawing/2014/main" id="{5366197A-2BB1-A347-876E-EAA6626FD4F4}"/>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6232593-1595-E243-8F3C-50FFA6A87D7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69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3165EF0-A1D1-69E8-2B1A-8D0C2DAE684C}"/>
              </a:ext>
            </a:extLst>
          </p:cNvPr>
          <p:cNvPicPr>
            <a:picLocks noChangeAspect="1"/>
          </p:cNvPicPr>
          <p:nvPr/>
        </p:nvPicPr>
        <p:blipFill>
          <a:blip r:embed="rId2"/>
          <a:stretch>
            <a:fillRect/>
          </a:stretch>
        </p:blipFill>
        <p:spPr>
          <a:xfrm>
            <a:off x="1619672" y="220882"/>
            <a:ext cx="5904656" cy="4701735"/>
          </a:xfrm>
          <a:prstGeom prst="rect">
            <a:avLst/>
          </a:prstGeom>
        </p:spPr>
      </p:pic>
    </p:spTree>
    <p:extLst>
      <p:ext uri="{BB962C8B-B14F-4D97-AF65-F5344CB8AC3E}">
        <p14:creationId xmlns:p14="http://schemas.microsoft.com/office/powerpoint/2010/main" val="3976744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ED165808-B5A5-B063-E582-846184378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038" y="1492250"/>
            <a:ext cx="52419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2">
            <a:extLst>
              <a:ext uri="{FF2B5EF4-FFF2-40B4-BE49-F238E27FC236}">
                <a16:creationId xmlns:a16="http://schemas.microsoft.com/office/drawing/2014/main" id="{832E2AB8-54E8-D0C1-777B-1C5CF1E5C85B}"/>
              </a:ext>
            </a:extLst>
          </p:cNvPr>
          <p:cNvSpPr txBox="1">
            <a:spLocks noChangeArrowheads="1"/>
          </p:cNvSpPr>
          <p:nvPr/>
        </p:nvSpPr>
        <p:spPr bwMode="auto">
          <a:xfrm>
            <a:off x="107950" y="123825"/>
            <a:ext cx="89281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Cole</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as in </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slaw</a:t>
            </a:r>
            <a:r>
              <a:rPr kumimoji="0" lang="en-US" altLang="en-US" sz="4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argument failed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Content Placeholder 2">
            <a:extLst>
              <a:ext uri="{FF2B5EF4-FFF2-40B4-BE49-F238E27FC236}">
                <a16:creationId xmlns:a16="http://schemas.microsoft.com/office/drawing/2014/main" id="{D157ACD9-4A32-78FA-5059-6847C60FDFEF}"/>
              </a:ext>
            </a:extLst>
          </p:cNvPr>
          <p:cNvSpPr>
            <a:spLocks noGrp="1" noChangeArrowheads="1"/>
          </p:cNvSpPr>
          <p:nvPr>
            <p:ph sz="quarter" idx="10"/>
          </p:nvPr>
        </p:nvSpPr>
        <p:spPr bwMode="auto">
          <a:xfrm>
            <a:off x="323850" y="144463"/>
            <a:ext cx="8496300" cy="4854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1900" i="1">
                <a:solidFill>
                  <a:schemeClr val="bg1"/>
                </a:solidFill>
              </a:rPr>
              <a:t>“In the case at bar, the evidence clearly establishes that “Coles” is a surname that is well-known to the general public of Canada. On the other hand, the dictionary meanings of the word “cole” and in its plural form “coles”, particularly as found in the Oxford English Dictionary, </a:t>
            </a:r>
            <a:r>
              <a:rPr lang="en-CA" altLang="en-US" sz="1900" i="1">
                <a:solidFill>
                  <a:srgbClr val="FF0000"/>
                </a:solidFill>
              </a:rPr>
              <a:t>are largely obsolete</a:t>
            </a:r>
            <a:r>
              <a:rPr lang="en-CA" altLang="en-US" sz="1900" i="1">
                <a:solidFill>
                  <a:schemeClr val="bg1"/>
                </a:solidFill>
              </a:rPr>
              <a:t>. </a:t>
            </a:r>
            <a:r>
              <a:rPr lang="en-CA" altLang="en-US" sz="1900" i="1">
                <a:solidFill>
                  <a:srgbClr val="FFFF00"/>
                </a:solidFill>
              </a:rPr>
              <a:t>A customer in need of a cabbage does not ask for a “cole”. The only common use of the word that I can think of is in the word “coleslaw”.</a:t>
            </a:r>
            <a:r>
              <a:rPr lang="en-CA" altLang="en-US" sz="1900" i="1">
                <a:solidFill>
                  <a:schemeClr val="bg1"/>
                </a:solidFill>
              </a:rPr>
              <a:t> The inference I draw from the evidence concerning the dictionary definitions of the word “cole” is that it is a word of rare, if not obsolete, usage and would be little known to the general public of Canada. </a:t>
            </a:r>
            <a:r>
              <a:rPr lang="en-CA" altLang="en-US" sz="1900" i="1">
                <a:solidFill>
                  <a:srgbClr val="FFFF00"/>
                </a:solidFill>
              </a:rPr>
              <a:t>I do not agree with the conclusion of the learned judge of the Exchequer Court that the principal character of the word “Coles” is “equally that of a surname and of a dictionary word in the English language.”</a:t>
            </a:r>
            <a:r>
              <a:rPr lang="en-CA" altLang="en-US" sz="1900" i="1">
                <a:solidFill>
                  <a:schemeClr val="bg1"/>
                </a:solidFill>
              </a:rPr>
              <a:t> </a:t>
            </a:r>
            <a:r>
              <a:rPr lang="en-CA" altLang="en-US" sz="1900" i="1">
                <a:solidFill>
                  <a:srgbClr val="FF0000"/>
                </a:solidFill>
              </a:rPr>
              <a:t>My only possible conclusion in this case is that a person in Canada of ordinary intelligence and of ordinary education in English or French would immediately respond to the trade mark “Coles” by thinking of it as a surname and would not be likely to know that “Coles” has a dictionary meaning.”</a:t>
            </a:r>
            <a:endParaRPr lang="en-US" altLang="en-US" sz="1900" i="1">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Box 1">
            <a:extLst>
              <a:ext uri="{FF2B5EF4-FFF2-40B4-BE49-F238E27FC236}">
                <a16:creationId xmlns:a16="http://schemas.microsoft.com/office/drawing/2014/main" id="{067E0DE5-41B5-648F-86CF-5DCB1414DA1D}"/>
              </a:ext>
            </a:extLst>
          </p:cNvPr>
          <p:cNvSpPr txBox="1">
            <a:spLocks noChangeArrowheads="1"/>
          </p:cNvSpPr>
          <p:nvPr/>
        </p:nvSpPr>
        <p:spPr bwMode="auto">
          <a:xfrm>
            <a:off x="3038475" y="268288"/>
            <a:ext cx="30670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0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182274" name="TextBox 2">
            <a:extLst>
              <a:ext uri="{FF2B5EF4-FFF2-40B4-BE49-F238E27FC236}">
                <a16:creationId xmlns:a16="http://schemas.microsoft.com/office/drawing/2014/main" id="{34BA45D9-EF93-6814-D57E-0344C1C3E568}"/>
              </a:ext>
            </a:extLst>
          </p:cNvPr>
          <p:cNvSpPr txBox="1">
            <a:spLocks noChangeArrowheads="1"/>
          </p:cNvSpPr>
          <p:nvPr/>
        </p:nvSpPr>
        <p:spPr bwMode="auto">
          <a:xfrm>
            <a:off x="268288" y="1276350"/>
            <a:ext cx="86074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Test to Apply</a:t>
            </a:r>
            <a:r>
              <a:rPr kumimoji="0" lang="en-CA" altLang="en-US" sz="32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Would a person </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in Canada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of ordinary intelligence and of ordinary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education in English or French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be just as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likely</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if not more likely,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to respond to the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word by thinking of it as a brand </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or a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mark of a business </a:t>
            </a:r>
            <a:r>
              <a:rPr kumimoji="0" lang="en-CA"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than as a name</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/surname</a:t>
            </a:r>
            <a:r>
              <a:rPr kumimoji="0" lang="en-CA"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CA"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5">
            <a:extLst>
              <a:ext uri="{FF2B5EF4-FFF2-40B4-BE49-F238E27FC236}">
                <a16:creationId xmlns:a16="http://schemas.microsoft.com/office/drawing/2014/main" id="{8FDA52BA-2A18-BBD2-BA7B-D0FED4D172B1}"/>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A801EC76-0056-D8E0-293C-94151EC7F2E8}"/>
              </a:ext>
            </a:extLst>
          </p:cNvPr>
          <p:cNvSpPr>
            <a:spLocks noGrp="1"/>
          </p:cNvSpPr>
          <p:nvPr>
            <p:ph idx="1"/>
          </p:nvPr>
        </p:nvSpPr>
        <p:spPr>
          <a:xfrm>
            <a:off x="323850" y="892175"/>
            <a:ext cx="8424863" cy="4170363"/>
          </a:xfrm>
        </p:spPr>
        <p:txBody>
          <a:bodyPr>
            <a:normAutofit/>
          </a:bodyPr>
          <a:lstStyle/>
          <a:p>
            <a:pPr marL="0" indent="0">
              <a:lnSpc>
                <a:spcPct val="110000"/>
              </a:lnSpc>
              <a:buFont typeface="Arial" panose="020B0604020202020204" pitchFamily="34" charset="0"/>
              <a:buNone/>
              <a:defRPr/>
            </a:pPr>
            <a:r>
              <a:rPr lang="en-US" sz="2100" i="1" dirty="0">
                <a:solidFill>
                  <a:srgbClr val="00B0F0"/>
                </a:solidFill>
              </a:rPr>
              <a:t>Unilever Canada Inc. v. Superior Quality Foods Inc. </a:t>
            </a:r>
            <a:r>
              <a:rPr lang="en-US" sz="2100" dirty="0">
                <a:solidFill>
                  <a:schemeClr val="bg1"/>
                </a:solidFill>
              </a:rPr>
              <a:t>(2007)</a:t>
            </a:r>
            <a:r>
              <a:rPr lang="en-US" sz="2100" i="1" dirty="0">
                <a:solidFill>
                  <a:schemeClr val="bg1"/>
                </a:solidFill>
              </a:rPr>
              <a:t>, </a:t>
            </a:r>
            <a:r>
              <a:rPr lang="en-US" sz="2100" dirty="0">
                <a:solidFill>
                  <a:schemeClr val="bg1"/>
                </a:solidFill>
              </a:rPr>
              <a:t>62 CPR</a:t>
            </a:r>
            <a:r>
              <a:rPr lang="en-US" sz="2100" i="1" dirty="0">
                <a:solidFill>
                  <a:schemeClr val="bg1"/>
                </a:solidFill>
              </a:rPr>
              <a:t> </a:t>
            </a:r>
            <a:r>
              <a:rPr lang="en-US" sz="2100" dirty="0">
                <a:solidFill>
                  <a:schemeClr val="bg1"/>
                </a:solidFill>
              </a:rPr>
              <a:t>(4</a:t>
            </a:r>
            <a:r>
              <a:rPr lang="en-US" sz="2100" baseline="30000" dirty="0">
                <a:solidFill>
                  <a:schemeClr val="bg1"/>
                </a:solidFill>
              </a:rPr>
              <a:t>th</a:t>
            </a:r>
            <a:r>
              <a:rPr lang="en-US" sz="2100" dirty="0">
                <a:solidFill>
                  <a:schemeClr val="bg1"/>
                </a:solidFill>
              </a:rPr>
              <a:t>) 75, [2007] TMOB No. 66</a:t>
            </a:r>
          </a:p>
          <a:p>
            <a:pPr>
              <a:lnSpc>
                <a:spcPct val="110000"/>
              </a:lnSpc>
              <a:defRPr/>
            </a:pPr>
            <a:r>
              <a:rPr lang="en-CA" sz="2100" b="1" dirty="0">
                <a:solidFill>
                  <a:schemeClr val="bg1"/>
                </a:solidFill>
              </a:rPr>
              <a:t>Facts</a:t>
            </a:r>
            <a:r>
              <a:rPr lang="en-CA" sz="2100" dirty="0">
                <a:solidFill>
                  <a:schemeClr val="bg1"/>
                </a:solidFill>
              </a:rPr>
              <a:t>: Superior Quality Foods, Inc. filed an application to register the TM </a:t>
            </a:r>
            <a:r>
              <a:rPr lang="en-CA" sz="2100" dirty="0">
                <a:solidFill>
                  <a:srgbClr val="FFFF00"/>
                </a:solidFill>
              </a:rPr>
              <a:t>BETTER THAN BOULLION </a:t>
            </a:r>
            <a:r>
              <a:rPr lang="en-CA" sz="2100" dirty="0">
                <a:solidFill>
                  <a:schemeClr val="bg1"/>
                </a:solidFill>
              </a:rPr>
              <a:t>for use in association w. soups and soup bases.</a:t>
            </a:r>
          </a:p>
          <a:p>
            <a:pPr>
              <a:lnSpc>
                <a:spcPct val="110000"/>
              </a:lnSpc>
              <a:defRPr/>
            </a:pPr>
            <a:r>
              <a:rPr lang="en-CA" sz="2100" b="1" dirty="0">
                <a:solidFill>
                  <a:schemeClr val="bg1"/>
                </a:solidFill>
              </a:rPr>
              <a:t>Issue: </a:t>
            </a:r>
            <a:r>
              <a:rPr lang="en-CA" sz="2100" dirty="0">
                <a:solidFill>
                  <a:schemeClr val="bg1"/>
                </a:solidFill>
              </a:rPr>
              <a:t>s. 12(1)(b) …</a:t>
            </a:r>
            <a:r>
              <a:rPr lang="en-CA" sz="2100" i="1" dirty="0">
                <a:solidFill>
                  <a:schemeClr val="bg1"/>
                </a:solidFill>
              </a:rPr>
              <a:t>Is the mark  </a:t>
            </a:r>
            <a:r>
              <a:rPr lang="en-CA" sz="2100" i="1" dirty="0">
                <a:solidFill>
                  <a:srgbClr val="FFFF00"/>
                </a:solidFill>
              </a:rPr>
              <a:t>clearly descriptive or deceptively </a:t>
            </a:r>
            <a:r>
              <a:rPr lang="en-CA" sz="2100" i="1" dirty="0" err="1">
                <a:solidFill>
                  <a:srgbClr val="FFFF00"/>
                </a:solidFill>
              </a:rPr>
              <a:t>misdescriptive</a:t>
            </a:r>
            <a:r>
              <a:rPr lang="en-CA" sz="2100" i="1" dirty="0">
                <a:solidFill>
                  <a:srgbClr val="FFFF00"/>
                </a:solidFill>
              </a:rPr>
              <a:t> </a:t>
            </a:r>
            <a:r>
              <a:rPr lang="en-CA" sz="2100" i="1" dirty="0">
                <a:solidFill>
                  <a:schemeClr val="bg1"/>
                </a:solidFill>
              </a:rPr>
              <a:t>in the English or French language of the character or quality of the wares or services in association with which it is used or proposed to be used or of the conditions of or the persons employed in their production or of their place of origin.</a:t>
            </a:r>
          </a:p>
          <a:p>
            <a:pPr marL="0" indent="0">
              <a:buFont typeface="Arial" panose="020B0604020202020204" pitchFamily="34" charset="0"/>
              <a:buNone/>
              <a:defRPr/>
            </a:pPr>
            <a:endParaRPr lang="en-US" sz="2550" dirty="0">
              <a:solidFill>
                <a:schemeClr val="bg1"/>
              </a:solidFill>
            </a:endParaRPr>
          </a:p>
        </p:txBody>
      </p:sp>
      <p:sp>
        <p:nvSpPr>
          <p:cNvPr id="184323" name="Slide Number Placeholder 3">
            <a:extLst>
              <a:ext uri="{FF2B5EF4-FFF2-40B4-BE49-F238E27FC236}">
                <a16:creationId xmlns:a16="http://schemas.microsoft.com/office/drawing/2014/main" id="{21FDD7E8-8B28-1551-5E8B-401751410D9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F0434BF-161F-634A-A0EE-A1A5AD21315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5">
            <a:extLst>
              <a:ext uri="{FF2B5EF4-FFF2-40B4-BE49-F238E27FC236}">
                <a16:creationId xmlns:a16="http://schemas.microsoft.com/office/drawing/2014/main" id="{8A3C1D52-9668-9CF3-338D-CECE9C01B44E}"/>
              </a:ext>
            </a:extLst>
          </p:cNvPr>
          <p:cNvSpPr>
            <a:spLocks noGrp="1" noChangeArrowheads="1"/>
          </p:cNvSpPr>
          <p:nvPr>
            <p:ph type="title"/>
          </p:nvPr>
        </p:nvSpPr>
        <p:spPr bwMode="auto">
          <a:xfrm>
            <a:off x="1485900" y="80963"/>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F0C5BB9A-EC2A-2B99-9B7B-007C073AADB8}"/>
              </a:ext>
            </a:extLst>
          </p:cNvPr>
          <p:cNvSpPr>
            <a:spLocks noGrp="1"/>
          </p:cNvSpPr>
          <p:nvPr>
            <p:ph idx="1"/>
          </p:nvPr>
        </p:nvSpPr>
        <p:spPr>
          <a:xfrm>
            <a:off x="215900" y="1131888"/>
            <a:ext cx="8712200" cy="3849687"/>
          </a:xfrm>
        </p:spPr>
        <p:txBody>
          <a:bodyPr>
            <a:normAutofit/>
          </a:bodyPr>
          <a:lstStyle/>
          <a:p>
            <a:pPr marL="0" indent="0">
              <a:buFont typeface="Arial" panose="020B0604020202020204" pitchFamily="34" charset="0"/>
              <a:buNone/>
              <a:defRPr/>
            </a:pPr>
            <a:r>
              <a:rPr lang="en-US" sz="3000" i="1" dirty="0">
                <a:solidFill>
                  <a:srgbClr val="00B0F0"/>
                </a:solidFill>
              </a:rPr>
              <a:t>Unilever Canada Inc. v. Superior Quality Foods Inc. </a:t>
            </a:r>
            <a:r>
              <a:rPr lang="en-US" sz="3000" dirty="0">
                <a:solidFill>
                  <a:schemeClr val="bg1"/>
                </a:solidFill>
              </a:rPr>
              <a:t>(2007)</a:t>
            </a:r>
            <a:r>
              <a:rPr lang="en-US" sz="3000" i="1" dirty="0">
                <a:solidFill>
                  <a:schemeClr val="bg1"/>
                </a:solidFill>
              </a:rPr>
              <a:t>, </a:t>
            </a:r>
            <a:r>
              <a:rPr lang="en-US" sz="3000" dirty="0">
                <a:solidFill>
                  <a:schemeClr val="bg1"/>
                </a:solidFill>
              </a:rPr>
              <a:t>62 CPR</a:t>
            </a:r>
            <a:r>
              <a:rPr lang="en-US" sz="3000" i="1" dirty="0">
                <a:solidFill>
                  <a:schemeClr val="bg1"/>
                </a:solidFill>
              </a:rPr>
              <a:t> </a:t>
            </a:r>
            <a:r>
              <a:rPr lang="en-US" sz="3000" dirty="0">
                <a:solidFill>
                  <a:schemeClr val="bg1"/>
                </a:solidFill>
              </a:rPr>
              <a:t>(4</a:t>
            </a:r>
            <a:r>
              <a:rPr lang="en-US" sz="3000" baseline="30000" dirty="0">
                <a:solidFill>
                  <a:schemeClr val="bg1"/>
                </a:solidFill>
              </a:rPr>
              <a:t>th</a:t>
            </a:r>
            <a:r>
              <a:rPr lang="en-US" sz="3000" dirty="0">
                <a:solidFill>
                  <a:schemeClr val="bg1"/>
                </a:solidFill>
              </a:rPr>
              <a:t>) 75, [2007] TMOB No. 66</a:t>
            </a:r>
          </a:p>
          <a:p>
            <a:pPr>
              <a:defRPr/>
            </a:pPr>
            <a:r>
              <a:rPr lang="en-CA" sz="3000" dirty="0">
                <a:solidFill>
                  <a:srgbClr val="FFFF00"/>
                </a:solidFill>
              </a:rPr>
              <a:t>Clearly descriptive</a:t>
            </a:r>
            <a:r>
              <a:rPr lang="en-CA" sz="3000" dirty="0">
                <a:solidFill>
                  <a:srgbClr val="FF0000"/>
                </a:solidFill>
              </a:rPr>
              <a:t> = </a:t>
            </a:r>
            <a:r>
              <a:rPr lang="en-CA" sz="3000" dirty="0">
                <a:solidFill>
                  <a:schemeClr val="bg1"/>
                </a:solidFill>
              </a:rPr>
              <a:t>does the mark tell potential dealers/purchasers of the goods/services what the goods and services are, or describe them or describe a property which is commonly associated with them</a:t>
            </a:r>
            <a:r>
              <a:rPr lang="en-CA" sz="3000" dirty="0">
                <a:solidFill>
                  <a:srgbClr val="FF0000"/>
                </a:solidFill>
              </a:rPr>
              <a:t>?</a:t>
            </a:r>
          </a:p>
        </p:txBody>
      </p:sp>
      <p:sp>
        <p:nvSpPr>
          <p:cNvPr id="186371" name="Slide Number Placeholder 3">
            <a:extLst>
              <a:ext uri="{FF2B5EF4-FFF2-40B4-BE49-F238E27FC236}">
                <a16:creationId xmlns:a16="http://schemas.microsoft.com/office/drawing/2014/main" id="{88CDDB08-8D9A-9AB2-7112-D60171D001C1}"/>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63C20D4C-6B7B-EB42-8D12-BFBCA8DE91A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11BB77-935A-F6A1-29AF-2E9E2307D5EE}"/>
              </a:ext>
            </a:extLst>
          </p:cNvPr>
          <p:cNvSpPr>
            <a:spLocks noGrp="1"/>
          </p:cNvSpPr>
          <p:nvPr>
            <p:ph type="title"/>
          </p:nvPr>
        </p:nvSpPr>
        <p:spPr>
          <a:xfrm>
            <a:off x="1485900" y="168275"/>
            <a:ext cx="6172200" cy="64611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54460CFC-9261-40D5-65CA-FC063703363B}"/>
              </a:ext>
            </a:extLst>
          </p:cNvPr>
          <p:cNvSpPr>
            <a:spLocks noGrp="1"/>
          </p:cNvSpPr>
          <p:nvPr>
            <p:ph idx="1"/>
          </p:nvPr>
        </p:nvSpPr>
        <p:spPr>
          <a:xfrm>
            <a:off x="179388" y="1069975"/>
            <a:ext cx="8785225" cy="3876675"/>
          </a:xfrm>
        </p:spPr>
        <p:txBody>
          <a:bodyPr>
            <a:normAutofit lnSpcReduction="10000"/>
          </a:bodyPr>
          <a:lstStyle/>
          <a:p>
            <a:pPr marL="0" lvl="1" indent="0">
              <a:buFont typeface="Arial" panose="020B0604020202020204" pitchFamily="34" charset="0"/>
              <a:buNone/>
              <a:defRPr/>
            </a:pPr>
            <a:r>
              <a:rPr lang="en-US" sz="3200" i="1" dirty="0">
                <a:solidFill>
                  <a:srgbClr val="00B0F0"/>
                </a:solidFill>
              </a:rPr>
              <a:t>Unilever Canada Inc. v. Superior Quality Foods Inc. </a:t>
            </a:r>
            <a:r>
              <a:rPr lang="en-US" sz="3200" dirty="0">
                <a:solidFill>
                  <a:schemeClr val="bg1"/>
                </a:solidFill>
              </a:rPr>
              <a:t>(2007)</a:t>
            </a:r>
            <a:r>
              <a:rPr lang="en-US" sz="3200" i="1" dirty="0">
                <a:solidFill>
                  <a:schemeClr val="bg1"/>
                </a:solidFill>
              </a:rPr>
              <a:t>, </a:t>
            </a:r>
            <a:r>
              <a:rPr lang="en-US" sz="3200" dirty="0">
                <a:solidFill>
                  <a:schemeClr val="bg1"/>
                </a:solidFill>
              </a:rPr>
              <a:t>62 CPR</a:t>
            </a:r>
            <a:r>
              <a:rPr lang="en-US" sz="3200" i="1" dirty="0">
                <a:solidFill>
                  <a:schemeClr val="bg1"/>
                </a:solidFill>
              </a:rPr>
              <a:t> </a:t>
            </a:r>
            <a:r>
              <a:rPr lang="en-US" sz="3200" dirty="0">
                <a:solidFill>
                  <a:schemeClr val="bg1"/>
                </a:solidFill>
              </a:rPr>
              <a:t>(4</a:t>
            </a:r>
            <a:r>
              <a:rPr lang="en-US" sz="3200" baseline="30000" dirty="0">
                <a:solidFill>
                  <a:schemeClr val="bg1"/>
                </a:solidFill>
              </a:rPr>
              <a:t>th</a:t>
            </a:r>
            <a:r>
              <a:rPr lang="en-US" sz="3200" dirty="0">
                <a:solidFill>
                  <a:schemeClr val="bg1"/>
                </a:solidFill>
              </a:rPr>
              <a:t>) 75, [2007] TMOB No. 66</a:t>
            </a:r>
          </a:p>
          <a:p>
            <a:pPr marL="457200" lvl="1" indent="-457200">
              <a:buFont typeface="Arial" panose="020B0604020202020204" pitchFamily="34" charset="0"/>
              <a:buChar char="•"/>
              <a:defRPr/>
            </a:pPr>
            <a:r>
              <a:rPr lang="en-CA" sz="3200" dirty="0">
                <a:solidFill>
                  <a:srgbClr val="FFFF00"/>
                </a:solidFill>
              </a:rPr>
              <a:t>Deceptively </a:t>
            </a:r>
            <a:r>
              <a:rPr lang="en-CA" sz="3200" dirty="0" err="1">
                <a:solidFill>
                  <a:srgbClr val="FFFF00"/>
                </a:solidFill>
              </a:rPr>
              <a:t>misdescriptive</a:t>
            </a:r>
            <a:r>
              <a:rPr lang="en-CA" sz="3200" dirty="0">
                <a:solidFill>
                  <a:srgbClr val="FFFF00"/>
                </a:solidFill>
              </a:rPr>
              <a:t> </a:t>
            </a:r>
            <a:r>
              <a:rPr lang="en-CA" sz="3200" dirty="0">
                <a:solidFill>
                  <a:srgbClr val="FF0000"/>
                </a:solidFill>
              </a:rPr>
              <a:t>=</a:t>
            </a:r>
            <a:r>
              <a:rPr lang="en-CA" sz="3200" dirty="0">
                <a:solidFill>
                  <a:schemeClr val="bg1"/>
                </a:solidFill>
              </a:rPr>
              <a:t> would dealers/purchasers of the goods </a:t>
            </a:r>
            <a:r>
              <a:rPr lang="en-CA" sz="3200" dirty="0">
                <a:solidFill>
                  <a:srgbClr val="FFFF00"/>
                </a:solidFill>
              </a:rPr>
              <a:t>be deceived by the </a:t>
            </a:r>
            <a:r>
              <a:rPr lang="en-CA" sz="3200" dirty="0" err="1">
                <a:solidFill>
                  <a:srgbClr val="FFFF00"/>
                </a:solidFill>
              </a:rPr>
              <a:t>misdescription</a:t>
            </a:r>
            <a:r>
              <a:rPr lang="en-CA" sz="3200" dirty="0">
                <a:solidFill>
                  <a:schemeClr val="bg1"/>
                </a:solidFill>
              </a:rPr>
              <a:t> into purchasing goods or ordering services which different in character or quality from those expected</a:t>
            </a:r>
            <a:r>
              <a:rPr lang="en-CA" sz="3200" dirty="0">
                <a:solidFill>
                  <a:srgbClr val="FF0000"/>
                </a:solidFill>
              </a:rPr>
              <a:t>?</a:t>
            </a:r>
          </a:p>
          <a:p>
            <a:pPr>
              <a:defRPr/>
            </a:pPr>
            <a:endParaRPr lang="en-US" dirty="0"/>
          </a:p>
        </p:txBody>
      </p:sp>
      <p:sp>
        <p:nvSpPr>
          <p:cNvPr id="188419" name="Slide Number Placeholder 3">
            <a:extLst>
              <a:ext uri="{FF2B5EF4-FFF2-40B4-BE49-F238E27FC236}">
                <a16:creationId xmlns:a16="http://schemas.microsoft.com/office/drawing/2014/main" id="{0641601B-189B-7792-5C36-34FF2452E250}"/>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CCE45F8-8B55-DD4F-B19D-687C6969040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75</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5">
            <a:extLst>
              <a:ext uri="{FF2B5EF4-FFF2-40B4-BE49-F238E27FC236}">
                <a16:creationId xmlns:a16="http://schemas.microsoft.com/office/drawing/2014/main" id="{2FF67D9A-0FF6-CB1B-1A2A-E4E1F8C38554}"/>
              </a:ext>
            </a:extLst>
          </p:cNvPr>
          <p:cNvSpPr>
            <a:spLocks noGrp="1" noChangeArrowheads="1"/>
          </p:cNvSpPr>
          <p:nvPr>
            <p:ph type="title"/>
          </p:nvPr>
        </p:nvSpPr>
        <p:spPr bwMode="auto">
          <a:xfrm>
            <a:off x="1485900" y="123825"/>
            <a:ext cx="6172200" cy="719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5AF87778-3BAA-27F8-AD0D-085DDFFEF92F}"/>
              </a:ext>
            </a:extLst>
          </p:cNvPr>
          <p:cNvSpPr>
            <a:spLocks noGrp="1"/>
          </p:cNvSpPr>
          <p:nvPr>
            <p:ph idx="1"/>
          </p:nvPr>
        </p:nvSpPr>
        <p:spPr>
          <a:xfrm>
            <a:off x="395288" y="908050"/>
            <a:ext cx="8424862" cy="4029075"/>
          </a:xfrm>
        </p:spPr>
        <p:txBody>
          <a:bodyPr>
            <a:normAutofit fontScale="92500" lnSpcReduction="10000"/>
          </a:bodyPr>
          <a:lstStyle/>
          <a:p>
            <a:pPr marL="0" lvl="1" indent="0">
              <a:lnSpc>
                <a:spcPct val="110000"/>
              </a:lnSpc>
              <a:buFont typeface="Arial" panose="020B0604020202020204" pitchFamily="34" charset="0"/>
              <a:buNone/>
              <a:defRPr/>
            </a:pPr>
            <a:r>
              <a:rPr lang="en-US" sz="2700" i="1" dirty="0">
                <a:solidFill>
                  <a:srgbClr val="00B0F0"/>
                </a:solidFill>
              </a:rPr>
              <a:t>Unilever Canada Inc. v. Superior Quality Foods Inc. </a:t>
            </a:r>
            <a:r>
              <a:rPr lang="en-US" sz="2700" dirty="0">
                <a:solidFill>
                  <a:schemeClr val="bg1"/>
                </a:solidFill>
              </a:rPr>
              <a:t>(2007)</a:t>
            </a:r>
            <a:r>
              <a:rPr lang="en-US" sz="2700" i="1" dirty="0">
                <a:solidFill>
                  <a:schemeClr val="bg1"/>
                </a:solidFill>
              </a:rPr>
              <a:t>, </a:t>
            </a:r>
            <a:r>
              <a:rPr lang="en-US" sz="2700" dirty="0">
                <a:solidFill>
                  <a:schemeClr val="bg1"/>
                </a:solidFill>
              </a:rPr>
              <a:t>62 CPR</a:t>
            </a:r>
            <a:r>
              <a:rPr lang="en-US" sz="2700" i="1" dirty="0">
                <a:solidFill>
                  <a:schemeClr val="bg1"/>
                </a:solidFill>
              </a:rPr>
              <a:t> </a:t>
            </a:r>
            <a:r>
              <a:rPr lang="en-US" sz="2700" dirty="0">
                <a:solidFill>
                  <a:schemeClr val="bg1"/>
                </a:solidFill>
              </a:rPr>
              <a:t>(4</a:t>
            </a:r>
            <a:r>
              <a:rPr lang="en-US" sz="2700" baseline="30000" dirty="0">
                <a:solidFill>
                  <a:schemeClr val="bg1"/>
                </a:solidFill>
              </a:rPr>
              <a:t>th</a:t>
            </a:r>
            <a:r>
              <a:rPr lang="en-US" sz="2700" dirty="0">
                <a:solidFill>
                  <a:schemeClr val="bg1"/>
                </a:solidFill>
              </a:rPr>
              <a:t>) 75, [2007] TMOB No. 66</a:t>
            </a:r>
          </a:p>
          <a:p>
            <a:pPr>
              <a:lnSpc>
                <a:spcPct val="110000"/>
              </a:lnSpc>
              <a:defRPr/>
            </a:pPr>
            <a:r>
              <a:rPr lang="en-US" sz="2700" dirty="0">
                <a:solidFill>
                  <a:schemeClr val="bg1"/>
                </a:solidFill>
              </a:rPr>
              <a:t>S. 12(1)(b):</a:t>
            </a:r>
          </a:p>
          <a:p>
            <a:pPr lvl="1">
              <a:lnSpc>
                <a:spcPct val="110000"/>
              </a:lnSpc>
              <a:buFont typeface="Courier New" panose="02070309020205020404" pitchFamily="49" charset="0"/>
              <a:buChar char="o"/>
              <a:defRPr/>
            </a:pPr>
            <a:r>
              <a:rPr lang="en-US" sz="2700" dirty="0">
                <a:solidFill>
                  <a:srgbClr val="FFFF00"/>
                </a:solidFill>
              </a:rPr>
              <a:t>Point of View</a:t>
            </a:r>
            <a:r>
              <a:rPr lang="en-US" sz="2700" dirty="0">
                <a:solidFill>
                  <a:srgbClr val="FF0000"/>
                </a:solidFill>
              </a:rPr>
              <a:t>?</a:t>
            </a:r>
            <a:r>
              <a:rPr lang="en-US" sz="2700" dirty="0">
                <a:solidFill>
                  <a:srgbClr val="FFFF00"/>
                </a:solidFill>
              </a:rPr>
              <a:t>:</a:t>
            </a:r>
            <a:r>
              <a:rPr lang="en-US" sz="2700" dirty="0">
                <a:solidFill>
                  <a:schemeClr val="bg1"/>
                </a:solidFill>
              </a:rPr>
              <a:t> That of the </a:t>
            </a:r>
            <a:r>
              <a:rPr lang="en-US" sz="2700" dirty="0">
                <a:solidFill>
                  <a:srgbClr val="FFFF00"/>
                </a:solidFill>
              </a:rPr>
              <a:t>average purchaser </a:t>
            </a:r>
            <a:r>
              <a:rPr lang="en-US" sz="2700" dirty="0">
                <a:solidFill>
                  <a:schemeClr val="bg1"/>
                </a:solidFill>
              </a:rPr>
              <a:t>of the wares</a:t>
            </a:r>
          </a:p>
          <a:p>
            <a:pPr lvl="1">
              <a:lnSpc>
                <a:spcPct val="110000"/>
              </a:lnSpc>
              <a:buFont typeface="Courier New" panose="02070309020205020404" pitchFamily="49" charset="0"/>
              <a:buChar char="o"/>
              <a:defRPr/>
            </a:pPr>
            <a:r>
              <a:rPr lang="en-US" sz="2700" dirty="0">
                <a:solidFill>
                  <a:schemeClr val="bg1"/>
                </a:solidFill>
              </a:rPr>
              <a:t>Consider the </a:t>
            </a:r>
            <a:r>
              <a:rPr lang="en-US" sz="2700" dirty="0">
                <a:solidFill>
                  <a:srgbClr val="FFFF00"/>
                </a:solidFill>
              </a:rPr>
              <a:t>mark in its entirety </a:t>
            </a:r>
            <a:r>
              <a:rPr lang="en-US" sz="2700" dirty="0">
                <a:solidFill>
                  <a:schemeClr val="bg1"/>
                </a:solidFill>
              </a:rPr>
              <a:t>(not dissected into constituent elements)</a:t>
            </a:r>
          </a:p>
          <a:p>
            <a:pPr lvl="1">
              <a:lnSpc>
                <a:spcPct val="110000"/>
              </a:lnSpc>
              <a:buFont typeface="Courier New" panose="02070309020205020404" pitchFamily="49" charset="0"/>
              <a:buChar char="o"/>
              <a:defRPr/>
            </a:pPr>
            <a:r>
              <a:rPr lang="en-US" sz="2700" dirty="0">
                <a:solidFill>
                  <a:schemeClr val="bg1"/>
                </a:solidFill>
              </a:rPr>
              <a:t>Consider thee mark </a:t>
            </a:r>
            <a:r>
              <a:rPr lang="en-US" sz="2700" dirty="0">
                <a:solidFill>
                  <a:srgbClr val="FFFF00"/>
                </a:solidFill>
              </a:rPr>
              <a:t>as a matter of immediate impression</a:t>
            </a:r>
          </a:p>
        </p:txBody>
      </p:sp>
      <p:sp>
        <p:nvSpPr>
          <p:cNvPr id="190467" name="Slide Number Placeholder 3">
            <a:extLst>
              <a:ext uri="{FF2B5EF4-FFF2-40B4-BE49-F238E27FC236}">
                <a16:creationId xmlns:a16="http://schemas.microsoft.com/office/drawing/2014/main" id="{6555FF0C-790D-58D9-CC84-DBC617C1D308}"/>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796244EC-B418-1A4C-898D-0F41CE78A6D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76</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A97E7F-DF3B-48FD-DBEE-6E28CE6C768B}"/>
              </a:ext>
            </a:extLst>
          </p:cNvPr>
          <p:cNvSpPr>
            <a:spLocks noGrp="1"/>
          </p:cNvSpPr>
          <p:nvPr>
            <p:ph type="title"/>
          </p:nvPr>
        </p:nvSpPr>
        <p:spPr>
          <a:xfrm>
            <a:off x="1485900" y="90488"/>
            <a:ext cx="6172200" cy="568325"/>
          </a:xfrm>
        </p:spPr>
        <p:txBody>
          <a:bodyPr>
            <a:normAutofit fontScale="90000"/>
          </a:bodyPr>
          <a:lstStyle/>
          <a:p>
            <a:pPr>
              <a:defRPr/>
            </a:pPr>
            <a:r>
              <a:rPr lang="en-US" b="1" dirty="0">
                <a:solidFill>
                  <a:srgbClr val="FFFF00"/>
                </a:solidFill>
              </a:rPr>
              <a:t>Trademarks</a:t>
            </a:r>
            <a:r>
              <a:rPr lang="en-US" b="1" dirty="0"/>
              <a:t>	</a:t>
            </a:r>
          </a:p>
        </p:txBody>
      </p:sp>
      <p:sp>
        <p:nvSpPr>
          <p:cNvPr id="2" name="Content Placeholder 1">
            <a:extLst>
              <a:ext uri="{FF2B5EF4-FFF2-40B4-BE49-F238E27FC236}">
                <a16:creationId xmlns:a16="http://schemas.microsoft.com/office/drawing/2014/main" id="{15C14387-BBA0-E083-7BC4-2613FE649F82}"/>
              </a:ext>
            </a:extLst>
          </p:cNvPr>
          <p:cNvSpPr>
            <a:spLocks noGrp="1"/>
          </p:cNvSpPr>
          <p:nvPr>
            <p:ph idx="1"/>
          </p:nvPr>
        </p:nvSpPr>
        <p:spPr>
          <a:xfrm>
            <a:off x="323850" y="1058863"/>
            <a:ext cx="8496300" cy="3565525"/>
          </a:xfrm>
        </p:spPr>
        <p:txBody>
          <a:bodyPr>
            <a:normAutofit/>
          </a:bodyPr>
          <a:lstStyle/>
          <a:p>
            <a:pPr marL="0" lvl="1" indent="0">
              <a:lnSpc>
                <a:spcPct val="110000"/>
              </a:lnSpc>
              <a:buFont typeface="Arial" panose="020B0604020202020204" pitchFamily="34" charset="0"/>
              <a:buNone/>
              <a:defRPr/>
            </a:pPr>
            <a:r>
              <a:rPr lang="en-US" sz="2625" i="1" dirty="0">
                <a:solidFill>
                  <a:srgbClr val="00B0F0"/>
                </a:solidFill>
              </a:rPr>
              <a:t>Unilever Canada Inc. v. Superior Quality Foods Inc. </a:t>
            </a:r>
            <a:r>
              <a:rPr lang="en-US" sz="2625" dirty="0">
                <a:solidFill>
                  <a:schemeClr val="bg1"/>
                </a:solidFill>
              </a:rPr>
              <a:t>(2007)</a:t>
            </a:r>
            <a:r>
              <a:rPr lang="en-US" sz="2625" i="1" dirty="0">
                <a:solidFill>
                  <a:schemeClr val="bg1"/>
                </a:solidFill>
              </a:rPr>
              <a:t>, </a:t>
            </a:r>
            <a:r>
              <a:rPr lang="en-US" sz="2625" dirty="0">
                <a:solidFill>
                  <a:schemeClr val="bg1"/>
                </a:solidFill>
              </a:rPr>
              <a:t>62 CPR</a:t>
            </a:r>
            <a:r>
              <a:rPr lang="en-US" sz="2625" i="1" dirty="0">
                <a:solidFill>
                  <a:schemeClr val="bg1"/>
                </a:solidFill>
              </a:rPr>
              <a:t> </a:t>
            </a:r>
            <a:r>
              <a:rPr lang="en-US" sz="2625" dirty="0">
                <a:solidFill>
                  <a:schemeClr val="bg1"/>
                </a:solidFill>
              </a:rPr>
              <a:t>(4</a:t>
            </a:r>
            <a:r>
              <a:rPr lang="en-US" sz="2625" baseline="30000" dirty="0">
                <a:solidFill>
                  <a:schemeClr val="bg1"/>
                </a:solidFill>
              </a:rPr>
              <a:t>th</a:t>
            </a:r>
            <a:r>
              <a:rPr lang="en-US" sz="2625" dirty="0">
                <a:solidFill>
                  <a:schemeClr val="bg1"/>
                </a:solidFill>
              </a:rPr>
              <a:t>) 75, [2007] TMOB No. 66</a:t>
            </a:r>
          </a:p>
          <a:p>
            <a:pPr>
              <a:lnSpc>
                <a:spcPct val="110000"/>
              </a:lnSpc>
              <a:defRPr/>
            </a:pPr>
            <a:r>
              <a:rPr lang="en-US" sz="2625" dirty="0">
                <a:solidFill>
                  <a:schemeClr val="bg1"/>
                </a:solidFill>
              </a:rPr>
              <a:t>S. 12(1)(b):</a:t>
            </a:r>
          </a:p>
          <a:p>
            <a:pPr lvl="1">
              <a:lnSpc>
                <a:spcPct val="110000"/>
              </a:lnSpc>
              <a:buFont typeface="Courier New" panose="02070309020205020404" pitchFamily="49" charset="0"/>
              <a:buChar char="o"/>
              <a:defRPr/>
            </a:pPr>
            <a:r>
              <a:rPr lang="en-US" sz="2625" dirty="0">
                <a:solidFill>
                  <a:srgbClr val="FFFF00"/>
                </a:solidFill>
              </a:rPr>
              <a:t>Clearly</a:t>
            </a:r>
            <a:r>
              <a:rPr lang="en-US" sz="2625" dirty="0">
                <a:solidFill>
                  <a:schemeClr val="bg1"/>
                </a:solidFill>
              </a:rPr>
              <a:t> </a:t>
            </a:r>
            <a:r>
              <a:rPr lang="en-US" sz="2625" dirty="0">
                <a:solidFill>
                  <a:srgbClr val="FF0000"/>
                </a:solidFill>
              </a:rPr>
              <a:t>= </a:t>
            </a:r>
            <a:r>
              <a:rPr lang="en-US" sz="2625" dirty="0">
                <a:solidFill>
                  <a:schemeClr val="bg1"/>
                </a:solidFill>
              </a:rPr>
              <a:t>easy to understand, self-evidence, plain</a:t>
            </a:r>
          </a:p>
          <a:p>
            <a:pPr lvl="1">
              <a:lnSpc>
                <a:spcPct val="110000"/>
              </a:lnSpc>
              <a:buFont typeface="Courier New" panose="02070309020205020404" pitchFamily="49" charset="0"/>
              <a:buChar char="o"/>
              <a:defRPr/>
            </a:pPr>
            <a:r>
              <a:rPr lang="en-US" sz="2625" dirty="0">
                <a:solidFill>
                  <a:srgbClr val="FFFF00"/>
                </a:solidFill>
              </a:rPr>
              <a:t>Character</a:t>
            </a:r>
            <a:r>
              <a:rPr lang="en-US" sz="2625" dirty="0">
                <a:solidFill>
                  <a:srgbClr val="FF0000"/>
                </a:solidFill>
              </a:rPr>
              <a:t> = </a:t>
            </a:r>
            <a:r>
              <a:rPr lang="en-US" sz="2625" dirty="0">
                <a:solidFill>
                  <a:schemeClr val="bg1"/>
                </a:solidFill>
              </a:rPr>
              <a:t>feature, trait, characteristic of wares</a:t>
            </a:r>
          </a:p>
          <a:p>
            <a:pPr lvl="1">
              <a:lnSpc>
                <a:spcPct val="110000"/>
              </a:lnSpc>
              <a:buFont typeface="Courier New" panose="02070309020205020404" pitchFamily="49" charset="0"/>
              <a:buChar char="o"/>
              <a:defRPr/>
            </a:pPr>
            <a:r>
              <a:rPr lang="en-US" sz="2625" dirty="0">
                <a:solidFill>
                  <a:srgbClr val="FFFF00"/>
                </a:solidFill>
              </a:rPr>
              <a:t>Quality </a:t>
            </a:r>
            <a:r>
              <a:rPr lang="en-US" sz="2625" dirty="0">
                <a:solidFill>
                  <a:srgbClr val="FF0000"/>
                </a:solidFill>
              </a:rPr>
              <a:t>= </a:t>
            </a:r>
            <a:r>
              <a:rPr lang="en-US" sz="2625" dirty="0">
                <a:solidFill>
                  <a:schemeClr val="bg1"/>
                </a:solidFill>
              </a:rPr>
              <a:t>degree of excellence; laudatory description (i.e., expressing praise)</a:t>
            </a:r>
          </a:p>
          <a:p>
            <a:pPr>
              <a:defRPr/>
            </a:pPr>
            <a:endParaRPr lang="en-US" dirty="0"/>
          </a:p>
        </p:txBody>
      </p:sp>
      <p:sp>
        <p:nvSpPr>
          <p:cNvPr id="192515" name="Slide Number Placeholder 3">
            <a:extLst>
              <a:ext uri="{FF2B5EF4-FFF2-40B4-BE49-F238E27FC236}">
                <a16:creationId xmlns:a16="http://schemas.microsoft.com/office/drawing/2014/main" id="{B386383C-8F29-3D33-B6AB-D4D1CE3CF31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EF844F1-E78E-AA4F-9C51-D3488FE31AA0}"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0EB48F-6AC5-212F-E463-710CBC68E889}"/>
              </a:ext>
            </a:extLst>
          </p:cNvPr>
          <p:cNvSpPr>
            <a:spLocks noGrp="1"/>
          </p:cNvSpPr>
          <p:nvPr>
            <p:ph type="title"/>
          </p:nvPr>
        </p:nvSpPr>
        <p:spPr>
          <a:xfrm>
            <a:off x="1485900" y="90488"/>
            <a:ext cx="6172200" cy="681037"/>
          </a:xfrm>
        </p:spPr>
        <p:txBody>
          <a:bodyPr>
            <a:normAutofit fontScale="90000"/>
          </a:bodyPr>
          <a:lstStyle/>
          <a:p>
            <a:pPr>
              <a:defRPr/>
            </a:pPr>
            <a:r>
              <a:rPr lang="en-US" b="1" dirty="0">
                <a:solidFill>
                  <a:srgbClr val="FFFF00"/>
                </a:solidFill>
              </a:rPr>
              <a:t>Trademarks</a:t>
            </a:r>
            <a:r>
              <a:rPr lang="en-US" b="1" dirty="0"/>
              <a:t>	</a:t>
            </a:r>
          </a:p>
        </p:txBody>
      </p:sp>
      <p:sp>
        <p:nvSpPr>
          <p:cNvPr id="194562" name="Content Placeholder 1">
            <a:extLst>
              <a:ext uri="{FF2B5EF4-FFF2-40B4-BE49-F238E27FC236}">
                <a16:creationId xmlns:a16="http://schemas.microsoft.com/office/drawing/2014/main" id="{B9BFF634-A083-D459-41FC-BE00365965A1}"/>
              </a:ext>
            </a:extLst>
          </p:cNvPr>
          <p:cNvSpPr>
            <a:spLocks noGrp="1" noChangeArrowheads="1"/>
          </p:cNvSpPr>
          <p:nvPr>
            <p:ph idx="1"/>
          </p:nvPr>
        </p:nvSpPr>
        <p:spPr bwMode="auto">
          <a:xfrm>
            <a:off x="250825" y="1058863"/>
            <a:ext cx="8642350"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1" indent="0">
              <a:buFont typeface="Arial" panose="020B0604020202020204" pitchFamily="34" charset="0"/>
              <a:buNone/>
            </a:pPr>
            <a:r>
              <a:rPr lang="en-US" altLang="en-US" sz="2000" i="1">
                <a:solidFill>
                  <a:srgbClr val="00B0F0"/>
                </a:solidFill>
              </a:rPr>
              <a:t>Unilever Canada Inc. v. Superior Quality Foods Inc. </a:t>
            </a:r>
            <a:r>
              <a:rPr lang="en-US" altLang="en-US" sz="2000">
                <a:solidFill>
                  <a:schemeClr val="bg1"/>
                </a:solidFill>
              </a:rPr>
              <a:t>(2007)</a:t>
            </a:r>
            <a:r>
              <a:rPr lang="en-US" altLang="en-US" sz="2000" i="1">
                <a:solidFill>
                  <a:schemeClr val="bg1"/>
                </a:solidFill>
              </a:rPr>
              <a:t>, </a:t>
            </a:r>
            <a:r>
              <a:rPr lang="en-US" altLang="en-US" sz="2000">
                <a:solidFill>
                  <a:schemeClr val="bg1"/>
                </a:solidFill>
              </a:rPr>
              <a:t>62 CPR</a:t>
            </a:r>
            <a:r>
              <a:rPr lang="en-US" altLang="en-US" sz="2000" i="1">
                <a:solidFill>
                  <a:schemeClr val="bg1"/>
                </a:solidFill>
              </a:rPr>
              <a:t> </a:t>
            </a:r>
            <a:r>
              <a:rPr lang="en-US" altLang="en-US" sz="2000">
                <a:solidFill>
                  <a:schemeClr val="bg1"/>
                </a:solidFill>
              </a:rPr>
              <a:t>(4</a:t>
            </a:r>
            <a:r>
              <a:rPr lang="en-US" altLang="en-US" sz="2000" baseline="30000">
                <a:solidFill>
                  <a:schemeClr val="bg1"/>
                </a:solidFill>
              </a:rPr>
              <a:t>th</a:t>
            </a:r>
            <a:r>
              <a:rPr lang="en-US" altLang="en-US" sz="2000">
                <a:solidFill>
                  <a:schemeClr val="bg1"/>
                </a:solidFill>
              </a:rPr>
              <a:t>) 75, [2007] TMOB No. 66</a:t>
            </a:r>
          </a:p>
          <a:p>
            <a:r>
              <a:rPr lang="en-CA" altLang="en-US" sz="2000" b="1">
                <a:solidFill>
                  <a:schemeClr val="bg1"/>
                </a:solidFill>
              </a:rPr>
              <a:t>Decision</a:t>
            </a:r>
            <a:r>
              <a:rPr lang="en-CA" altLang="en-US" sz="2000" b="1">
                <a:solidFill>
                  <a:srgbClr val="FF0000"/>
                </a:solidFill>
              </a:rPr>
              <a:t>:</a:t>
            </a:r>
            <a:r>
              <a:rPr lang="en-CA" altLang="en-US" sz="2000" b="1">
                <a:solidFill>
                  <a:schemeClr val="bg1"/>
                </a:solidFill>
              </a:rPr>
              <a:t> </a:t>
            </a:r>
            <a:r>
              <a:rPr lang="en-CA" altLang="en-US" sz="2000">
                <a:solidFill>
                  <a:schemeClr val="bg1"/>
                </a:solidFill>
              </a:rPr>
              <a:t>“The Mark … </a:t>
            </a:r>
            <a:r>
              <a:rPr lang="en-CA" altLang="en-US" sz="2000">
                <a:solidFill>
                  <a:srgbClr val="FFFF00"/>
                </a:solidFill>
              </a:rPr>
              <a:t>clearly describe[s] as a matter of first impression that the Applicant’s soups and soup bases are ‘better than boullion’</a:t>
            </a:r>
            <a:r>
              <a:rPr lang="en-CA" altLang="en-US" sz="2000">
                <a:solidFill>
                  <a:schemeClr val="bg1"/>
                </a:solidFill>
              </a:rPr>
              <a:t>,</a:t>
            </a:r>
            <a:r>
              <a:rPr lang="en-CA" altLang="en-US" sz="2000">
                <a:solidFill>
                  <a:srgbClr val="FFFF00"/>
                </a:solidFill>
              </a:rPr>
              <a:t> </a:t>
            </a:r>
            <a:r>
              <a:rPr lang="en-CA" altLang="en-US" sz="2000">
                <a:solidFill>
                  <a:srgbClr val="FF0000"/>
                </a:solidFill>
              </a:rPr>
              <a:t>a laudatory description that is contrary to s. 12(1)(b)</a:t>
            </a:r>
            <a:r>
              <a:rPr lang="en-CA" altLang="en-US" sz="2000">
                <a:solidFill>
                  <a:schemeClr val="bg1"/>
                </a:solidFill>
              </a:rPr>
              <a:t>”</a:t>
            </a:r>
          </a:p>
          <a:p>
            <a:r>
              <a:rPr lang="en-CA" altLang="en-US" sz="2000" b="1">
                <a:solidFill>
                  <a:schemeClr val="bg1"/>
                </a:solidFill>
              </a:rPr>
              <a:t>Policy justification</a:t>
            </a:r>
            <a:r>
              <a:rPr lang="en-CA" altLang="en-US" sz="2000" b="1">
                <a:solidFill>
                  <a:srgbClr val="FF0000"/>
                </a:solidFill>
              </a:rPr>
              <a:t>:</a:t>
            </a:r>
            <a:r>
              <a:rPr lang="en-CA" altLang="en-US" sz="2000" b="1">
                <a:solidFill>
                  <a:schemeClr val="bg1"/>
                </a:solidFill>
              </a:rPr>
              <a:t>  </a:t>
            </a:r>
            <a:r>
              <a:rPr lang="en-CA" altLang="en-US" sz="2000">
                <a:solidFill>
                  <a:schemeClr val="bg1"/>
                </a:solidFill>
              </a:rPr>
              <a:t>This is an ordinary, grammatical phrase that others in the industry should be able to use to fairly describe their products. / different decision - “</a:t>
            </a:r>
            <a:r>
              <a:rPr lang="en-CA" altLang="en-US" sz="2000">
                <a:solidFill>
                  <a:srgbClr val="FFFF00"/>
                </a:solidFill>
              </a:rPr>
              <a:t>the vocabulary of the English language is common property</a:t>
            </a:r>
            <a:r>
              <a:rPr lang="en-CA" altLang="en-US" sz="2000">
                <a:solidFill>
                  <a:srgbClr val="FF0000"/>
                </a:solidFill>
              </a:rPr>
              <a:t>:</a:t>
            </a:r>
            <a:r>
              <a:rPr lang="en-CA" altLang="en-US" sz="2000">
                <a:solidFill>
                  <a:srgbClr val="FFFF00"/>
                </a:solidFill>
              </a:rPr>
              <a:t> it belongs to all</a:t>
            </a:r>
            <a:r>
              <a:rPr lang="en-CA" altLang="en-US" sz="2000">
                <a:solidFill>
                  <a:schemeClr val="bg1"/>
                </a:solidFill>
              </a:rPr>
              <a:t>” (</a:t>
            </a:r>
            <a:r>
              <a:rPr lang="en-US" altLang="en-US" sz="2000" i="1">
                <a:solidFill>
                  <a:schemeClr val="bg1"/>
                </a:solidFill>
              </a:rPr>
              <a:t>Eastman Photographic Materials Company Ltd. v. Comptroller-General of Patents, Designs and Trade Marks</a:t>
            </a:r>
            <a:r>
              <a:rPr lang="en-US" altLang="en-US" sz="2000">
                <a:solidFill>
                  <a:schemeClr val="bg1"/>
                </a:solidFill>
              </a:rPr>
              <a:t>, [1898] A.C. 571 (H.L.), Lord Herschell at page 580 ”</a:t>
            </a:r>
            <a:endParaRPr lang="en-CA" altLang="en-US" sz="2000">
              <a:solidFill>
                <a:schemeClr val="bg1"/>
              </a:solidFill>
            </a:endParaRPr>
          </a:p>
        </p:txBody>
      </p:sp>
      <p:sp>
        <p:nvSpPr>
          <p:cNvPr id="194563" name="Slide Number Placeholder 3">
            <a:extLst>
              <a:ext uri="{FF2B5EF4-FFF2-40B4-BE49-F238E27FC236}">
                <a16:creationId xmlns:a16="http://schemas.microsoft.com/office/drawing/2014/main" id="{146424E0-78E0-2F1A-8492-A45B75915D6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1F645F4-4CED-B04C-87E7-B4A615029AFD}"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375EA-82DC-A4E1-D273-28FDBCBD713B}"/>
              </a:ext>
            </a:extLst>
          </p:cNvPr>
          <p:cNvSpPr>
            <a:spLocks noGrp="1"/>
          </p:cNvSpPr>
          <p:nvPr>
            <p:ph type="title"/>
          </p:nvPr>
        </p:nvSpPr>
        <p:spPr>
          <a:xfrm>
            <a:off x="1485900" y="0"/>
            <a:ext cx="6172200" cy="646113"/>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85DAB757-46C1-041F-979D-33767A59E64F}"/>
              </a:ext>
            </a:extLst>
          </p:cNvPr>
          <p:cNvSpPr>
            <a:spLocks noGrp="1"/>
          </p:cNvSpPr>
          <p:nvPr>
            <p:ph idx="1"/>
          </p:nvPr>
        </p:nvSpPr>
        <p:spPr>
          <a:xfrm>
            <a:off x="179388" y="915988"/>
            <a:ext cx="8640762" cy="3975100"/>
          </a:xfrm>
        </p:spPr>
        <p:txBody>
          <a:bodyPr>
            <a:normAutofit lnSpcReduction="10000"/>
          </a:bodyPr>
          <a:lstStyle/>
          <a:p>
            <a:pPr>
              <a:lnSpc>
                <a:spcPct val="110000"/>
              </a:lnSpc>
              <a:defRPr/>
            </a:pPr>
            <a:r>
              <a:rPr lang="en-US" sz="1650" i="1" dirty="0">
                <a:solidFill>
                  <a:srgbClr val="00B0F0"/>
                </a:solidFill>
              </a:rPr>
              <a:t>General Foods Ltd. v. Carnation Co. </a:t>
            </a:r>
            <a:r>
              <a:rPr lang="en-US" sz="1650" dirty="0">
                <a:solidFill>
                  <a:schemeClr val="bg1"/>
                </a:solidFill>
              </a:rPr>
              <a:t>(1978), 45 CPR (2d) 282 (TMOB)</a:t>
            </a:r>
          </a:p>
          <a:p>
            <a:pPr>
              <a:lnSpc>
                <a:spcPct val="110000"/>
              </a:lnSpc>
              <a:defRPr/>
            </a:pPr>
            <a:r>
              <a:rPr lang="en-US" sz="1650" dirty="0">
                <a:solidFill>
                  <a:schemeClr val="bg1"/>
                </a:solidFill>
              </a:rPr>
              <a:t>Can GFL register the TM “Instant Breakfast” for use in association with wares described as “fortified powder food for mixing with milk”? </a:t>
            </a:r>
          </a:p>
          <a:p>
            <a:pPr>
              <a:lnSpc>
                <a:spcPct val="110000"/>
              </a:lnSpc>
              <a:defRPr/>
            </a:pPr>
            <a:r>
              <a:rPr lang="en-US" sz="1650" dirty="0">
                <a:solidFill>
                  <a:schemeClr val="bg1"/>
                </a:solidFill>
              </a:rPr>
              <a:t> S. 12(1): TM is </a:t>
            </a:r>
            <a:r>
              <a:rPr lang="en-US" sz="1650" dirty="0">
                <a:solidFill>
                  <a:srgbClr val="FFFF00"/>
                </a:solidFill>
              </a:rPr>
              <a:t>registrable if </a:t>
            </a:r>
            <a:r>
              <a:rPr lang="en-US" sz="1650" dirty="0">
                <a:solidFill>
                  <a:srgbClr val="FF0000"/>
                </a:solidFill>
              </a:rPr>
              <a:t>it </a:t>
            </a:r>
            <a:r>
              <a:rPr lang="en-CA" sz="1650" dirty="0" err="1">
                <a:solidFill>
                  <a:srgbClr val="FF0000"/>
                </a:solidFill>
              </a:rPr>
              <a:t>i</a:t>
            </a:r>
            <a:r>
              <a:rPr lang="en-US" sz="1650" dirty="0">
                <a:solidFill>
                  <a:srgbClr val="FF0000"/>
                </a:solidFill>
              </a:rPr>
              <a:t>s not</a:t>
            </a:r>
            <a:r>
              <a:rPr lang="en-US" sz="1650" dirty="0">
                <a:solidFill>
                  <a:schemeClr val="bg1"/>
                </a:solidFill>
              </a:rPr>
              <a:t> (c) </a:t>
            </a:r>
            <a:r>
              <a:rPr lang="en-US" sz="1650" dirty="0">
                <a:solidFill>
                  <a:srgbClr val="FFFF00"/>
                </a:solidFill>
              </a:rPr>
              <a:t>Name in any language </a:t>
            </a:r>
            <a:r>
              <a:rPr lang="en-US" sz="1650" dirty="0">
                <a:solidFill>
                  <a:schemeClr val="bg1"/>
                </a:solidFill>
              </a:rPr>
              <a:t>of any of the wares or services in connection with which it is used</a:t>
            </a:r>
          </a:p>
          <a:p>
            <a:pPr>
              <a:lnSpc>
                <a:spcPct val="110000"/>
              </a:lnSpc>
              <a:defRPr/>
            </a:pPr>
            <a:r>
              <a:rPr lang="en-CA" sz="1650" dirty="0">
                <a:solidFill>
                  <a:schemeClr val="bg1"/>
                </a:solidFill>
              </a:rPr>
              <a:t>Also </a:t>
            </a:r>
            <a:r>
              <a:rPr lang="en-CA" sz="1650" dirty="0">
                <a:solidFill>
                  <a:srgbClr val="FFFF00"/>
                </a:solidFill>
              </a:rPr>
              <a:t>s.30(a)</a:t>
            </a:r>
            <a:r>
              <a:rPr lang="en-CA" sz="1650" dirty="0">
                <a:solidFill>
                  <a:schemeClr val="bg1"/>
                </a:solidFill>
              </a:rPr>
              <a:t> of the Trademarks Act in setting specifics for TM applications requires that </a:t>
            </a:r>
            <a:r>
              <a:rPr lang="en-CA" sz="1650" dirty="0">
                <a:solidFill>
                  <a:srgbClr val="FFFF00"/>
                </a:solidFill>
              </a:rPr>
              <a:t>applications must contain </a:t>
            </a:r>
            <a:r>
              <a:rPr lang="en-CA" sz="1650" i="1" dirty="0">
                <a:solidFill>
                  <a:srgbClr val="FFFF00"/>
                </a:solidFill>
              </a:rPr>
              <a:t>“a statement in ordinary commercial terms </a:t>
            </a:r>
            <a:r>
              <a:rPr lang="en-CA" sz="1650" i="1" dirty="0">
                <a:solidFill>
                  <a:schemeClr val="bg1"/>
                </a:solidFill>
              </a:rPr>
              <a:t>of the specific goods or services in association with which the mark has been or is proposed to be used.”</a:t>
            </a:r>
          </a:p>
          <a:p>
            <a:pPr>
              <a:lnSpc>
                <a:spcPct val="110000"/>
              </a:lnSpc>
              <a:defRPr/>
            </a:pPr>
            <a:r>
              <a:rPr lang="en-CA" sz="1650" dirty="0">
                <a:solidFill>
                  <a:schemeClr val="bg1"/>
                </a:solidFill>
              </a:rPr>
              <a:t>Are the words </a:t>
            </a:r>
            <a:r>
              <a:rPr lang="en-CA" sz="1650" dirty="0">
                <a:solidFill>
                  <a:srgbClr val="FFFF00"/>
                </a:solidFill>
              </a:rPr>
              <a:t>“fortified powder food for mixing with milk” ordinary commercial terms</a:t>
            </a:r>
            <a:r>
              <a:rPr lang="en-CA" sz="1650" dirty="0">
                <a:solidFill>
                  <a:schemeClr val="bg1"/>
                </a:solidFill>
              </a:rPr>
              <a:t>? </a:t>
            </a:r>
            <a:r>
              <a:rPr lang="en-CA" sz="1650" dirty="0">
                <a:solidFill>
                  <a:srgbClr val="FF0000"/>
                </a:solidFill>
              </a:rPr>
              <a:t>Board held no. </a:t>
            </a:r>
            <a:r>
              <a:rPr lang="en-CA" sz="1650" dirty="0">
                <a:solidFill>
                  <a:schemeClr val="bg1"/>
                </a:solidFill>
              </a:rPr>
              <a:t>Statement in ordinary commercial terms for the product would be “instant breakfast”.</a:t>
            </a:r>
          </a:p>
          <a:p>
            <a:pPr>
              <a:lnSpc>
                <a:spcPct val="110000"/>
              </a:lnSpc>
              <a:defRPr/>
            </a:pPr>
            <a:r>
              <a:rPr lang="en-CA" sz="1650" dirty="0">
                <a:solidFill>
                  <a:schemeClr val="bg1"/>
                </a:solidFill>
              </a:rPr>
              <a:t>Accordingly, </a:t>
            </a:r>
            <a:r>
              <a:rPr lang="en-CA" sz="1650" dirty="0">
                <a:solidFill>
                  <a:srgbClr val="FFFF00"/>
                </a:solidFill>
              </a:rPr>
              <a:t>application to register the TM Instant Breakfast</a:t>
            </a:r>
            <a:r>
              <a:rPr lang="en-CA" sz="1650" dirty="0">
                <a:solidFill>
                  <a:schemeClr val="bg1"/>
                </a:solidFill>
              </a:rPr>
              <a:t>, which is also the name of the wares in English was found </a:t>
            </a:r>
            <a:r>
              <a:rPr lang="en-CA" sz="1650" dirty="0">
                <a:solidFill>
                  <a:srgbClr val="FFFF00"/>
                </a:solidFill>
              </a:rPr>
              <a:t>not registrable per s. 12(1)(c).</a:t>
            </a:r>
          </a:p>
          <a:p>
            <a:pPr lvl="1">
              <a:defRPr/>
            </a:pPr>
            <a:endParaRPr lang="en-US" dirty="0">
              <a:solidFill>
                <a:schemeClr val="bg1"/>
              </a:solidFill>
            </a:endParaRPr>
          </a:p>
        </p:txBody>
      </p:sp>
      <p:sp>
        <p:nvSpPr>
          <p:cNvPr id="196611" name="Slide Number Placeholder 3">
            <a:extLst>
              <a:ext uri="{FF2B5EF4-FFF2-40B4-BE49-F238E27FC236}">
                <a16:creationId xmlns:a16="http://schemas.microsoft.com/office/drawing/2014/main" id="{73401380-9B1A-4F9C-1CA2-046967ECC9F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F622E170-B06B-BF47-9DC4-A9063D75695A}"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79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877F4C2-F210-1D42-CA0C-5221F16097CA}"/>
              </a:ext>
            </a:extLst>
          </p:cNvPr>
          <p:cNvPicPr>
            <a:picLocks noChangeAspect="1"/>
          </p:cNvPicPr>
          <p:nvPr/>
        </p:nvPicPr>
        <p:blipFill>
          <a:blip r:embed="rId2"/>
          <a:stretch>
            <a:fillRect/>
          </a:stretch>
        </p:blipFill>
        <p:spPr>
          <a:xfrm>
            <a:off x="1811028" y="241759"/>
            <a:ext cx="5521944" cy="4659982"/>
          </a:xfrm>
          <a:prstGeom prst="rect">
            <a:avLst/>
          </a:prstGeom>
        </p:spPr>
      </p:pic>
    </p:spTree>
    <p:extLst>
      <p:ext uri="{BB962C8B-B14F-4D97-AF65-F5344CB8AC3E}">
        <p14:creationId xmlns:p14="http://schemas.microsoft.com/office/powerpoint/2010/main" val="2370384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Box 2">
            <a:extLst>
              <a:ext uri="{FF2B5EF4-FFF2-40B4-BE49-F238E27FC236}">
                <a16:creationId xmlns:a16="http://schemas.microsoft.com/office/drawing/2014/main" id="{FC0B6057-84CD-28ED-25E4-CE225C84A9B1}"/>
              </a:ext>
            </a:extLst>
          </p:cNvPr>
          <p:cNvSpPr txBox="1">
            <a:spLocks noChangeArrowheads="1"/>
          </p:cNvSpPr>
          <p:nvPr/>
        </p:nvSpPr>
        <p:spPr bwMode="auto">
          <a:xfrm>
            <a:off x="395288" y="987425"/>
            <a:ext cx="84978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Distinguishing guise provisions </a:t>
            </a: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repealed in 2019</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The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shape or design of the product or packaging that effectively distinguishes the product from others</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In order for a distinguishing guise to be registered, </a:t>
            </a:r>
            <a:r>
              <a:rPr kumimoji="0" lang="en-US" altLang="en-US" sz="28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it must be proven that it has become distinctive through usage</a:t>
            </a: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13 Trademarks Act </a:t>
            </a:r>
            <a:r>
              <a:rPr kumimoji="0" lang="en-US" altLang="en-US" sz="2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REPEALED</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Example: shape of Coca-Cola bottle</a:t>
            </a:r>
          </a:p>
        </p:txBody>
      </p:sp>
      <p:sp>
        <p:nvSpPr>
          <p:cNvPr id="202754" name="TextBox 3">
            <a:extLst>
              <a:ext uri="{FF2B5EF4-FFF2-40B4-BE49-F238E27FC236}">
                <a16:creationId xmlns:a16="http://schemas.microsoft.com/office/drawing/2014/main" id="{1908ABF7-63F8-E3FA-BE5C-59528FC3B317}"/>
              </a:ext>
            </a:extLst>
          </p:cNvPr>
          <p:cNvSpPr txBox="1">
            <a:spLocks noChangeArrowheads="1"/>
          </p:cNvSpPr>
          <p:nvPr/>
        </p:nvSpPr>
        <p:spPr bwMode="auto">
          <a:xfrm>
            <a:off x="1466850" y="34925"/>
            <a:ext cx="6210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changes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pic>
        <p:nvPicPr>
          <p:cNvPr id="202755" name="Picture 4">
            <a:extLst>
              <a:ext uri="{FF2B5EF4-FFF2-40B4-BE49-F238E27FC236}">
                <a16:creationId xmlns:a16="http://schemas.microsoft.com/office/drawing/2014/main" id="{BDF63B74-FBE1-08C6-4F49-034196F42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4011613"/>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2773F397-B091-104B-6BA7-6B0D49C18349}"/>
              </a:ext>
            </a:extLst>
          </p:cNvPr>
          <p:cNvSpPr>
            <a:spLocks noGrp="1" noChangeArrowheads="1"/>
          </p:cNvSpPr>
          <p:nvPr>
            <p:ph type="title"/>
          </p:nvPr>
        </p:nvSpPr>
        <p:spPr bwMode="auto">
          <a:xfrm>
            <a:off x="457200" y="244475"/>
            <a:ext cx="82296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solidFill>
                  <a:srgbClr val="FFFF00"/>
                </a:solidFill>
              </a:rPr>
              <a:t>Instead of </a:t>
            </a:r>
            <a:r>
              <a:rPr lang="en-US" altLang="en-US" sz="4000">
                <a:solidFill>
                  <a:srgbClr val="FF0000"/>
                </a:solidFill>
              </a:rPr>
              <a:t>“</a:t>
            </a:r>
            <a:r>
              <a:rPr lang="en-US" altLang="en-US" sz="4000">
                <a:solidFill>
                  <a:schemeClr val="bg1"/>
                </a:solidFill>
              </a:rPr>
              <a:t>distinguishing guise</a:t>
            </a:r>
            <a:r>
              <a:rPr lang="en-US" altLang="en-US" sz="4000">
                <a:solidFill>
                  <a:srgbClr val="FF0000"/>
                </a:solidFill>
              </a:rPr>
              <a:t>”</a:t>
            </a:r>
          </a:p>
        </p:txBody>
      </p:sp>
      <p:sp>
        <p:nvSpPr>
          <p:cNvPr id="203778" name="Content Placeholder 2">
            <a:extLst>
              <a:ext uri="{FF2B5EF4-FFF2-40B4-BE49-F238E27FC236}">
                <a16:creationId xmlns:a16="http://schemas.microsoft.com/office/drawing/2014/main" id="{F480A099-13CC-E90B-B6F2-A0557514316A}"/>
              </a:ext>
            </a:extLst>
          </p:cNvPr>
          <p:cNvSpPr>
            <a:spLocks noGrp="1" noChangeArrowheads="1"/>
          </p:cNvSpPr>
          <p:nvPr>
            <p:ph sz="quarter" idx="10"/>
          </p:nvPr>
        </p:nvSpPr>
        <p:spPr bwMode="auto">
          <a:xfrm>
            <a:off x="282575" y="1250950"/>
            <a:ext cx="8578850" cy="3648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CA" altLang="en-US" sz="3200" b="1" i="1">
                <a:solidFill>
                  <a:schemeClr val="bg1"/>
                </a:solidFill>
              </a:rPr>
              <a:t>s. 2 </a:t>
            </a:r>
            <a:r>
              <a:rPr lang="en-CA" altLang="en-US" sz="3200" b="1" i="1">
                <a:solidFill>
                  <a:srgbClr val="FF0000"/>
                </a:solidFill>
              </a:rPr>
              <a:t>…</a:t>
            </a:r>
            <a:r>
              <a:rPr lang="en-CA" altLang="en-US" sz="3200" b="1" i="1">
                <a:solidFill>
                  <a:schemeClr val="bg1"/>
                </a:solidFill>
              </a:rPr>
              <a:t>“</a:t>
            </a:r>
            <a:r>
              <a:rPr lang="en-CA" altLang="en-US" sz="3200" b="1" i="1">
                <a:solidFill>
                  <a:srgbClr val="FFFF00"/>
                </a:solidFill>
              </a:rPr>
              <a:t>sign</a:t>
            </a:r>
            <a:r>
              <a:rPr lang="en-CA" altLang="en-US" sz="3200" i="1">
                <a:solidFill>
                  <a:schemeClr val="bg1"/>
                </a:solidFill>
              </a:rPr>
              <a:t> includes a word, a personal name, a design, a letter, a numeral, a colour, a figurative element, a </a:t>
            </a:r>
            <a:r>
              <a:rPr lang="en-CA" altLang="en-US" sz="3200" i="1">
                <a:solidFill>
                  <a:srgbClr val="FFFF00"/>
                </a:solidFill>
              </a:rPr>
              <a:t>three-dimensional shape</a:t>
            </a:r>
            <a:r>
              <a:rPr lang="en-CA" altLang="en-US" sz="3200" i="1">
                <a:solidFill>
                  <a:schemeClr val="bg1"/>
                </a:solidFill>
              </a:rPr>
              <a:t>, a hologram, a moving image, </a:t>
            </a:r>
            <a:r>
              <a:rPr lang="en-CA" altLang="en-US" sz="3200" i="1">
                <a:solidFill>
                  <a:srgbClr val="FFFF00"/>
                </a:solidFill>
              </a:rPr>
              <a:t>a mode of packaging goods</a:t>
            </a:r>
            <a:r>
              <a:rPr lang="en-CA" altLang="en-US" sz="3200" i="1">
                <a:solidFill>
                  <a:schemeClr val="bg1"/>
                </a:solidFill>
              </a:rPr>
              <a:t>, a sound, a scent, a taste, a texture and the positioning of a sign</a:t>
            </a:r>
            <a:r>
              <a:rPr lang="en-CA" altLang="en-US" sz="3200" i="1">
                <a:solidFill>
                  <a:srgbClr val="FF0000"/>
                </a:solidFill>
              </a:rPr>
              <a:t>;</a:t>
            </a:r>
            <a:r>
              <a:rPr lang="en-CA" altLang="en-US" sz="3200" i="1">
                <a:solidFill>
                  <a:schemeClr val="bg1"/>
                </a:solidFill>
              </a:rPr>
              <a:t>” </a:t>
            </a:r>
            <a:endParaRPr lang="en-US" altLang="en-US" sz="3200" i="1">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5">
            <a:extLst>
              <a:ext uri="{FF2B5EF4-FFF2-40B4-BE49-F238E27FC236}">
                <a16:creationId xmlns:a16="http://schemas.microsoft.com/office/drawing/2014/main" id="{959FB458-E008-7762-7FDB-2E66D648D5D4}"/>
              </a:ext>
            </a:extLst>
          </p:cNvPr>
          <p:cNvSpPr>
            <a:spLocks noGrp="1" noChangeArrowheads="1"/>
          </p:cNvSpPr>
          <p:nvPr>
            <p:ph type="title"/>
          </p:nvPr>
        </p:nvSpPr>
        <p:spPr bwMode="auto">
          <a:xfrm>
            <a:off x="1485900" y="206375"/>
            <a:ext cx="6172200" cy="781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a:t>
            </a:r>
            <a:r>
              <a:rPr lang="en-US" altLang="en-US" b="1"/>
              <a:t>	</a:t>
            </a:r>
          </a:p>
        </p:txBody>
      </p:sp>
      <p:sp>
        <p:nvSpPr>
          <p:cNvPr id="2" name="Content Placeholder 1">
            <a:extLst>
              <a:ext uri="{FF2B5EF4-FFF2-40B4-BE49-F238E27FC236}">
                <a16:creationId xmlns:a16="http://schemas.microsoft.com/office/drawing/2014/main" id="{BF7DD159-16E4-72EE-06DC-B8F3322C88E1}"/>
              </a:ext>
            </a:extLst>
          </p:cNvPr>
          <p:cNvSpPr>
            <a:spLocks noGrp="1"/>
          </p:cNvSpPr>
          <p:nvPr>
            <p:ph idx="1"/>
          </p:nvPr>
        </p:nvSpPr>
        <p:spPr>
          <a:xfrm>
            <a:off x="503238" y="1335088"/>
            <a:ext cx="8137525" cy="3590925"/>
          </a:xfrm>
        </p:spPr>
        <p:txBody>
          <a:bodyPr>
            <a:noAutofit/>
          </a:bodyPr>
          <a:lstStyle/>
          <a:p>
            <a:pPr marL="0" indent="0">
              <a:buFont typeface="Arial" panose="020B0604020202020204" pitchFamily="34" charset="0"/>
              <a:buNone/>
              <a:defRPr/>
            </a:pPr>
            <a:r>
              <a:rPr lang="en-US" b="1" dirty="0">
                <a:solidFill>
                  <a:schemeClr val="bg1"/>
                </a:solidFill>
              </a:rPr>
              <a:t>Distinguishing guise</a:t>
            </a:r>
          </a:p>
          <a:p>
            <a:pPr>
              <a:defRPr/>
            </a:pPr>
            <a:r>
              <a:rPr lang="en-US" dirty="0">
                <a:solidFill>
                  <a:srgbClr val="FF0000"/>
                </a:solidFill>
              </a:rPr>
              <a:t>Now that distinguishing guises have ceased to exist as a separate category </a:t>
            </a:r>
            <a:r>
              <a:rPr lang="en-US" dirty="0">
                <a:solidFill>
                  <a:schemeClr val="bg1"/>
                </a:solidFill>
              </a:rPr>
              <a:t>of TM, </a:t>
            </a:r>
            <a:r>
              <a:rPr lang="en-US" dirty="0">
                <a:solidFill>
                  <a:srgbClr val="FFFF00"/>
                </a:solidFill>
              </a:rPr>
              <a:t>similar limitations </a:t>
            </a:r>
            <a:r>
              <a:rPr lang="en-US" dirty="0">
                <a:solidFill>
                  <a:schemeClr val="bg1"/>
                </a:solidFill>
              </a:rPr>
              <a:t>to those set out in the previous s. 13(1) will be </a:t>
            </a:r>
            <a:r>
              <a:rPr lang="en-US" dirty="0">
                <a:solidFill>
                  <a:srgbClr val="FFFF00"/>
                </a:solidFill>
              </a:rPr>
              <a:t>carried over elsewhere</a:t>
            </a:r>
            <a:r>
              <a:rPr lang="en-US" dirty="0">
                <a:solidFill>
                  <a:schemeClr val="bg1"/>
                </a:solidFill>
              </a:rPr>
              <a:t>, and will apply to all marks</a:t>
            </a:r>
          </a:p>
        </p:txBody>
      </p:sp>
      <p:sp>
        <p:nvSpPr>
          <p:cNvPr id="204803" name="Slide Number Placeholder 3">
            <a:extLst>
              <a:ext uri="{FF2B5EF4-FFF2-40B4-BE49-F238E27FC236}">
                <a16:creationId xmlns:a16="http://schemas.microsoft.com/office/drawing/2014/main" id="{3BD16977-53A5-665B-1920-E3CB7D876199}"/>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898EB114-ADE5-B546-9FAC-CA89B22A5E16}"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82</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5">
            <a:extLst>
              <a:ext uri="{FF2B5EF4-FFF2-40B4-BE49-F238E27FC236}">
                <a16:creationId xmlns:a16="http://schemas.microsoft.com/office/drawing/2014/main" id="{25FA71DE-296D-B671-3790-60503C2A7207}"/>
              </a:ext>
            </a:extLst>
          </p:cNvPr>
          <p:cNvSpPr>
            <a:spLocks noGrp="1" noChangeArrowheads="1"/>
          </p:cNvSpPr>
          <p:nvPr>
            <p:ph type="title"/>
          </p:nvPr>
        </p:nvSpPr>
        <p:spPr bwMode="auto">
          <a:xfrm>
            <a:off x="1485900" y="90488"/>
            <a:ext cx="6172200" cy="62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D61E2942-7DB9-DD84-E88E-51686DDDCE39}"/>
              </a:ext>
            </a:extLst>
          </p:cNvPr>
          <p:cNvSpPr>
            <a:spLocks noGrp="1"/>
          </p:cNvSpPr>
          <p:nvPr>
            <p:ph idx="1"/>
          </p:nvPr>
        </p:nvSpPr>
        <p:spPr>
          <a:xfrm>
            <a:off x="107950" y="1058863"/>
            <a:ext cx="8928100" cy="3862387"/>
          </a:xfrm>
        </p:spPr>
        <p:txBody>
          <a:bodyPr>
            <a:noAutofit/>
          </a:bodyPr>
          <a:lstStyle/>
          <a:p>
            <a:pPr marL="0" indent="0">
              <a:buFont typeface="Arial" panose="020B0604020202020204" pitchFamily="34" charset="0"/>
              <a:buNone/>
              <a:defRPr/>
            </a:pPr>
            <a:r>
              <a:rPr lang="en-US" sz="2200" b="1" dirty="0">
                <a:solidFill>
                  <a:schemeClr val="bg1"/>
                </a:solidFill>
              </a:rPr>
              <a:t>Distinguishing guise</a:t>
            </a:r>
          </a:p>
          <a:p>
            <a:pPr>
              <a:defRPr/>
            </a:pPr>
            <a:r>
              <a:rPr lang="en-US" sz="2200" dirty="0">
                <a:solidFill>
                  <a:schemeClr val="bg1"/>
                </a:solidFill>
              </a:rPr>
              <a:t>New 12(2): </a:t>
            </a:r>
            <a:r>
              <a:rPr lang="en-CA" sz="2200" dirty="0">
                <a:solidFill>
                  <a:schemeClr val="bg1"/>
                </a:solidFill>
              </a:rPr>
              <a:t>A trademark is </a:t>
            </a:r>
            <a:r>
              <a:rPr lang="en-CA" sz="2200" dirty="0">
                <a:solidFill>
                  <a:srgbClr val="FFFF00"/>
                </a:solidFill>
              </a:rPr>
              <a:t>not registrable if</a:t>
            </a:r>
            <a:r>
              <a:rPr lang="en-CA" sz="2200" dirty="0">
                <a:solidFill>
                  <a:schemeClr val="bg1"/>
                </a:solidFill>
              </a:rPr>
              <a:t>, in relation to the goods or services in association with which it is used or proposed to be used, </a:t>
            </a:r>
            <a:r>
              <a:rPr lang="en-CA" sz="2200" dirty="0">
                <a:solidFill>
                  <a:srgbClr val="FF0000"/>
                </a:solidFill>
              </a:rPr>
              <a:t>its features are dictated primarily by a utilitarian function</a:t>
            </a:r>
          </a:p>
          <a:p>
            <a:pPr>
              <a:defRPr/>
            </a:pPr>
            <a:r>
              <a:rPr lang="en-CA" sz="2200" dirty="0">
                <a:solidFill>
                  <a:schemeClr val="bg1"/>
                </a:solidFill>
              </a:rPr>
              <a:t>New 18.1: The registration of a </a:t>
            </a:r>
            <a:r>
              <a:rPr lang="en-CA" sz="2200" dirty="0">
                <a:solidFill>
                  <a:srgbClr val="FFFF00"/>
                </a:solidFill>
              </a:rPr>
              <a:t>trademark may be expunged </a:t>
            </a:r>
            <a:r>
              <a:rPr lang="en-CA" sz="2200" dirty="0">
                <a:solidFill>
                  <a:schemeClr val="bg1"/>
                </a:solidFill>
              </a:rPr>
              <a:t>by the Federal Court on the application of any interested person if the Court decides that the </a:t>
            </a:r>
            <a:r>
              <a:rPr lang="en-CA" sz="2200" dirty="0">
                <a:solidFill>
                  <a:srgbClr val="FF0000"/>
                </a:solidFill>
              </a:rPr>
              <a:t>registration is likely to unreasonably limit the development of any art or industry</a:t>
            </a:r>
          </a:p>
          <a:p>
            <a:pPr>
              <a:defRPr/>
            </a:pPr>
            <a:r>
              <a:rPr lang="en-CA" sz="2200" dirty="0">
                <a:solidFill>
                  <a:schemeClr val="bg1"/>
                </a:solidFill>
              </a:rPr>
              <a:t>20(1.2): The </a:t>
            </a:r>
            <a:r>
              <a:rPr lang="en-CA" sz="2200" dirty="0">
                <a:solidFill>
                  <a:srgbClr val="FFFF00"/>
                </a:solidFill>
              </a:rPr>
              <a:t>registration of a trademark does not prevent a person from using any utilitarian feature </a:t>
            </a:r>
            <a:r>
              <a:rPr lang="en-CA" sz="2200" dirty="0">
                <a:solidFill>
                  <a:schemeClr val="bg1"/>
                </a:solidFill>
              </a:rPr>
              <a:t>embodied in the trademark</a:t>
            </a:r>
            <a:endParaRPr lang="en-US" sz="2200" dirty="0">
              <a:solidFill>
                <a:schemeClr val="bg1"/>
              </a:solidFill>
            </a:endParaRPr>
          </a:p>
        </p:txBody>
      </p:sp>
      <p:sp>
        <p:nvSpPr>
          <p:cNvPr id="206851" name="Slide Number Placeholder 3">
            <a:extLst>
              <a:ext uri="{FF2B5EF4-FFF2-40B4-BE49-F238E27FC236}">
                <a16:creationId xmlns:a16="http://schemas.microsoft.com/office/drawing/2014/main" id="{084B2A9A-8955-1FB7-9FB1-06D8E2E3C16F}"/>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968406FA-ADAE-EB4B-B095-F6CEF0FA9F6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83</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5">
            <a:extLst>
              <a:ext uri="{FF2B5EF4-FFF2-40B4-BE49-F238E27FC236}">
                <a16:creationId xmlns:a16="http://schemas.microsoft.com/office/drawing/2014/main" id="{7714DF26-231E-5C07-F372-DC7639BD1649}"/>
              </a:ext>
            </a:extLst>
          </p:cNvPr>
          <p:cNvSpPr>
            <a:spLocks noGrp="1" noChangeArrowheads="1"/>
          </p:cNvSpPr>
          <p:nvPr>
            <p:ph type="title"/>
          </p:nvPr>
        </p:nvSpPr>
        <p:spPr bwMode="auto">
          <a:xfrm>
            <a:off x="1485900" y="63500"/>
            <a:ext cx="6172200"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CEAE1D80-D7AC-64DF-5E0A-34143BBCF842}"/>
              </a:ext>
            </a:extLst>
          </p:cNvPr>
          <p:cNvSpPr>
            <a:spLocks noGrp="1"/>
          </p:cNvSpPr>
          <p:nvPr>
            <p:ph idx="1"/>
          </p:nvPr>
        </p:nvSpPr>
        <p:spPr>
          <a:xfrm>
            <a:off x="215900" y="987425"/>
            <a:ext cx="8712200" cy="3887788"/>
          </a:xfrm>
        </p:spPr>
        <p:txBody>
          <a:bodyPr>
            <a:normAutofit fontScale="92500" lnSpcReduction="10000"/>
          </a:bodyPr>
          <a:lstStyle/>
          <a:p>
            <a:pPr marL="42863" indent="0">
              <a:lnSpc>
                <a:spcPct val="110000"/>
              </a:lnSpc>
              <a:buFont typeface="Arial" panose="020B0604020202020204" pitchFamily="34" charset="0"/>
              <a:buNone/>
              <a:defRPr/>
            </a:pPr>
            <a:r>
              <a:rPr lang="en-US" sz="2200" i="1" dirty="0" err="1">
                <a:solidFill>
                  <a:srgbClr val="00B0F0"/>
                </a:solidFill>
              </a:rPr>
              <a:t>Glaxo</a:t>
            </a:r>
            <a:r>
              <a:rPr lang="en-US" sz="2200" i="1" dirty="0">
                <a:solidFill>
                  <a:srgbClr val="00B0F0"/>
                </a:solidFill>
              </a:rPr>
              <a:t> </a:t>
            </a:r>
            <a:r>
              <a:rPr lang="en-US" sz="2200" i="1" dirty="0" err="1">
                <a:solidFill>
                  <a:srgbClr val="00B0F0"/>
                </a:solidFill>
              </a:rPr>
              <a:t>Wellcome</a:t>
            </a:r>
            <a:r>
              <a:rPr lang="en-US" sz="2200" i="1" dirty="0">
                <a:solidFill>
                  <a:srgbClr val="00B0F0"/>
                </a:solidFill>
              </a:rPr>
              <a:t> Inc. v. </a:t>
            </a:r>
            <a:r>
              <a:rPr lang="en-US" sz="2200" i="1" dirty="0" err="1">
                <a:solidFill>
                  <a:srgbClr val="00B0F0"/>
                </a:solidFill>
              </a:rPr>
              <a:t>Novopharm</a:t>
            </a:r>
            <a:r>
              <a:rPr lang="en-US" sz="2200" i="1" dirty="0">
                <a:solidFill>
                  <a:srgbClr val="00B0F0"/>
                </a:solidFill>
              </a:rPr>
              <a:t> Ltd </a:t>
            </a:r>
            <a:r>
              <a:rPr lang="en-US" sz="2200" dirty="0">
                <a:solidFill>
                  <a:schemeClr val="bg1"/>
                </a:solidFill>
              </a:rPr>
              <a:t>(2000)</a:t>
            </a:r>
          </a:p>
          <a:p>
            <a:pPr>
              <a:lnSpc>
                <a:spcPct val="110000"/>
              </a:lnSpc>
              <a:defRPr/>
            </a:pPr>
            <a:r>
              <a:rPr lang="en-US" sz="2200" dirty="0">
                <a:solidFill>
                  <a:schemeClr val="bg1"/>
                </a:solidFill>
              </a:rPr>
              <a:t>Glaxo sought registration the distinguishing guise for a six sided tablet, shaped as a shield.</a:t>
            </a:r>
          </a:p>
          <a:p>
            <a:pPr>
              <a:lnSpc>
                <a:spcPct val="110000"/>
              </a:lnSpc>
              <a:defRPr/>
            </a:pPr>
            <a:r>
              <a:rPr lang="en-US" sz="2200" dirty="0">
                <a:solidFill>
                  <a:schemeClr val="bg1"/>
                </a:solidFill>
              </a:rPr>
              <a:t>Principles</a:t>
            </a:r>
          </a:p>
          <a:p>
            <a:pPr lvl="1">
              <a:lnSpc>
                <a:spcPct val="110000"/>
              </a:lnSpc>
              <a:buFont typeface="Courier New" panose="02070309020205020404" pitchFamily="49" charset="0"/>
              <a:buChar char="o"/>
              <a:defRPr/>
            </a:pPr>
            <a:r>
              <a:rPr lang="en-US" sz="2200" dirty="0">
                <a:solidFill>
                  <a:srgbClr val="FFFF00"/>
                </a:solidFill>
              </a:rPr>
              <a:t>Not required to show that most adult Canadians recognize</a:t>
            </a:r>
            <a:r>
              <a:rPr lang="en-US" sz="2200" dirty="0">
                <a:solidFill>
                  <a:schemeClr val="bg1"/>
                </a:solidFill>
              </a:rPr>
              <a:t> the applicant’s distinguishing guise</a:t>
            </a:r>
          </a:p>
          <a:p>
            <a:pPr lvl="1">
              <a:lnSpc>
                <a:spcPct val="110000"/>
              </a:lnSpc>
              <a:buFont typeface="Courier New" panose="02070309020205020404" pitchFamily="49" charset="0"/>
              <a:buChar char="o"/>
              <a:defRPr/>
            </a:pPr>
            <a:r>
              <a:rPr lang="en-US" sz="2200" dirty="0">
                <a:solidFill>
                  <a:schemeClr val="bg1"/>
                </a:solidFill>
              </a:rPr>
              <a:t>Although the shape of a product can constitute a mark, the </a:t>
            </a:r>
            <a:r>
              <a:rPr lang="en-US" sz="2200" dirty="0">
                <a:solidFill>
                  <a:srgbClr val="FFFF00"/>
                </a:solidFill>
              </a:rPr>
              <a:t>mark is usually weak</a:t>
            </a:r>
          </a:p>
          <a:p>
            <a:pPr lvl="1">
              <a:lnSpc>
                <a:spcPct val="110000"/>
              </a:lnSpc>
              <a:buFont typeface="Courier New" panose="02070309020205020404" pitchFamily="49" charset="0"/>
              <a:buChar char="o"/>
              <a:defRPr/>
            </a:pPr>
            <a:r>
              <a:rPr lang="en-US" sz="2200" dirty="0">
                <a:solidFill>
                  <a:schemeClr val="bg1"/>
                </a:solidFill>
              </a:rPr>
              <a:t>The </a:t>
            </a:r>
            <a:r>
              <a:rPr lang="en-US" sz="2200" dirty="0">
                <a:solidFill>
                  <a:srgbClr val="FFFF00"/>
                </a:solidFill>
              </a:rPr>
              <a:t>standard of proof in distinguishing guise </a:t>
            </a:r>
            <a:r>
              <a:rPr lang="en-US" sz="2200" dirty="0">
                <a:solidFill>
                  <a:schemeClr val="bg1"/>
                </a:solidFill>
              </a:rPr>
              <a:t>cases under is the </a:t>
            </a:r>
            <a:r>
              <a:rPr lang="en-US" sz="2200" dirty="0">
                <a:solidFill>
                  <a:srgbClr val="FFFF00"/>
                </a:solidFill>
              </a:rPr>
              <a:t>same as in other registration cases</a:t>
            </a:r>
          </a:p>
          <a:p>
            <a:pPr lvl="1">
              <a:lnSpc>
                <a:spcPct val="110000"/>
              </a:lnSpc>
              <a:buFont typeface="Courier New" panose="02070309020205020404" pitchFamily="49" charset="0"/>
              <a:buChar char="o"/>
              <a:defRPr/>
            </a:pPr>
            <a:r>
              <a:rPr lang="en-US" sz="2200" dirty="0">
                <a:solidFill>
                  <a:schemeClr val="bg1"/>
                </a:solidFill>
              </a:rPr>
              <a:t>Relevant period of </a:t>
            </a:r>
            <a:r>
              <a:rPr lang="en-US" sz="2200" dirty="0">
                <a:solidFill>
                  <a:srgbClr val="FFFF00"/>
                </a:solidFill>
              </a:rPr>
              <a:t>time for distinctiveness </a:t>
            </a:r>
            <a:r>
              <a:rPr lang="en-US" sz="2200" dirty="0">
                <a:solidFill>
                  <a:schemeClr val="bg1"/>
                </a:solidFill>
                <a:sym typeface="Wingdings" pitchFamily="2" charset="2"/>
              </a:rPr>
              <a:t></a:t>
            </a:r>
            <a:r>
              <a:rPr lang="en-US" sz="2200" dirty="0">
                <a:solidFill>
                  <a:schemeClr val="bg1"/>
                </a:solidFill>
              </a:rPr>
              <a:t> </a:t>
            </a:r>
            <a:r>
              <a:rPr lang="en-US" sz="2200" dirty="0">
                <a:solidFill>
                  <a:srgbClr val="FFFF00"/>
                </a:solidFill>
              </a:rPr>
              <a:t>date of application</a:t>
            </a:r>
          </a:p>
          <a:p>
            <a:pPr marL="0" indent="0">
              <a:buFont typeface="Arial" panose="020B0604020202020204" pitchFamily="34" charset="0"/>
              <a:buNone/>
              <a:defRPr/>
            </a:pPr>
            <a:endParaRPr lang="en-US" dirty="0"/>
          </a:p>
        </p:txBody>
      </p:sp>
      <p:sp>
        <p:nvSpPr>
          <p:cNvPr id="208899" name="Slide Number Placeholder 3">
            <a:extLst>
              <a:ext uri="{FF2B5EF4-FFF2-40B4-BE49-F238E27FC236}">
                <a16:creationId xmlns:a16="http://schemas.microsoft.com/office/drawing/2014/main" id="{B0179D95-B85A-9843-84BF-695C4EA602D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52C1353-939A-AF43-B1D5-B1ADE8630887}"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84</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extBox 1">
            <a:extLst>
              <a:ext uri="{FF2B5EF4-FFF2-40B4-BE49-F238E27FC236}">
                <a16:creationId xmlns:a16="http://schemas.microsoft.com/office/drawing/2014/main" id="{3D4DD1FE-F929-D42A-FE5F-B227B6AB1FD8}"/>
              </a:ext>
            </a:extLst>
          </p:cNvPr>
          <p:cNvSpPr txBox="1">
            <a:spLocks noChangeArrowheads="1"/>
          </p:cNvSpPr>
          <p:nvPr/>
        </p:nvSpPr>
        <p:spPr bwMode="auto">
          <a:xfrm>
            <a:off x="919163" y="123825"/>
            <a:ext cx="7305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r>
              <a:rPr kumimoji="0" lang="en-US" altLang="en-US" sz="4400" b="1"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rPr>
              <a:t> </a:t>
            </a:r>
            <a:r>
              <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Special 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3" name="TextBox 2">
            <a:extLst>
              <a:ext uri="{FF2B5EF4-FFF2-40B4-BE49-F238E27FC236}">
                <a16:creationId xmlns:a16="http://schemas.microsoft.com/office/drawing/2014/main" id="{6B18E286-E457-0582-E7C1-741442494A00}"/>
              </a:ext>
            </a:extLst>
          </p:cNvPr>
          <p:cNvSpPr txBox="1"/>
          <p:nvPr/>
        </p:nvSpPr>
        <p:spPr>
          <a:xfrm>
            <a:off x="414338" y="1203325"/>
            <a:ext cx="8435975" cy="3540125"/>
          </a:xfrm>
          <a:prstGeom prst="rect">
            <a:avLst/>
          </a:prstGeom>
          <a:noFill/>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S. 9 Trademarks Act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Two categories of </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prohibited marks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Absolute prohibitions</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S PGothic" panose="020B0600070205080204" pitchFamily="34" charset="-128"/>
                <a:cs typeface="+mn-cs"/>
              </a:rPr>
              <a:t>Official marks </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(9(1)(n)(iii))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What policy reasons could justify including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a type of symbol/mark on the list of absolute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mn-cs"/>
              </a:rPr>
              <a:t>prohibitions</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mn-cs"/>
              </a:rPr>
              <a: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1">
            <a:extLst>
              <a:ext uri="{FF2B5EF4-FFF2-40B4-BE49-F238E27FC236}">
                <a16:creationId xmlns:a16="http://schemas.microsoft.com/office/drawing/2014/main" id="{7E9F4038-E5A4-E094-28C8-1B6C25D33594}"/>
              </a:ext>
            </a:extLst>
          </p:cNvPr>
          <p:cNvSpPr txBox="1">
            <a:spLocks noChangeArrowheads="1"/>
          </p:cNvSpPr>
          <p:nvPr/>
        </p:nvSpPr>
        <p:spPr bwMode="auto">
          <a:xfrm>
            <a:off x="2894013" y="123825"/>
            <a:ext cx="33559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11970" name="TextBox 2">
            <a:extLst>
              <a:ext uri="{FF2B5EF4-FFF2-40B4-BE49-F238E27FC236}">
                <a16:creationId xmlns:a16="http://schemas.microsoft.com/office/drawing/2014/main" id="{22D61DEC-7897-6734-379B-B17C75C8C3FE}"/>
              </a:ext>
            </a:extLst>
          </p:cNvPr>
          <p:cNvSpPr txBox="1">
            <a:spLocks noChangeArrowheads="1"/>
          </p:cNvSpPr>
          <p:nvPr/>
        </p:nvSpPr>
        <p:spPr bwMode="auto">
          <a:xfrm>
            <a:off x="250825" y="1203325"/>
            <a:ext cx="86423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342900" marR="0" lvl="0" indent="-3429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 9(1)(n)(iii)</a:t>
            </a:r>
            <a:r>
              <a:rPr kumimoji="0" lang="en-US" altLang="en-US" sz="2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Allows</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entities which are </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public authorities</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to request the Registrar of Trade-marks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to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give public notice of their adoption </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and use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particular names or symbols</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These marks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are referred to as </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official marks</a:t>
            </a:r>
            <a:r>
              <a:rPr kumimoji="0" lang="ja-JP"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a:p>
            <a:pPr marL="457200" marR="0" lvl="1" indent="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Once notice is given, these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official marks are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also </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removed from</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the general realm of</a:t>
            </a: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 trade </a:t>
            </a:r>
          </a:p>
          <a:p>
            <a:pPr marL="457200" marR="0" lvl="1" indent="0" algn="l" defTabSz="457200" rtl="0" eaLnBrk="0" fontAlgn="base"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and commerce</a:t>
            </a:r>
            <a:r>
              <a:rPr kumimoji="0" lang="en-US" altLang="en-US" sz="2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a:extLst>
              <a:ext uri="{FF2B5EF4-FFF2-40B4-BE49-F238E27FC236}">
                <a16:creationId xmlns:a16="http://schemas.microsoft.com/office/drawing/2014/main" id="{154F0EE8-BEC9-2A29-AB05-C6FF54C7A64E}"/>
              </a:ext>
            </a:extLst>
          </p:cNvPr>
          <p:cNvSpPr>
            <a:spLocks noGrp="1" noChangeArrowheads="1"/>
          </p:cNvSpPr>
          <p:nvPr>
            <p:ph type="title"/>
          </p:nvPr>
        </p:nvSpPr>
        <p:spPr bwMode="auto">
          <a:xfrm>
            <a:off x="1485900" y="101600"/>
            <a:ext cx="6172200" cy="741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C05F0381-7976-7D56-4BA2-7D78D07E7A97}"/>
              </a:ext>
            </a:extLst>
          </p:cNvPr>
          <p:cNvSpPr>
            <a:spLocks noGrp="1"/>
          </p:cNvSpPr>
          <p:nvPr>
            <p:ph idx="1"/>
          </p:nvPr>
        </p:nvSpPr>
        <p:spPr>
          <a:xfrm>
            <a:off x="358775" y="1131888"/>
            <a:ext cx="8426450" cy="3910012"/>
          </a:xfrm>
        </p:spPr>
        <p:txBody>
          <a:bodyPr>
            <a:noAutofit/>
          </a:bodyPr>
          <a:lstStyle/>
          <a:p>
            <a:pPr marL="0" indent="0">
              <a:buFont typeface="Arial" panose="020B0604020202020204" pitchFamily="34" charset="0"/>
              <a:buNone/>
              <a:defRPr/>
            </a:pPr>
            <a:r>
              <a:rPr lang="en-US" sz="2400" dirty="0">
                <a:solidFill>
                  <a:srgbClr val="FFFF00"/>
                </a:solidFill>
              </a:rPr>
              <a:t>S. 9(1)(n)(iii) is controversial</a:t>
            </a:r>
          </a:p>
          <a:p>
            <a:pPr>
              <a:defRPr/>
            </a:pPr>
            <a:r>
              <a:rPr lang="en-US" sz="2400" dirty="0">
                <a:solidFill>
                  <a:schemeClr val="bg1"/>
                </a:solidFill>
              </a:rPr>
              <a:t>S. 9(1) </a:t>
            </a:r>
            <a:r>
              <a:rPr lang="en-US" sz="2400" dirty="0">
                <a:solidFill>
                  <a:srgbClr val="FFFF00"/>
                </a:solidFill>
              </a:rPr>
              <a:t>prohibits anyone else from adopting an official mark</a:t>
            </a:r>
            <a:r>
              <a:rPr lang="en-US" sz="2400" dirty="0">
                <a:solidFill>
                  <a:schemeClr val="bg1"/>
                </a:solidFill>
              </a:rPr>
              <a:t>. This prohibition is </a:t>
            </a:r>
            <a:r>
              <a:rPr lang="en-US" sz="2400" dirty="0">
                <a:solidFill>
                  <a:srgbClr val="FF0000"/>
                </a:solidFill>
              </a:rPr>
              <a:t>absolute</a:t>
            </a:r>
            <a:r>
              <a:rPr lang="en-US" sz="2400" dirty="0">
                <a:solidFill>
                  <a:schemeClr val="bg1"/>
                </a:solidFill>
              </a:rPr>
              <a:t>.</a:t>
            </a:r>
          </a:p>
          <a:p>
            <a:pPr>
              <a:defRPr/>
            </a:pPr>
            <a:r>
              <a:rPr lang="en-US" sz="2400" dirty="0">
                <a:solidFill>
                  <a:srgbClr val="FFFF00"/>
                </a:solidFill>
              </a:rPr>
              <a:t>None of the usual formalities </a:t>
            </a:r>
            <a:r>
              <a:rPr lang="en-US" sz="2400" dirty="0">
                <a:solidFill>
                  <a:schemeClr val="bg1"/>
                </a:solidFill>
              </a:rPr>
              <a:t>for the adoption of official marks</a:t>
            </a:r>
          </a:p>
          <a:p>
            <a:pPr>
              <a:defRPr/>
            </a:pPr>
            <a:r>
              <a:rPr lang="en-US" sz="2400" dirty="0">
                <a:solidFill>
                  <a:srgbClr val="FFFF00"/>
                </a:solidFill>
              </a:rPr>
              <a:t>No opposition proceeding; no scrutiny by Registrar</a:t>
            </a:r>
          </a:p>
          <a:p>
            <a:pPr>
              <a:defRPr/>
            </a:pPr>
            <a:r>
              <a:rPr lang="en-US" sz="2400" dirty="0">
                <a:solidFill>
                  <a:srgbClr val="FFFF00"/>
                </a:solidFill>
              </a:rPr>
              <a:t>Mark can be descriptive</a:t>
            </a:r>
            <a:r>
              <a:rPr lang="en-US" sz="2400" dirty="0">
                <a:solidFill>
                  <a:schemeClr val="bg1"/>
                </a:solidFill>
              </a:rPr>
              <a:t>; not required to be distinctive of wares, services</a:t>
            </a:r>
          </a:p>
          <a:p>
            <a:pPr>
              <a:defRPr/>
            </a:pPr>
            <a:r>
              <a:rPr lang="en-US" sz="2400" dirty="0">
                <a:solidFill>
                  <a:srgbClr val="FFFF00"/>
                </a:solidFill>
              </a:rPr>
              <a:t>No need to renew</a:t>
            </a:r>
            <a:r>
              <a:rPr lang="en-US" sz="2400" dirty="0">
                <a:solidFill>
                  <a:schemeClr val="bg1"/>
                </a:solidFill>
              </a:rPr>
              <a:t>; no provisions to remove unused marks</a:t>
            </a:r>
          </a:p>
        </p:txBody>
      </p:sp>
      <p:sp>
        <p:nvSpPr>
          <p:cNvPr id="212995" name="Slide Number Placeholder 3">
            <a:extLst>
              <a:ext uri="{FF2B5EF4-FFF2-40B4-BE49-F238E27FC236}">
                <a16:creationId xmlns:a16="http://schemas.microsoft.com/office/drawing/2014/main" id="{034C66E1-C2EA-2835-514B-5B32DD3E2E62}"/>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A48289A3-EC6F-1548-9EC8-27D8EEE2D1CC}"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87</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DAE218-AAB8-1465-136F-B80C6EAF7BC1}"/>
              </a:ext>
            </a:extLst>
          </p:cNvPr>
          <p:cNvSpPr>
            <a:spLocks noGrp="1"/>
          </p:cNvSpPr>
          <p:nvPr>
            <p:ph type="title"/>
          </p:nvPr>
        </p:nvSpPr>
        <p:spPr>
          <a:xfrm>
            <a:off x="1485900" y="95250"/>
            <a:ext cx="6172200" cy="708025"/>
          </a:xfrm>
        </p:spPr>
        <p:txBody>
          <a:bodyPr>
            <a:normAutofit fontScale="90000"/>
          </a:bodyPr>
          <a:lstStyle/>
          <a:p>
            <a:pPr>
              <a:defRPr/>
            </a:pPr>
            <a:r>
              <a:rPr lang="en-US" b="1" dirty="0">
                <a:solidFill>
                  <a:srgbClr val="FFFF00"/>
                </a:solidFill>
              </a:rPr>
              <a:t>Trademarks	</a:t>
            </a:r>
          </a:p>
        </p:txBody>
      </p:sp>
      <p:sp>
        <p:nvSpPr>
          <p:cNvPr id="217090" name="Content Placeholder 1">
            <a:extLst>
              <a:ext uri="{FF2B5EF4-FFF2-40B4-BE49-F238E27FC236}">
                <a16:creationId xmlns:a16="http://schemas.microsoft.com/office/drawing/2014/main" id="{AA101CB4-B3E5-C437-76E0-072D30D395E6}"/>
              </a:ext>
            </a:extLst>
          </p:cNvPr>
          <p:cNvSpPr>
            <a:spLocks noGrp="1" noChangeArrowheads="1"/>
          </p:cNvSpPr>
          <p:nvPr>
            <p:ph idx="1"/>
          </p:nvPr>
        </p:nvSpPr>
        <p:spPr bwMode="auto">
          <a:xfrm>
            <a:off x="215900" y="1016000"/>
            <a:ext cx="8712200" cy="403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i="1">
                <a:solidFill>
                  <a:srgbClr val="00B0F0"/>
                </a:solidFill>
              </a:rPr>
              <a:t>Ontario Ass’n of Architects v. Ontario Ass</a:t>
            </a:r>
            <a:r>
              <a:rPr lang="en-CA" altLang="en-US" sz="1800" i="1">
                <a:solidFill>
                  <a:srgbClr val="00B0F0"/>
                </a:solidFill>
              </a:rPr>
              <a:t>n</a:t>
            </a:r>
            <a:r>
              <a:rPr lang="en-US" altLang="en-US" sz="1800" i="1">
                <a:solidFill>
                  <a:srgbClr val="00B0F0"/>
                </a:solidFill>
              </a:rPr>
              <a:t> of Architectural Technologists</a:t>
            </a:r>
            <a:r>
              <a:rPr lang="en-US" altLang="en-US" sz="1800">
                <a:solidFill>
                  <a:srgbClr val="00B0F0"/>
                </a:solidFill>
              </a:rPr>
              <a:t>, </a:t>
            </a:r>
            <a:r>
              <a:rPr lang="en-US" altLang="en-US" sz="1800">
                <a:solidFill>
                  <a:schemeClr val="bg1"/>
                </a:solidFill>
              </a:rPr>
              <a:t>[2003] 1 F.C. 331 (FCA)</a:t>
            </a:r>
          </a:p>
          <a:p>
            <a:r>
              <a:rPr lang="en-CA" altLang="en-US" sz="1800">
                <a:solidFill>
                  <a:srgbClr val="FFFF00"/>
                </a:solidFill>
              </a:rPr>
              <a:t>Public notice </a:t>
            </a:r>
            <a:r>
              <a:rPr lang="en-CA" altLang="en-US" sz="1800">
                <a:solidFill>
                  <a:schemeClr val="bg1"/>
                </a:solidFill>
              </a:rPr>
              <a:t>was given that the Association of </a:t>
            </a:r>
            <a:r>
              <a:rPr lang="en-CA" altLang="en-US" sz="1800">
                <a:solidFill>
                  <a:srgbClr val="FFFF00"/>
                </a:solidFill>
              </a:rPr>
              <a:t>Architectural Technologists of Ontario</a:t>
            </a:r>
            <a:r>
              <a:rPr lang="en-CA" altLang="en-US" sz="1800">
                <a:solidFill>
                  <a:schemeClr val="bg1"/>
                </a:solidFill>
              </a:rPr>
              <a:t>, a self-regulatory professional body and Ontario non-for-profit corporation without share capital, adopted and used as official marks for services – the words </a:t>
            </a:r>
            <a:r>
              <a:rPr lang="en-CA" altLang="en-US" sz="1800">
                <a:solidFill>
                  <a:srgbClr val="FFFF00"/>
                </a:solidFill>
              </a:rPr>
              <a:t>ARCHITECTURAL TECHNICIAN, ARCHITECTE-TECHNICIEN, ARCHITECTURAL TECHNOLOGIST, ARCHITECTE-TECHNOLOGUE</a:t>
            </a:r>
            <a:r>
              <a:rPr lang="en-CA" altLang="en-US" sz="1800">
                <a:solidFill>
                  <a:schemeClr val="bg1"/>
                </a:solidFill>
              </a:rPr>
              <a:t>. As a </a:t>
            </a:r>
            <a:r>
              <a:rPr lang="en-CA" altLang="en-US" sz="1800">
                <a:solidFill>
                  <a:srgbClr val="FFFF00"/>
                </a:solidFill>
              </a:rPr>
              <a:t>result</a:t>
            </a:r>
            <a:r>
              <a:rPr lang="en-CA" altLang="en-US" sz="1800">
                <a:solidFill>
                  <a:schemeClr val="bg1"/>
                </a:solidFill>
              </a:rPr>
              <a:t>, members of the appellant, the </a:t>
            </a:r>
            <a:r>
              <a:rPr lang="en-CA" altLang="en-US" sz="1800">
                <a:solidFill>
                  <a:srgbClr val="FFFF00"/>
                </a:solidFill>
              </a:rPr>
              <a:t>Ontario Association of Architects ("OAA"), </a:t>
            </a:r>
            <a:r>
              <a:rPr lang="en-CA" altLang="en-US" sz="1800">
                <a:solidFill>
                  <a:srgbClr val="FF0000"/>
                </a:solidFill>
              </a:rPr>
              <a:t>can be prevented</a:t>
            </a:r>
            <a:r>
              <a:rPr lang="en-CA" altLang="en-US" sz="1800">
                <a:solidFill>
                  <a:srgbClr val="FFFF00"/>
                </a:solidFill>
              </a:rPr>
              <a:t> from using these words in connection with their professional services </a:t>
            </a:r>
            <a:r>
              <a:rPr lang="en-CA" altLang="en-US" sz="1800">
                <a:solidFill>
                  <a:schemeClr val="bg1"/>
                </a:solidFill>
              </a:rPr>
              <a:t>- unless they had started to use them before April 28, 1999, the date when the Registrar gave public notice in the Trade-marks Journal of their adoption and use by the AATO as official marks.</a:t>
            </a:r>
          </a:p>
          <a:p>
            <a:endParaRPr lang="en-US" altLang="en-US" sz="1800">
              <a:solidFill>
                <a:schemeClr val="bg1"/>
              </a:solidFill>
            </a:endParaRPr>
          </a:p>
          <a:p>
            <a:endParaRPr lang="en-US" altLang="en-US"/>
          </a:p>
        </p:txBody>
      </p:sp>
      <p:sp>
        <p:nvSpPr>
          <p:cNvPr id="217091" name="Slide Number Placeholder 3">
            <a:extLst>
              <a:ext uri="{FF2B5EF4-FFF2-40B4-BE49-F238E27FC236}">
                <a16:creationId xmlns:a16="http://schemas.microsoft.com/office/drawing/2014/main" id="{D43F06B5-1217-5734-A9ED-408B5E38768C}"/>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2A5CE187-6C6A-8846-8228-7CC930C92635}"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88</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5">
            <a:extLst>
              <a:ext uri="{FF2B5EF4-FFF2-40B4-BE49-F238E27FC236}">
                <a16:creationId xmlns:a16="http://schemas.microsoft.com/office/drawing/2014/main" id="{6AF2FAB1-485D-E258-0238-2BD0B0CD928F}"/>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	</a:t>
            </a:r>
          </a:p>
        </p:txBody>
      </p:sp>
      <p:sp>
        <p:nvSpPr>
          <p:cNvPr id="2" name="Content Placeholder 1">
            <a:extLst>
              <a:ext uri="{FF2B5EF4-FFF2-40B4-BE49-F238E27FC236}">
                <a16:creationId xmlns:a16="http://schemas.microsoft.com/office/drawing/2014/main" id="{8B41A84C-DAAA-5F0E-2C20-FEA8BA3CC37C}"/>
              </a:ext>
            </a:extLst>
          </p:cNvPr>
          <p:cNvSpPr>
            <a:spLocks noGrp="1"/>
          </p:cNvSpPr>
          <p:nvPr>
            <p:ph idx="1"/>
          </p:nvPr>
        </p:nvSpPr>
        <p:spPr>
          <a:xfrm>
            <a:off x="431800" y="1203325"/>
            <a:ext cx="8280400" cy="3744913"/>
          </a:xfrm>
        </p:spPr>
        <p:txBody>
          <a:bodyPr>
            <a:normAutofit lnSpcReduction="10000"/>
          </a:bodyPr>
          <a:lstStyle/>
          <a:p>
            <a:pPr>
              <a:defRPr/>
            </a:pPr>
            <a:r>
              <a:rPr lang="en-US" sz="2800" i="1" dirty="0">
                <a:solidFill>
                  <a:srgbClr val="00B0F0"/>
                </a:solidFill>
              </a:rPr>
              <a:t>Ontario </a:t>
            </a:r>
            <a:r>
              <a:rPr lang="en-US" sz="2800" i="1" dirty="0" err="1">
                <a:solidFill>
                  <a:srgbClr val="00B0F0"/>
                </a:solidFill>
              </a:rPr>
              <a:t>Ass’n</a:t>
            </a:r>
            <a:r>
              <a:rPr lang="en-US" sz="2800" i="1" dirty="0">
                <a:solidFill>
                  <a:srgbClr val="00B0F0"/>
                </a:solidFill>
              </a:rPr>
              <a:t> of Architects v. Ontario Ass</a:t>
            </a:r>
            <a:r>
              <a:rPr lang="en-CA" sz="2800" i="1" dirty="0">
                <a:solidFill>
                  <a:srgbClr val="00B0F0"/>
                </a:solidFill>
              </a:rPr>
              <a:t>n</a:t>
            </a:r>
            <a:r>
              <a:rPr lang="en-US" sz="2800" i="1" dirty="0">
                <a:solidFill>
                  <a:srgbClr val="00B0F0"/>
                </a:solidFill>
              </a:rPr>
              <a:t> of Architectural Technologists</a:t>
            </a:r>
            <a:r>
              <a:rPr lang="en-US" sz="2800" dirty="0">
                <a:solidFill>
                  <a:srgbClr val="00B0F0"/>
                </a:solidFill>
              </a:rPr>
              <a:t>, </a:t>
            </a:r>
            <a:r>
              <a:rPr lang="en-US" sz="2800" dirty="0">
                <a:solidFill>
                  <a:schemeClr val="bg1"/>
                </a:solidFill>
              </a:rPr>
              <a:t>[2003] 1 F.C. 331 (FCA)</a:t>
            </a:r>
          </a:p>
          <a:p>
            <a:pPr>
              <a:defRPr/>
            </a:pPr>
            <a:r>
              <a:rPr lang="en-US" sz="2800" dirty="0">
                <a:solidFill>
                  <a:srgbClr val="FFFF00"/>
                </a:solidFill>
              </a:rPr>
              <a:t>Defining characteristics of public authority</a:t>
            </a:r>
            <a:r>
              <a:rPr lang="en-US" sz="2800" dirty="0">
                <a:solidFill>
                  <a:srgbClr val="FF0000"/>
                </a:solidFill>
              </a:rPr>
              <a:t> =</a:t>
            </a:r>
          </a:p>
          <a:p>
            <a:pPr lvl="1">
              <a:buFont typeface="Courier New" panose="02070309020205020404" pitchFamily="49" charset="0"/>
              <a:buChar char="o"/>
              <a:defRPr/>
            </a:pPr>
            <a:r>
              <a:rPr lang="en-US" dirty="0">
                <a:solidFill>
                  <a:schemeClr val="bg1"/>
                </a:solidFill>
              </a:rPr>
              <a:t>Degree of </a:t>
            </a:r>
            <a:r>
              <a:rPr lang="en-US" dirty="0">
                <a:solidFill>
                  <a:srgbClr val="FFFF00"/>
                </a:solidFill>
              </a:rPr>
              <a:t>government control </a:t>
            </a:r>
            <a:r>
              <a:rPr lang="en-US" dirty="0">
                <a:solidFill>
                  <a:schemeClr val="bg1"/>
                </a:solidFill>
              </a:rPr>
              <a:t>[para. 57-64]</a:t>
            </a:r>
          </a:p>
          <a:p>
            <a:pPr lvl="1">
              <a:buFont typeface="Courier New" panose="02070309020205020404" pitchFamily="49" charset="0"/>
              <a:buChar char="o"/>
              <a:defRPr/>
            </a:pPr>
            <a:r>
              <a:rPr lang="en-US" dirty="0">
                <a:solidFill>
                  <a:schemeClr val="bg1"/>
                </a:solidFill>
              </a:rPr>
              <a:t>Extent to which the </a:t>
            </a:r>
            <a:r>
              <a:rPr lang="en-US" dirty="0">
                <a:solidFill>
                  <a:srgbClr val="FFFF00"/>
                </a:solidFill>
              </a:rPr>
              <a:t>body</a:t>
            </a:r>
            <a:r>
              <a:rPr lang="ja-JP" altLang="en-US" dirty="0">
                <a:solidFill>
                  <a:srgbClr val="FFFF00"/>
                </a:solidFill>
              </a:rPr>
              <a:t>’</a:t>
            </a:r>
            <a:r>
              <a:rPr lang="en-US" dirty="0">
                <a:solidFill>
                  <a:srgbClr val="FFFF00"/>
                </a:solidFill>
              </a:rPr>
              <a:t>s activities benefit the public </a:t>
            </a:r>
            <a:r>
              <a:rPr lang="en-US" dirty="0">
                <a:solidFill>
                  <a:schemeClr val="bg1"/>
                </a:solidFill>
              </a:rPr>
              <a:t>[para. 65-73]</a:t>
            </a:r>
          </a:p>
          <a:p>
            <a:pPr>
              <a:defRPr/>
            </a:pPr>
            <a:r>
              <a:rPr lang="en-US" dirty="0"/>
              <a:t> </a:t>
            </a:r>
          </a:p>
        </p:txBody>
      </p:sp>
      <p:sp>
        <p:nvSpPr>
          <p:cNvPr id="219139" name="Slide Number Placeholder 3">
            <a:extLst>
              <a:ext uri="{FF2B5EF4-FFF2-40B4-BE49-F238E27FC236}">
                <a16:creationId xmlns:a16="http://schemas.microsoft.com/office/drawing/2014/main" id="{C105316C-3780-A557-648E-3B2BA8777D7A}"/>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462EC468-7F47-B941-9918-2C1B88E21094}"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89</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
        <p:nvSpPr>
          <p:cNvPr id="219140" name="TextBox 2">
            <a:extLst>
              <a:ext uri="{FF2B5EF4-FFF2-40B4-BE49-F238E27FC236}">
                <a16:creationId xmlns:a16="http://schemas.microsoft.com/office/drawing/2014/main" id="{AFED4B7B-BF75-B9C3-C0AF-3F3705BB3EE6}"/>
              </a:ext>
            </a:extLst>
          </p:cNvPr>
          <p:cNvSpPr txBox="1">
            <a:spLocks noChangeArrowheads="1"/>
          </p:cNvSpPr>
          <p:nvPr/>
        </p:nvSpPr>
        <p:spPr bwMode="auto">
          <a:xfrm>
            <a:off x="2894013" y="195263"/>
            <a:ext cx="3355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B4ED08B-2CDA-5F91-9429-A9DCD2DFD673}"/>
              </a:ext>
            </a:extLst>
          </p:cNvPr>
          <p:cNvPicPr>
            <a:picLocks noChangeAspect="1"/>
          </p:cNvPicPr>
          <p:nvPr/>
        </p:nvPicPr>
        <p:blipFill>
          <a:blip r:embed="rId2"/>
          <a:stretch>
            <a:fillRect/>
          </a:stretch>
        </p:blipFill>
        <p:spPr>
          <a:xfrm>
            <a:off x="1753231" y="205755"/>
            <a:ext cx="5637537" cy="4731990"/>
          </a:xfrm>
          <a:prstGeom prst="rect">
            <a:avLst/>
          </a:prstGeom>
        </p:spPr>
      </p:pic>
    </p:spTree>
    <p:extLst>
      <p:ext uri="{BB962C8B-B14F-4D97-AF65-F5344CB8AC3E}">
        <p14:creationId xmlns:p14="http://schemas.microsoft.com/office/powerpoint/2010/main" val="1442269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5">
            <a:extLst>
              <a:ext uri="{FF2B5EF4-FFF2-40B4-BE49-F238E27FC236}">
                <a16:creationId xmlns:a16="http://schemas.microsoft.com/office/drawing/2014/main" id="{14FBFB0C-A66E-35EF-1821-83D59C6F825C}"/>
              </a:ext>
            </a:extLst>
          </p:cNvPr>
          <p:cNvSpPr>
            <a:spLocks noGrp="1" noChangeArrowheads="1"/>
          </p:cNvSpPr>
          <p:nvPr>
            <p:ph type="title"/>
          </p:nvPr>
        </p:nvSpPr>
        <p:spPr bwMode="auto">
          <a:xfrm>
            <a:off x="1485900" y="117475"/>
            <a:ext cx="6172200" cy="725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a:solidFill>
                  <a:srgbClr val="FFFF00"/>
                </a:solidFill>
              </a:rPr>
              <a:t>Trademarks	</a:t>
            </a:r>
          </a:p>
        </p:txBody>
      </p:sp>
      <p:sp>
        <p:nvSpPr>
          <p:cNvPr id="2" name="Content Placeholder 1">
            <a:extLst>
              <a:ext uri="{FF2B5EF4-FFF2-40B4-BE49-F238E27FC236}">
                <a16:creationId xmlns:a16="http://schemas.microsoft.com/office/drawing/2014/main" id="{09150F6E-97AC-18E2-CE81-4A078611CB87}"/>
              </a:ext>
            </a:extLst>
          </p:cNvPr>
          <p:cNvSpPr>
            <a:spLocks noGrp="1"/>
          </p:cNvSpPr>
          <p:nvPr>
            <p:ph idx="1"/>
          </p:nvPr>
        </p:nvSpPr>
        <p:spPr>
          <a:xfrm>
            <a:off x="468313" y="1046163"/>
            <a:ext cx="8207375" cy="3979862"/>
          </a:xfrm>
        </p:spPr>
        <p:txBody>
          <a:bodyPr>
            <a:normAutofit/>
          </a:bodyPr>
          <a:lstStyle/>
          <a:p>
            <a:pPr marL="0" indent="0">
              <a:lnSpc>
                <a:spcPct val="110000"/>
              </a:lnSpc>
              <a:buFont typeface="Arial" panose="020B0604020202020204" pitchFamily="34" charset="0"/>
              <a:buNone/>
              <a:defRPr/>
            </a:pPr>
            <a:r>
              <a:rPr lang="en-US" sz="2400" dirty="0">
                <a:solidFill>
                  <a:srgbClr val="FF0000"/>
                </a:solidFill>
              </a:rPr>
              <a:t>1. </a:t>
            </a:r>
            <a:r>
              <a:rPr lang="en-US" sz="2400" dirty="0">
                <a:solidFill>
                  <a:srgbClr val="FFFF00"/>
                </a:solidFill>
              </a:rPr>
              <a:t>Significant degree of governmental control</a:t>
            </a:r>
          </a:p>
          <a:p>
            <a:pPr>
              <a:lnSpc>
                <a:spcPct val="110000"/>
              </a:lnSpc>
              <a:defRPr/>
            </a:pPr>
            <a:r>
              <a:rPr lang="en-US" sz="2400" dirty="0">
                <a:solidFill>
                  <a:schemeClr val="bg1"/>
                </a:solidFill>
              </a:rPr>
              <a:t>More </a:t>
            </a:r>
            <a:r>
              <a:rPr lang="en-US" sz="2400" dirty="0">
                <a:solidFill>
                  <a:srgbClr val="FFFF00"/>
                </a:solidFill>
              </a:rPr>
              <a:t>rigorous part of test</a:t>
            </a:r>
          </a:p>
          <a:p>
            <a:pPr>
              <a:lnSpc>
                <a:spcPct val="110000"/>
              </a:lnSpc>
              <a:defRPr/>
            </a:pPr>
            <a:r>
              <a:rPr lang="en-US" sz="2400" dirty="0">
                <a:solidFill>
                  <a:schemeClr val="bg1"/>
                </a:solidFill>
              </a:rPr>
              <a:t>Consider </a:t>
            </a:r>
            <a:r>
              <a:rPr lang="en-GB" sz="2400" dirty="0">
                <a:solidFill>
                  <a:schemeClr val="bg1"/>
                </a:solidFill>
              </a:rPr>
              <a:t>body’s objects, duties and powers, including distribution of its assets</a:t>
            </a:r>
          </a:p>
          <a:p>
            <a:pPr>
              <a:lnSpc>
                <a:spcPct val="110000"/>
              </a:lnSpc>
              <a:defRPr/>
            </a:pPr>
            <a:r>
              <a:rPr lang="en-GB" sz="2400" dirty="0">
                <a:solidFill>
                  <a:srgbClr val="FFFF00"/>
                </a:solidFill>
              </a:rPr>
              <a:t>Need </a:t>
            </a:r>
            <a:r>
              <a:rPr lang="en-US" sz="2400" dirty="0">
                <a:solidFill>
                  <a:srgbClr val="FF0000"/>
                </a:solidFill>
              </a:rPr>
              <a:t>some ongoing government supervision </a:t>
            </a:r>
            <a:r>
              <a:rPr lang="en-US" sz="2400" dirty="0">
                <a:solidFill>
                  <a:schemeClr val="bg1"/>
                </a:solidFill>
              </a:rPr>
              <a:t>of the activities of the body claiming to be a public authority; </a:t>
            </a:r>
            <a:r>
              <a:rPr lang="en-US" sz="2400" dirty="0">
                <a:solidFill>
                  <a:srgbClr val="FFFF00"/>
                </a:solidFill>
              </a:rPr>
              <a:t>sufficient to allow the government to exercise a degree of ongoing influence </a:t>
            </a:r>
            <a:r>
              <a:rPr lang="en-US" sz="2400" dirty="0">
                <a:solidFill>
                  <a:schemeClr val="bg1"/>
                </a:solidFill>
              </a:rPr>
              <a:t>in the body</a:t>
            </a:r>
            <a:r>
              <a:rPr lang="ja-JP" altLang="en-US" sz="2400" dirty="0">
                <a:solidFill>
                  <a:schemeClr val="bg1"/>
                </a:solidFill>
              </a:rPr>
              <a:t>’</a:t>
            </a:r>
            <a:r>
              <a:rPr lang="en-US" sz="2400" dirty="0">
                <a:solidFill>
                  <a:schemeClr val="bg1"/>
                </a:solidFill>
              </a:rPr>
              <a:t>s governance and decision-making. </a:t>
            </a:r>
            <a:endParaRPr lang="en-GB" sz="2400" dirty="0">
              <a:solidFill>
                <a:schemeClr val="bg1"/>
              </a:solidFill>
            </a:endParaRPr>
          </a:p>
          <a:p>
            <a:pPr>
              <a:defRPr/>
            </a:pPr>
            <a:endParaRPr lang="en-US" dirty="0"/>
          </a:p>
        </p:txBody>
      </p:sp>
      <p:sp>
        <p:nvSpPr>
          <p:cNvPr id="223235" name="Slide Number Placeholder 3">
            <a:extLst>
              <a:ext uri="{FF2B5EF4-FFF2-40B4-BE49-F238E27FC236}">
                <a16:creationId xmlns:a16="http://schemas.microsoft.com/office/drawing/2014/main" id="{3789CA3E-F53E-388B-363E-646FD02032F3}"/>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C75BA426-BD16-A946-9163-1489607A2D7E}"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90</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B2981F-780E-0834-977C-47F841704EB0}"/>
              </a:ext>
            </a:extLst>
          </p:cNvPr>
          <p:cNvSpPr>
            <a:spLocks noGrp="1"/>
          </p:cNvSpPr>
          <p:nvPr>
            <p:ph type="title"/>
          </p:nvPr>
        </p:nvSpPr>
        <p:spPr>
          <a:xfrm>
            <a:off x="1485900" y="98425"/>
            <a:ext cx="6172200" cy="733425"/>
          </a:xfrm>
        </p:spPr>
        <p:txBody>
          <a:bodyPr>
            <a:normAutofit fontScale="90000"/>
          </a:bodyPr>
          <a:lstStyle/>
          <a:p>
            <a:pPr>
              <a:defRPr/>
            </a:pPr>
            <a:r>
              <a:rPr lang="en-US" b="1" dirty="0">
                <a:solidFill>
                  <a:srgbClr val="FFFF00"/>
                </a:solidFill>
              </a:rPr>
              <a:t>Trademarks	</a:t>
            </a:r>
          </a:p>
        </p:txBody>
      </p:sp>
      <p:sp>
        <p:nvSpPr>
          <p:cNvPr id="2" name="Content Placeholder 1">
            <a:extLst>
              <a:ext uri="{FF2B5EF4-FFF2-40B4-BE49-F238E27FC236}">
                <a16:creationId xmlns:a16="http://schemas.microsoft.com/office/drawing/2014/main" id="{D606E8C5-EC47-D33B-ADF7-37F70B66AD0A}"/>
              </a:ext>
            </a:extLst>
          </p:cNvPr>
          <p:cNvSpPr>
            <a:spLocks noGrp="1"/>
          </p:cNvSpPr>
          <p:nvPr>
            <p:ph idx="1"/>
          </p:nvPr>
        </p:nvSpPr>
        <p:spPr>
          <a:xfrm>
            <a:off x="179388" y="915988"/>
            <a:ext cx="8785225" cy="4129087"/>
          </a:xfrm>
        </p:spPr>
        <p:txBody>
          <a:bodyPr>
            <a:normAutofit fontScale="32500" lnSpcReduction="20000"/>
          </a:bodyPr>
          <a:lstStyle/>
          <a:p>
            <a:pPr marL="0" indent="0">
              <a:lnSpc>
                <a:spcPct val="120000"/>
              </a:lnSpc>
              <a:buFont typeface="Arial" panose="020B0604020202020204" pitchFamily="34" charset="0"/>
              <a:buNone/>
              <a:defRPr/>
            </a:pPr>
            <a:r>
              <a:rPr lang="en-US" sz="7400" dirty="0">
                <a:solidFill>
                  <a:srgbClr val="FF0000"/>
                </a:solidFill>
              </a:rPr>
              <a:t>2</a:t>
            </a:r>
            <a:r>
              <a:rPr lang="en-US" sz="7400" dirty="0">
                <a:solidFill>
                  <a:schemeClr val="bg1"/>
                </a:solidFill>
              </a:rPr>
              <a:t>. </a:t>
            </a:r>
            <a:r>
              <a:rPr lang="en-US" sz="7400" dirty="0">
                <a:solidFill>
                  <a:srgbClr val="FFFF00"/>
                </a:solidFill>
              </a:rPr>
              <a:t>Public benefit </a:t>
            </a:r>
          </a:p>
          <a:p>
            <a:pPr>
              <a:lnSpc>
                <a:spcPct val="120000"/>
              </a:lnSpc>
              <a:defRPr/>
            </a:pPr>
            <a:r>
              <a:rPr lang="en-US" sz="7400" dirty="0">
                <a:solidFill>
                  <a:schemeClr val="bg1"/>
                </a:solidFill>
              </a:rPr>
              <a:t>Broadly interpreted by the courts – </a:t>
            </a:r>
            <a:r>
              <a:rPr lang="en-US" sz="7400" dirty="0">
                <a:solidFill>
                  <a:srgbClr val="FFFF00"/>
                </a:solidFill>
              </a:rPr>
              <a:t>some aspect for public benefit</a:t>
            </a:r>
            <a:r>
              <a:rPr lang="en-US" sz="7400" dirty="0">
                <a:solidFill>
                  <a:schemeClr val="bg1"/>
                </a:solidFill>
              </a:rPr>
              <a:t>? Considered to act for public benefit.</a:t>
            </a:r>
          </a:p>
          <a:p>
            <a:pPr>
              <a:lnSpc>
                <a:spcPct val="120000"/>
              </a:lnSpc>
              <a:defRPr/>
            </a:pPr>
            <a:r>
              <a:rPr lang="en-CA" sz="7400" dirty="0">
                <a:solidFill>
                  <a:schemeClr val="bg1"/>
                </a:solidFill>
              </a:rPr>
              <a:t>In this case the </a:t>
            </a:r>
            <a:r>
              <a:rPr lang="en-CA" sz="7400" dirty="0">
                <a:solidFill>
                  <a:srgbClr val="FFFF00"/>
                </a:solidFill>
              </a:rPr>
              <a:t>Architectural Technologists set &amp; enforce standards of professional competence </a:t>
            </a:r>
            <a:r>
              <a:rPr lang="en-CA" sz="7400" dirty="0">
                <a:solidFill>
                  <a:schemeClr val="bg1"/>
                </a:solidFill>
              </a:rPr>
              <a:t>&amp; ethical conduct of its members. </a:t>
            </a:r>
          </a:p>
          <a:p>
            <a:pPr>
              <a:lnSpc>
                <a:spcPct val="120000"/>
              </a:lnSpc>
              <a:defRPr/>
            </a:pPr>
            <a:r>
              <a:rPr lang="en-CA" sz="7400" dirty="0">
                <a:solidFill>
                  <a:schemeClr val="bg1"/>
                </a:solidFill>
              </a:rPr>
              <a:t>As a result, FCA held that the Technologists regulate part of the practice of the profession. The lower court judge concluded that </a:t>
            </a:r>
            <a:r>
              <a:rPr lang="en-CA" sz="7400" dirty="0">
                <a:solidFill>
                  <a:srgbClr val="FFFF00"/>
                </a:solidFill>
              </a:rPr>
              <a:t>these activities benefit the public</a:t>
            </a:r>
            <a:r>
              <a:rPr lang="en-CA" sz="7400" dirty="0">
                <a:solidFill>
                  <a:schemeClr val="bg1"/>
                </a:solidFill>
              </a:rPr>
              <a:t>, and the FCA agreed. </a:t>
            </a:r>
          </a:p>
          <a:p>
            <a:pPr>
              <a:defRPr/>
            </a:pPr>
            <a:endParaRPr lang="en-US" sz="2700" dirty="0">
              <a:solidFill>
                <a:schemeClr val="bg1"/>
              </a:solidFill>
            </a:endParaRPr>
          </a:p>
          <a:p>
            <a:pPr>
              <a:defRPr/>
            </a:pPr>
            <a:endParaRPr lang="en-US" dirty="0"/>
          </a:p>
        </p:txBody>
      </p:sp>
      <p:sp>
        <p:nvSpPr>
          <p:cNvPr id="225283" name="Slide Number Placeholder 3">
            <a:extLst>
              <a:ext uri="{FF2B5EF4-FFF2-40B4-BE49-F238E27FC236}">
                <a16:creationId xmlns:a16="http://schemas.microsoft.com/office/drawing/2014/main" id="{912185E0-F416-5E26-8EF4-00D30EF58535}"/>
              </a:ext>
            </a:extLst>
          </p:cNvPr>
          <p:cNvSpPr>
            <a:spLocks noGrp="1" noChangeArrowheads="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16ABEB8A-3724-9045-8E94-5DFB1FC0EC6F}" type="slidenum">
              <a:rPr kumimoji="0" lang="en-US" altLang="en-US" sz="2400" b="0" i="0" u="none" strike="noStrike" kern="1200" cap="none" spc="0" normalizeH="0" baseline="0" noProof="0" smtClean="0">
                <a:ln>
                  <a:noFill/>
                </a:ln>
                <a:solidFill>
                  <a:srgbClr val="002040"/>
                </a:solidFill>
                <a:effectLst/>
                <a:uLnTx/>
                <a:uFillTx/>
                <a:latin typeface="Arial" panose="020B0604020202020204" pitchFamily="34" charset="0"/>
                <a:ea typeface="MS PGothic" panose="020B0600070205080204" pitchFamily="34" charset="-128"/>
                <a:cs typeface="+mn-cs"/>
              </a:rPr>
              <a:pPr marL="0" marR="0" lvl="0" indent="0" algn="l" defTabSz="457200" rtl="0" eaLnBrk="0" fontAlgn="base" latinLnBrk="0" hangingPunct="0">
                <a:lnSpc>
                  <a:spcPct val="100000"/>
                </a:lnSpc>
                <a:spcBef>
                  <a:spcPct val="0"/>
                </a:spcBef>
                <a:spcAft>
                  <a:spcPct val="0"/>
                </a:spcAft>
                <a:buClrTx/>
                <a:buSzTx/>
                <a:buFontTx/>
                <a:buNone/>
                <a:tabLst/>
                <a:defRPr/>
              </a:pPr>
              <a:t>91</a:t>
            </a:fld>
            <a:endParaRPr kumimoji="0" lang="en-US" altLang="en-US" sz="2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extBox 2">
            <a:extLst>
              <a:ext uri="{FF2B5EF4-FFF2-40B4-BE49-F238E27FC236}">
                <a16:creationId xmlns:a16="http://schemas.microsoft.com/office/drawing/2014/main" id="{15D0819A-A930-B328-E9DD-F7D953F3F947}"/>
              </a:ext>
            </a:extLst>
          </p:cNvPr>
          <p:cNvSpPr txBox="1">
            <a:spLocks noChangeArrowheads="1"/>
          </p:cNvSpPr>
          <p:nvPr/>
        </p:nvSpPr>
        <p:spPr bwMode="auto">
          <a:xfrm>
            <a:off x="576263" y="1276350"/>
            <a:ext cx="79914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panose="020B0604020202020204" pitchFamily="34" charset="0"/>
                <a:ea typeface="MS PGothic" panose="020B0600070205080204" pitchFamily="34" charset="-128"/>
              </a:defRPr>
            </a:lvl1pPr>
            <a:lvl2pPr marL="914400" indent="-45720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A TM owner who has a registered mark that resembles an official mark </a:t>
            </a: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effectively has their rights frozen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at the time of publication of the official mark</a:t>
            </a:r>
          </a:p>
          <a:p>
            <a:pPr marL="914400" marR="0" lvl="1" indent="-457200" algn="l" defTabSz="4572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See </a:t>
            </a:r>
            <a:r>
              <a:rPr kumimoji="0" lang="en-US" altLang="en-US" sz="3200" b="0" i="1" u="none" strike="noStrike" kern="1200" cap="none" spc="0" normalizeH="0" baseline="0" noProof="0">
                <a:ln>
                  <a:noFill/>
                </a:ln>
                <a:solidFill>
                  <a:srgbClr val="00B0F0"/>
                </a:solidFill>
                <a:effectLst/>
                <a:uLnTx/>
                <a:uFillTx/>
                <a:latin typeface="Arial" panose="020B0604020202020204" pitchFamily="34" charset="0"/>
                <a:ea typeface="MS PGothic" panose="020B0600070205080204" pitchFamily="34" charset="-128"/>
                <a:cs typeface="+mn-cs"/>
              </a:rPr>
              <a:t>Royal Roads University v. R. </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(2003), 27 CPR (4</a:t>
            </a:r>
            <a:r>
              <a:rPr kumimoji="0" lang="en-US" altLang="en-US" sz="3200" b="0" i="0" u="none" strike="noStrike" kern="1200" cap="none" spc="0" normalizeH="0" baseline="30000" noProof="0">
                <a:ln>
                  <a:noFill/>
                </a:ln>
                <a:solidFill>
                  <a:srgbClr val="FFFFFF"/>
                </a:solidFill>
                <a:effectLst/>
                <a:uLnTx/>
                <a:uFillTx/>
                <a:latin typeface="Arial" panose="020B0604020202020204" pitchFamily="34" charset="0"/>
                <a:ea typeface="MS PGothic" panose="020B0600070205080204" pitchFamily="34" charset="-128"/>
                <a:cs typeface="+mn-cs"/>
              </a:rPr>
              <a:t>th</a:t>
            </a: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rPr>
              <a:t>) 240 (F.C.)</a:t>
            </a:r>
          </a:p>
        </p:txBody>
      </p:sp>
      <p:sp>
        <p:nvSpPr>
          <p:cNvPr id="227330" name="TextBox 3">
            <a:extLst>
              <a:ext uri="{FF2B5EF4-FFF2-40B4-BE49-F238E27FC236}">
                <a16:creationId xmlns:a16="http://schemas.microsoft.com/office/drawing/2014/main" id="{F68F0CF3-CCEC-AC3F-8ECB-B01701338445}"/>
              </a:ext>
            </a:extLst>
          </p:cNvPr>
          <p:cNvSpPr txBox="1">
            <a:spLocks noChangeArrowheads="1"/>
          </p:cNvSpPr>
          <p:nvPr/>
        </p:nvSpPr>
        <p:spPr bwMode="auto">
          <a:xfrm>
            <a:off x="2894013" y="195263"/>
            <a:ext cx="3355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00"/>
                </a:solidFill>
                <a:effectLst/>
                <a:uLnTx/>
                <a:uFillTx/>
                <a:latin typeface="Arial" panose="020B0604020202020204" pitchFamily="34" charset="0"/>
                <a:ea typeface="MS PGothic" panose="020B0600070205080204" pitchFamily="34" charset="-128"/>
                <a:cs typeface="+mn-cs"/>
              </a:rPr>
              <a:t>Trademarks</a:t>
            </a:r>
            <a:endParaRPr kumimoji="0" lang="en-US" altLang="en-US" sz="4400" b="0" i="0" u="none" strike="noStrike" kern="1200" cap="none" spc="0" normalizeH="0" baseline="0" noProof="0">
              <a:ln>
                <a:noFill/>
              </a:ln>
              <a:solidFill>
                <a:srgbClr val="00204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9D357-E212-20C9-A20A-747187D99154}"/>
              </a:ext>
            </a:extLst>
          </p:cNvPr>
          <p:cNvSpPr>
            <a:spLocks noGrp="1"/>
          </p:cNvSpPr>
          <p:nvPr>
            <p:ph sz="quarter" idx="10"/>
          </p:nvPr>
        </p:nvSpPr>
        <p:spPr>
          <a:xfrm>
            <a:off x="1485900" y="838200"/>
            <a:ext cx="6172200" cy="3455988"/>
          </a:xfrm>
        </p:spPr>
        <p:txBody>
          <a:bodyPr>
            <a:normAutofit lnSpcReduction="10000"/>
          </a:bodyPr>
          <a:lstStyle/>
          <a:p>
            <a:pPr marL="0" indent="0" algn="ctr">
              <a:buFont typeface="Arial" panose="020B0604020202020204" pitchFamily="34" charset="0"/>
              <a:buNone/>
              <a:defRPr/>
            </a:pPr>
            <a:r>
              <a:rPr lang="en-US" sz="6600" dirty="0">
                <a:solidFill>
                  <a:srgbClr val="92D050"/>
                </a:solidFill>
              </a:rPr>
              <a:t>QUESTIONS</a:t>
            </a:r>
            <a:r>
              <a:rPr lang="en-US" sz="6600" dirty="0">
                <a:solidFill>
                  <a:srgbClr val="FF0000"/>
                </a:solidFill>
              </a:rPr>
              <a:t>?</a:t>
            </a:r>
          </a:p>
          <a:p>
            <a:pPr marL="0" indent="0" algn="ctr">
              <a:buFont typeface="Arial" panose="020B0604020202020204" pitchFamily="34" charset="0"/>
              <a:buNone/>
              <a:defRPr/>
            </a:pPr>
            <a:r>
              <a:rPr lang="en-US" sz="6600" dirty="0">
                <a:solidFill>
                  <a:srgbClr val="FFFF00"/>
                </a:solidFill>
              </a:rPr>
              <a:t>THOUGHTS</a:t>
            </a:r>
            <a:r>
              <a:rPr lang="en-US" sz="6600" dirty="0">
                <a:solidFill>
                  <a:srgbClr val="FF0000"/>
                </a:solidFill>
              </a:rPr>
              <a:t>?</a:t>
            </a:r>
          </a:p>
          <a:p>
            <a:pPr marL="0" indent="0" algn="ctr">
              <a:buFont typeface="Arial" panose="020B0604020202020204" pitchFamily="34" charset="0"/>
              <a:buNone/>
              <a:defRPr/>
            </a:pPr>
            <a:r>
              <a:rPr lang="en-US" sz="6600" dirty="0">
                <a:solidFill>
                  <a:srgbClr val="FFFFFF"/>
                </a:solidFill>
              </a:rPr>
              <a:t> DISCUSSION</a:t>
            </a:r>
            <a:r>
              <a:rPr lang="en-US" sz="6600" dirty="0">
                <a:solidFill>
                  <a:srgbClr val="FF0000"/>
                </a:solidFill>
              </a:rPr>
              <a:t>?</a:t>
            </a:r>
          </a:p>
        </p:txBody>
      </p:sp>
    </p:spTree>
    <p:extLst>
      <p:ext uri="{BB962C8B-B14F-4D97-AF65-F5344CB8AC3E}">
        <p14:creationId xmlns:p14="http://schemas.microsoft.com/office/powerpoint/2010/main" val="830937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1">
            <a:extLst>
              <a:ext uri="{FF2B5EF4-FFF2-40B4-BE49-F238E27FC236}">
                <a16:creationId xmlns:a16="http://schemas.microsoft.com/office/drawing/2014/main" id="{34C33C3E-833D-4C4E-7999-CABDD6E8E333}"/>
              </a:ext>
            </a:extLst>
          </p:cNvPr>
          <p:cNvSpPr>
            <a:spLocks noGrp="1" noChangeArrowheads="1"/>
          </p:cNvSpPr>
          <p:nvPr>
            <p:ph type="title"/>
          </p:nvPr>
        </p:nvSpPr>
        <p:spPr bwMode="auto">
          <a:xfrm>
            <a:off x="1525588" y="115888"/>
            <a:ext cx="6132512" cy="1047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000">
                <a:solidFill>
                  <a:srgbClr val="FFFF00"/>
                </a:solidFill>
              </a:rPr>
              <a:t>Pause</a:t>
            </a:r>
          </a:p>
        </p:txBody>
      </p:sp>
      <p:pic>
        <p:nvPicPr>
          <p:cNvPr id="236546" name="Content Placeholder 3" descr="Crystal_Project_pause-queue.png">
            <a:extLst>
              <a:ext uri="{FF2B5EF4-FFF2-40B4-BE49-F238E27FC236}">
                <a16:creationId xmlns:a16="http://schemas.microsoft.com/office/drawing/2014/main" id="{E6BC28A9-96E8-5E5F-E93B-D5362884D4AC}"/>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l="1729" r="296"/>
          <a:stretch>
            <a:fillRect/>
          </a:stretch>
        </p:blipFill>
        <p:spPr bwMode="auto">
          <a:xfrm>
            <a:off x="3038475" y="1331913"/>
            <a:ext cx="3067050" cy="3132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Content Placeholder 3" descr="Crystal_Project_pause-queue.png">
            <a:extLst>
              <a:ext uri="{FF2B5EF4-FFF2-40B4-BE49-F238E27FC236}">
                <a16:creationId xmlns:a16="http://schemas.microsoft.com/office/drawing/2014/main" id="{CA236542-B719-E3CC-3C3E-5D832FB6B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29" r="296"/>
          <a:stretch>
            <a:fillRect/>
          </a:stretch>
        </p:blipFill>
        <p:spPr bwMode="auto">
          <a:xfrm>
            <a:off x="3033713" y="1331913"/>
            <a:ext cx="306705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6521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8C1E8-E69E-BEB0-532D-B132D441015F}"/>
              </a:ext>
            </a:extLst>
          </p:cNvPr>
          <p:cNvPicPr>
            <a:picLocks noChangeAspect="1"/>
          </p:cNvPicPr>
          <p:nvPr/>
        </p:nvPicPr>
        <p:blipFill>
          <a:blip r:embed="rId2"/>
          <a:stretch>
            <a:fillRect/>
          </a:stretch>
        </p:blipFill>
        <p:spPr>
          <a:xfrm>
            <a:off x="1201130" y="675636"/>
            <a:ext cx="6741740" cy="3792228"/>
          </a:xfrm>
          <a:prstGeom prst="rect">
            <a:avLst/>
          </a:prstGeom>
        </p:spPr>
      </p:pic>
    </p:spTree>
    <p:extLst>
      <p:ext uri="{BB962C8B-B14F-4D97-AF65-F5344CB8AC3E}">
        <p14:creationId xmlns:p14="http://schemas.microsoft.com/office/powerpoint/2010/main" val="39837044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a:extLst>
              <a:ext uri="{FF2B5EF4-FFF2-40B4-BE49-F238E27FC236}">
                <a16:creationId xmlns:a16="http://schemas.microsoft.com/office/drawing/2014/main" id="{EE370076-9638-A05B-EABB-D3B81D3AE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838200"/>
            <a:ext cx="36957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210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Box 1">
            <a:extLst>
              <a:ext uri="{FF2B5EF4-FFF2-40B4-BE49-F238E27FC236}">
                <a16:creationId xmlns:a16="http://schemas.microsoft.com/office/drawing/2014/main" id="{CD06953E-8598-DE13-5CCD-5958D37AF12D}"/>
              </a:ext>
            </a:extLst>
          </p:cNvPr>
          <p:cNvSpPr txBox="1">
            <a:spLocks noChangeArrowheads="1"/>
          </p:cNvSpPr>
          <p:nvPr/>
        </p:nvSpPr>
        <p:spPr bwMode="auto">
          <a:xfrm>
            <a:off x="1894023" y="339502"/>
            <a:ext cx="535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FFFFFF"/>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Random Notes </a:t>
            </a:r>
            <a:r>
              <a:rPr kumimoji="0" lang="en-US" alt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a:t>
            </a:r>
          </a:p>
        </p:txBody>
      </p:sp>
      <p:pic>
        <p:nvPicPr>
          <p:cNvPr id="142338" name="Picture 4">
            <a:extLst>
              <a:ext uri="{FF2B5EF4-FFF2-40B4-BE49-F238E27FC236}">
                <a16:creationId xmlns:a16="http://schemas.microsoft.com/office/drawing/2014/main" id="{2F6EB971-2CE8-7605-9FC6-E8794858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1708150"/>
            <a:ext cx="291465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9110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52AB9C50-46B6-D1D0-E580-3C630DC1C6E1}"/>
              </a:ext>
            </a:extLst>
          </p:cNvPr>
          <p:cNvPicPr>
            <a:picLocks noChangeAspect="1"/>
          </p:cNvPicPr>
          <p:nvPr/>
        </p:nvPicPr>
        <p:blipFill>
          <a:blip r:embed="rId2"/>
          <a:stretch>
            <a:fillRect/>
          </a:stretch>
        </p:blipFill>
        <p:spPr>
          <a:xfrm>
            <a:off x="1408125" y="161178"/>
            <a:ext cx="6327750" cy="4821143"/>
          </a:xfrm>
          <a:prstGeom prst="rect">
            <a:avLst/>
          </a:prstGeom>
        </p:spPr>
      </p:pic>
    </p:spTree>
    <p:extLst>
      <p:ext uri="{BB962C8B-B14F-4D97-AF65-F5344CB8AC3E}">
        <p14:creationId xmlns:p14="http://schemas.microsoft.com/office/powerpoint/2010/main" val="4051137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9FE86C-D13F-1506-1420-A03CB968C0B3}"/>
              </a:ext>
            </a:extLst>
          </p:cNvPr>
          <p:cNvSpPr txBox="1"/>
          <p:nvPr/>
        </p:nvSpPr>
        <p:spPr>
          <a:xfrm>
            <a:off x="395536" y="309592"/>
            <a:ext cx="8352928" cy="4524315"/>
          </a:xfrm>
          <a:prstGeom prst="rect">
            <a:avLst/>
          </a:prstGeom>
          <a:noFill/>
        </p:spPr>
        <p:txBody>
          <a:bodyPr wrap="square" rtlCol="0">
            <a:spAutoFit/>
          </a:bodyPr>
          <a:lstStyle/>
          <a:p>
            <a:pPr marL="342900" indent="-342900">
              <a:buFont typeface="Arial" panose="020B0604020202020204" pitchFamily="34" charset="0"/>
              <a:buChar char="•"/>
            </a:pPr>
            <a:r>
              <a:rPr lang="en-CA" sz="3200" b="0" i="0" dirty="0">
                <a:solidFill>
                  <a:schemeClr val="bg1"/>
                </a:solidFill>
                <a:effectLst/>
                <a:latin typeface="Arial" panose="020B0604020202020204" pitchFamily="34" charset="0"/>
              </a:rPr>
              <a:t>The appellate court ruled that the voice of someone famous as a singer is distinctive to their person and image and therefore, as a part of their identity, it is unlawful to imitate their voice without express consent and approval. The appellate court reversed the </a:t>
            </a:r>
            <a:r>
              <a:rPr lang="en-CA" sz="3200" b="0" i="0">
                <a:solidFill>
                  <a:schemeClr val="bg1"/>
                </a:solidFill>
                <a:effectLst/>
                <a:latin typeface="Arial" panose="020B0604020202020204" pitchFamily="34" charset="0"/>
              </a:rPr>
              <a:t>district court’s </a:t>
            </a:r>
            <a:r>
              <a:rPr lang="en-CA" sz="3200" b="0" i="0" dirty="0">
                <a:solidFill>
                  <a:schemeClr val="bg1"/>
                </a:solidFill>
                <a:effectLst/>
                <a:latin typeface="Arial" panose="020B0604020202020204" pitchFamily="34" charset="0"/>
              </a:rPr>
              <a:t>decision and ruled in favor of Midler, indicating her voice was protected against unauthorized use.</a:t>
            </a:r>
            <a:endParaRPr lang="en-US" sz="3200" dirty="0">
              <a:solidFill>
                <a:schemeClr val="bg1"/>
              </a:solidFill>
            </a:endParaRPr>
          </a:p>
        </p:txBody>
      </p:sp>
    </p:spTree>
    <p:extLst>
      <p:ext uri="{BB962C8B-B14F-4D97-AF65-F5344CB8AC3E}">
        <p14:creationId xmlns:p14="http://schemas.microsoft.com/office/powerpoint/2010/main" val="679936248"/>
      </p:ext>
    </p:extLst>
  </p:cSld>
  <p:clrMapOvr>
    <a:masterClrMapping/>
  </p:clrMapOvr>
</p:sld>
</file>

<file path=ppt/theme/theme1.xml><?xml version="1.0" encoding="utf-8"?>
<a:theme xmlns:a="http://schemas.openxmlformats.org/drawingml/2006/main" name="Office Theme">
  <a:themeElements>
    <a:clrScheme name="Custom 1">
      <a:dk1>
        <a:srgbClr val="002040"/>
      </a:dk1>
      <a:lt1>
        <a:srgbClr val="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12196</TotalTime>
  <Words>15593</Words>
  <Application>Microsoft Macintosh PowerPoint</Application>
  <PresentationFormat>On-screen Show (16:9)</PresentationFormat>
  <Paragraphs>1200</Paragraphs>
  <Slides>317</Slides>
  <Notes>117</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317</vt:i4>
      </vt:variant>
    </vt:vector>
  </HeadingPairs>
  <TitlesOfParts>
    <vt:vector size="337" baseType="lpstr">
      <vt:lpstr>ＭＳ Ｐゴシック</vt:lpstr>
      <vt:lpstr>American Typewriter</vt:lpstr>
      <vt:lpstr>APPLE CHANCERY</vt:lpstr>
      <vt:lpstr>APPLE CHANCERY</vt:lpstr>
      <vt:lpstr>Arial</vt:lpstr>
      <vt:lpstr>Calibri</vt:lpstr>
      <vt:lpstr>Comic Sans MS</vt:lpstr>
      <vt:lpstr>Courier New</vt:lpstr>
      <vt:lpstr>EB Garamond</vt:lpstr>
      <vt:lpstr>Helvetica Neue</vt:lpstr>
      <vt:lpstr>Herculanum</vt:lpstr>
      <vt:lpstr>inherit</vt:lpstr>
      <vt:lpstr>Lucida Console</vt:lpstr>
      <vt:lpstr>P22 Typewriter</vt:lpstr>
      <vt:lpstr>Times New Roman</vt:lpstr>
      <vt:lpstr>Verdana</vt:lpstr>
      <vt:lpstr>Whitney Book</vt:lpstr>
      <vt:lpstr>WhitneyHTF-Bold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Let me know if any issues @ Bookstore</vt:lpstr>
      <vt:lpstr>Former Text</vt:lpstr>
      <vt:lpstr>Course Website </vt:lpstr>
      <vt:lpstr>PowerPoint Presentation</vt:lpstr>
      <vt:lpstr> For full privileges on the website  </vt:lpstr>
      <vt:lpstr>PowerPoint Presentation</vt:lpstr>
      <vt:lpstr>Why post?</vt:lpstr>
      <vt:lpstr>Tips:</vt:lpstr>
      <vt:lpstr>PowerPoint Presentation</vt:lpstr>
      <vt:lpstr>Anything &amp; everything can be done via email if you prefer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this Course</vt:lpstr>
      <vt:lpstr>Let’s talk about…</vt:lpstr>
      <vt:lpstr>A modest proposal…</vt:lpstr>
      <vt:lpstr>PowerPoint Presentation</vt:lpstr>
      <vt:lpstr>PowerPoint Presentation</vt:lpstr>
      <vt:lpstr>Office “Hours”: Ideally Tuesdays  just after class but am flexible…</vt:lpstr>
      <vt:lpstr>Entirely optional but please…</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Trademarks </vt:lpstr>
      <vt:lpstr>Trademarks v. Passing Off*</vt:lpstr>
      <vt:lpstr>PowerPoint Presentation</vt:lpstr>
      <vt:lpstr>Trademarks </vt:lpstr>
      <vt:lpstr>PowerPoint Presentation</vt:lpstr>
      <vt:lpstr>PowerPoint Presentation</vt:lpstr>
      <vt:lpstr>Trademarks </vt:lpstr>
      <vt:lpstr>Trademarks </vt:lpstr>
      <vt:lpstr>Trademarks </vt:lpstr>
      <vt:lpstr>Trademarks </vt:lpstr>
      <vt:lpstr>Trademarks </vt:lpstr>
      <vt:lpstr>PowerPoint Presentation</vt:lpstr>
      <vt:lpstr>PowerPoint Presentation</vt:lpstr>
      <vt:lpstr>PowerPoint Presentation</vt:lpstr>
      <vt:lpstr>Trademarks </vt:lpstr>
      <vt:lpstr>Trademarks </vt:lpstr>
      <vt:lpstr>Trademarks </vt:lpstr>
      <vt:lpstr>Trademarks </vt:lpstr>
      <vt:lpstr>Trademarks </vt:lpstr>
      <vt:lpstr>Trademarks </vt:lpstr>
      <vt:lpstr>Trademarks </vt:lpstr>
      <vt:lpstr>PowerPoint Presentation</vt:lpstr>
      <vt:lpstr>Instead of “distinguishing guise”</vt:lpstr>
      <vt:lpstr>Trademarks </vt:lpstr>
      <vt:lpstr>Trademarks </vt:lpstr>
      <vt:lpstr>Trademarks </vt:lpstr>
      <vt:lpstr>PowerPoint Presentation</vt:lpstr>
      <vt:lpstr>PowerPoint Presentation</vt:lpstr>
      <vt:lpstr>Trademarks </vt:lpstr>
      <vt:lpstr>Trademarks </vt:lpstr>
      <vt:lpstr> </vt:lpstr>
      <vt:lpstr>Trademarks </vt:lpstr>
      <vt:lpstr>Trademarks </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On with the show…</vt:lpstr>
      <vt:lpstr>Continuing</vt:lpstr>
      <vt:lpstr>PowerPoint Presentation</vt:lpstr>
      <vt:lpstr>PowerPoint Presentation</vt:lpstr>
      <vt:lpstr> </vt:lpstr>
      <vt:lpstr> </vt:lpstr>
      <vt:lpstr>Trademarks </vt:lpstr>
      <vt:lpstr>PowerPoint Presentation</vt:lpstr>
      <vt:lpstr>Pause</vt:lpstr>
      <vt:lpstr>PowerPoint Presentation</vt:lpstr>
      <vt:lpstr>S. 9(1)(o): “Royal Canadian Mounted Police” or “R.C.M.P.” </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Pause</vt:lpstr>
      <vt:lpstr>On with the show…</vt:lpstr>
      <vt:lpstr>PowerPoint Presentation</vt:lpstr>
      <vt:lpstr>Trademarks </vt:lpstr>
      <vt:lpstr>Trademarks </vt:lpstr>
      <vt:lpstr>Trademarks </vt:lpstr>
      <vt:lpstr>Trademarks </vt:lpstr>
      <vt:lpstr>Trademarks </vt:lpstr>
      <vt:lpstr>Trademarks </vt:lpstr>
      <vt:lpstr>Trademarks </vt:lpstr>
      <vt:lpstr>Trademarks </vt:lpstr>
      <vt:lpstr>Trademarks </vt:lpstr>
      <vt:lpstr>Trademarks </vt:lpstr>
      <vt:lpstr>PowerPoint Presentation</vt:lpstr>
      <vt:lpstr>Trademarks </vt:lpstr>
      <vt:lpstr>Trademarks </vt:lpstr>
      <vt:lpstr>Trademarks </vt:lpstr>
      <vt:lpstr>PowerPoint Presentation</vt:lpstr>
      <vt:lpstr>Pause</vt:lpstr>
      <vt:lpstr>Trademarks v. Passing Off</vt:lpstr>
      <vt:lpstr>Trademarks: Transfer &amp; Licensing </vt:lpstr>
      <vt:lpstr>Trademarks </vt:lpstr>
      <vt:lpstr>Trademarks </vt:lpstr>
      <vt:lpstr>Trademarks </vt:lpstr>
      <vt:lpstr>PowerPoint Presentation</vt:lpstr>
      <vt:lpstr>PowerPoint Presentation</vt:lpstr>
      <vt:lpstr>Trademarks </vt:lpstr>
      <vt:lpstr>Trademarks </vt:lpstr>
      <vt:lpstr>Trademarks </vt:lpstr>
      <vt:lpstr>PowerPoint Presentation</vt:lpstr>
      <vt:lpstr>Pause</vt:lpstr>
      <vt:lpstr>PowerPoint Presentation</vt:lpstr>
      <vt:lpstr>Trademarks </vt:lpstr>
      <vt:lpstr>Trademarks </vt:lpstr>
      <vt:lpstr>Trademarks </vt:lpstr>
      <vt:lpstr>PowerPoint Presentation</vt:lpstr>
      <vt:lpstr>Trademarks </vt:lpstr>
      <vt:lpstr>PowerPoint Presentation</vt:lpstr>
      <vt:lpstr>Pause</vt:lpstr>
      <vt:lpstr>Trademarks </vt:lpstr>
      <vt:lpstr>Trademarks </vt:lpstr>
      <vt:lpstr>Trademarks </vt:lpstr>
      <vt:lpstr>Trademarks </vt:lpstr>
      <vt:lpstr>PowerPoint Presentation</vt:lpstr>
      <vt:lpstr>Trademarks </vt:lpstr>
      <vt:lpstr>Trademarks </vt:lpstr>
      <vt:lpstr>Trademarks </vt:lpstr>
      <vt:lpstr>Trademarks:  Registration invalid if… </vt:lpstr>
      <vt:lpstr>PowerPoint Presentation</vt:lpstr>
      <vt:lpstr>Trademarks: Registration invalid if… </vt:lpstr>
      <vt:lpstr>PowerPoint Presentation</vt:lpstr>
      <vt:lpstr>Pause</vt:lpstr>
      <vt:lpstr>Trademarks </vt:lpstr>
      <vt:lpstr>Trademarks </vt:lpstr>
      <vt:lpstr>Trademarks </vt:lpstr>
      <vt:lpstr>Trademarks </vt:lpstr>
      <vt:lpstr>Trademarks </vt:lpstr>
      <vt:lpstr>Trademarks </vt:lpstr>
      <vt:lpstr>Trademarks </vt:lpstr>
      <vt:lpstr>PowerPoint Presentation</vt:lpstr>
      <vt:lpstr>Pause</vt:lpstr>
      <vt:lpstr>Trademarks: Doctrine of Confusion </vt:lpstr>
      <vt:lpstr>PowerPoint Presentation</vt:lpstr>
      <vt:lpstr>Trademarks : Confusion</vt:lpstr>
      <vt:lpstr>Trademarks : Confusion</vt:lpstr>
      <vt:lpstr>Trademarks : Confusion</vt:lpstr>
      <vt:lpstr>PowerPoint Presentation</vt:lpstr>
      <vt:lpstr>Pause</vt:lpstr>
      <vt:lpstr>PowerPoint Presentation</vt:lpstr>
      <vt:lpstr>Trademarks: Confusion </vt:lpstr>
      <vt:lpstr>PowerPoint Presentation</vt:lpstr>
      <vt:lpstr>PowerPoint Presentation</vt:lpstr>
      <vt:lpstr>PowerPoint Presentation</vt:lpstr>
      <vt:lpstr>Trademarks: Application of s. 6</vt:lpstr>
      <vt:lpstr>Trademarks: Application of s.6</vt:lpstr>
      <vt:lpstr>Trademarks: Application of s. 6</vt:lpstr>
      <vt:lpstr>Trademarks: Application of s. 6</vt:lpstr>
      <vt:lpstr>Trademarks: Application of s. 6</vt:lpstr>
      <vt:lpstr>Trademarks: Application of s. 6</vt:lpstr>
      <vt:lpstr>Trademarks: Application of s. 6</vt:lpstr>
      <vt:lpstr>PowerPoint Presentation</vt:lpstr>
      <vt:lpstr>Pause</vt:lpstr>
      <vt:lpstr>On with the show…</vt:lpstr>
      <vt:lpstr>PowerPoint Presentation</vt:lpstr>
      <vt:lpstr>Trademarks: Confusion </vt:lpstr>
      <vt:lpstr>PowerPoint Presentation</vt:lpstr>
      <vt:lpstr>PowerPoint Presentation</vt:lpstr>
      <vt:lpstr>PowerPoint Presentation</vt:lpstr>
      <vt:lpstr>Trademarks: Confusion</vt:lpstr>
      <vt:lpstr>Trademarks: Confusion  </vt:lpstr>
      <vt:lpstr>Trademarks : Confusion</vt:lpstr>
      <vt:lpstr>Trademarks: Confusion</vt:lpstr>
      <vt:lpstr>Trademarks : Confusion</vt:lpstr>
      <vt:lpstr>PowerPoint Presentation</vt:lpstr>
      <vt:lpstr>Trademarks: Confusion  </vt:lpstr>
      <vt:lpstr>Trademarks : Confusion</vt:lpstr>
      <vt:lpstr>Trademarks: Confusion</vt:lpstr>
      <vt:lpstr>Trademarks: Confusion – Test Person</vt:lpstr>
      <vt:lpstr>Trademarks: Confusion – Test Person</vt:lpstr>
      <vt:lpstr>Trademarks: Confusion - s. 6(5) factors </vt:lpstr>
      <vt:lpstr>Trademarks: Confusion - s. 6(5) factors  </vt:lpstr>
      <vt:lpstr>Trademarks: Confusion - s. 6(5) factors </vt:lpstr>
      <vt:lpstr>Trademarks: Confusion</vt:lpstr>
      <vt:lpstr>PowerPoint Presentation</vt:lpstr>
      <vt:lpstr>Pause</vt:lpstr>
      <vt:lpstr>PowerPoint Presentation</vt:lpstr>
      <vt:lpstr>Trademarks: Confusion</vt:lpstr>
      <vt:lpstr>Trademarks: Confusion </vt:lpstr>
      <vt:lpstr>Trademarks: Confusion</vt:lpstr>
      <vt:lpstr>PowerPoint Presentation</vt:lpstr>
      <vt:lpstr>Trademarks : Confusion</vt:lpstr>
      <vt:lpstr>Trademarks : Confusion</vt:lpstr>
      <vt:lpstr>Trademarks: Confusion  </vt:lpstr>
      <vt:lpstr>Trademarks: Confusion</vt:lpstr>
      <vt:lpstr>Trademarks: Confusion – Digging Deeper</vt:lpstr>
      <vt:lpstr>Trademarks: Confusion</vt:lpstr>
      <vt:lpstr>Trademarks: Confusion  </vt:lpstr>
      <vt:lpstr>Trademarks: Confusion</vt:lpstr>
      <vt:lpstr>Trademarks: Confusion</vt:lpstr>
      <vt:lpstr>Trademarks: Confusion</vt:lpstr>
      <vt:lpstr>Trademarks: Confusion  </vt:lpstr>
      <vt:lpstr>Trademarks: Confusion  </vt:lpstr>
      <vt:lpstr>Trademarks: Confusion</vt:lpstr>
      <vt:lpstr>Trademarks: Confusion</vt:lpstr>
      <vt:lpstr>Trademarks: Confusion  </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  Always include a cat picture</vt:lpstr>
      <vt:lpstr>PowerPoint Presentation</vt:lpstr>
      <vt:lpstr>PowerPoint Presentation</vt:lpstr>
    </vt:vector>
  </TitlesOfParts>
  <Company>UBC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Goncalves</dc:creator>
  <cp:lastModifiedBy>Jon Festinger</cp:lastModifiedBy>
  <cp:revision>405</cp:revision>
  <cp:lastPrinted>2016-07-11T18:15:24Z</cp:lastPrinted>
  <dcterms:created xsi:type="dcterms:W3CDTF">2010-06-15T20:07:28Z</dcterms:created>
  <dcterms:modified xsi:type="dcterms:W3CDTF">2024-04-01T19:34:56Z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10955353</vt:lpwstr>
  </property>
  <property fmtid="{D5CDD505-2E9C-101B-9397-08002B2CF9AE}" name="NXPowerLiteSettings" pid="3">
    <vt:lpwstr>C700052003A000</vt:lpwstr>
  </property>
  <property fmtid="{D5CDD505-2E9C-101B-9397-08002B2CF9AE}" name="NXPowerLiteVersion" pid="4">
    <vt:lpwstr>D8.0.8</vt:lpwstr>
  </property>
</Properties>
</file>