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3"/>
  </p:notesMasterIdLst>
  <p:handoutMasterIdLst>
    <p:handoutMasterId r:id="rId134"/>
  </p:handoutMasterIdLst>
  <p:sldIdLst>
    <p:sldId id="298" r:id="rId2"/>
    <p:sldId id="7697" r:id="rId3"/>
    <p:sldId id="9335" r:id="rId4"/>
    <p:sldId id="9334" r:id="rId5"/>
    <p:sldId id="9340" r:id="rId6"/>
    <p:sldId id="7698" r:id="rId7"/>
    <p:sldId id="7699" r:id="rId8"/>
    <p:sldId id="7700" r:id="rId9"/>
    <p:sldId id="3625" r:id="rId10"/>
    <p:sldId id="1087" r:id="rId11"/>
    <p:sldId id="7751" r:id="rId12"/>
    <p:sldId id="1155" r:id="rId13"/>
    <p:sldId id="1088" r:id="rId14"/>
    <p:sldId id="5447" r:id="rId15"/>
    <p:sldId id="7701" r:id="rId16"/>
    <p:sldId id="5631" r:id="rId17"/>
    <p:sldId id="5624" r:id="rId18"/>
    <p:sldId id="5625" r:id="rId19"/>
    <p:sldId id="5626" r:id="rId20"/>
    <p:sldId id="5627" r:id="rId21"/>
    <p:sldId id="5628" r:id="rId22"/>
    <p:sldId id="5629" r:id="rId23"/>
    <p:sldId id="6348" r:id="rId24"/>
    <p:sldId id="7703" r:id="rId25"/>
    <p:sldId id="5429" r:id="rId26"/>
    <p:sldId id="9444" r:id="rId27"/>
    <p:sldId id="7636" r:id="rId28"/>
    <p:sldId id="5432" r:id="rId29"/>
    <p:sldId id="3561" r:id="rId30"/>
    <p:sldId id="3550" r:id="rId31"/>
    <p:sldId id="3565" r:id="rId32"/>
    <p:sldId id="5448" r:id="rId33"/>
    <p:sldId id="7706" r:id="rId34"/>
    <p:sldId id="1080" r:id="rId35"/>
    <p:sldId id="3549" r:id="rId36"/>
    <p:sldId id="7400" r:id="rId37"/>
    <p:sldId id="7704" r:id="rId38"/>
    <p:sldId id="7705" r:id="rId39"/>
    <p:sldId id="3541" r:id="rId40"/>
    <p:sldId id="9425" r:id="rId41"/>
    <p:sldId id="9322" r:id="rId42"/>
    <p:sldId id="9323" r:id="rId43"/>
    <p:sldId id="9426" r:id="rId44"/>
    <p:sldId id="9428" r:id="rId45"/>
    <p:sldId id="9429" r:id="rId46"/>
    <p:sldId id="7724" r:id="rId47"/>
    <p:sldId id="3572" r:id="rId48"/>
    <p:sldId id="9427" r:id="rId49"/>
    <p:sldId id="6360" r:id="rId50"/>
    <p:sldId id="4290" r:id="rId51"/>
    <p:sldId id="4309" r:id="rId52"/>
    <p:sldId id="6361" r:id="rId53"/>
    <p:sldId id="4293" r:id="rId54"/>
    <p:sldId id="6363" r:id="rId55"/>
    <p:sldId id="9430" r:id="rId56"/>
    <p:sldId id="9431" r:id="rId57"/>
    <p:sldId id="9346" r:id="rId58"/>
    <p:sldId id="9351" r:id="rId59"/>
    <p:sldId id="9353" r:id="rId60"/>
    <p:sldId id="9355" r:id="rId61"/>
    <p:sldId id="9359" r:id="rId62"/>
    <p:sldId id="9361" r:id="rId63"/>
    <p:sldId id="9348" r:id="rId64"/>
    <p:sldId id="9349" r:id="rId65"/>
    <p:sldId id="9347" r:id="rId66"/>
    <p:sldId id="6121" r:id="rId67"/>
    <p:sldId id="9339" r:id="rId68"/>
    <p:sldId id="7053" r:id="rId69"/>
    <p:sldId id="9328" r:id="rId70"/>
    <p:sldId id="7353" r:id="rId71"/>
    <p:sldId id="4531" r:id="rId72"/>
    <p:sldId id="4532" r:id="rId73"/>
    <p:sldId id="4533" r:id="rId74"/>
    <p:sldId id="4855" r:id="rId75"/>
    <p:sldId id="4856" r:id="rId76"/>
    <p:sldId id="399" r:id="rId77"/>
    <p:sldId id="9446" r:id="rId78"/>
    <p:sldId id="9447" r:id="rId79"/>
    <p:sldId id="9445" r:id="rId80"/>
    <p:sldId id="9448" r:id="rId81"/>
    <p:sldId id="9449" r:id="rId82"/>
    <p:sldId id="9450" r:id="rId83"/>
    <p:sldId id="9451" r:id="rId84"/>
    <p:sldId id="9452" r:id="rId85"/>
    <p:sldId id="4863" r:id="rId86"/>
    <p:sldId id="4893" r:id="rId87"/>
    <p:sldId id="4534" r:id="rId88"/>
    <p:sldId id="4886" r:id="rId89"/>
    <p:sldId id="6636" r:id="rId90"/>
    <p:sldId id="4864" r:id="rId91"/>
    <p:sldId id="6633" r:id="rId92"/>
    <p:sldId id="4872" r:id="rId93"/>
    <p:sldId id="6634" r:id="rId94"/>
    <p:sldId id="4535" r:id="rId95"/>
    <p:sldId id="4865" r:id="rId96"/>
    <p:sldId id="403" r:id="rId97"/>
    <p:sldId id="404" r:id="rId98"/>
    <p:sldId id="405" r:id="rId99"/>
    <p:sldId id="406" r:id="rId100"/>
    <p:sldId id="4537" r:id="rId101"/>
    <p:sldId id="408" r:id="rId102"/>
    <p:sldId id="6635" r:id="rId103"/>
    <p:sldId id="8254" r:id="rId104"/>
    <p:sldId id="8255" r:id="rId105"/>
    <p:sldId id="4538" r:id="rId106"/>
    <p:sldId id="6642" r:id="rId107"/>
    <p:sldId id="4540" r:id="rId108"/>
    <p:sldId id="4866" r:id="rId109"/>
    <p:sldId id="426" r:id="rId110"/>
    <p:sldId id="423" r:id="rId111"/>
    <p:sldId id="6643" r:id="rId112"/>
    <p:sldId id="6644" r:id="rId113"/>
    <p:sldId id="414" r:id="rId114"/>
    <p:sldId id="415" r:id="rId115"/>
    <p:sldId id="4867" r:id="rId116"/>
    <p:sldId id="4545" r:id="rId117"/>
    <p:sldId id="4888" r:id="rId118"/>
    <p:sldId id="6637" r:id="rId119"/>
    <p:sldId id="7338" r:id="rId120"/>
    <p:sldId id="7339" r:id="rId121"/>
    <p:sldId id="6645" r:id="rId122"/>
    <p:sldId id="6646" r:id="rId123"/>
    <p:sldId id="9376" r:id="rId124"/>
    <p:sldId id="9377" r:id="rId125"/>
    <p:sldId id="8330" r:id="rId126"/>
    <p:sldId id="9418" r:id="rId127"/>
    <p:sldId id="6218" r:id="rId128"/>
    <p:sldId id="6397" r:id="rId129"/>
    <p:sldId id="6398" r:id="rId130"/>
    <p:sldId id="6399" r:id="rId131"/>
    <p:sldId id="6400" r:id="rId132"/>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98"/>
    <p:restoredTop sz="94830"/>
  </p:normalViewPr>
  <p:slideViewPr>
    <p:cSldViewPr snapToObjects="1">
      <p:cViewPr varScale="1">
        <p:scale>
          <a:sx n="155" d="100"/>
          <a:sy n="155" d="100"/>
        </p:scale>
        <p:origin x="192" y="288"/>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3/24/24</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6T07:12:27.923"/>
    </inkml:context>
    <inkml:brush xml:id="br0">
      <inkml:brushProperty name="width" value="0.035" units="cm"/>
      <inkml:brushProperty name="height" value="0.035" units="cm"/>
      <inkml:brushProperty name="color" value="#E71224"/>
    </inkml:brush>
  </inkml:definitions>
  <inkml:trace contextRef="#ctx0" brushRef="#br0">444 17 24575,'-15'0'0,"-9"0"0,-12 0 0,-3 0 0,3 2 0,6 1 0,5 3 0,-1 2 0,2 1 0,4-2 0,4-1 0,6-1 0,1 0 0,-1 2 0,-3 3 0,-2 3 0,-3 2 0,-3 3 0,1 2 0,2 0 0,6-2 0,7-1 0,4-1 0,1 2 0,0 3 0,0 3 0,0 4 0,0 1 0,0 1 0,0-2 0,0-2 0,0 0 0,0-3 0,0-1 0,1-3 0,1 0 0,0 1 0,1 2 0,3 2 0,4 3 0,5 1 0,7 3 0,9 2 0,6-1 0,6 1 0,2-4 0,2-3 0,1-5 0,1-4 0,1-4 0,4-4 0,8-4 0,9-3 0,1-2 0,9 0 0,4-4 0,3-10 0,3-8 0,-12-5 0,-8 0 0,-7 5 0,-6 6 0,-5 2 0,-7 2 0,-10-1 0,-6 0 0,-9-1 0,-6-7 0,-5-10 0,-6-11 0,-5-5 0,-7-4 0,-7 3 0,-6 3 0,-3 2 0,-2 2 0,3 3 0,3 5 0,2 7 0,4 7 0,0 5 0,-2 3 0,-4-1 0,-3 0 0,-6-1 0,-7-2 0,-6 3 0,-4-1 0,0 5 0,3 2 0,2 3 0,3 1 0,2 0 0,1-4 0,2-2 0,-2-3 0,-2 0 0,0 1 0,2 2 0,3 0 0,4 1 0,2 3 0,1 1 0,2 1 0,0 2 0,2-1 0,4-1 0,16-7 0,-2 6 0,12-4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27.690"/>
    </inkml:context>
    <inkml:brush xml:id="br0">
      <inkml:brushProperty name="width" value="0.2" units="cm"/>
      <inkml:brushProperty name="height" value="0.2" units="cm"/>
      <inkml:brushProperty name="color" value="#E71224"/>
    </inkml:brush>
  </inkml:definitions>
  <inkml:trace contextRef="#ctx0" brushRef="#br0">941 0 24575,'-6'31'0,"-19"26"0,0-10 0,-5 4 0,-7 13 0,-3 2 0,-3 5 0,0-2 0,6-9 0,3-2 0,7-9 0,1-3 0,-20 41 0,2-3 0,-2 0 0,4-10 0,7-14 0,6-8 0,4-5 0,1 6 0,-3 13 0,-1 8 0,1 4 0,6-11 0,-1-5 0,-4 2 0,-4 3 0,-1 0 0,9-12 0,8-13 0,6-12 0,3-7 0,-1-2 0,2-2 0,0-3 0,2-3 0,2 2 0,0-10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32.922"/>
    </inkml:context>
    <inkml:brush xml:id="br0">
      <inkml:brushProperty name="width" value="0.2" units="cm"/>
      <inkml:brushProperty name="height" value="0.2" units="cm"/>
      <inkml:brushProperty name="color" value="#E71224"/>
    </inkml:brush>
  </inkml:definitions>
  <inkml:trace contextRef="#ctx0" brushRef="#br0">1 0 24575,'21'68'0,"3"0"0,6 5 0,-1-8 0,-3-5 0,-1-1 0,0 4 0,-2 4 0,-3-4 0,-4-10 0,-2-12 0,-1-11 0,0-5 0,5-1 0,1-3 0,1 0 0,-1 0 0,-5 1 0,-3 1 0,-3-1 0,-2-3 0,0-2 0,0-4 0,0-2 0,0-3 0,1 0 0,-1 2 0,-1-5 0,0 3 0,-2-3 0,1-1 0,1 0 0,1 2 0,-1 2 0,-1 1 0,0-2 0,-2-1 0,0-2 0,3-1 0,-1-1 0,4-2 0,-1-1 0,-1-2 0,2 1 0,-1 0 0,2 1 0,0-2 0,2-3 0,3-3 0,2-2 0,4-4 0,3 0 0,6-2 0,7 0 0,27-2 0,30-2 0,-35 9 0,3 0 0,3-1 0,-1 1 0,-11 1 0,-4 0 0,22-6 0,-27 2 0,-12 3 0,21-6 0,30-8 0,-26 11 0,2 0 0,5-2 0,-1 1 0,-9 4 0,-4 1 0,22-5 0,-27 3 0,-18 6 0,-7 0 0,-9 4 0,-9 3 0,-21 4 0,8 0 0,-8 0 0,15-1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37:13.344"/>
    </inkml:context>
    <inkml:brush xml:id="br0">
      <inkml:brushProperty name="width" value="0.05" units="cm"/>
      <inkml:brushProperty name="height" value="0.05" units="cm"/>
      <inkml:brushProperty name="color" value="#E71224"/>
    </inkml:brush>
  </inkml:definitions>
  <inkml:trace contextRef="#ctx0" brushRef="#br0">1 0 24575,'39'0'0,"26"0"0,-16 0 0,4 0 0,12 0 0,1 0 0,4 0 0,-2 0 0,-7 0 0,-2 0 0,-7 0 0,-1 0 0,4 0 0,2 0 0,8 2 0,3 1 0,11 3 0,2 0 0,-6 1 0,1 1 0,5 3 0,1 0 0,3 0 0,1-1 0,-4-2 0,1-1 0,-17-3 0,2 0 0,-1-1 0,24-1 0,-1-2 0,-5 1 0,-2-2 0,1 1 0,-4 0 0,-15 0 0,-2 0 0,-5 0 0,0 0 0,2 0 0,1 0 0,1 0 0,0 0 0,3 0 0,-1 0 0,-6 0 0,-3 0 0,29 0 0,-14 0 0,22 0 0,4 0 0,-34-1 0,1 0 0,-1-1 0,-4 1 0,23-3 0,-1-3 0,-5-6 0,-1-4 0,-1-1 0,-20 5 0,-36 8 0,-7 3 0,-5 1 0,-5 1 0,-4-1 0,0 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0:39.277"/>
    </inkml:context>
    <inkml:brush xml:id="br0">
      <inkml:brushProperty name="width" value="0.05" units="cm"/>
      <inkml:brushProperty name="height" value="0.05" units="cm"/>
      <inkml:brushProperty name="color" value="#E71224"/>
    </inkml:brush>
  </inkml:definitions>
  <inkml:trace contextRef="#ctx0" brushRef="#br0">898 0 24575,'-32'0'0,"-33"0"0,9 2 0,-7 1 0,-16 4 0,-2 2 0,3 1 0,3 1 0,12 0 0,7-1 0,-12 4 0,37-11 0,2-3 0,-7 0 0,-1 0 0,5 2 0,17 2 0,14 1 0,10 3 0,7 4 0,2 4 0,-3 6 0,-6 11 0,-3 7 0,-4 16 0,0 18 0,-1-26 0,-1 5 0,1 13 0,-2 4 0,1 4 0,0 1 0,0 2 0,0-1 0,0-2 0,0-1 0,0-8 0,0-1 0,0-1 0,0-2 0,0-6 0,0-2 0,0 39 0,0-5 0,0-12 0,0-1 0,0-4 0,0 0 0,0 5 0,0 6 0,0 8 0,0-3 0,0 5 0,0-4 0,0 2 0,0-36 0,0 1 0,0-1 0,0 0 0,0 45 0,0-18 0,0-33 0,0-19 0,0-12 0,0 3 0,0 11 0,0 2 0,0-4 0,0-11 0,0-4 0,0 5 0,0 10 0,0 1 0,0-3 0,0-5 0,0-6 0,0-1 0,0 0 0,0-1 0,0-3 0,2 1 0,3-5 0,12-2 0,12-3 0,2-1 0,1 0 0,-4 0 0,23 0 0,10 0 0,0 0 0,-13 0 0,-21 0 0,26 0 0,-1 0 0,5 0 0,15 0 0,2 0 0,5 0 0,-3 0 0,-15 0 0,-6 0 0,5 0 0,3 0 0,17 0 0,15 0 0,-4 0 0,-40-35 0,-31 26 0,-14-27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1:13.810"/>
    </inkml:context>
    <inkml:brush xml:id="br0">
      <inkml:brushProperty name="width" value="0.05" units="cm"/>
      <inkml:brushProperty name="height" value="0.05" units="cm"/>
      <inkml:brushProperty name="color" value="#E71224"/>
    </inkml:brush>
  </inkml:definitions>
  <inkml:trace contextRef="#ctx0" brushRef="#br0">831 0 24575,'-16'0'0,"-49"0"0,9 0 0,-6 0 0,-5 0 0,-1 0 0,1 0 0,2 0 0,12 0 0,2 0 0,-29 0 0,5 0 0,20 3 0,34 22 0,17 46 0,4-15 0,0 6 0,-3 14 0,0 3 0,0 0 0,-1 1 0,0-5 0,1 0 0,0-6 0,0 0 0,3-6 0,0-1 0,0-2 0,0-3 0,0 39 0,0-24 0,0 0 0,0 13 0,0-34 0,0 2 0,0 7 0,0 0 0,0-5 0,0-1 0,0 35 0,0-8 0,0-12 0,0-11 0,0-9 0,0-11 0,0 6 0,0 5 0,0 8 0,0-2 0,0 0 0,0-3 0,0-9 0,0-3 0,0-11 0,0 2 0,0 2 0,0 5 0,0 4 0,0-7 0,0-2 0,0-5 0,0 1 0,0-3 0,2-6 0,1-11 0,4-7 0,2-2 0,0 1 0,1-1 0,-2 0 0,0 0 0,2 0 0,2 0 0,1 0 0,3 0 0,1 0 0,3 0 0,23 0 0,38 5 0,17 3 0,-1 4 0,-13 3 0,-31-5 0,-13-2 0,-6-4 0,9-4 0,25 0 0,23 0 0,0 0 0,-27 0 0,-25 0 0,-18 0 0,-6 0 0,-7-1 0,-25-59 0,13 45 0,-20-45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1:17.111"/>
    </inkml:context>
    <inkml:brush xml:id="br0">
      <inkml:brushProperty name="width" value="0.05" units="cm"/>
      <inkml:brushProperty name="height" value="0.05" units="cm"/>
      <inkml:brushProperty name="color" value="#E71224"/>
    </inkml:brush>
  </inkml:definitions>
  <inkml:trace contextRef="#ctx0" brushRef="#br0">0 11 24575,'60'0'0,"10"0"0,5 0 0,-11 0 0,4 0 0,5 0 0,8 0 0,-2 0 0,0 0 0,0 0 0,17 0 0,-39 0 0,1 0 0,-3 0 0,0 0 0,-2 0 0,-1 0 0,40 0 0,-10 0 0,-3 0 0,-7 0 0,5 0 0,5 0 0,-20 0 0,5 0 0,11 0 0,0 0 0,-6 0 0,-4 0 0,-10 0 0,-9 0 0,-4 0 0,-28 0 0,-3 0 0,16 0 0,16 0 0,5 0 0,-11-4 0,-22 3 0,-13-4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1:52.110"/>
    </inkml:context>
    <inkml:brush xml:id="br0">
      <inkml:brushProperty name="width" value="0.05" units="cm"/>
      <inkml:brushProperty name="height" value="0.05" units="cm"/>
      <inkml:brushProperty name="color" value="#E71224"/>
    </inkml:brush>
  </inkml:definitions>
  <inkml:trace contextRef="#ctx0" brushRef="#br0">0 209 24575,'40'-11'0,"31"-10"0,-11 6 0,7 0 0,14-1 0,5 3 0,10 2 0,1 2 0,-2 4 0,-2 2 0,-10 3 0,-3 0 0,-8 0 0,-2 0 0,-9 0 0,-1 0 0,-4 0 0,1 0 0,0 0 0,0 0 0,0 1 0,-1-2 0,1 0 0,-1 0 0,-1 0 0,-2-1 0,46-1 0,-7 1 0,-7 3 0,-7 4 0,-4 3 0,-6 1 0,-9-1 0,-6-1 0,-9-4 0,0-1 0,3-3 0,35-12 0,-7 0 0,9 0 0,-13 2 0,4 1 0,4 0 0,10-1 0,3 1 0,1 2 0,-3 0 0,0 3 0,-2 0 0,-11 2 0,-2 2 0,-2 0 0,23 3 0,-4 2 0,-12 4 0,-3 3 0,-9 0 0,-1 2 0,-4 1 0,0 0 0,-1-1 0,1 0 0,1-1 0,2-2 0,5 0 0,1-1 0,2 0 0,0-2 0,-1-1 0,0-1 0,-3-1 0,-1 0 0,-4-1 0,-1-1 0,-3 0 0,-2-1 0,-3 0 0,-1-1 0,45 0 0,-17 0 0,-18 0 0,0 0 0,2 0 0,3 0 0,12 0 0,-9-4 0,-6-1 0,-11-2 0,-23 1 0,-18 3 0,-8 2 0,-7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1:57.710"/>
    </inkml:context>
    <inkml:brush xml:id="br0">
      <inkml:brushProperty name="width" value="0.05" units="cm"/>
      <inkml:brushProperty name="height" value="0.05" units="cm"/>
      <inkml:brushProperty name="color" value="#E71224"/>
    </inkml:brush>
  </inkml:definitions>
  <inkml:trace contextRef="#ctx0" brushRef="#br0">0 256 24575,'72'0'0,"-4"0"0,11 0 0,-9 0 0,5 0 0,4 0 0,17 0 0,4 0 0,0 0 0,-25 0 0,1 0 0,0 0 0,-2 0 0,17 0 0,-1 0 0,-3 0 0,-9 0 0,-2 0 0,-3 0 0,15-1 0,-6-1 0,-9-1 0,-2-1 0,-4-1 0,0-2 0,3-1 0,0 0 0,2 0 0,0 1 0,0 2 0,0 1 0,1 1 0,0 1 0,0 1 0,1 0 0,4-1 0,1 1 0,6-1 0,-1 1 0,-3-1 0,1 1 0,6 0 0,2 1 0,5 0 0,1 0 0,-29-1 0,0 0 0,1-1 0,2-1 0,-1-1 0,-1 0 0,23-4 0,-4 0 0,-9-1 0,-4 0 0,-10 0 0,-2 1 0,-5 1 0,-1 1 0,-4 0 0,-1 2 0,44-3 0,2 4 0,0 3 0,0 0 0,2 0 0,0 0 0,-43 0 0,1 0 0,7 0 0,3 0 0,6 0 0,2 0 0,2 0 0,1 0 0,-4 0 0,-1 0 0,-2 0 0,-1 0 0,-3-1 0,1 0 0,2-1 0,1 1 0,2-1 0,1 1 0,-1-1 0,-1 1 0,-3 1 0,-2 0 0,-5 1 0,-3 0 0,-7 1 0,-4 1 0,27 6 0,-17 0 0,4-4 0,-14-5 0,7 0 0,22-2 0,6 0 0,-17 2 0,2-1 0,1 2 0,2 2 0,1 1 0,-2 1 0,21 3 0,-2 4 0,-7 3 0,-1 2 0,-4 2 0,-2-1 0,-1-1 0,-1-3 0,8 0 0,0-3 0,-1-3 0,0-4 0,10-2 0,2-2 0,6-5 0,0-1 0,1-3 0,-2-2 0,-5-1 0,-4 0 0,-13 1 0,-4 1 0,-4 2 0,-1 3 0,-6 0 0,-1 2 0,2 2 0,0 0 0,3 0 0,1 1 0,7 0 0,2 0 0,14-2 0,4-2 0,-24 0 0,1-2 0,0 0 0,6-2 0,1-1 0,0 0 0,-3 0 0,0 0 0,-3 0 0,20-2 0,-6 1 0,-15 4 0,-5 1 0,32 2 0,-18-2 0,3 0 0,12-5 0,5-3 0,-9 2 0,-17 4 0,-31 5 0,-22 2 0,-15 0 0,-4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2:08.976"/>
    </inkml:context>
    <inkml:brush xml:id="br0">
      <inkml:brushProperty name="width" value="0.05" units="cm"/>
      <inkml:brushProperty name="height" value="0.05" units="cm"/>
      <inkml:brushProperty name="color" value="#E71224"/>
    </inkml:brush>
  </inkml:definitions>
  <inkml:trace contextRef="#ctx0" brushRef="#br0">0 185 24575,'64'-5'0,"-16"0"0,6-2 0,19-2 0,4 0 0,6 0 0,0 0 0,-5 2 0,-2 0 0,-7 3 0,-3 1 0,-9 1 0,-1 0 0,-3 1 0,0-1 0,45 2 0,-1 0 0,-46-1 0,1-2 0,3-2 0,0-1 0,-2-2 0,0-1 0,-3 0 0,0-1 0,45-7 0,2 6 0,-45 5 0,0 1 0,3 1 0,0 1 0,-1 1 0,1 0 0,-2 1 0,0 0 0,-1 1 0,-1 0 0,35 0 0,-23 0 0,-30 2 0,-20 1 0,-10 0 0,-3 0 0,0-3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2T05:42:13.410"/>
    </inkml:context>
    <inkml:brush xml:id="br0">
      <inkml:brushProperty name="width" value="0.05" units="cm"/>
      <inkml:brushProperty name="height" value="0.05" units="cm"/>
      <inkml:brushProperty name="color" value="#E71224"/>
    </inkml:brush>
  </inkml:definitions>
  <inkml:trace contextRef="#ctx0" brushRef="#br0">0 45 24575,'30'0'0,"62"0"0,-16-3 0,8-1 0,-15 0 0,4 0 0,2 0 0,7 0 0,1 0 0,0 0 0,-6 0 0,-1 0 0,-1 1 0,-3 2 0,-1 0 0,-2 0 0,22 1 0,-4 0 0,-6 0 0,-2 0 0,-10 0 0,-2 0 0,-6 0 0,0 0 0,2 0 0,0 0 0,-1 0 0,0 0 0,4 0 0,-1 0 0,-9 0 0,-3 0 0,41 0 0,-8 0 0,-15 0 0,3 0 0,-15 0 0,-10 0 0,4 0 0,-1 0 0,-2 0 0,-6 0 0,-5 2 0,-12 1 0,-10 2 0,-7-2 0,-3-1 0,1-1 0,-2 1 0,-1 2 0,-8-3 0,2 2 0,-5-4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5.495"/>
    </inkml:context>
    <inkml:brush xml:id="br0">
      <inkml:brushProperty name="width" value="0.035" units="cm"/>
      <inkml:brushProperty name="height" value="0.035" units="cm"/>
      <inkml:brushProperty name="color" value="#E71224"/>
    </inkml:brush>
  </inkml:definitions>
  <inkml:trace contextRef="#ctx0" brushRef="#br0">1 128 24575,'16'0'0,"20"-5"0,20-7 0,10-5 0,-1-1 0,-8 5 0,-10 3 0,0 3 0,-5 3 0,-4 2 0,6 2 0,-1-2 0,3 0 0,4-2 0,-9 0 0,2 2 0,-2-2 0,-4 2 0,6-2 0,-5-2 0,3 2 0,2 0 0,-4 2 0,-4 2 0,-10 0 0,-10 0 0,1 0 0,2 0 0,11 0 0,5 0 0,-3 0 0,-11 0 0,-9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9.694"/>
    </inkml:context>
    <inkml:brush xml:id="br0">
      <inkml:brushProperty name="width" value="0.035" units="cm"/>
      <inkml:brushProperty name="height" value="0.035" units="cm"/>
      <inkml:brushProperty name="color" value="#E71224"/>
    </inkml:brush>
  </inkml:definitions>
  <inkml:trace contextRef="#ctx0" brushRef="#br0">1 47 24575,'3'-4'0,"19"2"0,27 1 0,27 1 0,13 0 0,-12 0 0,-15 0 0,-9 0 0,-3 0 0,2 0 0,-5 0 0,-10 0 0,-8 0 0,-2 0 0,-1 0 0,1 0 0,-3 0 0,-8 0 0,-8-3 0,-3 0 0,-1-1 0,2 0 0,5 1 0,2 1 0,9-3 0,4 0 0,1 0 0,-1 2 0,-9 1 0,1 2 0,0 0 0,7 0 0,6 0 0,-2 0 0,-4 0 0,-6 0 0,-2 0 0,1 0 0,0 0 0,-5 0 0,-3 0 0,-3 0 0,-5 0 0,2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3/24/24</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07C159A3-5A3B-470C-55AC-1D57A32D1C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C1915830-287F-795A-2478-761B9E91CE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2C4021DF-0616-B816-BA46-1C01598115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D11065-00DF-864A-97C1-B719462D6E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3841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a:extLst>
              <a:ext uri="{FF2B5EF4-FFF2-40B4-BE49-F238E27FC236}">
                <a16:creationId xmlns:a16="http://schemas.microsoft.com/office/drawing/2014/main" id="{01F19DA2-DE3A-6656-C333-FBF12E515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a:extLst>
              <a:ext uri="{FF2B5EF4-FFF2-40B4-BE49-F238E27FC236}">
                <a16:creationId xmlns:a16="http://schemas.microsoft.com/office/drawing/2014/main" id="{4222702A-1362-1571-1D22-FFF70BD846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9203" name="Slide Number Placeholder 3">
            <a:extLst>
              <a:ext uri="{FF2B5EF4-FFF2-40B4-BE49-F238E27FC236}">
                <a16:creationId xmlns:a16="http://schemas.microsoft.com/office/drawing/2014/main" id="{D9E3F1CF-AA55-FCC3-5CE5-5F9CAC4D73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2A065EC-8A5A-C941-AE02-125C9B4FB15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a:extLst>
              <a:ext uri="{FF2B5EF4-FFF2-40B4-BE49-F238E27FC236}">
                <a16:creationId xmlns:a16="http://schemas.microsoft.com/office/drawing/2014/main" id="{F08744A6-9550-6C27-EE93-6671B80188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a:extLst>
              <a:ext uri="{FF2B5EF4-FFF2-40B4-BE49-F238E27FC236}">
                <a16:creationId xmlns:a16="http://schemas.microsoft.com/office/drawing/2014/main" id="{F9702A6D-5529-78EE-E4B4-00539DA062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7" name="Slide Number Placeholder 3">
            <a:extLst>
              <a:ext uri="{FF2B5EF4-FFF2-40B4-BE49-F238E27FC236}">
                <a16:creationId xmlns:a16="http://schemas.microsoft.com/office/drawing/2014/main" id="{860B34E7-8C82-2E21-BB53-FE056AA163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DC3FE6-D459-714D-923B-519B64C4C3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FCF19863-83B3-CE98-FA74-FDA2F315B6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28FB8A44-3B47-1981-03A4-87D28BFA3C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7395" name="Slide Number Placeholder 3">
            <a:extLst>
              <a:ext uri="{FF2B5EF4-FFF2-40B4-BE49-F238E27FC236}">
                <a16:creationId xmlns:a16="http://schemas.microsoft.com/office/drawing/2014/main" id="{598C9526-26EF-283E-7DBE-935C5A50D8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950107B-94FF-7943-BD0B-C9E4548517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A1527ADD-8D01-9ED4-970E-D177BCD97F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F26A1591-A44B-3739-AFB5-8C081E524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3D838A34-7EC2-CEB3-4DC6-E2DECE537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6E6E051-D88D-7A48-AF5C-AF55A6E4F5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7FE8634B-C771-FC05-7BAE-3A9022EF73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557FB567-F560-601B-8691-090AC61993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1" name="Slide Number Placeholder 3">
            <a:extLst>
              <a:ext uri="{FF2B5EF4-FFF2-40B4-BE49-F238E27FC236}">
                <a16:creationId xmlns:a16="http://schemas.microsoft.com/office/drawing/2014/main" id="{4A11D212-CA9E-F91C-1829-10DB28F416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4F1A794-AFB0-F742-A779-B4CFCAAA11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151BFA57-16F8-F073-B85A-AA9C64CE8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2C34A09B-E412-9C3D-3AF0-69B3054703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3539" name="Slide Number Placeholder 3">
            <a:extLst>
              <a:ext uri="{FF2B5EF4-FFF2-40B4-BE49-F238E27FC236}">
                <a16:creationId xmlns:a16="http://schemas.microsoft.com/office/drawing/2014/main" id="{3D98AC38-5F58-8A0E-72B8-79E8226490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A5A1D0-471D-B645-9BAC-897E9D880E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a:extLst>
              <a:ext uri="{FF2B5EF4-FFF2-40B4-BE49-F238E27FC236}">
                <a16:creationId xmlns:a16="http://schemas.microsoft.com/office/drawing/2014/main" id="{D510920B-9F19-98DA-81D1-386BD96ADE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Notes Placeholder 2">
            <a:extLst>
              <a:ext uri="{FF2B5EF4-FFF2-40B4-BE49-F238E27FC236}">
                <a16:creationId xmlns:a16="http://schemas.microsoft.com/office/drawing/2014/main" id="{0CEAF3B9-DC19-335C-75DB-C98FD1DDB9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5587" name="Slide Number Placeholder 3">
            <a:extLst>
              <a:ext uri="{FF2B5EF4-FFF2-40B4-BE49-F238E27FC236}">
                <a16:creationId xmlns:a16="http://schemas.microsoft.com/office/drawing/2014/main" id="{FD25EDCC-0AAD-F842-9CB3-535F4D7931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64E0448-72EB-C44C-94AD-9DA9E4F128B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1D9E7A87-407F-0A8B-3009-2F058FA8EA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4" name="Notes Placeholder 2">
            <a:extLst>
              <a:ext uri="{FF2B5EF4-FFF2-40B4-BE49-F238E27FC236}">
                <a16:creationId xmlns:a16="http://schemas.microsoft.com/office/drawing/2014/main" id="{AB5503CF-FA13-5A53-8D3F-DC2D416F97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7635" name="Slide Number Placeholder 3">
            <a:extLst>
              <a:ext uri="{FF2B5EF4-FFF2-40B4-BE49-F238E27FC236}">
                <a16:creationId xmlns:a16="http://schemas.microsoft.com/office/drawing/2014/main" id="{3214768E-1662-1919-293B-D81FF51157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6717B3-8680-D347-BB2B-690E639AC7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65FA3424-373B-69F8-BEAC-D0E3A7E927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Notes Placeholder 2">
            <a:extLst>
              <a:ext uri="{FF2B5EF4-FFF2-40B4-BE49-F238E27FC236}">
                <a16:creationId xmlns:a16="http://schemas.microsoft.com/office/drawing/2014/main" id="{9D664491-AF3D-0335-815C-4FF985F529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5827" name="Slide Number Placeholder 3">
            <a:extLst>
              <a:ext uri="{FF2B5EF4-FFF2-40B4-BE49-F238E27FC236}">
                <a16:creationId xmlns:a16="http://schemas.microsoft.com/office/drawing/2014/main" id="{46C158FE-A8AE-7FEB-E056-3E761F3941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691BAE6-4978-2E4D-8E73-AB7A55B710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AC8E7D1-9747-6CA5-BD02-CE0304F76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E708EA-8AC6-A361-8F1A-394F0031B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06D05A87-5375-C5C6-B1C9-07BEB7968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200CE7-6EE3-B543-AD8A-DE7CB43AF0E4}" type="slidenum">
              <a:rPr lang="en-US" altLang="en-US" sz="1200" smtClean="0">
                <a:latin typeface="Calibri" panose="020F0502020204030204" pitchFamily="34" charset="0"/>
              </a:rPr>
              <a:pPr/>
              <a:t>32</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2452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a:extLst>
              <a:ext uri="{FF2B5EF4-FFF2-40B4-BE49-F238E27FC236}">
                <a16:creationId xmlns:a16="http://schemas.microsoft.com/office/drawing/2014/main" id="{323E5930-58B9-F9D6-9B95-1E496E660E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4" name="Notes Placeholder 2">
            <a:extLst>
              <a:ext uri="{FF2B5EF4-FFF2-40B4-BE49-F238E27FC236}">
                <a16:creationId xmlns:a16="http://schemas.microsoft.com/office/drawing/2014/main" id="{871AF04C-99B5-0CAE-15D7-142EB4DB0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7875" name="Slide Number Placeholder 3">
            <a:extLst>
              <a:ext uri="{FF2B5EF4-FFF2-40B4-BE49-F238E27FC236}">
                <a16:creationId xmlns:a16="http://schemas.microsoft.com/office/drawing/2014/main" id="{2DA4AE81-31D7-FC51-30C6-B0B3B4EFB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E830DEC-EA6F-894B-AA13-CBAB278440D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a:extLst>
              <a:ext uri="{FF2B5EF4-FFF2-40B4-BE49-F238E27FC236}">
                <a16:creationId xmlns:a16="http://schemas.microsoft.com/office/drawing/2014/main" id="{E6306392-EAF9-7CF9-6F88-BCDC2D332A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Notes Placeholder 2">
            <a:extLst>
              <a:ext uri="{FF2B5EF4-FFF2-40B4-BE49-F238E27FC236}">
                <a16:creationId xmlns:a16="http://schemas.microsoft.com/office/drawing/2014/main" id="{51C39DEC-7526-F348-E053-FE9F6EDD4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9923" name="Slide Number Placeholder 3">
            <a:extLst>
              <a:ext uri="{FF2B5EF4-FFF2-40B4-BE49-F238E27FC236}">
                <a16:creationId xmlns:a16="http://schemas.microsoft.com/office/drawing/2014/main" id="{C5B8C97F-4FF7-55CD-AF57-A48F46E125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6046A83-8CBE-6C4E-AAD0-8B9045BF5FF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AD00829A-470C-9BCA-BDFA-2DBD8D500A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3EE6FE56-0BB7-F4F1-EA01-FA3AF5EF3B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4019" name="Slide Number Placeholder 3">
            <a:extLst>
              <a:ext uri="{FF2B5EF4-FFF2-40B4-BE49-F238E27FC236}">
                <a16:creationId xmlns:a16="http://schemas.microsoft.com/office/drawing/2014/main" id="{C332EA97-FA5F-DFC3-9A5E-C27A681AA3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AC6C07-CFB0-E344-9425-41F1B71661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EB2E07F8-21F1-C3AB-7AC6-91C45DF1EF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Notes Placeholder 2">
            <a:extLst>
              <a:ext uri="{FF2B5EF4-FFF2-40B4-BE49-F238E27FC236}">
                <a16:creationId xmlns:a16="http://schemas.microsoft.com/office/drawing/2014/main" id="{3D282D8A-C5F0-16ED-0952-E9BB59342E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7" name="Slide Number Placeholder 3">
            <a:extLst>
              <a:ext uri="{FF2B5EF4-FFF2-40B4-BE49-F238E27FC236}">
                <a16:creationId xmlns:a16="http://schemas.microsoft.com/office/drawing/2014/main" id="{9B6D331E-4FF1-B37D-9CF0-3ECF21E126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6EF6FB-8C75-4945-94EF-C3165E72C5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C61C5883-35B8-85FD-6FD8-EC8278FCEB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a:extLst>
              <a:ext uri="{FF2B5EF4-FFF2-40B4-BE49-F238E27FC236}">
                <a16:creationId xmlns:a16="http://schemas.microsoft.com/office/drawing/2014/main" id="{1DC68E54-0CC6-EFD1-277C-EA82C754B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8115" name="Slide Number Placeholder 3">
            <a:extLst>
              <a:ext uri="{FF2B5EF4-FFF2-40B4-BE49-F238E27FC236}">
                <a16:creationId xmlns:a16="http://schemas.microsoft.com/office/drawing/2014/main" id="{62B652E9-A1EB-47D6-0E3E-2D62E57A18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E761C2-9B55-7E43-9820-1DDC08E225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078B910E-FF48-2CD5-6B8D-DF0540DCAC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41BEBEF4-BF1E-91B0-6AA9-BEBA547B17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0163" name="Slide Number Placeholder 3">
            <a:extLst>
              <a:ext uri="{FF2B5EF4-FFF2-40B4-BE49-F238E27FC236}">
                <a16:creationId xmlns:a16="http://schemas.microsoft.com/office/drawing/2014/main" id="{23DBD883-4035-B8FF-D14B-1F0B0FBE8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5142AA-140D-EF44-A4EF-FDE5C9D4558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F841A534-CC7A-B73D-BD63-25811E2464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F439E627-660E-A46E-4138-4435C2B895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4259" name="Slide Number Placeholder 3">
            <a:extLst>
              <a:ext uri="{FF2B5EF4-FFF2-40B4-BE49-F238E27FC236}">
                <a16:creationId xmlns:a16="http://schemas.microsoft.com/office/drawing/2014/main" id="{37EA8D77-ED34-844F-13B2-DFFA678CD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D89DB0C-4363-E54B-BF92-42D86DA0D5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646FCA00-3068-7ADB-5367-4BAC92B0FB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a:extLst>
              <a:ext uri="{FF2B5EF4-FFF2-40B4-BE49-F238E27FC236}">
                <a16:creationId xmlns:a16="http://schemas.microsoft.com/office/drawing/2014/main" id="{47C7D907-A60E-F1F6-570A-3601824289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6307" name="Slide Number Placeholder 3">
            <a:extLst>
              <a:ext uri="{FF2B5EF4-FFF2-40B4-BE49-F238E27FC236}">
                <a16:creationId xmlns:a16="http://schemas.microsoft.com/office/drawing/2014/main" id="{B50626F7-4022-E09A-ABF2-F1B0411F34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D034496-9590-5345-B063-3F1519FBE0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128</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DFEABF-7951-F10E-3BD6-E6AFE3B06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076453-08A6-C724-6155-339AA8623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Slide Number Placeholder 3">
            <a:extLst>
              <a:ext uri="{FF2B5EF4-FFF2-40B4-BE49-F238E27FC236}">
                <a16:creationId xmlns:a16="http://schemas.microsoft.com/office/drawing/2014/main" id="{CFA2B239-5CB3-FEF8-6558-B71FC3C82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990101-DEF9-9548-8793-A44863775B2D}" type="slidenum">
              <a:rPr lang="en-US" altLang="en-US" sz="1200" smtClean="0">
                <a:latin typeface="Calibri" panose="020F0502020204030204" pitchFamily="34" charset="0"/>
              </a:rPr>
              <a:pPr/>
              <a:t>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09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a:extLst>
              <a:ext uri="{FF2B5EF4-FFF2-40B4-BE49-F238E27FC236}">
                <a16:creationId xmlns:a16="http://schemas.microsoft.com/office/drawing/2014/main" id="{70274ED4-5581-33C2-C36D-9F35AD4763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Notes Placeholder 2">
            <a:extLst>
              <a:ext uri="{FF2B5EF4-FFF2-40B4-BE49-F238E27FC236}">
                <a16:creationId xmlns:a16="http://schemas.microsoft.com/office/drawing/2014/main" id="{7FFB4C4D-95B0-5DCE-2294-2FD528CAF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4851" name="Slide Number Placeholder 3">
            <a:extLst>
              <a:ext uri="{FF2B5EF4-FFF2-40B4-BE49-F238E27FC236}">
                <a16:creationId xmlns:a16="http://schemas.microsoft.com/office/drawing/2014/main" id="{E9588109-2542-52AE-1832-90E126B66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B83B630-16E6-B94D-B0DE-1DBF23D248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614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661D5B63-8D1A-1A2C-DAA0-32AC9C014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4" name="Notes Placeholder 2">
            <a:extLst>
              <a:ext uri="{FF2B5EF4-FFF2-40B4-BE49-F238E27FC236}">
                <a16:creationId xmlns:a16="http://schemas.microsoft.com/office/drawing/2014/main" id="{6B73F35D-C370-8717-DA7B-7E0AAD8936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4435" name="Slide Number Placeholder 3">
            <a:extLst>
              <a:ext uri="{FF2B5EF4-FFF2-40B4-BE49-F238E27FC236}">
                <a16:creationId xmlns:a16="http://schemas.microsoft.com/office/drawing/2014/main" id="{D0B9AE62-CDB5-EBE2-08DB-EDA5A513F4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CAFC1F-3D28-2149-B680-B96822E9555C}" type="slidenum">
              <a:rPr lang="en-US" altLang="en-US" sz="1200" smtClean="0">
                <a:latin typeface="Calibri" panose="020F0502020204030204" pitchFamily="34" charset="0"/>
              </a:rPr>
              <a:pPr/>
              <a:t>51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0383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a:extLst>
              <a:ext uri="{FF2B5EF4-FFF2-40B4-BE49-F238E27FC236}">
                <a16:creationId xmlns:a16="http://schemas.microsoft.com/office/drawing/2014/main" id="{7D1EE8A4-9244-36F3-3FAC-6A3FDC2F54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a:extLst>
              <a:ext uri="{FF2B5EF4-FFF2-40B4-BE49-F238E27FC236}">
                <a16:creationId xmlns:a16="http://schemas.microsoft.com/office/drawing/2014/main" id="{4DD4E0D8-D2FE-9BF1-DCD8-937E783099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0995" name="Slide Number Placeholder 3">
            <a:extLst>
              <a:ext uri="{FF2B5EF4-FFF2-40B4-BE49-F238E27FC236}">
                <a16:creationId xmlns:a16="http://schemas.microsoft.com/office/drawing/2014/main" id="{C7F73FC7-51F8-1184-BCB6-FE8AC4B5FD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B22044A-D02F-1541-B522-03C764A03DA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1840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07C159A3-5A3B-470C-55AC-1D57A32D1C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C1915830-287F-795A-2478-761B9E91CE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2C4021DF-0616-B816-BA46-1C01598115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D11065-00DF-864A-97C1-B719462D6E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a:extLst>
              <a:ext uri="{FF2B5EF4-FFF2-40B4-BE49-F238E27FC236}">
                <a16:creationId xmlns:a16="http://schemas.microsoft.com/office/drawing/2014/main" id="{17B279BB-7FBF-AF71-2C4A-5287A79CE2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0" name="Notes Placeholder 2">
            <a:extLst>
              <a:ext uri="{FF2B5EF4-FFF2-40B4-BE49-F238E27FC236}">
                <a16:creationId xmlns:a16="http://schemas.microsoft.com/office/drawing/2014/main" id="{7CAB860F-A785-15EF-D94B-36565C9C65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0211" name="Slide Number Placeholder 3">
            <a:extLst>
              <a:ext uri="{FF2B5EF4-FFF2-40B4-BE49-F238E27FC236}">
                <a16:creationId xmlns:a16="http://schemas.microsoft.com/office/drawing/2014/main" id="{31789022-94D6-13F8-8E14-D5135B35E8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56E2595-5ED9-2E49-92A1-6A6ABCBB92C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a:extLst>
              <a:ext uri="{FF2B5EF4-FFF2-40B4-BE49-F238E27FC236}">
                <a16:creationId xmlns:a16="http://schemas.microsoft.com/office/drawing/2014/main" id="{EAFD59AF-4520-CE08-DFCC-8511BB2848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8" name="Notes Placeholder 2">
            <a:extLst>
              <a:ext uri="{FF2B5EF4-FFF2-40B4-BE49-F238E27FC236}">
                <a16:creationId xmlns:a16="http://schemas.microsoft.com/office/drawing/2014/main" id="{08860112-0A45-85C4-1FC9-AA5198E4AC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2259" name="Slide Number Placeholder 3">
            <a:extLst>
              <a:ext uri="{FF2B5EF4-FFF2-40B4-BE49-F238E27FC236}">
                <a16:creationId xmlns:a16="http://schemas.microsoft.com/office/drawing/2014/main" id="{0DAD0D8D-FA04-EE18-567E-C7C63810F9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65BD21-0674-F441-A52A-13C24C49555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2024-03-24</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11958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customXml" Target="../ink/ink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200.png"/></Relationships>
</file>

<file path=ppt/slides/_rels/slide1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5" Type="http://schemas.openxmlformats.org/officeDocument/2006/relationships/image" Target="../media/image270.png"/><Relationship Id="rId4" Type="http://schemas.openxmlformats.org/officeDocument/2006/relationships/customXml" Target="../ink/ink9.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customXml" Target="../ink/ink10.xml"/></Relationships>
</file>

<file path=ppt/slides/_rels/slide2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280.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80.png"/><Relationship Id="rId7" Type="http://schemas.openxmlformats.org/officeDocument/2006/relationships/image" Target="../media/image36.png"/><Relationship Id="rId2" Type="http://schemas.openxmlformats.org/officeDocument/2006/relationships/customXml" Target="../ink/ink12.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59.png"/><Relationship Id="rId4" Type="http://schemas.openxmlformats.org/officeDocument/2006/relationships/customXml" Target="../ink/ink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hyperlink" Target="mailto:jfestinger@telus.ne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1040.png"/></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customXml" Target="../ink/ink20.xml"/><Relationship Id="rId3" Type="http://schemas.openxmlformats.org/officeDocument/2006/relationships/customXml" Target="../ink/ink15.xml"/><Relationship Id="rId7" Type="http://schemas.openxmlformats.org/officeDocument/2006/relationships/customXml" Target="../ink/ink17.xml"/><Relationship Id="rId12" Type="http://schemas.openxmlformats.org/officeDocument/2006/relationships/image" Target="../media/image121.png"/><Relationship Id="rId2" Type="http://schemas.openxmlformats.org/officeDocument/2006/relationships/image" Target="../media/image53.png"/><Relationship Id="rId16"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118.png"/><Relationship Id="rId11" Type="http://schemas.openxmlformats.org/officeDocument/2006/relationships/customXml" Target="../ink/ink19.xml"/><Relationship Id="rId5" Type="http://schemas.openxmlformats.org/officeDocument/2006/relationships/customXml" Target="../ink/ink16.xml"/><Relationship Id="rId15" Type="http://schemas.openxmlformats.org/officeDocument/2006/relationships/customXml" Target="../ink/ink21.xml"/><Relationship Id="rId10" Type="http://schemas.openxmlformats.org/officeDocument/2006/relationships/image" Target="../media/image120.png"/><Relationship Id="rId4" Type="http://schemas.openxmlformats.org/officeDocument/2006/relationships/image" Target="../media/image117.png"/><Relationship Id="rId9" Type="http://schemas.openxmlformats.org/officeDocument/2006/relationships/customXml" Target="../ink/ink18.xml"/><Relationship Id="rId14" Type="http://schemas.openxmlformats.org/officeDocument/2006/relationships/image" Target="../media/image12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iplaw.allard.ubc.ca/" TargetMode="Externa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8"/>
            <a:ext cx="8778875" cy="936402"/>
          </a:xfrm>
        </p:spPr>
        <p:txBody>
          <a:bodyPr/>
          <a:lstStyle/>
          <a:p>
            <a:pPr>
              <a:defRPr/>
            </a:pPr>
            <a:endParaRPr lang="en-US" sz="6000" spc="100" dirty="0">
              <a:ea typeface="ＭＳ Ｐゴシック" charset="-128"/>
            </a:endParaRPr>
          </a:p>
          <a:p>
            <a:pPr>
              <a:defRPr/>
            </a:pPr>
            <a:r>
              <a:rPr lang="en-US" sz="4800" spc="100" dirty="0">
                <a:ea typeface="ＭＳ Ｐゴシック" charset="-128"/>
              </a:rPr>
              <a:t>Trademarks </a:t>
            </a:r>
            <a:r>
              <a:rPr lang="en-US" sz="4800" spc="100" dirty="0">
                <a:solidFill>
                  <a:srgbClr val="FF0000"/>
                </a:solidFill>
                <a:ea typeface="ＭＳ Ｐゴシック" charset="-128"/>
              </a:rPr>
              <a:t>2</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a:solidFill>
                  <a:srgbClr val="FFFF00"/>
                </a:solidFill>
                <a:cs typeface="Lucida Console"/>
              </a:rPr>
              <a:t>Talk </a:t>
            </a:r>
            <a:r>
              <a:rPr lang="en-US" b="1">
                <a:solidFill>
                  <a:srgbClr val="FF0000"/>
                </a:solidFill>
                <a:cs typeface="Lucida Console"/>
              </a:rPr>
              <a:t>1</a:t>
            </a:r>
            <a:r>
              <a:rPr lang="en-US" b="1" dirty="0">
                <a:solidFill>
                  <a:srgbClr val="FF0000"/>
                </a:solidFill>
                <a:cs typeface="Lucida Console"/>
              </a:rPr>
              <a:t>0</a:t>
            </a:r>
            <a:endParaRPr lang="en-US" b="1" dirty="0">
              <a:solidFill>
                <a:srgbClr val="FFFF00"/>
              </a:solidFill>
              <a:cs typeface="Lucida Console"/>
            </a:endParaRPr>
          </a:p>
          <a:p>
            <a:pPr>
              <a:defRPr/>
            </a:pPr>
            <a:r>
              <a:rPr lang="en-US" b="1" dirty="0">
                <a:solidFill>
                  <a:srgbClr val="FFFF00"/>
                </a:solidFill>
                <a:cs typeface="Lucida Console"/>
              </a:rPr>
              <a:t>LAW 422 002</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Spring</a:t>
            </a:r>
            <a:r>
              <a:rPr lang="en-US" b="1" dirty="0">
                <a:solidFill>
                  <a:srgbClr val="FF0000"/>
                </a:solidFill>
                <a:cs typeface="Lucida Console"/>
              </a:rPr>
              <a:t>,</a:t>
            </a:r>
            <a:r>
              <a:rPr lang="en-US" b="1" dirty="0">
                <a:solidFill>
                  <a:srgbClr val="FFFF00"/>
                </a:solidFill>
                <a:cs typeface="Lucida Console"/>
              </a:rPr>
              <a:t> 2024</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Adjunct Professor, UBC Allard</a:t>
            </a:r>
          </a:p>
          <a:p>
            <a:pPr>
              <a:defRPr/>
            </a:pPr>
            <a:r>
              <a:rPr lang="en-CA" dirty="0">
                <a:cs typeface="Lucida Console"/>
              </a:rPr>
              <a:t>Of Counsel, Chandler Fogden Lyman</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extLst>
      <p:ext uri="{BB962C8B-B14F-4D97-AF65-F5344CB8AC3E}">
        <p14:creationId xmlns:p14="http://schemas.microsoft.com/office/powerpoint/2010/main" val="22094494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0EB48F-6AC5-212F-E463-710CBC68E889}"/>
              </a:ext>
            </a:extLst>
          </p:cNvPr>
          <p:cNvSpPr>
            <a:spLocks noGrp="1"/>
          </p:cNvSpPr>
          <p:nvPr>
            <p:ph type="title"/>
          </p:nvPr>
        </p:nvSpPr>
        <p:spPr>
          <a:xfrm>
            <a:off x="1485900" y="90488"/>
            <a:ext cx="6172200" cy="681037"/>
          </a:xfrm>
        </p:spPr>
        <p:txBody>
          <a:bodyPr>
            <a:normAutofit fontScale="90000"/>
          </a:bodyPr>
          <a:lstStyle/>
          <a:p>
            <a:pPr>
              <a:defRPr/>
            </a:pPr>
            <a:r>
              <a:rPr lang="en-US" b="1" dirty="0">
                <a:solidFill>
                  <a:srgbClr val="FFFF00"/>
                </a:solidFill>
              </a:rPr>
              <a:t>Trademarks</a:t>
            </a:r>
            <a:r>
              <a:rPr lang="en-US" b="1" dirty="0"/>
              <a:t>	</a:t>
            </a:r>
          </a:p>
        </p:txBody>
      </p:sp>
      <p:sp>
        <p:nvSpPr>
          <p:cNvPr id="194562" name="Content Placeholder 1">
            <a:extLst>
              <a:ext uri="{FF2B5EF4-FFF2-40B4-BE49-F238E27FC236}">
                <a16:creationId xmlns:a16="http://schemas.microsoft.com/office/drawing/2014/main" id="{B9BFF634-A083-D459-41FC-BE00365965A1}"/>
              </a:ext>
            </a:extLst>
          </p:cNvPr>
          <p:cNvSpPr>
            <a:spLocks noGrp="1" noChangeArrowheads="1"/>
          </p:cNvSpPr>
          <p:nvPr>
            <p:ph idx="1"/>
          </p:nvPr>
        </p:nvSpPr>
        <p:spPr bwMode="auto">
          <a:xfrm>
            <a:off x="250825" y="1058863"/>
            <a:ext cx="8642350"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anose="020B0604020202020204" pitchFamily="34" charset="0"/>
              <a:buNone/>
            </a:pPr>
            <a:r>
              <a:rPr lang="en-US" altLang="en-US" sz="2000" i="1">
                <a:solidFill>
                  <a:srgbClr val="00B0F0"/>
                </a:solidFill>
              </a:rPr>
              <a:t>Unilever Canada Inc. v. Superior Quality Foods Inc. </a:t>
            </a:r>
            <a:r>
              <a:rPr lang="en-US" altLang="en-US" sz="2000">
                <a:solidFill>
                  <a:schemeClr val="bg1"/>
                </a:solidFill>
              </a:rPr>
              <a:t>(2007)</a:t>
            </a:r>
            <a:r>
              <a:rPr lang="en-US" altLang="en-US" sz="2000" i="1">
                <a:solidFill>
                  <a:schemeClr val="bg1"/>
                </a:solidFill>
              </a:rPr>
              <a:t>, </a:t>
            </a:r>
            <a:r>
              <a:rPr lang="en-US" altLang="en-US" sz="2000">
                <a:solidFill>
                  <a:schemeClr val="bg1"/>
                </a:solidFill>
              </a:rPr>
              <a:t>62 CPR</a:t>
            </a:r>
            <a:r>
              <a:rPr lang="en-US" altLang="en-US" sz="2000" i="1">
                <a:solidFill>
                  <a:schemeClr val="bg1"/>
                </a:solidFill>
              </a:rPr>
              <a:t> </a:t>
            </a:r>
            <a:r>
              <a:rPr lang="en-US" altLang="en-US" sz="2000">
                <a:solidFill>
                  <a:schemeClr val="bg1"/>
                </a:solidFill>
              </a:rPr>
              <a:t>(4</a:t>
            </a:r>
            <a:r>
              <a:rPr lang="en-US" altLang="en-US" sz="2000" baseline="30000">
                <a:solidFill>
                  <a:schemeClr val="bg1"/>
                </a:solidFill>
              </a:rPr>
              <a:t>th</a:t>
            </a:r>
            <a:r>
              <a:rPr lang="en-US" altLang="en-US" sz="2000">
                <a:solidFill>
                  <a:schemeClr val="bg1"/>
                </a:solidFill>
              </a:rPr>
              <a:t>) 75, [2007] TMOB No. 66</a:t>
            </a:r>
          </a:p>
          <a:p>
            <a:r>
              <a:rPr lang="en-CA" altLang="en-US" sz="2000" b="1">
                <a:solidFill>
                  <a:schemeClr val="bg1"/>
                </a:solidFill>
              </a:rPr>
              <a:t>Decision</a:t>
            </a:r>
            <a:r>
              <a:rPr lang="en-CA" altLang="en-US" sz="2000" b="1">
                <a:solidFill>
                  <a:srgbClr val="FF0000"/>
                </a:solidFill>
              </a:rPr>
              <a:t>:</a:t>
            </a:r>
            <a:r>
              <a:rPr lang="en-CA" altLang="en-US" sz="2000" b="1">
                <a:solidFill>
                  <a:schemeClr val="bg1"/>
                </a:solidFill>
              </a:rPr>
              <a:t> </a:t>
            </a:r>
            <a:r>
              <a:rPr lang="en-CA" altLang="en-US" sz="2000">
                <a:solidFill>
                  <a:schemeClr val="bg1"/>
                </a:solidFill>
              </a:rPr>
              <a:t>“The Mark … </a:t>
            </a:r>
            <a:r>
              <a:rPr lang="en-CA" altLang="en-US" sz="2000">
                <a:solidFill>
                  <a:srgbClr val="FFFF00"/>
                </a:solidFill>
              </a:rPr>
              <a:t>clearly describe[s] as a matter of first impression that the Applicant’s soups and soup bases are ‘better than boullion’</a:t>
            </a:r>
            <a:r>
              <a:rPr lang="en-CA" altLang="en-US" sz="2000">
                <a:solidFill>
                  <a:schemeClr val="bg1"/>
                </a:solidFill>
              </a:rPr>
              <a:t>,</a:t>
            </a:r>
            <a:r>
              <a:rPr lang="en-CA" altLang="en-US" sz="2000">
                <a:solidFill>
                  <a:srgbClr val="FFFF00"/>
                </a:solidFill>
              </a:rPr>
              <a:t> </a:t>
            </a:r>
            <a:r>
              <a:rPr lang="en-CA" altLang="en-US" sz="2000">
                <a:solidFill>
                  <a:srgbClr val="FF0000"/>
                </a:solidFill>
              </a:rPr>
              <a:t>a laudatory description that is contrary to s. 12(1)(b)</a:t>
            </a:r>
            <a:r>
              <a:rPr lang="en-CA" altLang="en-US" sz="2000">
                <a:solidFill>
                  <a:schemeClr val="bg1"/>
                </a:solidFill>
              </a:rPr>
              <a:t>”</a:t>
            </a:r>
          </a:p>
          <a:p>
            <a:r>
              <a:rPr lang="en-CA" altLang="en-US" sz="2000" b="1">
                <a:solidFill>
                  <a:schemeClr val="bg1"/>
                </a:solidFill>
              </a:rPr>
              <a:t>Policy justification</a:t>
            </a:r>
            <a:r>
              <a:rPr lang="en-CA" altLang="en-US" sz="2000" b="1">
                <a:solidFill>
                  <a:srgbClr val="FF0000"/>
                </a:solidFill>
              </a:rPr>
              <a:t>:</a:t>
            </a:r>
            <a:r>
              <a:rPr lang="en-CA" altLang="en-US" sz="2000" b="1">
                <a:solidFill>
                  <a:schemeClr val="bg1"/>
                </a:solidFill>
              </a:rPr>
              <a:t>  </a:t>
            </a:r>
            <a:r>
              <a:rPr lang="en-CA" altLang="en-US" sz="2000">
                <a:solidFill>
                  <a:schemeClr val="bg1"/>
                </a:solidFill>
              </a:rPr>
              <a:t>This is an ordinary, grammatical phrase that others in the industry should be able to use to fairly describe their products. / different decision - “</a:t>
            </a:r>
            <a:r>
              <a:rPr lang="en-CA" altLang="en-US" sz="2000">
                <a:solidFill>
                  <a:srgbClr val="FFFF00"/>
                </a:solidFill>
              </a:rPr>
              <a:t>the vocabulary of the English language is common property</a:t>
            </a:r>
            <a:r>
              <a:rPr lang="en-CA" altLang="en-US" sz="2000">
                <a:solidFill>
                  <a:srgbClr val="FF0000"/>
                </a:solidFill>
              </a:rPr>
              <a:t>:</a:t>
            </a:r>
            <a:r>
              <a:rPr lang="en-CA" altLang="en-US" sz="2000">
                <a:solidFill>
                  <a:srgbClr val="FFFF00"/>
                </a:solidFill>
              </a:rPr>
              <a:t> it belongs to all</a:t>
            </a:r>
            <a:r>
              <a:rPr lang="en-CA" altLang="en-US" sz="2000">
                <a:solidFill>
                  <a:schemeClr val="bg1"/>
                </a:solidFill>
              </a:rPr>
              <a:t>” (</a:t>
            </a:r>
            <a:r>
              <a:rPr lang="en-US" altLang="en-US" sz="2000" i="1">
                <a:solidFill>
                  <a:schemeClr val="bg1"/>
                </a:solidFill>
              </a:rPr>
              <a:t>Eastman Photographic Materials Company Ltd. v. Comptroller-General of Patents, Designs and Trade Marks</a:t>
            </a:r>
            <a:r>
              <a:rPr lang="en-US" altLang="en-US" sz="2000">
                <a:solidFill>
                  <a:schemeClr val="bg1"/>
                </a:solidFill>
              </a:rPr>
              <a:t>, [1898] A.C. 571 (H.L.), Lord Herschell at page 580 ”</a:t>
            </a:r>
            <a:endParaRPr lang="en-CA" altLang="en-US" sz="2000">
              <a:solidFill>
                <a:schemeClr val="bg1"/>
              </a:solidFill>
            </a:endParaRPr>
          </a:p>
        </p:txBody>
      </p:sp>
      <p:sp>
        <p:nvSpPr>
          <p:cNvPr id="194563" name="Slide Number Placeholder 3">
            <a:extLst>
              <a:ext uri="{FF2B5EF4-FFF2-40B4-BE49-F238E27FC236}">
                <a16:creationId xmlns:a16="http://schemas.microsoft.com/office/drawing/2014/main" id="{146424E0-78E0-2F1A-8492-A45B75915D6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1F645F4-4CED-B04C-87E7-B4A615029AF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100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375EA-82DC-A4E1-D273-28FDBCBD713B}"/>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85DAB757-46C1-041F-979D-33767A59E64F}"/>
              </a:ext>
            </a:extLst>
          </p:cNvPr>
          <p:cNvSpPr>
            <a:spLocks noGrp="1"/>
          </p:cNvSpPr>
          <p:nvPr>
            <p:ph idx="1"/>
          </p:nvPr>
        </p:nvSpPr>
        <p:spPr>
          <a:xfrm>
            <a:off x="179388" y="915988"/>
            <a:ext cx="8640762" cy="3975100"/>
          </a:xfrm>
        </p:spPr>
        <p:txBody>
          <a:bodyPr>
            <a:normAutofit lnSpcReduction="10000"/>
          </a:bodyPr>
          <a:lstStyle/>
          <a:p>
            <a:pPr>
              <a:lnSpc>
                <a:spcPct val="110000"/>
              </a:lnSpc>
              <a:defRPr/>
            </a:pPr>
            <a:r>
              <a:rPr lang="en-US" sz="1650" i="1" dirty="0">
                <a:solidFill>
                  <a:srgbClr val="00B0F0"/>
                </a:solidFill>
              </a:rPr>
              <a:t>General Foods Ltd. v. Carnation Co. </a:t>
            </a:r>
            <a:r>
              <a:rPr lang="en-US" sz="1650" dirty="0">
                <a:solidFill>
                  <a:schemeClr val="bg1"/>
                </a:solidFill>
              </a:rPr>
              <a:t>(1978), 45 CPR (2d) 282 (TMOB)</a:t>
            </a:r>
          </a:p>
          <a:p>
            <a:pPr>
              <a:lnSpc>
                <a:spcPct val="110000"/>
              </a:lnSpc>
              <a:defRPr/>
            </a:pPr>
            <a:r>
              <a:rPr lang="en-US" sz="1650" dirty="0">
                <a:solidFill>
                  <a:schemeClr val="bg1"/>
                </a:solidFill>
              </a:rPr>
              <a:t>Can GFL register the TM “Instant Breakfast” for use in association with wares described as “fortified powder food for mixing with milk”? </a:t>
            </a:r>
          </a:p>
          <a:p>
            <a:pPr>
              <a:lnSpc>
                <a:spcPct val="110000"/>
              </a:lnSpc>
              <a:defRPr/>
            </a:pPr>
            <a:r>
              <a:rPr lang="en-US" sz="1650" dirty="0">
                <a:solidFill>
                  <a:schemeClr val="bg1"/>
                </a:solidFill>
              </a:rPr>
              <a:t> S. 12(1): TM is </a:t>
            </a:r>
            <a:r>
              <a:rPr lang="en-US" sz="1650" dirty="0">
                <a:solidFill>
                  <a:srgbClr val="FFFF00"/>
                </a:solidFill>
              </a:rPr>
              <a:t>registrable if </a:t>
            </a:r>
            <a:r>
              <a:rPr lang="en-US" sz="1650" dirty="0">
                <a:solidFill>
                  <a:srgbClr val="FF0000"/>
                </a:solidFill>
              </a:rPr>
              <a:t>it </a:t>
            </a:r>
            <a:r>
              <a:rPr lang="en-CA" sz="1650" dirty="0" err="1">
                <a:solidFill>
                  <a:srgbClr val="FF0000"/>
                </a:solidFill>
              </a:rPr>
              <a:t>i</a:t>
            </a:r>
            <a:r>
              <a:rPr lang="en-US" sz="1650" dirty="0">
                <a:solidFill>
                  <a:srgbClr val="FF0000"/>
                </a:solidFill>
              </a:rPr>
              <a:t>s not</a:t>
            </a:r>
            <a:r>
              <a:rPr lang="en-US" sz="1650" dirty="0">
                <a:solidFill>
                  <a:schemeClr val="bg1"/>
                </a:solidFill>
              </a:rPr>
              <a:t> (c) </a:t>
            </a:r>
            <a:r>
              <a:rPr lang="en-US" sz="1650" dirty="0">
                <a:solidFill>
                  <a:srgbClr val="FFFF00"/>
                </a:solidFill>
              </a:rPr>
              <a:t>Name in any language </a:t>
            </a:r>
            <a:r>
              <a:rPr lang="en-US" sz="1650" dirty="0">
                <a:solidFill>
                  <a:schemeClr val="bg1"/>
                </a:solidFill>
              </a:rPr>
              <a:t>of any of the wares or services in connection with which it is used</a:t>
            </a:r>
          </a:p>
          <a:p>
            <a:pPr>
              <a:lnSpc>
                <a:spcPct val="110000"/>
              </a:lnSpc>
              <a:defRPr/>
            </a:pPr>
            <a:r>
              <a:rPr lang="en-CA" sz="1650" dirty="0">
                <a:solidFill>
                  <a:schemeClr val="bg1"/>
                </a:solidFill>
              </a:rPr>
              <a:t>Also </a:t>
            </a:r>
            <a:r>
              <a:rPr lang="en-CA" sz="1650" dirty="0">
                <a:solidFill>
                  <a:srgbClr val="FFFF00"/>
                </a:solidFill>
              </a:rPr>
              <a:t>s.30(a)</a:t>
            </a:r>
            <a:r>
              <a:rPr lang="en-CA" sz="1650" dirty="0">
                <a:solidFill>
                  <a:schemeClr val="bg1"/>
                </a:solidFill>
              </a:rPr>
              <a:t> of the Trademarks Act in setting specifics for TM applications requires that </a:t>
            </a:r>
            <a:r>
              <a:rPr lang="en-CA" sz="1650" dirty="0">
                <a:solidFill>
                  <a:srgbClr val="FFFF00"/>
                </a:solidFill>
              </a:rPr>
              <a:t>applications must contain </a:t>
            </a:r>
            <a:r>
              <a:rPr lang="en-CA" sz="1650" i="1" dirty="0">
                <a:solidFill>
                  <a:srgbClr val="FFFF00"/>
                </a:solidFill>
              </a:rPr>
              <a:t>“a statement in ordinary commercial terms </a:t>
            </a:r>
            <a:r>
              <a:rPr lang="en-CA" sz="1650" i="1" dirty="0">
                <a:solidFill>
                  <a:schemeClr val="bg1"/>
                </a:solidFill>
              </a:rPr>
              <a:t>of the specific goods or services in association with which the mark has been or is proposed to be used.”</a:t>
            </a:r>
          </a:p>
          <a:p>
            <a:pPr>
              <a:lnSpc>
                <a:spcPct val="110000"/>
              </a:lnSpc>
              <a:defRPr/>
            </a:pPr>
            <a:r>
              <a:rPr lang="en-CA" sz="1650" dirty="0">
                <a:solidFill>
                  <a:schemeClr val="bg1"/>
                </a:solidFill>
              </a:rPr>
              <a:t>Are the words </a:t>
            </a:r>
            <a:r>
              <a:rPr lang="en-CA" sz="1650" dirty="0">
                <a:solidFill>
                  <a:srgbClr val="FFFF00"/>
                </a:solidFill>
              </a:rPr>
              <a:t>“fortified powder food for mixing with milk” ordinary commercial terms</a:t>
            </a:r>
            <a:r>
              <a:rPr lang="en-CA" sz="1650" dirty="0">
                <a:solidFill>
                  <a:schemeClr val="bg1"/>
                </a:solidFill>
              </a:rPr>
              <a:t>? </a:t>
            </a:r>
            <a:r>
              <a:rPr lang="en-CA" sz="1650" dirty="0">
                <a:solidFill>
                  <a:srgbClr val="FF0000"/>
                </a:solidFill>
              </a:rPr>
              <a:t>Board held no. </a:t>
            </a:r>
            <a:r>
              <a:rPr lang="en-CA" sz="1650" dirty="0">
                <a:solidFill>
                  <a:schemeClr val="bg1"/>
                </a:solidFill>
              </a:rPr>
              <a:t>Statement in ordinary commercial terms for the product would be “instant breakfast”.</a:t>
            </a:r>
          </a:p>
          <a:p>
            <a:pPr>
              <a:lnSpc>
                <a:spcPct val="110000"/>
              </a:lnSpc>
              <a:defRPr/>
            </a:pPr>
            <a:r>
              <a:rPr lang="en-CA" sz="1650" dirty="0">
                <a:solidFill>
                  <a:schemeClr val="bg1"/>
                </a:solidFill>
              </a:rPr>
              <a:t>Accordingly, </a:t>
            </a:r>
            <a:r>
              <a:rPr lang="en-CA" sz="1650" dirty="0">
                <a:solidFill>
                  <a:srgbClr val="FFFF00"/>
                </a:solidFill>
              </a:rPr>
              <a:t>application to register the TM Instant Breakfast</a:t>
            </a:r>
            <a:r>
              <a:rPr lang="en-CA" sz="1650" dirty="0">
                <a:solidFill>
                  <a:schemeClr val="bg1"/>
                </a:solidFill>
              </a:rPr>
              <a:t>, which is also the name of the wares in English was found </a:t>
            </a:r>
            <a:r>
              <a:rPr lang="en-CA" sz="1650" dirty="0">
                <a:solidFill>
                  <a:srgbClr val="FFFF00"/>
                </a:solidFill>
              </a:rPr>
              <a:t>not registrable per s. 12(1)(c).</a:t>
            </a:r>
          </a:p>
          <a:p>
            <a:pPr lvl="1">
              <a:defRPr/>
            </a:pPr>
            <a:endParaRPr lang="en-US" dirty="0">
              <a:solidFill>
                <a:schemeClr val="bg1"/>
              </a:solidFill>
            </a:endParaRPr>
          </a:p>
        </p:txBody>
      </p:sp>
      <p:sp>
        <p:nvSpPr>
          <p:cNvPr id="196611" name="Slide Number Placeholder 3">
            <a:extLst>
              <a:ext uri="{FF2B5EF4-FFF2-40B4-BE49-F238E27FC236}">
                <a16:creationId xmlns:a16="http://schemas.microsoft.com/office/drawing/2014/main" id="{73401380-9B1A-4F9C-1CA2-046967ECC9F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622E170-B06B-BF47-9DC4-A9063D75695A}"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101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Box 2">
            <a:extLst>
              <a:ext uri="{FF2B5EF4-FFF2-40B4-BE49-F238E27FC236}">
                <a16:creationId xmlns:a16="http://schemas.microsoft.com/office/drawing/2014/main" id="{7517AAF0-9AA1-7D27-EC63-8B11AB414684}"/>
              </a:ext>
            </a:extLst>
          </p:cNvPr>
          <p:cNvSpPr txBox="1">
            <a:spLocks noChangeArrowheads="1"/>
          </p:cNvSpPr>
          <p:nvPr/>
        </p:nvSpPr>
        <p:spPr bwMode="auto">
          <a:xfrm>
            <a:off x="107950" y="915988"/>
            <a:ext cx="89281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300038">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What is the </a:t>
            </a: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significance in the distinction </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between s. </a:t>
            </a: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12(1)(b) and 12(1)(c)</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Why might this distinction have been formalized in the TMA?</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12</a:t>
            </a:r>
            <a:r>
              <a:rPr kumimoji="0" lang="en-CA"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altLang="en-US" sz="24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(1)</a:t>
            </a:r>
            <a:r>
              <a:rPr kumimoji="0" lang="en-CA"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Subject to subsection (2), a trademark is registrable if it is not..</a:t>
            </a:r>
          </a:p>
          <a:p>
            <a:pPr marL="300038" marR="0" lvl="1" indent="0" algn="l" defTabSz="457200" rtl="0" eaLnBrk="0" fontAlgn="base" latinLnBrk="0" hangingPunct="0">
              <a:lnSpc>
                <a:spcPct val="100000"/>
              </a:lnSpc>
              <a:spcBef>
                <a:spcPct val="0"/>
              </a:spcBef>
              <a:spcAft>
                <a:spcPct val="0"/>
              </a:spcAft>
              <a:buClrTx/>
              <a:buSzTx/>
              <a:buFontTx/>
              <a:buNone/>
              <a:tabLst/>
              <a:defRPr/>
            </a:pPr>
            <a:r>
              <a:rPr kumimoji="0" lang="en-CA" altLang="en-US" sz="24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a:t>
            </a:r>
            <a:r>
              <a:rPr kumimoji="0" lang="en-CA"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…either </a:t>
            </a:r>
            <a:r>
              <a:rPr kumimoji="0" lang="en-CA" altLang="en-US" sz="2400" b="0"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clearly descriptive or deceptively misdescriptive </a:t>
            </a:r>
            <a:r>
              <a:rPr kumimoji="0" lang="en-CA"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 the English or French language </a:t>
            </a:r>
            <a:r>
              <a:rPr kumimoji="0" lang="en-CA" altLang="en-US" sz="2400" b="0"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 the character or quality of the goods or services in association with which it is used</a:t>
            </a:r>
            <a:r>
              <a:rPr kumimoji="0" lang="en-CA"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endParaRPr kumimoji="0" lang="en-US"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a:p>
            <a:pPr marL="300038" marR="0" lvl="1" indent="0" algn="l" defTabSz="457200" rtl="0" eaLnBrk="0" fontAlgn="base" latinLnBrk="0" hangingPunct="0">
              <a:lnSpc>
                <a:spcPct val="100000"/>
              </a:lnSpc>
              <a:spcBef>
                <a:spcPct val="0"/>
              </a:spcBef>
              <a:spcAft>
                <a:spcPct val="0"/>
              </a:spcAft>
              <a:buClrTx/>
              <a:buSzTx/>
              <a:buFontTx/>
              <a:buNone/>
              <a:tabLst/>
              <a:defRPr/>
            </a:pPr>
            <a:r>
              <a:rPr kumimoji="0" lang="en-CA" altLang="en-US" sz="2400" b="1"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a:t>
            </a:r>
            <a:r>
              <a:rPr kumimoji="0" lang="en-CA"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the name in any language of any of the goods or services in connection with which it is used or proposed to be used;</a:t>
            </a:r>
            <a:endParaRPr kumimoji="0" lang="en-US" altLang="en-US" sz="24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8658" name="TextBox 3">
            <a:extLst>
              <a:ext uri="{FF2B5EF4-FFF2-40B4-BE49-F238E27FC236}">
                <a16:creationId xmlns:a16="http://schemas.microsoft.com/office/drawing/2014/main" id="{C9348137-C038-965F-E8A2-8EA678C4509D}"/>
              </a:ext>
            </a:extLst>
          </p:cNvPr>
          <p:cNvSpPr txBox="1">
            <a:spLocks noChangeArrowheads="1"/>
          </p:cNvSpPr>
          <p:nvPr/>
        </p:nvSpPr>
        <p:spPr bwMode="auto">
          <a:xfrm>
            <a:off x="2894013" y="57150"/>
            <a:ext cx="335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71BEE-5DDF-C48B-FFF5-7DE8F72BEBCE}"/>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a:extLst>
              <a:ext uri="{FF2B5EF4-FFF2-40B4-BE49-F238E27FC236}">
                <a16:creationId xmlns:a16="http://schemas.microsoft.com/office/drawing/2014/main" id="{10F1AC52-7EC7-047D-BA93-98B913B2293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00706" name="Content Placeholder 3" descr="Crystal_Project_pause-queue.png">
            <a:extLst>
              <a:ext uri="{FF2B5EF4-FFF2-40B4-BE49-F238E27FC236}">
                <a16:creationId xmlns:a16="http://schemas.microsoft.com/office/drawing/2014/main" id="{CC0D7842-C1E8-1674-60BB-FA39285CA705}"/>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Content Placeholder 3" descr="Crystal_Project_pause-queue.png">
            <a:extLst>
              <a:ext uri="{FF2B5EF4-FFF2-40B4-BE49-F238E27FC236}">
                <a16:creationId xmlns:a16="http://schemas.microsoft.com/office/drawing/2014/main" id="{0E8098E6-029E-9570-0FD3-0A91C8175E1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151EA-B5A7-8970-B63E-93536A11BC22}"/>
              </a:ext>
            </a:extLst>
          </p:cNvPr>
          <p:cNvSpPr>
            <a:spLocks noGrp="1"/>
          </p:cNvSpPr>
          <p:nvPr>
            <p:ph type="title"/>
          </p:nvPr>
        </p:nvSpPr>
        <p:spPr>
          <a:xfrm>
            <a:off x="250825" y="192088"/>
            <a:ext cx="8713788" cy="1300162"/>
          </a:xfrm>
        </p:spPr>
        <p:txBody>
          <a:bodyPr>
            <a:normAutofit fontScale="90000"/>
          </a:bodyPr>
          <a:lstStyle/>
          <a:p>
            <a:pPr>
              <a:defRPr/>
            </a:pPr>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Distinguishing guise </a:t>
            </a:r>
            <a:br>
              <a:rPr lang="en-US" sz="4000" dirty="0">
                <a:solidFill>
                  <a:schemeClr val="bg1"/>
                </a:solidFill>
              </a:rPr>
            </a:br>
            <a:r>
              <a:rPr lang="en-US" sz="4000" b="1" dirty="0">
                <a:solidFill>
                  <a:srgbClr val="FF0000"/>
                </a:solidFill>
              </a:rPr>
              <a:t>no more</a:t>
            </a:r>
            <a:br>
              <a:rPr lang="en-US" b="1" dirty="0">
                <a:solidFill>
                  <a:srgbClr val="FFFF00"/>
                </a:solidFill>
              </a:rPr>
            </a:br>
            <a:endParaRPr lang="en-US" dirty="0"/>
          </a:p>
        </p:txBody>
      </p:sp>
      <p:pic>
        <p:nvPicPr>
          <p:cNvPr id="201730" name="Picture 3">
            <a:extLst>
              <a:ext uri="{FF2B5EF4-FFF2-40B4-BE49-F238E27FC236}">
                <a16:creationId xmlns:a16="http://schemas.microsoft.com/office/drawing/2014/main" id="{4B10BD4D-B36D-E1CE-A270-6DA2CEB9E0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4063" y="1924050"/>
            <a:ext cx="26273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Box 2">
            <a:extLst>
              <a:ext uri="{FF2B5EF4-FFF2-40B4-BE49-F238E27FC236}">
                <a16:creationId xmlns:a16="http://schemas.microsoft.com/office/drawing/2014/main" id="{FC0B6057-84CD-28ED-25E4-CE225C84A9B1}"/>
              </a:ext>
            </a:extLst>
          </p:cNvPr>
          <p:cNvSpPr txBox="1">
            <a:spLocks noChangeArrowheads="1"/>
          </p:cNvSpPr>
          <p:nvPr/>
        </p:nvSpPr>
        <p:spPr bwMode="auto">
          <a:xfrm>
            <a:off x="395288" y="987425"/>
            <a:ext cx="84978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Distinguishing guise provisions </a:t>
            </a: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repealed in 2019</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The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shape or design of the product or packaging that effectively distinguishes the product from others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In order for a distinguishing guise to be registered,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it must be proven that it has become distinctive through usage</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 13 Trademarks Act </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REPEALED</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Example: shape of Coca-Cola bottle</a:t>
            </a:r>
          </a:p>
        </p:txBody>
      </p:sp>
      <p:sp>
        <p:nvSpPr>
          <p:cNvPr id="202754" name="TextBox 3">
            <a:extLst>
              <a:ext uri="{FF2B5EF4-FFF2-40B4-BE49-F238E27FC236}">
                <a16:creationId xmlns:a16="http://schemas.microsoft.com/office/drawing/2014/main" id="{1908ABF7-63F8-E3FA-BE5C-59528FC3B317}"/>
              </a:ext>
            </a:extLst>
          </p:cNvPr>
          <p:cNvSpPr txBox="1">
            <a:spLocks noChangeArrowheads="1"/>
          </p:cNvSpPr>
          <p:nvPr/>
        </p:nvSpPr>
        <p:spPr bwMode="auto">
          <a:xfrm>
            <a:off x="1466850" y="34925"/>
            <a:ext cx="6210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changes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02755" name="Picture 4">
            <a:extLst>
              <a:ext uri="{FF2B5EF4-FFF2-40B4-BE49-F238E27FC236}">
                <a16:creationId xmlns:a16="http://schemas.microsoft.com/office/drawing/2014/main" id="{BDF63B74-FBE1-08C6-4F49-034196F4290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40650" y="4011613"/>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2773F397-B091-104B-6BA7-6B0D49C18349}"/>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Instead of </a:t>
            </a:r>
            <a:r>
              <a:rPr lang="en-US" altLang="en-US" sz="4000">
                <a:solidFill>
                  <a:srgbClr val="FF0000"/>
                </a:solidFill>
              </a:rPr>
              <a:t>“</a:t>
            </a:r>
            <a:r>
              <a:rPr lang="en-US" altLang="en-US" sz="4000">
                <a:solidFill>
                  <a:schemeClr val="bg1"/>
                </a:solidFill>
              </a:rPr>
              <a:t>distinguishing guise</a:t>
            </a:r>
            <a:r>
              <a:rPr lang="en-US" altLang="en-US" sz="4000">
                <a:solidFill>
                  <a:srgbClr val="FF0000"/>
                </a:solidFill>
              </a:rPr>
              <a:t>”</a:t>
            </a:r>
          </a:p>
        </p:txBody>
      </p:sp>
      <p:sp>
        <p:nvSpPr>
          <p:cNvPr id="203778" name="Content Placeholder 2">
            <a:extLst>
              <a:ext uri="{FF2B5EF4-FFF2-40B4-BE49-F238E27FC236}">
                <a16:creationId xmlns:a16="http://schemas.microsoft.com/office/drawing/2014/main" id="{F480A099-13CC-E90B-B6F2-A0557514316A}"/>
              </a:ext>
            </a:extLst>
          </p:cNvPr>
          <p:cNvSpPr>
            <a:spLocks noGrp="1" noChangeArrowheads="1"/>
          </p:cNvSpPr>
          <p:nvPr>
            <p:ph sz="quarter" idx="10"/>
          </p:nvPr>
        </p:nvSpPr>
        <p:spPr bwMode="auto">
          <a:xfrm>
            <a:off x="282575" y="1250950"/>
            <a:ext cx="8578850" cy="3648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200" b="1" i="1">
                <a:solidFill>
                  <a:schemeClr val="bg1"/>
                </a:solidFill>
              </a:rPr>
              <a:t>s. 2 </a:t>
            </a:r>
            <a:r>
              <a:rPr lang="en-CA" altLang="en-US" sz="3200" b="1" i="1">
                <a:solidFill>
                  <a:srgbClr val="FF0000"/>
                </a:solidFill>
              </a:rPr>
              <a:t>…</a:t>
            </a:r>
            <a:r>
              <a:rPr lang="en-CA" altLang="en-US" sz="3200" b="1" i="1">
                <a:solidFill>
                  <a:schemeClr val="bg1"/>
                </a:solidFill>
              </a:rPr>
              <a:t>“</a:t>
            </a:r>
            <a:r>
              <a:rPr lang="en-CA" altLang="en-US" sz="3200" b="1" i="1">
                <a:solidFill>
                  <a:srgbClr val="FFFF00"/>
                </a:solidFill>
              </a:rPr>
              <a:t>sign</a:t>
            </a:r>
            <a:r>
              <a:rPr lang="en-CA" altLang="en-US" sz="3200" i="1">
                <a:solidFill>
                  <a:schemeClr val="bg1"/>
                </a:solidFill>
              </a:rPr>
              <a:t> includes a word, a personal name, a design, a letter, a numeral, a colour, a figurative element, a </a:t>
            </a:r>
            <a:r>
              <a:rPr lang="en-CA" altLang="en-US" sz="3200" i="1">
                <a:solidFill>
                  <a:srgbClr val="FFFF00"/>
                </a:solidFill>
              </a:rPr>
              <a:t>three-dimensional shape</a:t>
            </a:r>
            <a:r>
              <a:rPr lang="en-CA" altLang="en-US" sz="3200" i="1">
                <a:solidFill>
                  <a:schemeClr val="bg1"/>
                </a:solidFill>
              </a:rPr>
              <a:t>, a hologram, a moving image, </a:t>
            </a:r>
            <a:r>
              <a:rPr lang="en-CA" altLang="en-US" sz="3200" i="1">
                <a:solidFill>
                  <a:srgbClr val="FFFF00"/>
                </a:solidFill>
              </a:rPr>
              <a:t>a mode of packaging goods</a:t>
            </a:r>
            <a:r>
              <a:rPr lang="en-CA" altLang="en-US" sz="3200" i="1">
                <a:solidFill>
                  <a:schemeClr val="bg1"/>
                </a:solidFill>
              </a:rPr>
              <a:t>, a sound, a scent, a taste, a texture and the positioning of a sign</a:t>
            </a:r>
            <a:r>
              <a:rPr lang="en-CA" altLang="en-US" sz="3200" i="1">
                <a:solidFill>
                  <a:srgbClr val="FF0000"/>
                </a:solidFill>
              </a:rPr>
              <a:t>;</a:t>
            </a:r>
            <a:r>
              <a:rPr lang="en-CA" altLang="en-US" sz="3200" i="1">
                <a:solidFill>
                  <a:schemeClr val="bg1"/>
                </a:solidFill>
              </a:rPr>
              <a:t>” </a:t>
            </a:r>
            <a:endParaRPr lang="en-US" altLang="en-US" sz="3200" i="1">
              <a:solidFill>
                <a:schemeClr val="bg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5">
            <a:extLst>
              <a:ext uri="{FF2B5EF4-FFF2-40B4-BE49-F238E27FC236}">
                <a16:creationId xmlns:a16="http://schemas.microsoft.com/office/drawing/2014/main" id="{959FB458-E008-7762-7FDB-2E66D648D5D4}"/>
              </a:ext>
            </a:extLst>
          </p:cNvPr>
          <p:cNvSpPr>
            <a:spLocks noGrp="1" noChangeArrowheads="1"/>
          </p:cNvSpPr>
          <p:nvPr>
            <p:ph type="title"/>
          </p:nvPr>
        </p:nvSpPr>
        <p:spPr bwMode="auto">
          <a:xfrm>
            <a:off x="1485900" y="206375"/>
            <a:ext cx="6172200" cy="781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BF7DD159-16E4-72EE-06DC-B8F3322C88E1}"/>
              </a:ext>
            </a:extLst>
          </p:cNvPr>
          <p:cNvSpPr>
            <a:spLocks noGrp="1"/>
          </p:cNvSpPr>
          <p:nvPr>
            <p:ph idx="1"/>
          </p:nvPr>
        </p:nvSpPr>
        <p:spPr>
          <a:xfrm>
            <a:off x="503238" y="1335088"/>
            <a:ext cx="8137525" cy="3590925"/>
          </a:xfrm>
        </p:spPr>
        <p:txBody>
          <a:bodyPr>
            <a:noAutofit/>
          </a:bodyPr>
          <a:lstStyle/>
          <a:p>
            <a:pPr marL="0" indent="0">
              <a:buFont typeface="Arial" panose="020B0604020202020204" pitchFamily="34" charset="0"/>
              <a:buNone/>
              <a:defRPr/>
            </a:pPr>
            <a:r>
              <a:rPr lang="en-US" b="1" dirty="0">
                <a:solidFill>
                  <a:schemeClr val="bg1"/>
                </a:solidFill>
              </a:rPr>
              <a:t>Distinguishing guise</a:t>
            </a:r>
          </a:p>
          <a:p>
            <a:pPr>
              <a:defRPr/>
            </a:pPr>
            <a:r>
              <a:rPr lang="en-US" dirty="0">
                <a:solidFill>
                  <a:srgbClr val="FF0000"/>
                </a:solidFill>
              </a:rPr>
              <a:t>Now that distinguishing guises have ceased to exist as a separate category </a:t>
            </a:r>
            <a:r>
              <a:rPr lang="en-US" dirty="0">
                <a:solidFill>
                  <a:schemeClr val="bg1"/>
                </a:solidFill>
              </a:rPr>
              <a:t>of TM, </a:t>
            </a:r>
            <a:r>
              <a:rPr lang="en-US" dirty="0">
                <a:solidFill>
                  <a:srgbClr val="FFFF00"/>
                </a:solidFill>
              </a:rPr>
              <a:t>similar limitations </a:t>
            </a:r>
            <a:r>
              <a:rPr lang="en-US" dirty="0">
                <a:solidFill>
                  <a:schemeClr val="bg1"/>
                </a:solidFill>
              </a:rPr>
              <a:t>to those set out in the previous s. 13(1) will be </a:t>
            </a:r>
            <a:r>
              <a:rPr lang="en-US" dirty="0">
                <a:solidFill>
                  <a:srgbClr val="FFFF00"/>
                </a:solidFill>
              </a:rPr>
              <a:t>carried over elsewhere</a:t>
            </a:r>
            <a:r>
              <a:rPr lang="en-US" dirty="0">
                <a:solidFill>
                  <a:schemeClr val="bg1"/>
                </a:solidFill>
              </a:rPr>
              <a:t>, and will apply to all marks</a:t>
            </a:r>
          </a:p>
        </p:txBody>
      </p:sp>
      <p:sp>
        <p:nvSpPr>
          <p:cNvPr id="204803" name="Slide Number Placeholder 3">
            <a:extLst>
              <a:ext uri="{FF2B5EF4-FFF2-40B4-BE49-F238E27FC236}">
                <a16:creationId xmlns:a16="http://schemas.microsoft.com/office/drawing/2014/main" id="{3BD16977-53A5-665B-1920-E3CB7D87619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98EB114-ADE5-B546-9FAC-CA89B22A5E16}"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108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5">
            <a:extLst>
              <a:ext uri="{FF2B5EF4-FFF2-40B4-BE49-F238E27FC236}">
                <a16:creationId xmlns:a16="http://schemas.microsoft.com/office/drawing/2014/main" id="{25FA71DE-296D-B671-3790-60503C2A7207}"/>
              </a:ext>
            </a:extLst>
          </p:cNvPr>
          <p:cNvSpPr>
            <a:spLocks noGrp="1" noChangeArrowheads="1"/>
          </p:cNvSpPr>
          <p:nvPr>
            <p:ph type="title"/>
          </p:nvPr>
        </p:nvSpPr>
        <p:spPr bwMode="auto">
          <a:xfrm>
            <a:off x="1485900" y="90488"/>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D61E2942-7DB9-DD84-E88E-51686DDDCE39}"/>
              </a:ext>
            </a:extLst>
          </p:cNvPr>
          <p:cNvSpPr>
            <a:spLocks noGrp="1"/>
          </p:cNvSpPr>
          <p:nvPr>
            <p:ph idx="1"/>
          </p:nvPr>
        </p:nvSpPr>
        <p:spPr>
          <a:xfrm>
            <a:off x="107950" y="1058863"/>
            <a:ext cx="8928100" cy="3862387"/>
          </a:xfrm>
        </p:spPr>
        <p:txBody>
          <a:bodyPr>
            <a:noAutofit/>
          </a:bodyPr>
          <a:lstStyle/>
          <a:p>
            <a:pPr marL="0" indent="0">
              <a:buFont typeface="Arial" panose="020B0604020202020204" pitchFamily="34" charset="0"/>
              <a:buNone/>
              <a:defRPr/>
            </a:pPr>
            <a:r>
              <a:rPr lang="en-US" sz="2200" b="1" dirty="0">
                <a:solidFill>
                  <a:schemeClr val="bg1"/>
                </a:solidFill>
              </a:rPr>
              <a:t>Distinguishing guise</a:t>
            </a:r>
          </a:p>
          <a:p>
            <a:pPr>
              <a:defRPr/>
            </a:pPr>
            <a:r>
              <a:rPr lang="en-US" sz="2200" dirty="0">
                <a:solidFill>
                  <a:schemeClr val="bg1"/>
                </a:solidFill>
              </a:rPr>
              <a:t>New 12(2): </a:t>
            </a:r>
            <a:r>
              <a:rPr lang="en-CA" sz="2200" dirty="0">
                <a:solidFill>
                  <a:schemeClr val="bg1"/>
                </a:solidFill>
              </a:rPr>
              <a:t>A trademark is </a:t>
            </a:r>
            <a:r>
              <a:rPr lang="en-CA" sz="2200" dirty="0">
                <a:solidFill>
                  <a:srgbClr val="FFFF00"/>
                </a:solidFill>
              </a:rPr>
              <a:t>not registrable if</a:t>
            </a:r>
            <a:r>
              <a:rPr lang="en-CA" sz="2200" dirty="0">
                <a:solidFill>
                  <a:schemeClr val="bg1"/>
                </a:solidFill>
              </a:rPr>
              <a:t>, in relation to the goods or services in association with which it is used or proposed to be used, </a:t>
            </a:r>
            <a:r>
              <a:rPr lang="en-CA" sz="2200" dirty="0">
                <a:solidFill>
                  <a:srgbClr val="FF0000"/>
                </a:solidFill>
              </a:rPr>
              <a:t>its features are dictated primarily by a utilitarian function</a:t>
            </a:r>
          </a:p>
          <a:p>
            <a:pPr>
              <a:defRPr/>
            </a:pPr>
            <a:r>
              <a:rPr lang="en-CA" sz="2200" dirty="0">
                <a:solidFill>
                  <a:schemeClr val="bg1"/>
                </a:solidFill>
              </a:rPr>
              <a:t>New 18.1: The registration of a </a:t>
            </a:r>
            <a:r>
              <a:rPr lang="en-CA" sz="2200" dirty="0">
                <a:solidFill>
                  <a:srgbClr val="FFFF00"/>
                </a:solidFill>
              </a:rPr>
              <a:t>trademark may be expunged </a:t>
            </a:r>
            <a:r>
              <a:rPr lang="en-CA" sz="2200" dirty="0">
                <a:solidFill>
                  <a:schemeClr val="bg1"/>
                </a:solidFill>
              </a:rPr>
              <a:t>by the Federal Court on the application of any interested person if the Court decides that the </a:t>
            </a:r>
            <a:r>
              <a:rPr lang="en-CA" sz="2200" dirty="0">
                <a:solidFill>
                  <a:srgbClr val="FF0000"/>
                </a:solidFill>
              </a:rPr>
              <a:t>registration is likely to unreasonably limit the development of any art or industry</a:t>
            </a:r>
          </a:p>
          <a:p>
            <a:pPr>
              <a:defRPr/>
            </a:pPr>
            <a:r>
              <a:rPr lang="en-CA" sz="2200" dirty="0">
                <a:solidFill>
                  <a:schemeClr val="bg1"/>
                </a:solidFill>
              </a:rPr>
              <a:t>20(1.2): The </a:t>
            </a:r>
            <a:r>
              <a:rPr lang="en-CA" sz="2200" dirty="0">
                <a:solidFill>
                  <a:srgbClr val="FFFF00"/>
                </a:solidFill>
              </a:rPr>
              <a:t>registration of a trademark does not prevent a person from using any utilitarian feature </a:t>
            </a:r>
            <a:r>
              <a:rPr lang="en-CA" sz="2200" dirty="0">
                <a:solidFill>
                  <a:schemeClr val="bg1"/>
                </a:solidFill>
              </a:rPr>
              <a:t>embodied in the trademark</a:t>
            </a:r>
            <a:endParaRPr lang="en-US" sz="2200" dirty="0">
              <a:solidFill>
                <a:schemeClr val="bg1"/>
              </a:solidFill>
            </a:endParaRPr>
          </a:p>
        </p:txBody>
      </p:sp>
      <p:sp>
        <p:nvSpPr>
          <p:cNvPr id="206851" name="Slide Number Placeholder 3">
            <a:extLst>
              <a:ext uri="{FF2B5EF4-FFF2-40B4-BE49-F238E27FC236}">
                <a16:creationId xmlns:a16="http://schemas.microsoft.com/office/drawing/2014/main" id="{084B2A9A-8955-1FB7-9FB1-06D8E2E3C16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68406FA-ADAE-EB4B-B095-F6CEF0FA9F6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109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1162-DE4E-8737-78FE-4B5350B919E7}"/>
              </a:ext>
            </a:extLst>
          </p:cNvPr>
          <p:cNvSpPr txBox="1"/>
          <p:nvPr/>
        </p:nvSpPr>
        <p:spPr>
          <a:xfrm>
            <a:off x="746749" y="267494"/>
            <a:ext cx="7202613" cy="1938992"/>
          </a:xfrm>
          <a:prstGeom prst="rect">
            <a:avLst/>
          </a:prstGeom>
          <a:noFill/>
        </p:spPr>
        <p:txBody>
          <a:bodyPr wrap="none" rtlCol="0">
            <a:spAutoFit/>
          </a:bodyPr>
          <a:lstStyle/>
          <a:p>
            <a:pPr algn="ctr"/>
            <a:r>
              <a:rPr lang="en-US" sz="4000" dirty="0">
                <a:solidFill>
                  <a:schemeClr val="bg1"/>
                </a:solidFill>
              </a:rPr>
              <a:t>Have responded to everyone</a:t>
            </a:r>
            <a:r>
              <a:rPr lang="en-US" sz="4000" dirty="0">
                <a:solidFill>
                  <a:srgbClr val="FF0000"/>
                </a:solidFill>
              </a:rPr>
              <a:t>? </a:t>
            </a:r>
          </a:p>
          <a:p>
            <a:pPr algn="ctr"/>
            <a:r>
              <a:rPr lang="en-US" sz="4000" b="1" dirty="0">
                <a:solidFill>
                  <a:srgbClr val="FF0000"/>
                </a:solidFill>
              </a:rPr>
              <a:t>+ </a:t>
            </a:r>
          </a:p>
          <a:p>
            <a:pPr algn="ctr"/>
            <a:r>
              <a:rPr lang="en-US" sz="4000" dirty="0">
                <a:solidFill>
                  <a:srgbClr val="FF0000"/>
                </a:solidFill>
              </a:rPr>
              <a:t>…</a:t>
            </a:r>
            <a:r>
              <a:rPr lang="en-US" sz="4000" dirty="0">
                <a:solidFill>
                  <a:schemeClr val="bg1"/>
                </a:solidFill>
              </a:rPr>
              <a:t>to some who didn</a:t>
            </a:r>
            <a:r>
              <a:rPr lang="en-US" sz="4000" dirty="0">
                <a:solidFill>
                  <a:srgbClr val="FF0000"/>
                </a:solidFill>
              </a:rPr>
              <a:t>’</a:t>
            </a:r>
            <a:r>
              <a:rPr lang="en-US" sz="4000" dirty="0">
                <a:solidFill>
                  <a:schemeClr val="bg1"/>
                </a:solidFill>
              </a:rPr>
              <a:t>t ask</a:t>
            </a:r>
            <a:r>
              <a:rPr lang="en-US" sz="4000" dirty="0">
                <a:solidFill>
                  <a:srgbClr val="FF0000"/>
                </a:solidFill>
              </a:rPr>
              <a:t>?</a:t>
            </a:r>
          </a:p>
        </p:txBody>
      </p:sp>
      <p:pic>
        <p:nvPicPr>
          <p:cNvPr id="4" name="Picture 3">
            <a:extLst>
              <a:ext uri="{FF2B5EF4-FFF2-40B4-BE49-F238E27FC236}">
                <a16:creationId xmlns:a16="http://schemas.microsoft.com/office/drawing/2014/main" id="{1B97C450-D8A1-4AB9-F8C2-948F0FBF74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0567" y="2355726"/>
            <a:ext cx="2742865" cy="2643758"/>
          </a:xfrm>
          <a:prstGeom prst="rect">
            <a:avLst/>
          </a:prstGeom>
        </p:spPr>
      </p:pic>
    </p:spTree>
    <p:extLst>
      <p:ext uri="{BB962C8B-B14F-4D97-AF65-F5344CB8AC3E}">
        <p14:creationId xmlns:p14="http://schemas.microsoft.com/office/powerpoint/2010/main" val="11297903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5">
            <a:extLst>
              <a:ext uri="{FF2B5EF4-FFF2-40B4-BE49-F238E27FC236}">
                <a16:creationId xmlns:a16="http://schemas.microsoft.com/office/drawing/2014/main" id="{7714DF26-231E-5C07-F372-DC7639BD1649}"/>
              </a:ext>
            </a:extLst>
          </p:cNvPr>
          <p:cNvSpPr>
            <a:spLocks noGrp="1" noChangeArrowheads="1"/>
          </p:cNvSpPr>
          <p:nvPr>
            <p:ph type="title"/>
          </p:nvPr>
        </p:nvSpPr>
        <p:spPr bwMode="auto">
          <a:xfrm>
            <a:off x="1485900" y="63500"/>
            <a:ext cx="6172200" cy="70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CEAE1D80-D7AC-64DF-5E0A-34143BBCF842}"/>
              </a:ext>
            </a:extLst>
          </p:cNvPr>
          <p:cNvSpPr>
            <a:spLocks noGrp="1"/>
          </p:cNvSpPr>
          <p:nvPr>
            <p:ph idx="1"/>
          </p:nvPr>
        </p:nvSpPr>
        <p:spPr>
          <a:xfrm>
            <a:off x="215900" y="987425"/>
            <a:ext cx="8712200" cy="3887788"/>
          </a:xfrm>
        </p:spPr>
        <p:txBody>
          <a:bodyPr>
            <a:normAutofit fontScale="92500" lnSpcReduction="10000"/>
          </a:bodyPr>
          <a:lstStyle/>
          <a:p>
            <a:pPr marL="42863" indent="0">
              <a:lnSpc>
                <a:spcPct val="110000"/>
              </a:lnSpc>
              <a:buFont typeface="Arial" panose="020B0604020202020204" pitchFamily="34" charset="0"/>
              <a:buNone/>
              <a:defRPr/>
            </a:pPr>
            <a:r>
              <a:rPr lang="en-US" sz="2200" i="1" dirty="0" err="1">
                <a:solidFill>
                  <a:srgbClr val="00B0F0"/>
                </a:solidFill>
              </a:rPr>
              <a:t>Glaxo</a:t>
            </a:r>
            <a:r>
              <a:rPr lang="en-US" sz="2200" i="1" dirty="0">
                <a:solidFill>
                  <a:srgbClr val="00B0F0"/>
                </a:solidFill>
              </a:rPr>
              <a:t> </a:t>
            </a:r>
            <a:r>
              <a:rPr lang="en-US" sz="2200" i="1" dirty="0" err="1">
                <a:solidFill>
                  <a:srgbClr val="00B0F0"/>
                </a:solidFill>
              </a:rPr>
              <a:t>Wellcome</a:t>
            </a:r>
            <a:r>
              <a:rPr lang="en-US" sz="2200" i="1" dirty="0">
                <a:solidFill>
                  <a:srgbClr val="00B0F0"/>
                </a:solidFill>
              </a:rPr>
              <a:t> Inc. v. </a:t>
            </a:r>
            <a:r>
              <a:rPr lang="en-US" sz="2200" i="1" dirty="0" err="1">
                <a:solidFill>
                  <a:srgbClr val="00B0F0"/>
                </a:solidFill>
              </a:rPr>
              <a:t>Novopharm</a:t>
            </a:r>
            <a:r>
              <a:rPr lang="en-US" sz="2200" i="1" dirty="0">
                <a:solidFill>
                  <a:srgbClr val="00B0F0"/>
                </a:solidFill>
              </a:rPr>
              <a:t> Ltd </a:t>
            </a:r>
            <a:r>
              <a:rPr lang="en-US" sz="2200" dirty="0">
                <a:solidFill>
                  <a:schemeClr val="bg1"/>
                </a:solidFill>
              </a:rPr>
              <a:t>(2000)</a:t>
            </a:r>
          </a:p>
          <a:p>
            <a:pPr>
              <a:lnSpc>
                <a:spcPct val="110000"/>
              </a:lnSpc>
              <a:defRPr/>
            </a:pPr>
            <a:r>
              <a:rPr lang="en-US" sz="2200" dirty="0">
                <a:solidFill>
                  <a:schemeClr val="bg1"/>
                </a:solidFill>
              </a:rPr>
              <a:t>Glaxo sought registration the distinguishing guise for a six sided tablet, shaped as a shield.</a:t>
            </a:r>
          </a:p>
          <a:p>
            <a:pPr>
              <a:lnSpc>
                <a:spcPct val="110000"/>
              </a:lnSpc>
              <a:defRPr/>
            </a:pPr>
            <a:r>
              <a:rPr lang="en-US" sz="2200" dirty="0">
                <a:solidFill>
                  <a:schemeClr val="bg1"/>
                </a:solidFill>
              </a:rPr>
              <a:t>Principles</a:t>
            </a:r>
          </a:p>
          <a:p>
            <a:pPr lvl="1">
              <a:lnSpc>
                <a:spcPct val="110000"/>
              </a:lnSpc>
              <a:buFont typeface="Courier New" panose="02070309020205020404" pitchFamily="49" charset="0"/>
              <a:buChar char="o"/>
              <a:defRPr/>
            </a:pPr>
            <a:r>
              <a:rPr lang="en-US" sz="2200" dirty="0">
                <a:solidFill>
                  <a:srgbClr val="FFFF00"/>
                </a:solidFill>
              </a:rPr>
              <a:t>Not required to show that most adult Canadians recognize</a:t>
            </a:r>
            <a:r>
              <a:rPr lang="en-US" sz="2200" dirty="0">
                <a:solidFill>
                  <a:schemeClr val="bg1"/>
                </a:solidFill>
              </a:rPr>
              <a:t> the applicant’s distinguishing guise</a:t>
            </a:r>
          </a:p>
          <a:p>
            <a:pPr lvl="1">
              <a:lnSpc>
                <a:spcPct val="110000"/>
              </a:lnSpc>
              <a:buFont typeface="Courier New" panose="02070309020205020404" pitchFamily="49" charset="0"/>
              <a:buChar char="o"/>
              <a:defRPr/>
            </a:pPr>
            <a:r>
              <a:rPr lang="en-US" sz="2200" dirty="0">
                <a:solidFill>
                  <a:schemeClr val="bg1"/>
                </a:solidFill>
              </a:rPr>
              <a:t>Although the shape of a product can constitute a mark, the </a:t>
            </a:r>
            <a:r>
              <a:rPr lang="en-US" sz="2200" dirty="0">
                <a:solidFill>
                  <a:srgbClr val="FFFF00"/>
                </a:solidFill>
              </a:rPr>
              <a:t>mark is usually weak</a:t>
            </a:r>
          </a:p>
          <a:p>
            <a:pPr lvl="1">
              <a:lnSpc>
                <a:spcPct val="110000"/>
              </a:lnSpc>
              <a:buFont typeface="Courier New" panose="02070309020205020404" pitchFamily="49" charset="0"/>
              <a:buChar char="o"/>
              <a:defRPr/>
            </a:pPr>
            <a:r>
              <a:rPr lang="en-US" sz="2200" dirty="0">
                <a:solidFill>
                  <a:schemeClr val="bg1"/>
                </a:solidFill>
              </a:rPr>
              <a:t>The </a:t>
            </a:r>
            <a:r>
              <a:rPr lang="en-US" sz="2200" dirty="0">
                <a:solidFill>
                  <a:srgbClr val="FFFF00"/>
                </a:solidFill>
              </a:rPr>
              <a:t>standard of proof in distinguishing guise </a:t>
            </a:r>
            <a:r>
              <a:rPr lang="en-US" sz="2200" dirty="0">
                <a:solidFill>
                  <a:schemeClr val="bg1"/>
                </a:solidFill>
              </a:rPr>
              <a:t>cases under is the </a:t>
            </a:r>
            <a:r>
              <a:rPr lang="en-US" sz="2200" dirty="0">
                <a:solidFill>
                  <a:srgbClr val="FFFF00"/>
                </a:solidFill>
              </a:rPr>
              <a:t>same as in other registration cases</a:t>
            </a:r>
          </a:p>
          <a:p>
            <a:pPr lvl="1">
              <a:lnSpc>
                <a:spcPct val="110000"/>
              </a:lnSpc>
              <a:buFont typeface="Courier New" panose="02070309020205020404" pitchFamily="49" charset="0"/>
              <a:buChar char="o"/>
              <a:defRPr/>
            </a:pPr>
            <a:r>
              <a:rPr lang="en-US" sz="2200" dirty="0">
                <a:solidFill>
                  <a:schemeClr val="bg1"/>
                </a:solidFill>
              </a:rPr>
              <a:t>Relevant period of </a:t>
            </a:r>
            <a:r>
              <a:rPr lang="en-US" sz="2200" dirty="0">
                <a:solidFill>
                  <a:srgbClr val="FFFF00"/>
                </a:solidFill>
              </a:rPr>
              <a:t>time for distinctiveness </a:t>
            </a:r>
            <a:r>
              <a:rPr lang="en-US" sz="2200" dirty="0">
                <a:solidFill>
                  <a:schemeClr val="bg1"/>
                </a:solidFill>
                <a:sym typeface="Wingdings" pitchFamily="2" charset="2"/>
              </a:rPr>
              <a:t></a:t>
            </a:r>
            <a:r>
              <a:rPr lang="en-US" sz="2200" dirty="0">
                <a:solidFill>
                  <a:schemeClr val="bg1"/>
                </a:solidFill>
              </a:rPr>
              <a:t> </a:t>
            </a:r>
            <a:r>
              <a:rPr lang="en-US" sz="2200" dirty="0">
                <a:solidFill>
                  <a:srgbClr val="FFFF00"/>
                </a:solidFill>
              </a:rPr>
              <a:t>date of application</a:t>
            </a:r>
          </a:p>
          <a:p>
            <a:pPr marL="0" indent="0">
              <a:buFont typeface="Arial" panose="020B0604020202020204" pitchFamily="34" charset="0"/>
              <a:buNone/>
              <a:defRPr/>
            </a:pPr>
            <a:endParaRPr lang="en-US" dirty="0"/>
          </a:p>
        </p:txBody>
      </p:sp>
      <p:sp>
        <p:nvSpPr>
          <p:cNvPr id="208899" name="Slide Number Placeholder 3">
            <a:extLst>
              <a:ext uri="{FF2B5EF4-FFF2-40B4-BE49-F238E27FC236}">
                <a16:creationId xmlns:a16="http://schemas.microsoft.com/office/drawing/2014/main" id="{B0179D95-B85A-9843-84BF-695C4EA602D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52C1353-939A-AF43-B1D5-B1ADE863088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Box 1">
            <a:extLst>
              <a:ext uri="{FF2B5EF4-FFF2-40B4-BE49-F238E27FC236}">
                <a16:creationId xmlns:a16="http://schemas.microsoft.com/office/drawing/2014/main" id="{3D4DD1FE-F929-D42A-FE5F-B227B6AB1FD8}"/>
              </a:ext>
            </a:extLst>
          </p:cNvPr>
          <p:cNvSpPr txBox="1">
            <a:spLocks noChangeArrowheads="1"/>
          </p:cNvSpPr>
          <p:nvPr/>
        </p:nvSpPr>
        <p:spPr bwMode="auto">
          <a:xfrm>
            <a:off x="919163" y="123825"/>
            <a:ext cx="7305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Special 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 name="TextBox 2">
            <a:extLst>
              <a:ext uri="{FF2B5EF4-FFF2-40B4-BE49-F238E27FC236}">
                <a16:creationId xmlns:a16="http://schemas.microsoft.com/office/drawing/2014/main" id="{6B18E286-E457-0582-E7C1-741442494A00}"/>
              </a:ext>
            </a:extLst>
          </p:cNvPr>
          <p:cNvSpPr txBox="1"/>
          <p:nvPr/>
        </p:nvSpPr>
        <p:spPr>
          <a:xfrm>
            <a:off x="414338" y="1203325"/>
            <a:ext cx="8435975" cy="3540125"/>
          </a:xfrm>
          <a:prstGeom prst="rect">
            <a:avLst/>
          </a:prstGeom>
          <a:noFill/>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 9 Trademarks Act</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Two categories of </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prohibited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Absolute prohibitions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Official marks </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(9(1)(n)(iii))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What policy reasons could justify including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 type of symbol/mark on the list of absolute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prohibitions</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Box 1">
            <a:extLst>
              <a:ext uri="{FF2B5EF4-FFF2-40B4-BE49-F238E27FC236}">
                <a16:creationId xmlns:a16="http://schemas.microsoft.com/office/drawing/2014/main" id="{7E9F4038-E5A4-E094-28C8-1B6C25D33594}"/>
              </a:ext>
            </a:extLst>
          </p:cNvPr>
          <p:cNvSpPr txBox="1">
            <a:spLocks noChangeArrowheads="1"/>
          </p:cNvSpPr>
          <p:nvPr/>
        </p:nvSpPr>
        <p:spPr bwMode="auto">
          <a:xfrm>
            <a:off x="2894013" y="123825"/>
            <a:ext cx="3355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11970" name="TextBox 2">
            <a:extLst>
              <a:ext uri="{FF2B5EF4-FFF2-40B4-BE49-F238E27FC236}">
                <a16:creationId xmlns:a16="http://schemas.microsoft.com/office/drawing/2014/main" id="{22D61DEC-7897-6734-379B-B17C75C8C3FE}"/>
              </a:ext>
            </a:extLst>
          </p:cNvPr>
          <p:cNvSpPr txBox="1">
            <a:spLocks noChangeArrowheads="1"/>
          </p:cNvSpPr>
          <p:nvPr/>
        </p:nvSpPr>
        <p:spPr bwMode="auto">
          <a:xfrm>
            <a:off x="250825" y="1203325"/>
            <a:ext cx="86423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 9(1)(n)(iii)</a:t>
            </a:r>
            <a:r>
              <a:rPr kumimoji="0" lang="en-US" altLang="en-US" sz="2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Allows</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entities which are </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public authorities</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to request the Registrar of Trade-marks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to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give public notice of their adoption </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and use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particular names or symbols</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These marks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are referred to as </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official marks</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Once notice is given, these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official marks are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also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removed from</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the general realm of</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trade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and commerce</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a:extLst>
              <a:ext uri="{FF2B5EF4-FFF2-40B4-BE49-F238E27FC236}">
                <a16:creationId xmlns:a16="http://schemas.microsoft.com/office/drawing/2014/main" id="{154F0EE8-BEC9-2A29-AB05-C6FF54C7A64E}"/>
              </a:ext>
            </a:extLst>
          </p:cNvPr>
          <p:cNvSpPr>
            <a:spLocks noGrp="1" noChangeArrowheads="1"/>
          </p:cNvSpPr>
          <p:nvPr>
            <p:ph type="title"/>
          </p:nvPr>
        </p:nvSpPr>
        <p:spPr bwMode="auto">
          <a:xfrm>
            <a:off x="1485900" y="101600"/>
            <a:ext cx="6172200" cy="741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C05F0381-7976-7D56-4BA2-7D78D07E7A97}"/>
              </a:ext>
            </a:extLst>
          </p:cNvPr>
          <p:cNvSpPr>
            <a:spLocks noGrp="1"/>
          </p:cNvSpPr>
          <p:nvPr>
            <p:ph idx="1"/>
          </p:nvPr>
        </p:nvSpPr>
        <p:spPr>
          <a:xfrm>
            <a:off x="358775" y="1131888"/>
            <a:ext cx="8426450" cy="3910012"/>
          </a:xfrm>
        </p:spPr>
        <p:txBody>
          <a:bodyPr>
            <a:noAutofit/>
          </a:bodyPr>
          <a:lstStyle/>
          <a:p>
            <a:pPr marL="0" indent="0">
              <a:buFont typeface="Arial" panose="020B0604020202020204" pitchFamily="34" charset="0"/>
              <a:buNone/>
              <a:defRPr/>
            </a:pPr>
            <a:r>
              <a:rPr lang="en-US" sz="2400" dirty="0">
                <a:solidFill>
                  <a:srgbClr val="FFFF00"/>
                </a:solidFill>
              </a:rPr>
              <a:t>S. 9(1)(n)(iii) is controversial</a:t>
            </a:r>
          </a:p>
          <a:p>
            <a:pPr>
              <a:defRPr/>
            </a:pPr>
            <a:r>
              <a:rPr lang="en-US" sz="2400" dirty="0">
                <a:solidFill>
                  <a:schemeClr val="bg1"/>
                </a:solidFill>
              </a:rPr>
              <a:t>S. 9(1) </a:t>
            </a:r>
            <a:r>
              <a:rPr lang="en-US" sz="2400" dirty="0">
                <a:solidFill>
                  <a:srgbClr val="FFFF00"/>
                </a:solidFill>
              </a:rPr>
              <a:t>prohibits anyone else from adopting an official mark</a:t>
            </a:r>
            <a:r>
              <a:rPr lang="en-US" sz="2400" dirty="0">
                <a:solidFill>
                  <a:schemeClr val="bg1"/>
                </a:solidFill>
              </a:rPr>
              <a:t>. This prohibition is </a:t>
            </a:r>
            <a:r>
              <a:rPr lang="en-US" sz="2400" dirty="0">
                <a:solidFill>
                  <a:srgbClr val="FF0000"/>
                </a:solidFill>
              </a:rPr>
              <a:t>absolute</a:t>
            </a:r>
            <a:r>
              <a:rPr lang="en-US" sz="2400" dirty="0">
                <a:solidFill>
                  <a:schemeClr val="bg1"/>
                </a:solidFill>
              </a:rPr>
              <a:t>.</a:t>
            </a:r>
          </a:p>
          <a:p>
            <a:pPr>
              <a:defRPr/>
            </a:pPr>
            <a:r>
              <a:rPr lang="en-US" sz="2400" dirty="0">
                <a:solidFill>
                  <a:srgbClr val="FFFF00"/>
                </a:solidFill>
              </a:rPr>
              <a:t>None of the usual formalities </a:t>
            </a:r>
            <a:r>
              <a:rPr lang="en-US" sz="2400" dirty="0">
                <a:solidFill>
                  <a:schemeClr val="bg1"/>
                </a:solidFill>
              </a:rPr>
              <a:t>for the adoption of official marks</a:t>
            </a:r>
          </a:p>
          <a:p>
            <a:pPr>
              <a:defRPr/>
            </a:pPr>
            <a:r>
              <a:rPr lang="en-US" sz="2400" dirty="0">
                <a:solidFill>
                  <a:srgbClr val="FFFF00"/>
                </a:solidFill>
              </a:rPr>
              <a:t>No opposition proceeding; no scrutiny by Registrar</a:t>
            </a:r>
          </a:p>
          <a:p>
            <a:pPr>
              <a:defRPr/>
            </a:pPr>
            <a:r>
              <a:rPr lang="en-US" sz="2400" dirty="0">
                <a:solidFill>
                  <a:srgbClr val="FFFF00"/>
                </a:solidFill>
              </a:rPr>
              <a:t>Mark can be descriptive</a:t>
            </a:r>
            <a:r>
              <a:rPr lang="en-US" sz="2400" dirty="0">
                <a:solidFill>
                  <a:schemeClr val="bg1"/>
                </a:solidFill>
              </a:rPr>
              <a:t>; not required to be distinctive of wares, services</a:t>
            </a:r>
          </a:p>
          <a:p>
            <a:pPr>
              <a:defRPr/>
            </a:pPr>
            <a:r>
              <a:rPr lang="en-US" sz="2400" dirty="0">
                <a:solidFill>
                  <a:srgbClr val="FFFF00"/>
                </a:solidFill>
              </a:rPr>
              <a:t>No need to renew</a:t>
            </a:r>
            <a:r>
              <a:rPr lang="en-US" sz="2400" dirty="0">
                <a:solidFill>
                  <a:schemeClr val="bg1"/>
                </a:solidFill>
              </a:rPr>
              <a:t>; no provisions to remove unused marks</a:t>
            </a:r>
          </a:p>
        </p:txBody>
      </p:sp>
      <p:sp>
        <p:nvSpPr>
          <p:cNvPr id="212995" name="Slide Number Placeholder 3">
            <a:extLst>
              <a:ext uri="{FF2B5EF4-FFF2-40B4-BE49-F238E27FC236}">
                <a16:creationId xmlns:a16="http://schemas.microsoft.com/office/drawing/2014/main" id="{034C66E1-C2EA-2835-514B-5B32DD3E2E6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48289A3-EC6F-1548-9EC8-27D8EEE2D1C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a:extLst>
              <a:ext uri="{FF2B5EF4-FFF2-40B4-BE49-F238E27FC236}">
                <a16:creationId xmlns:a16="http://schemas.microsoft.com/office/drawing/2014/main" id="{037FED8E-A0E0-93F8-FB5C-4A763B46D3FF}"/>
              </a:ext>
            </a:extLst>
          </p:cNvPr>
          <p:cNvSpPr>
            <a:spLocks noGrp="1" noChangeArrowheads="1"/>
          </p:cNvSpPr>
          <p:nvPr>
            <p:ph type="title"/>
          </p:nvPr>
        </p:nvSpPr>
        <p:spPr bwMode="auto">
          <a:xfrm>
            <a:off x="1485900" y="79375"/>
            <a:ext cx="6172200" cy="752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0325CF62-1F0F-F7AD-BBCD-C454B4C99469}"/>
              </a:ext>
            </a:extLst>
          </p:cNvPr>
          <p:cNvSpPr>
            <a:spLocks noGrp="1"/>
          </p:cNvSpPr>
          <p:nvPr>
            <p:ph idx="1"/>
          </p:nvPr>
        </p:nvSpPr>
        <p:spPr>
          <a:xfrm>
            <a:off x="395288" y="1041400"/>
            <a:ext cx="8353425" cy="4022725"/>
          </a:xfrm>
        </p:spPr>
        <p:txBody>
          <a:bodyPr>
            <a:normAutofit/>
          </a:bodyPr>
          <a:lstStyle/>
          <a:p>
            <a:pPr marL="0" indent="0">
              <a:buFont typeface="Arial" panose="020B0604020202020204" pitchFamily="34" charset="0"/>
              <a:buNone/>
              <a:defRPr/>
            </a:pPr>
            <a:r>
              <a:rPr lang="en-US" dirty="0">
                <a:solidFill>
                  <a:srgbClr val="FFFF00"/>
                </a:solidFill>
              </a:rPr>
              <a:t>Statutory requirements </a:t>
            </a:r>
            <a:r>
              <a:rPr lang="en-US" dirty="0">
                <a:solidFill>
                  <a:schemeClr val="bg1"/>
                </a:solidFill>
              </a:rPr>
              <a:t>for public authorities</a:t>
            </a:r>
          </a:p>
          <a:p>
            <a:pPr marL="728663" lvl="1" indent="-385763">
              <a:buFont typeface="+mj-lt"/>
              <a:buAutoNum type="arabicPeriod"/>
              <a:defRPr/>
            </a:pPr>
            <a:r>
              <a:rPr lang="en-US" sz="3200" dirty="0">
                <a:solidFill>
                  <a:schemeClr val="bg1"/>
                </a:solidFill>
              </a:rPr>
              <a:t>Mark must have been </a:t>
            </a:r>
            <a:r>
              <a:rPr lang="en-US" sz="3200" dirty="0">
                <a:solidFill>
                  <a:srgbClr val="FFFF00"/>
                </a:solidFill>
              </a:rPr>
              <a:t>adopted and used</a:t>
            </a:r>
          </a:p>
          <a:p>
            <a:pPr marL="728663" lvl="1" indent="-385763">
              <a:buFont typeface="+mj-lt"/>
              <a:buAutoNum type="arabicPeriod"/>
              <a:defRPr/>
            </a:pPr>
            <a:r>
              <a:rPr lang="en-US" sz="3200" dirty="0">
                <a:solidFill>
                  <a:schemeClr val="bg1"/>
                </a:solidFill>
              </a:rPr>
              <a:t>Adoption and </a:t>
            </a:r>
            <a:r>
              <a:rPr lang="en-US" sz="3200" dirty="0">
                <a:solidFill>
                  <a:srgbClr val="FFFF00"/>
                </a:solidFill>
              </a:rPr>
              <a:t>use has to be by a public authority</a:t>
            </a:r>
            <a:r>
              <a:rPr lang="en-US" sz="3200" dirty="0">
                <a:solidFill>
                  <a:schemeClr val="bg1"/>
                </a:solidFill>
              </a:rPr>
              <a:t> in Canada</a:t>
            </a:r>
          </a:p>
          <a:p>
            <a:pPr marL="728663" lvl="1" indent="-385763">
              <a:buFont typeface="+mj-lt"/>
              <a:buAutoNum type="arabicPeriod"/>
              <a:defRPr/>
            </a:pPr>
            <a:r>
              <a:rPr lang="en-US" sz="3200" dirty="0">
                <a:solidFill>
                  <a:schemeClr val="bg1"/>
                </a:solidFill>
              </a:rPr>
              <a:t>Adoption and use must be </a:t>
            </a:r>
            <a:r>
              <a:rPr lang="en-US" sz="3200" dirty="0">
                <a:solidFill>
                  <a:srgbClr val="FFFF00"/>
                </a:solidFill>
              </a:rPr>
              <a:t>as an official mark</a:t>
            </a:r>
            <a:r>
              <a:rPr lang="en-US" sz="3200" dirty="0">
                <a:solidFill>
                  <a:schemeClr val="bg1"/>
                </a:solidFill>
              </a:rPr>
              <a:t> for wares and services</a:t>
            </a:r>
          </a:p>
          <a:p>
            <a:pPr>
              <a:defRPr/>
            </a:pPr>
            <a:endParaRPr lang="en-US" dirty="0"/>
          </a:p>
        </p:txBody>
      </p:sp>
      <p:sp>
        <p:nvSpPr>
          <p:cNvPr id="215043" name="Slide Number Placeholder 3">
            <a:extLst>
              <a:ext uri="{FF2B5EF4-FFF2-40B4-BE49-F238E27FC236}">
                <a16:creationId xmlns:a16="http://schemas.microsoft.com/office/drawing/2014/main" id="{4A5DDCEA-49B5-30EA-182F-5982421A20B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B2B75F7-8E62-D240-ADE7-87CF686E0E1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AE218-AAB8-1465-136F-B80C6EAF7BC1}"/>
              </a:ext>
            </a:extLst>
          </p:cNvPr>
          <p:cNvSpPr>
            <a:spLocks noGrp="1"/>
          </p:cNvSpPr>
          <p:nvPr>
            <p:ph type="title"/>
          </p:nvPr>
        </p:nvSpPr>
        <p:spPr>
          <a:xfrm>
            <a:off x="1485900" y="95250"/>
            <a:ext cx="6172200" cy="708025"/>
          </a:xfrm>
        </p:spPr>
        <p:txBody>
          <a:bodyPr>
            <a:normAutofit fontScale="90000"/>
          </a:bodyPr>
          <a:lstStyle/>
          <a:p>
            <a:pPr>
              <a:defRPr/>
            </a:pPr>
            <a:r>
              <a:rPr lang="en-US" b="1" dirty="0">
                <a:solidFill>
                  <a:srgbClr val="FFFF00"/>
                </a:solidFill>
              </a:rPr>
              <a:t>Trademarks	</a:t>
            </a:r>
          </a:p>
        </p:txBody>
      </p:sp>
      <p:sp>
        <p:nvSpPr>
          <p:cNvPr id="217090" name="Content Placeholder 1">
            <a:extLst>
              <a:ext uri="{FF2B5EF4-FFF2-40B4-BE49-F238E27FC236}">
                <a16:creationId xmlns:a16="http://schemas.microsoft.com/office/drawing/2014/main" id="{AA101CB4-B3E5-C437-76E0-072D30D395E6}"/>
              </a:ext>
            </a:extLst>
          </p:cNvPr>
          <p:cNvSpPr>
            <a:spLocks noGrp="1" noChangeArrowheads="1"/>
          </p:cNvSpPr>
          <p:nvPr>
            <p:ph idx="1"/>
          </p:nvPr>
        </p:nvSpPr>
        <p:spPr bwMode="auto">
          <a:xfrm>
            <a:off x="215900" y="1016000"/>
            <a:ext cx="8712200"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i="1">
                <a:solidFill>
                  <a:srgbClr val="00B0F0"/>
                </a:solidFill>
              </a:rPr>
              <a:t>Ontario Ass’n of Architects v. Ontario Ass</a:t>
            </a:r>
            <a:r>
              <a:rPr lang="en-CA" altLang="en-US" sz="1800" i="1">
                <a:solidFill>
                  <a:srgbClr val="00B0F0"/>
                </a:solidFill>
              </a:rPr>
              <a:t>n</a:t>
            </a:r>
            <a:r>
              <a:rPr lang="en-US" altLang="en-US" sz="1800" i="1">
                <a:solidFill>
                  <a:srgbClr val="00B0F0"/>
                </a:solidFill>
              </a:rPr>
              <a:t> of Architectural Technologists</a:t>
            </a:r>
            <a:r>
              <a:rPr lang="en-US" altLang="en-US" sz="1800">
                <a:solidFill>
                  <a:srgbClr val="00B0F0"/>
                </a:solidFill>
              </a:rPr>
              <a:t>, </a:t>
            </a:r>
            <a:r>
              <a:rPr lang="en-US" altLang="en-US" sz="1800">
                <a:solidFill>
                  <a:schemeClr val="bg1"/>
                </a:solidFill>
              </a:rPr>
              <a:t>[2003] 1 F.C. 331 (FCA)</a:t>
            </a:r>
          </a:p>
          <a:p>
            <a:r>
              <a:rPr lang="en-CA" altLang="en-US" sz="1800">
                <a:solidFill>
                  <a:srgbClr val="FFFF00"/>
                </a:solidFill>
              </a:rPr>
              <a:t>Public notice </a:t>
            </a:r>
            <a:r>
              <a:rPr lang="en-CA" altLang="en-US" sz="1800">
                <a:solidFill>
                  <a:schemeClr val="bg1"/>
                </a:solidFill>
              </a:rPr>
              <a:t>was given that the Association of </a:t>
            </a:r>
            <a:r>
              <a:rPr lang="en-CA" altLang="en-US" sz="1800">
                <a:solidFill>
                  <a:srgbClr val="FFFF00"/>
                </a:solidFill>
              </a:rPr>
              <a:t>Architectural Technologists of Ontario</a:t>
            </a:r>
            <a:r>
              <a:rPr lang="en-CA" altLang="en-US" sz="1800">
                <a:solidFill>
                  <a:schemeClr val="bg1"/>
                </a:solidFill>
              </a:rPr>
              <a:t>, a self-regulatory professional body and Ontario non-for-profit corporation without share capital, adopted and used as official marks for services – the words </a:t>
            </a:r>
            <a:r>
              <a:rPr lang="en-CA" altLang="en-US" sz="1800">
                <a:solidFill>
                  <a:srgbClr val="FFFF00"/>
                </a:solidFill>
              </a:rPr>
              <a:t>ARCHITECTURAL TECHNICIAN, ARCHITECTE-TECHNICIEN, ARCHITECTURAL TECHNOLOGIST, ARCHITECTE-TECHNOLOGUE</a:t>
            </a:r>
            <a:r>
              <a:rPr lang="en-CA" altLang="en-US" sz="1800">
                <a:solidFill>
                  <a:schemeClr val="bg1"/>
                </a:solidFill>
              </a:rPr>
              <a:t>. As a </a:t>
            </a:r>
            <a:r>
              <a:rPr lang="en-CA" altLang="en-US" sz="1800">
                <a:solidFill>
                  <a:srgbClr val="FFFF00"/>
                </a:solidFill>
              </a:rPr>
              <a:t>result</a:t>
            </a:r>
            <a:r>
              <a:rPr lang="en-CA" altLang="en-US" sz="1800">
                <a:solidFill>
                  <a:schemeClr val="bg1"/>
                </a:solidFill>
              </a:rPr>
              <a:t>, members of the appellant, the </a:t>
            </a:r>
            <a:r>
              <a:rPr lang="en-CA" altLang="en-US" sz="1800">
                <a:solidFill>
                  <a:srgbClr val="FFFF00"/>
                </a:solidFill>
              </a:rPr>
              <a:t>Ontario Association of Architects ("OAA"), </a:t>
            </a:r>
            <a:r>
              <a:rPr lang="en-CA" altLang="en-US" sz="1800">
                <a:solidFill>
                  <a:srgbClr val="FF0000"/>
                </a:solidFill>
              </a:rPr>
              <a:t>can be prevented</a:t>
            </a:r>
            <a:r>
              <a:rPr lang="en-CA" altLang="en-US" sz="1800">
                <a:solidFill>
                  <a:srgbClr val="FFFF00"/>
                </a:solidFill>
              </a:rPr>
              <a:t> from using these words in connection with their professional services </a:t>
            </a:r>
            <a:r>
              <a:rPr lang="en-CA" altLang="en-US" sz="1800">
                <a:solidFill>
                  <a:schemeClr val="bg1"/>
                </a:solidFill>
              </a:rPr>
              <a:t>- unless they had started to use them before April 28, 1999, the date when the Registrar gave public notice in the Trade-marks Journal of their adoption and use by the AATO as official marks.</a:t>
            </a:r>
          </a:p>
          <a:p>
            <a:endParaRPr lang="en-US" altLang="en-US" sz="1800">
              <a:solidFill>
                <a:schemeClr val="bg1"/>
              </a:solidFill>
            </a:endParaRPr>
          </a:p>
          <a:p>
            <a:endParaRPr lang="en-US" altLang="en-US"/>
          </a:p>
        </p:txBody>
      </p:sp>
      <p:sp>
        <p:nvSpPr>
          <p:cNvPr id="217091" name="Slide Number Placeholder 3">
            <a:extLst>
              <a:ext uri="{FF2B5EF4-FFF2-40B4-BE49-F238E27FC236}">
                <a16:creationId xmlns:a16="http://schemas.microsoft.com/office/drawing/2014/main" id="{D43F06B5-1217-5734-A9ED-408B5E38768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A5CE187-6C6A-8846-8228-7CC930C9263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5">
            <a:extLst>
              <a:ext uri="{FF2B5EF4-FFF2-40B4-BE49-F238E27FC236}">
                <a16:creationId xmlns:a16="http://schemas.microsoft.com/office/drawing/2014/main" id="{6AF2FAB1-485D-E258-0238-2BD0B0CD928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	</a:t>
            </a:r>
          </a:p>
        </p:txBody>
      </p:sp>
      <p:sp>
        <p:nvSpPr>
          <p:cNvPr id="2" name="Content Placeholder 1">
            <a:extLst>
              <a:ext uri="{FF2B5EF4-FFF2-40B4-BE49-F238E27FC236}">
                <a16:creationId xmlns:a16="http://schemas.microsoft.com/office/drawing/2014/main" id="{8B41A84C-DAAA-5F0E-2C20-FEA8BA3CC37C}"/>
              </a:ext>
            </a:extLst>
          </p:cNvPr>
          <p:cNvSpPr>
            <a:spLocks noGrp="1"/>
          </p:cNvSpPr>
          <p:nvPr>
            <p:ph idx="1"/>
          </p:nvPr>
        </p:nvSpPr>
        <p:spPr>
          <a:xfrm>
            <a:off x="431800" y="1203325"/>
            <a:ext cx="8280400" cy="3744913"/>
          </a:xfrm>
        </p:spPr>
        <p:txBody>
          <a:bodyPr>
            <a:normAutofit lnSpcReduction="10000"/>
          </a:bodyPr>
          <a:lstStyle/>
          <a:p>
            <a:pPr>
              <a:defRPr/>
            </a:pPr>
            <a:r>
              <a:rPr lang="en-US" sz="2800" i="1" dirty="0">
                <a:solidFill>
                  <a:srgbClr val="00B0F0"/>
                </a:solidFill>
              </a:rPr>
              <a:t>Ontario </a:t>
            </a:r>
            <a:r>
              <a:rPr lang="en-US" sz="2800" i="1" dirty="0" err="1">
                <a:solidFill>
                  <a:srgbClr val="00B0F0"/>
                </a:solidFill>
              </a:rPr>
              <a:t>Ass’n</a:t>
            </a:r>
            <a:r>
              <a:rPr lang="en-US" sz="2800" i="1" dirty="0">
                <a:solidFill>
                  <a:srgbClr val="00B0F0"/>
                </a:solidFill>
              </a:rPr>
              <a:t> of Architects v. Ontario Ass</a:t>
            </a:r>
            <a:r>
              <a:rPr lang="en-CA" sz="2800" i="1" dirty="0">
                <a:solidFill>
                  <a:srgbClr val="00B0F0"/>
                </a:solidFill>
              </a:rPr>
              <a:t>n</a:t>
            </a:r>
            <a:r>
              <a:rPr lang="en-US" sz="2800" i="1" dirty="0">
                <a:solidFill>
                  <a:srgbClr val="00B0F0"/>
                </a:solidFill>
              </a:rPr>
              <a:t> of Architectural Technologists</a:t>
            </a:r>
            <a:r>
              <a:rPr lang="en-US" sz="2800" dirty="0">
                <a:solidFill>
                  <a:srgbClr val="00B0F0"/>
                </a:solidFill>
              </a:rPr>
              <a:t>, </a:t>
            </a:r>
            <a:r>
              <a:rPr lang="en-US" sz="2800" dirty="0">
                <a:solidFill>
                  <a:schemeClr val="bg1"/>
                </a:solidFill>
              </a:rPr>
              <a:t>[2003] 1 F.C. 331 (FCA)</a:t>
            </a:r>
          </a:p>
          <a:p>
            <a:pPr>
              <a:defRPr/>
            </a:pPr>
            <a:r>
              <a:rPr lang="en-US" sz="2800" dirty="0">
                <a:solidFill>
                  <a:srgbClr val="FFFF00"/>
                </a:solidFill>
              </a:rPr>
              <a:t>Defining characteristics of public authority</a:t>
            </a:r>
            <a:r>
              <a:rPr lang="en-US" sz="2800" dirty="0">
                <a:solidFill>
                  <a:srgbClr val="FF0000"/>
                </a:solidFill>
              </a:rPr>
              <a:t> =</a:t>
            </a:r>
          </a:p>
          <a:p>
            <a:pPr lvl="1">
              <a:buFont typeface="Courier New" panose="02070309020205020404" pitchFamily="49" charset="0"/>
              <a:buChar char="o"/>
              <a:defRPr/>
            </a:pPr>
            <a:r>
              <a:rPr lang="en-US" dirty="0">
                <a:solidFill>
                  <a:schemeClr val="bg1"/>
                </a:solidFill>
              </a:rPr>
              <a:t>Degree of </a:t>
            </a:r>
            <a:r>
              <a:rPr lang="en-US" dirty="0">
                <a:solidFill>
                  <a:srgbClr val="FFFF00"/>
                </a:solidFill>
              </a:rPr>
              <a:t>government control </a:t>
            </a:r>
            <a:r>
              <a:rPr lang="en-US" dirty="0">
                <a:solidFill>
                  <a:schemeClr val="bg1"/>
                </a:solidFill>
              </a:rPr>
              <a:t>[para. 57-64]</a:t>
            </a:r>
          </a:p>
          <a:p>
            <a:pPr lvl="1">
              <a:buFont typeface="Courier New" panose="02070309020205020404" pitchFamily="49" charset="0"/>
              <a:buChar char="o"/>
              <a:defRPr/>
            </a:pPr>
            <a:r>
              <a:rPr lang="en-US" dirty="0">
                <a:solidFill>
                  <a:schemeClr val="bg1"/>
                </a:solidFill>
              </a:rPr>
              <a:t>Extent to which the </a:t>
            </a:r>
            <a:r>
              <a:rPr lang="en-US" dirty="0">
                <a:solidFill>
                  <a:srgbClr val="FFFF00"/>
                </a:solidFill>
              </a:rPr>
              <a:t>body</a:t>
            </a:r>
            <a:r>
              <a:rPr lang="ja-JP" altLang="en-US" dirty="0">
                <a:solidFill>
                  <a:srgbClr val="FFFF00"/>
                </a:solidFill>
              </a:rPr>
              <a:t>’</a:t>
            </a:r>
            <a:r>
              <a:rPr lang="en-US" dirty="0">
                <a:solidFill>
                  <a:srgbClr val="FFFF00"/>
                </a:solidFill>
              </a:rPr>
              <a:t>s activities benefit the public </a:t>
            </a:r>
            <a:r>
              <a:rPr lang="en-US" dirty="0">
                <a:solidFill>
                  <a:schemeClr val="bg1"/>
                </a:solidFill>
              </a:rPr>
              <a:t>[para. 65-73]</a:t>
            </a:r>
          </a:p>
          <a:p>
            <a:pPr>
              <a:defRPr/>
            </a:pPr>
            <a:r>
              <a:rPr lang="en-US" dirty="0"/>
              <a:t> </a:t>
            </a:r>
          </a:p>
        </p:txBody>
      </p:sp>
      <p:sp>
        <p:nvSpPr>
          <p:cNvPr id="219139" name="Slide Number Placeholder 3">
            <a:extLst>
              <a:ext uri="{FF2B5EF4-FFF2-40B4-BE49-F238E27FC236}">
                <a16:creationId xmlns:a16="http://schemas.microsoft.com/office/drawing/2014/main" id="{C105316C-3780-A557-648E-3B2BA8777D7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62EC468-7F47-B941-9918-2C1B88E2109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19140" name="TextBox 2">
            <a:extLst>
              <a:ext uri="{FF2B5EF4-FFF2-40B4-BE49-F238E27FC236}">
                <a16:creationId xmlns:a16="http://schemas.microsoft.com/office/drawing/2014/main" id="{AFED4B7B-BF75-B9C3-C0AF-3F3705BB3EE6}"/>
              </a:ext>
            </a:extLst>
          </p:cNvPr>
          <p:cNvSpPr txBox="1">
            <a:spLocks noChangeArrowheads="1"/>
          </p:cNvSpPr>
          <p:nvPr/>
        </p:nvSpPr>
        <p:spPr bwMode="auto">
          <a:xfrm>
            <a:off x="2894013" y="195263"/>
            <a:ext cx="3355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ADA105-2E43-5383-DF49-347A9C920A5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a:extLst>
              <a:ext uri="{FF2B5EF4-FFF2-40B4-BE49-F238E27FC236}">
                <a16:creationId xmlns:a16="http://schemas.microsoft.com/office/drawing/2014/main" id="{540A6B9E-6986-8EC2-DD63-4E859F1EE6C4}"/>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22210" name="Content Placeholder 3" descr="Crystal_Project_pause-queue.png">
            <a:extLst>
              <a:ext uri="{FF2B5EF4-FFF2-40B4-BE49-F238E27FC236}">
                <a16:creationId xmlns:a16="http://schemas.microsoft.com/office/drawing/2014/main" id="{CA4849D6-79B5-7151-6C59-0E4D25D05212}"/>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1" name="Content Placeholder 3" descr="Crystal_Project_pause-queue.png">
            <a:extLst>
              <a:ext uri="{FF2B5EF4-FFF2-40B4-BE49-F238E27FC236}">
                <a16:creationId xmlns:a16="http://schemas.microsoft.com/office/drawing/2014/main" id="{CF06EF15-4509-EBF8-8330-1F4914541D0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5">
            <a:extLst>
              <a:ext uri="{FF2B5EF4-FFF2-40B4-BE49-F238E27FC236}">
                <a16:creationId xmlns:a16="http://schemas.microsoft.com/office/drawing/2014/main" id="{14FBFB0C-A66E-35EF-1821-83D59C6F825C}"/>
              </a:ext>
            </a:extLst>
          </p:cNvPr>
          <p:cNvSpPr>
            <a:spLocks noGrp="1" noChangeArrowheads="1"/>
          </p:cNvSpPr>
          <p:nvPr>
            <p:ph type="title"/>
          </p:nvPr>
        </p:nvSpPr>
        <p:spPr bwMode="auto">
          <a:xfrm>
            <a:off x="1485900" y="117475"/>
            <a:ext cx="6172200" cy="725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09150F6E-97AC-18E2-CE81-4A078611CB87}"/>
              </a:ext>
            </a:extLst>
          </p:cNvPr>
          <p:cNvSpPr>
            <a:spLocks noGrp="1"/>
          </p:cNvSpPr>
          <p:nvPr>
            <p:ph idx="1"/>
          </p:nvPr>
        </p:nvSpPr>
        <p:spPr>
          <a:xfrm>
            <a:off x="468313" y="1046163"/>
            <a:ext cx="8207375" cy="3979862"/>
          </a:xfrm>
        </p:spPr>
        <p:txBody>
          <a:bodyPr>
            <a:normAutofit/>
          </a:bodyPr>
          <a:lstStyle/>
          <a:p>
            <a:pPr marL="0" indent="0">
              <a:lnSpc>
                <a:spcPct val="110000"/>
              </a:lnSpc>
              <a:buFont typeface="Arial" panose="020B0604020202020204" pitchFamily="34" charset="0"/>
              <a:buNone/>
              <a:defRPr/>
            </a:pPr>
            <a:r>
              <a:rPr lang="en-US" sz="2400" dirty="0">
                <a:solidFill>
                  <a:srgbClr val="FF0000"/>
                </a:solidFill>
              </a:rPr>
              <a:t>1. </a:t>
            </a:r>
            <a:r>
              <a:rPr lang="en-US" sz="2400" dirty="0">
                <a:solidFill>
                  <a:srgbClr val="FFFF00"/>
                </a:solidFill>
              </a:rPr>
              <a:t>Significant degree of governmental control</a:t>
            </a:r>
          </a:p>
          <a:p>
            <a:pPr>
              <a:lnSpc>
                <a:spcPct val="110000"/>
              </a:lnSpc>
              <a:defRPr/>
            </a:pPr>
            <a:r>
              <a:rPr lang="en-US" sz="2400" dirty="0">
                <a:solidFill>
                  <a:schemeClr val="bg1"/>
                </a:solidFill>
              </a:rPr>
              <a:t>More </a:t>
            </a:r>
            <a:r>
              <a:rPr lang="en-US" sz="2400" dirty="0">
                <a:solidFill>
                  <a:srgbClr val="FFFF00"/>
                </a:solidFill>
              </a:rPr>
              <a:t>rigorous part of test</a:t>
            </a:r>
          </a:p>
          <a:p>
            <a:pPr>
              <a:lnSpc>
                <a:spcPct val="110000"/>
              </a:lnSpc>
              <a:defRPr/>
            </a:pPr>
            <a:r>
              <a:rPr lang="en-US" sz="2400" dirty="0">
                <a:solidFill>
                  <a:schemeClr val="bg1"/>
                </a:solidFill>
              </a:rPr>
              <a:t>Consider </a:t>
            </a:r>
            <a:r>
              <a:rPr lang="en-GB" sz="2400" dirty="0">
                <a:solidFill>
                  <a:schemeClr val="bg1"/>
                </a:solidFill>
              </a:rPr>
              <a:t>body’s objects, duties and powers, including distribution of its assets</a:t>
            </a:r>
          </a:p>
          <a:p>
            <a:pPr>
              <a:lnSpc>
                <a:spcPct val="110000"/>
              </a:lnSpc>
              <a:defRPr/>
            </a:pPr>
            <a:r>
              <a:rPr lang="en-GB" sz="2400" dirty="0">
                <a:solidFill>
                  <a:srgbClr val="FFFF00"/>
                </a:solidFill>
              </a:rPr>
              <a:t>Need </a:t>
            </a:r>
            <a:r>
              <a:rPr lang="en-US" sz="2400" dirty="0">
                <a:solidFill>
                  <a:srgbClr val="FF0000"/>
                </a:solidFill>
              </a:rPr>
              <a:t>some ongoing government supervision </a:t>
            </a:r>
            <a:r>
              <a:rPr lang="en-US" sz="2400" dirty="0">
                <a:solidFill>
                  <a:schemeClr val="bg1"/>
                </a:solidFill>
              </a:rPr>
              <a:t>of the activities of the body claiming to be a public authority; </a:t>
            </a:r>
            <a:r>
              <a:rPr lang="en-US" sz="2400" dirty="0">
                <a:solidFill>
                  <a:srgbClr val="FFFF00"/>
                </a:solidFill>
              </a:rPr>
              <a:t>sufficient to allow the government to exercise a degree of ongoing influence </a:t>
            </a:r>
            <a:r>
              <a:rPr lang="en-US" sz="2400" dirty="0">
                <a:solidFill>
                  <a:schemeClr val="bg1"/>
                </a:solidFill>
              </a:rPr>
              <a:t>in the body</a:t>
            </a:r>
            <a:r>
              <a:rPr lang="ja-JP" altLang="en-US" sz="2400" dirty="0">
                <a:solidFill>
                  <a:schemeClr val="bg1"/>
                </a:solidFill>
              </a:rPr>
              <a:t>’</a:t>
            </a:r>
            <a:r>
              <a:rPr lang="en-US" sz="2400" dirty="0">
                <a:solidFill>
                  <a:schemeClr val="bg1"/>
                </a:solidFill>
              </a:rPr>
              <a:t>s governance and decision-making. </a:t>
            </a:r>
            <a:endParaRPr lang="en-GB" sz="2400" dirty="0">
              <a:solidFill>
                <a:schemeClr val="bg1"/>
              </a:solidFill>
            </a:endParaRPr>
          </a:p>
          <a:p>
            <a:pPr>
              <a:defRPr/>
            </a:pPr>
            <a:endParaRPr lang="en-US" dirty="0"/>
          </a:p>
        </p:txBody>
      </p:sp>
      <p:sp>
        <p:nvSpPr>
          <p:cNvPr id="223235" name="Slide Number Placeholder 3">
            <a:extLst>
              <a:ext uri="{FF2B5EF4-FFF2-40B4-BE49-F238E27FC236}">
                <a16:creationId xmlns:a16="http://schemas.microsoft.com/office/drawing/2014/main" id="{3789CA3E-F53E-388B-363E-646FD02032F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C75BA426-BD16-A946-9163-1489607A2D7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B087-575E-6BEC-61A4-117B75E801E8}"/>
              </a:ext>
            </a:extLst>
          </p:cNvPr>
          <p:cNvSpPr>
            <a:spLocks noGrp="1"/>
          </p:cNvSpPr>
          <p:nvPr>
            <p:ph type="title"/>
          </p:nvPr>
        </p:nvSpPr>
        <p:spPr>
          <a:xfrm>
            <a:off x="1811338" y="14288"/>
            <a:ext cx="5846762" cy="720725"/>
          </a:xfrm>
        </p:spPr>
        <p:txBody>
          <a:bodyPr>
            <a:noAutofit/>
          </a:bodyPr>
          <a:lstStyle/>
          <a:p>
            <a:pPr>
              <a:defRPr/>
            </a:pPr>
            <a:r>
              <a:rPr lang="en-US" sz="4500" b="1" dirty="0">
                <a:solidFill>
                  <a:srgbClr val="FFFF00"/>
                </a:solidFill>
                <a:latin typeface="+mn-lt"/>
              </a:rPr>
              <a:t>Why post?</a:t>
            </a:r>
          </a:p>
        </p:txBody>
      </p:sp>
      <p:sp>
        <p:nvSpPr>
          <p:cNvPr id="3" name="Content Placeholder 2">
            <a:extLst>
              <a:ext uri="{FF2B5EF4-FFF2-40B4-BE49-F238E27FC236}">
                <a16:creationId xmlns:a16="http://schemas.microsoft.com/office/drawing/2014/main" id="{BF0E8926-96B7-8263-066A-BB7A6AC40DC2}"/>
              </a:ext>
            </a:extLst>
          </p:cNvPr>
          <p:cNvSpPr>
            <a:spLocks noGrp="1"/>
          </p:cNvSpPr>
          <p:nvPr>
            <p:ph sz="quarter" idx="10"/>
          </p:nvPr>
        </p:nvSpPr>
        <p:spPr>
          <a:xfrm>
            <a:off x="1485900" y="885825"/>
            <a:ext cx="6515100" cy="3552825"/>
          </a:xfrm>
        </p:spPr>
        <p:txBody>
          <a:bodyPr>
            <a:normAutofit fontScale="25000" lnSpcReduction="20000"/>
          </a:bodyPr>
          <a:lstStyle/>
          <a:p>
            <a:pPr>
              <a:lnSpc>
                <a:spcPct val="120000"/>
              </a:lnSpc>
              <a:buFont typeface="Arial" panose="020B0604020202020204" pitchFamily="34" charset="0"/>
              <a:buAutoNum type="arabicPeriod"/>
              <a:defRPr/>
            </a:pPr>
            <a:r>
              <a:rPr lang="en-US" sz="10800" dirty="0">
                <a:solidFill>
                  <a:schemeClr val="bg1"/>
                </a:solidFill>
                <a:cs typeface="Lucida Console"/>
              </a:rPr>
              <a:t>Engaging and engaging others is the key.</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don’t love speaking up in class.</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just saw or realized something, and you’ll never remember it unless you post it now.</a:t>
            </a:r>
            <a:endParaRPr lang="en-US" sz="3000" dirty="0">
              <a:solidFill>
                <a:schemeClr val="bg1"/>
              </a:solidFill>
              <a:cs typeface="Lucida Console"/>
            </a:endParaRPr>
          </a:p>
          <a:p>
            <a:pPr marL="0" indent="0">
              <a:buFont typeface="Arial" panose="020B0604020202020204" pitchFamily="34" charset="0"/>
              <a:buNone/>
              <a:defRPr/>
            </a:pPr>
            <a:r>
              <a:rPr lang="en-US" sz="3000" dirty="0">
                <a:solidFill>
                  <a:schemeClr val="bg1"/>
                </a:solidFill>
                <a:cs typeface="Lucida Console"/>
              </a:rPr>
              <a:t>    </a:t>
            </a:r>
            <a:endParaRPr lang="en-US" sz="3000" dirty="0">
              <a:solidFill>
                <a:srgbClr val="FFFF00"/>
              </a:solidFill>
              <a:cs typeface="Lucida Console"/>
            </a:endParaRPr>
          </a:p>
        </p:txBody>
      </p:sp>
    </p:spTree>
    <p:extLst>
      <p:ext uri="{BB962C8B-B14F-4D97-AF65-F5344CB8AC3E}">
        <p14:creationId xmlns:p14="http://schemas.microsoft.com/office/powerpoint/2010/main" val="31852270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B2981F-780E-0834-977C-47F841704EB0}"/>
              </a:ext>
            </a:extLst>
          </p:cNvPr>
          <p:cNvSpPr>
            <a:spLocks noGrp="1"/>
          </p:cNvSpPr>
          <p:nvPr>
            <p:ph type="title"/>
          </p:nvPr>
        </p:nvSpPr>
        <p:spPr>
          <a:xfrm>
            <a:off x="1485900" y="98425"/>
            <a:ext cx="6172200" cy="733425"/>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D606E8C5-EC47-D33B-ADF7-37F70B66AD0A}"/>
              </a:ext>
            </a:extLst>
          </p:cNvPr>
          <p:cNvSpPr>
            <a:spLocks noGrp="1"/>
          </p:cNvSpPr>
          <p:nvPr>
            <p:ph idx="1"/>
          </p:nvPr>
        </p:nvSpPr>
        <p:spPr>
          <a:xfrm>
            <a:off x="179388" y="915988"/>
            <a:ext cx="8785225" cy="4129087"/>
          </a:xfrm>
        </p:spPr>
        <p:txBody>
          <a:bodyPr>
            <a:normAutofit fontScale="32500" lnSpcReduction="20000"/>
          </a:bodyPr>
          <a:lstStyle/>
          <a:p>
            <a:pPr marL="0" indent="0">
              <a:lnSpc>
                <a:spcPct val="120000"/>
              </a:lnSpc>
              <a:buFont typeface="Arial" panose="020B0604020202020204" pitchFamily="34" charset="0"/>
              <a:buNone/>
              <a:defRPr/>
            </a:pPr>
            <a:r>
              <a:rPr lang="en-US" sz="7400" dirty="0">
                <a:solidFill>
                  <a:srgbClr val="FF0000"/>
                </a:solidFill>
              </a:rPr>
              <a:t>2</a:t>
            </a:r>
            <a:r>
              <a:rPr lang="en-US" sz="7400" dirty="0">
                <a:solidFill>
                  <a:schemeClr val="bg1"/>
                </a:solidFill>
              </a:rPr>
              <a:t>. </a:t>
            </a:r>
            <a:r>
              <a:rPr lang="en-US" sz="7400" dirty="0">
                <a:solidFill>
                  <a:srgbClr val="FFFF00"/>
                </a:solidFill>
              </a:rPr>
              <a:t>Public benefit </a:t>
            </a:r>
          </a:p>
          <a:p>
            <a:pPr>
              <a:lnSpc>
                <a:spcPct val="120000"/>
              </a:lnSpc>
              <a:defRPr/>
            </a:pPr>
            <a:r>
              <a:rPr lang="en-US" sz="7400" dirty="0">
                <a:solidFill>
                  <a:schemeClr val="bg1"/>
                </a:solidFill>
              </a:rPr>
              <a:t>Broadly interpreted by the courts – </a:t>
            </a:r>
            <a:r>
              <a:rPr lang="en-US" sz="7400" dirty="0">
                <a:solidFill>
                  <a:srgbClr val="FFFF00"/>
                </a:solidFill>
              </a:rPr>
              <a:t>some aspect for public benefit</a:t>
            </a:r>
            <a:r>
              <a:rPr lang="en-US" sz="7400" dirty="0">
                <a:solidFill>
                  <a:schemeClr val="bg1"/>
                </a:solidFill>
              </a:rPr>
              <a:t>? Considered to act for public benefit.</a:t>
            </a:r>
          </a:p>
          <a:p>
            <a:pPr>
              <a:lnSpc>
                <a:spcPct val="120000"/>
              </a:lnSpc>
              <a:defRPr/>
            </a:pPr>
            <a:r>
              <a:rPr lang="en-CA" sz="7400" dirty="0">
                <a:solidFill>
                  <a:schemeClr val="bg1"/>
                </a:solidFill>
              </a:rPr>
              <a:t>In this case the </a:t>
            </a:r>
            <a:r>
              <a:rPr lang="en-CA" sz="7400" dirty="0">
                <a:solidFill>
                  <a:srgbClr val="FFFF00"/>
                </a:solidFill>
              </a:rPr>
              <a:t>Architectural Technologists set &amp; enforce standards of professional competence </a:t>
            </a:r>
            <a:r>
              <a:rPr lang="en-CA" sz="7400" dirty="0">
                <a:solidFill>
                  <a:schemeClr val="bg1"/>
                </a:solidFill>
              </a:rPr>
              <a:t>&amp; ethical conduct of its members. </a:t>
            </a:r>
          </a:p>
          <a:p>
            <a:pPr>
              <a:lnSpc>
                <a:spcPct val="120000"/>
              </a:lnSpc>
              <a:defRPr/>
            </a:pPr>
            <a:r>
              <a:rPr lang="en-CA" sz="7400" dirty="0">
                <a:solidFill>
                  <a:schemeClr val="bg1"/>
                </a:solidFill>
              </a:rPr>
              <a:t>As a result, FCA held that the Technologists regulate part of the practice of the profession. The lower court judge concluded that </a:t>
            </a:r>
            <a:r>
              <a:rPr lang="en-CA" sz="7400" dirty="0">
                <a:solidFill>
                  <a:srgbClr val="FFFF00"/>
                </a:solidFill>
              </a:rPr>
              <a:t>these activities benefit the public</a:t>
            </a:r>
            <a:r>
              <a:rPr lang="en-CA" sz="7400" dirty="0">
                <a:solidFill>
                  <a:schemeClr val="bg1"/>
                </a:solidFill>
              </a:rPr>
              <a:t>, and the FCA agreed. </a:t>
            </a:r>
          </a:p>
          <a:p>
            <a:pPr>
              <a:defRPr/>
            </a:pPr>
            <a:endParaRPr lang="en-US" sz="2700" dirty="0">
              <a:solidFill>
                <a:schemeClr val="bg1"/>
              </a:solidFill>
            </a:endParaRPr>
          </a:p>
          <a:p>
            <a:pPr>
              <a:defRPr/>
            </a:pPr>
            <a:endParaRPr lang="en-US" dirty="0"/>
          </a:p>
        </p:txBody>
      </p:sp>
      <p:sp>
        <p:nvSpPr>
          <p:cNvPr id="225283" name="Slide Number Placeholder 3">
            <a:extLst>
              <a:ext uri="{FF2B5EF4-FFF2-40B4-BE49-F238E27FC236}">
                <a16:creationId xmlns:a16="http://schemas.microsoft.com/office/drawing/2014/main" id="{912185E0-F416-5E26-8EF4-00D30EF5853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16ABEB8A-3724-9045-8E94-5DFB1FC0EC6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120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extBox 2">
            <a:extLst>
              <a:ext uri="{FF2B5EF4-FFF2-40B4-BE49-F238E27FC236}">
                <a16:creationId xmlns:a16="http://schemas.microsoft.com/office/drawing/2014/main" id="{15D0819A-A930-B328-E9DD-F7D953F3F947}"/>
              </a:ext>
            </a:extLst>
          </p:cNvPr>
          <p:cNvSpPr txBox="1">
            <a:spLocks noChangeArrowheads="1"/>
          </p:cNvSpPr>
          <p:nvPr/>
        </p:nvSpPr>
        <p:spPr bwMode="auto">
          <a:xfrm>
            <a:off x="576263" y="1276350"/>
            <a:ext cx="79914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914400" indent="-4572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 TM owner who has a registered mark that resembles an official mark </a:t>
            </a: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effectively has their rights frozen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the time of publication of the official mark</a:t>
            </a:r>
          </a:p>
          <a:p>
            <a:pPr marL="914400" marR="0" lvl="1" indent="-45720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See </a:t>
            </a:r>
            <a:r>
              <a:rPr kumimoji="0" lang="en-US" altLang="en-US" sz="32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Royal Roads University v. R.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(2003), 27 CPR (4</a:t>
            </a:r>
            <a:r>
              <a:rPr kumimoji="0" lang="en-US" altLang="en-US" sz="3200" b="0" i="0" u="none" strike="noStrike" kern="1200" cap="none" spc="0" normalizeH="0" baseline="30000" noProof="0">
                <a:ln>
                  <a:noFill/>
                </a:ln>
                <a:solidFill>
                  <a:srgbClr val="FFFFFF"/>
                </a:solidFill>
                <a:effectLst/>
                <a:uLnTx/>
                <a:uFillTx/>
                <a:latin typeface="Arial" panose="020B0604020202020204" pitchFamily="34" charset="0"/>
                <a:ea typeface="MS PGothic" panose="020B0600070205080204" pitchFamily="34" charset="-128"/>
                <a:cs typeface="+mn-cs"/>
              </a:rPr>
              <a:t>th</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240 (F.C.)</a:t>
            </a:r>
          </a:p>
        </p:txBody>
      </p:sp>
      <p:sp>
        <p:nvSpPr>
          <p:cNvPr id="227330" name="TextBox 3">
            <a:extLst>
              <a:ext uri="{FF2B5EF4-FFF2-40B4-BE49-F238E27FC236}">
                <a16:creationId xmlns:a16="http://schemas.microsoft.com/office/drawing/2014/main" id="{F68F0CF3-CCEC-AC3F-8ECB-B01701338445}"/>
              </a:ext>
            </a:extLst>
          </p:cNvPr>
          <p:cNvSpPr txBox="1">
            <a:spLocks noChangeArrowheads="1"/>
          </p:cNvSpPr>
          <p:nvPr/>
        </p:nvSpPr>
        <p:spPr bwMode="auto">
          <a:xfrm>
            <a:off x="2894013" y="195263"/>
            <a:ext cx="3355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Box 1">
            <a:extLst>
              <a:ext uri="{FF2B5EF4-FFF2-40B4-BE49-F238E27FC236}">
                <a16:creationId xmlns:a16="http://schemas.microsoft.com/office/drawing/2014/main" id="{35EDBE05-4CB3-3E75-8A7B-B7BE60CE9160}"/>
              </a:ext>
            </a:extLst>
          </p:cNvPr>
          <p:cNvSpPr txBox="1">
            <a:spLocks noChangeArrowheads="1"/>
          </p:cNvSpPr>
          <p:nvPr/>
        </p:nvSpPr>
        <p:spPr bwMode="auto">
          <a:xfrm>
            <a:off x="373063" y="195263"/>
            <a:ext cx="839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Applying the provision</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 name="TextBox 2">
            <a:extLst>
              <a:ext uri="{FF2B5EF4-FFF2-40B4-BE49-F238E27FC236}">
                <a16:creationId xmlns:a16="http://schemas.microsoft.com/office/drawing/2014/main" id="{FAB2618D-00DE-CA90-115E-4D45AF72549B}"/>
              </a:ext>
            </a:extLst>
          </p:cNvPr>
          <p:cNvSpPr txBox="1"/>
          <p:nvPr/>
        </p:nvSpPr>
        <p:spPr>
          <a:xfrm>
            <a:off x="755650" y="885825"/>
            <a:ext cx="6985000" cy="3786188"/>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1200" b="1" i="0" u="sng"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MARK/NUMBER</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Land of Anne	907857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The Anne Collection	907535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Red-Haired Anne	909009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Rainbow Valley	909010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Gilbert Blythe	909011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sz="1200" b="0"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mn-cs"/>
              </a:rPr>
              <a:t>Akage</a:t>
            </a: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No Anne	909012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Avonlea	909013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Matthew Cuthbert	909014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of Green Gables The Musical 909015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with an "E"	909016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Marilla Cuthbert	909017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Josie Pye	909018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Road to Avonlea	909019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Kindred Spirits 909020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Rilla of Inglesides 909021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of Avonlea	909022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Shirley 909023</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Diana Barry	909024</a:t>
            </a:r>
            <a:r>
              <a:rPr kumimoji="0" lang="en-CA"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40946125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7116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a:extLst>
              <a:ext uri="{FF2B5EF4-FFF2-40B4-BE49-F238E27FC236}">
                <a16:creationId xmlns:a16="http://schemas.microsoft.com/office/drawing/2014/main" id="{8266FB87-7A70-826B-FC5F-2F28877A26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0750" y="976313"/>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40485459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Title 1">
            <a:extLst>
              <a:ext uri="{FF2B5EF4-FFF2-40B4-BE49-F238E27FC236}">
                <a16:creationId xmlns:a16="http://schemas.microsoft.com/office/drawing/2014/main" id="{4D49BF7C-68CA-C7DC-DD34-829E65837487}"/>
              </a:ext>
            </a:extLst>
          </p:cNvPr>
          <p:cNvPicPr>
            <a:picLocks noGrp="1" noChangeArrowheads="1"/>
          </p:cNvPicPr>
          <p:nvPr>
            <p:ph type="title"/>
          </p:nvPr>
        </p:nvPicPr>
        <p:blipFill>
          <a:blip r:embed="rId2">
            <a:extLst>
              <a:ext uri="{28A0092B-C50C-407E-A947-70E740481C1C}">
                <a14:useLocalDpi xmlns:a14="http://schemas.microsoft.com/office/drawing/2010/main"/>
              </a:ext>
            </a:extLst>
          </a:blip>
          <a:srcRect/>
          <a:stretch>
            <a:fillRect/>
          </a:stretch>
        </p:blipFill>
        <p:spPr bwMode="auto">
          <a:xfrm>
            <a:off x="2305050" y="133350"/>
            <a:ext cx="4533900" cy="849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3347864" y="4368631"/>
            <a:ext cx="24482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dirty="0">
                <a:solidFill>
                  <a:srgbClr val="FFFF00"/>
                </a:solidFill>
              </a:rPr>
              <a:t>Patents </a:t>
            </a:r>
            <a:r>
              <a:rPr lang="en-US" altLang="en-US" sz="4000" b="1" dirty="0">
                <a:solidFill>
                  <a:srgbClr val="FF0000"/>
                </a:solidFill>
              </a:rPr>
              <a:t>1</a:t>
            </a:r>
            <a:endParaRPr lang="en-US" altLang="en-US" sz="4000" dirty="0">
              <a:solidFill>
                <a:srgbClr val="FF0000"/>
              </a:solidFill>
            </a:endParaRPr>
          </a:p>
        </p:txBody>
      </p:sp>
      <p:pic>
        <p:nvPicPr>
          <p:cNvPr id="2" name="Picture 4" descr="A screenshot of a social media post&#10;&#10;Description automatically generated">
            <a:extLst>
              <a:ext uri="{FF2B5EF4-FFF2-40B4-BE49-F238E27FC236}">
                <a16:creationId xmlns:a16="http://schemas.microsoft.com/office/drawing/2014/main" id="{A7F2EFCB-A2AA-C1B8-BF84-DB1657BFBE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7864" y="993404"/>
            <a:ext cx="2448272" cy="336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NEXT WEEK</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5797-78F9-D092-E9C3-AD144087292D}"/>
              </a:ext>
            </a:extLst>
          </p:cNvPr>
          <p:cNvSpPr>
            <a:spLocks noGrp="1"/>
          </p:cNvSpPr>
          <p:nvPr>
            <p:ph type="title"/>
          </p:nvPr>
        </p:nvSpPr>
        <p:spPr>
          <a:xfrm>
            <a:off x="1811338" y="14288"/>
            <a:ext cx="5846762" cy="985837"/>
          </a:xfrm>
        </p:spPr>
        <p:txBody>
          <a:bodyPr>
            <a:noAutofit/>
          </a:bodyPr>
          <a:lstStyle/>
          <a:p>
            <a:pPr>
              <a:defRPr/>
            </a:pPr>
            <a:r>
              <a:rPr lang="en-US" sz="4500" b="1" dirty="0">
                <a:solidFill>
                  <a:srgbClr val="FFFF00"/>
                </a:solidFill>
                <a:latin typeface="+mn-lt"/>
              </a:rPr>
              <a:t>Tips</a:t>
            </a:r>
            <a:r>
              <a:rPr lang="en-US" sz="4500" b="1" dirty="0">
                <a:solidFill>
                  <a:schemeClr val="bg1"/>
                </a:solidFill>
                <a:latin typeface="+mn-lt"/>
              </a:rPr>
              <a:t>:</a:t>
            </a:r>
          </a:p>
        </p:txBody>
      </p:sp>
      <p:sp>
        <p:nvSpPr>
          <p:cNvPr id="75778" name="Content Placeholder 2">
            <a:extLst>
              <a:ext uri="{FF2B5EF4-FFF2-40B4-BE49-F238E27FC236}">
                <a16:creationId xmlns:a16="http://schemas.microsoft.com/office/drawing/2014/main" id="{6910D35D-6C89-AA07-3F98-7FC3D27FA1F3}"/>
              </a:ext>
            </a:extLst>
          </p:cNvPr>
          <p:cNvSpPr>
            <a:spLocks noGrp="1" noChangeArrowheads="1"/>
          </p:cNvSpPr>
          <p:nvPr>
            <p:ph sz="quarter" idx="10"/>
          </p:nvPr>
        </p:nvSpPr>
        <p:spPr bwMode="auto">
          <a:xfrm>
            <a:off x="1485900" y="1285875"/>
            <a:ext cx="6515100"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500">
                <a:solidFill>
                  <a:schemeClr val="bg1"/>
                </a:solidFill>
              </a:rPr>
              <a:t>Don’t feel your posts have to be perfect. </a:t>
            </a:r>
            <a:r>
              <a:rPr lang="en-US" altLang="en-US" sz="4500">
                <a:solidFill>
                  <a:srgbClr val="FFFF00"/>
                </a:solidFill>
              </a:rPr>
              <a:t>Engaging and engaging others is the key</a:t>
            </a:r>
            <a:r>
              <a:rPr lang="en-US" altLang="en-US" sz="4500">
                <a:solidFill>
                  <a:schemeClr val="bg1"/>
                </a:solidFill>
              </a:rPr>
              <a:t>.</a:t>
            </a:r>
          </a:p>
          <a:p>
            <a:pPr marL="0" indent="0">
              <a:buFont typeface="Arial" panose="020B0604020202020204" pitchFamily="34" charset="0"/>
              <a:buNone/>
            </a:pPr>
            <a:endParaRPr lang="en-US" altLang="en-US" sz="3600">
              <a:solidFill>
                <a:schemeClr val="bg1"/>
              </a:solidFill>
            </a:endParaRPr>
          </a:p>
        </p:txBody>
      </p:sp>
    </p:spTree>
    <p:extLst>
      <p:ext uri="{BB962C8B-B14F-4D97-AF65-F5344CB8AC3E}">
        <p14:creationId xmlns:p14="http://schemas.microsoft.com/office/powerpoint/2010/main" val="16591588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15F915-0196-DE1F-5867-B678F46684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5065" y="133747"/>
            <a:ext cx="2953870" cy="487600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FC900B1-5AF0-6DE8-2D2F-13C9C5EA0B6D}"/>
                  </a:ext>
                </a:extLst>
              </p14:cNvPr>
              <p14:cNvContentPartPr/>
              <p14:nvPr/>
            </p14:nvContentPartPr>
            <p14:xfrm>
              <a:off x="4174969" y="3393562"/>
              <a:ext cx="451440" cy="46440"/>
            </p14:xfrm>
          </p:contentPart>
        </mc:Choice>
        <mc:Fallback xmlns="">
          <p:pic>
            <p:nvPicPr>
              <p:cNvPr id="5" name="Ink 4">
                <a:extLst>
                  <a:ext uri="{FF2B5EF4-FFF2-40B4-BE49-F238E27FC236}">
                    <a16:creationId xmlns:a16="http://schemas.microsoft.com/office/drawing/2014/main" id="{EFC900B1-5AF0-6DE8-2D2F-13C9C5EA0B6D}"/>
                  </a:ext>
                </a:extLst>
              </p:cNvPr>
              <p:cNvPicPr/>
              <p:nvPr/>
            </p:nvPicPr>
            <p:blipFill>
              <a:blip r:embed="rId4"/>
              <a:stretch>
                <a:fillRect/>
              </a:stretch>
            </p:blipFill>
            <p:spPr>
              <a:xfrm>
                <a:off x="4168849" y="3387442"/>
                <a:ext cx="463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E8D9A9E-89DF-73F2-9E1F-FEE6C0B22A62}"/>
                  </a:ext>
                </a:extLst>
              </p14:cNvPr>
              <p14:cNvContentPartPr/>
              <p14:nvPr/>
            </p14:nvContentPartPr>
            <p14:xfrm>
              <a:off x="4565209" y="1989922"/>
              <a:ext cx="426960" cy="16920"/>
            </p14:xfrm>
          </p:contentPart>
        </mc:Choice>
        <mc:Fallback xmlns="">
          <p:pic>
            <p:nvPicPr>
              <p:cNvPr id="6" name="Ink 5">
                <a:extLst>
                  <a:ext uri="{FF2B5EF4-FFF2-40B4-BE49-F238E27FC236}">
                    <a16:creationId xmlns:a16="http://schemas.microsoft.com/office/drawing/2014/main" id="{EE8D9A9E-89DF-73F2-9E1F-FEE6C0B22A62}"/>
                  </a:ext>
                </a:extLst>
              </p:cNvPr>
              <p:cNvPicPr/>
              <p:nvPr/>
            </p:nvPicPr>
            <p:blipFill>
              <a:blip r:embed="rId6"/>
              <a:stretch>
                <a:fillRect/>
              </a:stretch>
            </p:blipFill>
            <p:spPr>
              <a:xfrm>
                <a:off x="4559089" y="1983802"/>
                <a:ext cx="439200" cy="29160"/>
              </a:xfrm>
              <a:prstGeom prst="rect">
                <a:avLst/>
              </a:prstGeom>
            </p:spPr>
          </p:pic>
        </mc:Fallback>
      </mc:AlternateContent>
    </p:spTree>
    <p:extLst>
      <p:ext uri="{BB962C8B-B14F-4D97-AF65-F5344CB8AC3E}">
        <p14:creationId xmlns:p14="http://schemas.microsoft.com/office/powerpoint/2010/main" val="198321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25BD1E8-D1FC-A938-FA06-DB49475AB8AD}"/>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B423BF32-1885-46C5-B790-C19BA9C1CE72}"/>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77827" name="Content Placeholder 5">
            <a:extLst>
              <a:ext uri="{FF2B5EF4-FFF2-40B4-BE49-F238E27FC236}">
                <a16:creationId xmlns:a16="http://schemas.microsoft.com/office/drawing/2014/main" id="{F6288A0F-F636-61F2-B367-34782913F9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C38A8D6-D0DA-C00A-64C9-406DD870FDA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26E74B-D43A-6658-5522-A7F125686DBA}"/>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1C41A3C7-A928-CD5B-1F81-47038BD71EB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6971F89-D4D6-9FC9-2C98-BFBF05D7CCEA}"/>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D6971F89-D4D6-9FC9-2C98-BFBF05D7CCEA}"/>
                  </a:ext>
                </a:extLst>
              </p:cNvPr>
              <p:cNvPicPr/>
              <p:nvPr/>
            </p:nvPicPr>
            <p:blipFill>
              <a:blip r:embed="rId4"/>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3315B342-E043-C4D6-1E57-380DB6BAE4C4}"/>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77017F6-A6FF-88D2-3F9C-41F07AF3FBB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C9EC0406-F016-E2D0-9A6C-B7FEFE777E05}"/>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330DAF1D-2BF7-8B42-DC71-9E852A2A88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86E2EC0-A0B5-F9BF-68FC-B971140C672E}"/>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D86E2EC0-A0B5-F9BF-68FC-B971140C672E}"/>
                  </a:ext>
                </a:extLst>
              </p:cNvPr>
              <p:cNvPicPr/>
              <p:nvPr/>
            </p:nvPicPr>
            <p:blipFill>
              <a:blip r:embed="rId4"/>
              <a:stretch>
                <a:fillRect/>
              </a:stretch>
            </p:blipFill>
            <p:spPr>
              <a:xfrm>
                <a:off x="5044370" y="2913380"/>
                <a:ext cx="1816204" cy="110556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BDA8716-0CF3-3928-9540-F03D4BAA22E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B73629D-49EC-A8E2-7787-D8E9F747C888}"/>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8A0214D4-9C02-857E-D164-2507985A28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99C9363-B0BD-2944-689D-3B28AB243E31}"/>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499C9363-B0BD-2944-689D-3B28AB243E31}"/>
                  </a:ext>
                </a:extLst>
              </p:cNvPr>
              <p:cNvPicPr/>
              <p:nvPr/>
            </p:nvPicPr>
            <p:blipFill>
              <a:blip r:embed="rId4"/>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D5D4C5A8-E93C-5350-66DD-3892924D1299}"/>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247774B-C3BF-67BA-3208-AFDC9B0A2AFC}"/>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6CAB712-C55F-7C40-4B1B-6F4FDFB6C81B}"/>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E3C9D9C5-C76F-5639-265A-066C3F4090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BAFE7DC-8B7D-920D-9725-CB819FF57E34}"/>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FBAFE7DC-8B7D-920D-9725-CB819FF57E34}"/>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5E1AA1-9BAC-AFFB-681F-5E11FBF2958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6D103D3-D60F-9A84-D38C-A6B2FCDCAE1C}"/>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2363111-52F0-4457-BBD0-A6840DB30688}"/>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B3709E10-E0B4-700E-6180-17B8B7DE19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D3F0030-5AD4-C79B-EBE9-3629999A0441}"/>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7D3F0030-5AD4-C79B-EBE9-3629999A0441}"/>
                  </a:ext>
                </a:extLst>
              </p:cNvPr>
              <p:cNvPicPr/>
              <p:nvPr/>
            </p:nvPicPr>
            <p:blipFill>
              <a:blip r:embed="rId5"/>
              <a:stretch>
                <a:fillRect/>
              </a:stretch>
            </p:blipFill>
            <p:spPr>
              <a:xfrm>
                <a:off x="3793374" y="4363460"/>
                <a:ext cx="1487156" cy="656640"/>
              </a:xfrm>
              <a:prstGeom prst="rect">
                <a:avLst/>
              </a:prstGeom>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10ED5E2C-9659-0100-7481-EA9FE55B94CE}"/>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70E4592D-C4D2-D7D0-F184-56E1FEF1D485}"/>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7DCC2619-BADF-46EE-C27B-0905FCD254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4A7AB4-FEAB-39AF-8596-EE2090B9D879}"/>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FD01AC69-9E39-B15C-2D8F-C992E593BA00}"/>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C0BB79AE-9574-A6C6-7ED4-DF2147B2D7AC}"/>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FE39062A-A56A-0FA6-68CA-05F687390D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5890020-BC2C-92F5-D65A-78DDED5A7FE3}"/>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85890020-BC2C-92F5-D65A-78DDED5A7FE3}"/>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a:extLst>
              <a:ext uri="{FF2B5EF4-FFF2-40B4-BE49-F238E27FC236}">
                <a16:creationId xmlns:a16="http://schemas.microsoft.com/office/drawing/2014/main" id="{7D381E1F-5903-B8F6-0BB4-329B72A4B33E}"/>
              </a:ext>
            </a:extLst>
          </p:cNvPr>
          <p:cNvSpPr txBox="1">
            <a:spLocks noChangeArrowheads="1"/>
          </p:cNvSpPr>
          <p:nvPr/>
        </p:nvSpPr>
        <p:spPr bwMode="auto">
          <a:xfrm>
            <a:off x="1645558" y="134848"/>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FFFF00"/>
                </a:solidFill>
              </a:rPr>
              <a:t>Creative Commons License</a:t>
            </a:r>
          </a:p>
        </p:txBody>
      </p:sp>
      <p:pic>
        <p:nvPicPr>
          <p:cNvPr id="5" name="Picture 4" descr="A screenshot of a website&#10;&#10;Description automatically generated">
            <a:extLst>
              <a:ext uri="{FF2B5EF4-FFF2-40B4-BE49-F238E27FC236}">
                <a16:creationId xmlns:a16="http://schemas.microsoft.com/office/drawing/2014/main" id="{64F1839C-B052-AE66-315D-172A292340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4757" y="875741"/>
            <a:ext cx="4094485" cy="41329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7CE886F-7E75-43C4-E940-F438C0BB273D}"/>
                  </a:ext>
                </a:extLst>
              </p14:cNvPr>
              <p14:cNvContentPartPr/>
              <p14:nvPr/>
            </p14:nvContentPartPr>
            <p14:xfrm>
              <a:off x="5267091" y="3803006"/>
              <a:ext cx="541080" cy="326880"/>
            </p14:xfrm>
          </p:contentPart>
        </mc:Choice>
        <mc:Fallback xmlns="">
          <p:pic>
            <p:nvPicPr>
              <p:cNvPr id="6" name="Ink 5">
                <a:extLst>
                  <a:ext uri="{FF2B5EF4-FFF2-40B4-BE49-F238E27FC236}">
                    <a16:creationId xmlns:a16="http://schemas.microsoft.com/office/drawing/2014/main" id="{47CE886F-7E75-43C4-E940-F438C0BB273D}"/>
                  </a:ext>
                </a:extLst>
              </p:cNvPr>
              <p:cNvPicPr/>
              <p:nvPr/>
            </p:nvPicPr>
            <p:blipFill>
              <a:blip r:embed="rId4"/>
              <a:stretch>
                <a:fillRect/>
              </a:stretch>
            </p:blipFill>
            <p:spPr>
              <a:xfrm>
                <a:off x="5260971" y="3796886"/>
                <a:ext cx="553320" cy="339120"/>
              </a:xfrm>
              <a:prstGeom prst="rect">
                <a:avLst/>
              </a:prstGeom>
            </p:spPr>
          </p:pic>
        </mc:Fallback>
      </mc:AlternateContent>
    </p:spTree>
    <p:extLst>
      <p:ext uri="{BB962C8B-B14F-4D97-AF65-F5344CB8AC3E}">
        <p14:creationId xmlns:p14="http://schemas.microsoft.com/office/powerpoint/2010/main" val="1023928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E6A0A-C3E6-6CBD-4B18-B3A0916DB148}"/>
              </a:ext>
            </a:extLst>
          </p:cNvPr>
          <p:cNvSpPr txBox="1"/>
          <p:nvPr/>
        </p:nvSpPr>
        <p:spPr>
          <a:xfrm>
            <a:off x="2359342" y="111190"/>
            <a:ext cx="4374018" cy="646331"/>
          </a:xfrm>
          <a:prstGeom prst="rect">
            <a:avLst/>
          </a:prstGeom>
          <a:noFill/>
        </p:spPr>
        <p:txBody>
          <a:bodyPr wrap="none" rtlCol="0">
            <a:spAutoFit/>
          </a:bodyPr>
          <a:lstStyle/>
          <a:p>
            <a:r>
              <a:rPr lang="en-US" sz="3600" dirty="0">
                <a:solidFill>
                  <a:schemeClr val="bg1"/>
                </a:solidFill>
              </a:rPr>
              <a:t>What CTLT will do</a:t>
            </a:r>
            <a:r>
              <a:rPr lang="en-US" sz="3600" dirty="0">
                <a:solidFill>
                  <a:srgbClr val="FF0000"/>
                </a:solidFill>
              </a:rPr>
              <a:t>…</a:t>
            </a:r>
          </a:p>
        </p:txBody>
      </p:sp>
      <p:pic>
        <p:nvPicPr>
          <p:cNvPr id="4" name="Picture 3" descr="A screenshot of a document&#10;&#10;Description automatically generated">
            <a:extLst>
              <a:ext uri="{FF2B5EF4-FFF2-40B4-BE49-F238E27FC236}">
                <a16:creationId xmlns:a16="http://schemas.microsoft.com/office/drawing/2014/main" id="{FBEA02D8-E220-507B-C7DF-E9646CBD23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9700" y="876384"/>
            <a:ext cx="2664599" cy="4155926"/>
          </a:xfrm>
          <a:prstGeom prst="rect">
            <a:avLst/>
          </a:prstGeom>
        </p:spPr>
      </p:pic>
    </p:spTree>
    <p:extLst>
      <p:ext uri="{BB962C8B-B14F-4D97-AF65-F5344CB8AC3E}">
        <p14:creationId xmlns:p14="http://schemas.microsoft.com/office/powerpoint/2010/main" val="1296473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658884F5-A4EA-E6BB-86A4-AC2F93120ED0}"/>
              </a:ext>
            </a:extLst>
          </p:cNvPr>
          <p:cNvSpPr txBox="1">
            <a:spLocks noChangeArrowheads="1"/>
          </p:cNvSpPr>
          <p:nvPr/>
        </p:nvSpPr>
        <p:spPr bwMode="auto">
          <a:xfrm>
            <a:off x="2825750" y="123825"/>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Lecture Capture</a:t>
            </a:r>
          </a:p>
        </p:txBody>
      </p:sp>
      <p:pic>
        <p:nvPicPr>
          <p:cNvPr id="4" name="Picture 3" descr="A screenshot of a video conference&#10;&#10;Description automatically generated">
            <a:extLst>
              <a:ext uri="{FF2B5EF4-FFF2-40B4-BE49-F238E27FC236}">
                <a16:creationId xmlns:a16="http://schemas.microsoft.com/office/drawing/2014/main" id="{87E45916-7F79-6A21-973E-190A2A8414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5154" y="915566"/>
            <a:ext cx="4373692" cy="3930787"/>
          </a:xfrm>
          <a:prstGeom prst="rect">
            <a:avLst/>
          </a:prstGeom>
        </p:spPr>
      </p:pic>
    </p:spTree>
    <p:extLst>
      <p:ext uri="{BB962C8B-B14F-4D97-AF65-F5344CB8AC3E}">
        <p14:creationId xmlns:p14="http://schemas.microsoft.com/office/powerpoint/2010/main" val="1371957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06826FA7-7BB7-4ED5-65E1-1DAAF6EAF91D}"/>
              </a:ext>
            </a:extLst>
          </p:cNvPr>
          <p:cNvPicPr>
            <a:picLocks noChangeAspect="1"/>
          </p:cNvPicPr>
          <p:nvPr/>
        </p:nvPicPr>
        <p:blipFill>
          <a:blip r:embed="rId2"/>
          <a:stretch>
            <a:fillRect/>
          </a:stretch>
        </p:blipFill>
        <p:spPr>
          <a:xfrm>
            <a:off x="2281056" y="138805"/>
            <a:ext cx="4581888" cy="4865889"/>
          </a:xfrm>
          <a:prstGeom prst="rect">
            <a:avLst/>
          </a:prstGeom>
        </p:spPr>
      </p:pic>
    </p:spTree>
    <p:extLst>
      <p:ext uri="{BB962C8B-B14F-4D97-AF65-F5344CB8AC3E}">
        <p14:creationId xmlns:p14="http://schemas.microsoft.com/office/powerpoint/2010/main" val="52763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43806" y="1347614"/>
            <a:ext cx="6656388" cy="2833688"/>
          </a:xfrm>
          <a:prstGeom prst="rect">
            <a:avLst/>
          </a:prstGeom>
        </p:spPr>
        <p:txBody>
          <a:bodyPr>
            <a:normAutofit/>
          </a:bodyPr>
          <a:lstStyle/>
          <a:p>
            <a:pPr marL="0" indent="0" algn="ctr">
              <a:buNone/>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Syllabus</a:t>
            </a:r>
            <a:endParaRPr lang="en-US" sz="10875" dirty="0"/>
          </a:p>
        </p:txBody>
      </p:sp>
    </p:spTree>
    <p:extLst>
      <p:ext uri="{BB962C8B-B14F-4D97-AF65-F5344CB8AC3E}">
        <p14:creationId xmlns:p14="http://schemas.microsoft.com/office/powerpoint/2010/main" val="3061869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DAB919C-6CEB-764F-A411-44FD131F6B22}"/>
                  </a:ext>
                </a:extLst>
              </p14:cNvPr>
              <p14:cNvContentPartPr/>
              <p14:nvPr/>
            </p14:nvContentPartPr>
            <p14:xfrm>
              <a:off x="3219741" y="834364"/>
              <a:ext cx="338760" cy="720720"/>
            </p14:xfrm>
          </p:contentPart>
        </mc:Choice>
        <mc:Fallback xmlns="">
          <p:pic>
            <p:nvPicPr>
              <p:cNvPr id="6" name="Ink 5">
                <a:extLst>
                  <a:ext uri="{FF2B5EF4-FFF2-40B4-BE49-F238E27FC236}">
                    <a16:creationId xmlns:a16="http://schemas.microsoft.com/office/drawing/2014/main" id="{EDAB919C-6CEB-764F-A411-44FD131F6B22}"/>
                  </a:ext>
                </a:extLst>
              </p:cNvPr>
              <p:cNvPicPr/>
              <p:nvPr/>
            </p:nvPicPr>
            <p:blipFill>
              <a:blip r:embed="rId3"/>
              <a:stretch>
                <a:fillRect/>
              </a:stretch>
            </p:blipFill>
            <p:spPr>
              <a:xfrm>
                <a:off x="3183779" y="798382"/>
                <a:ext cx="410324" cy="7923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33601F-32F0-CACB-16A9-5CE7BE234746}"/>
                  </a:ext>
                </a:extLst>
              </p14:cNvPr>
              <p14:cNvContentPartPr/>
              <p14:nvPr/>
            </p14:nvContentPartPr>
            <p14:xfrm>
              <a:off x="3019941" y="1220644"/>
              <a:ext cx="713160" cy="376920"/>
            </p14:xfrm>
          </p:contentPart>
        </mc:Choice>
        <mc:Fallback xmlns="">
          <p:pic>
            <p:nvPicPr>
              <p:cNvPr id="7" name="Ink 6">
                <a:extLst>
                  <a:ext uri="{FF2B5EF4-FFF2-40B4-BE49-F238E27FC236}">
                    <a16:creationId xmlns:a16="http://schemas.microsoft.com/office/drawing/2014/main" id="{4333601F-32F0-CACB-16A9-5CE7BE234746}"/>
                  </a:ext>
                </a:extLst>
              </p:cNvPr>
              <p:cNvPicPr/>
              <p:nvPr/>
            </p:nvPicPr>
            <p:blipFill>
              <a:blip r:embed="rId5"/>
              <a:stretch>
                <a:fillRect/>
              </a:stretch>
            </p:blipFill>
            <p:spPr>
              <a:xfrm>
                <a:off x="2983941" y="1184644"/>
                <a:ext cx="784800" cy="448560"/>
              </a:xfrm>
              <a:prstGeom prst="rect">
                <a:avLst/>
              </a:prstGeom>
            </p:spPr>
          </p:pic>
        </mc:Fallback>
      </mc:AlternateContent>
      <p:pic>
        <p:nvPicPr>
          <p:cNvPr id="4" name="Picture 3" descr="A blue background with white text&#10;&#10;Description automatically generated">
            <a:extLst>
              <a:ext uri="{FF2B5EF4-FFF2-40B4-BE49-F238E27FC236}">
                <a16:creationId xmlns:a16="http://schemas.microsoft.com/office/drawing/2014/main" id="{28D6BB16-BD1D-2FCA-36F1-F628BBABB38E}"/>
              </a:ext>
            </a:extLst>
          </p:cNvPr>
          <p:cNvPicPr>
            <a:picLocks noChangeAspect="1"/>
          </p:cNvPicPr>
          <p:nvPr/>
        </p:nvPicPr>
        <p:blipFill>
          <a:blip r:embed="rId6"/>
          <a:stretch>
            <a:fillRect/>
          </a:stretch>
        </p:blipFill>
        <p:spPr>
          <a:xfrm>
            <a:off x="1124604" y="1992835"/>
            <a:ext cx="3870457" cy="115782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484435FC-B541-CEBC-0564-601B4FC97B0E}"/>
              </a:ext>
            </a:extLst>
          </p:cNvPr>
          <p:cNvPicPr>
            <a:picLocks noChangeAspect="1"/>
          </p:cNvPicPr>
          <p:nvPr/>
        </p:nvPicPr>
        <p:blipFill>
          <a:blip r:embed="rId7"/>
          <a:stretch>
            <a:fillRect/>
          </a:stretch>
        </p:blipFill>
        <p:spPr>
          <a:xfrm>
            <a:off x="6084168" y="1264437"/>
            <a:ext cx="2200276" cy="298259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2FB9958-5266-071D-E280-B0E86C39628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Features of this Course</a:t>
            </a:r>
          </a:p>
        </p:txBody>
      </p:sp>
      <p:sp>
        <p:nvSpPr>
          <p:cNvPr id="3" name="Content Placeholder 2">
            <a:extLst>
              <a:ext uri="{FF2B5EF4-FFF2-40B4-BE49-F238E27FC236}">
                <a16:creationId xmlns:a16="http://schemas.microsoft.com/office/drawing/2014/main" id="{7B672CA1-FC7A-ACA9-5D4A-00EE3FCFBD8F}"/>
              </a:ext>
            </a:extLst>
          </p:cNvPr>
          <p:cNvSpPr>
            <a:spLocks noGrp="1"/>
          </p:cNvSpPr>
          <p:nvPr>
            <p:ph sz="quarter" idx="10"/>
          </p:nvPr>
        </p:nvSpPr>
        <p:spPr>
          <a:xfrm>
            <a:off x="1485900" y="1779588"/>
            <a:ext cx="6172200" cy="2638425"/>
          </a:xfrm>
        </p:spPr>
        <p:txBody>
          <a:bodyPr/>
          <a:lstStyle/>
          <a:p>
            <a:pPr algn="ctr">
              <a:defRPr/>
            </a:pPr>
            <a:r>
              <a:rPr lang="en-US" sz="3600" dirty="0">
                <a:solidFill>
                  <a:schemeClr val="bg1"/>
                </a:solidFill>
              </a:rPr>
              <a:t>70% Exam not 100%</a:t>
            </a:r>
          </a:p>
          <a:p>
            <a:pPr algn="ctr">
              <a:defRPr/>
            </a:pPr>
            <a:r>
              <a:rPr lang="en-US" sz="3600" dirty="0">
                <a:solidFill>
                  <a:schemeClr val="bg1"/>
                </a:solidFill>
              </a:rPr>
              <a:t>IP Law </a:t>
            </a:r>
            <a:r>
              <a:rPr lang="en-US" sz="3600" dirty="0">
                <a:solidFill>
                  <a:srgbClr val="FF0000"/>
                </a:solidFill>
              </a:rPr>
              <a:t>“</a:t>
            </a:r>
            <a:r>
              <a:rPr lang="en-US" sz="3600" dirty="0">
                <a:solidFill>
                  <a:schemeClr val="bg1"/>
                </a:solidFill>
              </a:rPr>
              <a:t>In Context</a:t>
            </a:r>
            <a:r>
              <a:rPr lang="en-US" sz="3600" dirty="0">
                <a:solidFill>
                  <a:srgbClr val="FF0000"/>
                </a:solidFill>
              </a:rPr>
              <a:t>”</a:t>
            </a:r>
          </a:p>
          <a:p>
            <a:pPr algn="ctr">
              <a:defRPr/>
            </a:pPr>
            <a:r>
              <a:rPr lang="en-US" sz="3600" dirty="0">
                <a:solidFill>
                  <a:schemeClr val="bg1"/>
                </a:solidFill>
              </a:rPr>
              <a:t>Website </a:t>
            </a:r>
          </a:p>
          <a:p>
            <a:pPr marL="0" indent="0">
              <a:buFont typeface="Arial" panose="020B0604020202020204" pitchFamily="34" charset="0"/>
              <a:buNone/>
              <a:defRPr/>
            </a:pPr>
            <a:endParaRPr lang="en-US" sz="3300" dirty="0">
              <a:solidFill>
                <a:schemeClr val="bg1"/>
              </a:solidFill>
            </a:endParaRPr>
          </a:p>
        </p:txBody>
      </p:sp>
    </p:spTree>
    <p:extLst>
      <p:ext uri="{BB962C8B-B14F-4D97-AF65-F5344CB8AC3E}">
        <p14:creationId xmlns:p14="http://schemas.microsoft.com/office/powerpoint/2010/main" val="14027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AC0D45-9E79-A409-F3B1-E814BE6017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6200" y="762000"/>
            <a:ext cx="6451600" cy="3619500"/>
          </a:xfrm>
          <a:prstGeom prst="rect">
            <a:avLst/>
          </a:prstGeom>
        </p:spPr>
      </p:pic>
    </p:spTree>
    <p:extLst>
      <p:ext uri="{BB962C8B-B14F-4D97-AF65-F5344CB8AC3E}">
        <p14:creationId xmlns:p14="http://schemas.microsoft.com/office/powerpoint/2010/main" val="3311870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C88D6B4-48B1-1F9B-DCD0-E8658064AE0F}"/>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0A0A81FE-3B64-2B37-2108-A838D73AD70A}"/>
              </a:ext>
            </a:extLst>
          </p:cNvPr>
          <p:cNvSpPr txBox="1"/>
          <p:nvPr/>
        </p:nvSpPr>
        <p:spPr>
          <a:xfrm>
            <a:off x="3633952" y="1237594"/>
            <a:ext cx="3034862" cy="2308324"/>
          </a:xfrm>
          <a:prstGeom prst="rect">
            <a:avLst/>
          </a:prstGeom>
          <a:noFill/>
        </p:spPr>
        <p:txBody>
          <a:bodyPr>
            <a:spAutoFit/>
          </a:bodyPr>
          <a:lstStyle/>
          <a:p>
            <a:pPr>
              <a:defRPr/>
            </a:pPr>
            <a:r>
              <a:rPr lang="en-US" sz="7200" dirty="0">
                <a:highlight>
                  <a:srgbClr val="FFFF00"/>
                </a:highlight>
              </a:rPr>
              <a:t>The 30%</a:t>
            </a:r>
          </a:p>
        </p:txBody>
      </p:sp>
    </p:spTree>
    <p:extLst>
      <p:ext uri="{BB962C8B-B14F-4D97-AF65-F5344CB8AC3E}">
        <p14:creationId xmlns:p14="http://schemas.microsoft.com/office/powerpoint/2010/main" val="1412493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a:extLst>
              <a:ext uri="{FF2B5EF4-FFF2-40B4-BE49-F238E27FC236}">
                <a16:creationId xmlns:a16="http://schemas.microsoft.com/office/drawing/2014/main" id="{062B64EC-AAD9-2EB1-8C76-F19359102BA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00B0F0"/>
                </a:solidFill>
              </a:rPr>
              <a:t>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CD443C03-496C-3453-9BA2-711A193EE3D5}"/>
              </a:ext>
            </a:extLst>
          </p:cNvPr>
          <p:cNvSpPr>
            <a:spLocks noGrp="1"/>
          </p:cNvSpPr>
          <p:nvPr>
            <p:ph sz="quarter" idx="10"/>
          </p:nvPr>
        </p:nvSpPr>
        <p:spPr>
          <a:xfrm>
            <a:off x="457200" y="1055688"/>
            <a:ext cx="8229600" cy="3676650"/>
          </a:xfrm>
        </p:spPr>
        <p:txBody>
          <a:bodyPr>
            <a:normAutofit fontScale="92500" lnSpcReduction="10000"/>
          </a:bodyPr>
          <a:lstStyle/>
          <a:p>
            <a:pPr marL="0" indent="0">
              <a:buFont typeface="Arial" panose="020B0604020202020204" pitchFamily="34" charset="0"/>
              <a:buNone/>
              <a:defRPr/>
            </a:pPr>
            <a:endParaRPr lang="en-US" dirty="0"/>
          </a:p>
          <a:p>
            <a:pPr>
              <a:defRPr/>
            </a:pPr>
            <a:r>
              <a:rPr lang="en-US" sz="3225" dirty="0">
                <a:solidFill>
                  <a:schemeClr val="bg1"/>
                </a:solidFill>
              </a:rPr>
              <a:t>Approximately 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a:t>
            </a:r>
            <a:r>
              <a:rPr lang="en-US" sz="3225" dirty="0">
                <a:solidFill>
                  <a:srgbClr val="FFFF00"/>
                </a:solidFill>
              </a:rPr>
              <a:t>or</a:t>
            </a:r>
            <a:r>
              <a:rPr lang="en-US" sz="3225" dirty="0">
                <a:solidFill>
                  <a:schemeClr val="bg1"/>
                </a:solidFill>
              </a:rPr>
              <a:t>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one extra post</a:t>
            </a:r>
          </a:p>
        </p:txBody>
      </p:sp>
    </p:spTree>
    <p:extLst>
      <p:ext uri="{BB962C8B-B14F-4D97-AF65-F5344CB8AC3E}">
        <p14:creationId xmlns:p14="http://schemas.microsoft.com/office/powerpoint/2010/main" val="129376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a:extLst>
              <a:ext uri="{FF2B5EF4-FFF2-40B4-BE49-F238E27FC236}">
                <a16:creationId xmlns:a16="http://schemas.microsoft.com/office/drawing/2014/main" id="{FC965560-84B7-4048-828B-E976E3F1B659}"/>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00"/>
                </a:solidFill>
              </a:rPr>
              <a:t>Past Presentations</a:t>
            </a:r>
            <a:r>
              <a:rPr lang="en-US" altLang="en-US" sz="4400" b="1">
                <a:solidFill>
                  <a:srgbClr val="FF0000"/>
                </a:solidFill>
              </a:rPr>
              <a:t>:</a:t>
            </a:r>
            <a:r>
              <a:rPr lang="en-US" altLang="en-US" sz="4400" b="1">
                <a:solidFill>
                  <a:srgbClr val="FFFF00"/>
                </a:solidFill>
              </a:rPr>
              <a:t> Most </a:t>
            </a:r>
            <a:r>
              <a:rPr lang="en-US" altLang="en-US" sz="4400" b="1" dirty="0">
                <a:solidFill>
                  <a:srgbClr val="FFFF00"/>
                </a:solidFill>
              </a:rPr>
              <a:t>are on the course website</a:t>
            </a:r>
            <a:r>
              <a:rPr lang="en-US" altLang="en-US" sz="4400" b="1" dirty="0">
                <a:solidFill>
                  <a:srgbClr val="FF0000"/>
                </a:solidFill>
              </a:rPr>
              <a:t>…</a:t>
            </a:r>
          </a:p>
        </p:txBody>
      </p:sp>
    </p:spTree>
    <p:extLst>
      <p:ext uri="{BB962C8B-B14F-4D97-AF65-F5344CB8AC3E}">
        <p14:creationId xmlns:p14="http://schemas.microsoft.com/office/powerpoint/2010/main" val="2344965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43508" y="267494"/>
            <a:ext cx="8856984" cy="1015663"/>
          </a:xfrm>
          <a:prstGeom prst="rect">
            <a:avLst/>
          </a:prstGeom>
          <a:noFill/>
        </p:spPr>
        <p:txBody>
          <a:bodyPr wrap="square" rtlCol="0">
            <a:spAutoFit/>
          </a:bodyPr>
          <a:lstStyle/>
          <a:p>
            <a:pPr algn="ctr"/>
            <a:r>
              <a:rPr lang="en-US" sz="6000" dirty="0">
                <a:solidFill>
                  <a:srgbClr val="FFFF00"/>
                </a:solidFill>
              </a:rPr>
              <a:t>Generative A</a:t>
            </a:r>
            <a:r>
              <a:rPr lang="en-US" sz="6000" dirty="0">
                <a:solidFill>
                  <a:srgbClr val="FF0000"/>
                </a:solidFill>
              </a:rPr>
              <a:t>.</a:t>
            </a:r>
            <a:r>
              <a:rPr lang="en-US" sz="6000" dirty="0">
                <a:solidFill>
                  <a:srgbClr val="FFFF00"/>
                </a:solidFill>
              </a:rPr>
              <a:t>I</a:t>
            </a:r>
            <a:r>
              <a:rPr lang="en-US" sz="6000" dirty="0">
                <a:solidFill>
                  <a:srgbClr val="FF0000"/>
                </a:solidFill>
              </a:rPr>
              <a:t>.</a:t>
            </a:r>
            <a:r>
              <a:rPr lang="en-US" sz="6000" dirty="0">
                <a:solidFill>
                  <a:srgbClr val="FFFF00"/>
                </a:solidFill>
              </a:rPr>
              <a:t> Policy</a:t>
            </a:r>
            <a:endParaRPr lang="en-US" sz="6000" dirty="0">
              <a:solidFill>
                <a:srgbClr val="FF0000"/>
              </a:solidFill>
            </a:endParaRPr>
          </a:p>
        </p:txBody>
      </p:sp>
      <p:sp>
        <p:nvSpPr>
          <p:cNvPr id="3" name="TextBox 2">
            <a:extLst>
              <a:ext uri="{FF2B5EF4-FFF2-40B4-BE49-F238E27FC236}">
                <a16:creationId xmlns:a16="http://schemas.microsoft.com/office/drawing/2014/main" id="{4A856C38-E7AA-8F1F-EAEE-01498388B53D}"/>
              </a:ext>
            </a:extLst>
          </p:cNvPr>
          <p:cNvSpPr txBox="1"/>
          <p:nvPr/>
        </p:nvSpPr>
        <p:spPr>
          <a:xfrm>
            <a:off x="539552" y="1635646"/>
            <a:ext cx="7777065" cy="3416320"/>
          </a:xfrm>
          <a:prstGeom prst="rect">
            <a:avLst/>
          </a:prstGeom>
          <a:noFill/>
        </p:spPr>
        <p:txBody>
          <a:bodyPr wrap="none" rtlCol="0">
            <a:spAutoFit/>
          </a:bodyPr>
          <a:lstStyle/>
          <a:p>
            <a:r>
              <a:rPr lang="en-US" sz="3600" dirty="0">
                <a:solidFill>
                  <a:srgbClr val="FF0000"/>
                </a:solidFill>
              </a:rPr>
              <a:t>1. </a:t>
            </a:r>
            <a:r>
              <a:rPr lang="en-US" sz="3600" dirty="0">
                <a:solidFill>
                  <a:schemeClr val="bg1"/>
                </a:solidFill>
              </a:rPr>
              <a:t>It is </a:t>
            </a:r>
            <a:r>
              <a:rPr lang="en-US" sz="3600" dirty="0">
                <a:solidFill>
                  <a:srgbClr val="FFFF00"/>
                </a:solidFill>
              </a:rPr>
              <a:t>source material</a:t>
            </a:r>
            <a:r>
              <a:rPr lang="en-US" sz="3600" dirty="0">
                <a:solidFill>
                  <a:srgbClr val="FF0000"/>
                </a:solidFill>
              </a:rPr>
              <a:t>,</a:t>
            </a:r>
            <a:r>
              <a:rPr lang="en-US" sz="3600" dirty="0">
                <a:solidFill>
                  <a:schemeClr val="bg1"/>
                </a:solidFill>
              </a:rPr>
              <a:t> therefore </a:t>
            </a:r>
          </a:p>
          <a:p>
            <a:r>
              <a:rPr lang="en-US" sz="3600" dirty="0">
                <a:solidFill>
                  <a:schemeClr val="bg1"/>
                </a:solidFill>
              </a:rPr>
              <a:t>must be </a:t>
            </a:r>
            <a:r>
              <a:rPr lang="en-US" sz="3600" dirty="0">
                <a:solidFill>
                  <a:srgbClr val="FFFF00"/>
                </a:solidFill>
              </a:rPr>
              <a:t>cited</a:t>
            </a:r>
          </a:p>
          <a:p>
            <a:r>
              <a:rPr lang="en-US" sz="3600" dirty="0">
                <a:solidFill>
                  <a:srgbClr val="FF0000"/>
                </a:solidFill>
              </a:rPr>
              <a:t>2. </a:t>
            </a:r>
            <a:r>
              <a:rPr lang="en-US" sz="3600" dirty="0">
                <a:solidFill>
                  <a:schemeClr val="bg1"/>
                </a:solidFill>
              </a:rPr>
              <a:t>You are </a:t>
            </a:r>
            <a:r>
              <a:rPr lang="en-US" sz="3600" dirty="0">
                <a:solidFill>
                  <a:srgbClr val="FFFF00"/>
                </a:solidFill>
              </a:rPr>
              <a:t>responsible for the quality </a:t>
            </a:r>
          </a:p>
          <a:p>
            <a:r>
              <a:rPr lang="en-US" sz="3600" dirty="0">
                <a:solidFill>
                  <a:srgbClr val="FFFF00"/>
                </a:solidFill>
              </a:rPr>
              <a:t>of  your source material</a:t>
            </a:r>
            <a:r>
              <a:rPr lang="en-US" sz="3600" dirty="0">
                <a:solidFill>
                  <a:srgbClr val="FF0000"/>
                </a:solidFill>
              </a:rPr>
              <a:t>,</a:t>
            </a:r>
            <a:r>
              <a:rPr lang="en-US" sz="3600" dirty="0">
                <a:solidFill>
                  <a:schemeClr val="bg1"/>
                </a:solidFill>
              </a:rPr>
              <a:t> so check</a:t>
            </a:r>
            <a:r>
              <a:rPr lang="en-US" sz="3600" dirty="0">
                <a:solidFill>
                  <a:srgbClr val="FF0000"/>
                </a:solidFill>
              </a:rPr>
              <a:t>…</a:t>
            </a:r>
          </a:p>
          <a:p>
            <a:pPr marL="342900" indent="-342900">
              <a:buFont typeface="Arial" panose="020B0604020202020204" pitchFamily="34" charset="0"/>
              <a:buChar char="•"/>
            </a:pPr>
            <a:r>
              <a:rPr lang="en-US" sz="3600" dirty="0">
                <a:solidFill>
                  <a:schemeClr val="bg1"/>
                </a:solidFill>
              </a:rPr>
              <a:t>If it is wrong</a:t>
            </a:r>
            <a:r>
              <a:rPr lang="en-US" sz="3600" dirty="0">
                <a:solidFill>
                  <a:srgbClr val="FF0000"/>
                </a:solidFill>
              </a:rPr>
              <a:t>,</a:t>
            </a:r>
            <a:r>
              <a:rPr lang="en-US" sz="3600" dirty="0">
                <a:solidFill>
                  <a:schemeClr val="bg1"/>
                </a:solidFill>
              </a:rPr>
              <a:t> you are wrong</a:t>
            </a:r>
          </a:p>
          <a:p>
            <a:pPr marL="342900" indent="-342900">
              <a:buFont typeface="Arial" panose="020B0604020202020204" pitchFamily="34" charset="0"/>
              <a:buChar char="•"/>
            </a:pPr>
            <a:r>
              <a:rPr lang="en-US" sz="3600" dirty="0">
                <a:solidFill>
                  <a:schemeClr val="bg1"/>
                </a:solidFill>
              </a:rPr>
              <a:t>If it plagiarized</a:t>
            </a:r>
            <a:r>
              <a:rPr lang="en-US" sz="3600" dirty="0">
                <a:solidFill>
                  <a:srgbClr val="FF0000"/>
                </a:solidFill>
              </a:rPr>
              <a:t>,</a:t>
            </a:r>
            <a:r>
              <a:rPr lang="en-US" sz="3600" dirty="0">
                <a:solidFill>
                  <a:schemeClr val="bg1"/>
                </a:solidFill>
              </a:rPr>
              <a:t> you</a:t>
            </a:r>
            <a:r>
              <a:rPr lang="en-US" sz="3600" dirty="0">
                <a:solidFill>
                  <a:srgbClr val="FF0000"/>
                </a:solidFill>
              </a:rPr>
              <a:t>’</a:t>
            </a:r>
            <a:r>
              <a:rPr lang="en-US" sz="3600" dirty="0">
                <a:solidFill>
                  <a:schemeClr val="bg1"/>
                </a:solidFill>
              </a:rPr>
              <a:t>ve plagiarized</a:t>
            </a:r>
          </a:p>
        </p:txBody>
      </p:sp>
    </p:spTree>
    <p:extLst>
      <p:ext uri="{BB962C8B-B14F-4D97-AF65-F5344CB8AC3E}">
        <p14:creationId xmlns:p14="http://schemas.microsoft.com/office/powerpoint/2010/main" val="905161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BC5-8BE8-0AED-0F30-F9A26DF3CCBE}"/>
              </a:ext>
            </a:extLst>
          </p:cNvPr>
          <p:cNvSpPr>
            <a:spLocks noGrp="1"/>
          </p:cNvSpPr>
          <p:nvPr>
            <p:ph type="title"/>
          </p:nvPr>
        </p:nvSpPr>
        <p:spPr>
          <a:xfrm>
            <a:off x="357374" y="227806"/>
            <a:ext cx="8568952" cy="1263824"/>
          </a:xfrm>
        </p:spPr>
        <p:txBody>
          <a:bodyPr>
            <a:noAutofit/>
          </a:bodyPr>
          <a:lstStyle/>
          <a:p>
            <a:pPr>
              <a:defRPr/>
            </a:pPr>
            <a:r>
              <a:rPr lang="en-US" sz="3600" b="1" dirty="0">
                <a:solidFill>
                  <a:srgbClr val="FFFF00"/>
                </a:solidFill>
              </a:rPr>
              <a:t>Office </a:t>
            </a:r>
            <a:r>
              <a:rPr lang="en-US" sz="3600" b="1" dirty="0">
                <a:solidFill>
                  <a:schemeClr val="bg1"/>
                </a:solidFill>
              </a:rPr>
              <a:t>“</a:t>
            </a:r>
            <a:r>
              <a:rPr lang="en-US" sz="3600" b="1" dirty="0">
                <a:solidFill>
                  <a:srgbClr val="FFFF00"/>
                </a:solidFill>
              </a:rPr>
              <a:t>Hours</a:t>
            </a:r>
            <a:r>
              <a:rPr lang="en-US" sz="3600" b="1" dirty="0">
                <a:solidFill>
                  <a:schemeClr val="bg1"/>
                </a:solidFill>
              </a:rPr>
              <a:t>”</a:t>
            </a:r>
            <a:r>
              <a:rPr lang="en-US" sz="3600" b="1" dirty="0">
                <a:solidFill>
                  <a:srgbClr val="FF0000"/>
                </a:solidFill>
              </a:rPr>
              <a:t>:</a:t>
            </a:r>
            <a:r>
              <a:rPr lang="en-US" sz="3600" b="1" dirty="0">
                <a:solidFill>
                  <a:srgbClr val="FFFF00"/>
                </a:solidFill>
              </a:rPr>
              <a:t> </a:t>
            </a:r>
            <a:r>
              <a:rPr lang="en-US" sz="3600" b="1" dirty="0">
                <a:solidFill>
                  <a:schemeClr val="bg1"/>
                </a:solidFill>
              </a:rPr>
              <a:t>Ideally Tuesdays </a:t>
            </a:r>
            <a:br>
              <a:rPr lang="en-US" sz="3600" b="1" dirty="0">
                <a:solidFill>
                  <a:schemeClr val="bg1"/>
                </a:solidFill>
              </a:rPr>
            </a:br>
            <a:r>
              <a:rPr lang="en-US" sz="3600" b="1" dirty="0">
                <a:solidFill>
                  <a:schemeClr val="bg1"/>
                </a:solidFill>
              </a:rPr>
              <a:t>just after class but </a:t>
            </a:r>
            <a:r>
              <a:rPr lang="en-US" sz="3600" b="1" dirty="0">
                <a:solidFill>
                  <a:srgbClr val="FFFF00"/>
                </a:solidFill>
              </a:rPr>
              <a:t>am flexible</a:t>
            </a:r>
            <a:r>
              <a:rPr lang="mr-IN" sz="3600" b="1" dirty="0">
                <a:solidFill>
                  <a:srgbClr val="FF0000"/>
                </a:solidFill>
              </a:rPr>
              <a:t>…</a:t>
            </a:r>
            <a:endParaRPr lang="en-US" sz="3600" b="1" dirty="0">
              <a:solidFill>
                <a:srgbClr val="FF0000"/>
              </a:solidFill>
            </a:endParaRPr>
          </a:p>
        </p:txBody>
      </p:sp>
      <p:sp>
        <p:nvSpPr>
          <p:cNvPr id="84994" name="Content Placeholder 2">
            <a:extLst>
              <a:ext uri="{FF2B5EF4-FFF2-40B4-BE49-F238E27FC236}">
                <a16:creationId xmlns:a16="http://schemas.microsoft.com/office/drawing/2014/main" id="{31CDF2B7-DCF9-4998-A6D2-2B569E22C608}"/>
              </a:ext>
            </a:extLst>
          </p:cNvPr>
          <p:cNvSpPr>
            <a:spLocks noGrp="1" noChangeArrowheads="1"/>
          </p:cNvSpPr>
          <p:nvPr>
            <p:ph sz="quarter" idx="10"/>
          </p:nvPr>
        </p:nvSpPr>
        <p:spPr bwMode="auto">
          <a:xfrm>
            <a:off x="674012" y="1783756"/>
            <a:ext cx="7795976" cy="3131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dirty="0">
                <a:solidFill>
                  <a:srgbClr val="CCFFCC"/>
                </a:solidFill>
              </a:rPr>
              <a:t>Email</a:t>
            </a:r>
            <a:r>
              <a:rPr lang="en-US" altLang="en-US" sz="2700" dirty="0">
                <a:solidFill>
                  <a:srgbClr val="FF0000"/>
                </a:solidFill>
              </a:rPr>
              <a:t>:</a:t>
            </a:r>
            <a:r>
              <a:rPr lang="en-US" altLang="en-US" sz="2700" dirty="0">
                <a:solidFill>
                  <a:schemeClr val="bg1"/>
                </a:solidFill>
              </a:rPr>
              <a:t> </a:t>
            </a:r>
            <a:r>
              <a:rPr lang="en-US" altLang="en-US" sz="2700" dirty="0">
                <a:solidFill>
                  <a:schemeClr val="bg1"/>
                </a:solidFill>
                <a:hlinkClick r:id="rId3"/>
              </a:rPr>
              <a:t>jon.festinger@ubc.ca</a:t>
            </a:r>
            <a:r>
              <a:rPr lang="en-US" altLang="en-US" sz="2700" dirty="0">
                <a:solidFill>
                  <a:schemeClr val="bg1"/>
                </a:solidFill>
              </a:rPr>
              <a:t>; </a:t>
            </a:r>
            <a:r>
              <a:rPr lang="en-US" altLang="en-US" sz="2700" dirty="0">
                <a:solidFill>
                  <a:schemeClr val="bg1"/>
                </a:solidFill>
                <a:hlinkClick r:id="rId4"/>
              </a:rPr>
              <a:t>jfestinger@telus.net</a:t>
            </a:r>
            <a:r>
              <a:rPr lang="en-US" altLang="en-US" sz="2700" dirty="0">
                <a:solidFill>
                  <a:schemeClr val="bg1"/>
                </a:solidFill>
              </a:rPr>
              <a:t> </a:t>
            </a:r>
          </a:p>
          <a:p>
            <a:pPr marL="0" indent="0">
              <a:buFont typeface="Arial" panose="020B0604020202020204" pitchFamily="34" charset="0"/>
              <a:buNone/>
            </a:pPr>
            <a:r>
              <a:rPr lang="en-US" altLang="en-US" sz="2700" dirty="0">
                <a:solidFill>
                  <a:srgbClr val="CCFFCC"/>
                </a:solidFill>
              </a:rPr>
              <a:t>Office</a:t>
            </a:r>
            <a:r>
              <a:rPr lang="en-US" altLang="en-US" sz="2700" dirty="0">
                <a:solidFill>
                  <a:srgbClr val="FF0000"/>
                </a:solidFill>
              </a:rPr>
              <a:t>:</a:t>
            </a:r>
            <a:r>
              <a:rPr lang="en-US" altLang="en-US" sz="2700" dirty="0">
                <a:solidFill>
                  <a:schemeClr val="bg1"/>
                </a:solidFill>
              </a:rPr>
              <a:t> 449</a:t>
            </a:r>
          </a:p>
          <a:p>
            <a:pPr marL="0" indent="0">
              <a:buFont typeface="Arial" panose="020B0604020202020204" pitchFamily="34" charset="0"/>
              <a:buNone/>
            </a:pPr>
            <a:r>
              <a:rPr lang="en-US" altLang="en-US" sz="2700" dirty="0">
                <a:solidFill>
                  <a:srgbClr val="CCFFCC"/>
                </a:solidFill>
              </a:rPr>
              <a:t>Phone</a:t>
            </a:r>
            <a:r>
              <a:rPr lang="en-US" altLang="en-US" sz="2700" dirty="0">
                <a:solidFill>
                  <a:srgbClr val="FF0000"/>
                </a:solidFill>
              </a:rPr>
              <a:t>:</a:t>
            </a:r>
            <a:r>
              <a:rPr lang="en-US" altLang="en-US" sz="2700" dirty="0">
                <a:solidFill>
                  <a:schemeClr val="bg1"/>
                </a:solidFill>
              </a:rPr>
              <a:t> </a:t>
            </a:r>
          </a:p>
          <a:p>
            <a:pPr marL="0" indent="0">
              <a:buFont typeface="Arial" panose="020B0604020202020204" pitchFamily="34" charset="0"/>
              <a:buNone/>
            </a:pPr>
            <a:r>
              <a:rPr lang="en-US" altLang="en-US" sz="2700" dirty="0">
                <a:solidFill>
                  <a:schemeClr val="bg1"/>
                </a:solidFill>
              </a:rPr>
              <a:t>c</a:t>
            </a:r>
            <a:r>
              <a:rPr lang="en-US" altLang="en-US" sz="2700" dirty="0">
                <a:solidFill>
                  <a:srgbClr val="FF0000"/>
                </a:solidFill>
              </a:rPr>
              <a:t>.</a:t>
            </a:r>
            <a:r>
              <a:rPr lang="en-US" altLang="en-US" sz="2700" dirty="0">
                <a:solidFill>
                  <a:schemeClr val="bg1"/>
                </a:solidFill>
              </a:rPr>
              <a:t> 604-837-6426</a:t>
            </a:r>
          </a:p>
          <a:p>
            <a:pPr marL="0" indent="0">
              <a:buFont typeface="Arial" panose="020B0604020202020204" pitchFamily="34" charset="0"/>
              <a:buNone/>
            </a:pPr>
            <a:r>
              <a:rPr lang="en-US" altLang="en-US" sz="2700" dirty="0">
                <a:solidFill>
                  <a:srgbClr val="FF0000"/>
                </a:solidFill>
              </a:rPr>
              <a:t>(</a:t>
            </a:r>
            <a:r>
              <a:rPr lang="en-US" altLang="en-US" sz="2700" dirty="0">
                <a:solidFill>
                  <a:schemeClr val="bg1"/>
                </a:solidFill>
              </a:rPr>
              <a:t>please text if urgent</a:t>
            </a:r>
            <a:r>
              <a:rPr lang="en-US" altLang="en-US" sz="2700" dirty="0">
                <a:solidFill>
                  <a:srgbClr val="FF0000"/>
                </a:solidFill>
              </a:rPr>
              <a:t>)</a:t>
            </a:r>
          </a:p>
          <a:p>
            <a:pPr marL="0" indent="0">
              <a:buFont typeface="Arial" panose="020B0604020202020204" pitchFamily="34" charset="0"/>
              <a:buNone/>
            </a:pPr>
            <a:endParaRPr lang="en-US" altLang="en-US" sz="3000" dirty="0">
              <a:solidFill>
                <a:schemeClr val="bg1"/>
              </a:solidFill>
            </a:endParaRPr>
          </a:p>
        </p:txBody>
      </p:sp>
      <p:pic>
        <p:nvPicPr>
          <p:cNvPr id="84995" name="Picture 5">
            <a:extLst>
              <a:ext uri="{FF2B5EF4-FFF2-40B4-BE49-F238E27FC236}">
                <a16:creationId xmlns:a16="http://schemas.microsoft.com/office/drawing/2014/main" id="{7EBA2DC7-CD2C-7072-4F03-125792FC5F2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1850" y="3214688"/>
            <a:ext cx="30162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90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5B11F7C-BC4B-8898-6093-0DA3E4426DF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Entirely optional but please</a:t>
            </a:r>
            <a:r>
              <a:rPr lang="en-US" altLang="en-US">
                <a:solidFill>
                  <a:schemeClr val="bg1"/>
                </a:solidFill>
              </a:rPr>
              <a:t>…</a:t>
            </a:r>
          </a:p>
        </p:txBody>
      </p:sp>
      <p:sp>
        <p:nvSpPr>
          <p:cNvPr id="3" name="Content Placeholder 2">
            <a:extLst>
              <a:ext uri="{FF2B5EF4-FFF2-40B4-BE49-F238E27FC236}">
                <a16:creationId xmlns:a16="http://schemas.microsoft.com/office/drawing/2014/main" id="{953DEDD7-93F1-7D18-FF16-129EFAA6AA4F}"/>
              </a:ext>
            </a:extLst>
          </p:cNvPr>
          <p:cNvSpPr>
            <a:spLocks noGrp="1"/>
          </p:cNvSpPr>
          <p:nvPr>
            <p:ph sz="quarter" idx="10"/>
          </p:nvPr>
        </p:nvSpPr>
        <p:spPr>
          <a:xfrm>
            <a:off x="1485900" y="762000"/>
            <a:ext cx="6172200" cy="3684588"/>
          </a:xfrm>
        </p:spPr>
        <p:txBody>
          <a:bodyPr>
            <a:normAutofit fontScale="85000" lnSpcReduction="10000"/>
          </a:bodyPr>
          <a:lstStyle/>
          <a:p>
            <a:pPr marL="0" indent="0">
              <a:lnSpc>
                <a:spcPct val="110000"/>
              </a:lnSpc>
              <a:buFont typeface="Arial" panose="020B0604020202020204" pitchFamily="34" charset="0"/>
              <a:buNone/>
              <a:defRPr/>
            </a:pPr>
            <a:r>
              <a:rPr lang="en-US" sz="2700" dirty="0">
                <a:solidFill>
                  <a:srgbClr val="FFFF00"/>
                </a:solidFill>
              </a:rPr>
              <a:t>…</a:t>
            </a:r>
            <a:r>
              <a:rPr lang="en-US" sz="2700" dirty="0">
                <a:solidFill>
                  <a:schemeClr val="bg1"/>
                </a:solidFill>
              </a:rPr>
              <a:t>email me a short bio of yourself referencing:</a:t>
            </a:r>
          </a:p>
          <a:p>
            <a:pPr marL="385763" indent="-385763">
              <a:lnSpc>
                <a:spcPct val="110000"/>
              </a:lnSpc>
              <a:buFont typeface="+mj-lt"/>
              <a:buAutoNum type="arabicPeriod"/>
              <a:defRPr/>
            </a:pPr>
            <a:r>
              <a:rPr lang="en-US" sz="2700" dirty="0">
                <a:solidFill>
                  <a:schemeClr val="bg1"/>
                </a:solidFill>
              </a:rPr>
              <a:t>Anything at all you want to say about yourself</a:t>
            </a:r>
          </a:p>
          <a:p>
            <a:pPr marL="385763" indent="-385763">
              <a:lnSpc>
                <a:spcPct val="110000"/>
              </a:lnSpc>
              <a:buFont typeface="+mj-lt"/>
              <a:buAutoNum type="arabicPeriod"/>
              <a:defRPr/>
            </a:pPr>
            <a:r>
              <a:rPr lang="en-US" sz="2700" dirty="0">
                <a:solidFill>
                  <a:schemeClr val="bg1"/>
                </a:solidFill>
              </a:rPr>
              <a:t>Your academic interests</a:t>
            </a:r>
          </a:p>
          <a:p>
            <a:pPr marL="385763" indent="-385763">
              <a:lnSpc>
                <a:spcPct val="110000"/>
              </a:lnSpc>
              <a:buFont typeface="+mj-lt"/>
              <a:buAutoNum type="arabicPeriod"/>
              <a:defRPr/>
            </a:pPr>
            <a:r>
              <a:rPr lang="en-US" sz="2700" dirty="0">
                <a:solidFill>
                  <a:schemeClr val="bg1"/>
                </a:solidFill>
              </a:rPr>
              <a:t>What you might like to get out of this course   (I.E., interest in a type of patent, or a copyright issue etc.) </a:t>
            </a:r>
          </a:p>
          <a:p>
            <a:pPr marL="385763" indent="-385763">
              <a:lnSpc>
                <a:spcPct val="110000"/>
              </a:lnSpc>
              <a:buFont typeface="+mj-lt"/>
              <a:buAutoNum type="arabicPeriod"/>
              <a:defRPr/>
            </a:pPr>
            <a:r>
              <a:rPr lang="en-US" sz="2700" b="1" dirty="0">
                <a:solidFill>
                  <a:srgbClr val="FFFF00"/>
                </a:solidFill>
              </a:rPr>
              <a:t>Favorite Intellectual Property </a:t>
            </a:r>
            <a:r>
              <a:rPr lang="en-US" sz="2700" b="1" dirty="0">
                <a:solidFill>
                  <a:schemeClr val="bg1"/>
                </a:solidFill>
              </a:rPr>
              <a:t>(</a:t>
            </a:r>
            <a:r>
              <a:rPr lang="en-US" sz="2700" b="1" dirty="0" err="1">
                <a:solidFill>
                  <a:srgbClr val="FFFF00"/>
                </a:solidFill>
              </a:rPr>
              <a:t>ies</a:t>
            </a:r>
            <a:r>
              <a:rPr lang="en-US" sz="2700" b="1" dirty="0">
                <a:solidFill>
                  <a:schemeClr val="bg1"/>
                </a:solidFill>
              </a:rPr>
              <a:t>)</a:t>
            </a:r>
            <a:r>
              <a:rPr lang="en-US" sz="2700" b="1" dirty="0">
                <a:solidFill>
                  <a:srgbClr val="FFFF00"/>
                </a:solidFill>
              </a:rPr>
              <a:t> </a:t>
            </a:r>
            <a:r>
              <a:rPr lang="en-US" sz="2700" dirty="0">
                <a:solidFill>
                  <a:srgbClr val="FF0000"/>
                </a:solidFill>
              </a:rPr>
              <a:t>-</a:t>
            </a:r>
            <a:r>
              <a:rPr lang="en-US" sz="2700" dirty="0">
                <a:solidFill>
                  <a:srgbClr val="FFFF00"/>
                </a:solidFill>
              </a:rPr>
              <a:t> </a:t>
            </a:r>
            <a:r>
              <a:rPr lang="en-US" sz="2700" dirty="0">
                <a:solidFill>
                  <a:schemeClr val="bg1"/>
                </a:solidFill>
              </a:rPr>
              <a:t>current or all-time</a:t>
            </a:r>
          </a:p>
          <a:p>
            <a:pPr marL="0" indent="0">
              <a:buFont typeface="Arial" panose="020B0604020202020204" pitchFamily="34" charset="0"/>
              <a:buNone/>
              <a:defRPr/>
            </a:pPr>
            <a:endParaRPr lang="en-US" sz="2400" dirty="0">
              <a:solidFill>
                <a:schemeClr val="bg1"/>
              </a:solidFill>
            </a:endParaRPr>
          </a:p>
          <a:p>
            <a:pPr marL="385763" indent="-385763">
              <a:buFont typeface="+mj-lt"/>
              <a:buAutoNum type="arabicPeriod"/>
              <a:defRPr/>
            </a:pPr>
            <a:endParaRPr lang="en-US" sz="2400" dirty="0">
              <a:solidFill>
                <a:schemeClr val="bg1"/>
              </a:solidFill>
            </a:endParaRPr>
          </a:p>
        </p:txBody>
      </p:sp>
    </p:spTree>
    <p:extLst>
      <p:ext uri="{BB962C8B-B14F-4D97-AF65-F5344CB8AC3E}">
        <p14:creationId xmlns:p14="http://schemas.microsoft.com/office/powerpoint/2010/main" val="1238535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a:extLst>
              <a:ext uri="{FF2B5EF4-FFF2-40B4-BE49-F238E27FC236}">
                <a16:creationId xmlns:a16="http://schemas.microsoft.com/office/drawing/2014/main" id="{E4523C31-C4EE-C031-0C36-A81E8F3B7A4D}"/>
              </a:ext>
            </a:extLst>
          </p:cNvPr>
          <p:cNvSpPr txBox="1">
            <a:spLocks noChangeArrowheads="1"/>
          </p:cNvSpPr>
          <p:nvPr/>
        </p:nvSpPr>
        <p:spPr bwMode="auto">
          <a:xfrm>
            <a:off x="344488" y="1909763"/>
            <a:ext cx="8455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Zoom </a:t>
            </a:r>
            <a:r>
              <a:rPr lang="en-US" altLang="en-US" sz="4000">
                <a:solidFill>
                  <a:srgbClr val="FF0000"/>
                </a:solidFill>
              </a:rPr>
              <a:t>Q&amp;A </a:t>
            </a:r>
            <a:r>
              <a:rPr lang="en-US" altLang="en-US" sz="4000">
                <a:solidFill>
                  <a:srgbClr val="FFFF00"/>
                </a:solidFill>
              </a:rPr>
              <a:t>Sessions</a:t>
            </a:r>
          </a:p>
          <a:p>
            <a:pPr algn="ctr"/>
            <a:r>
              <a:rPr lang="en-US" altLang="en-US" sz="4000">
                <a:solidFill>
                  <a:srgbClr val="FF0000"/>
                </a:solidFill>
              </a:rPr>
              <a:t>(</a:t>
            </a:r>
            <a:r>
              <a:rPr lang="en-US" altLang="en-US" sz="4000">
                <a:solidFill>
                  <a:schemeClr val="bg1"/>
                </a:solidFill>
              </a:rPr>
              <a:t>Study Groups Preferred If Possible</a:t>
            </a:r>
            <a:r>
              <a:rPr lang="en-US" altLang="en-US" sz="4000">
                <a:solidFill>
                  <a:srgbClr val="FF0000"/>
                </a:solidFill>
              </a:rPr>
              <a:t>)</a:t>
            </a:r>
          </a:p>
        </p:txBody>
      </p:sp>
    </p:spTree>
    <p:extLst>
      <p:ext uri="{BB962C8B-B14F-4D97-AF65-F5344CB8AC3E}">
        <p14:creationId xmlns:p14="http://schemas.microsoft.com/office/powerpoint/2010/main" val="382857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CB157263-3EA7-CD02-1C82-36B1523F4FC1}"/>
              </a:ext>
            </a:extLst>
          </p:cNvPr>
          <p:cNvSpPr>
            <a:spLocks noGrp="1" noChangeArrowheads="1"/>
          </p:cNvSpPr>
          <p:nvPr>
            <p:ph sz="quarter" idx="10"/>
          </p:nvPr>
        </p:nvSpPr>
        <p:spPr bwMode="auto">
          <a:xfrm>
            <a:off x="1485900" y="1002506"/>
            <a:ext cx="6172200" cy="313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dirty="0">
                <a:solidFill>
                  <a:srgbClr val="FFFF00"/>
                </a:solidFill>
                <a:latin typeface="American Typewriter" panose="02090604020004020304" pitchFamily="18" charset="77"/>
              </a:rPr>
              <a:t>Posts</a:t>
            </a:r>
            <a:r>
              <a:rPr lang="en-US" altLang="en-US" sz="7200" dirty="0">
                <a:solidFill>
                  <a:schemeClr val="bg1"/>
                </a:solidFill>
                <a:latin typeface="American Typewriter" panose="02090604020004020304" pitchFamily="18" charset="77"/>
              </a:rPr>
              <a:t> of </a:t>
            </a:r>
          </a:p>
          <a:p>
            <a:pPr marL="0" indent="0" algn="ctr">
              <a:buFont typeface="Arial" panose="020B0604020202020204" pitchFamily="34" charset="0"/>
              <a:buNone/>
            </a:pPr>
            <a:r>
              <a:rPr lang="en-US" altLang="en-US" sz="7200" dirty="0">
                <a:solidFill>
                  <a:schemeClr val="bg1"/>
                </a:solidFill>
                <a:latin typeface="American Typewriter" panose="02090604020004020304" pitchFamily="18" charset="77"/>
              </a:rPr>
              <a:t>the Week</a:t>
            </a:r>
            <a:endParaRPr lang="en-US" altLang="en-US" dirty="0">
              <a:solidFill>
                <a:srgbClr val="FF0000"/>
              </a:solidFill>
            </a:endParaRPr>
          </a:p>
        </p:txBody>
      </p:sp>
    </p:spTree>
    <p:extLst>
      <p:ext uri="{BB962C8B-B14F-4D97-AF65-F5344CB8AC3E}">
        <p14:creationId xmlns:p14="http://schemas.microsoft.com/office/powerpoint/2010/main" val="305624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EC34A-0D59-0B5F-FF71-C23FCA998AE6}"/>
              </a:ext>
            </a:extLst>
          </p:cNvPr>
          <p:cNvPicPr>
            <a:picLocks noChangeAspect="1"/>
          </p:cNvPicPr>
          <p:nvPr/>
        </p:nvPicPr>
        <p:blipFill>
          <a:blip r:embed="rId2"/>
          <a:stretch>
            <a:fillRect/>
          </a:stretch>
        </p:blipFill>
        <p:spPr>
          <a:xfrm>
            <a:off x="2539074" y="195486"/>
            <a:ext cx="4065851" cy="4752528"/>
          </a:xfrm>
          <a:prstGeom prst="rect">
            <a:avLst/>
          </a:prstGeom>
        </p:spPr>
      </p:pic>
    </p:spTree>
    <p:extLst>
      <p:ext uri="{BB962C8B-B14F-4D97-AF65-F5344CB8AC3E}">
        <p14:creationId xmlns:p14="http://schemas.microsoft.com/office/powerpoint/2010/main" val="3673807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D0FA94E0-1416-2C6E-463B-8FE246EAFA2F}"/>
              </a:ext>
            </a:extLst>
          </p:cNvPr>
          <p:cNvPicPr>
            <a:picLocks noChangeAspect="1"/>
          </p:cNvPicPr>
          <p:nvPr/>
        </p:nvPicPr>
        <p:blipFill>
          <a:blip r:embed="rId2"/>
          <a:stretch>
            <a:fillRect/>
          </a:stretch>
        </p:blipFill>
        <p:spPr>
          <a:xfrm>
            <a:off x="584200" y="508000"/>
            <a:ext cx="7772400" cy="4022340"/>
          </a:xfrm>
          <a:prstGeom prst="rect">
            <a:avLst/>
          </a:prstGeom>
        </p:spPr>
      </p:pic>
    </p:spTree>
    <p:extLst>
      <p:ext uri="{BB962C8B-B14F-4D97-AF65-F5344CB8AC3E}">
        <p14:creationId xmlns:p14="http://schemas.microsoft.com/office/powerpoint/2010/main" val="1385172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507720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562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group of people playing hockey&#10;&#10;Description automatically generated">
            <a:extLst>
              <a:ext uri="{FF2B5EF4-FFF2-40B4-BE49-F238E27FC236}">
                <a16:creationId xmlns:a16="http://schemas.microsoft.com/office/drawing/2014/main" id="{71C2236F-1671-AB52-DEF6-9E5DA4C482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82881" y="1131590"/>
            <a:ext cx="6578238" cy="3695119"/>
          </a:xfrm>
          <a:prstGeom prst="rect">
            <a:avLst/>
          </a:prstGeom>
        </p:spPr>
      </p:pic>
      <p:sp>
        <p:nvSpPr>
          <p:cNvPr id="4" name="TextBox 3">
            <a:extLst>
              <a:ext uri="{FF2B5EF4-FFF2-40B4-BE49-F238E27FC236}">
                <a16:creationId xmlns:a16="http://schemas.microsoft.com/office/drawing/2014/main" id="{6894DC8D-407B-2147-B40B-A205E3B2E21F}"/>
              </a:ext>
            </a:extLst>
          </p:cNvPr>
          <p:cNvSpPr txBox="1"/>
          <p:nvPr/>
        </p:nvSpPr>
        <p:spPr>
          <a:xfrm>
            <a:off x="868807" y="195486"/>
            <a:ext cx="7406386" cy="707886"/>
          </a:xfrm>
          <a:prstGeom prst="rect">
            <a:avLst/>
          </a:prstGeom>
          <a:noFill/>
        </p:spPr>
        <p:txBody>
          <a:bodyPr wrap="none" rtlCol="0">
            <a:spAutoFit/>
          </a:bodyPr>
          <a:lstStyle/>
          <a:p>
            <a:r>
              <a:rPr lang="en-US" sz="4000" b="1" dirty="0">
                <a:solidFill>
                  <a:srgbClr val="FFFF00"/>
                </a:solidFill>
              </a:rPr>
              <a:t>In last week</a:t>
            </a:r>
            <a:r>
              <a:rPr lang="en-US" sz="4000" b="1" dirty="0">
                <a:solidFill>
                  <a:srgbClr val="FF0000"/>
                </a:solidFill>
              </a:rPr>
              <a:t>’</a:t>
            </a:r>
            <a:r>
              <a:rPr lang="en-US" sz="4000" b="1" dirty="0">
                <a:solidFill>
                  <a:srgbClr val="FFFF00"/>
                </a:solidFill>
              </a:rPr>
              <a:t>s posted slides</a:t>
            </a:r>
            <a:r>
              <a:rPr lang="en-US" sz="4000" b="1" dirty="0">
                <a:solidFill>
                  <a:srgbClr val="FF0000"/>
                </a:solidFill>
              </a:rPr>
              <a:t>…</a:t>
            </a:r>
          </a:p>
        </p:txBody>
      </p:sp>
    </p:spTree>
    <p:extLst>
      <p:ext uri="{BB962C8B-B14F-4D97-AF65-F5344CB8AC3E}">
        <p14:creationId xmlns:p14="http://schemas.microsoft.com/office/powerpoint/2010/main" val="36968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251755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20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6175-106A-0967-9DD3-6B70CAEC5CBC}"/>
            </a:ext>
          </a:extLst>
        </p:cNvPr>
        <p:cNvGrpSpPr/>
        <p:nvPr/>
      </p:nvGrpSpPr>
      <p:grpSpPr>
        <a:xfrm>
          <a:off x="0" y="0"/>
          <a:ext cx="0" cy="0"/>
          <a:chOff x="0" y="0"/>
          <a:chExt cx="0" cy="0"/>
        </a:xfrm>
      </p:grpSpPr>
      <p:pic>
        <p:nvPicPr>
          <p:cNvPr id="86017" name="Picture 1">
            <a:extLst>
              <a:ext uri="{FF2B5EF4-FFF2-40B4-BE49-F238E27FC236}">
                <a16:creationId xmlns:a16="http://schemas.microsoft.com/office/drawing/2014/main" id="{19F23C17-B760-4C57-8AB2-4AA808DC39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A9CA7DE2-6758-5691-29B2-18154546D951}"/>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3486777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8C8-ED76-916C-0C82-3AAED130E7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2A1E8-A248-BAAA-6DA4-0642A6369C58}"/>
              </a:ext>
            </a:extLst>
          </p:cNvPr>
          <p:cNvSpPr>
            <a:spLocks noGrp="1"/>
          </p:cNvSpPr>
          <p:nvPr>
            <p:ph sz="quarter" idx="10"/>
          </p:nvPr>
        </p:nvSpPr>
        <p:spPr>
          <a:xfrm>
            <a:off x="457200" y="1055688"/>
            <a:ext cx="8229600" cy="3238500"/>
          </a:xfrm>
        </p:spPr>
        <p:txBody>
          <a:bodyPr/>
          <a:lstStyle/>
          <a:p>
            <a:pPr marL="0" indent="0">
              <a:buFont typeface="Arial" panose="020B0604020202020204" pitchFamily="34" charset="0"/>
              <a:buNone/>
              <a:defRPr/>
            </a:pPr>
            <a:r>
              <a:rPr lang="en-CA" sz="2400" dirty="0">
                <a:solidFill>
                  <a:srgbClr val="FFFF00"/>
                </a:solidFill>
              </a:rPr>
              <a:t>Intellectual Property Law </a:t>
            </a:r>
            <a:r>
              <a:rPr lang="en-CA" sz="2400" dirty="0">
                <a:solidFill>
                  <a:schemeClr val="bg1"/>
                </a:solidFill>
              </a:rPr>
              <a:t>is about</a:t>
            </a:r>
            <a:r>
              <a:rPr lang="en-CA" sz="2400" dirty="0">
                <a:solidFill>
                  <a:srgbClr val="FF0000"/>
                </a:solidFill>
              </a:rPr>
              <a:t>:</a:t>
            </a:r>
          </a:p>
          <a:p>
            <a:pPr>
              <a:buFont typeface="+mj-lt"/>
              <a:buAutoNum type="arabicPeriod"/>
              <a:defRPr/>
            </a:pPr>
            <a:r>
              <a:rPr lang="en-CA" sz="2400" dirty="0">
                <a:solidFill>
                  <a:schemeClr val="bg1"/>
                </a:solidFill>
              </a:rPr>
              <a:t>What kinds of </a:t>
            </a:r>
            <a:r>
              <a:rPr lang="en-CA" sz="2400" dirty="0">
                <a:solidFill>
                  <a:srgbClr val="FFFF00"/>
                </a:solidFill>
              </a:rPr>
              <a:t>creations of the mind </a:t>
            </a:r>
            <a:r>
              <a:rPr lang="en-CA" sz="2400" dirty="0">
                <a:solidFill>
                  <a:schemeClr val="bg1"/>
                </a:solidFill>
              </a:rPr>
              <a:t>can one have rights in</a:t>
            </a:r>
            <a:r>
              <a:rPr lang="en-CA" sz="2400" dirty="0">
                <a:solidFill>
                  <a:srgbClr val="FF0000"/>
                </a:solidFill>
              </a:rPr>
              <a:t>?</a:t>
            </a:r>
          </a:p>
          <a:p>
            <a:pPr>
              <a:buFont typeface="+mj-lt"/>
              <a:buAutoNum type="arabicPeriod"/>
              <a:defRPr/>
            </a:pPr>
            <a:r>
              <a:rPr lang="en-CA" sz="2400" dirty="0">
                <a:solidFill>
                  <a:schemeClr val="bg1"/>
                </a:solidFill>
              </a:rPr>
              <a:t>Who can have those rights</a:t>
            </a:r>
            <a:r>
              <a:rPr lang="en-CA" sz="2400" dirty="0">
                <a:solidFill>
                  <a:srgbClr val="FF0000"/>
                </a:solidFill>
              </a:rPr>
              <a:t>?</a:t>
            </a:r>
          </a:p>
          <a:p>
            <a:pPr>
              <a:buFont typeface="+mj-lt"/>
              <a:buAutoNum type="arabicPeriod"/>
              <a:defRPr/>
            </a:pPr>
            <a:r>
              <a:rPr lang="en-CA" sz="2400" dirty="0">
                <a:solidFill>
                  <a:schemeClr val="bg1"/>
                </a:solidFill>
              </a:rPr>
              <a:t>What kinds of rights are there</a:t>
            </a:r>
            <a:r>
              <a:rPr lang="en-CA" sz="2400" dirty="0">
                <a:solidFill>
                  <a:srgbClr val="FF0000"/>
                </a:solidFill>
              </a:rPr>
              <a:t>;</a:t>
            </a:r>
            <a:r>
              <a:rPr lang="en-CA" sz="2400" dirty="0">
                <a:solidFill>
                  <a:schemeClr val="bg1"/>
                </a:solidFill>
              </a:rPr>
              <a:t> and how are those rights enforced</a:t>
            </a:r>
            <a:r>
              <a:rPr lang="en-CA" sz="2400" dirty="0">
                <a:solidFill>
                  <a:srgbClr val="FF0000"/>
                </a:solidFill>
              </a:rPr>
              <a: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400647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7">
            <a:extLst>
              <a:ext uri="{FF2B5EF4-FFF2-40B4-BE49-F238E27FC236}">
                <a16:creationId xmlns:a16="http://schemas.microsoft.com/office/drawing/2014/main" id="{DFF92643-C037-06AD-FEB2-111AA4F335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29843" y="339502"/>
            <a:ext cx="3884313" cy="388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2899705" y="4225806"/>
            <a:ext cx="33445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dirty="0">
                <a:solidFill>
                  <a:srgbClr val="FFFF00"/>
                </a:solidFill>
              </a:rPr>
              <a:t>Trademarks</a:t>
            </a:r>
            <a:endParaRPr lang="en-US" altLang="en-US" sz="4400" dirty="0">
              <a:solidFill>
                <a:srgbClr val="002040"/>
              </a:solidFill>
            </a:endParaRPr>
          </a:p>
        </p:txBody>
      </p:sp>
    </p:spTree>
    <p:extLst>
      <p:ext uri="{BB962C8B-B14F-4D97-AF65-F5344CB8AC3E}">
        <p14:creationId xmlns:p14="http://schemas.microsoft.com/office/powerpoint/2010/main" val="2363215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extBox 1">
            <a:extLst>
              <a:ext uri="{FF2B5EF4-FFF2-40B4-BE49-F238E27FC236}">
                <a16:creationId xmlns:a16="http://schemas.microsoft.com/office/drawing/2014/main" id="{8B255A6C-89CB-AC2A-F47B-EE19FDF6F4FD}"/>
              </a:ext>
            </a:extLst>
          </p:cNvPr>
          <p:cNvSpPr txBox="1">
            <a:spLocks noChangeArrowheads="1"/>
          </p:cNvSpPr>
          <p:nvPr/>
        </p:nvSpPr>
        <p:spPr bwMode="auto">
          <a:xfrm>
            <a:off x="2863850" y="123825"/>
            <a:ext cx="3416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	</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32802" name="TextBox 2">
            <a:extLst>
              <a:ext uri="{FF2B5EF4-FFF2-40B4-BE49-F238E27FC236}">
                <a16:creationId xmlns:a16="http://schemas.microsoft.com/office/drawing/2014/main" id="{C5C9E67F-E244-6987-EF96-300B52ED9D78}"/>
              </a:ext>
            </a:extLst>
          </p:cNvPr>
          <p:cNvSpPr txBox="1">
            <a:spLocks noChangeArrowheads="1"/>
          </p:cNvSpPr>
          <p:nvPr/>
        </p:nvSpPr>
        <p:spPr bwMode="auto">
          <a:xfrm>
            <a:off x="368300" y="987425"/>
            <a:ext cx="8407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What is a Trademark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 mark used by a person for the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purpose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 distinguishing that person</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 goods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or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services from those of others in the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marketplace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Various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types of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Ordinary (word &amp; design), certification,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collective, official, distinguishing guise</a:t>
            </a:r>
          </a:p>
        </p:txBody>
      </p:sp>
    </p:spTree>
    <p:extLst>
      <p:ext uri="{BB962C8B-B14F-4D97-AF65-F5344CB8AC3E}">
        <p14:creationId xmlns:p14="http://schemas.microsoft.com/office/powerpoint/2010/main" val="359630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B4761-DC69-49AD-C21D-5EF96ECCBDFA}"/>
              </a:ext>
            </a:extLst>
          </p:cNvPr>
          <p:cNvSpPr txBox="1"/>
          <p:nvPr/>
        </p:nvSpPr>
        <p:spPr>
          <a:xfrm>
            <a:off x="1188541" y="1171366"/>
            <a:ext cx="6766917" cy="2800767"/>
          </a:xfrm>
          <a:prstGeom prst="rect">
            <a:avLst/>
          </a:prstGeom>
          <a:noFill/>
        </p:spPr>
        <p:txBody>
          <a:bodyPr wrap="none" rtlCol="0">
            <a:spAutoFit/>
          </a:bodyPr>
          <a:lstStyle/>
          <a:p>
            <a:pPr algn="ctr"/>
            <a:r>
              <a:rPr lang="en-US" sz="4400" b="1" dirty="0">
                <a:solidFill>
                  <a:srgbClr val="FFFF00"/>
                </a:solidFill>
              </a:rPr>
              <a:t>Exam</a:t>
            </a:r>
          </a:p>
          <a:p>
            <a:pPr algn="ctr"/>
            <a:r>
              <a:rPr lang="en-US" sz="4400" dirty="0">
                <a:solidFill>
                  <a:schemeClr val="bg1"/>
                </a:solidFill>
              </a:rPr>
              <a:t>Wednesday April 17</a:t>
            </a:r>
            <a:r>
              <a:rPr lang="en-US" sz="4400" dirty="0">
                <a:solidFill>
                  <a:srgbClr val="FF0000"/>
                </a:solidFill>
              </a:rPr>
              <a:t>,</a:t>
            </a:r>
            <a:r>
              <a:rPr lang="en-US" sz="4400" dirty="0">
                <a:solidFill>
                  <a:schemeClr val="bg1"/>
                </a:solidFill>
              </a:rPr>
              <a:t> 2024</a:t>
            </a:r>
          </a:p>
          <a:p>
            <a:pPr algn="ctr"/>
            <a:r>
              <a:rPr lang="en-US" sz="4400" dirty="0">
                <a:solidFill>
                  <a:srgbClr val="FFFF00"/>
                </a:solidFill>
              </a:rPr>
              <a:t>9</a:t>
            </a:r>
            <a:r>
              <a:rPr lang="en-US" sz="4400" dirty="0">
                <a:solidFill>
                  <a:srgbClr val="FF0000"/>
                </a:solidFill>
              </a:rPr>
              <a:t>:</a:t>
            </a:r>
            <a:r>
              <a:rPr lang="en-US" sz="4400" dirty="0">
                <a:solidFill>
                  <a:srgbClr val="FFFF00"/>
                </a:solidFill>
              </a:rPr>
              <a:t>00</a:t>
            </a:r>
            <a:r>
              <a:rPr lang="en-US" sz="4400" dirty="0">
                <a:solidFill>
                  <a:schemeClr val="bg1"/>
                </a:solidFill>
              </a:rPr>
              <a:t> </a:t>
            </a:r>
            <a:r>
              <a:rPr lang="en-US" sz="4400" dirty="0">
                <a:solidFill>
                  <a:srgbClr val="FF0000"/>
                </a:solidFill>
              </a:rPr>
              <a:t>AM</a:t>
            </a:r>
          </a:p>
          <a:p>
            <a:pPr algn="ctr"/>
            <a:r>
              <a:rPr lang="en-US" sz="4400" dirty="0">
                <a:solidFill>
                  <a:schemeClr val="bg1"/>
                </a:solidFill>
              </a:rPr>
              <a:t>Rooms</a:t>
            </a:r>
            <a:r>
              <a:rPr lang="en-US" sz="4400" dirty="0">
                <a:solidFill>
                  <a:srgbClr val="FF0000"/>
                </a:solidFill>
              </a:rPr>
              <a:t>:</a:t>
            </a:r>
            <a:r>
              <a:rPr lang="en-US" sz="4400" dirty="0">
                <a:solidFill>
                  <a:schemeClr val="bg1"/>
                </a:solidFill>
              </a:rPr>
              <a:t> </a:t>
            </a:r>
            <a:r>
              <a:rPr lang="en-US" sz="4400" dirty="0">
                <a:solidFill>
                  <a:srgbClr val="00B0F0"/>
                </a:solidFill>
              </a:rPr>
              <a:t>????</a:t>
            </a:r>
          </a:p>
        </p:txBody>
      </p:sp>
    </p:spTree>
    <p:extLst>
      <p:ext uri="{BB962C8B-B14F-4D97-AF65-F5344CB8AC3E}">
        <p14:creationId xmlns:p14="http://schemas.microsoft.com/office/powerpoint/2010/main" val="3695928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5">
            <a:extLst>
              <a:ext uri="{FF2B5EF4-FFF2-40B4-BE49-F238E27FC236}">
                <a16:creationId xmlns:a16="http://schemas.microsoft.com/office/drawing/2014/main" id="{689B8D2C-288E-24B1-ABB2-6876E81A8AD6}"/>
              </a:ext>
            </a:extLst>
          </p:cNvPr>
          <p:cNvSpPr>
            <a:spLocks noGrp="1" noChangeArrowheads="1"/>
          </p:cNvSpPr>
          <p:nvPr>
            <p:ph type="title"/>
          </p:nvPr>
        </p:nvSpPr>
        <p:spPr bwMode="auto">
          <a:xfrm>
            <a:off x="1485900" y="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76C5AD56-CEE8-F511-85D8-B5B1505C20F5}"/>
              </a:ext>
            </a:extLst>
          </p:cNvPr>
          <p:cNvSpPr>
            <a:spLocks noGrp="1"/>
          </p:cNvSpPr>
          <p:nvPr>
            <p:ph idx="1"/>
          </p:nvPr>
        </p:nvSpPr>
        <p:spPr>
          <a:xfrm>
            <a:off x="463550" y="865188"/>
            <a:ext cx="8496300" cy="3455987"/>
          </a:xfrm>
        </p:spPr>
        <p:txBody>
          <a:bodyPr>
            <a:normAutofit/>
          </a:bodyPr>
          <a:lstStyle/>
          <a:p>
            <a:pPr>
              <a:defRPr/>
            </a:pPr>
            <a:r>
              <a:rPr lang="en-US" b="1" dirty="0">
                <a:solidFill>
                  <a:schemeClr val="bg1"/>
                </a:solidFill>
              </a:rPr>
              <a:t>Ordinary marks</a:t>
            </a:r>
          </a:p>
          <a:p>
            <a:pPr lvl="1">
              <a:buFont typeface="Courier New" panose="02070309020205020404" pitchFamily="49" charset="0"/>
              <a:buChar char="o"/>
              <a:defRPr/>
            </a:pPr>
            <a:r>
              <a:rPr lang="en-US" sz="3200" dirty="0">
                <a:solidFill>
                  <a:schemeClr val="bg1"/>
                </a:solidFill>
              </a:rPr>
              <a:t>Distinguish the products or services of a specific firm or individual</a:t>
            </a:r>
          </a:p>
          <a:p>
            <a:pPr>
              <a:defRPr/>
            </a:pPr>
            <a:endParaRPr lang="en-US" dirty="0"/>
          </a:p>
          <a:p>
            <a:pPr>
              <a:defRPr/>
            </a:pPr>
            <a:endParaRPr lang="en-US" dirty="0"/>
          </a:p>
          <a:p>
            <a:pPr marL="0" indent="0">
              <a:buFont typeface="Arial" panose="020B0604020202020204" pitchFamily="34" charset="0"/>
              <a:buNone/>
              <a:defRPr/>
            </a:pPr>
            <a:endParaRPr lang="en-US" dirty="0"/>
          </a:p>
        </p:txBody>
      </p:sp>
      <p:sp>
        <p:nvSpPr>
          <p:cNvPr id="333827" name="Slide Number Placeholder 3">
            <a:extLst>
              <a:ext uri="{FF2B5EF4-FFF2-40B4-BE49-F238E27FC236}">
                <a16:creationId xmlns:a16="http://schemas.microsoft.com/office/drawing/2014/main" id="{6096A2F6-B0F0-0885-C2B3-00C24F84115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D29886F-C027-A547-915D-C67F766B994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50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33828" name="Picture 4">
            <a:extLst>
              <a:ext uri="{FF2B5EF4-FFF2-40B4-BE49-F238E27FC236}">
                <a16:creationId xmlns:a16="http://schemas.microsoft.com/office/drawing/2014/main" id="{9C18DE00-D396-9319-285C-A940982527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2716213"/>
            <a:ext cx="287178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834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09D22-1F54-BB8A-9C46-8AFF46B81165}"/>
              </a:ext>
            </a:extLst>
          </p:cNvPr>
          <p:cNvSpPr>
            <a:spLocks noGrp="1"/>
          </p:cNvSpPr>
          <p:nvPr>
            <p:ph type="title"/>
          </p:nvPr>
        </p:nvSpPr>
        <p:spPr>
          <a:xfrm>
            <a:off x="323850" y="84138"/>
            <a:ext cx="8064500" cy="641350"/>
          </a:xfrm>
        </p:spPr>
        <p:txBody>
          <a:bodyPr>
            <a:normAutofit fontScale="90000"/>
          </a:bodyPr>
          <a:lstStyle/>
          <a:p>
            <a:pPr>
              <a:defRPr/>
            </a:pPr>
            <a:r>
              <a:rPr lang="en-US" b="1" dirty="0">
                <a:solidFill>
                  <a:srgbClr val="FFFF00"/>
                </a:solidFill>
              </a:rPr>
              <a:t>Trademarks </a:t>
            </a:r>
            <a:r>
              <a:rPr lang="en-US" b="1" dirty="0">
                <a:solidFill>
                  <a:srgbClr val="FF0000"/>
                </a:solidFill>
              </a:rPr>
              <a:t>v. </a:t>
            </a:r>
            <a:r>
              <a:rPr lang="en-US" b="1" dirty="0">
                <a:solidFill>
                  <a:schemeClr val="bg1"/>
                </a:solidFill>
              </a:rPr>
              <a:t>Passing Off</a:t>
            </a:r>
            <a:r>
              <a:rPr lang="en-US" b="1" dirty="0">
                <a:solidFill>
                  <a:srgbClr val="00B0F0"/>
                </a:solidFill>
              </a:rPr>
              <a:t>*</a:t>
            </a:r>
          </a:p>
        </p:txBody>
      </p:sp>
      <p:sp>
        <p:nvSpPr>
          <p:cNvPr id="2" name="Content Placeholder 1">
            <a:extLst>
              <a:ext uri="{FF2B5EF4-FFF2-40B4-BE49-F238E27FC236}">
                <a16:creationId xmlns:a16="http://schemas.microsoft.com/office/drawing/2014/main" id="{62321126-C878-C831-9BEA-EFEFA8CADDCF}"/>
              </a:ext>
            </a:extLst>
          </p:cNvPr>
          <p:cNvSpPr>
            <a:spLocks noGrp="1"/>
          </p:cNvSpPr>
          <p:nvPr>
            <p:ph idx="1"/>
          </p:nvPr>
        </p:nvSpPr>
        <p:spPr>
          <a:xfrm>
            <a:off x="179388" y="987425"/>
            <a:ext cx="8785225" cy="4071937"/>
          </a:xfrm>
        </p:spPr>
        <p:txBody>
          <a:bodyPr>
            <a:noAutofit/>
          </a:bodyPr>
          <a:lstStyle/>
          <a:p>
            <a:pPr marL="0" indent="0">
              <a:buFont typeface="Arial" panose="020B0604020202020204" pitchFamily="34" charset="0"/>
              <a:buNone/>
              <a:defRPr/>
            </a:pPr>
            <a:r>
              <a:rPr lang="en-US" sz="2300" dirty="0">
                <a:solidFill>
                  <a:srgbClr val="FFFF00"/>
                </a:solidFill>
              </a:rPr>
              <a:t>Why would you want to register your TM</a:t>
            </a:r>
            <a:r>
              <a:rPr lang="en-US" sz="2300" dirty="0">
                <a:solidFill>
                  <a:srgbClr val="FF0000"/>
                </a:solidFill>
              </a:rPr>
              <a:t>? </a:t>
            </a:r>
          </a:p>
          <a:p>
            <a:pPr marL="0" indent="0">
              <a:buFont typeface="Arial" panose="020B0604020202020204" pitchFamily="34" charset="0"/>
              <a:buNone/>
              <a:defRPr/>
            </a:pPr>
            <a:r>
              <a:rPr lang="en-US" sz="2300" dirty="0">
                <a:solidFill>
                  <a:srgbClr val="FFFF00"/>
                </a:solidFill>
              </a:rPr>
              <a:t>Why not just rely on passing off</a:t>
            </a:r>
            <a:r>
              <a:rPr lang="en-US" sz="2300" dirty="0">
                <a:solidFill>
                  <a:srgbClr val="FF0000"/>
                </a:solidFill>
              </a:rPr>
              <a:t>?</a:t>
            </a:r>
          </a:p>
          <a:p>
            <a:pPr>
              <a:defRPr/>
            </a:pPr>
            <a:r>
              <a:rPr lang="en-US" sz="2300" dirty="0">
                <a:solidFill>
                  <a:schemeClr val="bg1"/>
                </a:solidFill>
              </a:rPr>
              <a:t>TM </a:t>
            </a:r>
            <a:r>
              <a:rPr lang="en-US" sz="2300" dirty="0">
                <a:solidFill>
                  <a:srgbClr val="FF0000"/>
                </a:solidFill>
              </a:rPr>
              <a:t>= </a:t>
            </a:r>
            <a:r>
              <a:rPr lang="en-US" sz="2300" dirty="0">
                <a:solidFill>
                  <a:srgbClr val="FFFF00"/>
                </a:solidFill>
              </a:rPr>
              <a:t>no proof of goodwill required</a:t>
            </a:r>
            <a:r>
              <a:rPr lang="en-US" sz="2300" dirty="0">
                <a:solidFill>
                  <a:schemeClr val="bg1"/>
                </a:solidFill>
              </a:rPr>
              <a:t>. </a:t>
            </a:r>
            <a:r>
              <a:rPr lang="en-US" sz="2300" dirty="0">
                <a:solidFill>
                  <a:srgbClr val="FF0000"/>
                </a:solidFill>
              </a:rPr>
              <a:t>Only proof of  use</a:t>
            </a:r>
            <a:r>
              <a:rPr lang="en-US" sz="2300" dirty="0">
                <a:solidFill>
                  <a:schemeClr val="bg1"/>
                </a:solidFill>
              </a:rPr>
              <a:t>.</a:t>
            </a:r>
          </a:p>
          <a:p>
            <a:pPr>
              <a:defRPr/>
            </a:pPr>
            <a:r>
              <a:rPr lang="en-CA" sz="2300" dirty="0">
                <a:solidFill>
                  <a:schemeClr val="bg1"/>
                </a:solidFill>
              </a:rPr>
              <a:t>Registration of a mark provides </a:t>
            </a:r>
            <a:r>
              <a:rPr lang="en-CA" sz="2300" dirty="0">
                <a:solidFill>
                  <a:srgbClr val="FF0000"/>
                </a:solidFill>
              </a:rPr>
              <a:t>nati</a:t>
            </a:r>
            <a:r>
              <a:rPr lang="en-CA" sz="2300" dirty="0">
                <a:solidFill>
                  <a:schemeClr val="bg1"/>
                </a:solidFill>
              </a:rPr>
              <a:t>ona</a:t>
            </a:r>
            <a:r>
              <a:rPr lang="en-CA" sz="2300" dirty="0">
                <a:solidFill>
                  <a:srgbClr val="FF0000"/>
                </a:solidFill>
              </a:rPr>
              <a:t>l</a:t>
            </a:r>
            <a:r>
              <a:rPr lang="en-CA" sz="2300" dirty="0">
                <a:solidFill>
                  <a:srgbClr val="FFFF00"/>
                </a:solidFill>
              </a:rPr>
              <a:t> </a:t>
            </a:r>
            <a:r>
              <a:rPr lang="en-CA" sz="2300" dirty="0">
                <a:solidFill>
                  <a:srgbClr val="FF0000"/>
                </a:solidFill>
              </a:rPr>
              <a:t>p</a:t>
            </a:r>
            <a:r>
              <a:rPr lang="en-CA" sz="2300" dirty="0">
                <a:solidFill>
                  <a:schemeClr val="bg1"/>
                </a:solidFill>
              </a:rPr>
              <a:t>rotec</a:t>
            </a:r>
            <a:r>
              <a:rPr lang="en-CA" sz="2300" dirty="0">
                <a:solidFill>
                  <a:srgbClr val="FF0000"/>
                </a:solidFill>
              </a:rPr>
              <a:t>tion</a:t>
            </a:r>
          </a:p>
          <a:p>
            <a:pPr>
              <a:defRPr/>
            </a:pPr>
            <a:r>
              <a:rPr lang="en-CA" sz="2300" dirty="0">
                <a:solidFill>
                  <a:schemeClr val="bg1"/>
                </a:solidFill>
              </a:rPr>
              <a:t>Registered marks are </a:t>
            </a:r>
            <a:r>
              <a:rPr lang="en-CA" sz="2300" dirty="0">
                <a:solidFill>
                  <a:srgbClr val="FFFF00"/>
                </a:solidFill>
              </a:rPr>
              <a:t>presumed valid </a:t>
            </a:r>
            <a:r>
              <a:rPr lang="en-CA" sz="2300" dirty="0">
                <a:solidFill>
                  <a:schemeClr val="bg1"/>
                </a:solidFill>
              </a:rPr>
              <a:t>for Canada for all the wares and services for which they are registered. </a:t>
            </a:r>
          </a:p>
          <a:p>
            <a:pPr>
              <a:defRPr/>
            </a:pPr>
            <a:r>
              <a:rPr lang="en-CA" sz="2300" dirty="0">
                <a:solidFill>
                  <a:srgbClr val="00B0F0"/>
                </a:solidFill>
              </a:rPr>
              <a:t>s. </a:t>
            </a:r>
            <a:r>
              <a:rPr lang="en-CA" sz="2300" dirty="0">
                <a:solidFill>
                  <a:schemeClr val="bg1"/>
                </a:solidFill>
              </a:rPr>
              <a:t>22 </a:t>
            </a:r>
            <a:r>
              <a:rPr lang="en-CA" sz="2300" dirty="0">
                <a:solidFill>
                  <a:srgbClr val="00B0F0"/>
                </a:solidFill>
              </a:rPr>
              <a:t>of the </a:t>
            </a:r>
            <a:r>
              <a:rPr lang="en-CA" sz="2300" dirty="0">
                <a:solidFill>
                  <a:schemeClr val="bg1"/>
                </a:solidFill>
              </a:rPr>
              <a:t>TMA </a:t>
            </a:r>
            <a:r>
              <a:rPr lang="en-CA" sz="2300" dirty="0">
                <a:solidFill>
                  <a:srgbClr val="00B0F0"/>
                </a:solidFill>
              </a:rPr>
              <a:t>protects </a:t>
            </a:r>
            <a:r>
              <a:rPr lang="en-CA" sz="2300" dirty="0">
                <a:solidFill>
                  <a:schemeClr val="bg1"/>
                </a:solidFill>
              </a:rPr>
              <a:t>against </a:t>
            </a:r>
            <a:r>
              <a:rPr lang="en-CA" sz="2300" dirty="0">
                <a:solidFill>
                  <a:srgbClr val="00B0F0"/>
                </a:solidFill>
              </a:rPr>
              <a:t>mark</a:t>
            </a:r>
            <a:r>
              <a:rPr lang="en-CA" sz="2300" dirty="0">
                <a:solidFill>
                  <a:schemeClr val="bg1">
                    <a:lumMod val="50000"/>
                  </a:schemeClr>
                </a:solidFill>
              </a:rPr>
              <a:t> </a:t>
            </a:r>
            <a:r>
              <a:rPr lang="en-CA" sz="2300" dirty="0">
                <a:solidFill>
                  <a:schemeClr val="bg1"/>
                </a:solidFill>
              </a:rPr>
              <a:t>dilution</a:t>
            </a:r>
            <a:r>
              <a:rPr lang="en-CA" sz="2300" dirty="0">
                <a:solidFill>
                  <a:schemeClr val="bg1">
                    <a:lumMod val="50000"/>
                  </a:schemeClr>
                </a:solidFill>
              </a:rPr>
              <a:t>.</a:t>
            </a:r>
          </a:p>
          <a:p>
            <a:pPr>
              <a:defRPr/>
            </a:pPr>
            <a:r>
              <a:rPr lang="en-CA" sz="2300" dirty="0">
                <a:solidFill>
                  <a:srgbClr val="FF0000"/>
                </a:solidFill>
              </a:rPr>
              <a:t>In situations where a mark is deemed invalid, a passing off action might still succeed. </a:t>
            </a:r>
          </a:p>
          <a:p>
            <a:pPr marL="0" indent="0">
              <a:buNone/>
              <a:defRPr/>
            </a:pPr>
            <a:r>
              <a:rPr lang="en-CA" sz="2300" dirty="0">
                <a:solidFill>
                  <a:srgbClr val="00B0F0"/>
                </a:solidFill>
              </a:rPr>
              <a:t>                                                               </a:t>
            </a:r>
            <a:r>
              <a:rPr lang="en-CA" sz="1800" dirty="0">
                <a:solidFill>
                  <a:srgbClr val="00B0F0"/>
                </a:solidFill>
                <a:latin typeface="Apple Chancery" panose="03020702040506060504" pitchFamily="66" charset="-79"/>
                <a:cs typeface="Apple Chancery" panose="03020702040506060504" pitchFamily="66" charset="-79"/>
              </a:rPr>
              <a:t> * </a:t>
            </a:r>
            <a:r>
              <a:rPr lang="en-CA" sz="1800" dirty="0">
                <a:solidFill>
                  <a:schemeClr val="bg1"/>
                </a:solidFill>
                <a:latin typeface="Apple Chancery" panose="03020702040506060504" pitchFamily="66" charset="-79"/>
                <a:cs typeface="Apple Chancery" panose="03020702040506060504" pitchFamily="66" charset="-79"/>
              </a:rPr>
              <a:t>You will see this slide again later</a:t>
            </a:r>
            <a:endParaRPr lang="en-US" sz="1800" dirty="0">
              <a:solidFill>
                <a:schemeClr val="bg1"/>
              </a:solidFill>
              <a:latin typeface="Apple Chancery" panose="03020702040506060504" pitchFamily="66" charset="-79"/>
              <a:cs typeface="Apple Chancery" panose="03020702040506060504" pitchFamily="66" charset="-79"/>
            </a:endParaRPr>
          </a:p>
        </p:txBody>
      </p:sp>
      <p:sp>
        <p:nvSpPr>
          <p:cNvPr id="273411" name="Slide Number Placeholder 3">
            <a:extLst>
              <a:ext uri="{FF2B5EF4-FFF2-40B4-BE49-F238E27FC236}">
                <a16:creationId xmlns:a16="http://schemas.microsoft.com/office/drawing/2014/main" id="{2BF5FEFA-CCB7-9489-7699-0A2FBB98F5A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2D111B-9658-C145-9EF1-77F9B70D40C3}" type="slidenum">
              <a:rPr lang="en-US" altLang="en-US" smtClean="0"/>
              <a:pPr/>
              <a:t>51</a:t>
            </a:fld>
            <a:endParaRPr lang="en-US" altLang="en-US"/>
          </a:p>
        </p:txBody>
      </p:sp>
    </p:spTree>
    <p:extLst>
      <p:ext uri="{BB962C8B-B14F-4D97-AF65-F5344CB8AC3E}">
        <p14:creationId xmlns:p14="http://schemas.microsoft.com/office/powerpoint/2010/main" val="1369159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extBox 2">
            <a:extLst>
              <a:ext uri="{FF2B5EF4-FFF2-40B4-BE49-F238E27FC236}">
                <a16:creationId xmlns:a16="http://schemas.microsoft.com/office/drawing/2014/main" id="{2D193B59-AEDF-51E8-D76F-17F4658AA2AC}"/>
              </a:ext>
            </a:extLst>
          </p:cNvPr>
          <p:cNvSpPr txBox="1">
            <a:spLocks noChangeArrowheads="1"/>
          </p:cNvSpPr>
          <p:nvPr/>
        </p:nvSpPr>
        <p:spPr bwMode="auto">
          <a:xfrm>
            <a:off x="358775" y="1049338"/>
            <a:ext cx="84264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Certification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Identify wares or services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which meet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defined standards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Can be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used by anyone who complies with the standards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defined by the owner of the certification mark; </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and</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who is licensed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by the owner</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Owned by one person but licensed to others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Defined in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 2 of the TMA</a:t>
            </a:r>
          </a:p>
        </p:txBody>
      </p:sp>
      <p:sp>
        <p:nvSpPr>
          <p:cNvPr id="336898" name="TextBox 4">
            <a:extLst>
              <a:ext uri="{FF2B5EF4-FFF2-40B4-BE49-F238E27FC236}">
                <a16:creationId xmlns:a16="http://schemas.microsoft.com/office/drawing/2014/main" id="{4A7AEB54-3946-4C89-C86B-195BE8F8A2D5}"/>
              </a:ext>
            </a:extLst>
          </p:cNvPr>
          <p:cNvSpPr txBox="1">
            <a:spLocks noChangeArrowheads="1"/>
          </p:cNvSpPr>
          <p:nvPr/>
        </p:nvSpPr>
        <p:spPr bwMode="auto">
          <a:xfrm>
            <a:off x="2286000" y="123825"/>
            <a:ext cx="4572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258598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6554B-D921-D6B3-49E1-70D13922C037}"/>
              </a:ext>
            </a:extLst>
          </p:cNvPr>
          <p:cNvSpPr>
            <a:spLocks noGrp="1"/>
          </p:cNvSpPr>
          <p:nvPr>
            <p:ph type="title"/>
          </p:nvPr>
        </p:nvSpPr>
        <p:spPr>
          <a:xfrm>
            <a:off x="1485900" y="98425"/>
            <a:ext cx="6172200" cy="646113"/>
          </a:xfrm>
        </p:spPr>
        <p:txBody>
          <a:bodyPr>
            <a:normAutofit fontScale="90000"/>
          </a:bodyPr>
          <a:lstStyle/>
          <a:p>
            <a:pPr>
              <a:defRPr/>
            </a:pPr>
            <a:r>
              <a:rPr lang="en-US" b="1" dirty="0">
                <a:solidFill>
                  <a:srgbClr val="FFFF00"/>
                </a:solidFill>
              </a:rPr>
              <a:t>Trademarks	</a:t>
            </a:r>
          </a:p>
        </p:txBody>
      </p:sp>
      <p:sp>
        <p:nvSpPr>
          <p:cNvPr id="339970" name="Content Placeholder 1">
            <a:extLst>
              <a:ext uri="{FF2B5EF4-FFF2-40B4-BE49-F238E27FC236}">
                <a16:creationId xmlns:a16="http://schemas.microsoft.com/office/drawing/2014/main" id="{1DDD3B7A-3BFB-6A7E-4D19-FD5AFC9A260F}"/>
              </a:ext>
            </a:extLst>
          </p:cNvPr>
          <p:cNvSpPr>
            <a:spLocks noGrp="1" noChangeArrowheads="1"/>
          </p:cNvSpPr>
          <p:nvPr>
            <p:ph idx="1"/>
          </p:nvPr>
        </p:nvSpPr>
        <p:spPr bwMode="auto">
          <a:xfrm>
            <a:off x="215900" y="1076325"/>
            <a:ext cx="8712200" cy="365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b="1">
                <a:solidFill>
                  <a:srgbClr val="FFFF00"/>
                </a:solidFill>
              </a:rPr>
              <a:t>Collective marks</a:t>
            </a:r>
          </a:p>
          <a:p>
            <a:pPr lvl="1">
              <a:buFont typeface="Courier New" panose="02070309020205020404" pitchFamily="49" charset="0"/>
              <a:buChar char="o"/>
            </a:pPr>
            <a:r>
              <a:rPr lang="en-US" altLang="en-US" sz="2400">
                <a:solidFill>
                  <a:srgbClr val="FFFF00"/>
                </a:solidFill>
              </a:rPr>
              <a:t>Signs that distinguish </a:t>
            </a:r>
            <a:r>
              <a:rPr lang="en-US" altLang="en-US" sz="2400">
                <a:solidFill>
                  <a:schemeClr val="bg1"/>
                </a:solidFill>
              </a:rPr>
              <a:t>the geographical origin, material, mode of manufacture or other common characteristics of goods or services of enterprises using the collective mark</a:t>
            </a:r>
          </a:p>
          <a:p>
            <a:pPr lvl="1">
              <a:buFont typeface="Courier New" panose="02070309020205020404" pitchFamily="49" charset="0"/>
              <a:buChar char="o"/>
            </a:pPr>
            <a:r>
              <a:rPr lang="en-US" altLang="en-US" sz="2400">
                <a:solidFill>
                  <a:schemeClr val="bg1"/>
                </a:solidFill>
              </a:rPr>
              <a:t>Function: </a:t>
            </a:r>
            <a:r>
              <a:rPr lang="en-US" altLang="en-US" sz="2400">
                <a:solidFill>
                  <a:srgbClr val="FFFF00"/>
                </a:solidFill>
              </a:rPr>
              <a:t>inform public about certain features </a:t>
            </a:r>
            <a:r>
              <a:rPr lang="en-US" altLang="en-US" sz="2400">
                <a:solidFill>
                  <a:schemeClr val="bg1"/>
                </a:solidFill>
              </a:rPr>
              <a:t>of the product</a:t>
            </a:r>
          </a:p>
          <a:p>
            <a:pPr lvl="1">
              <a:buFont typeface="Courier New" panose="02070309020205020404" pitchFamily="49" charset="0"/>
              <a:buChar char="o"/>
            </a:pPr>
            <a:r>
              <a:rPr lang="en-US" altLang="en-US" sz="2400">
                <a:solidFill>
                  <a:srgbClr val="FFFF00"/>
                </a:solidFill>
              </a:rPr>
              <a:t>Owned by an entity</a:t>
            </a:r>
            <a:r>
              <a:rPr lang="en-US" altLang="en-US" sz="2400">
                <a:solidFill>
                  <a:schemeClr val="bg1"/>
                </a:solidFill>
              </a:rPr>
              <a:t>; </a:t>
            </a:r>
            <a:r>
              <a:rPr lang="en-US" altLang="en-US" sz="2400">
                <a:solidFill>
                  <a:srgbClr val="FFFF00"/>
                </a:solidFill>
              </a:rPr>
              <a:t>members </a:t>
            </a:r>
            <a:r>
              <a:rPr lang="en-US" altLang="en-US" sz="2400">
                <a:solidFill>
                  <a:schemeClr val="bg1"/>
                </a:solidFill>
              </a:rPr>
              <a:t>of this entity are </a:t>
            </a:r>
            <a:r>
              <a:rPr lang="en-US" altLang="en-US" sz="2400">
                <a:solidFill>
                  <a:srgbClr val="FFFF00"/>
                </a:solidFill>
              </a:rPr>
              <a:t>entitled to use </a:t>
            </a:r>
            <a:r>
              <a:rPr lang="en-US" altLang="en-US" sz="2400">
                <a:solidFill>
                  <a:schemeClr val="bg1"/>
                </a:solidFill>
              </a:rPr>
              <a:t>the mark.</a:t>
            </a:r>
          </a:p>
        </p:txBody>
      </p:sp>
      <p:sp>
        <p:nvSpPr>
          <p:cNvPr id="339971" name="Slide Number Placeholder 3">
            <a:extLst>
              <a:ext uri="{FF2B5EF4-FFF2-40B4-BE49-F238E27FC236}">
                <a16:creationId xmlns:a16="http://schemas.microsoft.com/office/drawing/2014/main" id="{F87720B6-A920-2F53-DEFE-4AAB7E57B75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B6B8CD5-7FCF-D24C-8BC3-FCDD4DA20A0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53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39972" name="Picture 2">
            <a:extLst>
              <a:ext uri="{FF2B5EF4-FFF2-40B4-BE49-F238E27FC236}">
                <a16:creationId xmlns:a16="http://schemas.microsoft.com/office/drawing/2014/main" id="{98FD5022-0710-D174-E9A3-C37001294CB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888" y="4156075"/>
            <a:ext cx="790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260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extBox 2">
            <a:extLst>
              <a:ext uri="{FF2B5EF4-FFF2-40B4-BE49-F238E27FC236}">
                <a16:creationId xmlns:a16="http://schemas.microsoft.com/office/drawing/2014/main" id="{F18545D4-1480-C268-38B1-168B410D853C}"/>
              </a:ext>
            </a:extLst>
          </p:cNvPr>
          <p:cNvSpPr txBox="1">
            <a:spLocks noChangeArrowheads="1"/>
          </p:cNvSpPr>
          <p:nvPr/>
        </p:nvSpPr>
        <p:spPr bwMode="auto">
          <a:xfrm>
            <a:off x="179388" y="1203325"/>
            <a:ext cx="86407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571500" marR="0" lvl="0" indent="-5715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purely functional design may not be the basis of a TM</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registered or unregistered</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See </a:t>
            </a:r>
            <a:r>
              <a:rPr kumimoji="0" lang="en-US" altLang="en-US" sz="36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Kirkbi v. Ritvik</a:t>
            </a:r>
            <a:r>
              <a:rPr kumimoji="0" lang="en-US" altLang="en-US" sz="3600" b="0" i="0"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(SCC)</a:t>
            </a:r>
          </a:p>
        </p:txBody>
      </p:sp>
      <p:sp>
        <p:nvSpPr>
          <p:cNvPr id="342018" name="TextBox 3">
            <a:extLst>
              <a:ext uri="{FF2B5EF4-FFF2-40B4-BE49-F238E27FC236}">
                <a16:creationId xmlns:a16="http://schemas.microsoft.com/office/drawing/2014/main" id="{199D8341-04D1-09D0-0D4F-A7038843EC13}"/>
              </a:ext>
            </a:extLst>
          </p:cNvPr>
          <p:cNvSpPr txBox="1">
            <a:spLocks noChangeArrowheads="1"/>
          </p:cNvSpPr>
          <p:nvPr/>
        </p:nvSpPr>
        <p:spPr bwMode="auto">
          <a:xfrm>
            <a:off x="2863850" y="195263"/>
            <a:ext cx="3416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42019" name="Picture 4">
            <a:extLst>
              <a:ext uri="{FF2B5EF4-FFF2-40B4-BE49-F238E27FC236}">
                <a16:creationId xmlns:a16="http://schemas.microsoft.com/office/drawing/2014/main" id="{1DDA202E-41EA-2416-D066-596925506B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02050" y="3724275"/>
            <a:ext cx="1739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615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130690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135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2182564" y="339502"/>
            <a:ext cx="4778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a:t>
            </a:r>
            <a:endPar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997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1618E88F-A3F1-8C89-113B-601F7B71F5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41133" y="919759"/>
            <a:ext cx="2661734" cy="4073423"/>
          </a:xfrm>
          <a:prstGeom prst="rect">
            <a:avLst/>
          </a:prstGeom>
        </p:spPr>
      </p:pic>
      <p:sp>
        <p:nvSpPr>
          <p:cNvPr id="2" name="TextBox 1">
            <a:extLst>
              <a:ext uri="{FF2B5EF4-FFF2-40B4-BE49-F238E27FC236}">
                <a16:creationId xmlns:a16="http://schemas.microsoft.com/office/drawing/2014/main" id="{374D2082-343D-3E7F-FF67-31F123B01017}"/>
              </a:ext>
            </a:extLst>
          </p:cNvPr>
          <p:cNvSpPr txBox="1"/>
          <p:nvPr/>
        </p:nvSpPr>
        <p:spPr>
          <a:xfrm>
            <a:off x="1779408" y="13684"/>
            <a:ext cx="5585183" cy="769441"/>
          </a:xfrm>
          <a:prstGeom prst="rect">
            <a:avLst/>
          </a:prstGeom>
          <a:noFill/>
        </p:spPr>
        <p:txBody>
          <a:bodyPr wrap="none" rtlCol="0">
            <a:spAutoFit/>
          </a:bodyPr>
          <a:lstStyle/>
          <a:p>
            <a:r>
              <a:rPr lang="en-US" sz="4400" dirty="0">
                <a:solidFill>
                  <a:schemeClr val="bg1"/>
                </a:solidFill>
              </a:rPr>
              <a:t>Any further thoughts</a:t>
            </a:r>
            <a:r>
              <a:rPr lang="en-US" sz="4400" dirty="0">
                <a:solidFill>
                  <a:srgbClr val="FF0000"/>
                </a:solidFill>
              </a:rPr>
              <a:t>?</a:t>
            </a:r>
          </a:p>
        </p:txBody>
      </p:sp>
    </p:spTree>
    <p:extLst>
      <p:ext uri="{BB962C8B-B14F-4D97-AF65-F5344CB8AC3E}">
        <p14:creationId xmlns:p14="http://schemas.microsoft.com/office/powerpoint/2010/main" val="2801167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gal document&#10;&#10;Description automatically generated">
            <a:extLst>
              <a:ext uri="{FF2B5EF4-FFF2-40B4-BE49-F238E27FC236}">
                <a16:creationId xmlns:a16="http://schemas.microsoft.com/office/drawing/2014/main" id="{5E0DE805-4AD0-B39A-7886-4C4D1AA031D4}"/>
              </a:ext>
            </a:extLst>
          </p:cNvPr>
          <p:cNvPicPr>
            <a:picLocks noChangeAspect="1"/>
          </p:cNvPicPr>
          <p:nvPr/>
        </p:nvPicPr>
        <p:blipFill>
          <a:blip r:embed="rId2"/>
          <a:stretch>
            <a:fillRect/>
          </a:stretch>
        </p:blipFill>
        <p:spPr>
          <a:xfrm>
            <a:off x="2187081" y="154726"/>
            <a:ext cx="4769838" cy="4834048"/>
          </a:xfrm>
          <a:prstGeom prst="rect">
            <a:avLst/>
          </a:prstGeom>
        </p:spPr>
      </p:pic>
    </p:spTree>
    <p:extLst>
      <p:ext uri="{BB962C8B-B14F-4D97-AF65-F5344CB8AC3E}">
        <p14:creationId xmlns:p14="http://schemas.microsoft.com/office/powerpoint/2010/main" val="299148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323528" y="22225"/>
            <a:ext cx="8496944"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b="1" dirty="0">
                <a:solidFill>
                  <a:srgbClr val="FFFF00"/>
                </a:solidFill>
              </a:rPr>
              <a:t>Text</a:t>
            </a:r>
            <a:r>
              <a:rPr lang="en-US" altLang="en-US" b="1" dirty="0">
                <a:solidFill>
                  <a:srgbClr val="FF0000"/>
                </a:solidFill>
              </a:rPr>
              <a:t>:</a:t>
            </a:r>
            <a:r>
              <a:rPr lang="en-US" altLang="en-US" b="1" dirty="0">
                <a:solidFill>
                  <a:schemeClr val="bg1"/>
                </a:solidFill>
              </a:rPr>
              <a:t> Let me know if any issues </a:t>
            </a:r>
            <a:r>
              <a:rPr lang="en-US" altLang="en-US" b="1" dirty="0">
                <a:solidFill>
                  <a:srgbClr val="FF0000"/>
                </a:solidFill>
              </a:rPr>
              <a:t>@</a:t>
            </a:r>
            <a:r>
              <a:rPr lang="en-US" altLang="en-US" b="1" dirty="0">
                <a:solidFill>
                  <a:schemeClr val="bg1"/>
                </a:solidFill>
              </a:rPr>
              <a:t> Bookstore</a:t>
            </a:r>
            <a:endParaRPr lang="en-US" altLang="en-US" b="1" dirty="0">
              <a:solidFill>
                <a:srgbClr val="00B0F0"/>
              </a:solidFill>
            </a:endParaRP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glass windows&#10;&#10;Description automatically generated">
            <a:extLst>
              <a:ext uri="{FF2B5EF4-FFF2-40B4-BE49-F238E27FC236}">
                <a16:creationId xmlns:a16="http://schemas.microsoft.com/office/drawing/2014/main" id="{61BADFFA-D335-58A4-0EAD-8FC3B60AF80D}"/>
              </a:ext>
            </a:extLst>
          </p:cNvPr>
          <p:cNvPicPr>
            <a:picLocks noChangeAspect="1"/>
          </p:cNvPicPr>
          <p:nvPr/>
        </p:nvPicPr>
        <p:blipFill>
          <a:blip r:embed="rId2"/>
          <a:stretch>
            <a:fillRect/>
          </a:stretch>
        </p:blipFill>
        <p:spPr>
          <a:xfrm>
            <a:off x="999739" y="176619"/>
            <a:ext cx="7144521" cy="479026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12C7E6E-E568-1EAE-C8B1-9695D33702C0}"/>
                  </a:ext>
                </a:extLst>
              </p14:cNvPr>
              <p14:cNvContentPartPr/>
              <p14:nvPr/>
            </p14:nvContentPartPr>
            <p14:xfrm>
              <a:off x="1408522" y="996480"/>
              <a:ext cx="1531440" cy="37800"/>
            </p14:xfrm>
          </p:contentPart>
        </mc:Choice>
        <mc:Fallback xmlns="">
          <p:pic>
            <p:nvPicPr>
              <p:cNvPr id="5" name="Ink 4">
                <a:extLst>
                  <a:ext uri="{FF2B5EF4-FFF2-40B4-BE49-F238E27FC236}">
                    <a16:creationId xmlns:a16="http://schemas.microsoft.com/office/drawing/2014/main" id="{612C7E6E-E568-1EAE-C8B1-9695D33702C0}"/>
                  </a:ext>
                </a:extLst>
              </p:cNvPr>
              <p:cNvPicPr/>
              <p:nvPr/>
            </p:nvPicPr>
            <p:blipFill>
              <a:blip r:embed="rId4"/>
              <a:stretch>
                <a:fillRect/>
              </a:stretch>
            </p:blipFill>
            <p:spPr>
              <a:xfrm>
                <a:off x="1399882" y="987480"/>
                <a:ext cx="1549080" cy="55440"/>
              </a:xfrm>
              <a:prstGeom prst="rect">
                <a:avLst/>
              </a:prstGeom>
            </p:spPr>
          </p:pic>
        </mc:Fallback>
      </mc:AlternateContent>
    </p:spTree>
    <p:extLst>
      <p:ext uri="{BB962C8B-B14F-4D97-AF65-F5344CB8AC3E}">
        <p14:creationId xmlns:p14="http://schemas.microsoft.com/office/powerpoint/2010/main" val="350562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front with a sign&#10;&#10;Description automatically generated">
            <a:extLst>
              <a:ext uri="{FF2B5EF4-FFF2-40B4-BE49-F238E27FC236}">
                <a16:creationId xmlns:a16="http://schemas.microsoft.com/office/drawing/2014/main" id="{C1F663C3-4399-4032-318F-760671022353}"/>
              </a:ext>
            </a:extLst>
          </p:cNvPr>
          <p:cNvPicPr>
            <a:picLocks noChangeAspect="1"/>
          </p:cNvPicPr>
          <p:nvPr/>
        </p:nvPicPr>
        <p:blipFill>
          <a:blip r:embed="rId2"/>
          <a:stretch>
            <a:fillRect/>
          </a:stretch>
        </p:blipFill>
        <p:spPr>
          <a:xfrm>
            <a:off x="2311920" y="165078"/>
            <a:ext cx="4520158" cy="4119089"/>
          </a:xfrm>
          <a:prstGeom prst="rect">
            <a:avLst/>
          </a:prstGeom>
        </p:spPr>
      </p:pic>
      <p:sp>
        <p:nvSpPr>
          <p:cNvPr id="4" name="TextBox 3">
            <a:extLst>
              <a:ext uri="{FF2B5EF4-FFF2-40B4-BE49-F238E27FC236}">
                <a16:creationId xmlns:a16="http://schemas.microsoft.com/office/drawing/2014/main" id="{929F1D97-A8E3-E40E-B7C6-033A431E1A83}"/>
              </a:ext>
            </a:extLst>
          </p:cNvPr>
          <p:cNvSpPr txBox="1"/>
          <p:nvPr/>
        </p:nvSpPr>
        <p:spPr>
          <a:xfrm>
            <a:off x="3362117" y="4516757"/>
            <a:ext cx="2419765" cy="461665"/>
          </a:xfrm>
          <a:prstGeom prst="rect">
            <a:avLst/>
          </a:prstGeom>
          <a:noFill/>
        </p:spPr>
        <p:txBody>
          <a:bodyPr wrap="none" rtlCol="0">
            <a:spAutoFit/>
          </a:bodyPr>
          <a:lstStyle/>
          <a:p>
            <a:r>
              <a:rPr lang="en-US" dirty="0">
                <a:solidFill>
                  <a:schemeClr val="bg1"/>
                </a:solidFill>
              </a:rPr>
              <a:t>2235 W.4</a:t>
            </a:r>
            <a:r>
              <a:rPr lang="en-US" baseline="30000" dirty="0">
                <a:solidFill>
                  <a:schemeClr val="bg1"/>
                </a:solidFill>
              </a:rPr>
              <a:t>th</a:t>
            </a:r>
            <a:r>
              <a:rPr lang="en-US" dirty="0">
                <a:solidFill>
                  <a:schemeClr val="bg1"/>
                </a:solidFill>
              </a:rPr>
              <a:t> Ave.</a:t>
            </a:r>
            <a:r>
              <a:rPr lang="en-US" dirty="0"/>
              <a:t>.</a:t>
            </a:r>
          </a:p>
        </p:txBody>
      </p:sp>
    </p:spTree>
    <p:extLst>
      <p:ext uri="{BB962C8B-B14F-4D97-AF65-F5344CB8AC3E}">
        <p14:creationId xmlns:p14="http://schemas.microsoft.com/office/powerpoint/2010/main" val="3084791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39E60DD7-26F2-8D0E-6C1D-202C5ADD1753}"/>
              </a:ext>
            </a:extLst>
          </p:cNvPr>
          <p:cNvPicPr>
            <a:picLocks noChangeAspect="1"/>
          </p:cNvPicPr>
          <p:nvPr/>
        </p:nvPicPr>
        <p:blipFill>
          <a:blip r:embed="rId2"/>
          <a:stretch>
            <a:fillRect/>
          </a:stretch>
        </p:blipFill>
        <p:spPr>
          <a:xfrm>
            <a:off x="342839" y="447514"/>
            <a:ext cx="8458321" cy="424847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8D61B3F-CDDC-0986-FEA1-8577AF2E4405}"/>
                  </a:ext>
                </a:extLst>
              </p14:cNvPr>
              <p14:cNvContentPartPr/>
              <p14:nvPr/>
            </p14:nvContentPartPr>
            <p14:xfrm>
              <a:off x="439762" y="1809000"/>
              <a:ext cx="545760" cy="1186920"/>
            </p14:xfrm>
          </p:contentPart>
        </mc:Choice>
        <mc:Fallback xmlns="">
          <p:pic>
            <p:nvPicPr>
              <p:cNvPr id="4" name="Ink 3">
                <a:extLst>
                  <a:ext uri="{FF2B5EF4-FFF2-40B4-BE49-F238E27FC236}">
                    <a16:creationId xmlns:a16="http://schemas.microsoft.com/office/drawing/2014/main" id="{58D61B3F-CDDC-0986-FEA1-8577AF2E4405}"/>
                  </a:ext>
                </a:extLst>
              </p:cNvPr>
              <p:cNvPicPr/>
              <p:nvPr/>
            </p:nvPicPr>
            <p:blipFill>
              <a:blip r:embed="rId4"/>
              <a:stretch>
                <a:fillRect/>
              </a:stretch>
            </p:blipFill>
            <p:spPr>
              <a:xfrm>
                <a:off x="431122" y="1800000"/>
                <a:ext cx="563400" cy="1204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291A306-6D74-C01F-CDFC-BE24A265CFDC}"/>
                  </a:ext>
                </a:extLst>
              </p14:cNvPr>
              <p14:cNvContentPartPr/>
              <p14:nvPr/>
            </p14:nvContentPartPr>
            <p14:xfrm>
              <a:off x="444442" y="3122640"/>
              <a:ext cx="401400" cy="1049760"/>
            </p14:xfrm>
          </p:contentPart>
        </mc:Choice>
        <mc:Fallback xmlns="">
          <p:pic>
            <p:nvPicPr>
              <p:cNvPr id="7" name="Ink 6">
                <a:extLst>
                  <a:ext uri="{FF2B5EF4-FFF2-40B4-BE49-F238E27FC236}">
                    <a16:creationId xmlns:a16="http://schemas.microsoft.com/office/drawing/2014/main" id="{6291A306-6D74-C01F-CDFC-BE24A265CFDC}"/>
                  </a:ext>
                </a:extLst>
              </p:cNvPr>
              <p:cNvPicPr/>
              <p:nvPr/>
            </p:nvPicPr>
            <p:blipFill>
              <a:blip r:embed="rId6"/>
              <a:stretch>
                <a:fillRect/>
              </a:stretch>
            </p:blipFill>
            <p:spPr>
              <a:xfrm>
                <a:off x="435442" y="3113640"/>
                <a:ext cx="419040" cy="1067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BD71AB8-966E-3251-9E74-F908D6CED4DB}"/>
                  </a:ext>
                </a:extLst>
              </p14:cNvPr>
              <p14:cNvContentPartPr/>
              <p14:nvPr/>
            </p14:nvContentPartPr>
            <p14:xfrm>
              <a:off x="3036082" y="3478320"/>
              <a:ext cx="876960" cy="4320"/>
            </p14:xfrm>
          </p:contentPart>
        </mc:Choice>
        <mc:Fallback xmlns="">
          <p:pic>
            <p:nvPicPr>
              <p:cNvPr id="8" name="Ink 7">
                <a:extLst>
                  <a:ext uri="{FF2B5EF4-FFF2-40B4-BE49-F238E27FC236}">
                    <a16:creationId xmlns:a16="http://schemas.microsoft.com/office/drawing/2014/main" id="{1BD71AB8-966E-3251-9E74-F908D6CED4DB}"/>
                  </a:ext>
                </a:extLst>
              </p:cNvPr>
              <p:cNvPicPr/>
              <p:nvPr/>
            </p:nvPicPr>
            <p:blipFill>
              <a:blip r:embed="rId8"/>
              <a:stretch>
                <a:fillRect/>
              </a:stretch>
            </p:blipFill>
            <p:spPr>
              <a:xfrm>
                <a:off x="3027082" y="3469680"/>
                <a:ext cx="8946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2E2AD4B-D21F-A03C-5891-A7F0BA9349A8}"/>
                  </a:ext>
                </a:extLst>
              </p14:cNvPr>
              <p14:cNvContentPartPr/>
              <p14:nvPr/>
            </p14:nvContentPartPr>
            <p14:xfrm>
              <a:off x="5539882" y="3413520"/>
              <a:ext cx="2278800" cy="75240"/>
            </p14:xfrm>
          </p:contentPart>
        </mc:Choice>
        <mc:Fallback xmlns="">
          <p:pic>
            <p:nvPicPr>
              <p:cNvPr id="10" name="Ink 9">
                <a:extLst>
                  <a:ext uri="{FF2B5EF4-FFF2-40B4-BE49-F238E27FC236}">
                    <a16:creationId xmlns:a16="http://schemas.microsoft.com/office/drawing/2014/main" id="{82E2AD4B-D21F-A03C-5891-A7F0BA9349A8}"/>
                  </a:ext>
                </a:extLst>
              </p:cNvPr>
              <p:cNvPicPr/>
              <p:nvPr/>
            </p:nvPicPr>
            <p:blipFill>
              <a:blip r:embed="rId10"/>
              <a:stretch>
                <a:fillRect/>
              </a:stretch>
            </p:blipFill>
            <p:spPr>
              <a:xfrm>
                <a:off x="5530882" y="3404520"/>
                <a:ext cx="22964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6DB36980-A4A4-BAB9-04CE-610626ED91CE}"/>
                  </a:ext>
                </a:extLst>
              </p14:cNvPr>
              <p14:cNvContentPartPr/>
              <p14:nvPr/>
            </p14:nvContentPartPr>
            <p14:xfrm>
              <a:off x="780322" y="3772800"/>
              <a:ext cx="4385520" cy="95400"/>
            </p14:xfrm>
          </p:contentPart>
        </mc:Choice>
        <mc:Fallback xmlns="">
          <p:pic>
            <p:nvPicPr>
              <p:cNvPr id="11" name="Ink 10">
                <a:extLst>
                  <a:ext uri="{FF2B5EF4-FFF2-40B4-BE49-F238E27FC236}">
                    <a16:creationId xmlns:a16="http://schemas.microsoft.com/office/drawing/2014/main" id="{6DB36980-A4A4-BAB9-04CE-610626ED91CE}"/>
                  </a:ext>
                </a:extLst>
              </p:cNvPr>
              <p:cNvPicPr/>
              <p:nvPr/>
            </p:nvPicPr>
            <p:blipFill>
              <a:blip r:embed="rId12"/>
              <a:stretch>
                <a:fillRect/>
              </a:stretch>
            </p:blipFill>
            <p:spPr>
              <a:xfrm>
                <a:off x="771322" y="3764160"/>
                <a:ext cx="440316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6A1DA775-1576-9219-1EF9-4DCC86E294D6}"/>
                  </a:ext>
                </a:extLst>
              </p14:cNvPr>
              <p14:cNvContentPartPr/>
              <p14:nvPr/>
            </p14:nvContentPartPr>
            <p14:xfrm>
              <a:off x="5853442" y="2173680"/>
              <a:ext cx="909720" cy="66960"/>
            </p14:xfrm>
          </p:contentPart>
        </mc:Choice>
        <mc:Fallback xmlns="">
          <p:pic>
            <p:nvPicPr>
              <p:cNvPr id="12" name="Ink 11">
                <a:extLst>
                  <a:ext uri="{FF2B5EF4-FFF2-40B4-BE49-F238E27FC236}">
                    <a16:creationId xmlns:a16="http://schemas.microsoft.com/office/drawing/2014/main" id="{6A1DA775-1576-9219-1EF9-4DCC86E294D6}"/>
                  </a:ext>
                </a:extLst>
              </p:cNvPr>
              <p:cNvPicPr/>
              <p:nvPr/>
            </p:nvPicPr>
            <p:blipFill>
              <a:blip r:embed="rId14"/>
              <a:stretch>
                <a:fillRect/>
              </a:stretch>
            </p:blipFill>
            <p:spPr>
              <a:xfrm>
                <a:off x="5844442" y="2165040"/>
                <a:ext cx="9273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79836D7B-4FDC-B255-0B00-E2D0BF1BB3C5}"/>
                  </a:ext>
                </a:extLst>
              </p14:cNvPr>
              <p14:cNvContentPartPr/>
              <p14:nvPr/>
            </p14:nvContentPartPr>
            <p14:xfrm>
              <a:off x="1920082" y="2602080"/>
              <a:ext cx="1089000" cy="16200"/>
            </p14:xfrm>
          </p:contentPart>
        </mc:Choice>
        <mc:Fallback xmlns="">
          <p:pic>
            <p:nvPicPr>
              <p:cNvPr id="13" name="Ink 12">
                <a:extLst>
                  <a:ext uri="{FF2B5EF4-FFF2-40B4-BE49-F238E27FC236}">
                    <a16:creationId xmlns:a16="http://schemas.microsoft.com/office/drawing/2014/main" id="{79836D7B-4FDC-B255-0B00-E2D0BF1BB3C5}"/>
                  </a:ext>
                </a:extLst>
              </p:cNvPr>
              <p:cNvPicPr/>
              <p:nvPr/>
            </p:nvPicPr>
            <p:blipFill>
              <a:blip r:embed="rId16"/>
              <a:stretch>
                <a:fillRect/>
              </a:stretch>
            </p:blipFill>
            <p:spPr>
              <a:xfrm>
                <a:off x="1911082" y="2593080"/>
                <a:ext cx="1106640" cy="33840"/>
              </a:xfrm>
              <a:prstGeom prst="rect">
                <a:avLst/>
              </a:prstGeom>
            </p:spPr>
          </p:pic>
        </mc:Fallback>
      </mc:AlternateContent>
    </p:spTree>
    <p:extLst>
      <p:ext uri="{BB962C8B-B14F-4D97-AF65-F5344CB8AC3E}">
        <p14:creationId xmlns:p14="http://schemas.microsoft.com/office/powerpoint/2010/main" val="2442950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F624AF-3B92-B391-EB22-75FFF5F87E1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8003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a:extLst>
              <a:ext uri="{FF2B5EF4-FFF2-40B4-BE49-F238E27FC236}">
                <a16:creationId xmlns:a16="http://schemas.microsoft.com/office/drawing/2014/main" id="{B924004F-B5C1-12EE-E7CE-2BAA5279A80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39618" name="Content Placeholder 3" descr="Crystal_Project_pause-queue.png">
            <a:extLst>
              <a:ext uri="{FF2B5EF4-FFF2-40B4-BE49-F238E27FC236}">
                <a16:creationId xmlns:a16="http://schemas.microsoft.com/office/drawing/2014/main" id="{1A580286-3661-5494-818D-0C70A222BA88}"/>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Content Placeholder 3" descr="Crystal_Project_pause-queue.png">
            <a:extLst>
              <a:ext uri="{FF2B5EF4-FFF2-40B4-BE49-F238E27FC236}">
                <a16:creationId xmlns:a16="http://schemas.microsoft.com/office/drawing/2014/main" id="{A5273808-AC06-B1E0-C4CB-0F86774D06E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987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1242596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a:extLst>
              <a:ext uri="{FF2B5EF4-FFF2-40B4-BE49-F238E27FC236}">
                <a16:creationId xmlns:a16="http://schemas.microsoft.com/office/drawing/2014/main" id="{EE370076-9638-A05B-EABB-D3B81D3AE3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429E-6B7C-9C54-B0DA-0DBD715C72C7}"/>
            </a:ext>
          </a:extLst>
        </p:cNvPr>
        <p:cNvGrpSpPr/>
        <p:nvPr/>
      </p:nvGrpSpPr>
      <p:grpSpPr>
        <a:xfrm>
          <a:off x="0" y="0"/>
          <a:ext cx="0" cy="0"/>
          <a:chOff x="0" y="0"/>
          <a:chExt cx="0" cy="0"/>
        </a:xfrm>
      </p:grpSpPr>
      <p:sp>
        <p:nvSpPr>
          <p:cNvPr id="94209" name="Content Placeholder 2">
            <a:extLst>
              <a:ext uri="{FF2B5EF4-FFF2-40B4-BE49-F238E27FC236}">
                <a16:creationId xmlns:a16="http://schemas.microsoft.com/office/drawing/2014/main" id="{D0C16F4B-E10A-29AF-BF49-E46CE2163B3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Now</a:t>
            </a:r>
            <a:r>
              <a:rPr lang="en-US" altLang="en-US" sz="3300">
                <a:solidFill>
                  <a:srgbClr val="FF0000"/>
                </a:solidFill>
                <a:latin typeface="P22 Typewriter"/>
                <a:ea typeface="P22 Typewriter"/>
                <a:cs typeface="P22 Typewriter"/>
              </a:rPr>
              <a:t>,</a:t>
            </a:r>
            <a:r>
              <a:rPr lang="en-US" altLang="en-US" sz="3300">
                <a:solidFill>
                  <a:srgbClr val="FFFF00"/>
                </a:solidFill>
                <a:latin typeface="P22 Typewriter"/>
                <a:ea typeface="P22 Typewriter"/>
                <a:cs typeface="P22 Typewriter"/>
              </a:rPr>
              <a:t> to our regularly </a:t>
            </a:r>
          </a:p>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scheduled programming</a:t>
            </a:r>
            <a:r>
              <a:rPr lang="en-US" altLang="en-US" sz="3300">
                <a:solidFill>
                  <a:srgbClr val="FF0000"/>
                </a:solidFill>
                <a:latin typeface="P22 Typewriter"/>
                <a:ea typeface="P22 Typewriter"/>
                <a:cs typeface="P22 Typewriter"/>
              </a:rPr>
              <a:t>…</a:t>
            </a:r>
          </a:p>
        </p:txBody>
      </p:sp>
      <p:pic>
        <p:nvPicPr>
          <p:cNvPr id="94210" name="Content Placeholder 3" descr="file7991274103168.jpg">
            <a:extLst>
              <a:ext uri="{FF2B5EF4-FFF2-40B4-BE49-F238E27FC236}">
                <a16:creationId xmlns:a16="http://schemas.microsoft.com/office/drawing/2014/main" id="{7B7E7C30-041D-DE4A-C1F8-518A86C4EC6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010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B2F4C5E6-6AD1-BE3E-D170-BACA76B4339C}"/>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291842" name="Picture 2">
            <a:extLst>
              <a:ext uri="{FF2B5EF4-FFF2-40B4-BE49-F238E27FC236}">
                <a16:creationId xmlns:a16="http://schemas.microsoft.com/office/drawing/2014/main" id="{A989CF68-42AB-E79A-B13E-1E84014FE5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229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7">
            <a:extLst>
              <a:ext uri="{FF2B5EF4-FFF2-40B4-BE49-F238E27FC236}">
                <a16:creationId xmlns:a16="http://schemas.microsoft.com/office/drawing/2014/main" id="{DFF92643-C037-06AD-FEB2-111AA4F335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22600" y="1203325"/>
            <a:ext cx="3098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3311525" y="4424363"/>
            <a:ext cx="2520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Trademarks</a:t>
            </a:r>
            <a:endParaRPr lang="en-US" altLang="en-US" sz="3200">
              <a:solidFill>
                <a:srgbClr val="002040"/>
              </a:solidFill>
            </a:endParaRPr>
          </a:p>
        </p:txBody>
      </p:sp>
      <p:sp>
        <p:nvSpPr>
          <p:cNvPr id="2" name="Title 1">
            <a:extLst>
              <a:ext uri="{FF2B5EF4-FFF2-40B4-BE49-F238E27FC236}">
                <a16:creationId xmlns:a16="http://schemas.microsoft.com/office/drawing/2014/main" id="{4E456D02-E0F0-9DF2-6A21-14FCB0207D3A}"/>
              </a:ext>
            </a:extLst>
          </p:cNvPr>
          <p:cNvSpPr>
            <a:spLocks noGrp="1"/>
          </p:cNvSpPr>
          <p:nvPr>
            <p:ph type="title"/>
          </p:nvPr>
        </p:nvSpPr>
        <p:spPr>
          <a:xfrm>
            <a:off x="457200" y="133350"/>
            <a:ext cx="8229600" cy="949325"/>
          </a:xfrm>
        </p:spPr>
        <p:txBody>
          <a:bodyPr>
            <a:noAutofit/>
          </a:bodyPr>
          <a:lstStyle/>
          <a:p>
            <a:r>
              <a:rPr lang="en-US" sz="6000" b="1" dirty="0">
                <a:solidFill>
                  <a:srgbClr val="00B0F0"/>
                </a:solidFill>
                <a:latin typeface="APPLE CHANCERY" panose="03020702040506060504" pitchFamily="66" charset="-79"/>
                <a:cs typeface="APPLE CHANCERY" panose="03020702040506060504" pitchFamily="66" charset="-79"/>
              </a:rPr>
              <a:t>Continuing</a:t>
            </a:r>
          </a:p>
        </p:txBody>
      </p:sp>
    </p:spTree>
    <p:extLst>
      <p:ext uri="{BB962C8B-B14F-4D97-AF65-F5344CB8AC3E}">
        <p14:creationId xmlns:p14="http://schemas.microsoft.com/office/powerpoint/2010/main" val="1379376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839F3DE-3D51-E8E4-BDFB-03D91585B3B7}"/>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Former</a:t>
            </a:r>
            <a:r>
              <a:rPr lang="en-US" altLang="en-US" b="1">
                <a:solidFill>
                  <a:schemeClr val="bg1"/>
                </a:solidFill>
              </a:rPr>
              <a:t> Text</a:t>
            </a:r>
          </a:p>
        </p:txBody>
      </p:sp>
      <p:pic>
        <p:nvPicPr>
          <p:cNvPr id="80898" name="Picture 3" descr="Text&#10;&#10;Description automatically generated">
            <a:extLst>
              <a:ext uri="{FF2B5EF4-FFF2-40B4-BE49-F238E27FC236}">
                <a16:creationId xmlns:a16="http://schemas.microsoft.com/office/drawing/2014/main" id="{DF410328-F8C7-EF42-4E9A-DF2E9BA402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54363" y="987425"/>
            <a:ext cx="2835275"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44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extBox 2">
            <a:extLst>
              <a:ext uri="{FF2B5EF4-FFF2-40B4-BE49-F238E27FC236}">
                <a16:creationId xmlns:a16="http://schemas.microsoft.com/office/drawing/2014/main" id="{B15DEF9E-620F-DAB7-D2F6-46BFBACD3834}"/>
              </a:ext>
            </a:extLst>
          </p:cNvPr>
          <p:cNvSpPr txBox="1">
            <a:spLocks noChangeArrowheads="1"/>
          </p:cNvSpPr>
          <p:nvPr/>
        </p:nvSpPr>
        <p:spPr bwMode="auto">
          <a:xfrm>
            <a:off x="1376363" y="195263"/>
            <a:ext cx="6391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highlight>
                  <a:srgbClr val="C0C0C0"/>
                </a:highlight>
                <a:uLnTx/>
                <a:uFillTx/>
                <a:latin typeface="Arial" panose="020B0604020202020204" pitchFamily="34" charset="0"/>
                <a:ea typeface="MS PGothic" panose="020B0600070205080204" pitchFamily="34" charset="-128"/>
                <a:cs typeface="+mn-cs"/>
              </a:rPr>
              <a:t>Old Concept </a:t>
            </a:r>
            <a:r>
              <a:rPr kumimoji="0" lang="en-US" altLang="en-US" sz="44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of </a:t>
            </a:r>
            <a:r>
              <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Marks</a:t>
            </a:r>
            <a:endPar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343042" name="TextBox 4">
            <a:extLst>
              <a:ext uri="{FF2B5EF4-FFF2-40B4-BE49-F238E27FC236}">
                <a16:creationId xmlns:a16="http://schemas.microsoft.com/office/drawing/2014/main" id="{CAE8172F-6360-EE1C-89EE-02169DB3474B}"/>
              </a:ext>
            </a:extLst>
          </p:cNvPr>
          <p:cNvSpPr txBox="1">
            <a:spLocks noChangeArrowheads="1"/>
          </p:cNvSpPr>
          <p:nvPr/>
        </p:nvSpPr>
        <p:spPr bwMode="auto">
          <a:xfrm>
            <a:off x="358775" y="1203325"/>
            <a:ext cx="8426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Ordinary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S. 2: definition of trade-mark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 part</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 </a:t>
            </a:r>
            <a:r>
              <a:rPr kumimoji="0" lang="en-CA"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 mark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that is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used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by a person for the purpose of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distinguishing</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or so as to distinguish goods or services manufactured, sold, leased, hired or performed by him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from those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manufactured, sold, leased, hired or performed by others.</a:t>
            </a:r>
          </a:p>
        </p:txBody>
      </p:sp>
    </p:spTree>
    <p:extLst>
      <p:ext uri="{BB962C8B-B14F-4D97-AF65-F5344CB8AC3E}">
        <p14:creationId xmlns:p14="http://schemas.microsoft.com/office/powerpoint/2010/main" val="462733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A screenshot of a social media post&#10;&#10;Description automatically generated">
            <a:extLst>
              <a:ext uri="{FF2B5EF4-FFF2-40B4-BE49-F238E27FC236}">
                <a16:creationId xmlns:a16="http://schemas.microsoft.com/office/drawing/2014/main" id="{ADC51406-8BC6-8AD2-842F-BE4FC70BA0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8538" y="268288"/>
            <a:ext cx="45720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A screenshot of a social media post&#10;&#10;Description automatically generated">
            <a:extLst>
              <a:ext uri="{FF2B5EF4-FFF2-40B4-BE49-F238E27FC236}">
                <a16:creationId xmlns:a16="http://schemas.microsoft.com/office/drawing/2014/main" id="{6CE689FA-DA80-9500-2D3C-886149EF70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6863" y="211138"/>
            <a:ext cx="34702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A screenshot of a social media post&#10;&#10;Description automatically generated">
            <a:extLst>
              <a:ext uri="{FF2B5EF4-FFF2-40B4-BE49-F238E27FC236}">
                <a16:creationId xmlns:a16="http://schemas.microsoft.com/office/drawing/2014/main" id="{FB2F1CA5-911C-2E82-BE6E-158484128D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7288" y="177800"/>
            <a:ext cx="42894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3A7B56-FBE4-5EAB-57E3-C8473E3E6591}"/>
              </a:ext>
            </a:extLst>
          </p:cNvPr>
          <p:cNvSpPr>
            <a:spLocks noGrp="1"/>
          </p:cNvSpPr>
          <p:nvPr>
            <p:ph type="title"/>
          </p:nvPr>
        </p:nvSpPr>
        <p:spPr>
          <a:xfrm>
            <a:off x="1485900" y="117475"/>
            <a:ext cx="6172200" cy="57785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B03CBD96-2567-589E-DCF9-4C1D20BDC803}"/>
              </a:ext>
            </a:extLst>
          </p:cNvPr>
          <p:cNvSpPr>
            <a:spLocks noGrp="1"/>
          </p:cNvSpPr>
          <p:nvPr>
            <p:ph idx="1"/>
          </p:nvPr>
        </p:nvSpPr>
        <p:spPr>
          <a:xfrm>
            <a:off x="503238" y="1131888"/>
            <a:ext cx="8137525" cy="3617912"/>
          </a:xfrm>
        </p:spPr>
        <p:txBody>
          <a:bodyPr>
            <a:normAutofit lnSpcReduction="10000"/>
          </a:bodyPr>
          <a:lstStyle/>
          <a:p>
            <a:pPr marL="0" indent="0">
              <a:buFont typeface="Arial" panose="020B0604020202020204" pitchFamily="34" charset="0"/>
              <a:buNone/>
              <a:defRPr/>
            </a:pPr>
            <a:r>
              <a:rPr lang="en-US" sz="2100" b="1" dirty="0">
                <a:solidFill>
                  <a:srgbClr val="FFFF00"/>
                </a:solidFill>
              </a:rPr>
              <a:t>Ordinary marks</a:t>
            </a:r>
          </a:p>
          <a:p>
            <a:pPr>
              <a:defRPr/>
            </a:pPr>
            <a:r>
              <a:rPr lang="en-CA" sz="2100" dirty="0">
                <a:solidFill>
                  <a:schemeClr val="bg1"/>
                </a:solidFill>
              </a:rPr>
              <a:t>Amended definition (2014 - in effect 2019):</a:t>
            </a:r>
          </a:p>
          <a:p>
            <a:pPr lvl="1">
              <a:buFont typeface="Courier New" panose="02070309020205020404" pitchFamily="49" charset="0"/>
              <a:buChar char="o"/>
              <a:defRPr/>
            </a:pPr>
            <a:r>
              <a:rPr lang="en-CA" sz="2100" dirty="0">
                <a:solidFill>
                  <a:srgbClr val="FF0000"/>
                </a:solidFill>
              </a:rPr>
              <a:t>TM</a:t>
            </a:r>
            <a:r>
              <a:rPr lang="en-CA" sz="2100" dirty="0">
                <a:solidFill>
                  <a:schemeClr val="bg1"/>
                </a:solidFill>
              </a:rPr>
              <a:t>: A </a:t>
            </a:r>
            <a:r>
              <a:rPr lang="en-CA" sz="2100" dirty="0">
                <a:solidFill>
                  <a:srgbClr val="FFFF00"/>
                </a:solidFill>
              </a:rPr>
              <a:t>sign</a:t>
            </a:r>
            <a:r>
              <a:rPr lang="en-CA" sz="2100" dirty="0">
                <a:solidFill>
                  <a:schemeClr val="bg1"/>
                </a:solidFill>
              </a:rPr>
              <a:t> or combination of signs that is used or proposed to be used by a person </a:t>
            </a:r>
            <a:r>
              <a:rPr lang="en-CA" sz="2100" dirty="0">
                <a:solidFill>
                  <a:srgbClr val="FFFF00"/>
                </a:solidFill>
              </a:rPr>
              <a:t>for the purpose of distinguishing </a:t>
            </a:r>
            <a:r>
              <a:rPr lang="en-CA" sz="2100" dirty="0">
                <a:solidFill>
                  <a:schemeClr val="bg1"/>
                </a:solidFill>
              </a:rPr>
              <a:t>or so as to distinguish </a:t>
            </a:r>
            <a:r>
              <a:rPr lang="en-CA" sz="2100" dirty="0">
                <a:solidFill>
                  <a:srgbClr val="FFFF00"/>
                </a:solidFill>
              </a:rPr>
              <a:t>their goods </a:t>
            </a:r>
            <a:r>
              <a:rPr lang="en-CA" sz="2100" dirty="0">
                <a:solidFill>
                  <a:schemeClr val="bg1"/>
                </a:solidFill>
              </a:rPr>
              <a:t>and services from those of others.</a:t>
            </a:r>
            <a:r>
              <a:rPr lang="en-US" sz="2100" dirty="0">
                <a:solidFill>
                  <a:schemeClr val="bg1"/>
                </a:solidFill>
              </a:rPr>
              <a:t> </a:t>
            </a:r>
          </a:p>
          <a:p>
            <a:pPr lvl="1">
              <a:buFont typeface="Courier New" panose="02070309020205020404" pitchFamily="49" charset="0"/>
              <a:buChar char="o"/>
              <a:defRPr/>
            </a:pPr>
            <a:r>
              <a:rPr lang="en-US" sz="2100" dirty="0">
                <a:solidFill>
                  <a:srgbClr val="FF0000"/>
                </a:solidFill>
              </a:rPr>
              <a:t>Sign</a:t>
            </a:r>
            <a:r>
              <a:rPr lang="en-US" sz="2100" dirty="0">
                <a:solidFill>
                  <a:schemeClr val="bg1"/>
                </a:solidFill>
              </a:rPr>
              <a:t>: Includes a word, a personal name, a design, a letter, a numeral, a colour, a figurative element, a </a:t>
            </a:r>
            <a:r>
              <a:rPr lang="en-US" sz="2100" dirty="0">
                <a:solidFill>
                  <a:srgbClr val="FFFF00"/>
                </a:solidFill>
              </a:rPr>
              <a:t>three-dimensional shape</a:t>
            </a:r>
            <a:r>
              <a:rPr lang="en-US" sz="2100" dirty="0">
                <a:solidFill>
                  <a:schemeClr val="bg1"/>
                </a:solidFill>
              </a:rPr>
              <a:t>, a </a:t>
            </a:r>
            <a:r>
              <a:rPr lang="en-US" sz="2100" dirty="0">
                <a:solidFill>
                  <a:srgbClr val="FFFF00"/>
                </a:solidFill>
              </a:rPr>
              <a:t>hologram</a:t>
            </a:r>
            <a:r>
              <a:rPr lang="en-US" sz="2100" dirty="0">
                <a:solidFill>
                  <a:schemeClr val="bg1"/>
                </a:solidFill>
              </a:rPr>
              <a:t>, a </a:t>
            </a:r>
            <a:r>
              <a:rPr lang="en-US" sz="2100" dirty="0">
                <a:solidFill>
                  <a:srgbClr val="FFFF00"/>
                </a:solidFill>
              </a:rPr>
              <a:t>moving image</a:t>
            </a:r>
            <a:r>
              <a:rPr lang="en-US" sz="2100" dirty="0">
                <a:solidFill>
                  <a:schemeClr val="bg1"/>
                </a:solidFill>
              </a:rPr>
              <a:t>, a mode of packaging goods, a </a:t>
            </a:r>
            <a:r>
              <a:rPr lang="en-US" sz="2100" dirty="0">
                <a:solidFill>
                  <a:srgbClr val="FFFF00"/>
                </a:solidFill>
              </a:rPr>
              <a:t>sound</a:t>
            </a:r>
            <a:r>
              <a:rPr lang="en-US" sz="2100" dirty="0">
                <a:solidFill>
                  <a:schemeClr val="bg1"/>
                </a:solidFill>
              </a:rPr>
              <a:t>, a </a:t>
            </a:r>
            <a:r>
              <a:rPr lang="en-US" sz="2100" dirty="0">
                <a:solidFill>
                  <a:srgbClr val="FFFF00"/>
                </a:solidFill>
              </a:rPr>
              <a:t>scent</a:t>
            </a:r>
            <a:r>
              <a:rPr lang="en-US" sz="2100" dirty="0">
                <a:solidFill>
                  <a:schemeClr val="bg1"/>
                </a:solidFill>
              </a:rPr>
              <a:t>, a </a:t>
            </a:r>
            <a:r>
              <a:rPr lang="en-US" sz="2100" dirty="0">
                <a:solidFill>
                  <a:srgbClr val="FFFF00"/>
                </a:solidFill>
              </a:rPr>
              <a:t>taste</a:t>
            </a:r>
            <a:r>
              <a:rPr lang="en-US" sz="2100" dirty="0">
                <a:solidFill>
                  <a:schemeClr val="bg1"/>
                </a:solidFill>
              </a:rPr>
              <a:t>, a </a:t>
            </a:r>
            <a:r>
              <a:rPr lang="en-US" sz="2100" dirty="0">
                <a:solidFill>
                  <a:srgbClr val="FFFF00"/>
                </a:solidFill>
              </a:rPr>
              <a:t>texture</a:t>
            </a:r>
            <a:r>
              <a:rPr lang="en-US" sz="2100" dirty="0">
                <a:solidFill>
                  <a:schemeClr val="bg1"/>
                </a:solidFill>
              </a:rPr>
              <a:t>, and the positioning of a sign</a:t>
            </a:r>
            <a:r>
              <a:rPr lang="en-US" sz="1800" dirty="0">
                <a:solidFill>
                  <a:schemeClr val="bg1"/>
                </a:solidFill>
              </a:rPr>
              <a:t>.</a:t>
            </a:r>
          </a:p>
        </p:txBody>
      </p:sp>
      <p:sp>
        <p:nvSpPr>
          <p:cNvPr id="347139" name="Slide Number Placeholder 3">
            <a:extLst>
              <a:ext uri="{FF2B5EF4-FFF2-40B4-BE49-F238E27FC236}">
                <a16:creationId xmlns:a16="http://schemas.microsoft.com/office/drawing/2014/main" id="{3F0ADA07-B701-FBD9-F3FA-A5BEF287DB9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AA8968E-3A81-FE4F-B16D-55D83053CBA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1EC90-BB55-7B6F-F39A-7237FEF470AC}"/>
              </a:ext>
            </a:extLst>
          </p:cNvPr>
          <p:cNvSpPr>
            <a:spLocks noGrp="1"/>
          </p:cNvSpPr>
          <p:nvPr>
            <p:ph type="title"/>
          </p:nvPr>
        </p:nvSpPr>
        <p:spPr>
          <a:xfrm>
            <a:off x="1485900" y="117475"/>
            <a:ext cx="6172200" cy="60325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2DD650A9-8883-FFBE-FBFF-F373782EFC8D}"/>
              </a:ext>
            </a:extLst>
          </p:cNvPr>
          <p:cNvSpPr>
            <a:spLocks noGrp="1"/>
          </p:cNvSpPr>
          <p:nvPr>
            <p:ph idx="1"/>
          </p:nvPr>
        </p:nvSpPr>
        <p:spPr>
          <a:xfrm>
            <a:off x="250825" y="1203325"/>
            <a:ext cx="8642350" cy="3484563"/>
          </a:xfrm>
        </p:spPr>
        <p:txBody>
          <a:bodyPr>
            <a:normAutofit/>
          </a:bodyPr>
          <a:lstStyle/>
          <a:p>
            <a:pPr>
              <a:defRPr/>
            </a:pPr>
            <a:r>
              <a:rPr lang="en-US" sz="2600" dirty="0">
                <a:solidFill>
                  <a:schemeClr val="bg1"/>
                </a:solidFill>
              </a:rPr>
              <a:t>S. 12(1): A TM is </a:t>
            </a:r>
            <a:r>
              <a:rPr lang="en-US" sz="2600" dirty="0">
                <a:solidFill>
                  <a:srgbClr val="FFFF00"/>
                </a:solidFill>
              </a:rPr>
              <a:t>registrable if </a:t>
            </a:r>
            <a:r>
              <a:rPr lang="en-US" sz="2600" dirty="0">
                <a:solidFill>
                  <a:srgbClr val="FF0000"/>
                </a:solidFill>
              </a:rPr>
              <a:t>it </a:t>
            </a:r>
            <a:r>
              <a:rPr lang="en-CA" sz="2600" dirty="0">
                <a:solidFill>
                  <a:srgbClr val="FF0000"/>
                </a:solidFill>
              </a:rPr>
              <a:t>i</a:t>
            </a:r>
            <a:r>
              <a:rPr lang="en-US" sz="2600" dirty="0">
                <a:solidFill>
                  <a:srgbClr val="FF0000"/>
                </a:solidFill>
              </a:rPr>
              <a:t>s not</a:t>
            </a:r>
            <a:r>
              <a:rPr lang="en-US" sz="2600" dirty="0">
                <a:solidFill>
                  <a:schemeClr val="bg1"/>
                </a:solidFill>
              </a:rPr>
              <a:t>:</a:t>
            </a:r>
          </a:p>
          <a:p>
            <a:pPr marL="342900" lvl="1" indent="0">
              <a:buFont typeface="Arial" panose="020B0604020202020204" pitchFamily="34" charset="0"/>
              <a:buNone/>
              <a:defRPr/>
            </a:pPr>
            <a:r>
              <a:rPr lang="en-US" sz="2600" dirty="0">
                <a:solidFill>
                  <a:schemeClr val="bg1"/>
                </a:solidFill>
              </a:rPr>
              <a:t>(a) </a:t>
            </a:r>
            <a:r>
              <a:rPr lang="en-US" sz="2600" dirty="0">
                <a:solidFill>
                  <a:srgbClr val="FFFF00"/>
                </a:solidFill>
              </a:rPr>
              <a:t>Primarily </a:t>
            </a:r>
            <a:r>
              <a:rPr lang="en-US" sz="2600" dirty="0">
                <a:solidFill>
                  <a:srgbClr val="FF0000"/>
                </a:solidFill>
              </a:rPr>
              <a:t>merely </a:t>
            </a:r>
            <a:r>
              <a:rPr lang="en-US" sz="2600" dirty="0">
                <a:solidFill>
                  <a:srgbClr val="FFFF00"/>
                </a:solidFill>
              </a:rPr>
              <a:t>a name or surname </a:t>
            </a:r>
            <a:r>
              <a:rPr lang="en-US" sz="2600" dirty="0">
                <a:solidFill>
                  <a:schemeClr val="bg1"/>
                </a:solidFill>
              </a:rPr>
              <a:t>of an individual living or who has died within 30 years</a:t>
            </a:r>
          </a:p>
          <a:p>
            <a:pPr marL="342900" lvl="1" indent="0">
              <a:buFont typeface="Arial" panose="020B0604020202020204" pitchFamily="34" charset="0"/>
              <a:buNone/>
              <a:defRPr/>
            </a:pPr>
            <a:r>
              <a:rPr lang="en-US" sz="2600" dirty="0">
                <a:solidFill>
                  <a:schemeClr val="bg1"/>
                </a:solidFill>
              </a:rPr>
              <a:t>(b) </a:t>
            </a:r>
            <a:r>
              <a:rPr lang="en-US" sz="2600" dirty="0">
                <a:solidFill>
                  <a:srgbClr val="FF0000"/>
                </a:solidFill>
              </a:rPr>
              <a:t>Clearly descriptive </a:t>
            </a:r>
            <a:r>
              <a:rPr lang="en-US" sz="2600" dirty="0">
                <a:solidFill>
                  <a:srgbClr val="FFFF00"/>
                </a:solidFill>
              </a:rPr>
              <a:t>or</a:t>
            </a:r>
            <a:r>
              <a:rPr lang="en-US" sz="2600" dirty="0">
                <a:solidFill>
                  <a:srgbClr val="FF0000"/>
                </a:solidFill>
              </a:rPr>
              <a:t> deceptively </a:t>
            </a:r>
            <a:r>
              <a:rPr lang="en-US" sz="2600" dirty="0" err="1">
                <a:solidFill>
                  <a:srgbClr val="FF0000"/>
                </a:solidFill>
              </a:rPr>
              <a:t>misdescriptive</a:t>
            </a:r>
            <a:r>
              <a:rPr lang="en-US" sz="2600" dirty="0">
                <a:solidFill>
                  <a:srgbClr val="FF0000"/>
                </a:solidFill>
              </a:rPr>
              <a:t> </a:t>
            </a:r>
            <a:r>
              <a:rPr lang="en-US" sz="2600" dirty="0">
                <a:solidFill>
                  <a:schemeClr val="bg1"/>
                </a:solidFill>
              </a:rPr>
              <a:t>in English or French </a:t>
            </a:r>
            <a:r>
              <a:rPr lang="en-US" sz="2600" dirty="0">
                <a:solidFill>
                  <a:srgbClr val="FFFF00"/>
                </a:solidFill>
              </a:rPr>
              <a:t>of the character/quality of wares/services </a:t>
            </a:r>
            <a:r>
              <a:rPr lang="en-US" sz="2600" dirty="0">
                <a:solidFill>
                  <a:schemeClr val="bg1"/>
                </a:solidFill>
              </a:rPr>
              <a:t>or of the conditions of production/persons employed in their production/place of origin</a:t>
            </a:r>
          </a:p>
          <a:p>
            <a:pPr marL="0" indent="0">
              <a:buFont typeface="Arial" panose="020B0604020202020204" pitchFamily="34" charset="0"/>
              <a:buNone/>
              <a:defRPr/>
            </a:pPr>
            <a:endParaRPr lang="en-US" dirty="0"/>
          </a:p>
        </p:txBody>
      </p:sp>
      <p:sp>
        <p:nvSpPr>
          <p:cNvPr id="349187" name="Slide Number Placeholder 3">
            <a:extLst>
              <a:ext uri="{FF2B5EF4-FFF2-40B4-BE49-F238E27FC236}">
                <a16:creationId xmlns:a16="http://schemas.microsoft.com/office/drawing/2014/main" id="{3FDC4685-7595-2C31-944D-9F5CBC7937B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C3A1788-2EFF-754B-9CAD-E75AD5841CC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5">
            <a:extLst>
              <a:ext uri="{FF2B5EF4-FFF2-40B4-BE49-F238E27FC236}">
                <a16:creationId xmlns:a16="http://schemas.microsoft.com/office/drawing/2014/main" id="{25D0FDCC-7E21-013D-7A23-AF485FFF273D}"/>
              </a:ext>
            </a:extLst>
          </p:cNvPr>
          <p:cNvSpPr>
            <a:spLocks noGrp="1" noChangeArrowheads="1"/>
          </p:cNvSpPr>
          <p:nvPr>
            <p:ph type="title"/>
          </p:nvPr>
        </p:nvSpPr>
        <p:spPr bwMode="auto">
          <a:xfrm>
            <a:off x="1485900" y="984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07C63F89-8AD1-358D-25FD-96C14FA6D981}"/>
              </a:ext>
            </a:extLst>
          </p:cNvPr>
          <p:cNvSpPr>
            <a:spLocks noGrp="1"/>
          </p:cNvSpPr>
          <p:nvPr>
            <p:ph idx="1"/>
          </p:nvPr>
        </p:nvSpPr>
        <p:spPr>
          <a:xfrm>
            <a:off x="250825" y="1131888"/>
            <a:ext cx="8642350" cy="3692525"/>
          </a:xfrm>
        </p:spPr>
        <p:txBody>
          <a:bodyPr>
            <a:normAutofit fontScale="92500" lnSpcReduction="10000"/>
          </a:bodyPr>
          <a:lstStyle/>
          <a:p>
            <a:pPr>
              <a:lnSpc>
                <a:spcPct val="110000"/>
              </a:lnSpc>
              <a:defRPr/>
            </a:pPr>
            <a:r>
              <a:rPr lang="en-US" sz="2025" dirty="0">
                <a:solidFill>
                  <a:schemeClr val="bg1"/>
                </a:solidFill>
              </a:rPr>
              <a:t>S. 12(1): TM is </a:t>
            </a:r>
            <a:r>
              <a:rPr lang="en-US" sz="2025" dirty="0">
                <a:solidFill>
                  <a:srgbClr val="FFFF00"/>
                </a:solidFill>
              </a:rPr>
              <a:t>registrable if </a:t>
            </a:r>
            <a:r>
              <a:rPr lang="en-US" sz="2025" dirty="0">
                <a:solidFill>
                  <a:srgbClr val="FF0000"/>
                </a:solidFill>
              </a:rPr>
              <a:t>it </a:t>
            </a:r>
            <a:r>
              <a:rPr lang="en-CA" sz="2025" dirty="0" err="1">
                <a:solidFill>
                  <a:srgbClr val="FF0000"/>
                </a:solidFill>
              </a:rPr>
              <a:t>i</a:t>
            </a:r>
            <a:r>
              <a:rPr lang="en-US" sz="2025" dirty="0">
                <a:solidFill>
                  <a:srgbClr val="FF0000"/>
                </a:solidFill>
              </a:rPr>
              <a:t>s not</a:t>
            </a:r>
            <a:r>
              <a:rPr lang="en-US" sz="2025" dirty="0">
                <a:solidFill>
                  <a:schemeClr val="bg1"/>
                </a:solidFill>
              </a:rPr>
              <a:t>:</a:t>
            </a:r>
          </a:p>
          <a:p>
            <a:pPr marL="342900" lvl="1" indent="0">
              <a:lnSpc>
                <a:spcPct val="110000"/>
              </a:lnSpc>
              <a:buFont typeface="Arial" panose="020B0604020202020204" pitchFamily="34" charset="0"/>
              <a:buNone/>
              <a:defRPr/>
            </a:pPr>
            <a:r>
              <a:rPr lang="en-US" sz="2025" dirty="0">
                <a:solidFill>
                  <a:schemeClr val="bg1"/>
                </a:solidFill>
              </a:rPr>
              <a:t>(c) </a:t>
            </a:r>
            <a:r>
              <a:rPr lang="en-US" sz="2025" dirty="0">
                <a:solidFill>
                  <a:srgbClr val="FFFF00"/>
                </a:solidFill>
              </a:rPr>
              <a:t>Name in any language </a:t>
            </a:r>
            <a:r>
              <a:rPr lang="en-US" sz="2025" dirty="0">
                <a:solidFill>
                  <a:schemeClr val="bg1"/>
                </a:solidFill>
              </a:rPr>
              <a:t>of any of the wares or services in connection with which it is used</a:t>
            </a:r>
          </a:p>
          <a:p>
            <a:pPr marL="342900" lvl="1" indent="0">
              <a:lnSpc>
                <a:spcPct val="110000"/>
              </a:lnSpc>
              <a:buFont typeface="Arial" panose="020B0604020202020204" pitchFamily="34" charset="0"/>
              <a:buNone/>
              <a:defRPr/>
            </a:pPr>
            <a:r>
              <a:rPr lang="en-US" sz="2025" dirty="0">
                <a:solidFill>
                  <a:schemeClr val="bg1"/>
                </a:solidFill>
              </a:rPr>
              <a:t>(d) </a:t>
            </a:r>
            <a:r>
              <a:rPr lang="en-US" sz="2025" dirty="0">
                <a:solidFill>
                  <a:srgbClr val="FFFF00"/>
                </a:solidFill>
              </a:rPr>
              <a:t>Confusing with a registered TM </a:t>
            </a:r>
            <a:r>
              <a:rPr lang="en-US" sz="2025" dirty="0">
                <a:solidFill>
                  <a:schemeClr val="bg1"/>
                </a:solidFill>
              </a:rPr>
              <a:t>(confusing defined in s. 6(2); factors in s.  6(5))</a:t>
            </a:r>
          </a:p>
          <a:p>
            <a:pPr marL="342900" lvl="1" indent="0">
              <a:lnSpc>
                <a:spcPct val="110000"/>
              </a:lnSpc>
              <a:buFont typeface="Arial" panose="020B0604020202020204" pitchFamily="34" charset="0"/>
              <a:buNone/>
              <a:defRPr/>
            </a:pPr>
            <a:r>
              <a:rPr lang="en-US" sz="2025" dirty="0">
                <a:solidFill>
                  <a:schemeClr val="bg1"/>
                </a:solidFill>
              </a:rPr>
              <a:t>(e) </a:t>
            </a:r>
            <a:r>
              <a:rPr lang="en-US" sz="2025" dirty="0">
                <a:solidFill>
                  <a:srgbClr val="FFFF00"/>
                </a:solidFill>
              </a:rPr>
              <a:t>Mark prohibited </a:t>
            </a:r>
            <a:r>
              <a:rPr lang="en-US" sz="2025" dirty="0">
                <a:solidFill>
                  <a:schemeClr val="bg1"/>
                </a:solidFill>
              </a:rPr>
              <a:t>by s. 9 or 10…</a:t>
            </a:r>
          </a:p>
          <a:p>
            <a:pPr marL="342900" lvl="1" indent="0">
              <a:lnSpc>
                <a:spcPct val="110000"/>
              </a:lnSpc>
              <a:buFont typeface="Arial" panose="020B0604020202020204" pitchFamily="34" charset="0"/>
              <a:buNone/>
              <a:defRPr/>
            </a:pPr>
            <a:r>
              <a:rPr lang="en-US" sz="2025" dirty="0">
                <a:solidFill>
                  <a:schemeClr val="bg1"/>
                </a:solidFill>
              </a:rPr>
              <a:t>S. 12(2): </a:t>
            </a:r>
            <a:r>
              <a:rPr lang="en-CA" sz="2025" dirty="0">
                <a:solidFill>
                  <a:srgbClr val="FF0000"/>
                </a:solidFill>
              </a:rPr>
              <a:t>not registrable if</a:t>
            </a:r>
            <a:r>
              <a:rPr lang="en-CA" sz="2025" dirty="0">
                <a:solidFill>
                  <a:schemeClr val="bg1"/>
                </a:solidFill>
              </a:rPr>
              <a:t> its features are dictated primarily by a </a:t>
            </a:r>
            <a:r>
              <a:rPr lang="en-CA" sz="2025" dirty="0">
                <a:solidFill>
                  <a:srgbClr val="FFFF00"/>
                </a:solidFill>
              </a:rPr>
              <a:t>utilitarian function</a:t>
            </a:r>
          </a:p>
          <a:p>
            <a:pPr marL="342900" lvl="1" indent="0">
              <a:lnSpc>
                <a:spcPct val="110000"/>
              </a:lnSpc>
              <a:buFont typeface="Arial" panose="020B0604020202020204" pitchFamily="34" charset="0"/>
              <a:buNone/>
              <a:defRPr/>
            </a:pPr>
            <a:r>
              <a:rPr lang="en-US" sz="2025" dirty="0">
                <a:solidFill>
                  <a:schemeClr val="bg1"/>
                </a:solidFill>
              </a:rPr>
              <a:t>S. 12(3): </a:t>
            </a:r>
            <a:r>
              <a:rPr lang="en-US" sz="2025" dirty="0">
                <a:solidFill>
                  <a:srgbClr val="FF0000"/>
                </a:solidFill>
              </a:rPr>
              <a:t>If not registrable </a:t>
            </a:r>
            <a:r>
              <a:rPr lang="en-US" sz="2025" dirty="0">
                <a:solidFill>
                  <a:srgbClr val="FFFF00"/>
                </a:solidFill>
              </a:rPr>
              <a:t>due to (1)(a) or (b), is registrable if has … become </a:t>
            </a:r>
            <a:r>
              <a:rPr lang="en-US" sz="2025" dirty="0">
                <a:solidFill>
                  <a:srgbClr val="FF0000"/>
                </a:solidFill>
              </a:rPr>
              <a:t>distinctive</a:t>
            </a:r>
            <a:r>
              <a:rPr lang="en-US" sz="2025" dirty="0">
                <a:solidFill>
                  <a:srgbClr val="FFFF00"/>
                </a:solidFill>
              </a:rPr>
              <a:t> at the date of filing </a:t>
            </a:r>
            <a:r>
              <a:rPr lang="en-US" sz="2025" dirty="0">
                <a:solidFill>
                  <a:schemeClr val="bg1"/>
                </a:solidFill>
              </a:rPr>
              <a:t>an application for registration  (see also s. 32)</a:t>
            </a:r>
          </a:p>
          <a:p>
            <a:pPr marL="342900" lvl="1" indent="0">
              <a:buFont typeface="Arial" panose="020B0604020202020204" pitchFamily="34" charset="0"/>
              <a:buNone/>
              <a:defRPr/>
            </a:pPr>
            <a:endParaRPr lang="en-US" dirty="0"/>
          </a:p>
        </p:txBody>
      </p:sp>
      <p:sp>
        <p:nvSpPr>
          <p:cNvPr id="351235" name="Slide Number Placeholder 3">
            <a:extLst>
              <a:ext uri="{FF2B5EF4-FFF2-40B4-BE49-F238E27FC236}">
                <a16:creationId xmlns:a16="http://schemas.microsoft.com/office/drawing/2014/main" id="{EAF56562-94FE-1443-B61D-F0FA7FC2378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971810D-B1C3-AF40-8C03-882E7F7FE52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B70E3-9AC1-2F79-214E-950D80183234}"/>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1287510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a:extLst>
              <a:ext uri="{FF2B5EF4-FFF2-40B4-BE49-F238E27FC236}">
                <a16:creationId xmlns:a16="http://schemas.microsoft.com/office/drawing/2014/main" id="{9297DD3C-0F4D-130A-3674-7D952EEB848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57378" name="Content Placeholder 3" descr="Crystal_Project_pause-queue.png">
            <a:extLst>
              <a:ext uri="{FF2B5EF4-FFF2-40B4-BE49-F238E27FC236}">
                <a16:creationId xmlns:a16="http://schemas.microsoft.com/office/drawing/2014/main" id="{BB1571D9-3300-8498-FB5A-BA420B32D8E8}"/>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Content Placeholder 3" descr="Crystal_Project_pause-queue.png">
            <a:extLst>
              <a:ext uri="{FF2B5EF4-FFF2-40B4-BE49-F238E27FC236}">
                <a16:creationId xmlns:a16="http://schemas.microsoft.com/office/drawing/2014/main" id="{0886FC9C-2585-7CB4-8BC7-877843FDBAA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140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3A7B56-FBE4-5EAB-57E3-C8473E3E6591}"/>
              </a:ext>
            </a:extLst>
          </p:cNvPr>
          <p:cNvSpPr>
            <a:spLocks noGrp="1"/>
          </p:cNvSpPr>
          <p:nvPr>
            <p:ph type="title"/>
          </p:nvPr>
        </p:nvSpPr>
        <p:spPr>
          <a:xfrm>
            <a:off x="1485900" y="117475"/>
            <a:ext cx="6172200" cy="57785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B03CBD96-2567-589E-DCF9-4C1D20BDC803}"/>
              </a:ext>
            </a:extLst>
          </p:cNvPr>
          <p:cNvSpPr>
            <a:spLocks noGrp="1"/>
          </p:cNvSpPr>
          <p:nvPr>
            <p:ph idx="1"/>
          </p:nvPr>
        </p:nvSpPr>
        <p:spPr>
          <a:xfrm>
            <a:off x="503238" y="1131888"/>
            <a:ext cx="8137525" cy="3617912"/>
          </a:xfrm>
        </p:spPr>
        <p:txBody>
          <a:bodyPr>
            <a:normAutofit lnSpcReduction="10000"/>
          </a:bodyPr>
          <a:lstStyle/>
          <a:p>
            <a:pPr marL="0" indent="0">
              <a:buFont typeface="Arial" panose="020B0604020202020204" pitchFamily="34" charset="0"/>
              <a:buNone/>
              <a:defRPr/>
            </a:pPr>
            <a:r>
              <a:rPr lang="en-US" sz="2100" b="1" dirty="0">
                <a:solidFill>
                  <a:srgbClr val="FFFF00"/>
                </a:solidFill>
              </a:rPr>
              <a:t>Ordinary marks</a:t>
            </a:r>
          </a:p>
          <a:p>
            <a:pPr>
              <a:defRPr/>
            </a:pPr>
            <a:r>
              <a:rPr lang="en-CA" sz="2100" dirty="0">
                <a:solidFill>
                  <a:schemeClr val="bg1"/>
                </a:solidFill>
              </a:rPr>
              <a:t>Amended definition (2014 - in effect 2019):</a:t>
            </a:r>
          </a:p>
          <a:p>
            <a:pPr lvl="1">
              <a:buFont typeface="Courier New" panose="02070309020205020404" pitchFamily="49" charset="0"/>
              <a:buChar char="o"/>
              <a:defRPr/>
            </a:pPr>
            <a:r>
              <a:rPr lang="en-CA" sz="2100" dirty="0">
                <a:solidFill>
                  <a:srgbClr val="FF0000"/>
                </a:solidFill>
              </a:rPr>
              <a:t>TM</a:t>
            </a:r>
            <a:r>
              <a:rPr lang="en-CA" sz="2100" dirty="0">
                <a:solidFill>
                  <a:schemeClr val="bg1"/>
                </a:solidFill>
              </a:rPr>
              <a:t>: A </a:t>
            </a:r>
            <a:r>
              <a:rPr lang="en-CA" sz="2100" dirty="0">
                <a:solidFill>
                  <a:srgbClr val="FFFF00"/>
                </a:solidFill>
              </a:rPr>
              <a:t>sign</a:t>
            </a:r>
            <a:r>
              <a:rPr lang="en-CA" sz="2100" dirty="0">
                <a:solidFill>
                  <a:schemeClr val="bg1"/>
                </a:solidFill>
              </a:rPr>
              <a:t> or combination of signs that is used or proposed to be used by a person </a:t>
            </a:r>
            <a:r>
              <a:rPr lang="en-CA" sz="2100" dirty="0">
                <a:solidFill>
                  <a:srgbClr val="FFFF00"/>
                </a:solidFill>
              </a:rPr>
              <a:t>for the purpose of distinguishing </a:t>
            </a:r>
            <a:r>
              <a:rPr lang="en-CA" sz="2100" dirty="0">
                <a:solidFill>
                  <a:schemeClr val="bg1"/>
                </a:solidFill>
              </a:rPr>
              <a:t>or so as to distinguish </a:t>
            </a:r>
            <a:r>
              <a:rPr lang="en-CA" sz="2100" dirty="0">
                <a:solidFill>
                  <a:srgbClr val="FFFF00"/>
                </a:solidFill>
              </a:rPr>
              <a:t>their goods </a:t>
            </a:r>
            <a:r>
              <a:rPr lang="en-CA" sz="2100" dirty="0">
                <a:solidFill>
                  <a:schemeClr val="bg1"/>
                </a:solidFill>
              </a:rPr>
              <a:t>and services from those of others.</a:t>
            </a:r>
            <a:r>
              <a:rPr lang="en-US" sz="2100" dirty="0">
                <a:solidFill>
                  <a:schemeClr val="bg1"/>
                </a:solidFill>
              </a:rPr>
              <a:t> </a:t>
            </a:r>
          </a:p>
          <a:p>
            <a:pPr lvl="1">
              <a:buFont typeface="Courier New" panose="02070309020205020404" pitchFamily="49" charset="0"/>
              <a:buChar char="o"/>
              <a:defRPr/>
            </a:pPr>
            <a:r>
              <a:rPr lang="en-US" sz="2100" dirty="0">
                <a:solidFill>
                  <a:srgbClr val="FF0000"/>
                </a:solidFill>
              </a:rPr>
              <a:t>Sign</a:t>
            </a:r>
            <a:r>
              <a:rPr lang="en-US" sz="2100" dirty="0">
                <a:solidFill>
                  <a:schemeClr val="bg1"/>
                </a:solidFill>
              </a:rPr>
              <a:t>: Includes a word, a personal name, a design, a letter, a numeral, a colour, a figurative element, a </a:t>
            </a:r>
            <a:r>
              <a:rPr lang="en-US" sz="2100" dirty="0">
                <a:solidFill>
                  <a:srgbClr val="FFFF00"/>
                </a:solidFill>
              </a:rPr>
              <a:t>three-dimensional shape</a:t>
            </a:r>
            <a:r>
              <a:rPr lang="en-US" sz="2100" dirty="0">
                <a:solidFill>
                  <a:schemeClr val="bg1"/>
                </a:solidFill>
              </a:rPr>
              <a:t>, a </a:t>
            </a:r>
            <a:r>
              <a:rPr lang="en-US" sz="2100" dirty="0">
                <a:solidFill>
                  <a:srgbClr val="FFFF00"/>
                </a:solidFill>
              </a:rPr>
              <a:t>hologram</a:t>
            </a:r>
            <a:r>
              <a:rPr lang="en-US" sz="2100" dirty="0">
                <a:solidFill>
                  <a:schemeClr val="bg1"/>
                </a:solidFill>
              </a:rPr>
              <a:t>, a </a:t>
            </a:r>
            <a:r>
              <a:rPr lang="en-US" sz="2100" dirty="0">
                <a:solidFill>
                  <a:srgbClr val="FFFF00"/>
                </a:solidFill>
              </a:rPr>
              <a:t>moving image</a:t>
            </a:r>
            <a:r>
              <a:rPr lang="en-US" sz="2100" dirty="0">
                <a:solidFill>
                  <a:schemeClr val="bg1"/>
                </a:solidFill>
              </a:rPr>
              <a:t>, a mode of packaging goods, a </a:t>
            </a:r>
            <a:r>
              <a:rPr lang="en-US" sz="2100" dirty="0">
                <a:solidFill>
                  <a:srgbClr val="FF0000"/>
                </a:solidFill>
                <a:highlight>
                  <a:srgbClr val="FFFF00"/>
                </a:highlight>
              </a:rPr>
              <a:t>sound</a:t>
            </a:r>
            <a:r>
              <a:rPr lang="en-US" sz="2100" dirty="0">
                <a:solidFill>
                  <a:schemeClr val="bg1"/>
                </a:solidFill>
              </a:rPr>
              <a:t>, a </a:t>
            </a:r>
            <a:r>
              <a:rPr lang="en-US" sz="2100" dirty="0">
                <a:solidFill>
                  <a:srgbClr val="FFFF00"/>
                </a:solidFill>
              </a:rPr>
              <a:t>scent</a:t>
            </a:r>
            <a:r>
              <a:rPr lang="en-US" sz="2100" dirty="0">
                <a:solidFill>
                  <a:schemeClr val="bg1"/>
                </a:solidFill>
              </a:rPr>
              <a:t>, a </a:t>
            </a:r>
            <a:r>
              <a:rPr lang="en-US" sz="2100" dirty="0">
                <a:solidFill>
                  <a:srgbClr val="FFFF00"/>
                </a:solidFill>
              </a:rPr>
              <a:t>taste</a:t>
            </a:r>
            <a:r>
              <a:rPr lang="en-US" sz="2100" dirty="0">
                <a:solidFill>
                  <a:schemeClr val="bg1"/>
                </a:solidFill>
              </a:rPr>
              <a:t>, a </a:t>
            </a:r>
            <a:r>
              <a:rPr lang="en-US" sz="2100" dirty="0">
                <a:solidFill>
                  <a:srgbClr val="FFFF00"/>
                </a:solidFill>
              </a:rPr>
              <a:t>texture</a:t>
            </a:r>
            <a:r>
              <a:rPr lang="en-US" sz="2100" dirty="0">
                <a:solidFill>
                  <a:schemeClr val="bg1"/>
                </a:solidFill>
              </a:rPr>
              <a:t>, and the positioning of a sign</a:t>
            </a:r>
            <a:r>
              <a:rPr lang="en-US" sz="1800" dirty="0">
                <a:solidFill>
                  <a:schemeClr val="bg1"/>
                </a:solidFill>
              </a:rPr>
              <a:t>.</a:t>
            </a:r>
          </a:p>
        </p:txBody>
      </p:sp>
      <p:sp>
        <p:nvSpPr>
          <p:cNvPr id="347139" name="Slide Number Placeholder 3">
            <a:extLst>
              <a:ext uri="{FF2B5EF4-FFF2-40B4-BE49-F238E27FC236}">
                <a16:creationId xmlns:a16="http://schemas.microsoft.com/office/drawing/2014/main" id="{3F0ADA07-B701-FBD9-F3FA-A5BEF287DB9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AA8968E-3A81-FE4F-B16D-55D83053CBA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545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9FE97EC-0ECD-A4FD-81B1-2EF48651AAD3}"/>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Course Website </a:t>
            </a:r>
            <a:endParaRPr lang="en-US" altLang="en-US" sz="3300">
              <a:solidFill>
                <a:srgbClr val="FF0000"/>
              </a:solidFill>
            </a:endParaRPr>
          </a:p>
        </p:txBody>
      </p:sp>
      <p:sp>
        <p:nvSpPr>
          <p:cNvPr id="69634" name="TextBox 2">
            <a:extLst>
              <a:ext uri="{FF2B5EF4-FFF2-40B4-BE49-F238E27FC236}">
                <a16:creationId xmlns:a16="http://schemas.microsoft.com/office/drawing/2014/main" id="{3DE864D1-5559-BB8F-8CCF-17CBEBBAF78F}"/>
              </a:ext>
            </a:extLst>
          </p:cNvPr>
          <p:cNvSpPr txBox="1">
            <a:spLocks noChangeArrowheads="1"/>
          </p:cNvSpPr>
          <p:nvPr/>
        </p:nvSpPr>
        <p:spPr bwMode="auto">
          <a:xfrm>
            <a:off x="2673350" y="444341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https://iplaw.allard.ubc.ca/</a:t>
            </a:r>
            <a:r>
              <a:rPr lang="en-US" altLang="en-US"/>
              <a:t> </a:t>
            </a:r>
          </a:p>
        </p:txBody>
      </p:sp>
      <p:pic>
        <p:nvPicPr>
          <p:cNvPr id="8" name="Content Placeholder 7" descr="Graphical user interface, text&#10;&#10;Description automatically generated">
            <a:extLst>
              <a:ext uri="{FF2B5EF4-FFF2-40B4-BE49-F238E27FC236}">
                <a16:creationId xmlns:a16="http://schemas.microsoft.com/office/drawing/2014/main" id="{A2E04DCA-8BF1-73AD-9A85-C49C668813B2}"/>
              </a:ext>
            </a:extLst>
          </p:cNvPr>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3232150" y="823913"/>
            <a:ext cx="2679700" cy="3365500"/>
          </a:xfrm>
        </p:spPr>
      </p:pic>
      <p:pic>
        <p:nvPicPr>
          <p:cNvPr id="69636" name="Picture 2" descr="Graphical user interface, website&#10;&#10;Description automatically generated">
            <a:extLst>
              <a:ext uri="{FF2B5EF4-FFF2-40B4-BE49-F238E27FC236}">
                <a16:creationId xmlns:a16="http://schemas.microsoft.com/office/drawing/2014/main" id="{4B5A0462-BC94-A578-0577-3A921A2FA0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0800" y="1030288"/>
            <a:ext cx="39608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52AB9C50-46B6-D1D0-E580-3C630DC1C6E1}"/>
              </a:ext>
            </a:extLst>
          </p:cNvPr>
          <p:cNvPicPr>
            <a:picLocks noChangeAspect="1"/>
          </p:cNvPicPr>
          <p:nvPr/>
        </p:nvPicPr>
        <p:blipFill>
          <a:blip r:embed="rId2"/>
          <a:stretch>
            <a:fillRect/>
          </a:stretch>
        </p:blipFill>
        <p:spPr>
          <a:xfrm>
            <a:off x="1408125" y="161178"/>
            <a:ext cx="6327750" cy="4821143"/>
          </a:xfrm>
          <a:prstGeom prst="rect">
            <a:avLst/>
          </a:prstGeom>
        </p:spPr>
      </p:pic>
    </p:spTree>
    <p:extLst>
      <p:ext uri="{BB962C8B-B14F-4D97-AF65-F5344CB8AC3E}">
        <p14:creationId xmlns:p14="http://schemas.microsoft.com/office/powerpoint/2010/main" val="2892262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9FE86C-D13F-1506-1420-A03CB968C0B3}"/>
              </a:ext>
            </a:extLst>
          </p:cNvPr>
          <p:cNvSpPr txBox="1"/>
          <p:nvPr/>
        </p:nvSpPr>
        <p:spPr>
          <a:xfrm>
            <a:off x="395536" y="309592"/>
            <a:ext cx="8352928" cy="4524315"/>
          </a:xfrm>
          <a:prstGeom prst="rect">
            <a:avLst/>
          </a:prstGeom>
          <a:noFill/>
        </p:spPr>
        <p:txBody>
          <a:bodyPr wrap="square" rtlCol="0">
            <a:spAutoFit/>
          </a:bodyPr>
          <a:lstStyle/>
          <a:p>
            <a:pPr marL="342900" indent="-342900">
              <a:buFont typeface="Arial" panose="020B0604020202020204" pitchFamily="34" charset="0"/>
              <a:buChar char="•"/>
            </a:pPr>
            <a:r>
              <a:rPr lang="en-CA" sz="3200" b="0" i="0" dirty="0">
                <a:solidFill>
                  <a:schemeClr val="bg1"/>
                </a:solidFill>
                <a:effectLst/>
                <a:latin typeface="Arial" panose="020B0604020202020204" pitchFamily="34" charset="0"/>
              </a:rPr>
              <a:t>The appellate court ruled that the voice of someone famous as a singer is distinctive to their person and image and therefore, as a part of their identity, it is unlawful to imitate their voice without express consent and approval. The appellate court reversed the </a:t>
            </a:r>
            <a:r>
              <a:rPr lang="en-CA" sz="3200" b="0" i="0">
                <a:solidFill>
                  <a:schemeClr val="bg1"/>
                </a:solidFill>
                <a:effectLst/>
                <a:latin typeface="Arial" panose="020B0604020202020204" pitchFamily="34" charset="0"/>
              </a:rPr>
              <a:t>district court’s </a:t>
            </a:r>
            <a:r>
              <a:rPr lang="en-CA" sz="3200" b="0" i="0" dirty="0">
                <a:solidFill>
                  <a:schemeClr val="bg1"/>
                </a:solidFill>
                <a:effectLst/>
                <a:latin typeface="Arial" panose="020B0604020202020204" pitchFamily="34" charset="0"/>
              </a:rPr>
              <a:t>decision and ruled in favor of Midler, indicating her voice was protected against unauthorized use.</a:t>
            </a:r>
            <a:endParaRPr lang="en-US" sz="3200" dirty="0">
              <a:solidFill>
                <a:schemeClr val="bg1"/>
              </a:solidFill>
            </a:endParaRPr>
          </a:p>
        </p:txBody>
      </p:sp>
    </p:spTree>
    <p:extLst>
      <p:ext uri="{BB962C8B-B14F-4D97-AF65-F5344CB8AC3E}">
        <p14:creationId xmlns:p14="http://schemas.microsoft.com/office/powerpoint/2010/main" val="17471001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017246CA-BFF5-E19C-3A67-154FC90ECB81}"/>
              </a:ext>
            </a:extLst>
          </p:cNvPr>
          <p:cNvPicPr>
            <a:picLocks noChangeAspect="1"/>
          </p:cNvPicPr>
          <p:nvPr/>
        </p:nvPicPr>
        <p:blipFill>
          <a:blip r:embed="rId2"/>
          <a:stretch>
            <a:fillRect/>
          </a:stretch>
        </p:blipFill>
        <p:spPr>
          <a:xfrm>
            <a:off x="2073820" y="185254"/>
            <a:ext cx="4996359" cy="4772992"/>
          </a:xfrm>
          <a:prstGeom prst="rect">
            <a:avLst/>
          </a:prstGeom>
        </p:spPr>
      </p:pic>
    </p:spTree>
    <p:extLst>
      <p:ext uri="{BB962C8B-B14F-4D97-AF65-F5344CB8AC3E}">
        <p14:creationId xmlns:p14="http://schemas.microsoft.com/office/powerpoint/2010/main" val="30072805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65169ED6-7291-3BAA-8755-CC84F43556DC}"/>
              </a:ext>
            </a:extLst>
          </p:cNvPr>
          <p:cNvPicPr>
            <a:picLocks noChangeAspect="1"/>
          </p:cNvPicPr>
          <p:nvPr/>
        </p:nvPicPr>
        <p:blipFill>
          <a:blip r:embed="rId2"/>
          <a:stretch>
            <a:fillRect/>
          </a:stretch>
        </p:blipFill>
        <p:spPr>
          <a:xfrm>
            <a:off x="1733775" y="159712"/>
            <a:ext cx="5676450" cy="4824076"/>
          </a:xfrm>
          <a:prstGeom prst="rect">
            <a:avLst/>
          </a:prstGeom>
        </p:spPr>
      </p:pic>
    </p:spTree>
    <p:extLst>
      <p:ext uri="{BB962C8B-B14F-4D97-AF65-F5344CB8AC3E}">
        <p14:creationId xmlns:p14="http://schemas.microsoft.com/office/powerpoint/2010/main" val="1537917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paper with text&#10;&#10;Description automatically generated with medium confidence">
            <a:extLst>
              <a:ext uri="{FF2B5EF4-FFF2-40B4-BE49-F238E27FC236}">
                <a16:creationId xmlns:a16="http://schemas.microsoft.com/office/drawing/2014/main" id="{BB80B421-FB8B-ECA9-713C-92704EF2A011}"/>
              </a:ext>
            </a:extLst>
          </p:cNvPr>
          <p:cNvPicPr>
            <a:picLocks noChangeAspect="1"/>
          </p:cNvPicPr>
          <p:nvPr/>
        </p:nvPicPr>
        <p:blipFill>
          <a:blip r:embed="rId2"/>
          <a:stretch>
            <a:fillRect/>
          </a:stretch>
        </p:blipFill>
        <p:spPr>
          <a:xfrm>
            <a:off x="2665425" y="178006"/>
            <a:ext cx="3813150" cy="4787488"/>
          </a:xfrm>
          <a:prstGeom prst="rect">
            <a:avLst/>
          </a:prstGeom>
        </p:spPr>
      </p:pic>
    </p:spTree>
    <p:extLst>
      <p:ext uri="{BB962C8B-B14F-4D97-AF65-F5344CB8AC3E}">
        <p14:creationId xmlns:p14="http://schemas.microsoft.com/office/powerpoint/2010/main" val="27969793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a:extLst>
              <a:ext uri="{FF2B5EF4-FFF2-40B4-BE49-F238E27FC236}">
                <a16:creationId xmlns:a16="http://schemas.microsoft.com/office/drawing/2014/main" id="{2C9B8E2C-FF2B-26B9-A11A-11AC91E1108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62250" y="1203325"/>
            <a:ext cx="36195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Title 2">
            <a:extLst>
              <a:ext uri="{FF2B5EF4-FFF2-40B4-BE49-F238E27FC236}">
                <a16:creationId xmlns:a16="http://schemas.microsoft.com/office/drawing/2014/main" id="{1D0FDB81-67AC-3717-2291-8A86BE10A00C}"/>
              </a:ext>
            </a:extLst>
          </p:cNvPr>
          <p:cNvSpPr>
            <a:spLocks noGrp="1" noChangeArrowheads="1"/>
          </p:cNvSpPr>
          <p:nvPr>
            <p:ph type="title"/>
          </p:nvPr>
        </p:nvSpPr>
        <p:spPr bwMode="auto">
          <a:xfrm>
            <a:off x="1485900" y="7778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a:solidFill>
                  <a:srgbClr val="FF0000"/>
                </a:solidFill>
              </a:rPr>
              <a:t>A Nazi Interlude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Logo&#10;&#10;Description automatically generated">
            <a:extLst>
              <a:ext uri="{FF2B5EF4-FFF2-40B4-BE49-F238E27FC236}">
                <a16:creationId xmlns:a16="http://schemas.microsoft.com/office/drawing/2014/main" id="{CE5D8CB8-827B-6703-0245-3F562362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7525" y="584200"/>
            <a:ext cx="55689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a:extLst>
              <a:ext uri="{FF2B5EF4-FFF2-40B4-BE49-F238E27FC236}">
                <a16:creationId xmlns:a16="http://schemas.microsoft.com/office/drawing/2014/main" id="{4448DA37-550A-41D9-763E-4DE56C39EB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0" y="495300"/>
            <a:ext cx="55245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B70E3-9AC1-2F79-214E-950D80183234}"/>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a:extLst>
              <a:ext uri="{FF2B5EF4-FFF2-40B4-BE49-F238E27FC236}">
                <a16:creationId xmlns:a16="http://schemas.microsoft.com/office/drawing/2014/main" id="{9297DD3C-0F4D-130A-3674-7D952EEB848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57378" name="Content Placeholder 3" descr="Crystal_Project_pause-queue.png">
            <a:extLst>
              <a:ext uri="{FF2B5EF4-FFF2-40B4-BE49-F238E27FC236}">
                <a16:creationId xmlns:a16="http://schemas.microsoft.com/office/drawing/2014/main" id="{BB1571D9-3300-8498-FB5A-BA420B32D8E8}"/>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Content Placeholder 3" descr="Crystal_Project_pause-queue.png">
            <a:extLst>
              <a:ext uri="{FF2B5EF4-FFF2-40B4-BE49-F238E27FC236}">
                <a16:creationId xmlns:a16="http://schemas.microsoft.com/office/drawing/2014/main" id="{0886FC9C-2585-7CB4-8BC7-877843FDBAA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3871659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5">
            <a:extLst>
              <a:ext uri="{FF2B5EF4-FFF2-40B4-BE49-F238E27FC236}">
                <a16:creationId xmlns:a16="http://schemas.microsoft.com/office/drawing/2014/main" id="{D95A5220-3FBA-1299-D88F-D450E5F03209}"/>
              </a:ext>
            </a:extLst>
          </p:cNvPr>
          <p:cNvSpPr>
            <a:spLocks noGrp="1" noChangeArrowheads="1"/>
          </p:cNvSpPr>
          <p:nvPr>
            <p:ph type="title"/>
          </p:nvPr>
        </p:nvSpPr>
        <p:spPr bwMode="auto">
          <a:xfrm>
            <a:off x="1485900" y="730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178178" name="Content Placeholder 1">
            <a:extLst>
              <a:ext uri="{FF2B5EF4-FFF2-40B4-BE49-F238E27FC236}">
                <a16:creationId xmlns:a16="http://schemas.microsoft.com/office/drawing/2014/main" id="{60AC7EBB-6B4E-6608-887B-329146574D01}"/>
              </a:ext>
            </a:extLst>
          </p:cNvPr>
          <p:cNvSpPr>
            <a:spLocks noGrp="1" noChangeArrowheads="1"/>
          </p:cNvSpPr>
          <p:nvPr>
            <p:ph idx="1"/>
          </p:nvPr>
        </p:nvSpPr>
        <p:spPr bwMode="auto">
          <a:xfrm>
            <a:off x="323850" y="855663"/>
            <a:ext cx="8496300" cy="4214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000" i="1">
                <a:solidFill>
                  <a:srgbClr val="00B0F0"/>
                </a:solidFill>
              </a:rPr>
              <a:t>Canada (Registrar of TMs) v. Coles Book Stores</a:t>
            </a:r>
            <a:r>
              <a:rPr lang="en-US" altLang="en-US" sz="3000" i="1">
                <a:solidFill>
                  <a:schemeClr val="bg1"/>
                </a:solidFill>
              </a:rPr>
              <a:t>, </a:t>
            </a:r>
            <a:r>
              <a:rPr lang="en-US" altLang="en-US" sz="3000">
                <a:solidFill>
                  <a:schemeClr val="bg1"/>
                </a:solidFill>
              </a:rPr>
              <a:t>[1974] SCR 438</a:t>
            </a:r>
          </a:p>
          <a:p>
            <a:pPr marL="342900" lvl="1" indent="0">
              <a:buFont typeface="Arial" panose="020B0604020202020204" pitchFamily="34" charset="0"/>
              <a:buNone/>
            </a:pPr>
            <a:r>
              <a:rPr lang="en-US" altLang="en-US" sz="3000">
                <a:solidFill>
                  <a:schemeClr val="bg1"/>
                </a:solidFill>
              </a:rPr>
              <a:t>1) </a:t>
            </a:r>
            <a:r>
              <a:rPr lang="en-US" altLang="en-US" sz="3000">
                <a:solidFill>
                  <a:srgbClr val="FFFF00"/>
                </a:solidFill>
              </a:rPr>
              <a:t>Is the mark a word</a:t>
            </a:r>
            <a:r>
              <a:rPr lang="en-US" altLang="en-US" sz="3000">
                <a:solidFill>
                  <a:schemeClr val="bg1"/>
                </a:solidFill>
              </a:rPr>
              <a:t>?</a:t>
            </a:r>
          </a:p>
          <a:p>
            <a:pPr marL="685800" lvl="2" indent="0">
              <a:buFont typeface="Arial" panose="020B0604020202020204" pitchFamily="34" charset="0"/>
              <a:buNone/>
            </a:pPr>
            <a:r>
              <a:rPr lang="en-US" altLang="en-US" sz="3000" i="1">
                <a:solidFill>
                  <a:srgbClr val="00B0F0"/>
                </a:solidFill>
              </a:rPr>
              <a:t>Standard Oil Co. v. Canada (Registrar of TM), </a:t>
            </a:r>
            <a:r>
              <a:rPr lang="en-US" altLang="en-US" sz="3000">
                <a:solidFill>
                  <a:schemeClr val="bg1"/>
                </a:solidFill>
              </a:rPr>
              <a:t>[1968] 2 Ex C.R. 523. </a:t>
            </a:r>
          </a:p>
          <a:p>
            <a:pPr marL="342900" lvl="1" indent="0">
              <a:buFont typeface="Arial" panose="020B0604020202020204" pitchFamily="34" charset="0"/>
              <a:buNone/>
            </a:pPr>
            <a:r>
              <a:rPr lang="en-US" altLang="en-US" sz="3000">
                <a:solidFill>
                  <a:schemeClr val="bg1"/>
                </a:solidFill>
              </a:rPr>
              <a:t>2) Is it </a:t>
            </a:r>
            <a:r>
              <a:rPr lang="en-US" altLang="en-US" sz="3000">
                <a:solidFill>
                  <a:srgbClr val="FFFF00"/>
                </a:solidFill>
              </a:rPr>
              <a:t>primarily merely a name </a:t>
            </a:r>
            <a:r>
              <a:rPr lang="en-US" altLang="en-US" sz="3000">
                <a:solidFill>
                  <a:schemeClr val="bg1"/>
                </a:solidFill>
              </a:rPr>
              <a:t>or surname of an individual who is living or who has died within the previous 30 years?</a:t>
            </a:r>
          </a:p>
        </p:txBody>
      </p:sp>
      <p:sp>
        <p:nvSpPr>
          <p:cNvPr id="178179" name="Slide Number Placeholder 3">
            <a:extLst>
              <a:ext uri="{FF2B5EF4-FFF2-40B4-BE49-F238E27FC236}">
                <a16:creationId xmlns:a16="http://schemas.microsoft.com/office/drawing/2014/main" id="{5366197A-2BB1-A347-876E-EAA6626FD4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6232593-1595-E243-8F3C-50FFA6A87D7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a:extLst>
              <a:ext uri="{FF2B5EF4-FFF2-40B4-BE49-F238E27FC236}">
                <a16:creationId xmlns:a16="http://schemas.microsoft.com/office/drawing/2014/main" id="{ED165808-B5A5-B063-E582-8461843783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1492250"/>
            <a:ext cx="52419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Box 2">
            <a:extLst>
              <a:ext uri="{FF2B5EF4-FFF2-40B4-BE49-F238E27FC236}">
                <a16:creationId xmlns:a16="http://schemas.microsoft.com/office/drawing/2014/main" id="{832E2AB8-54E8-D0C1-777B-1C5CF1E5C85B}"/>
              </a:ext>
            </a:extLst>
          </p:cNvPr>
          <p:cNvSpPr txBox="1">
            <a:spLocks noChangeArrowheads="1"/>
          </p:cNvSpPr>
          <p:nvPr/>
        </p:nvSpPr>
        <p:spPr bwMode="auto">
          <a:xfrm>
            <a:off x="107950" y="123825"/>
            <a:ext cx="8928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Cole</a:t>
            </a: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as in </a:t>
            </a: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slaw</a:t>
            </a: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argument failed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Content Placeholder 2">
            <a:extLst>
              <a:ext uri="{FF2B5EF4-FFF2-40B4-BE49-F238E27FC236}">
                <a16:creationId xmlns:a16="http://schemas.microsoft.com/office/drawing/2014/main" id="{D157ACD9-4A32-78FA-5059-6847C60FDFEF}"/>
              </a:ext>
            </a:extLst>
          </p:cNvPr>
          <p:cNvSpPr>
            <a:spLocks noGrp="1" noChangeArrowheads="1"/>
          </p:cNvSpPr>
          <p:nvPr>
            <p:ph sz="quarter" idx="10"/>
          </p:nvPr>
        </p:nvSpPr>
        <p:spPr bwMode="auto">
          <a:xfrm>
            <a:off x="323850" y="144463"/>
            <a:ext cx="8496300" cy="4854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1900" i="1">
                <a:solidFill>
                  <a:schemeClr val="bg1"/>
                </a:solidFill>
              </a:rPr>
              <a:t>“In the case at bar, the evidence clearly establishes that “Coles” is a surname that is well-known to the general public of Canada. On the other hand, the dictionary meanings of the word “cole” and in its plural form “coles”, particularly as found in the Oxford English Dictionary, </a:t>
            </a:r>
            <a:r>
              <a:rPr lang="en-CA" altLang="en-US" sz="1900" i="1">
                <a:solidFill>
                  <a:srgbClr val="FF0000"/>
                </a:solidFill>
              </a:rPr>
              <a:t>are largely obsolete</a:t>
            </a:r>
            <a:r>
              <a:rPr lang="en-CA" altLang="en-US" sz="1900" i="1">
                <a:solidFill>
                  <a:schemeClr val="bg1"/>
                </a:solidFill>
              </a:rPr>
              <a:t>. </a:t>
            </a:r>
            <a:r>
              <a:rPr lang="en-CA" altLang="en-US" sz="1900" i="1">
                <a:solidFill>
                  <a:srgbClr val="FFFF00"/>
                </a:solidFill>
              </a:rPr>
              <a:t>A customer in need of a cabbage does not ask for a “cole”. The only common use of the word that I can think of is in the word “coleslaw”.</a:t>
            </a:r>
            <a:r>
              <a:rPr lang="en-CA" altLang="en-US" sz="1900" i="1">
                <a:solidFill>
                  <a:schemeClr val="bg1"/>
                </a:solidFill>
              </a:rPr>
              <a:t> The inference I draw from the evidence concerning the dictionary definitions of the word “cole” is that it is a word of rare, if not obsolete, usage and would be little known to the general public of Canada. </a:t>
            </a:r>
            <a:r>
              <a:rPr lang="en-CA" altLang="en-US" sz="1900" i="1">
                <a:solidFill>
                  <a:srgbClr val="FFFF00"/>
                </a:solidFill>
              </a:rPr>
              <a:t>I do not agree with the conclusion of the learned judge of the Exchequer Court that the principal character of the word “Coles” is “equally that of a surname and of a dictionary word in the English language.”</a:t>
            </a:r>
            <a:r>
              <a:rPr lang="en-CA" altLang="en-US" sz="1900" i="1">
                <a:solidFill>
                  <a:schemeClr val="bg1"/>
                </a:solidFill>
              </a:rPr>
              <a:t> </a:t>
            </a:r>
            <a:r>
              <a:rPr lang="en-CA" altLang="en-US" sz="1900" i="1">
                <a:solidFill>
                  <a:srgbClr val="FF0000"/>
                </a:solidFill>
              </a:rPr>
              <a:t>My only possible conclusion in this case is that a person in Canada of ordinary intelligence and of ordinary education in English or French would immediately respond to the trade mark “Coles” by thinking of it as a surname and would not be likely to know that “Coles” has a dictionary meaning.”</a:t>
            </a:r>
            <a:endParaRPr lang="en-US" altLang="en-US" sz="1900" i="1">
              <a:solidFill>
                <a:srgbClr val="FF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Box 1">
            <a:extLst>
              <a:ext uri="{FF2B5EF4-FFF2-40B4-BE49-F238E27FC236}">
                <a16:creationId xmlns:a16="http://schemas.microsoft.com/office/drawing/2014/main" id="{067E0DE5-41B5-648F-86CF-5DCB1414DA1D}"/>
              </a:ext>
            </a:extLst>
          </p:cNvPr>
          <p:cNvSpPr txBox="1">
            <a:spLocks noChangeArrowheads="1"/>
          </p:cNvSpPr>
          <p:nvPr/>
        </p:nvSpPr>
        <p:spPr bwMode="auto">
          <a:xfrm>
            <a:off x="3038475" y="268288"/>
            <a:ext cx="30670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182274" name="TextBox 2">
            <a:extLst>
              <a:ext uri="{FF2B5EF4-FFF2-40B4-BE49-F238E27FC236}">
                <a16:creationId xmlns:a16="http://schemas.microsoft.com/office/drawing/2014/main" id="{34BA45D9-EF93-6814-D57E-0344C1C3E568}"/>
              </a:ext>
            </a:extLst>
          </p:cNvPr>
          <p:cNvSpPr txBox="1">
            <a:spLocks noChangeArrowheads="1"/>
          </p:cNvSpPr>
          <p:nvPr/>
        </p:nvSpPr>
        <p:spPr bwMode="auto">
          <a:xfrm>
            <a:off x="268288" y="1276350"/>
            <a:ext cx="86074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Test to Apply</a:t>
            </a:r>
            <a:r>
              <a:rPr kumimoji="0" lang="en-CA" altLang="en-US" sz="3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Would a person </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 Canada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of ordinary intelligence and of ordinary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education in English or French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be just as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likely</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if not more likely,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to respond to the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word by thinking of it as a brand </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or a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mark of a business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than as a name</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/surname</a:t>
            </a:r>
            <a:r>
              <a:rPr kumimoji="0" lang="en-CA"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a:extLst>
              <a:ext uri="{FF2B5EF4-FFF2-40B4-BE49-F238E27FC236}">
                <a16:creationId xmlns:a16="http://schemas.microsoft.com/office/drawing/2014/main" id="{4E215E88-3EAE-5281-FD22-12E8D8B990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8175" y="722313"/>
            <a:ext cx="54927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5">
            <a:extLst>
              <a:ext uri="{FF2B5EF4-FFF2-40B4-BE49-F238E27FC236}">
                <a16:creationId xmlns:a16="http://schemas.microsoft.com/office/drawing/2014/main" id="{8FDA52BA-2A18-BBD2-BA7B-D0FED4D172B1}"/>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A801EC76-0056-D8E0-293C-94151EC7F2E8}"/>
              </a:ext>
            </a:extLst>
          </p:cNvPr>
          <p:cNvSpPr>
            <a:spLocks noGrp="1"/>
          </p:cNvSpPr>
          <p:nvPr>
            <p:ph idx="1"/>
          </p:nvPr>
        </p:nvSpPr>
        <p:spPr>
          <a:xfrm>
            <a:off x="323850" y="892175"/>
            <a:ext cx="8424863" cy="4170363"/>
          </a:xfrm>
        </p:spPr>
        <p:txBody>
          <a:bodyPr>
            <a:normAutofit/>
          </a:bodyPr>
          <a:lstStyle/>
          <a:p>
            <a:pPr marL="0" indent="0">
              <a:lnSpc>
                <a:spcPct val="110000"/>
              </a:lnSpc>
              <a:buFont typeface="Arial" panose="020B0604020202020204" pitchFamily="34" charset="0"/>
              <a:buNone/>
              <a:defRPr/>
            </a:pPr>
            <a:r>
              <a:rPr lang="en-US" sz="2100" i="1" dirty="0">
                <a:solidFill>
                  <a:srgbClr val="00B0F0"/>
                </a:solidFill>
              </a:rPr>
              <a:t>Unilever Canada Inc. v. Superior Quality Foods Inc. </a:t>
            </a:r>
            <a:r>
              <a:rPr lang="en-US" sz="2100" dirty="0">
                <a:solidFill>
                  <a:schemeClr val="bg1"/>
                </a:solidFill>
              </a:rPr>
              <a:t>(2007)</a:t>
            </a:r>
            <a:r>
              <a:rPr lang="en-US" sz="2100" i="1" dirty="0">
                <a:solidFill>
                  <a:schemeClr val="bg1"/>
                </a:solidFill>
              </a:rPr>
              <a:t>, </a:t>
            </a:r>
            <a:r>
              <a:rPr lang="en-US" sz="2100" dirty="0">
                <a:solidFill>
                  <a:schemeClr val="bg1"/>
                </a:solidFill>
              </a:rPr>
              <a:t>62 CPR</a:t>
            </a:r>
            <a:r>
              <a:rPr lang="en-US" sz="2100" i="1" dirty="0">
                <a:solidFill>
                  <a:schemeClr val="bg1"/>
                </a:solidFill>
              </a:rPr>
              <a:t> </a:t>
            </a:r>
            <a:r>
              <a:rPr lang="en-US" sz="2100" dirty="0">
                <a:solidFill>
                  <a:schemeClr val="bg1"/>
                </a:solidFill>
              </a:rPr>
              <a:t>(4</a:t>
            </a:r>
            <a:r>
              <a:rPr lang="en-US" sz="2100" baseline="30000" dirty="0">
                <a:solidFill>
                  <a:schemeClr val="bg1"/>
                </a:solidFill>
              </a:rPr>
              <a:t>th</a:t>
            </a:r>
            <a:r>
              <a:rPr lang="en-US" sz="2100" dirty="0">
                <a:solidFill>
                  <a:schemeClr val="bg1"/>
                </a:solidFill>
              </a:rPr>
              <a:t>) 75, [2007] TMOB No. 66</a:t>
            </a:r>
          </a:p>
          <a:p>
            <a:pPr>
              <a:lnSpc>
                <a:spcPct val="110000"/>
              </a:lnSpc>
              <a:defRPr/>
            </a:pPr>
            <a:r>
              <a:rPr lang="en-CA" sz="2100" b="1" dirty="0">
                <a:solidFill>
                  <a:schemeClr val="bg1"/>
                </a:solidFill>
              </a:rPr>
              <a:t>Facts</a:t>
            </a:r>
            <a:r>
              <a:rPr lang="en-CA" sz="2100" dirty="0">
                <a:solidFill>
                  <a:schemeClr val="bg1"/>
                </a:solidFill>
              </a:rPr>
              <a:t>: Superior Quality Foods, Inc. filed an application to register the TM </a:t>
            </a:r>
            <a:r>
              <a:rPr lang="en-CA" sz="2100" dirty="0">
                <a:solidFill>
                  <a:srgbClr val="FFFF00"/>
                </a:solidFill>
              </a:rPr>
              <a:t>BETTER THAN BOULLION </a:t>
            </a:r>
            <a:r>
              <a:rPr lang="en-CA" sz="2100" dirty="0">
                <a:solidFill>
                  <a:schemeClr val="bg1"/>
                </a:solidFill>
              </a:rPr>
              <a:t>for use in association w. soups and soup bases.</a:t>
            </a:r>
          </a:p>
          <a:p>
            <a:pPr>
              <a:lnSpc>
                <a:spcPct val="110000"/>
              </a:lnSpc>
              <a:defRPr/>
            </a:pPr>
            <a:r>
              <a:rPr lang="en-CA" sz="2100" b="1" dirty="0">
                <a:solidFill>
                  <a:schemeClr val="bg1"/>
                </a:solidFill>
              </a:rPr>
              <a:t>Issue: </a:t>
            </a:r>
            <a:r>
              <a:rPr lang="en-CA" sz="2100" dirty="0">
                <a:solidFill>
                  <a:schemeClr val="bg1"/>
                </a:solidFill>
              </a:rPr>
              <a:t>s. 12(1)(b) …</a:t>
            </a:r>
            <a:r>
              <a:rPr lang="en-CA" sz="2100" i="1" dirty="0">
                <a:solidFill>
                  <a:schemeClr val="bg1"/>
                </a:solidFill>
              </a:rPr>
              <a:t>Is the mark  </a:t>
            </a:r>
            <a:r>
              <a:rPr lang="en-CA" sz="2100" i="1" dirty="0">
                <a:solidFill>
                  <a:srgbClr val="FFFF00"/>
                </a:solidFill>
              </a:rPr>
              <a:t>clearly descriptive or deceptively </a:t>
            </a:r>
            <a:r>
              <a:rPr lang="en-CA" sz="2100" i="1" dirty="0" err="1">
                <a:solidFill>
                  <a:srgbClr val="FFFF00"/>
                </a:solidFill>
              </a:rPr>
              <a:t>misdescriptive</a:t>
            </a:r>
            <a:r>
              <a:rPr lang="en-CA" sz="2100" i="1" dirty="0">
                <a:solidFill>
                  <a:srgbClr val="FFFF00"/>
                </a:solidFill>
              </a:rPr>
              <a:t> </a:t>
            </a:r>
            <a:r>
              <a:rPr lang="en-CA" sz="2100" i="1" dirty="0">
                <a:solidFill>
                  <a:schemeClr val="bg1"/>
                </a:solidFill>
              </a:rPr>
              <a:t>in the English or French language of the character or quality of the wares or services in association with which it is used or proposed to be used or of the conditions of or the persons employed in their production or of their place of origin.</a:t>
            </a:r>
          </a:p>
          <a:p>
            <a:pPr marL="0" indent="0">
              <a:buFont typeface="Arial" panose="020B0604020202020204" pitchFamily="34" charset="0"/>
              <a:buNone/>
              <a:defRPr/>
            </a:pPr>
            <a:endParaRPr lang="en-US" sz="2550" dirty="0">
              <a:solidFill>
                <a:schemeClr val="bg1"/>
              </a:solidFill>
            </a:endParaRPr>
          </a:p>
        </p:txBody>
      </p:sp>
      <p:sp>
        <p:nvSpPr>
          <p:cNvPr id="184323" name="Slide Number Placeholder 3">
            <a:extLst>
              <a:ext uri="{FF2B5EF4-FFF2-40B4-BE49-F238E27FC236}">
                <a16:creationId xmlns:a16="http://schemas.microsoft.com/office/drawing/2014/main" id="{21FDD7E8-8B28-1551-5E8B-401751410D9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F0434BF-161F-634A-A0EE-A1A5AD21315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a:extLst>
              <a:ext uri="{FF2B5EF4-FFF2-40B4-BE49-F238E27FC236}">
                <a16:creationId xmlns:a16="http://schemas.microsoft.com/office/drawing/2014/main" id="{8A3C1D52-9668-9CF3-338D-CECE9C01B44E}"/>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F0C5BB9A-EC2A-2B99-9B7B-007C073AADB8}"/>
              </a:ext>
            </a:extLst>
          </p:cNvPr>
          <p:cNvSpPr>
            <a:spLocks noGrp="1"/>
          </p:cNvSpPr>
          <p:nvPr>
            <p:ph idx="1"/>
          </p:nvPr>
        </p:nvSpPr>
        <p:spPr>
          <a:xfrm>
            <a:off x="215900" y="1131888"/>
            <a:ext cx="8712200" cy="3849687"/>
          </a:xfrm>
        </p:spPr>
        <p:txBody>
          <a:bodyPr>
            <a:normAutofit/>
          </a:bodyPr>
          <a:lstStyle/>
          <a:p>
            <a:pPr marL="0" indent="0">
              <a:buFont typeface="Arial" panose="020B0604020202020204" pitchFamily="34" charset="0"/>
              <a:buNone/>
              <a:defRPr/>
            </a:pPr>
            <a:r>
              <a:rPr lang="en-US" sz="3000" i="1" dirty="0">
                <a:solidFill>
                  <a:srgbClr val="00B0F0"/>
                </a:solidFill>
              </a:rPr>
              <a:t>Unilever Canada Inc. v. Superior Quality Foods Inc. </a:t>
            </a:r>
            <a:r>
              <a:rPr lang="en-US" sz="3000" dirty="0">
                <a:solidFill>
                  <a:schemeClr val="bg1"/>
                </a:solidFill>
              </a:rPr>
              <a:t>(2007)</a:t>
            </a:r>
            <a:r>
              <a:rPr lang="en-US" sz="3000" i="1" dirty="0">
                <a:solidFill>
                  <a:schemeClr val="bg1"/>
                </a:solidFill>
              </a:rPr>
              <a:t>, </a:t>
            </a:r>
            <a:r>
              <a:rPr lang="en-US" sz="3000" dirty="0">
                <a:solidFill>
                  <a:schemeClr val="bg1"/>
                </a:solidFill>
              </a:rPr>
              <a:t>62 CPR</a:t>
            </a:r>
            <a:r>
              <a:rPr lang="en-US" sz="3000" i="1" dirty="0">
                <a:solidFill>
                  <a:schemeClr val="bg1"/>
                </a:solidFill>
              </a:rPr>
              <a:t> </a:t>
            </a:r>
            <a:r>
              <a:rPr lang="en-US" sz="3000" dirty="0">
                <a:solidFill>
                  <a:schemeClr val="bg1"/>
                </a:solidFill>
              </a:rPr>
              <a:t>(4</a:t>
            </a:r>
            <a:r>
              <a:rPr lang="en-US" sz="3000" baseline="30000" dirty="0">
                <a:solidFill>
                  <a:schemeClr val="bg1"/>
                </a:solidFill>
              </a:rPr>
              <a:t>th</a:t>
            </a:r>
            <a:r>
              <a:rPr lang="en-US" sz="3000" dirty="0">
                <a:solidFill>
                  <a:schemeClr val="bg1"/>
                </a:solidFill>
              </a:rPr>
              <a:t>) 75, [2007] TMOB No. 66</a:t>
            </a:r>
          </a:p>
          <a:p>
            <a:pPr>
              <a:defRPr/>
            </a:pPr>
            <a:r>
              <a:rPr lang="en-CA" sz="3000" dirty="0">
                <a:solidFill>
                  <a:srgbClr val="FFFF00"/>
                </a:solidFill>
              </a:rPr>
              <a:t>Clearly descriptive</a:t>
            </a:r>
            <a:r>
              <a:rPr lang="en-CA" sz="3000" dirty="0">
                <a:solidFill>
                  <a:srgbClr val="FF0000"/>
                </a:solidFill>
              </a:rPr>
              <a:t> = </a:t>
            </a:r>
            <a:r>
              <a:rPr lang="en-CA" sz="3000" dirty="0">
                <a:solidFill>
                  <a:schemeClr val="bg1"/>
                </a:solidFill>
              </a:rPr>
              <a:t>does the mark tell potential dealers/purchasers of the goods/services what the goods and services are, or describe them or describe a property which is commonly associated with them</a:t>
            </a:r>
            <a:r>
              <a:rPr lang="en-CA" sz="3000" dirty="0">
                <a:solidFill>
                  <a:srgbClr val="FF0000"/>
                </a:solidFill>
              </a:rPr>
              <a:t>?</a:t>
            </a:r>
          </a:p>
        </p:txBody>
      </p:sp>
      <p:sp>
        <p:nvSpPr>
          <p:cNvPr id="186371" name="Slide Number Placeholder 3">
            <a:extLst>
              <a:ext uri="{FF2B5EF4-FFF2-40B4-BE49-F238E27FC236}">
                <a16:creationId xmlns:a16="http://schemas.microsoft.com/office/drawing/2014/main" id="{88CDDB08-8D9A-9AB2-7112-D60171D001C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3C20D4C-6B7B-EB42-8D12-BFBCA8DE91A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11BB77-935A-F6A1-29AF-2E9E2307D5EE}"/>
              </a:ext>
            </a:extLst>
          </p:cNvPr>
          <p:cNvSpPr>
            <a:spLocks noGrp="1"/>
          </p:cNvSpPr>
          <p:nvPr>
            <p:ph type="title"/>
          </p:nvPr>
        </p:nvSpPr>
        <p:spPr>
          <a:xfrm>
            <a:off x="1485900" y="168275"/>
            <a:ext cx="6172200" cy="646113"/>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54460CFC-9261-40D5-65CA-FC063703363B}"/>
              </a:ext>
            </a:extLst>
          </p:cNvPr>
          <p:cNvSpPr>
            <a:spLocks noGrp="1"/>
          </p:cNvSpPr>
          <p:nvPr>
            <p:ph idx="1"/>
          </p:nvPr>
        </p:nvSpPr>
        <p:spPr>
          <a:xfrm>
            <a:off x="179388" y="1069975"/>
            <a:ext cx="8785225" cy="3876675"/>
          </a:xfrm>
        </p:spPr>
        <p:txBody>
          <a:bodyPr>
            <a:normAutofit lnSpcReduction="10000"/>
          </a:bodyPr>
          <a:lstStyle/>
          <a:p>
            <a:pPr marL="0" lvl="1" indent="0">
              <a:buFont typeface="Arial" panose="020B0604020202020204" pitchFamily="34" charset="0"/>
              <a:buNone/>
              <a:defRPr/>
            </a:pPr>
            <a:r>
              <a:rPr lang="en-US" sz="3200" i="1" dirty="0">
                <a:solidFill>
                  <a:srgbClr val="00B0F0"/>
                </a:solidFill>
              </a:rPr>
              <a:t>Unilever Canada Inc. v. Superior Quality Foods Inc. </a:t>
            </a:r>
            <a:r>
              <a:rPr lang="en-US" sz="3200" dirty="0">
                <a:solidFill>
                  <a:schemeClr val="bg1"/>
                </a:solidFill>
              </a:rPr>
              <a:t>(2007)</a:t>
            </a:r>
            <a:r>
              <a:rPr lang="en-US" sz="3200" i="1" dirty="0">
                <a:solidFill>
                  <a:schemeClr val="bg1"/>
                </a:solidFill>
              </a:rPr>
              <a:t>, </a:t>
            </a:r>
            <a:r>
              <a:rPr lang="en-US" sz="3200" dirty="0">
                <a:solidFill>
                  <a:schemeClr val="bg1"/>
                </a:solidFill>
              </a:rPr>
              <a:t>62 CPR</a:t>
            </a:r>
            <a:r>
              <a:rPr lang="en-US" sz="3200" i="1" dirty="0">
                <a:solidFill>
                  <a:schemeClr val="bg1"/>
                </a:solidFill>
              </a:rPr>
              <a:t> </a:t>
            </a:r>
            <a:r>
              <a:rPr lang="en-US" sz="3200" dirty="0">
                <a:solidFill>
                  <a:schemeClr val="bg1"/>
                </a:solidFill>
              </a:rPr>
              <a:t>(4</a:t>
            </a:r>
            <a:r>
              <a:rPr lang="en-US" sz="3200" baseline="30000" dirty="0">
                <a:solidFill>
                  <a:schemeClr val="bg1"/>
                </a:solidFill>
              </a:rPr>
              <a:t>th</a:t>
            </a:r>
            <a:r>
              <a:rPr lang="en-US" sz="3200" dirty="0">
                <a:solidFill>
                  <a:schemeClr val="bg1"/>
                </a:solidFill>
              </a:rPr>
              <a:t>) 75, [2007] TMOB No. 66</a:t>
            </a:r>
          </a:p>
          <a:p>
            <a:pPr marL="457200" lvl="1" indent="-457200">
              <a:buFont typeface="Arial" panose="020B0604020202020204" pitchFamily="34" charset="0"/>
              <a:buChar char="•"/>
              <a:defRPr/>
            </a:pPr>
            <a:r>
              <a:rPr lang="en-CA" sz="3200" dirty="0">
                <a:solidFill>
                  <a:srgbClr val="FFFF00"/>
                </a:solidFill>
              </a:rPr>
              <a:t>Deceptively </a:t>
            </a:r>
            <a:r>
              <a:rPr lang="en-CA" sz="3200" dirty="0" err="1">
                <a:solidFill>
                  <a:srgbClr val="FFFF00"/>
                </a:solidFill>
              </a:rPr>
              <a:t>misdescriptive</a:t>
            </a:r>
            <a:r>
              <a:rPr lang="en-CA" sz="3200" dirty="0">
                <a:solidFill>
                  <a:srgbClr val="FFFF00"/>
                </a:solidFill>
              </a:rPr>
              <a:t> </a:t>
            </a:r>
            <a:r>
              <a:rPr lang="en-CA" sz="3200" dirty="0">
                <a:solidFill>
                  <a:srgbClr val="FF0000"/>
                </a:solidFill>
              </a:rPr>
              <a:t>=</a:t>
            </a:r>
            <a:r>
              <a:rPr lang="en-CA" sz="3200" dirty="0">
                <a:solidFill>
                  <a:schemeClr val="bg1"/>
                </a:solidFill>
              </a:rPr>
              <a:t> would dealers/purchasers of the goods </a:t>
            </a:r>
            <a:r>
              <a:rPr lang="en-CA" sz="3200" dirty="0">
                <a:solidFill>
                  <a:srgbClr val="FFFF00"/>
                </a:solidFill>
              </a:rPr>
              <a:t>be deceived by the </a:t>
            </a:r>
            <a:r>
              <a:rPr lang="en-CA" sz="3200" dirty="0" err="1">
                <a:solidFill>
                  <a:srgbClr val="FFFF00"/>
                </a:solidFill>
              </a:rPr>
              <a:t>misdescription</a:t>
            </a:r>
            <a:r>
              <a:rPr lang="en-CA" sz="3200" dirty="0">
                <a:solidFill>
                  <a:schemeClr val="bg1"/>
                </a:solidFill>
              </a:rPr>
              <a:t> into purchasing goods or ordering services which different in character or quality from those expected</a:t>
            </a:r>
            <a:r>
              <a:rPr lang="en-CA" sz="3200" dirty="0">
                <a:solidFill>
                  <a:srgbClr val="FF0000"/>
                </a:solidFill>
              </a:rPr>
              <a:t>?</a:t>
            </a:r>
          </a:p>
          <a:p>
            <a:pPr>
              <a:defRPr/>
            </a:pPr>
            <a:endParaRPr lang="en-US" dirty="0"/>
          </a:p>
        </p:txBody>
      </p:sp>
      <p:sp>
        <p:nvSpPr>
          <p:cNvPr id="188419" name="Slide Number Placeholder 3">
            <a:extLst>
              <a:ext uri="{FF2B5EF4-FFF2-40B4-BE49-F238E27FC236}">
                <a16:creationId xmlns:a16="http://schemas.microsoft.com/office/drawing/2014/main" id="{0641601B-189B-7792-5C36-34FF2452E2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CCE45F8-8B55-DD4F-B19D-687C6969040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5">
            <a:extLst>
              <a:ext uri="{FF2B5EF4-FFF2-40B4-BE49-F238E27FC236}">
                <a16:creationId xmlns:a16="http://schemas.microsoft.com/office/drawing/2014/main" id="{2FF67D9A-0FF6-CB1B-1A2A-E4E1F8C38554}"/>
              </a:ext>
            </a:extLst>
          </p:cNvPr>
          <p:cNvSpPr>
            <a:spLocks noGrp="1" noChangeArrowheads="1"/>
          </p:cNvSpPr>
          <p:nvPr>
            <p:ph type="title"/>
          </p:nvPr>
        </p:nvSpPr>
        <p:spPr bwMode="auto">
          <a:xfrm>
            <a:off x="1485900" y="123825"/>
            <a:ext cx="6172200"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5AF87778-3BAA-27F8-AD0D-085DDFFEF92F}"/>
              </a:ext>
            </a:extLst>
          </p:cNvPr>
          <p:cNvSpPr>
            <a:spLocks noGrp="1"/>
          </p:cNvSpPr>
          <p:nvPr>
            <p:ph idx="1"/>
          </p:nvPr>
        </p:nvSpPr>
        <p:spPr>
          <a:xfrm>
            <a:off x="395288" y="908050"/>
            <a:ext cx="8424862" cy="4029075"/>
          </a:xfrm>
        </p:spPr>
        <p:txBody>
          <a:bodyPr>
            <a:normAutofit fontScale="92500" lnSpcReduction="10000"/>
          </a:bodyPr>
          <a:lstStyle/>
          <a:p>
            <a:pPr marL="0" lvl="1" indent="0">
              <a:lnSpc>
                <a:spcPct val="110000"/>
              </a:lnSpc>
              <a:buFont typeface="Arial" panose="020B0604020202020204" pitchFamily="34" charset="0"/>
              <a:buNone/>
              <a:defRPr/>
            </a:pPr>
            <a:r>
              <a:rPr lang="en-US" sz="2700" i="1" dirty="0">
                <a:solidFill>
                  <a:srgbClr val="00B0F0"/>
                </a:solidFill>
              </a:rPr>
              <a:t>Unilever Canada Inc. v. Superior Quality Foods Inc. </a:t>
            </a:r>
            <a:r>
              <a:rPr lang="en-US" sz="2700" dirty="0">
                <a:solidFill>
                  <a:schemeClr val="bg1"/>
                </a:solidFill>
              </a:rPr>
              <a:t>(2007)</a:t>
            </a:r>
            <a:r>
              <a:rPr lang="en-US" sz="2700" i="1" dirty="0">
                <a:solidFill>
                  <a:schemeClr val="bg1"/>
                </a:solidFill>
              </a:rPr>
              <a:t>, </a:t>
            </a:r>
            <a:r>
              <a:rPr lang="en-US" sz="2700" dirty="0">
                <a:solidFill>
                  <a:schemeClr val="bg1"/>
                </a:solidFill>
              </a:rPr>
              <a:t>62 CPR</a:t>
            </a:r>
            <a:r>
              <a:rPr lang="en-US" sz="2700" i="1" dirty="0">
                <a:solidFill>
                  <a:schemeClr val="bg1"/>
                </a:solidFill>
              </a:rPr>
              <a:t> </a:t>
            </a:r>
            <a:r>
              <a:rPr lang="en-US" sz="2700" dirty="0">
                <a:solidFill>
                  <a:schemeClr val="bg1"/>
                </a:solidFill>
              </a:rPr>
              <a:t>(4</a:t>
            </a:r>
            <a:r>
              <a:rPr lang="en-US" sz="2700" baseline="30000" dirty="0">
                <a:solidFill>
                  <a:schemeClr val="bg1"/>
                </a:solidFill>
              </a:rPr>
              <a:t>th</a:t>
            </a:r>
            <a:r>
              <a:rPr lang="en-US" sz="2700" dirty="0">
                <a:solidFill>
                  <a:schemeClr val="bg1"/>
                </a:solidFill>
              </a:rPr>
              <a:t>) 75, [2007] TMOB No. 66</a:t>
            </a:r>
          </a:p>
          <a:p>
            <a:pPr>
              <a:lnSpc>
                <a:spcPct val="110000"/>
              </a:lnSpc>
              <a:defRPr/>
            </a:pPr>
            <a:r>
              <a:rPr lang="en-US" sz="2700" dirty="0">
                <a:solidFill>
                  <a:schemeClr val="bg1"/>
                </a:solidFill>
              </a:rPr>
              <a:t>S. 12(1)(b):</a:t>
            </a:r>
          </a:p>
          <a:p>
            <a:pPr lvl="1">
              <a:lnSpc>
                <a:spcPct val="110000"/>
              </a:lnSpc>
              <a:buFont typeface="Courier New" panose="02070309020205020404" pitchFamily="49" charset="0"/>
              <a:buChar char="o"/>
              <a:defRPr/>
            </a:pPr>
            <a:r>
              <a:rPr lang="en-US" sz="2700" dirty="0">
                <a:solidFill>
                  <a:srgbClr val="FFFF00"/>
                </a:solidFill>
              </a:rPr>
              <a:t>Point of View</a:t>
            </a:r>
            <a:r>
              <a:rPr lang="en-US" sz="2700" dirty="0">
                <a:solidFill>
                  <a:srgbClr val="FF0000"/>
                </a:solidFill>
              </a:rPr>
              <a:t>?</a:t>
            </a:r>
            <a:r>
              <a:rPr lang="en-US" sz="2700" dirty="0">
                <a:solidFill>
                  <a:srgbClr val="FFFF00"/>
                </a:solidFill>
              </a:rPr>
              <a:t>:</a:t>
            </a:r>
            <a:r>
              <a:rPr lang="en-US" sz="2700" dirty="0">
                <a:solidFill>
                  <a:schemeClr val="bg1"/>
                </a:solidFill>
              </a:rPr>
              <a:t> That of the </a:t>
            </a:r>
            <a:r>
              <a:rPr lang="en-US" sz="2700" dirty="0">
                <a:solidFill>
                  <a:srgbClr val="FFFF00"/>
                </a:solidFill>
              </a:rPr>
              <a:t>average purchaser </a:t>
            </a:r>
            <a:r>
              <a:rPr lang="en-US" sz="2700" dirty="0">
                <a:solidFill>
                  <a:schemeClr val="bg1"/>
                </a:solidFill>
              </a:rPr>
              <a:t>of the wares</a:t>
            </a:r>
          </a:p>
          <a:p>
            <a:pPr lvl="1">
              <a:lnSpc>
                <a:spcPct val="110000"/>
              </a:lnSpc>
              <a:buFont typeface="Courier New" panose="02070309020205020404" pitchFamily="49" charset="0"/>
              <a:buChar char="o"/>
              <a:defRPr/>
            </a:pPr>
            <a:r>
              <a:rPr lang="en-US" sz="2700" dirty="0">
                <a:solidFill>
                  <a:schemeClr val="bg1"/>
                </a:solidFill>
              </a:rPr>
              <a:t>Consider the </a:t>
            </a:r>
            <a:r>
              <a:rPr lang="en-US" sz="2700" dirty="0">
                <a:solidFill>
                  <a:srgbClr val="FFFF00"/>
                </a:solidFill>
              </a:rPr>
              <a:t>mark in its entirety </a:t>
            </a:r>
            <a:r>
              <a:rPr lang="en-US" sz="2700" dirty="0">
                <a:solidFill>
                  <a:schemeClr val="bg1"/>
                </a:solidFill>
              </a:rPr>
              <a:t>(not dissected into constituent elements)</a:t>
            </a:r>
          </a:p>
          <a:p>
            <a:pPr lvl="1">
              <a:lnSpc>
                <a:spcPct val="110000"/>
              </a:lnSpc>
              <a:buFont typeface="Courier New" panose="02070309020205020404" pitchFamily="49" charset="0"/>
              <a:buChar char="o"/>
              <a:defRPr/>
            </a:pPr>
            <a:r>
              <a:rPr lang="en-US" sz="2700" dirty="0">
                <a:solidFill>
                  <a:schemeClr val="bg1"/>
                </a:solidFill>
              </a:rPr>
              <a:t>Consider thee mark </a:t>
            </a:r>
            <a:r>
              <a:rPr lang="en-US" sz="2700" dirty="0">
                <a:solidFill>
                  <a:srgbClr val="FFFF00"/>
                </a:solidFill>
              </a:rPr>
              <a:t>as a matter of immediate impression</a:t>
            </a:r>
          </a:p>
        </p:txBody>
      </p:sp>
      <p:sp>
        <p:nvSpPr>
          <p:cNvPr id="190467" name="Slide Number Placeholder 3">
            <a:extLst>
              <a:ext uri="{FF2B5EF4-FFF2-40B4-BE49-F238E27FC236}">
                <a16:creationId xmlns:a16="http://schemas.microsoft.com/office/drawing/2014/main" id="{6555FF0C-790D-58D9-CC84-DBC617C1D30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96244EC-B418-1A4C-898D-0F41CE78A6D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A97E7F-DF3B-48FD-DBEE-6E28CE6C768B}"/>
              </a:ext>
            </a:extLst>
          </p:cNvPr>
          <p:cNvSpPr>
            <a:spLocks noGrp="1"/>
          </p:cNvSpPr>
          <p:nvPr>
            <p:ph type="title"/>
          </p:nvPr>
        </p:nvSpPr>
        <p:spPr>
          <a:xfrm>
            <a:off x="1485900" y="90488"/>
            <a:ext cx="6172200" cy="568325"/>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15C14387-BBA0-E083-7BC4-2613FE649F82}"/>
              </a:ext>
            </a:extLst>
          </p:cNvPr>
          <p:cNvSpPr>
            <a:spLocks noGrp="1"/>
          </p:cNvSpPr>
          <p:nvPr>
            <p:ph idx="1"/>
          </p:nvPr>
        </p:nvSpPr>
        <p:spPr>
          <a:xfrm>
            <a:off x="323850" y="1058863"/>
            <a:ext cx="8496300" cy="3565525"/>
          </a:xfrm>
        </p:spPr>
        <p:txBody>
          <a:bodyPr>
            <a:normAutofit/>
          </a:bodyPr>
          <a:lstStyle/>
          <a:p>
            <a:pPr marL="0" lvl="1" indent="0">
              <a:lnSpc>
                <a:spcPct val="110000"/>
              </a:lnSpc>
              <a:buFont typeface="Arial" panose="020B0604020202020204" pitchFamily="34" charset="0"/>
              <a:buNone/>
              <a:defRPr/>
            </a:pPr>
            <a:r>
              <a:rPr lang="en-US" sz="2625" i="1" dirty="0">
                <a:solidFill>
                  <a:srgbClr val="00B0F0"/>
                </a:solidFill>
              </a:rPr>
              <a:t>Unilever Canada Inc. v. Superior Quality Foods Inc. </a:t>
            </a:r>
            <a:r>
              <a:rPr lang="en-US" sz="2625" dirty="0">
                <a:solidFill>
                  <a:schemeClr val="bg1"/>
                </a:solidFill>
              </a:rPr>
              <a:t>(2007)</a:t>
            </a:r>
            <a:r>
              <a:rPr lang="en-US" sz="2625" i="1" dirty="0">
                <a:solidFill>
                  <a:schemeClr val="bg1"/>
                </a:solidFill>
              </a:rPr>
              <a:t>, </a:t>
            </a:r>
            <a:r>
              <a:rPr lang="en-US" sz="2625" dirty="0">
                <a:solidFill>
                  <a:schemeClr val="bg1"/>
                </a:solidFill>
              </a:rPr>
              <a:t>62 CPR</a:t>
            </a:r>
            <a:r>
              <a:rPr lang="en-US" sz="2625" i="1" dirty="0">
                <a:solidFill>
                  <a:schemeClr val="bg1"/>
                </a:solidFill>
              </a:rPr>
              <a:t> </a:t>
            </a:r>
            <a:r>
              <a:rPr lang="en-US" sz="2625" dirty="0">
                <a:solidFill>
                  <a:schemeClr val="bg1"/>
                </a:solidFill>
              </a:rPr>
              <a:t>(4</a:t>
            </a:r>
            <a:r>
              <a:rPr lang="en-US" sz="2625" baseline="30000" dirty="0">
                <a:solidFill>
                  <a:schemeClr val="bg1"/>
                </a:solidFill>
              </a:rPr>
              <a:t>th</a:t>
            </a:r>
            <a:r>
              <a:rPr lang="en-US" sz="2625" dirty="0">
                <a:solidFill>
                  <a:schemeClr val="bg1"/>
                </a:solidFill>
              </a:rPr>
              <a:t>) 75, [2007] TMOB No. 66</a:t>
            </a:r>
          </a:p>
          <a:p>
            <a:pPr>
              <a:lnSpc>
                <a:spcPct val="110000"/>
              </a:lnSpc>
              <a:defRPr/>
            </a:pPr>
            <a:r>
              <a:rPr lang="en-US" sz="2625" dirty="0">
                <a:solidFill>
                  <a:schemeClr val="bg1"/>
                </a:solidFill>
              </a:rPr>
              <a:t>S. 12(1)(b):</a:t>
            </a:r>
          </a:p>
          <a:p>
            <a:pPr lvl="1">
              <a:lnSpc>
                <a:spcPct val="110000"/>
              </a:lnSpc>
              <a:buFont typeface="Courier New" panose="02070309020205020404" pitchFamily="49" charset="0"/>
              <a:buChar char="o"/>
              <a:defRPr/>
            </a:pPr>
            <a:r>
              <a:rPr lang="en-US" sz="2625" dirty="0">
                <a:solidFill>
                  <a:srgbClr val="FFFF00"/>
                </a:solidFill>
              </a:rPr>
              <a:t>Clearly</a:t>
            </a:r>
            <a:r>
              <a:rPr lang="en-US" sz="2625" dirty="0">
                <a:solidFill>
                  <a:schemeClr val="bg1"/>
                </a:solidFill>
              </a:rPr>
              <a:t> </a:t>
            </a:r>
            <a:r>
              <a:rPr lang="en-US" sz="2625" dirty="0">
                <a:solidFill>
                  <a:srgbClr val="FF0000"/>
                </a:solidFill>
              </a:rPr>
              <a:t>= </a:t>
            </a:r>
            <a:r>
              <a:rPr lang="en-US" sz="2625" dirty="0">
                <a:solidFill>
                  <a:schemeClr val="bg1"/>
                </a:solidFill>
              </a:rPr>
              <a:t>easy to understand, self-evidence, plain</a:t>
            </a:r>
          </a:p>
          <a:p>
            <a:pPr lvl="1">
              <a:lnSpc>
                <a:spcPct val="110000"/>
              </a:lnSpc>
              <a:buFont typeface="Courier New" panose="02070309020205020404" pitchFamily="49" charset="0"/>
              <a:buChar char="o"/>
              <a:defRPr/>
            </a:pPr>
            <a:r>
              <a:rPr lang="en-US" sz="2625" dirty="0">
                <a:solidFill>
                  <a:srgbClr val="FFFF00"/>
                </a:solidFill>
              </a:rPr>
              <a:t>Character</a:t>
            </a:r>
            <a:r>
              <a:rPr lang="en-US" sz="2625" dirty="0">
                <a:solidFill>
                  <a:srgbClr val="FF0000"/>
                </a:solidFill>
              </a:rPr>
              <a:t> = </a:t>
            </a:r>
            <a:r>
              <a:rPr lang="en-US" sz="2625" dirty="0">
                <a:solidFill>
                  <a:schemeClr val="bg1"/>
                </a:solidFill>
              </a:rPr>
              <a:t>feature, trait, characteristic of wares</a:t>
            </a:r>
          </a:p>
          <a:p>
            <a:pPr lvl="1">
              <a:lnSpc>
                <a:spcPct val="110000"/>
              </a:lnSpc>
              <a:buFont typeface="Courier New" panose="02070309020205020404" pitchFamily="49" charset="0"/>
              <a:buChar char="o"/>
              <a:defRPr/>
            </a:pPr>
            <a:r>
              <a:rPr lang="en-US" sz="2625" dirty="0">
                <a:solidFill>
                  <a:srgbClr val="FFFF00"/>
                </a:solidFill>
              </a:rPr>
              <a:t>Quality </a:t>
            </a:r>
            <a:r>
              <a:rPr lang="en-US" sz="2625" dirty="0">
                <a:solidFill>
                  <a:srgbClr val="FF0000"/>
                </a:solidFill>
              </a:rPr>
              <a:t>= </a:t>
            </a:r>
            <a:r>
              <a:rPr lang="en-US" sz="2625" dirty="0">
                <a:solidFill>
                  <a:schemeClr val="bg1"/>
                </a:solidFill>
              </a:rPr>
              <a:t>degree of excellence; laudatory description (i.e., expressing praise)</a:t>
            </a:r>
          </a:p>
          <a:p>
            <a:pPr>
              <a:defRPr/>
            </a:pPr>
            <a:endParaRPr lang="en-US" dirty="0"/>
          </a:p>
        </p:txBody>
      </p:sp>
      <p:sp>
        <p:nvSpPr>
          <p:cNvPr id="192515" name="Slide Number Placeholder 3">
            <a:extLst>
              <a:ext uri="{FF2B5EF4-FFF2-40B4-BE49-F238E27FC236}">
                <a16:creationId xmlns:a16="http://schemas.microsoft.com/office/drawing/2014/main" id="{B386383C-8F29-3D33-B6AB-D4D1CE3CF31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EF844F1-E78E-AA4F-9C51-D3488FE31AA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11652</TotalTime>
  <Words>4046</Words>
  <Application>Microsoft Macintosh PowerPoint</Application>
  <PresentationFormat>On-screen Show (16:9)</PresentationFormat>
  <Paragraphs>411</Paragraphs>
  <Slides>131</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131</vt:i4>
      </vt:variant>
    </vt:vector>
  </HeadingPairs>
  <TitlesOfParts>
    <vt:vector size="146" baseType="lpstr">
      <vt:lpstr>ＭＳ Ｐゴシック</vt:lpstr>
      <vt:lpstr>American Typewriter</vt:lpstr>
      <vt:lpstr>APPLE CHANCERY</vt:lpstr>
      <vt:lpstr>APPLE CHANCERY</vt:lpstr>
      <vt:lpstr>Arial</vt:lpstr>
      <vt:lpstr>Calibri</vt:lpstr>
      <vt:lpstr>Courier New</vt:lpstr>
      <vt:lpstr>Lucida Console</vt:lpstr>
      <vt:lpstr>P22 Typewriter</vt:lpstr>
      <vt:lpstr>Times New Roman</vt:lpstr>
      <vt:lpstr>Verdana</vt:lpstr>
      <vt:lpstr>Whitney Book</vt:lpstr>
      <vt:lpstr>WhitneyHTF-Bold</vt:lpstr>
      <vt:lpstr>Wingdings</vt:lpstr>
      <vt:lpstr>Office Theme</vt:lpstr>
      <vt:lpstr>PowerPoint Presentation</vt:lpstr>
      <vt:lpstr>PowerPoint Presentation</vt:lpstr>
      <vt:lpstr>PowerPoint Presentation</vt:lpstr>
      <vt:lpstr>PowerPoint Presentation</vt:lpstr>
      <vt:lpstr>PowerPoint Presentation</vt:lpstr>
      <vt:lpstr>Text: Let me know if any issues @ Bookstore</vt:lpstr>
      <vt:lpstr>Former Text</vt:lpstr>
      <vt:lpstr>Course Website </vt:lpstr>
      <vt:lpstr>PowerPoint Presentation</vt:lpstr>
      <vt:lpstr> For full privileges on the website  </vt:lpstr>
      <vt:lpstr>PowerPoint Presentation</vt:lpstr>
      <vt:lpstr>Why post?</vt:lpstr>
      <vt:lpstr>Tips:</vt:lpstr>
      <vt:lpstr>PowerPoint Presentation</vt:lpstr>
      <vt:lpstr>Anything &amp; everything can be done via email if you prefer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this Course</vt:lpstr>
      <vt:lpstr>Let’s talk about…</vt:lpstr>
      <vt:lpstr>A modest proposal…</vt:lpstr>
      <vt:lpstr>PowerPoint Presentation</vt:lpstr>
      <vt:lpstr>PowerPoint Presentation</vt:lpstr>
      <vt:lpstr>Office “Hours”: Ideally Tuesdays  just after class but am flexible…</vt:lpstr>
      <vt:lpstr>Entirely optional but please…</vt:lpstr>
      <vt:lpstr>PowerPoint Presentation</vt:lpstr>
      <vt:lpstr>PowerPoint Presentation</vt:lpstr>
      <vt:lpstr>Pause</vt:lpstr>
      <vt:lpstr>PowerPoint Presentation</vt:lpstr>
      <vt:lpstr>PowerPoint Presentation</vt:lpstr>
      <vt:lpstr>PowerPoint Presentation</vt:lpstr>
      <vt:lpstr>Pause</vt:lpstr>
      <vt:lpstr>PowerPoint Presentation</vt:lpstr>
      <vt:lpstr>PowerPoint Presentation</vt:lpstr>
      <vt:lpstr>Pause</vt:lpstr>
      <vt:lpstr>PowerPoint Presentation</vt:lpstr>
      <vt:lpstr>PowerPoint Presentation</vt:lpstr>
      <vt:lpstr>PowerPoint Presentation</vt:lpstr>
      <vt:lpstr>PowerPoint Presentation</vt:lpstr>
      <vt:lpstr>Trademarks </vt:lpstr>
      <vt:lpstr>Trademarks v. Passing Off*</vt:lpstr>
      <vt:lpstr>PowerPoint Presentation</vt:lpstr>
      <vt:lpstr>Trademarks </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On with the show…</vt:lpstr>
      <vt:lpstr>Continuing</vt:lpstr>
      <vt:lpstr>PowerPoint Presentation</vt:lpstr>
      <vt:lpstr>PowerPoint Presentation</vt:lpstr>
      <vt:lpstr>PowerPoint Presentation</vt:lpstr>
      <vt:lpstr>PowerPoint Presentation</vt:lpstr>
      <vt:lpstr>Trademarks </vt:lpstr>
      <vt:lpstr>Trademarks </vt:lpstr>
      <vt:lpstr>Trademarks </vt:lpstr>
      <vt:lpstr>PowerPoint Presentation</vt:lpstr>
      <vt:lpstr>Pause</vt:lpstr>
      <vt:lpstr>Trademarks </vt:lpstr>
      <vt:lpstr>PowerPoint Presentation</vt:lpstr>
      <vt:lpstr>PowerPoint Presentation</vt:lpstr>
      <vt:lpstr>PowerPoint Presentation</vt:lpstr>
      <vt:lpstr>PowerPoint Presentation</vt:lpstr>
      <vt:lpstr>PowerPoint Presentation</vt:lpstr>
      <vt:lpstr>A Nazi Interlude</vt:lpstr>
      <vt:lpstr>PowerPoint Presentation</vt:lpstr>
      <vt:lpstr>PowerPoint Presentation</vt:lpstr>
      <vt:lpstr>PowerPoint Presentation</vt:lpstr>
      <vt:lpstr>Pause</vt:lpstr>
      <vt:lpstr>Trademarks </vt:lpstr>
      <vt:lpstr>PowerPoint Presentation</vt:lpstr>
      <vt:lpstr>PowerPoint Presentation</vt:lpstr>
      <vt:lpstr>PowerPoint Presentation</vt:lpstr>
      <vt:lpstr>PowerPoint Presentation</vt:lpstr>
      <vt:lpstr>Trademarks </vt:lpstr>
      <vt:lpstr>Trademarks </vt:lpstr>
      <vt:lpstr>Trademarks </vt:lpstr>
      <vt:lpstr>Trademarks </vt:lpstr>
      <vt:lpstr>Trademarks </vt:lpstr>
      <vt:lpstr>Trademarks </vt:lpstr>
      <vt:lpstr>Trademarks </vt:lpstr>
      <vt:lpstr>PowerPoint Presentation</vt:lpstr>
      <vt:lpstr>PowerPoint Presentation</vt:lpstr>
      <vt:lpstr>Pause</vt:lpstr>
      <vt:lpstr>Trademarks: Distinguishing guise  no more </vt:lpstr>
      <vt:lpstr>PowerPoint Presentation</vt:lpstr>
      <vt:lpstr>Instead of “distinguishing guise”</vt:lpstr>
      <vt:lpstr>Trademarks </vt:lpstr>
      <vt:lpstr>Trademarks </vt:lpstr>
      <vt:lpstr>Trademarks </vt:lpstr>
      <vt:lpstr>PowerPoint Presentation</vt:lpstr>
      <vt:lpstr>PowerPoint Presentation</vt:lpstr>
      <vt:lpstr>Trademarks </vt:lpstr>
      <vt:lpstr>Trademarks </vt:lpstr>
      <vt:lpstr>Trademarks </vt:lpstr>
      <vt:lpstr> </vt:lpstr>
      <vt:lpstr>PowerPoint Presentation</vt:lpstr>
      <vt:lpstr>Pause</vt:lpstr>
      <vt:lpstr>Trademarks </vt:lpstr>
      <vt:lpstr>Trademarks </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391</cp:revision>
  <cp:lastPrinted>2016-07-11T18:15:24Z</cp:lastPrinted>
  <dcterms:created xsi:type="dcterms:W3CDTF">2010-06-15T20:07:28Z</dcterms:created>
  <dcterms:modified xsi:type="dcterms:W3CDTF">2024-03-24T21:23:41Z</dcterms:modified>
</cp:coreProperties>
</file>